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2"/>
    <p:restoredTop sz="68341"/>
  </p:normalViewPr>
  <p:slideViewPr>
    <p:cSldViewPr>
      <p:cViewPr>
        <p:scale>
          <a:sx n="74" d="100"/>
          <a:sy n="74" d="100"/>
        </p:scale>
        <p:origin x="2808" y="200"/>
      </p:cViewPr>
      <p:guideLst>
        <p:guide orient="horz" pos="2880"/>
        <p:guide pos="2160"/>
      </p:guideLst>
    </p:cSldViewPr>
  </p:slideViewPr>
  <p:notesTextViewPr>
    <p:cViewPr>
      <p:scale>
        <a:sx n="95" d="100"/>
        <a:sy n="9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22:39:57.65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14 1 24575,'0'54'0,"0"0"0,0 4 0,0 1 0,0-2 0,0 0 0,0 8 0,0 1 0,0 3 0,0 2 0,0 3 0,0 2 0,0 2 0,0 0 0,0-5 0,0-2 0,0-4 0,0-3 0,0-9 0,0-1 0,0 41 0,0-18 0,0-13 0,0-9 0,-2-11 0,-1-3 0,-1-2 0,1-2 0,2-3 0,1-4 0,0 2 0,0-1 0,0 0 0,0-5 0,0-7 0,0-7 0,0-6 0,0-4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22:40:15.576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773 0 24575,'-87'0'0,"-12"0"0,4 0 0,0 0 0,14 3 0,5 15 0,2 18 0,13 24 0,15 21 0,29-35 0,4 3 0,3 10 0,3 3 0,2 9 0,2 4 0,1 8 0,1 2 0,1 6 0,0 1 0,0 0 0,0-2 0,0-3 0,3-1 0,7-2 0,8 0 0,11 0 0,10-3 0,9 1 0,8-4 0,-14-26 0,3-1 0,-1-2 0,19 17 0,-2-4 0,-10-12 0,-3-4 0,-10-10 0,-1-5 0,18 5 0,-1-21 0,17-9 0,29-6 0,-36 0 0,3 0 0,6-3 0,3-4 0,0-4 0,0-5 0,-2-5 0,-3-5 0,-6-4 0,-5-6 0,-7-5 0,-5-3 0,-5-4 0,-5-3 0,-5-2 0,-3-1 0,-2-3 0,-2-1 0,0 0 0,-2-2 0,-2-6 0,-3-2 0,-3-6 0,-3-1 0,-3-1 0,-6-2 0,-9 1 0,-11 2 0,-15 4 0,-10 3 0,-14 0 0,-10 4-229,10 18 0,-4 2 0,-2 1 229,-2-1 0,-1 1 0,-1 1 0,0 2 0,0 1 0,0 1 0,-23-13 0,2 4 0,19 13 0,4 3 0,-27-8 0,37 19 0,29 12 0,13 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22:40:16.96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163 15 24575,'88'-7'0,"-28"5"0,-1 0 0,11-1 0,-17 2 0,-2 2 0,-3 1 0,6 16 0,-15 29 0,-20 34 0,-14-27 0,-4 4 0,-2 9 0,-3 4 0,-4 4 0,-7 1 0,-8 6 0,-8-1 0,-10 0 0,-6-5 0,-6-8 0,-2-6 0,2-9 0,0-6 0,3-13 0,1-4 0,-34 17 0,13-9 0,10 0 0,47-17 0,51-4 0,12-15 0,10-4 0,19 2 0,4 0 0,6 0 0,-1 0 0,-12 0 0,-5 0 0,-17 0 0,-5 0 0,15 0 0,-39 0 0,-8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22:40:23.6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0 256 24575,'30'0'0,"47"0"0,-23 0 0,2 0 0,4 0 0,29 0 0,-27 0 0,6 0 0,9 0 0,3 0 0,4 0 0,1 0 0,4 0 0,1 0 0,-4 0 0,0 0 0,-1 0 0,-1 0 0,-1-2 0,-1 0 0,-5 0 0,-2 0 0,-6-1 0,-3 1 0,-14 0 0,-4 0 0,18 1 0,-24-2 0,-10-3 0,4-5 0,11-6 0,6-1 0,0 0 0,-9 5 0,-8 4 0,14 0 0,30-4 0,-26 5 0,3 0 0,12 0 0,2 1 0,-2 2 0,-1 1 0,-6 1 0,-2 2 0,-8 1 0,-2 0 0,37 0 0,3 0 0,10 0 0,-49 0 0,-1 0 0,37 0 0,-25 0 0,-25-2 0,-12-6 0,4-4 0,2-5 0,3 1 0,-5 4 0,-15 5 0,-7 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22:40:31.182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87 24575,'74'0'0,"0"0"0,10 0 0,5 0 0,-11 0 0,4 0 0,2 0-797,5 0 1,3 0-1,1 0 797,4 0 0,2 0 0,-1 0 0,0-1 0,-1 0 0,-1-2 0,-2-1 0,-2-1 0,0 0 0,-1 0 0,-2-1 0,-1 1 78,-7 0 0,-2-1 1,-1 2-79,-7 1 0,-1 0 0,-4 1 258,12 1 0,-7 2-258,25-1 0,-35 0 0,-20-13 1206,-8 10-1206,22-10 433,6 13-433,18 0 0,-6 0 0,-4 0 0,5 0 0,20 0 0,-36 0 0,1 0 0,-3 0 0,-2 0 0,37 0 0,-30 0 0,-25 0 0,-5 0 0,-15 0 0,2 0 0,-9 0 0,0 0 0,2 0 0,18 1 0,50 21 0,-20-6 0,-4 3 0,0 5 0,6 9 0,7 5 0,-17-6 0,-23-8 0,-15-7 0,-9 0 0,-4 3 0,0 4 0,0 1 0,0-5 0,0-5 0,2-2 0,23 19 0,9 5 0,10 6 0,0 0 0,6 4 0,4 2-568,16 15 1,5 4 0,2 1 567,-12-13 0,1 2 0,2-1 0,0 0 0,3 1 0,0-1 0,0 1 0,1-2 0,0 0 0,0-1 0,0-1 0,0 0 0,-3-3 0,0-1 0,0 0 0,-2 1 0,-3-3 0,-2 0 0,-1 0 0,-1-1-222,14 13 1,-2 0 0,-2-1 221,-10-6 0,-3-1 0,-2-2 0,14 14 0,-6-6 0,-15-14 0,-5-5 0,7 4 0,-3-27 0,23 2 0,6 3 0,-28-6 0,2 4 0,30 15 0,13 10 0,-1 5-551,-27-7 1,-1 4 0,0 3 0,3 1 550,-3-3 0,3 2 0,1 1 0,0 1 0,0 0 0,1 1 0,0 1 0,1 1 0,-3-1 0,-1-1 204,4 5 1,-1 0-1,-3-2 1,-5-4-205,-3-1 0,-5-4 0,-4-3 0,4 7 0,-6-9 613,12-5-613,24-22 0,-9-12 0,2-4 0,-16 1 0,1-2 0,4 0 0,6 0 0,-3-3 0,9-4 0,0-2 0,-10 2 0,3 0 0,1 1-144,3 0 1,2 1 0,-2 0 143,0 2 0,0 0 0,0 2 0,-3 1 0,1 1 0,1 1 0,3 0 0,1 1 0,1 0 0,2 0 0,0-1 0,0 2 0,1 1 0,0 1 0,-1 1 0,0 2 0,-1 1 0,-1 1 0,-9 1 0,-2 0 0,-2 2 1170,20 3 1,-6-1-1171,-16-3 0,-5-3 718,32-1-718,-8-6 0,10 0 0,-38 0 0,2 0 253,2 0 1,2 0-254,4 0 0,0 0 0,2 0 0,1 0 0,3 0 0,1 0 0,2 2 0,0 0 0,-3 2 0,-2 0 0,-3 2 0,-1 1 0,-7 1 0,-1 0 0,0 0 0,0 0 0,3-1 0,0 0 0,0 0 0,-1-2 0,-5 0 0,-3-1 0,25 0 0,-26-2 0,-23-2 0,-13 0 0,-6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22:40:34.916"/>
    </inkml:context>
    <inkml:brush xml:id="br0">
      <inkml:brushProperty name="width" value="0.2" units="cm"/>
      <inkml:brushProperty name="height" value="0.2" units="cm"/>
      <inkml:brushProperty name="color" value="#00A0D7"/>
    </inkml:brush>
  </inkml:definitions>
  <inkml:trace contextRef="#ctx0" brushRef="#br0">0 4747 24575,'44'-7'0,"14"4"0,5 1 0,28 2 0,-28 0 0,10 0 0,-3 0 0,19-1 0,1 0-779,-10-2 0,5-2 0,2 0 779,9-3 0,2-3 0,0 0 0,-2-2 0,0 0 0,1-3 0,-20 3 0,1 0 0,1-2 0,0 1-359,2-1 1,1-1 0,0 1 0,0 0 358,3 0 0,1 0 0,0 0 0,0 2 0,2-1 0,1 2 0,0 0 0,-2 2 0,-5 1 0,-1 1 0,-2 2 0,-1 1 159,16 0 0,-3 2 0,-4 1-159,-15 1 0,-3 1 0,-5 1 0,10-1 0,-7 0 0,21 0 1073,-33 0-1073,27 0 0,-30 1 0,4 1 0,10 1 0,3-1 879,2 0 1,0 1-880,-8-1 0,-5-1 461,30-1-461,-22 0 0,-32 0 0,-20-7 0,-8-32 0,-5-14 0,-1-6 0,0-37 0,3 31 0,1-10 0,4 0 0,4-2 0,5-1 0,3-5-667,0-2 1,4-7 0,1-2 0,2-2 666,-2 12 0,2-2 0,1-1 0,1-1 0,0 2 0,0 0 0,2-1 0,0 1 0,1 1 0,-1 1 0,-2 7 0,1 1 0,-1 1 0,1 2 0,-1 2-263,3-7 0,0 3 0,-1 2 0,0 1 263,8-16 0,-1 2 0,0 2 0,-2 3 0,-1 1 0,1 0 0,-1-4 0,-1-1 0,1 1 0,0-2 0,1 0 0,0 1 0,0 1 0,-1 2 0,1 2-33,-4 7 0,1 2 0,-1 5 33,10-14 0,-3 9 0,-11 21 0,-2 6 0,5-2 0,-11 25 2493,-5 12-2493,1 4 0,-3 5 1202,3 0-1202,16 0 0,32 0 0,9 0 0,-25 0 0,5 0 0,31 1 0,17 1 0,0 1-589,-26 1 0,1 0 0,1 2 1,4-1 588,0 1 0,4 1 0,1-1 0,2 1 0,1 1 0,4 0 0,3 1 0,0-1 0,0 1 0,-1 0 0,-1 0 0,0 0 0,0-1 0,-1 0 0,-1 0 0,-3 0 0,0-1 0,-1 0 0,0-1 0,-2 1 0,-3-2 0,0 1 0,-2 0 0,0-1 0,-1 0-302,12 0 0,0-1 0,-2 0 1,-2 0 301,13 1 0,-4-1 0,-3-2-88,-14 0 1,-3-1 0,-3-2 87,24-7 0,-5-4 0,-13-5 0,-3-2 0,-3-1 0,0-1 1136,0 2 1,-1 3-1137,-6 6 0,-2 3 676,-4 4 0,-3 2-676,37 1 320,-24 0-320,-16 0 0,-12 0 0,-4 0 0,2-2 0,11-5 0,10-1 0,11 0 0,5 5 0,-5 3 0,-5 0 0,-9-4 0,-1 0 0,0-3 0,-8 1 0,-8 2 0,-12 0 0,-12 4 0,-4 0 0,-5 0 0,-2 0 0,-1-1 0,-3-2 0,-2-11 0,-1 8 0,0-6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22:40:51.02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109 611 24575,'6'62'0,"0"0"0,11 12 0,4 4 0,-3-15 0,2 2 0,2 1 0,2 3 0,3-1 0,-1 1 0,0-3 0,0 0 0,-1-1 0,10 29 0,-1-1 0,-2-9 0,-1-2 0,-2-2 0,0-3 0,-2-6 0,-2-3 0,-5-12 0,-2-3 0,8 32 0,-10-20 0,-7-1 0,3 14 0,-3-26 0,2 2 0,1 8 0,3 0 0,1 1 0,0-1 0,1-3 0,0-1 0,1-3 0,1 1 0,4 7 0,1 2 0,1 7 0,0 1 0,2 6 0,0 1 0,-2-3 0,-1-2 0,-2-8 0,-1-3 0,0-3 0,0-2 0,-2-2 0,0 0 0,-1 3 0,0 0 0,0 4 0,-1 0 0,0 1 0,0-1 0,0-3 0,0-1 0,-2-6 0,-1-2 0,11 40 0,-9-13 0,-4-7 0,-4-3 0,-4 0 0,0 4 0,-4-2 0,3 6 0,7 12 0,-1-35 0,2 1 0,2 7 0,2 1 0,1 0 0,0-1 0,-1-8 0,0-3-3277,9 24 0,-8-32 3047,-8-19 230,-5-3 0,-3 4 0,5-1 0,2 9 0,0-11 3276,1 6 0,-2 1-3044,-3-12-232,5 1 0,0-15 0,3 0 0,4-3 0,6 0 0,17 0 0,37 0 0,-19 2 0,5 0 0,13 1 0,4-1 0,5 1 0,0-1 0,-8 1 0,-4-2 0,-12 0 0,-4-2 0,25 1 0,-14 0 0,9 0 0,21-3 0,-43 0 0,-1-1 0,44-5 0,-24-2 0,-21 1 0,-1-2 0,7-3 0,9 0 0,-3 1 0,-9 3 0,-4 1 0,2 0 0,2 0 0,-1 0 0,-6 1 0,3 2 0,12 0 0,30 0 0,-29 4 0,4 1 0,12 0 0,4 1 0,9 0 0,0 2 0,3 2 0,-1 3 0,-4 4 0,-3 5 0,-2 3 0,-2 5 0,-6 3 0,-3 2 0,-6-2 0,-1 0 0,-2-5 0,-1-3 0,-6-4 0,0-5 0,-3-3 0,-2-2 0,39-2 0,-23-2 0,-16-2 0,-10-5 0,-7-6 0,6 0 0,1 0 0,4 3 0,8 4 0,0-1 0,4 3 0,0 1 0,-1 3 0,4 0 0,1-3 0,1 0 0,0-1 0,-4 0 0,3 3 0,5 1 0,1 0 0,-5 0 0,-8 0 0,-6-1 0,-2-3 0,3-8 0,0-5 0,-6-2 0,-4 1 0,-9-2 0,-1-7 0,4-8 0,1-7 0,-1 5 0,-4 5 0,-4 5 0,0 3 0,-1-6 0,0 2 0,-3 3 0,-7 8 0,-6 6 0,-4 3 0,-3 1 0,0-5 0,-2-4 0,-1-14 0,-3-12 0,-10-23 0,-12-28 0,5 36 0,-4-2 0,-2-3 0,-3 0 0,0 3 0,0 2 0,2 5 0,0 1 0,2 0 0,1-1 0,-2-9 0,0-3 0,-4-9 0,-1-4 0,-5-9 0,-1-2 0,-2-3 0,-1-1-204,12 29 1,0-1 0,-1-1 203,-1-1 0,-2-2 0,0 0 0,-4-5 0,-1-2 0,-1-2-473,-6-8 1,-2-2 0,0-1 472,11 21 0,-1-2 0,0 1 0,1-1 0,-1 0 0,1-1 0,-1 1 0,2 1 0,-7-17 0,1 3 0,1 2-44,7 12 1,2 2-1,0 3 44,-9-19 0,2 4 0,6 10 0,2 0 0,1-8 0,2-3 0,1-12 0,3-2 281,2 6 1,3 2-282,4 17 0,2 4 1450,1-20-1450,5 28 145,2 3-145,-7-14 0,-5-12 0,-5-4 0,-3-6 0,0 10 0,1 22 0,3 14 0,3 5 0,3 0 0,2-13 0,0-9 0,1-2 0,-2 2 0,-4 7 0,0 2 0,-3 2 0,0 3 0,0 4 0,0 6 0,2 0 0,1 4 0,0 1 0,3 1 0,3-1 0,3 12 0,1 0 0,0 15 0,-4 1 0,-3 3 0,-1 0 0,-4 0 0,-12 0 0,-25 0 0,-31 0 0,30 0 0,-5 0 0,-5 0 0,-2 0 0,-3 2 0,1 0 0,1 2 0,1 1 0,5 3 0,2 2 0,1 2 0,3 3 0,0 2 0,2 1 0,0 2 0,0 1 0,0 0 0,-1 0 0,0-3 0,-1-1 0,-3-2 0,-1-3 0,-6-1 0,-1 0 0,-7 0 0,-1 0 0,0 1 0,1 0 0,2 0 0,0 0 0,4-1 0,0 0 0,2-2 0,-2 0 0,-9 2 0,-3 1 0,-7 2 0,-3 0 0,-5 1 0,0 0 0,-1 1 0,1 0 0,9-2 0,1-2 0,6-2 0,2-2 0,3-1 0,0-2 0,1-3 0,1-1 0,1 1 0,2-1 0,3 1 0,1 0 0,3 2 0,2 0 0,4 0 0,0 0 0,-1-1 0,0 0 0,-2 1 0,0 0 0,-1-1 0,1-1 0,2 1 0,1-1 0,4 0 0,1-1 0,-43-1 0,2 0 0,3 0 0,10 0 0,15 0 0,33 2 0,10 3 0,22 14 0,0 17 0,0 10 0,0-14 0,0-8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22:40:52.51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287 248 24575,'2'-70'0,"9"-1"0,-1 21 0,9 8 0,-4 35 0,7 0 0,4 6 0,6 1 0,-1 0 0,-1 4 0,-6 22 0,5 37 0,-13-13 0,-2 6 0,2 14 0,-2 3 0,0 6 0,-2 2 0,-4-2 0,-2-1 0,-2-5 0,-3-2 0,-5-3 0,-4-4 0,-3-8 0,-4-3 0,-21 37 0,-12-13 0,-8-9 0,-9 9 0,28-37 0,-2 1 0,1-4 0,0-1 0,-25 23 0,14-21 0,15-19 0,7-10 0,-4-6 0,12-3 0,0-5 0,16-11 0,0-19 0,23-26 0,38-16 0,-7 34 0,9 3 0,14 1 0,5 7 0,6 7 0,0 5 0,-8 7 0,-3 3 0,-15 7 0,-5 2 0,25 1 0,-34 0 0,-10 5 0,-2 10 0,2 8 0,1 6 0,-6 2 0,-7-10 0,-8-6 0,-2-8 0,-1-6 0,5-1 0,-6 0 0,-1 0 0,-8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22:40:53.22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0 24575,'64'36'0,"-23"-1"0,-2 2 0,14 13 0,-19-11 0,-2-2 0,2-14 0,23 15 0,21 7 0,-30-16 0,2 1 0,4 4 0,0 1 0,-6-3 0,-2-1 0,27 23 0,-31-17 0,-21-14 0,-11-11 0,-6-5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22:40:54.17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794 0 24575,'-39'0'0,"-3"0"0,4 2 0,-1 9 0,1 15 0,2 19 0,-3 17 0,-1 13 0,-1 13 0,0-7 0,3-14 0,11-20 0,10-24 0,9-7 0,1 0 0,-4 0 0,-4 8 0,-3 7 0,1 1 0,0 3 0,3-9 0,4-10 0,-1-4 0,-5 1 0,-4 7 0,-4 3 0,2 9 0,9-16 0,1 6 0,6-17 0,-8 15 0,-3 2 0,-3 7 0,4-3 0,8-12 0,5-7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22:40:56.03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797 1 24575,'40'0'0,"21"0"0,11 0 0,22 0 0,1 6 0,-14 10 0,-14 19 0,-26 33 0,-27-19 0,-6 4 0,-1 13 0,-3 4 0,-1 6 0,-2-1 0,0-6 0,-2-2 0,2-9 0,-2-1 0,-1 39 0,-12 2 0,0-41 0,-5 2 0,-6 8 0,-5 1 0,-6 3 0,-4-2 0,-4-2 0,-5-5 0,-5-7 0,-4-6 0,-5-6 0,-6-6 0,-6-4 0,-4-4 0,-1-3 0,1-3 0,4-1 0,3-3 0,9-4 0,4-1 0,-30 1 0,24-8 0,17-5 0,12-2 0,11 0 0,10-6 0,8-9 0,12-22 0,22-27 0,-2 22 0,5 0 0,11-6 0,5 1 0,12-1 0,5 4 0,4 4 0,2 5 0,1 4 0,0 4 0,-4 4 0,-2 5 0,-8 6 0,-1 4 0,-4 2 0,-2 3 0,43 0 0,-8 3 0,-9 6 0,-10 8 0,-5 5 0,3 2 0,-2-3 0,-6-7 0,-8-4 0,-15-1 0,-9 1 0,-1 5 0,-9 0 0,10 6 0,-5-3 0,7 3 0,2-3 0,-1-2 0,-2-6 0,-1 0 0,-4 0 0,-2-4 0,-2 0 0,-7-3 0,-3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22:40:00.12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121 1 24575,'59'2'0,"17"10"0,-36 0 0,16 15 0,-34-4 0,2 10 0,-3 12 0,-9 17 0,-5 9 0,-4-1 0,1-14 0,-1-18 0,1-10 0,-1 5 0,1 21 0,0 26 0,1 19 0,-5-48 0,-2-1 0,-15 42 0,-15-18 0,-16-16 0,-3-16 0,2-9 0,11-10 0,12-8 0,6-5 0,0-5 0,-7-1 0,-3-2 0,0-2 0,7 0 0,8 0 0,3 0 0,2 0 0,1 0 0,3-12 0,4-9 0,1-13 0,4-3 0,10 1 0,20 1 0,17 2 0,9 7 0,-4 9 0,-10 10 0,-21 5 0,-4 2 0,-8 0 0,8-3 0,6-1 0,5 1 0,-1 0 0,-3 3 0,4 0 0,6 0 0,3 0 0,-1 0 0,-6 0 0,-10 1 0,-5 4 0,-3 1 0,-5 4 0,1 0 0,2 4 0,3 4 0,4 7 0,5 12 0,3 14 0,1 9 0,0 4 0,-6-9 0,-3-14 0,-13-19 0,-1-12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22:39:54.35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26 1 24575,'0'68'0,"0"-2"0,0 19 0,0-35 0,0 21 0,0-21 0,0 18 0,0 0 0,0-14 0,0-17 0,0-11 0,0-4 0,0 5 0,0 2 0,0 2 0,0-10 0,0-4 0,0-2 0,0 5 0,0 4 0,0 2 0,0-3 0,0-5 0,0 1 0,0-7 0,0 5 0,-3 4 0,-2 8 0,-1 9 0,-1 1 0,4-8 0,1-14 0,2-10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22:39:55.94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24575,'0'69'0,"0"-2"0,0-31 0,0 0 0,0-25 0,0 1 0,0 3 0,0-8 0,0 5 0,0 1 0,0 2 0,0 11 0,0-8 0,0 3 0,0-13 0,0 3 0,0 2 0,0 6 0,0 2 0,0-2 0,0-4 0,0-2 0,0 1 0,0 0 0,0 0 0,0-8 0,0-2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22:40:06.340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0 315 24575,'75'0'0,"0"0"0,7-1 0,1-1 0,-2-1 0,0 1 0,4 0 0,1-1 0,-3 1 0,-1 0 0,-1 2 0,1 0 0,5 0 0,-2 0 0,-13 3 0,-4 1 0,-8 2 0,-4 0 0,29 10 0,-22-1 0,-12-8 0,-9-4 0,-5-3 0,-6 0 0,-2-4 0,-3-5 0,3-6 0,5-5 0,8-2 0,4 3 0,2 4 0,2 4 0,5 7 0,10 1 0,8 2 0,0-3 0,-6 0 0,-8-2 0,-2-1 0,2 3 0,3-2 0,5 0 0,-5-2 0,-2 1 0,-8 4 0,-8 2 0,1 1 0,3 0 0,11 0 0,4 0 0,1 0 0,-5 0 0,-4 0 0,3 0 0,5 0 0,6 0 0,3 0 0,-7 0 0,-7 0 0,1 0 0,1 0 0,20 0 0,13 0 0,4 0 0,-9 0 0,-21 0 0,-19 0 0,-13 0 0,3 0 0,10 0 0,8-3 0,4-4 0,-4-4 0,-3-3 0,1 3 0,5 1 0,5 3 0,-1 0 0,-9 0 0,-12 3 0,-8 1 0,0 3 0,5 0 0,0 0 0,-3 0 0,-2 0 0,0 0 0,8 0 0,12-3 0,5-1 0,1-3 0,-5 0 0,-10 3 0,-3-4 0,0 0 0,-3-4 0,-5-3 0,-4 3 0,2 4 0,5 3 0,8 4 0,2 1 0,-3 0 0,-5 0 0,-7 0 0,1 0 0,6 0 0,9 0 0,7 0 0,-1 0 0,-8 0 0,-10 0 0,-8 0 0,-5 0 0,0 0 0,3 0 0,5 0 0,5 0 0,2 0 0,4 0 0,6 0 0,11 0 0,6 0 0,2 4 0,-3 7 0,-1 9 0,0 6 0,-2-4 0,2-5 0,-8-5 0,-6-5 0,-6-2 0,-7-3 0,3-2 0,3 0 0,-3 0 0,3 0 0,-8 0 0,-2 0 0,3 0 0,1 0 0,5 0 0,0 0 0,-4 0 0,-5 0 0,-8 0 0,-1 0 0,0 0 0,2 0 0,2 0 0,-1 0 0,1 0 0,5 0 0,3 0 0,5-16 0,-4-14 0,-15 7 0,-9-2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22:40:09.09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1 409 24575,'72'0'0,"1"0"0,-1 0 0,16 0 0,2 0 0,7 0 0,-18 0 0,6 0 0,2 0 0,-1 0 0,-6 0-246,-3 0 0,-4 0 0,0 0 0,6 0 49,12 0 0,7 0 1,3 0-1,-1 0 0,-6 0-49,-1 0 0,-5 0 0,0 0 0,5 0 49,0 0 0,3 0 1,3 0-1,0 0 0,1 0 33,-15 0 0,0 0 0,2 0 0,-1 0 0,-1 0 0,-1 0-29,13 0 0,-1 0 1,-1 0-1,-1 0 1,-1 0 192,-7 0 0,-1 0 0,0 0 0,-2 0 0,-2 0 67,13 0 0,-3 0 0,-1 0 0,-4 0-67,13 0 0,-4 0 0,-5 0-11,-16 0 1,-4 1 0,-4-2 10,7-2 0,-10 0 983,7 2-390,7-5-593,-18 7 0,8 2 0,18 1 0,6 2 0,-17-1 0,3 1 0,1 0 327,5 0 1,2 0 0,-1 0-1,-8-1 1,0-1 0,-1-1-310,0 0 0,1-1 0,-3 0 473,26-1 1,-4-2-351,-12-2 1,-4-1-121,-5-2 0,-1-1-21,-6-3 0,-1-2 0,-5-1 0,-2-2 0,-1 1 0,-1-1 371,1-2 0,-1-1-371,1-2 0,0 0 0,1-2 0,-1 1 0,-3 0 0,-1 1 0,-6 3 0,-2 3 0,36-6 0,-4 11 0,3 2 0,11 2 0,-41 2 0,1-1 0,2-2 0,0 0 0,2-1 0,1 1 0,-3 0 0,0 0 0,-2 1 0,1 2 0,2 1 0,0 0 0,4 2 0,1 0 0,6 1 0,0 0 0,0 2 0,-1 2 0,-5 0 0,-4 1 0,36 6 0,-23-2 0,-12-7 0,-3-2 0,1-1 0,4 0 0,4 0 0,10 0 0,9 0 0,10 0 0,7 0 0,-47 0 0,2 0 0,5 0 0,3 0 0,6 0 0,2 0 0,4 0 0,2 0 0,-1 0 0,-2 0 0,-8-1 0,-3-1 0,-8 0 0,-3 0 0,42-5 0,1-1 0,-43 4 0,0 0 0,0 0 0,-1 1 0,44-3 0,-5-1 0,10 3 0,-41 2 0,2 0 0,11-2 0,3 1 0,3 0 0,0-2 0,-7 0 0,-3-1 0,-8-4 0,-6 0 0,3 1 0,-24-3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22:40:11.51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0 317 24575,'73'0'0,"12"0"0,-27 0 0,16 0 0,-22 0 0,29 0 0,18 0 0,-43 0 0,0 0 0,2 0 0,0 0 0,-2 0 0,-1 0 0,-2 0 0,0 0 0,0 0 0,1 0 0,-2 0 0,1 0 0,1 0 0,0 0 0,2 0 0,0 0 0,-2 0 0,-1 0 0,-1 0 0,1 0 0,-1 0 0,0 0 0,1 0 0,0 0 0,3 0 0,0 0 0,1 0 0,1 0 0,-1 0 0,1 0 0,1 0 0,-1 0 0,-2 0 0,-1 0 0,-4 0 0,-1 0 0,41 0 0,-8 0 0,-5-1 0,-4-5 0,-13-5 0,-15 0 0,-8 1 0,-6 3 0,16-6 0,24-6 0,21-4 0,-39 11 0,1 3 0,-4 1 0,1 2 0,-2 1 0,1 2 0,5 0 0,2 2 0,6 3 0,1 2 0,6 5 0,1 3 0,0 4 0,0 3 0,-5 2 0,-2 1 0,-3-4 0,-2-2 0,0-4 0,-2-4 0,-1-3 0,-2-3 0,-3-2 0,-1-1 0,40-4 0,-16-5 0,-13-1 0,-1-2 0,3 0 0,2 0 0,4-1 0,-10 1 0,-11 0 0,-10 2 0,-4-1 0,-16 6 0,4-2 0,-9-3 0,6-6 0,7-10 0,8-3 0,0 2 0,3 4 0,-3 9 0,-7 0 0,-7 4 0,-10 3 0,-7 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22:40:12.908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561 23 24575,'-44'0'0,"-9"-1"0,-5 14 0,-9 15 0,2 17 0,7 18 0,5 12 0,4 8 0,26-38 0,3 2 0,1 1 0,2 1 0,-2 49 0,12-44 0,3 2 0,1-1 0,2 1 0,1 2 0,2 0 0,3-1 0,4-1 0,16 38 0,12-21 0,3-24 0,5-15 0,30-9 0,6-15 0,19-5 0,-5-1 0,-2 3 0,2-2 0,-18-4 0,7 0 0,0-2 0,-13-3 0,4-6 0,-10-7 0,-5-7 0,-5-8 0,-4-8 0,-4-7 0,-5-5 0,-4-2 0,-5 2 0,-3 0 0,13-38 0,-16 10 0,-15-1 0,-27-13 0,-6 37 0,-6-2 0,-7-5 0,-5-1 0,-5-2 0,-1 1 0,4 6 0,4 3 0,7 11 0,4 6 0,-3-4 0,15 26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22:40:14.178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6 1 24575,'7'78'0,"-2"-30"0,-5 3 0,0-24 0,0 12 0,0 3 0,0-2 0,0-12 0,2-13 0,1-8 0,0 6 0,0 11 0,-2 13 0,-1 18 0,0 10 0,-4 27 0,0 7 0,-3-2 0,-1-22 0,4-28 0,1-26 0,3-13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45A89-F0E1-1B4F-B1E1-C6A90A987F13}" type="datetimeFigureOut">
              <a:rPr lang="en-US" smtClean="0"/>
              <a:t>1/30/23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A5344-115E-7C4E-A586-68DAAC648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68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A5344-115E-7C4E-A586-68DAAC6485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49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Node ---------------------- Node</a:t>
            </a:r>
          </a:p>
          <a:p>
            <a:r>
              <a:rPr lang="en-US" dirty="0"/>
              <a:t>	link		</a:t>
            </a:r>
          </a:p>
          <a:p>
            <a:endParaRPr lang="en-US" dirty="0"/>
          </a:p>
          <a:p>
            <a:r>
              <a:rPr lang="en-US" dirty="0"/>
              <a:t>Dynamic means two switch where there is a node going straight across, </a:t>
            </a:r>
          </a:p>
          <a:p>
            <a:r>
              <a:rPr lang="en-US" dirty="0"/>
              <a:t>	the drawing above has inputs 1 &amp; 2 and outputs 1 &amp; 2 and can freely switch to whichever one may need depending on the outcome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A5344-115E-7C4E-A586-68DAAC64850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67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 P (1,2,3,….,8).     </a:t>
            </a:r>
            <a:r>
              <a:rPr lang="en-US" dirty="0">
                <a:sym typeface="Wingdings" pitchFamily="2" charset="2"/>
              </a:rPr>
              <a:t> processor</a:t>
            </a:r>
            <a:endParaRPr lang="en-US" dirty="0"/>
          </a:p>
          <a:p>
            <a:r>
              <a:rPr lang="en-US" dirty="0"/>
              <a:t>            |</a:t>
            </a:r>
          </a:p>
          <a:p>
            <a:r>
              <a:rPr lang="en-US" dirty="0"/>
              <a:t>           V</a:t>
            </a:r>
          </a:p>
          <a:p>
            <a:r>
              <a:rPr lang="en-US" dirty="0"/>
              <a:t>M or P (2,5,6,7,3,4,8) </a:t>
            </a:r>
            <a:r>
              <a:rPr lang="en-US" dirty="0">
                <a:sym typeface="Wingdings" pitchFamily="2" charset="2"/>
              </a:rPr>
              <a:t> processor or memory 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Nonblocking means that we need to switch the switch around to either straight or across and one can always find a set of switches</a:t>
            </a:r>
          </a:p>
          <a:p>
            <a:r>
              <a:rPr lang="en-US" dirty="0">
                <a:sym typeface="Wingdings" pitchFamily="2" charset="2"/>
              </a:rPr>
              <a:t>	that will satisfy the desired output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A5344-115E-7C4E-A586-68DAAC64850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Minimum number of links in a node is 1-n</a:t>
            </a:r>
          </a:p>
          <a:p>
            <a:endParaRPr lang="en-US" dirty="0"/>
          </a:p>
          <a:p>
            <a:r>
              <a:rPr lang="en-US" dirty="0"/>
              <a:t>Diameter is different between the line and tree</a:t>
            </a:r>
          </a:p>
          <a:p>
            <a:r>
              <a:rPr lang="en-US" dirty="0"/>
              <a:t>	longest distance between two points </a:t>
            </a:r>
          </a:p>
          <a:p>
            <a:endParaRPr lang="en-US" dirty="0"/>
          </a:p>
          <a:p>
            <a:r>
              <a:rPr lang="en-US" dirty="0"/>
              <a:t>Issue with star is that it can become congested </a:t>
            </a:r>
            <a:r>
              <a:rPr lang="en-US" dirty="0">
                <a:sym typeface="Wingdings" pitchFamily="2" charset="2"/>
              </a:rPr>
              <a:t> consider traffic distribution  bottleneck is likely </a:t>
            </a:r>
          </a:p>
          <a:p>
            <a:r>
              <a:rPr lang="en-US" dirty="0">
                <a:sym typeface="Wingdings" pitchFamily="2" charset="2"/>
              </a:rPr>
              <a:t>	more popular build is called “fat tree” as you go up the tree you double the bandwidth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The wraparound connection of the lattice structure can result in the diameter being smaller which would mean ½ the diameter for the length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Hoffman code?</a:t>
            </a:r>
          </a:p>
          <a:p>
            <a:r>
              <a:rPr lang="en-US" dirty="0">
                <a:sym typeface="Wingdings" pitchFamily="2" charset="2"/>
              </a:rPr>
              <a:t>	it is a very nice algorithm? Which character appears more often</a:t>
            </a:r>
          </a:p>
          <a:p>
            <a:r>
              <a:rPr lang="en-US" dirty="0">
                <a:sym typeface="Wingdings" pitchFamily="2" charset="2"/>
              </a:rPr>
              <a:t>	smallest code for bit</a:t>
            </a:r>
          </a:p>
          <a:p>
            <a:endParaRPr lang="en-US" dirty="0"/>
          </a:p>
          <a:p>
            <a:r>
              <a:rPr lang="en-US" dirty="0"/>
              <a:t>Circle is only half diameter </a:t>
            </a:r>
          </a:p>
          <a:p>
            <a:endParaRPr lang="en-US" dirty="0"/>
          </a:p>
          <a:p>
            <a:r>
              <a:rPr lang="en-US" dirty="0"/>
              <a:t>Diameter of mesh is square root</a:t>
            </a:r>
          </a:p>
          <a:p>
            <a:endParaRPr lang="en-US" dirty="0"/>
          </a:p>
          <a:p>
            <a:r>
              <a:rPr lang="en-US" dirty="0"/>
              <a:t>Diameter of cube is log(# of points)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A5344-115E-7C4E-A586-68DAAC64850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09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Server is essentially just a node</a:t>
            </a:r>
          </a:p>
          <a:p>
            <a:endParaRPr lang="en-US" dirty="0"/>
          </a:p>
          <a:p>
            <a:r>
              <a:rPr lang="en-US" dirty="0"/>
              <a:t>Switch could be not just a 2x2 switch but could have a wide variety of outputs and be incredibly powerful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will need to remember the general configurations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most commonly to put the servers all the way down and have all of the switches on the way up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i="0" dirty="0">
                <a:solidFill>
                  <a:srgbClr val="202124"/>
                </a:solidFill>
                <a:effectLst/>
                <a:latin typeface="Roboto" panose="020F0502020204030204" pitchFamily="34" charset="0"/>
              </a:rPr>
              <a:t>Switch carries the accessibility to connect multiple devices whereas, servers save and store data and helps in the execution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.</a:t>
            </a:r>
            <a:endParaRPr lang="en-US" sz="1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A5344-115E-7C4E-A586-68DAAC64850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77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of these multiple connections are to give you flexibility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A5344-115E-7C4E-A586-68DAAC64850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28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Dual centric means you have all three types of connections</a:t>
            </a:r>
          </a:p>
          <a:p>
            <a:r>
              <a:rPr lang="en-US" dirty="0"/>
              <a:t>	1. switch x switch</a:t>
            </a:r>
          </a:p>
          <a:p>
            <a:r>
              <a:rPr lang="en-US" dirty="0"/>
              <a:t>	2. server x server</a:t>
            </a:r>
          </a:p>
          <a:p>
            <a:r>
              <a:rPr lang="en-US" dirty="0"/>
              <a:t>	3. switch x server OR server x switch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A5344-115E-7C4E-A586-68DAAC64850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980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Client server is a web server </a:t>
            </a:r>
            <a:r>
              <a:rPr lang="en-US" dirty="0">
                <a:sym typeface="Wingdings" pitchFamily="2" charset="2"/>
              </a:rPr>
              <a:t> client accesses particular webpage and the server will return the results to the client 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A5344-115E-7C4E-A586-68DAAC64850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A5344-115E-7C4E-A586-68DAAC64850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358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A5344-115E-7C4E-A586-68DAAC64850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758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Homework for two weeks </a:t>
            </a:r>
          </a:p>
          <a:p>
            <a:endParaRPr lang="en-US" dirty="0"/>
          </a:p>
          <a:p>
            <a:r>
              <a:rPr lang="en-US" dirty="0"/>
              <a:t>Very important to distinguish if it </a:t>
            </a:r>
            <a:r>
              <a:rPr lang="en-US"/>
              <a:t>is even or odd.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A5344-115E-7C4E-A586-68DAAC64850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62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A5344-115E-7C4E-A586-68DAAC6485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4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past the banker would keep track of this but not really anymore</a:t>
            </a:r>
          </a:p>
          <a:p>
            <a:endParaRPr lang="en-US" dirty="0"/>
          </a:p>
          <a:p>
            <a:r>
              <a:rPr lang="en-US" dirty="0" err="1"/>
              <a:t>Gotta</a:t>
            </a:r>
            <a:r>
              <a:rPr lang="en-US" dirty="0"/>
              <a:t> keep it secure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A5344-115E-7C4E-A586-68DAAC64850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14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Terasort</a:t>
            </a:r>
            <a:r>
              <a:rPr lang="en-US" dirty="0"/>
              <a:t> is when you partition the data evenly in some set of smaller sets</a:t>
            </a:r>
          </a:p>
          <a:p>
            <a:endParaRPr lang="en-US" dirty="0"/>
          </a:p>
          <a:p>
            <a:r>
              <a:rPr lang="en-US" dirty="0"/>
              <a:t>Replication, think web caching, </a:t>
            </a:r>
          </a:p>
          <a:p>
            <a:r>
              <a:rPr lang="en-US" dirty="0"/>
              <a:t>	here you have a client and a server and you want to fetch a web page. The web page that you visited is now stored locally.</a:t>
            </a:r>
          </a:p>
          <a:p>
            <a:r>
              <a:rPr lang="en-US" dirty="0"/>
              <a:t>	this is beneficial because if you cache a webpage, the next time you visit it, it will load incredibly fast. </a:t>
            </a:r>
          </a:p>
          <a:p>
            <a:endParaRPr lang="en-US" dirty="0"/>
          </a:p>
          <a:p>
            <a:r>
              <a:rPr lang="en-US" dirty="0"/>
              <a:t>	you could also think domain name space.</a:t>
            </a:r>
          </a:p>
          <a:p>
            <a:r>
              <a:rPr lang="en-US" dirty="0"/>
              <a:t>	</a:t>
            </a:r>
            <a:r>
              <a:rPr lang="en-US" dirty="0">
                <a:sym typeface="Wingdings" pitchFamily="2" charset="2"/>
              </a:rPr>
              <a:t> public domain space, whenever we access a website we have a human readable domain name (e.g. </a:t>
            </a:r>
            <a:r>
              <a:rPr lang="en-US" dirty="0" err="1">
                <a:sym typeface="Wingdings" pitchFamily="2" charset="2"/>
              </a:rPr>
              <a:t>www.cis.temple.edu</a:t>
            </a:r>
            <a:r>
              <a:rPr lang="en-US" dirty="0">
                <a:sym typeface="Wingdings" pitchFamily="2" charset="2"/>
              </a:rPr>
              <a:t>) but machine have a readable </a:t>
            </a:r>
            <a:r>
              <a:rPr lang="en-US" dirty="0" err="1">
                <a:sym typeface="Wingdings" pitchFamily="2" charset="2"/>
              </a:rPr>
              <a:t>ip</a:t>
            </a:r>
            <a:r>
              <a:rPr lang="en-US" dirty="0">
                <a:sym typeface="Wingdings" pitchFamily="2" charset="2"/>
              </a:rPr>
              <a:t> address (155.247.19.2)</a:t>
            </a:r>
          </a:p>
          <a:p>
            <a:r>
              <a:rPr lang="en-US" dirty="0">
                <a:sym typeface="Wingdings" pitchFamily="2" charset="2"/>
              </a:rPr>
              <a:t>	it works to just change from the table to the column. 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A5344-115E-7C4E-A586-68DAAC64850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81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A5344-115E-7C4E-A586-68DAAC64850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0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A5344-115E-7C4E-A586-68DAAC64850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3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Usually all involve multiple computers</a:t>
            </a:r>
          </a:p>
          <a:p>
            <a:r>
              <a:rPr lang="en-US" dirty="0"/>
              <a:t>Parallel processing </a:t>
            </a:r>
            <a:r>
              <a:rPr lang="en-US" dirty="0">
                <a:sym typeface="Wingdings" pitchFamily="2" charset="2"/>
              </a:rPr>
              <a:t> focused on solving large problems in a synchronized manner; like a </a:t>
            </a:r>
            <a:r>
              <a:rPr lang="en-US" dirty="0" err="1">
                <a:sym typeface="Wingdings" pitchFamily="2" charset="2"/>
              </a:rPr>
              <a:t>gpu</a:t>
            </a:r>
            <a:r>
              <a:rPr lang="en-US" dirty="0">
                <a:sym typeface="Wingdings" pitchFamily="2" charset="2"/>
              </a:rPr>
              <a:t>, no delay</a:t>
            </a:r>
          </a:p>
          <a:p>
            <a:r>
              <a:rPr lang="en-US" dirty="0">
                <a:sym typeface="Wingdings" pitchFamily="2" charset="2"/>
              </a:rPr>
              <a:t>Distributed system  focuses on delay, think matrix multiplication (how might we calculate it very quickly? By using different algorithms)</a:t>
            </a:r>
          </a:p>
          <a:p>
            <a:r>
              <a:rPr lang="en-US" dirty="0">
                <a:sym typeface="Wingdings" pitchFamily="2" charset="2"/>
              </a:rPr>
              <a:t>Network  two processes that discuss things with each other</a:t>
            </a:r>
          </a:p>
          <a:p>
            <a:r>
              <a:rPr lang="en-US" dirty="0"/>
              <a:t>Concurrent </a:t>
            </a:r>
            <a:r>
              <a:rPr lang="en-US" dirty="0">
                <a:sym typeface="Wingdings" pitchFamily="2" charset="2"/>
              </a:rPr>
              <a:t> programs run at the same time, kind of like a parallel</a:t>
            </a:r>
          </a:p>
          <a:p>
            <a:r>
              <a:rPr lang="en-US" dirty="0">
                <a:sym typeface="Wingdings" pitchFamily="2" charset="2"/>
              </a:rPr>
              <a:t>Decentralized  no difference between decentralized and distributed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A5344-115E-7C4E-A586-68DAAC64850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78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state </a:t>
            </a:r>
            <a:r>
              <a:rPr lang="en-US" dirty="0">
                <a:sym typeface="Wingdings" pitchFamily="2" charset="2"/>
              </a:rPr>
              <a:t> little tricky kind of like the population example</a:t>
            </a:r>
          </a:p>
          <a:p>
            <a:r>
              <a:rPr lang="en-US" dirty="0">
                <a:sym typeface="Wingdings" pitchFamily="2" charset="2"/>
              </a:rPr>
              <a:t>	consider the population of the whole country (~1Mill people)</a:t>
            </a:r>
          </a:p>
          <a:p>
            <a:r>
              <a:rPr lang="en-US" dirty="0">
                <a:sym typeface="Wingdings" pitchFamily="2" charset="2"/>
              </a:rPr>
              <a:t>		local state vs state?</a:t>
            </a:r>
          </a:p>
          <a:p>
            <a:r>
              <a:rPr lang="en-US" dirty="0">
                <a:sym typeface="Wingdings" pitchFamily="2" charset="2"/>
              </a:rPr>
              <a:t>		population in the city?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	sometimes people are walking between the cities and may not be counted in the local state</a:t>
            </a:r>
          </a:p>
          <a:p>
            <a:r>
              <a:rPr lang="en-US" dirty="0">
                <a:sym typeface="Wingdings" pitchFamily="2" charset="2"/>
              </a:rPr>
              <a:t>		here you don’t have a global snapshot of the population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A5344-115E-7C4E-A586-68DAAC64850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46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 is multiprocessor</a:t>
            </a:r>
          </a:p>
          <a:p>
            <a:r>
              <a:rPr lang="en-US" dirty="0"/>
              <a:t>A is more similar to distributed system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A5344-115E-7C4E-A586-68DAAC64850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62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0277" y="954531"/>
            <a:ext cx="478536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336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336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336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336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7999"/>
                </a:lnTo>
                <a:lnTo>
                  <a:pt x="76200" y="6857999"/>
                </a:lnTo>
                <a:lnTo>
                  <a:pt x="762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28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524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81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048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533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4572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685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096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38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7620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90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9144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143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0668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295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2192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447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13716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1600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15240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1752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16764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1905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18288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2057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9812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2209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21336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2362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22860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2514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24384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2667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25908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2819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27432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2971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28956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3124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30480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3276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32004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3429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33528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3581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35052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3733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36576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3886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38100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4038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39624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4191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41148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4343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42672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4495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44196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4648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45720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4800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47244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4953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48768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5105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50292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5257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51816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5410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53340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5562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54864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5715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56388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5867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57912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6019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59436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6172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60960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6324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62484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6477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g object 101"/>
          <p:cNvSpPr/>
          <p:nvPr/>
        </p:nvSpPr>
        <p:spPr>
          <a:xfrm>
            <a:off x="64008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g object 102"/>
          <p:cNvSpPr/>
          <p:nvPr/>
        </p:nvSpPr>
        <p:spPr>
          <a:xfrm>
            <a:off x="6629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65532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g object 104"/>
          <p:cNvSpPr/>
          <p:nvPr/>
        </p:nvSpPr>
        <p:spPr>
          <a:xfrm>
            <a:off x="6781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g object 105"/>
          <p:cNvSpPr/>
          <p:nvPr/>
        </p:nvSpPr>
        <p:spPr>
          <a:xfrm>
            <a:off x="67056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g object 106"/>
          <p:cNvSpPr/>
          <p:nvPr/>
        </p:nvSpPr>
        <p:spPr>
          <a:xfrm>
            <a:off x="6934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g object 107"/>
          <p:cNvSpPr/>
          <p:nvPr/>
        </p:nvSpPr>
        <p:spPr>
          <a:xfrm>
            <a:off x="68580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g object 108"/>
          <p:cNvSpPr/>
          <p:nvPr/>
        </p:nvSpPr>
        <p:spPr>
          <a:xfrm>
            <a:off x="7086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g object 109"/>
          <p:cNvSpPr/>
          <p:nvPr/>
        </p:nvSpPr>
        <p:spPr>
          <a:xfrm>
            <a:off x="70104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g object 110"/>
          <p:cNvSpPr/>
          <p:nvPr/>
        </p:nvSpPr>
        <p:spPr>
          <a:xfrm>
            <a:off x="7239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g object 111"/>
          <p:cNvSpPr/>
          <p:nvPr/>
        </p:nvSpPr>
        <p:spPr>
          <a:xfrm>
            <a:off x="71628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g object 112"/>
          <p:cNvSpPr/>
          <p:nvPr/>
        </p:nvSpPr>
        <p:spPr>
          <a:xfrm>
            <a:off x="7391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g object 113"/>
          <p:cNvSpPr/>
          <p:nvPr/>
        </p:nvSpPr>
        <p:spPr>
          <a:xfrm>
            <a:off x="73152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g object 114"/>
          <p:cNvSpPr/>
          <p:nvPr/>
        </p:nvSpPr>
        <p:spPr>
          <a:xfrm>
            <a:off x="7543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g object 115"/>
          <p:cNvSpPr/>
          <p:nvPr/>
        </p:nvSpPr>
        <p:spPr>
          <a:xfrm>
            <a:off x="74676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g object 116"/>
          <p:cNvSpPr/>
          <p:nvPr/>
        </p:nvSpPr>
        <p:spPr>
          <a:xfrm>
            <a:off x="7696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g object 117"/>
          <p:cNvSpPr/>
          <p:nvPr/>
        </p:nvSpPr>
        <p:spPr>
          <a:xfrm>
            <a:off x="76200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g object 118"/>
          <p:cNvSpPr/>
          <p:nvPr/>
        </p:nvSpPr>
        <p:spPr>
          <a:xfrm>
            <a:off x="7848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g object 119"/>
          <p:cNvSpPr/>
          <p:nvPr/>
        </p:nvSpPr>
        <p:spPr>
          <a:xfrm>
            <a:off x="77724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g object 120"/>
          <p:cNvSpPr/>
          <p:nvPr/>
        </p:nvSpPr>
        <p:spPr>
          <a:xfrm>
            <a:off x="8001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g object 121"/>
          <p:cNvSpPr/>
          <p:nvPr/>
        </p:nvSpPr>
        <p:spPr>
          <a:xfrm>
            <a:off x="79248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g object 122"/>
          <p:cNvSpPr/>
          <p:nvPr/>
        </p:nvSpPr>
        <p:spPr>
          <a:xfrm>
            <a:off x="8153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g object 123"/>
          <p:cNvSpPr/>
          <p:nvPr/>
        </p:nvSpPr>
        <p:spPr>
          <a:xfrm>
            <a:off x="80772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g object 124"/>
          <p:cNvSpPr/>
          <p:nvPr/>
        </p:nvSpPr>
        <p:spPr>
          <a:xfrm>
            <a:off x="8305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g object 125"/>
          <p:cNvSpPr/>
          <p:nvPr/>
        </p:nvSpPr>
        <p:spPr>
          <a:xfrm>
            <a:off x="82296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g object 126"/>
          <p:cNvSpPr/>
          <p:nvPr/>
        </p:nvSpPr>
        <p:spPr>
          <a:xfrm>
            <a:off x="8458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g object 127"/>
          <p:cNvSpPr/>
          <p:nvPr/>
        </p:nvSpPr>
        <p:spPr>
          <a:xfrm>
            <a:off x="83820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g object 128"/>
          <p:cNvSpPr/>
          <p:nvPr/>
        </p:nvSpPr>
        <p:spPr>
          <a:xfrm>
            <a:off x="86106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g object 129"/>
          <p:cNvSpPr/>
          <p:nvPr/>
        </p:nvSpPr>
        <p:spPr>
          <a:xfrm>
            <a:off x="85344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g object 130"/>
          <p:cNvSpPr/>
          <p:nvPr/>
        </p:nvSpPr>
        <p:spPr>
          <a:xfrm>
            <a:off x="87630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g object 131"/>
          <p:cNvSpPr/>
          <p:nvPr/>
        </p:nvSpPr>
        <p:spPr>
          <a:xfrm>
            <a:off x="86868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g object 132"/>
          <p:cNvSpPr/>
          <p:nvPr/>
        </p:nvSpPr>
        <p:spPr>
          <a:xfrm>
            <a:off x="89154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g object 133"/>
          <p:cNvSpPr/>
          <p:nvPr/>
        </p:nvSpPr>
        <p:spPr>
          <a:xfrm>
            <a:off x="88392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g object 134"/>
          <p:cNvSpPr/>
          <p:nvPr/>
        </p:nvSpPr>
        <p:spPr>
          <a:xfrm>
            <a:off x="90678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0" y="6857999"/>
                </a:moveTo>
                <a:lnTo>
                  <a:pt x="76200" y="6857999"/>
                </a:lnTo>
                <a:lnTo>
                  <a:pt x="7620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g object 135"/>
          <p:cNvSpPr/>
          <p:nvPr/>
        </p:nvSpPr>
        <p:spPr>
          <a:xfrm>
            <a:off x="8991600" y="9525"/>
            <a:ext cx="76200" cy="6848475"/>
          </a:xfrm>
          <a:custGeom>
            <a:avLst/>
            <a:gdLst/>
            <a:ahLst/>
            <a:cxnLst/>
            <a:rect l="l" t="t" r="r" b="b"/>
            <a:pathLst>
              <a:path w="76200" h="6848475">
                <a:moveTo>
                  <a:pt x="0" y="0"/>
                </a:moveTo>
                <a:lnTo>
                  <a:pt x="76200" y="0"/>
                </a:lnTo>
                <a:lnTo>
                  <a:pt x="76200" y="6848475"/>
                </a:lnTo>
                <a:lnTo>
                  <a:pt x="0" y="6848475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g object 136"/>
          <p:cNvSpPr/>
          <p:nvPr/>
        </p:nvSpPr>
        <p:spPr>
          <a:xfrm>
            <a:off x="684212" y="0"/>
            <a:ext cx="8460105" cy="6858000"/>
          </a:xfrm>
          <a:custGeom>
            <a:avLst/>
            <a:gdLst/>
            <a:ahLst/>
            <a:cxnLst/>
            <a:rect l="l" t="t" r="r" b="b"/>
            <a:pathLst>
              <a:path w="8460105" h="6858000">
                <a:moveTo>
                  <a:pt x="0" y="0"/>
                </a:moveTo>
                <a:lnTo>
                  <a:pt x="8459786" y="0"/>
                </a:lnTo>
                <a:lnTo>
                  <a:pt x="8459786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g object 137"/>
          <p:cNvSpPr/>
          <p:nvPr/>
        </p:nvSpPr>
        <p:spPr>
          <a:xfrm>
            <a:off x="0" y="1716087"/>
            <a:ext cx="6950075" cy="74930"/>
          </a:xfrm>
          <a:custGeom>
            <a:avLst/>
            <a:gdLst/>
            <a:ahLst/>
            <a:cxnLst/>
            <a:rect l="l" t="t" r="r" b="b"/>
            <a:pathLst>
              <a:path w="6950075" h="74930">
                <a:moveTo>
                  <a:pt x="6950075" y="0"/>
                </a:moveTo>
                <a:lnTo>
                  <a:pt x="0" y="0"/>
                </a:lnTo>
                <a:lnTo>
                  <a:pt x="0" y="74613"/>
                </a:lnTo>
                <a:lnTo>
                  <a:pt x="6950075" y="74613"/>
                </a:lnTo>
                <a:lnTo>
                  <a:pt x="6950075" y="0"/>
                </a:lnTo>
                <a:close/>
              </a:path>
            </a:pathLst>
          </a:custGeom>
          <a:solidFill>
            <a:srgbClr val="336699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5407" y="614171"/>
            <a:ext cx="8973185" cy="1099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336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34452" y="1925828"/>
            <a:ext cx="7607300" cy="3616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21" Type="http://schemas.openxmlformats.org/officeDocument/2006/relationships/image" Target="../media/image45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5" Type="http://schemas.openxmlformats.org/officeDocument/2006/relationships/image" Target="../media/image49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24" Type="http://schemas.openxmlformats.org/officeDocument/2006/relationships/image" Target="../media/image48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61.png"/><Relationship Id="rId26" Type="http://schemas.openxmlformats.org/officeDocument/2006/relationships/image" Target="../media/image65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69.png"/><Relationship Id="rId7" Type="http://schemas.openxmlformats.org/officeDocument/2006/relationships/customXml" Target="../ink/ink3.xml"/><Relationship Id="rId12" Type="http://schemas.openxmlformats.org/officeDocument/2006/relationships/image" Target="../media/image58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71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60.png"/><Relationship Id="rId20" Type="http://schemas.openxmlformats.org/officeDocument/2006/relationships/image" Target="../media/image62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customXml" Target="../ink/ink5.xml"/><Relationship Id="rId24" Type="http://schemas.openxmlformats.org/officeDocument/2006/relationships/image" Target="../media/image64.png"/><Relationship Id="rId32" Type="http://schemas.openxmlformats.org/officeDocument/2006/relationships/image" Target="../media/image68.png"/><Relationship Id="rId37" Type="http://schemas.openxmlformats.org/officeDocument/2006/relationships/customXml" Target="../ink/ink18.xml"/><Relationship Id="rId40" Type="http://schemas.openxmlformats.org/officeDocument/2006/relationships/image" Target="../media/image72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66.png"/><Relationship Id="rId36" Type="http://schemas.openxmlformats.org/officeDocument/2006/relationships/image" Target="../media/image70.png"/><Relationship Id="rId10" Type="http://schemas.openxmlformats.org/officeDocument/2006/relationships/image" Target="../media/image57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54.png"/><Relationship Id="rId9" Type="http://schemas.openxmlformats.org/officeDocument/2006/relationships/customXml" Target="../ink/ink4.xml"/><Relationship Id="rId14" Type="http://schemas.openxmlformats.org/officeDocument/2006/relationships/image" Target="../media/image59.png"/><Relationship Id="rId22" Type="http://schemas.openxmlformats.org/officeDocument/2006/relationships/image" Target="../media/image63.png"/><Relationship Id="rId27" Type="http://schemas.openxmlformats.org/officeDocument/2006/relationships/customXml" Target="../ink/ink13.xml"/><Relationship Id="rId30" Type="http://schemas.openxmlformats.org/officeDocument/2006/relationships/image" Target="../media/image67.png"/><Relationship Id="rId35" Type="http://schemas.openxmlformats.org/officeDocument/2006/relationships/customXml" Target="../ink/ink17.xml"/><Relationship Id="rId8" Type="http://schemas.openxmlformats.org/officeDocument/2006/relationships/image" Target="../media/image56.png"/><Relationship Id="rId3" Type="http://schemas.openxmlformats.org/officeDocument/2006/relationships/customXml" Target="../ink/ink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18" Type="http://schemas.openxmlformats.org/officeDocument/2006/relationships/image" Target="../media/image98.png"/><Relationship Id="rId26" Type="http://schemas.openxmlformats.org/officeDocument/2006/relationships/image" Target="../media/image106.png"/><Relationship Id="rId3" Type="http://schemas.openxmlformats.org/officeDocument/2006/relationships/image" Target="../media/image83.png"/><Relationship Id="rId21" Type="http://schemas.openxmlformats.org/officeDocument/2006/relationships/image" Target="../media/image101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17" Type="http://schemas.openxmlformats.org/officeDocument/2006/relationships/image" Target="../media/image97.png"/><Relationship Id="rId25" Type="http://schemas.openxmlformats.org/officeDocument/2006/relationships/image" Target="../media/image105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96.png"/><Relationship Id="rId20" Type="http://schemas.openxmlformats.org/officeDocument/2006/relationships/image" Target="../media/image100.png"/><Relationship Id="rId29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24" Type="http://schemas.openxmlformats.org/officeDocument/2006/relationships/image" Target="../media/image104.png"/><Relationship Id="rId32" Type="http://schemas.openxmlformats.org/officeDocument/2006/relationships/image" Target="../media/image112.png"/><Relationship Id="rId5" Type="http://schemas.openxmlformats.org/officeDocument/2006/relationships/image" Target="../media/image85.png"/><Relationship Id="rId15" Type="http://schemas.openxmlformats.org/officeDocument/2006/relationships/image" Target="../media/image95.png"/><Relationship Id="rId23" Type="http://schemas.openxmlformats.org/officeDocument/2006/relationships/image" Target="../media/image103.png"/><Relationship Id="rId28" Type="http://schemas.openxmlformats.org/officeDocument/2006/relationships/image" Target="../media/image108.png"/><Relationship Id="rId10" Type="http://schemas.openxmlformats.org/officeDocument/2006/relationships/image" Target="../media/image90.png"/><Relationship Id="rId19" Type="http://schemas.openxmlformats.org/officeDocument/2006/relationships/image" Target="../media/image99.png"/><Relationship Id="rId31" Type="http://schemas.openxmlformats.org/officeDocument/2006/relationships/image" Target="../media/image111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Relationship Id="rId14" Type="http://schemas.openxmlformats.org/officeDocument/2006/relationships/image" Target="../media/image94.png"/><Relationship Id="rId22" Type="http://schemas.openxmlformats.org/officeDocument/2006/relationships/image" Target="../media/image102.png"/><Relationship Id="rId27" Type="http://schemas.openxmlformats.org/officeDocument/2006/relationships/image" Target="../media/image107.png"/><Relationship Id="rId30" Type="http://schemas.openxmlformats.org/officeDocument/2006/relationships/image" Target="../media/image11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5.jpg"/><Relationship Id="rId4" Type="http://schemas.openxmlformats.org/officeDocument/2006/relationships/image" Target="../media/image114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10" Type="http://schemas.openxmlformats.org/officeDocument/2006/relationships/image" Target="../media/image128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image" Target="../media/image130.png"/><Relationship Id="rId7" Type="http://schemas.openxmlformats.org/officeDocument/2006/relationships/image" Target="../media/image134.png"/><Relationship Id="rId12" Type="http://schemas.openxmlformats.org/officeDocument/2006/relationships/image" Target="../media/image139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11" Type="http://schemas.openxmlformats.org/officeDocument/2006/relationships/image" Target="../media/image138.png"/><Relationship Id="rId5" Type="http://schemas.openxmlformats.org/officeDocument/2006/relationships/image" Target="../media/image132.png"/><Relationship Id="rId10" Type="http://schemas.openxmlformats.org/officeDocument/2006/relationships/image" Target="../media/image137.png"/><Relationship Id="rId4" Type="http://schemas.openxmlformats.org/officeDocument/2006/relationships/image" Target="../media/image131.png"/><Relationship Id="rId9" Type="http://schemas.openxmlformats.org/officeDocument/2006/relationships/image" Target="../media/image13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1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3" Type="http://schemas.openxmlformats.org/officeDocument/2006/relationships/image" Target="../media/image146.png"/><Relationship Id="rId7" Type="http://schemas.openxmlformats.org/officeDocument/2006/relationships/image" Target="../media/image150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9.png"/><Relationship Id="rId5" Type="http://schemas.openxmlformats.org/officeDocument/2006/relationships/image" Target="../media/image148.png"/><Relationship Id="rId4" Type="http://schemas.openxmlformats.org/officeDocument/2006/relationships/image" Target="../media/image147.png"/><Relationship Id="rId9" Type="http://schemas.openxmlformats.org/officeDocument/2006/relationships/image" Target="../media/image15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73025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0" y="6857999"/>
                  </a:moveTo>
                  <a:lnTo>
                    <a:pt x="76200" y="6857999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73025" cy="6858000"/>
            </a:xfrm>
            <a:custGeom>
              <a:avLst/>
              <a:gdLst/>
              <a:ahLst/>
              <a:cxnLst/>
              <a:rect l="l" t="t" r="r" b="b"/>
              <a:pathLst>
                <a:path w="73025" h="6858000">
                  <a:moveTo>
                    <a:pt x="0" y="6857999"/>
                  </a:moveTo>
                  <a:lnTo>
                    <a:pt x="0" y="0"/>
                  </a:lnTo>
                  <a:lnTo>
                    <a:pt x="73025" y="0"/>
                  </a:lnTo>
                  <a:lnTo>
                    <a:pt x="73025" y="6857999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5425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0" y="6857999"/>
                  </a:moveTo>
                  <a:lnTo>
                    <a:pt x="76200" y="6857999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9225" y="9525"/>
              <a:ext cx="76200" cy="6848475"/>
            </a:xfrm>
            <a:custGeom>
              <a:avLst/>
              <a:gdLst/>
              <a:ahLst/>
              <a:cxnLst/>
              <a:rect l="l" t="t" r="r" b="b"/>
              <a:pathLst>
                <a:path w="76200" h="6848475">
                  <a:moveTo>
                    <a:pt x="0" y="0"/>
                  </a:moveTo>
                  <a:lnTo>
                    <a:pt x="76200" y="0"/>
                  </a:lnTo>
                  <a:lnTo>
                    <a:pt x="76200" y="6848475"/>
                  </a:lnTo>
                  <a:lnTo>
                    <a:pt x="0" y="68484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7825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0" y="6857999"/>
                  </a:moveTo>
                  <a:lnTo>
                    <a:pt x="76200" y="6857999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1625" y="9525"/>
              <a:ext cx="76200" cy="6848475"/>
            </a:xfrm>
            <a:custGeom>
              <a:avLst/>
              <a:gdLst/>
              <a:ahLst/>
              <a:cxnLst/>
              <a:rect l="l" t="t" r="r" b="b"/>
              <a:pathLst>
                <a:path w="76200" h="6848475">
                  <a:moveTo>
                    <a:pt x="0" y="0"/>
                  </a:moveTo>
                  <a:lnTo>
                    <a:pt x="76200" y="0"/>
                  </a:lnTo>
                  <a:lnTo>
                    <a:pt x="76200" y="6848475"/>
                  </a:lnTo>
                  <a:lnTo>
                    <a:pt x="0" y="68484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0225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0" y="6857999"/>
                  </a:moveTo>
                  <a:lnTo>
                    <a:pt x="76200" y="6857999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4025" y="9525"/>
              <a:ext cx="76200" cy="6848475"/>
            </a:xfrm>
            <a:custGeom>
              <a:avLst/>
              <a:gdLst/>
              <a:ahLst/>
              <a:cxnLst/>
              <a:rect l="l" t="t" r="r" b="b"/>
              <a:pathLst>
                <a:path w="76200" h="6848475">
                  <a:moveTo>
                    <a:pt x="0" y="0"/>
                  </a:moveTo>
                  <a:lnTo>
                    <a:pt x="76200" y="0"/>
                  </a:lnTo>
                  <a:lnTo>
                    <a:pt x="76200" y="6848475"/>
                  </a:lnTo>
                  <a:lnTo>
                    <a:pt x="0" y="68484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2625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0" y="6857999"/>
                  </a:moveTo>
                  <a:lnTo>
                    <a:pt x="76200" y="6857999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6425" y="9525"/>
              <a:ext cx="76200" cy="6848475"/>
            </a:xfrm>
            <a:custGeom>
              <a:avLst/>
              <a:gdLst/>
              <a:ahLst/>
              <a:cxnLst/>
              <a:rect l="l" t="t" r="r" b="b"/>
              <a:pathLst>
                <a:path w="76200" h="6848475">
                  <a:moveTo>
                    <a:pt x="0" y="0"/>
                  </a:moveTo>
                  <a:lnTo>
                    <a:pt x="76200" y="0"/>
                  </a:lnTo>
                  <a:lnTo>
                    <a:pt x="76200" y="6848475"/>
                  </a:lnTo>
                  <a:lnTo>
                    <a:pt x="0" y="68484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5025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0" y="6857999"/>
                  </a:moveTo>
                  <a:lnTo>
                    <a:pt x="76200" y="6857999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58825" y="9525"/>
              <a:ext cx="76200" cy="6848475"/>
            </a:xfrm>
            <a:custGeom>
              <a:avLst/>
              <a:gdLst/>
              <a:ahLst/>
              <a:cxnLst/>
              <a:rect l="l" t="t" r="r" b="b"/>
              <a:pathLst>
                <a:path w="76200" h="6848475">
                  <a:moveTo>
                    <a:pt x="0" y="0"/>
                  </a:moveTo>
                  <a:lnTo>
                    <a:pt x="76200" y="0"/>
                  </a:lnTo>
                  <a:lnTo>
                    <a:pt x="76200" y="6848475"/>
                  </a:lnTo>
                  <a:lnTo>
                    <a:pt x="0" y="68484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87425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0" y="6857999"/>
                  </a:moveTo>
                  <a:lnTo>
                    <a:pt x="76200" y="6857999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11225" y="9525"/>
              <a:ext cx="76200" cy="6848475"/>
            </a:xfrm>
            <a:custGeom>
              <a:avLst/>
              <a:gdLst/>
              <a:ahLst/>
              <a:cxnLst/>
              <a:rect l="l" t="t" r="r" b="b"/>
              <a:pathLst>
                <a:path w="76200" h="6848475">
                  <a:moveTo>
                    <a:pt x="0" y="0"/>
                  </a:moveTo>
                  <a:lnTo>
                    <a:pt x="76200" y="0"/>
                  </a:lnTo>
                  <a:lnTo>
                    <a:pt x="76200" y="6848475"/>
                  </a:lnTo>
                  <a:lnTo>
                    <a:pt x="0" y="68484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39825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0" y="6857999"/>
                  </a:moveTo>
                  <a:lnTo>
                    <a:pt x="76200" y="6857999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63625" y="9525"/>
              <a:ext cx="76200" cy="6848475"/>
            </a:xfrm>
            <a:custGeom>
              <a:avLst/>
              <a:gdLst/>
              <a:ahLst/>
              <a:cxnLst/>
              <a:rect l="l" t="t" r="r" b="b"/>
              <a:pathLst>
                <a:path w="76200" h="6848475">
                  <a:moveTo>
                    <a:pt x="0" y="0"/>
                  </a:moveTo>
                  <a:lnTo>
                    <a:pt x="76200" y="0"/>
                  </a:lnTo>
                  <a:lnTo>
                    <a:pt x="76200" y="6848475"/>
                  </a:lnTo>
                  <a:lnTo>
                    <a:pt x="0" y="68484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92225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0" y="6857999"/>
                  </a:moveTo>
                  <a:lnTo>
                    <a:pt x="76200" y="6857999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16025" y="9525"/>
              <a:ext cx="76200" cy="6848475"/>
            </a:xfrm>
            <a:custGeom>
              <a:avLst/>
              <a:gdLst/>
              <a:ahLst/>
              <a:cxnLst/>
              <a:rect l="l" t="t" r="r" b="b"/>
              <a:pathLst>
                <a:path w="76200" h="6848475">
                  <a:moveTo>
                    <a:pt x="0" y="0"/>
                  </a:moveTo>
                  <a:lnTo>
                    <a:pt x="76200" y="0"/>
                  </a:lnTo>
                  <a:lnTo>
                    <a:pt x="76200" y="6848475"/>
                  </a:lnTo>
                  <a:lnTo>
                    <a:pt x="0" y="68484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44625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0" y="6857999"/>
                  </a:moveTo>
                  <a:lnTo>
                    <a:pt x="76200" y="6857999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68425" y="9525"/>
              <a:ext cx="76200" cy="6848475"/>
            </a:xfrm>
            <a:custGeom>
              <a:avLst/>
              <a:gdLst/>
              <a:ahLst/>
              <a:cxnLst/>
              <a:rect l="l" t="t" r="r" b="b"/>
              <a:pathLst>
                <a:path w="76200" h="6848475">
                  <a:moveTo>
                    <a:pt x="0" y="0"/>
                  </a:moveTo>
                  <a:lnTo>
                    <a:pt x="76200" y="0"/>
                  </a:lnTo>
                  <a:lnTo>
                    <a:pt x="76200" y="6848475"/>
                  </a:lnTo>
                  <a:lnTo>
                    <a:pt x="0" y="68484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97025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0" y="6857999"/>
                  </a:moveTo>
                  <a:lnTo>
                    <a:pt x="76200" y="6857999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20825" y="9525"/>
              <a:ext cx="76200" cy="6848475"/>
            </a:xfrm>
            <a:custGeom>
              <a:avLst/>
              <a:gdLst/>
              <a:ahLst/>
              <a:cxnLst/>
              <a:rect l="l" t="t" r="r" b="b"/>
              <a:pathLst>
                <a:path w="76200" h="6848475">
                  <a:moveTo>
                    <a:pt x="0" y="0"/>
                  </a:moveTo>
                  <a:lnTo>
                    <a:pt x="76200" y="0"/>
                  </a:lnTo>
                  <a:lnTo>
                    <a:pt x="76200" y="6848475"/>
                  </a:lnTo>
                  <a:lnTo>
                    <a:pt x="0" y="68484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49425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0" y="6857999"/>
                  </a:moveTo>
                  <a:lnTo>
                    <a:pt x="76200" y="6857999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73225" y="9525"/>
              <a:ext cx="76200" cy="6848475"/>
            </a:xfrm>
            <a:custGeom>
              <a:avLst/>
              <a:gdLst/>
              <a:ahLst/>
              <a:cxnLst/>
              <a:rect l="l" t="t" r="r" b="b"/>
              <a:pathLst>
                <a:path w="76200" h="6848475">
                  <a:moveTo>
                    <a:pt x="0" y="0"/>
                  </a:moveTo>
                  <a:lnTo>
                    <a:pt x="76200" y="0"/>
                  </a:lnTo>
                  <a:lnTo>
                    <a:pt x="76200" y="6848475"/>
                  </a:lnTo>
                  <a:lnTo>
                    <a:pt x="0" y="68484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901825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0" y="6857999"/>
                  </a:moveTo>
                  <a:lnTo>
                    <a:pt x="76200" y="6857999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825625" y="9525"/>
              <a:ext cx="76200" cy="6848475"/>
            </a:xfrm>
            <a:custGeom>
              <a:avLst/>
              <a:gdLst/>
              <a:ahLst/>
              <a:cxnLst/>
              <a:rect l="l" t="t" r="r" b="b"/>
              <a:pathLst>
                <a:path w="76200" h="6848475">
                  <a:moveTo>
                    <a:pt x="0" y="0"/>
                  </a:moveTo>
                  <a:lnTo>
                    <a:pt x="76200" y="0"/>
                  </a:lnTo>
                  <a:lnTo>
                    <a:pt x="76200" y="6848475"/>
                  </a:lnTo>
                  <a:lnTo>
                    <a:pt x="0" y="68484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054225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0" y="6857999"/>
                  </a:moveTo>
                  <a:lnTo>
                    <a:pt x="76200" y="6857999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78025" y="9525"/>
              <a:ext cx="76200" cy="6848475"/>
            </a:xfrm>
            <a:custGeom>
              <a:avLst/>
              <a:gdLst/>
              <a:ahLst/>
              <a:cxnLst/>
              <a:rect l="l" t="t" r="r" b="b"/>
              <a:pathLst>
                <a:path w="76200" h="6848475">
                  <a:moveTo>
                    <a:pt x="0" y="0"/>
                  </a:moveTo>
                  <a:lnTo>
                    <a:pt x="76200" y="0"/>
                  </a:lnTo>
                  <a:lnTo>
                    <a:pt x="76200" y="6848475"/>
                  </a:lnTo>
                  <a:lnTo>
                    <a:pt x="0" y="68484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206625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0" y="6857999"/>
                  </a:moveTo>
                  <a:lnTo>
                    <a:pt x="76200" y="6857999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130425" y="9525"/>
              <a:ext cx="76200" cy="6848475"/>
            </a:xfrm>
            <a:custGeom>
              <a:avLst/>
              <a:gdLst/>
              <a:ahLst/>
              <a:cxnLst/>
              <a:rect l="l" t="t" r="r" b="b"/>
              <a:pathLst>
                <a:path w="76200" h="6848475">
                  <a:moveTo>
                    <a:pt x="0" y="0"/>
                  </a:moveTo>
                  <a:lnTo>
                    <a:pt x="76200" y="0"/>
                  </a:lnTo>
                  <a:lnTo>
                    <a:pt x="76200" y="6848475"/>
                  </a:lnTo>
                  <a:lnTo>
                    <a:pt x="0" y="68484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359025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0" y="6857999"/>
                  </a:moveTo>
                  <a:lnTo>
                    <a:pt x="76200" y="6857999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282825" y="9525"/>
              <a:ext cx="76200" cy="6848475"/>
            </a:xfrm>
            <a:custGeom>
              <a:avLst/>
              <a:gdLst/>
              <a:ahLst/>
              <a:cxnLst/>
              <a:rect l="l" t="t" r="r" b="b"/>
              <a:pathLst>
                <a:path w="76200" h="6848475">
                  <a:moveTo>
                    <a:pt x="0" y="0"/>
                  </a:moveTo>
                  <a:lnTo>
                    <a:pt x="76200" y="0"/>
                  </a:lnTo>
                  <a:lnTo>
                    <a:pt x="76200" y="6848475"/>
                  </a:lnTo>
                  <a:lnTo>
                    <a:pt x="0" y="68484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511425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0" y="6857999"/>
                  </a:moveTo>
                  <a:lnTo>
                    <a:pt x="76200" y="6857999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435225" y="9525"/>
              <a:ext cx="76200" cy="6848475"/>
            </a:xfrm>
            <a:custGeom>
              <a:avLst/>
              <a:gdLst/>
              <a:ahLst/>
              <a:cxnLst/>
              <a:rect l="l" t="t" r="r" b="b"/>
              <a:pathLst>
                <a:path w="76200" h="6848475">
                  <a:moveTo>
                    <a:pt x="0" y="0"/>
                  </a:moveTo>
                  <a:lnTo>
                    <a:pt x="76200" y="0"/>
                  </a:lnTo>
                  <a:lnTo>
                    <a:pt x="76200" y="6848475"/>
                  </a:lnTo>
                  <a:lnTo>
                    <a:pt x="0" y="68484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663825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0" y="6857999"/>
                  </a:moveTo>
                  <a:lnTo>
                    <a:pt x="76200" y="6857999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587625" y="9525"/>
              <a:ext cx="76200" cy="6848475"/>
            </a:xfrm>
            <a:custGeom>
              <a:avLst/>
              <a:gdLst/>
              <a:ahLst/>
              <a:cxnLst/>
              <a:rect l="l" t="t" r="r" b="b"/>
              <a:pathLst>
                <a:path w="76200" h="6848475">
                  <a:moveTo>
                    <a:pt x="0" y="0"/>
                  </a:moveTo>
                  <a:lnTo>
                    <a:pt x="76200" y="0"/>
                  </a:lnTo>
                  <a:lnTo>
                    <a:pt x="76200" y="6848475"/>
                  </a:lnTo>
                  <a:lnTo>
                    <a:pt x="0" y="68484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816225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0" y="6857999"/>
                  </a:moveTo>
                  <a:lnTo>
                    <a:pt x="76200" y="6857999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740025" y="9525"/>
              <a:ext cx="76200" cy="6848475"/>
            </a:xfrm>
            <a:custGeom>
              <a:avLst/>
              <a:gdLst/>
              <a:ahLst/>
              <a:cxnLst/>
              <a:rect l="l" t="t" r="r" b="b"/>
              <a:pathLst>
                <a:path w="76200" h="6848475">
                  <a:moveTo>
                    <a:pt x="0" y="0"/>
                  </a:moveTo>
                  <a:lnTo>
                    <a:pt x="76200" y="0"/>
                  </a:lnTo>
                  <a:lnTo>
                    <a:pt x="76200" y="6848475"/>
                  </a:lnTo>
                  <a:lnTo>
                    <a:pt x="0" y="68484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968625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0" y="6857999"/>
                  </a:moveTo>
                  <a:lnTo>
                    <a:pt x="76200" y="6857999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892425" y="9525"/>
              <a:ext cx="76200" cy="6848475"/>
            </a:xfrm>
            <a:custGeom>
              <a:avLst/>
              <a:gdLst/>
              <a:ahLst/>
              <a:cxnLst/>
              <a:rect l="l" t="t" r="r" b="b"/>
              <a:pathLst>
                <a:path w="76200" h="6848475">
                  <a:moveTo>
                    <a:pt x="0" y="0"/>
                  </a:moveTo>
                  <a:lnTo>
                    <a:pt x="76200" y="0"/>
                  </a:lnTo>
                  <a:lnTo>
                    <a:pt x="76200" y="6848475"/>
                  </a:lnTo>
                  <a:lnTo>
                    <a:pt x="0" y="68484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121025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0" y="6857999"/>
                  </a:moveTo>
                  <a:lnTo>
                    <a:pt x="76200" y="6857999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044825" y="9525"/>
              <a:ext cx="76200" cy="6848475"/>
            </a:xfrm>
            <a:custGeom>
              <a:avLst/>
              <a:gdLst/>
              <a:ahLst/>
              <a:cxnLst/>
              <a:rect l="l" t="t" r="r" b="b"/>
              <a:pathLst>
                <a:path w="76200" h="6848475">
                  <a:moveTo>
                    <a:pt x="0" y="0"/>
                  </a:moveTo>
                  <a:lnTo>
                    <a:pt x="76200" y="0"/>
                  </a:lnTo>
                  <a:lnTo>
                    <a:pt x="76200" y="6848475"/>
                  </a:lnTo>
                  <a:lnTo>
                    <a:pt x="0" y="68484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273425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0" y="6857999"/>
                  </a:moveTo>
                  <a:lnTo>
                    <a:pt x="76200" y="6857999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197225" y="9525"/>
              <a:ext cx="76200" cy="6848475"/>
            </a:xfrm>
            <a:custGeom>
              <a:avLst/>
              <a:gdLst/>
              <a:ahLst/>
              <a:cxnLst/>
              <a:rect l="l" t="t" r="r" b="b"/>
              <a:pathLst>
                <a:path w="76200" h="6848475">
                  <a:moveTo>
                    <a:pt x="0" y="0"/>
                  </a:moveTo>
                  <a:lnTo>
                    <a:pt x="76200" y="0"/>
                  </a:lnTo>
                  <a:lnTo>
                    <a:pt x="76200" y="6848475"/>
                  </a:lnTo>
                  <a:lnTo>
                    <a:pt x="0" y="68484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425825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0" y="6857999"/>
                  </a:moveTo>
                  <a:lnTo>
                    <a:pt x="76200" y="6857999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349625" y="9525"/>
              <a:ext cx="76200" cy="6848475"/>
            </a:xfrm>
            <a:custGeom>
              <a:avLst/>
              <a:gdLst/>
              <a:ahLst/>
              <a:cxnLst/>
              <a:rect l="l" t="t" r="r" b="b"/>
              <a:pathLst>
                <a:path w="76200" h="6848475">
                  <a:moveTo>
                    <a:pt x="0" y="0"/>
                  </a:moveTo>
                  <a:lnTo>
                    <a:pt x="76200" y="0"/>
                  </a:lnTo>
                  <a:lnTo>
                    <a:pt x="76200" y="6848475"/>
                  </a:lnTo>
                  <a:lnTo>
                    <a:pt x="0" y="68484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578225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0" y="6857999"/>
                  </a:moveTo>
                  <a:lnTo>
                    <a:pt x="76200" y="6857999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502025" y="9525"/>
              <a:ext cx="76200" cy="6848475"/>
            </a:xfrm>
            <a:custGeom>
              <a:avLst/>
              <a:gdLst/>
              <a:ahLst/>
              <a:cxnLst/>
              <a:rect l="l" t="t" r="r" b="b"/>
              <a:pathLst>
                <a:path w="76200" h="6848475">
                  <a:moveTo>
                    <a:pt x="0" y="0"/>
                  </a:moveTo>
                  <a:lnTo>
                    <a:pt x="76200" y="0"/>
                  </a:lnTo>
                  <a:lnTo>
                    <a:pt x="76200" y="6848475"/>
                  </a:lnTo>
                  <a:lnTo>
                    <a:pt x="0" y="68484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730625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0" y="6857999"/>
                  </a:moveTo>
                  <a:lnTo>
                    <a:pt x="76200" y="6857999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654425" y="9525"/>
              <a:ext cx="76200" cy="6848475"/>
            </a:xfrm>
            <a:custGeom>
              <a:avLst/>
              <a:gdLst/>
              <a:ahLst/>
              <a:cxnLst/>
              <a:rect l="l" t="t" r="r" b="b"/>
              <a:pathLst>
                <a:path w="76200" h="6848475">
                  <a:moveTo>
                    <a:pt x="0" y="0"/>
                  </a:moveTo>
                  <a:lnTo>
                    <a:pt x="76200" y="0"/>
                  </a:lnTo>
                  <a:lnTo>
                    <a:pt x="76200" y="6848475"/>
                  </a:lnTo>
                  <a:lnTo>
                    <a:pt x="0" y="68484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883025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0" y="6857999"/>
                  </a:moveTo>
                  <a:lnTo>
                    <a:pt x="76200" y="6857999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06825" y="9525"/>
              <a:ext cx="76200" cy="6848475"/>
            </a:xfrm>
            <a:custGeom>
              <a:avLst/>
              <a:gdLst/>
              <a:ahLst/>
              <a:cxnLst/>
              <a:rect l="l" t="t" r="r" b="b"/>
              <a:pathLst>
                <a:path w="76200" h="6848475">
                  <a:moveTo>
                    <a:pt x="0" y="0"/>
                  </a:moveTo>
                  <a:lnTo>
                    <a:pt x="76200" y="0"/>
                  </a:lnTo>
                  <a:lnTo>
                    <a:pt x="76200" y="6848475"/>
                  </a:lnTo>
                  <a:lnTo>
                    <a:pt x="0" y="68484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035425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0" y="6857999"/>
                  </a:moveTo>
                  <a:lnTo>
                    <a:pt x="76200" y="6857999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959225" y="9525"/>
              <a:ext cx="76200" cy="6848475"/>
            </a:xfrm>
            <a:custGeom>
              <a:avLst/>
              <a:gdLst/>
              <a:ahLst/>
              <a:cxnLst/>
              <a:rect l="l" t="t" r="r" b="b"/>
              <a:pathLst>
                <a:path w="76200" h="6848475">
                  <a:moveTo>
                    <a:pt x="0" y="0"/>
                  </a:moveTo>
                  <a:lnTo>
                    <a:pt x="76200" y="0"/>
                  </a:lnTo>
                  <a:lnTo>
                    <a:pt x="76200" y="6848475"/>
                  </a:lnTo>
                  <a:lnTo>
                    <a:pt x="0" y="68484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187825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0" y="6857999"/>
                  </a:moveTo>
                  <a:lnTo>
                    <a:pt x="76200" y="6857999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111625" y="9525"/>
              <a:ext cx="76200" cy="6848475"/>
            </a:xfrm>
            <a:custGeom>
              <a:avLst/>
              <a:gdLst/>
              <a:ahLst/>
              <a:cxnLst/>
              <a:rect l="l" t="t" r="r" b="b"/>
              <a:pathLst>
                <a:path w="76200" h="6848475">
                  <a:moveTo>
                    <a:pt x="0" y="0"/>
                  </a:moveTo>
                  <a:lnTo>
                    <a:pt x="76200" y="0"/>
                  </a:lnTo>
                  <a:lnTo>
                    <a:pt x="76200" y="6848475"/>
                  </a:lnTo>
                  <a:lnTo>
                    <a:pt x="0" y="68484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340225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0" y="6857999"/>
                  </a:moveTo>
                  <a:lnTo>
                    <a:pt x="76200" y="6857999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264025" y="9525"/>
              <a:ext cx="76200" cy="6848475"/>
            </a:xfrm>
            <a:custGeom>
              <a:avLst/>
              <a:gdLst/>
              <a:ahLst/>
              <a:cxnLst/>
              <a:rect l="l" t="t" r="r" b="b"/>
              <a:pathLst>
                <a:path w="76200" h="6848475">
                  <a:moveTo>
                    <a:pt x="0" y="0"/>
                  </a:moveTo>
                  <a:lnTo>
                    <a:pt x="76200" y="0"/>
                  </a:lnTo>
                  <a:lnTo>
                    <a:pt x="76200" y="6848475"/>
                  </a:lnTo>
                  <a:lnTo>
                    <a:pt x="0" y="68484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492625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0" y="6857999"/>
                  </a:moveTo>
                  <a:lnTo>
                    <a:pt x="76200" y="6857999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416425" y="9525"/>
              <a:ext cx="76200" cy="6848475"/>
            </a:xfrm>
            <a:custGeom>
              <a:avLst/>
              <a:gdLst/>
              <a:ahLst/>
              <a:cxnLst/>
              <a:rect l="l" t="t" r="r" b="b"/>
              <a:pathLst>
                <a:path w="76200" h="6848475">
                  <a:moveTo>
                    <a:pt x="0" y="0"/>
                  </a:moveTo>
                  <a:lnTo>
                    <a:pt x="76200" y="0"/>
                  </a:lnTo>
                  <a:lnTo>
                    <a:pt x="76200" y="6848475"/>
                  </a:lnTo>
                  <a:lnTo>
                    <a:pt x="0" y="68484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645025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0" y="6857999"/>
                  </a:moveTo>
                  <a:lnTo>
                    <a:pt x="76200" y="6857999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568825" y="9525"/>
              <a:ext cx="76200" cy="6848475"/>
            </a:xfrm>
            <a:custGeom>
              <a:avLst/>
              <a:gdLst/>
              <a:ahLst/>
              <a:cxnLst/>
              <a:rect l="l" t="t" r="r" b="b"/>
              <a:pathLst>
                <a:path w="76200" h="6848475">
                  <a:moveTo>
                    <a:pt x="0" y="0"/>
                  </a:moveTo>
                  <a:lnTo>
                    <a:pt x="76200" y="0"/>
                  </a:lnTo>
                  <a:lnTo>
                    <a:pt x="76200" y="6848475"/>
                  </a:lnTo>
                  <a:lnTo>
                    <a:pt x="0" y="68484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797425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0" y="6857999"/>
                  </a:moveTo>
                  <a:lnTo>
                    <a:pt x="76200" y="6857999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721225" y="9525"/>
              <a:ext cx="76200" cy="6848475"/>
            </a:xfrm>
            <a:custGeom>
              <a:avLst/>
              <a:gdLst/>
              <a:ahLst/>
              <a:cxnLst/>
              <a:rect l="l" t="t" r="r" b="b"/>
              <a:pathLst>
                <a:path w="76200" h="6848475">
                  <a:moveTo>
                    <a:pt x="0" y="0"/>
                  </a:moveTo>
                  <a:lnTo>
                    <a:pt x="76200" y="0"/>
                  </a:lnTo>
                  <a:lnTo>
                    <a:pt x="76200" y="6848475"/>
                  </a:lnTo>
                  <a:lnTo>
                    <a:pt x="0" y="68484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949825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0" y="6857999"/>
                  </a:moveTo>
                  <a:lnTo>
                    <a:pt x="76200" y="6857999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873625" y="9525"/>
              <a:ext cx="76200" cy="6848475"/>
            </a:xfrm>
            <a:custGeom>
              <a:avLst/>
              <a:gdLst/>
              <a:ahLst/>
              <a:cxnLst/>
              <a:rect l="l" t="t" r="r" b="b"/>
              <a:pathLst>
                <a:path w="76200" h="6848475">
                  <a:moveTo>
                    <a:pt x="0" y="0"/>
                  </a:moveTo>
                  <a:lnTo>
                    <a:pt x="76200" y="0"/>
                  </a:lnTo>
                  <a:lnTo>
                    <a:pt x="76200" y="6848475"/>
                  </a:lnTo>
                  <a:lnTo>
                    <a:pt x="0" y="68484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102225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0" y="6857999"/>
                  </a:moveTo>
                  <a:lnTo>
                    <a:pt x="76200" y="6857999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026025" y="9525"/>
              <a:ext cx="76200" cy="6848475"/>
            </a:xfrm>
            <a:custGeom>
              <a:avLst/>
              <a:gdLst/>
              <a:ahLst/>
              <a:cxnLst/>
              <a:rect l="l" t="t" r="r" b="b"/>
              <a:pathLst>
                <a:path w="76200" h="6848475">
                  <a:moveTo>
                    <a:pt x="0" y="0"/>
                  </a:moveTo>
                  <a:lnTo>
                    <a:pt x="76200" y="0"/>
                  </a:lnTo>
                  <a:lnTo>
                    <a:pt x="76200" y="6848475"/>
                  </a:lnTo>
                  <a:lnTo>
                    <a:pt x="0" y="68484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254625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0" y="6857999"/>
                  </a:moveTo>
                  <a:lnTo>
                    <a:pt x="76200" y="6857999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178425" y="9525"/>
              <a:ext cx="76200" cy="6848475"/>
            </a:xfrm>
            <a:custGeom>
              <a:avLst/>
              <a:gdLst/>
              <a:ahLst/>
              <a:cxnLst/>
              <a:rect l="l" t="t" r="r" b="b"/>
              <a:pathLst>
                <a:path w="76200" h="6848475">
                  <a:moveTo>
                    <a:pt x="0" y="0"/>
                  </a:moveTo>
                  <a:lnTo>
                    <a:pt x="76200" y="0"/>
                  </a:lnTo>
                  <a:lnTo>
                    <a:pt x="76200" y="6848475"/>
                  </a:lnTo>
                  <a:lnTo>
                    <a:pt x="0" y="68484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407025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0" y="6857999"/>
                  </a:moveTo>
                  <a:lnTo>
                    <a:pt x="76200" y="6857999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330825" y="9525"/>
              <a:ext cx="76200" cy="6848475"/>
            </a:xfrm>
            <a:custGeom>
              <a:avLst/>
              <a:gdLst/>
              <a:ahLst/>
              <a:cxnLst/>
              <a:rect l="l" t="t" r="r" b="b"/>
              <a:pathLst>
                <a:path w="76200" h="6848475">
                  <a:moveTo>
                    <a:pt x="0" y="0"/>
                  </a:moveTo>
                  <a:lnTo>
                    <a:pt x="76200" y="0"/>
                  </a:lnTo>
                  <a:lnTo>
                    <a:pt x="76200" y="6848475"/>
                  </a:lnTo>
                  <a:lnTo>
                    <a:pt x="0" y="68484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559425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0" y="6857999"/>
                  </a:moveTo>
                  <a:lnTo>
                    <a:pt x="76200" y="6857999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483225" y="9525"/>
              <a:ext cx="76200" cy="6848475"/>
            </a:xfrm>
            <a:custGeom>
              <a:avLst/>
              <a:gdLst/>
              <a:ahLst/>
              <a:cxnLst/>
              <a:rect l="l" t="t" r="r" b="b"/>
              <a:pathLst>
                <a:path w="76200" h="6848475">
                  <a:moveTo>
                    <a:pt x="0" y="0"/>
                  </a:moveTo>
                  <a:lnTo>
                    <a:pt x="76200" y="0"/>
                  </a:lnTo>
                  <a:lnTo>
                    <a:pt x="76200" y="6848475"/>
                  </a:lnTo>
                  <a:lnTo>
                    <a:pt x="0" y="68484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711825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0" y="6857999"/>
                  </a:moveTo>
                  <a:lnTo>
                    <a:pt x="76200" y="6857999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635625" y="9525"/>
              <a:ext cx="76200" cy="6848475"/>
            </a:xfrm>
            <a:custGeom>
              <a:avLst/>
              <a:gdLst/>
              <a:ahLst/>
              <a:cxnLst/>
              <a:rect l="l" t="t" r="r" b="b"/>
              <a:pathLst>
                <a:path w="76200" h="6848475">
                  <a:moveTo>
                    <a:pt x="0" y="0"/>
                  </a:moveTo>
                  <a:lnTo>
                    <a:pt x="76200" y="0"/>
                  </a:lnTo>
                  <a:lnTo>
                    <a:pt x="76200" y="6848475"/>
                  </a:lnTo>
                  <a:lnTo>
                    <a:pt x="0" y="68484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864225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0" y="6857999"/>
                  </a:moveTo>
                  <a:lnTo>
                    <a:pt x="76200" y="6857999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788025" y="9525"/>
              <a:ext cx="76200" cy="6848475"/>
            </a:xfrm>
            <a:custGeom>
              <a:avLst/>
              <a:gdLst/>
              <a:ahLst/>
              <a:cxnLst/>
              <a:rect l="l" t="t" r="r" b="b"/>
              <a:pathLst>
                <a:path w="76200" h="6848475">
                  <a:moveTo>
                    <a:pt x="0" y="0"/>
                  </a:moveTo>
                  <a:lnTo>
                    <a:pt x="76200" y="0"/>
                  </a:lnTo>
                  <a:lnTo>
                    <a:pt x="76200" y="6848475"/>
                  </a:lnTo>
                  <a:lnTo>
                    <a:pt x="0" y="68484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016625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0" y="6857999"/>
                  </a:moveTo>
                  <a:lnTo>
                    <a:pt x="76200" y="6857999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940425" y="9525"/>
              <a:ext cx="76200" cy="6848475"/>
            </a:xfrm>
            <a:custGeom>
              <a:avLst/>
              <a:gdLst/>
              <a:ahLst/>
              <a:cxnLst/>
              <a:rect l="l" t="t" r="r" b="b"/>
              <a:pathLst>
                <a:path w="76200" h="6848475">
                  <a:moveTo>
                    <a:pt x="0" y="0"/>
                  </a:moveTo>
                  <a:lnTo>
                    <a:pt x="76200" y="0"/>
                  </a:lnTo>
                  <a:lnTo>
                    <a:pt x="76200" y="6848475"/>
                  </a:lnTo>
                  <a:lnTo>
                    <a:pt x="0" y="68484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169025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0" y="6857999"/>
                  </a:moveTo>
                  <a:lnTo>
                    <a:pt x="76200" y="6857999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092825" y="9525"/>
              <a:ext cx="76200" cy="6848475"/>
            </a:xfrm>
            <a:custGeom>
              <a:avLst/>
              <a:gdLst/>
              <a:ahLst/>
              <a:cxnLst/>
              <a:rect l="l" t="t" r="r" b="b"/>
              <a:pathLst>
                <a:path w="76200" h="6848475">
                  <a:moveTo>
                    <a:pt x="0" y="0"/>
                  </a:moveTo>
                  <a:lnTo>
                    <a:pt x="76200" y="0"/>
                  </a:lnTo>
                  <a:lnTo>
                    <a:pt x="76200" y="6848475"/>
                  </a:lnTo>
                  <a:lnTo>
                    <a:pt x="0" y="68484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321425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0" y="6857999"/>
                  </a:moveTo>
                  <a:lnTo>
                    <a:pt x="76200" y="6857999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245225" y="9525"/>
              <a:ext cx="76200" cy="6848475"/>
            </a:xfrm>
            <a:custGeom>
              <a:avLst/>
              <a:gdLst/>
              <a:ahLst/>
              <a:cxnLst/>
              <a:rect l="l" t="t" r="r" b="b"/>
              <a:pathLst>
                <a:path w="76200" h="6848475">
                  <a:moveTo>
                    <a:pt x="0" y="0"/>
                  </a:moveTo>
                  <a:lnTo>
                    <a:pt x="76200" y="0"/>
                  </a:lnTo>
                  <a:lnTo>
                    <a:pt x="76200" y="6848475"/>
                  </a:lnTo>
                  <a:lnTo>
                    <a:pt x="0" y="68484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473825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0" y="6857999"/>
                  </a:moveTo>
                  <a:lnTo>
                    <a:pt x="76200" y="6857999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397625" y="9525"/>
              <a:ext cx="76200" cy="6848475"/>
            </a:xfrm>
            <a:custGeom>
              <a:avLst/>
              <a:gdLst/>
              <a:ahLst/>
              <a:cxnLst/>
              <a:rect l="l" t="t" r="r" b="b"/>
              <a:pathLst>
                <a:path w="76200" h="6848475">
                  <a:moveTo>
                    <a:pt x="0" y="0"/>
                  </a:moveTo>
                  <a:lnTo>
                    <a:pt x="76200" y="0"/>
                  </a:lnTo>
                  <a:lnTo>
                    <a:pt x="76200" y="6848475"/>
                  </a:lnTo>
                  <a:lnTo>
                    <a:pt x="0" y="68484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626225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0" y="6857999"/>
                  </a:moveTo>
                  <a:lnTo>
                    <a:pt x="76200" y="6857999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550025" y="9525"/>
              <a:ext cx="76200" cy="6848475"/>
            </a:xfrm>
            <a:custGeom>
              <a:avLst/>
              <a:gdLst/>
              <a:ahLst/>
              <a:cxnLst/>
              <a:rect l="l" t="t" r="r" b="b"/>
              <a:pathLst>
                <a:path w="76200" h="6848475">
                  <a:moveTo>
                    <a:pt x="0" y="0"/>
                  </a:moveTo>
                  <a:lnTo>
                    <a:pt x="76200" y="0"/>
                  </a:lnTo>
                  <a:lnTo>
                    <a:pt x="76200" y="6848475"/>
                  </a:lnTo>
                  <a:lnTo>
                    <a:pt x="0" y="68484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778625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0" y="6857999"/>
                  </a:moveTo>
                  <a:lnTo>
                    <a:pt x="76200" y="6857999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702425" y="9525"/>
              <a:ext cx="76200" cy="6848475"/>
            </a:xfrm>
            <a:custGeom>
              <a:avLst/>
              <a:gdLst/>
              <a:ahLst/>
              <a:cxnLst/>
              <a:rect l="l" t="t" r="r" b="b"/>
              <a:pathLst>
                <a:path w="76200" h="6848475">
                  <a:moveTo>
                    <a:pt x="0" y="0"/>
                  </a:moveTo>
                  <a:lnTo>
                    <a:pt x="76200" y="0"/>
                  </a:lnTo>
                  <a:lnTo>
                    <a:pt x="76200" y="6848475"/>
                  </a:lnTo>
                  <a:lnTo>
                    <a:pt x="0" y="68484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931025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0" y="6857999"/>
                  </a:moveTo>
                  <a:lnTo>
                    <a:pt x="76200" y="6857999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854825" y="9525"/>
              <a:ext cx="76200" cy="6848475"/>
            </a:xfrm>
            <a:custGeom>
              <a:avLst/>
              <a:gdLst/>
              <a:ahLst/>
              <a:cxnLst/>
              <a:rect l="l" t="t" r="r" b="b"/>
              <a:pathLst>
                <a:path w="76200" h="6848475">
                  <a:moveTo>
                    <a:pt x="0" y="0"/>
                  </a:moveTo>
                  <a:lnTo>
                    <a:pt x="76200" y="0"/>
                  </a:lnTo>
                  <a:lnTo>
                    <a:pt x="76200" y="6848475"/>
                  </a:lnTo>
                  <a:lnTo>
                    <a:pt x="0" y="68484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083425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0" y="6857999"/>
                  </a:moveTo>
                  <a:lnTo>
                    <a:pt x="76200" y="6857999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007225" y="9525"/>
              <a:ext cx="76200" cy="6848475"/>
            </a:xfrm>
            <a:custGeom>
              <a:avLst/>
              <a:gdLst/>
              <a:ahLst/>
              <a:cxnLst/>
              <a:rect l="l" t="t" r="r" b="b"/>
              <a:pathLst>
                <a:path w="76200" h="6848475">
                  <a:moveTo>
                    <a:pt x="0" y="0"/>
                  </a:moveTo>
                  <a:lnTo>
                    <a:pt x="76200" y="0"/>
                  </a:lnTo>
                  <a:lnTo>
                    <a:pt x="76200" y="6848475"/>
                  </a:lnTo>
                  <a:lnTo>
                    <a:pt x="0" y="68484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235825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0" y="6857999"/>
                  </a:moveTo>
                  <a:lnTo>
                    <a:pt x="76200" y="6857999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159625" y="9525"/>
              <a:ext cx="76200" cy="6848475"/>
            </a:xfrm>
            <a:custGeom>
              <a:avLst/>
              <a:gdLst/>
              <a:ahLst/>
              <a:cxnLst/>
              <a:rect l="l" t="t" r="r" b="b"/>
              <a:pathLst>
                <a:path w="76200" h="6848475">
                  <a:moveTo>
                    <a:pt x="0" y="0"/>
                  </a:moveTo>
                  <a:lnTo>
                    <a:pt x="76200" y="0"/>
                  </a:lnTo>
                  <a:lnTo>
                    <a:pt x="76200" y="6848475"/>
                  </a:lnTo>
                  <a:lnTo>
                    <a:pt x="0" y="68484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388225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0" y="6857999"/>
                  </a:moveTo>
                  <a:lnTo>
                    <a:pt x="76200" y="6857999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312025" y="9525"/>
              <a:ext cx="76200" cy="6848475"/>
            </a:xfrm>
            <a:custGeom>
              <a:avLst/>
              <a:gdLst/>
              <a:ahLst/>
              <a:cxnLst/>
              <a:rect l="l" t="t" r="r" b="b"/>
              <a:pathLst>
                <a:path w="76200" h="6848475">
                  <a:moveTo>
                    <a:pt x="0" y="0"/>
                  </a:moveTo>
                  <a:lnTo>
                    <a:pt x="76200" y="0"/>
                  </a:lnTo>
                  <a:lnTo>
                    <a:pt x="76200" y="6848475"/>
                  </a:lnTo>
                  <a:lnTo>
                    <a:pt x="0" y="68484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540625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0" y="6857999"/>
                  </a:moveTo>
                  <a:lnTo>
                    <a:pt x="76200" y="6857999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464425" y="9525"/>
              <a:ext cx="76200" cy="6848475"/>
            </a:xfrm>
            <a:custGeom>
              <a:avLst/>
              <a:gdLst/>
              <a:ahLst/>
              <a:cxnLst/>
              <a:rect l="l" t="t" r="r" b="b"/>
              <a:pathLst>
                <a:path w="76200" h="6848475">
                  <a:moveTo>
                    <a:pt x="0" y="0"/>
                  </a:moveTo>
                  <a:lnTo>
                    <a:pt x="76200" y="0"/>
                  </a:lnTo>
                  <a:lnTo>
                    <a:pt x="76200" y="6848475"/>
                  </a:lnTo>
                  <a:lnTo>
                    <a:pt x="0" y="68484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693025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0" y="6857999"/>
                  </a:moveTo>
                  <a:lnTo>
                    <a:pt x="76200" y="6857999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616825" y="9525"/>
              <a:ext cx="76200" cy="6848475"/>
            </a:xfrm>
            <a:custGeom>
              <a:avLst/>
              <a:gdLst/>
              <a:ahLst/>
              <a:cxnLst/>
              <a:rect l="l" t="t" r="r" b="b"/>
              <a:pathLst>
                <a:path w="76200" h="6848475">
                  <a:moveTo>
                    <a:pt x="0" y="0"/>
                  </a:moveTo>
                  <a:lnTo>
                    <a:pt x="76200" y="0"/>
                  </a:lnTo>
                  <a:lnTo>
                    <a:pt x="76200" y="6848475"/>
                  </a:lnTo>
                  <a:lnTo>
                    <a:pt x="0" y="68484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845425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0" y="6857999"/>
                  </a:moveTo>
                  <a:lnTo>
                    <a:pt x="76200" y="6857999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769225" y="9525"/>
              <a:ext cx="76200" cy="6848475"/>
            </a:xfrm>
            <a:custGeom>
              <a:avLst/>
              <a:gdLst/>
              <a:ahLst/>
              <a:cxnLst/>
              <a:rect l="l" t="t" r="r" b="b"/>
              <a:pathLst>
                <a:path w="76200" h="6848475">
                  <a:moveTo>
                    <a:pt x="0" y="0"/>
                  </a:moveTo>
                  <a:lnTo>
                    <a:pt x="76200" y="0"/>
                  </a:lnTo>
                  <a:lnTo>
                    <a:pt x="76200" y="6848475"/>
                  </a:lnTo>
                  <a:lnTo>
                    <a:pt x="0" y="68484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997825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0" y="6857999"/>
                  </a:moveTo>
                  <a:lnTo>
                    <a:pt x="76200" y="6857999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921625" y="9525"/>
              <a:ext cx="76200" cy="6848475"/>
            </a:xfrm>
            <a:custGeom>
              <a:avLst/>
              <a:gdLst/>
              <a:ahLst/>
              <a:cxnLst/>
              <a:rect l="l" t="t" r="r" b="b"/>
              <a:pathLst>
                <a:path w="76200" h="6848475">
                  <a:moveTo>
                    <a:pt x="0" y="0"/>
                  </a:moveTo>
                  <a:lnTo>
                    <a:pt x="76200" y="0"/>
                  </a:lnTo>
                  <a:lnTo>
                    <a:pt x="76200" y="6848475"/>
                  </a:lnTo>
                  <a:lnTo>
                    <a:pt x="0" y="68484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8150225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0" y="6857999"/>
                  </a:moveTo>
                  <a:lnTo>
                    <a:pt x="76200" y="6857999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8074025" y="9525"/>
              <a:ext cx="76200" cy="6848475"/>
            </a:xfrm>
            <a:custGeom>
              <a:avLst/>
              <a:gdLst/>
              <a:ahLst/>
              <a:cxnLst/>
              <a:rect l="l" t="t" r="r" b="b"/>
              <a:pathLst>
                <a:path w="76200" h="6848475">
                  <a:moveTo>
                    <a:pt x="0" y="0"/>
                  </a:moveTo>
                  <a:lnTo>
                    <a:pt x="76200" y="0"/>
                  </a:lnTo>
                  <a:lnTo>
                    <a:pt x="76200" y="6848475"/>
                  </a:lnTo>
                  <a:lnTo>
                    <a:pt x="0" y="68484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302625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0" y="6857999"/>
                  </a:moveTo>
                  <a:lnTo>
                    <a:pt x="76200" y="6857999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226425" y="9525"/>
              <a:ext cx="76200" cy="6848475"/>
            </a:xfrm>
            <a:custGeom>
              <a:avLst/>
              <a:gdLst/>
              <a:ahLst/>
              <a:cxnLst/>
              <a:rect l="l" t="t" r="r" b="b"/>
              <a:pathLst>
                <a:path w="76200" h="6848475">
                  <a:moveTo>
                    <a:pt x="0" y="0"/>
                  </a:moveTo>
                  <a:lnTo>
                    <a:pt x="76200" y="0"/>
                  </a:lnTo>
                  <a:lnTo>
                    <a:pt x="76200" y="6848475"/>
                  </a:lnTo>
                  <a:lnTo>
                    <a:pt x="0" y="68484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8455025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0" y="6857999"/>
                  </a:moveTo>
                  <a:lnTo>
                    <a:pt x="76200" y="6857999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378825" y="9525"/>
              <a:ext cx="76200" cy="6848475"/>
            </a:xfrm>
            <a:custGeom>
              <a:avLst/>
              <a:gdLst/>
              <a:ahLst/>
              <a:cxnLst/>
              <a:rect l="l" t="t" r="r" b="b"/>
              <a:pathLst>
                <a:path w="76200" h="6848475">
                  <a:moveTo>
                    <a:pt x="0" y="0"/>
                  </a:moveTo>
                  <a:lnTo>
                    <a:pt x="76200" y="0"/>
                  </a:lnTo>
                  <a:lnTo>
                    <a:pt x="76200" y="6848475"/>
                  </a:lnTo>
                  <a:lnTo>
                    <a:pt x="0" y="68484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8607425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0" y="6857999"/>
                  </a:moveTo>
                  <a:lnTo>
                    <a:pt x="76200" y="6857999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531225" y="9525"/>
              <a:ext cx="76200" cy="6848475"/>
            </a:xfrm>
            <a:custGeom>
              <a:avLst/>
              <a:gdLst/>
              <a:ahLst/>
              <a:cxnLst/>
              <a:rect l="l" t="t" r="r" b="b"/>
              <a:pathLst>
                <a:path w="76200" h="6848475">
                  <a:moveTo>
                    <a:pt x="0" y="0"/>
                  </a:moveTo>
                  <a:lnTo>
                    <a:pt x="76200" y="0"/>
                  </a:lnTo>
                  <a:lnTo>
                    <a:pt x="76200" y="6848475"/>
                  </a:lnTo>
                  <a:lnTo>
                    <a:pt x="0" y="68484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8759825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0" y="6857999"/>
                  </a:moveTo>
                  <a:lnTo>
                    <a:pt x="76200" y="6857999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8683625" y="9525"/>
              <a:ext cx="76200" cy="6848475"/>
            </a:xfrm>
            <a:custGeom>
              <a:avLst/>
              <a:gdLst/>
              <a:ahLst/>
              <a:cxnLst/>
              <a:rect l="l" t="t" r="r" b="b"/>
              <a:pathLst>
                <a:path w="76200" h="6848475">
                  <a:moveTo>
                    <a:pt x="0" y="0"/>
                  </a:moveTo>
                  <a:lnTo>
                    <a:pt x="76200" y="0"/>
                  </a:lnTo>
                  <a:lnTo>
                    <a:pt x="76200" y="6848475"/>
                  </a:lnTo>
                  <a:lnTo>
                    <a:pt x="0" y="68484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8912225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0" y="6857999"/>
                  </a:moveTo>
                  <a:lnTo>
                    <a:pt x="76200" y="6857999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8836025" y="9525"/>
              <a:ext cx="76200" cy="6848475"/>
            </a:xfrm>
            <a:custGeom>
              <a:avLst/>
              <a:gdLst/>
              <a:ahLst/>
              <a:cxnLst/>
              <a:rect l="l" t="t" r="r" b="b"/>
              <a:pathLst>
                <a:path w="76200" h="6848475">
                  <a:moveTo>
                    <a:pt x="0" y="0"/>
                  </a:moveTo>
                  <a:lnTo>
                    <a:pt x="76200" y="0"/>
                  </a:lnTo>
                  <a:lnTo>
                    <a:pt x="76200" y="6848475"/>
                  </a:lnTo>
                  <a:lnTo>
                    <a:pt x="0" y="68484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9064625" y="0"/>
              <a:ext cx="79375" cy="6858000"/>
            </a:xfrm>
            <a:custGeom>
              <a:avLst/>
              <a:gdLst/>
              <a:ahLst/>
              <a:cxnLst/>
              <a:rect l="l" t="t" r="r" b="b"/>
              <a:pathLst>
                <a:path w="79375" h="6858000">
                  <a:moveTo>
                    <a:pt x="0" y="6857999"/>
                  </a:moveTo>
                  <a:lnTo>
                    <a:pt x="79375" y="6857999"/>
                  </a:lnTo>
                  <a:lnTo>
                    <a:pt x="79375" y="0"/>
                  </a:lnTo>
                  <a:lnTo>
                    <a:pt x="0" y="0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988425" y="9525"/>
              <a:ext cx="76200" cy="6848475"/>
            </a:xfrm>
            <a:custGeom>
              <a:avLst/>
              <a:gdLst/>
              <a:ahLst/>
              <a:cxnLst/>
              <a:rect l="l" t="t" r="r" b="b"/>
              <a:pathLst>
                <a:path w="76200" h="6848475">
                  <a:moveTo>
                    <a:pt x="0" y="0"/>
                  </a:moveTo>
                  <a:lnTo>
                    <a:pt x="76200" y="0"/>
                  </a:lnTo>
                  <a:lnTo>
                    <a:pt x="76200" y="6848475"/>
                  </a:lnTo>
                  <a:lnTo>
                    <a:pt x="0" y="68484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81037" y="0"/>
              <a:ext cx="8463280" cy="6858000"/>
            </a:xfrm>
            <a:custGeom>
              <a:avLst/>
              <a:gdLst/>
              <a:ahLst/>
              <a:cxnLst/>
              <a:rect l="l" t="t" r="r" b="b"/>
              <a:pathLst>
                <a:path w="8463280" h="6858000">
                  <a:moveTo>
                    <a:pt x="8462963" y="0"/>
                  </a:moveTo>
                  <a:lnTo>
                    <a:pt x="0" y="0"/>
                  </a:lnTo>
                  <a:lnTo>
                    <a:pt x="0" y="6857999"/>
                  </a:lnTo>
                  <a:lnTo>
                    <a:pt x="8462963" y="6857999"/>
                  </a:lnTo>
                  <a:lnTo>
                    <a:pt x="8462963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4" name="object 124"/>
          <p:cNvSpPr/>
          <p:nvPr/>
        </p:nvSpPr>
        <p:spPr>
          <a:xfrm>
            <a:off x="0" y="0"/>
            <a:ext cx="9144000" cy="509905"/>
          </a:xfrm>
          <a:custGeom>
            <a:avLst/>
            <a:gdLst/>
            <a:ahLst/>
            <a:cxnLst/>
            <a:rect l="l" t="t" r="r" b="b"/>
            <a:pathLst>
              <a:path w="9144000" h="509905">
                <a:moveTo>
                  <a:pt x="9144000" y="0"/>
                </a:moveTo>
                <a:lnTo>
                  <a:pt x="0" y="0"/>
                </a:lnTo>
                <a:lnTo>
                  <a:pt x="0" y="509587"/>
                </a:lnTo>
                <a:lnTo>
                  <a:pt x="9144000" y="509587"/>
                </a:lnTo>
                <a:lnTo>
                  <a:pt x="9144000" y="0"/>
                </a:lnTo>
                <a:close/>
              </a:path>
            </a:pathLst>
          </a:custGeom>
          <a:solidFill>
            <a:srgbClr val="336699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505200" y="2590800"/>
            <a:ext cx="4892675" cy="76200"/>
          </a:xfrm>
          <a:custGeom>
            <a:avLst/>
            <a:gdLst/>
            <a:ahLst/>
            <a:cxnLst/>
            <a:rect l="l" t="t" r="r" b="b"/>
            <a:pathLst>
              <a:path w="4892675" h="76200">
                <a:moveTo>
                  <a:pt x="4892675" y="0"/>
                </a:moveTo>
                <a:lnTo>
                  <a:pt x="0" y="0"/>
                </a:lnTo>
                <a:lnTo>
                  <a:pt x="0" y="76200"/>
                </a:lnTo>
                <a:lnTo>
                  <a:pt x="4892675" y="76200"/>
                </a:lnTo>
                <a:lnTo>
                  <a:pt x="4892675" y="0"/>
                </a:lnTo>
                <a:close/>
              </a:path>
            </a:pathLst>
          </a:custGeom>
          <a:solidFill>
            <a:srgbClr val="336699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 txBox="1">
            <a:spLocks noGrp="1"/>
          </p:cNvSpPr>
          <p:nvPr>
            <p:ph type="title"/>
          </p:nvPr>
        </p:nvSpPr>
        <p:spPr>
          <a:xfrm>
            <a:off x="858203" y="1775460"/>
            <a:ext cx="54756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66365" algn="l"/>
              </a:tabLst>
            </a:pPr>
            <a:r>
              <a:rPr sz="4400" spc="-10" dirty="0"/>
              <a:t>Distributed</a:t>
            </a:r>
            <a:r>
              <a:rPr sz="4400" dirty="0"/>
              <a:t>	</a:t>
            </a:r>
            <a:r>
              <a:rPr sz="4400" spc="-10" dirty="0"/>
              <a:t>Computing*</a:t>
            </a:r>
            <a:endParaRPr sz="4400"/>
          </a:p>
        </p:txBody>
      </p:sp>
      <p:sp>
        <p:nvSpPr>
          <p:cNvPr id="127" name="object 127"/>
          <p:cNvSpPr txBox="1"/>
          <p:nvPr/>
        </p:nvSpPr>
        <p:spPr>
          <a:xfrm>
            <a:off x="4066381" y="2800604"/>
            <a:ext cx="3602354" cy="1717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60805">
              <a:lnSpc>
                <a:spcPct val="1217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Jie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Wu </a:t>
            </a:r>
            <a:r>
              <a:rPr sz="2400" dirty="0">
                <a:latin typeface="Times New Roman"/>
                <a:cs typeface="Times New Roman"/>
              </a:rPr>
              <a:t>Department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Computer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  <a:p>
            <a:pPr marL="50292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Times New Roman"/>
                <a:cs typeface="Times New Roman"/>
              </a:rPr>
              <a:t>Information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Sciences</a:t>
            </a:r>
            <a:endParaRPr sz="2400">
              <a:latin typeface="Times New Roman"/>
              <a:cs typeface="Times New Roman"/>
            </a:endParaRPr>
          </a:p>
          <a:p>
            <a:pPr marL="655320">
              <a:lnSpc>
                <a:spcPct val="100000"/>
              </a:lnSpc>
              <a:spcBef>
                <a:spcPts val="530"/>
              </a:spcBef>
            </a:pPr>
            <a:r>
              <a:rPr sz="2400" dirty="0">
                <a:latin typeface="Times New Roman"/>
                <a:cs typeface="Times New Roman"/>
              </a:rPr>
              <a:t>Temple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University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688340" y="5987796"/>
            <a:ext cx="8107680" cy="507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900"/>
              </a:lnSpc>
              <a:spcBef>
                <a:spcPts val="100"/>
              </a:spcBef>
            </a:pPr>
            <a:r>
              <a:rPr sz="1400" dirty="0">
                <a:latin typeface="Courier New"/>
                <a:cs typeface="Courier New"/>
              </a:rPr>
              <a:t>*Part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of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the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materials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come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from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Distributed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System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Design,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CRC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Press,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1999. </a:t>
            </a:r>
            <a:r>
              <a:rPr sz="1400" dirty="0">
                <a:latin typeface="Courier New"/>
                <a:cs typeface="Courier New"/>
              </a:rPr>
              <a:t>(Chinese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Edition,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China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Machine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Press,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2001.)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14171"/>
            <a:ext cx="50247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90190" algn="l"/>
              </a:tabLst>
            </a:pPr>
            <a:r>
              <a:rPr sz="4400" spc="-10" dirty="0"/>
              <a:t>Application</a:t>
            </a:r>
            <a:r>
              <a:rPr sz="4400" dirty="0"/>
              <a:t>	3:</a:t>
            </a:r>
            <a:r>
              <a:rPr sz="4400" spc="-10" dirty="0"/>
              <a:t> Bitcoin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26440" y="2011171"/>
            <a:ext cx="7576820" cy="285750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Bitcoin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crytocurrency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worldwide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payment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system</a:t>
            </a:r>
            <a:endParaRPr sz="2400">
              <a:latin typeface="Times New Roman"/>
              <a:cs typeface="Times New Roman"/>
            </a:endParaRPr>
          </a:p>
          <a:p>
            <a:pPr marL="12700" marR="5080" indent="182880">
              <a:lnSpc>
                <a:spcPct val="100800"/>
              </a:lnSpc>
              <a:spcBef>
                <a:spcPts val="790"/>
              </a:spcBef>
              <a:buClr>
                <a:srgbClr val="9A0000"/>
              </a:buClr>
              <a:buSzPct val="75000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First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757575"/>
                </a:solidFill>
                <a:latin typeface="Times New Roman"/>
                <a:cs typeface="Times New Roman"/>
              </a:rPr>
              <a:t>decentralized</a:t>
            </a:r>
            <a:r>
              <a:rPr sz="2400" spc="-15" dirty="0">
                <a:solidFill>
                  <a:srgbClr val="75757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digital</a:t>
            </a:r>
            <a:r>
              <a:rPr sz="2400" spc="-2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currency</a:t>
            </a:r>
            <a:r>
              <a:rPr sz="2400" spc="-2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without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central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bank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or </a:t>
            </a:r>
            <a:r>
              <a:rPr sz="2400" dirty="0">
                <a:latin typeface="Times New Roman"/>
                <a:cs typeface="Times New Roman"/>
              </a:rPr>
              <a:t>single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administrator</a:t>
            </a:r>
            <a:endParaRPr sz="2400">
              <a:latin typeface="Times New Roman"/>
              <a:cs typeface="Times New Roman"/>
            </a:endParaRPr>
          </a:p>
          <a:p>
            <a:pPr marL="12700" marR="836294" indent="182880">
              <a:lnSpc>
                <a:spcPts val="2810"/>
              </a:lnSpc>
              <a:spcBef>
                <a:spcPts val="969"/>
              </a:spcBef>
              <a:buClr>
                <a:srgbClr val="9A0000"/>
              </a:buClr>
              <a:buSzPct val="75000"/>
              <a:buFont typeface="Arial"/>
              <a:buChar char="•"/>
              <a:tabLst>
                <a:tab pos="195580" algn="l"/>
                <a:tab pos="6284595" algn="l"/>
              </a:tabLst>
            </a:pPr>
            <a:r>
              <a:rPr sz="2400" dirty="0">
                <a:latin typeface="Times New Roman"/>
                <a:cs typeface="Times New Roman"/>
              </a:rPr>
              <a:t>Transactions: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cryptograph</a:t>
            </a:r>
            <a:r>
              <a:rPr sz="2400" spc="-1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recorded</a:t>
            </a:r>
            <a:r>
              <a:rPr sz="2400" dirty="0">
                <a:latin typeface="Times New Roman"/>
                <a:cs typeface="Times New Roman"/>
              </a:rPr>
              <a:t>	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a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distributed</a:t>
            </a:r>
            <a:r>
              <a:rPr sz="2400" spc="-3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ledger</a:t>
            </a:r>
            <a:r>
              <a:rPr sz="2400" spc="-2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called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blockchain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Most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crowded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trade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0" y="4648200"/>
            <a:ext cx="2620962" cy="14731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62939"/>
            <a:ext cx="61099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55210" algn="l"/>
              </a:tabLst>
            </a:pPr>
            <a:r>
              <a:rPr sz="4400" dirty="0"/>
              <a:t>Blockchain:</a:t>
            </a:r>
            <a:r>
              <a:rPr sz="4400" spc="-15" dirty="0"/>
              <a:t> </a:t>
            </a:r>
            <a:r>
              <a:rPr sz="4400" spc="-10" dirty="0"/>
              <a:t>building</a:t>
            </a:r>
            <a:r>
              <a:rPr sz="4400" dirty="0"/>
              <a:t>	</a:t>
            </a:r>
            <a:r>
              <a:rPr sz="4400" spc="-10" dirty="0"/>
              <a:t>block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26440" y="2050796"/>
            <a:ext cx="7882255" cy="4493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53335">
              <a:lnSpc>
                <a:spcPct val="128299"/>
              </a:lnSpc>
              <a:spcBef>
                <a:spcPts val="100"/>
              </a:spcBef>
            </a:pP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Blockchain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distributed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database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of </a:t>
            </a:r>
            <a:r>
              <a:rPr sz="2400" dirty="0">
                <a:solidFill>
                  <a:srgbClr val="757575"/>
                </a:solidFill>
                <a:latin typeface="Times New Roman"/>
                <a:cs typeface="Times New Roman"/>
              </a:rPr>
              <a:t>communicating</a:t>
            </a:r>
            <a:r>
              <a:rPr sz="2400" spc="-40" dirty="0">
                <a:solidFill>
                  <a:srgbClr val="75757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757575"/>
                </a:solidFill>
                <a:latin typeface="Times New Roman"/>
                <a:cs typeface="Times New Roman"/>
              </a:rPr>
              <a:t>nodes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list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records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dirty="0">
                <a:solidFill>
                  <a:srgbClr val="757575"/>
                </a:solidFill>
                <a:latin typeface="Times New Roman"/>
                <a:cs typeface="Times New Roman"/>
              </a:rPr>
              <a:t>transactions</a:t>
            </a:r>
            <a:r>
              <a:rPr sz="2400" dirty="0">
                <a:latin typeface="Times New Roman"/>
                <a:cs typeface="Times New Roman"/>
              </a:rPr>
              <a:t>),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called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Times New Roman"/>
                <a:cs typeface="Times New Roman"/>
              </a:rPr>
              <a:t>blocks.</a:t>
            </a:r>
            <a:endParaRPr sz="24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spcBef>
                <a:spcPts val="815"/>
              </a:spcBef>
              <a:buClr>
                <a:srgbClr val="9A0000"/>
              </a:buClr>
              <a:buSzPct val="79166"/>
              <a:buFont typeface="Arial"/>
              <a:buChar char="•"/>
              <a:tabLst>
                <a:tab pos="353695" algn="l"/>
                <a:tab pos="354330" algn="l"/>
              </a:tabLst>
            </a:pP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Transactions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input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node(s)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output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node(s)</a:t>
            </a:r>
            <a:endParaRPr sz="2400">
              <a:latin typeface="Times New Roman"/>
              <a:cs typeface="Times New Roman"/>
            </a:endParaRPr>
          </a:p>
          <a:p>
            <a:pPr marL="353695" marR="528955" indent="-341630">
              <a:lnSpc>
                <a:spcPct val="100800"/>
              </a:lnSpc>
              <a:spcBef>
                <a:spcPts val="795"/>
              </a:spcBef>
              <a:buClr>
                <a:srgbClr val="9A0000"/>
              </a:buClr>
              <a:buSzPct val="79166"/>
              <a:buFont typeface="Arial"/>
              <a:buChar char="•"/>
              <a:tabLst>
                <a:tab pos="353695" algn="l"/>
                <a:tab pos="354330" algn="l"/>
              </a:tabLst>
            </a:pP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Mining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distributed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book-keeping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ensure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757575"/>
                </a:solidFill>
                <a:latin typeface="Times New Roman"/>
                <a:cs typeface="Times New Roman"/>
              </a:rPr>
              <a:t>consistency</a:t>
            </a:r>
            <a:r>
              <a:rPr sz="2400" spc="-10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complete,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unalterable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(using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cryptograph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chain)</a:t>
            </a:r>
            <a:endParaRPr sz="2400">
              <a:latin typeface="Times New Roman"/>
              <a:cs typeface="Times New Roman"/>
            </a:endParaRPr>
          </a:p>
          <a:p>
            <a:pPr marL="353695" marR="5080" indent="-341630">
              <a:lnSpc>
                <a:spcPts val="2810"/>
              </a:lnSpc>
              <a:spcBef>
                <a:spcPts val="965"/>
              </a:spcBef>
            </a:pPr>
            <a:r>
              <a:rPr sz="2400" dirty="0">
                <a:latin typeface="Times New Roman"/>
                <a:cs typeface="Times New Roman"/>
              </a:rPr>
              <a:t>Access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smart</a:t>
            </a:r>
            <a:r>
              <a:rPr sz="2400" spc="-2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contracts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instance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programs,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10" dirty="0">
                <a:latin typeface="Times New Roman"/>
                <a:cs typeface="Times New Roman"/>
              </a:rPr>
              <a:t> state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methods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2400" dirty="0">
                <a:solidFill>
                  <a:srgbClr val="171717"/>
                </a:solidFill>
                <a:latin typeface="Times New Roman"/>
                <a:cs typeface="Times New Roman"/>
              </a:rPr>
              <a:t>Properties:</a:t>
            </a:r>
            <a:r>
              <a:rPr sz="2400" spc="-2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71717"/>
                </a:solidFill>
                <a:latin typeface="Times New Roman"/>
                <a:cs typeface="Times New Roman"/>
              </a:rPr>
              <a:t>decentralized</a:t>
            </a:r>
            <a:r>
              <a:rPr sz="2400" spc="-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71717"/>
                </a:solidFill>
                <a:latin typeface="Times New Roman"/>
                <a:cs typeface="Times New Roman"/>
              </a:rPr>
              <a:t>(trust-</a:t>
            </a:r>
            <a:r>
              <a:rPr sz="2400" dirty="0">
                <a:solidFill>
                  <a:srgbClr val="171717"/>
                </a:solidFill>
                <a:latin typeface="Times New Roman"/>
                <a:cs typeface="Times New Roman"/>
              </a:rPr>
              <a:t>less)</a:t>
            </a:r>
            <a:r>
              <a:rPr sz="2400" spc="-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71717"/>
                </a:solidFill>
                <a:latin typeface="Times New Roman"/>
                <a:cs typeface="Times New Roman"/>
              </a:rPr>
              <a:t>service</a:t>
            </a:r>
            <a:endParaRPr sz="2400">
              <a:latin typeface="Times New Roman"/>
              <a:cs typeface="Times New Roman"/>
            </a:endParaRPr>
          </a:p>
          <a:p>
            <a:pPr marL="1383665">
              <a:lnSpc>
                <a:spcPct val="100000"/>
              </a:lnSpc>
              <a:spcBef>
                <a:spcPts val="815"/>
              </a:spcBef>
            </a:pPr>
            <a:r>
              <a:rPr sz="2400" dirty="0">
                <a:solidFill>
                  <a:srgbClr val="757575"/>
                </a:solidFill>
                <a:latin typeface="Times New Roman"/>
                <a:cs typeface="Times New Roman"/>
              </a:rPr>
              <a:t>fault</a:t>
            </a:r>
            <a:r>
              <a:rPr sz="2400" spc="-40" dirty="0">
                <a:solidFill>
                  <a:srgbClr val="75757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757575"/>
                </a:solidFill>
                <a:latin typeface="Times New Roman"/>
                <a:cs typeface="Times New Roman"/>
              </a:rPr>
              <a:t>tolerance</a:t>
            </a:r>
            <a:r>
              <a:rPr sz="2400" spc="-25" dirty="0">
                <a:solidFill>
                  <a:srgbClr val="75757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757575"/>
                </a:solidFill>
                <a:latin typeface="Times New Roman"/>
                <a:cs typeface="Times New Roman"/>
              </a:rPr>
              <a:t>decentralized</a:t>
            </a:r>
            <a:r>
              <a:rPr sz="2400" spc="-20" dirty="0">
                <a:solidFill>
                  <a:srgbClr val="75757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757575"/>
                </a:solidFill>
                <a:latin typeface="Times New Roman"/>
                <a:cs typeface="Times New Roman"/>
              </a:rPr>
              <a:t>consensus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4400" y="2590800"/>
            <a:ext cx="3305175" cy="56991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065" y="1919732"/>
            <a:ext cx="76111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2060"/>
                </a:solidFill>
                <a:latin typeface="Times New Roman"/>
                <a:cs typeface="Times New Roman"/>
              </a:rPr>
              <a:t>Distributed</a:t>
            </a:r>
            <a:r>
              <a:rPr sz="2400" spc="-3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2060"/>
                </a:solidFill>
                <a:latin typeface="Times New Roman"/>
                <a:cs typeface="Times New Roman"/>
              </a:rPr>
              <a:t>ledger</a:t>
            </a:r>
            <a:r>
              <a:rPr sz="2400" spc="-2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2060"/>
                </a:solidFill>
                <a:latin typeface="Times New Roman"/>
                <a:cs typeface="Times New Roman"/>
              </a:rPr>
              <a:t>in</a:t>
            </a:r>
            <a:r>
              <a:rPr sz="2400" spc="-2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blockchain: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Users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broadcast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local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transactions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3065" y="5005527"/>
            <a:ext cx="7900670" cy="1701164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Miner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complete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through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random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bitcoin</a:t>
            </a:r>
            <a:endParaRPr sz="2000">
              <a:latin typeface="Times New Roman"/>
              <a:cs typeface="Times New Roman"/>
            </a:endParaRPr>
          </a:p>
          <a:p>
            <a:pPr marL="12700" marR="5080" indent="254000">
              <a:lnSpc>
                <a:spcPct val="100000"/>
              </a:lnSpc>
              <a:spcBef>
                <a:spcPts val="835"/>
              </a:spcBef>
            </a:pPr>
            <a:r>
              <a:rPr sz="2000" dirty="0">
                <a:latin typeface="Times New Roman"/>
                <a:cs typeface="Times New Roman"/>
              </a:rPr>
              <a:t>(1)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validate,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(2)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key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(puzzle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solving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based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Work,</a:t>
            </a:r>
            <a:r>
              <a:rPr sz="2000" spc="-10" dirty="0">
                <a:latin typeface="Times New Roman"/>
                <a:cs typeface="Times New Roman"/>
              </a:rPr>
              <a:t> POW),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(3)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broadcast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result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Security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digital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signature,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previous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67702" y="672083"/>
            <a:ext cx="75653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34820" algn="l"/>
                <a:tab pos="6216015" algn="l"/>
              </a:tabLst>
            </a:pPr>
            <a:r>
              <a:rPr sz="4400" spc="-10" dirty="0"/>
              <a:t>Money</a:t>
            </a:r>
            <a:r>
              <a:rPr sz="4400" dirty="0"/>
              <a:t>	transfer:</a:t>
            </a:r>
            <a:r>
              <a:rPr sz="4400" spc="-20" dirty="0"/>
              <a:t> </a:t>
            </a:r>
            <a:r>
              <a:rPr sz="4400" dirty="0"/>
              <a:t>ledger</a:t>
            </a:r>
            <a:r>
              <a:rPr sz="4400" spc="-20" dirty="0"/>
              <a:t> </a:t>
            </a:r>
            <a:r>
              <a:rPr sz="4400" spc="-25" dirty="0"/>
              <a:t>and</a:t>
            </a:r>
            <a:r>
              <a:rPr sz="4400" dirty="0"/>
              <a:t>	</a:t>
            </a:r>
            <a:r>
              <a:rPr sz="4400" spc="-10" dirty="0"/>
              <a:t>minor</a:t>
            </a:r>
            <a:endParaRPr sz="4400"/>
          </a:p>
        </p:txBody>
      </p:sp>
      <p:grpSp>
        <p:nvGrpSpPr>
          <p:cNvPr id="5" name="object 5"/>
          <p:cNvGrpSpPr/>
          <p:nvPr/>
        </p:nvGrpSpPr>
        <p:grpSpPr>
          <a:xfrm>
            <a:off x="2311400" y="2832886"/>
            <a:ext cx="3729354" cy="696595"/>
            <a:chOff x="2311400" y="2832886"/>
            <a:chExt cx="3729354" cy="696595"/>
          </a:xfrm>
        </p:grpSpPr>
        <p:sp>
          <p:nvSpPr>
            <p:cNvPr id="6" name="object 6"/>
            <p:cNvSpPr/>
            <p:nvPr/>
          </p:nvSpPr>
          <p:spPr>
            <a:xfrm>
              <a:off x="2925870" y="2832886"/>
              <a:ext cx="3114675" cy="311785"/>
            </a:xfrm>
            <a:custGeom>
              <a:avLst/>
              <a:gdLst/>
              <a:ahLst/>
              <a:cxnLst/>
              <a:rect l="l" t="t" r="r" b="b"/>
              <a:pathLst>
                <a:path w="3114675" h="311785">
                  <a:moveTo>
                    <a:pt x="2999889" y="255735"/>
                  </a:moveTo>
                  <a:lnTo>
                    <a:pt x="2973218" y="298803"/>
                  </a:lnTo>
                  <a:lnTo>
                    <a:pt x="3114624" y="311682"/>
                  </a:lnTo>
                  <a:lnTo>
                    <a:pt x="3084218" y="262385"/>
                  </a:lnTo>
                  <a:lnTo>
                    <a:pt x="3010903" y="262385"/>
                  </a:lnTo>
                  <a:lnTo>
                    <a:pt x="2999889" y="255735"/>
                  </a:lnTo>
                  <a:close/>
                </a:path>
                <a:path w="3114675" h="311785">
                  <a:moveTo>
                    <a:pt x="1795957" y="0"/>
                  </a:moveTo>
                  <a:lnTo>
                    <a:pt x="1689333" y="566"/>
                  </a:lnTo>
                  <a:lnTo>
                    <a:pt x="1581059" y="3408"/>
                  </a:lnTo>
                  <a:lnTo>
                    <a:pt x="1471328" y="8528"/>
                  </a:lnTo>
                  <a:lnTo>
                    <a:pt x="1360332" y="15925"/>
                  </a:lnTo>
                  <a:lnTo>
                    <a:pt x="1248262" y="25600"/>
                  </a:lnTo>
                  <a:lnTo>
                    <a:pt x="1135313" y="37556"/>
                  </a:lnTo>
                  <a:lnTo>
                    <a:pt x="1021675" y="51791"/>
                  </a:lnTo>
                  <a:lnTo>
                    <a:pt x="907542" y="68309"/>
                  </a:lnTo>
                  <a:lnTo>
                    <a:pt x="793104" y="87110"/>
                  </a:lnTo>
                  <a:lnTo>
                    <a:pt x="678558" y="108195"/>
                  </a:lnTo>
                  <a:lnTo>
                    <a:pt x="564092" y="131565"/>
                  </a:lnTo>
                  <a:lnTo>
                    <a:pt x="449901" y="157223"/>
                  </a:lnTo>
                  <a:lnTo>
                    <a:pt x="336176" y="185169"/>
                  </a:lnTo>
                  <a:lnTo>
                    <a:pt x="223112" y="215405"/>
                  </a:lnTo>
                  <a:lnTo>
                    <a:pt x="110900" y="247934"/>
                  </a:lnTo>
                  <a:lnTo>
                    <a:pt x="0" y="282670"/>
                  </a:lnTo>
                  <a:lnTo>
                    <a:pt x="7590" y="306909"/>
                  </a:lnTo>
                  <a:lnTo>
                    <a:pt x="118492" y="272173"/>
                  </a:lnTo>
                  <a:lnTo>
                    <a:pt x="230183" y="239801"/>
                  </a:lnTo>
                  <a:lnTo>
                    <a:pt x="342738" y="209707"/>
                  </a:lnTo>
                  <a:lnTo>
                    <a:pt x="455961" y="181889"/>
                  </a:lnTo>
                  <a:lnTo>
                    <a:pt x="569659" y="156348"/>
                  </a:lnTo>
                  <a:lnTo>
                    <a:pt x="683638" y="133082"/>
                  </a:lnTo>
                  <a:lnTo>
                    <a:pt x="797703" y="112090"/>
                  </a:lnTo>
                  <a:lnTo>
                    <a:pt x="911659" y="93374"/>
                  </a:lnTo>
                  <a:lnTo>
                    <a:pt x="1025312" y="76930"/>
                  </a:lnTo>
                  <a:lnTo>
                    <a:pt x="1138469" y="62759"/>
                  </a:lnTo>
                  <a:lnTo>
                    <a:pt x="1250936" y="50859"/>
                  </a:lnTo>
                  <a:lnTo>
                    <a:pt x="1362516" y="41231"/>
                  </a:lnTo>
                  <a:lnTo>
                    <a:pt x="1473017" y="33872"/>
                  </a:lnTo>
                  <a:lnTo>
                    <a:pt x="1582242" y="28782"/>
                  </a:lnTo>
                  <a:lnTo>
                    <a:pt x="1689999" y="25957"/>
                  </a:lnTo>
                  <a:lnTo>
                    <a:pt x="2245549" y="25400"/>
                  </a:lnTo>
                  <a:lnTo>
                    <a:pt x="2202124" y="20485"/>
                  </a:lnTo>
                  <a:lnTo>
                    <a:pt x="2104015" y="11951"/>
                  </a:lnTo>
                  <a:lnTo>
                    <a:pt x="2003489" y="5693"/>
                  </a:lnTo>
                  <a:lnTo>
                    <a:pt x="1900740" y="1709"/>
                  </a:lnTo>
                  <a:lnTo>
                    <a:pt x="1795957" y="0"/>
                  </a:lnTo>
                  <a:close/>
                </a:path>
                <a:path w="3114675" h="311785">
                  <a:moveTo>
                    <a:pt x="3013241" y="234175"/>
                  </a:moveTo>
                  <a:lnTo>
                    <a:pt x="2999889" y="255735"/>
                  </a:lnTo>
                  <a:lnTo>
                    <a:pt x="3010903" y="262385"/>
                  </a:lnTo>
                  <a:lnTo>
                    <a:pt x="3023994" y="240620"/>
                  </a:lnTo>
                  <a:lnTo>
                    <a:pt x="3013241" y="234175"/>
                  </a:lnTo>
                  <a:close/>
                </a:path>
                <a:path w="3114675" h="311785">
                  <a:moveTo>
                    <a:pt x="3040084" y="190830"/>
                  </a:moveTo>
                  <a:lnTo>
                    <a:pt x="3013241" y="234175"/>
                  </a:lnTo>
                  <a:lnTo>
                    <a:pt x="3023994" y="240620"/>
                  </a:lnTo>
                  <a:lnTo>
                    <a:pt x="3010903" y="262385"/>
                  </a:lnTo>
                  <a:lnTo>
                    <a:pt x="3084218" y="262385"/>
                  </a:lnTo>
                  <a:lnTo>
                    <a:pt x="3040084" y="190830"/>
                  </a:lnTo>
                  <a:close/>
                </a:path>
                <a:path w="3114675" h="311785">
                  <a:moveTo>
                    <a:pt x="2245549" y="25400"/>
                  </a:moveTo>
                  <a:lnTo>
                    <a:pt x="1796091" y="25400"/>
                  </a:lnTo>
                  <a:lnTo>
                    <a:pt x="1900325" y="27105"/>
                  </a:lnTo>
                  <a:lnTo>
                    <a:pt x="2002504" y="31074"/>
                  </a:lnTo>
                  <a:lnTo>
                    <a:pt x="2102435" y="37302"/>
                  </a:lnTo>
                  <a:lnTo>
                    <a:pt x="2199921" y="45789"/>
                  </a:lnTo>
                  <a:lnTo>
                    <a:pt x="2294768" y="56532"/>
                  </a:lnTo>
                  <a:lnTo>
                    <a:pt x="2386777" y="69529"/>
                  </a:lnTo>
                  <a:lnTo>
                    <a:pt x="2475754" y="84776"/>
                  </a:lnTo>
                  <a:lnTo>
                    <a:pt x="2561503" y="102269"/>
                  </a:lnTo>
                  <a:lnTo>
                    <a:pt x="2643826" y="122003"/>
                  </a:lnTo>
                  <a:lnTo>
                    <a:pt x="2722619" y="144005"/>
                  </a:lnTo>
                  <a:lnTo>
                    <a:pt x="2797404" y="168175"/>
                  </a:lnTo>
                  <a:lnTo>
                    <a:pt x="2868265" y="194597"/>
                  </a:lnTo>
                  <a:lnTo>
                    <a:pt x="2934759" y="223163"/>
                  </a:lnTo>
                  <a:lnTo>
                    <a:pt x="2996979" y="253978"/>
                  </a:lnTo>
                  <a:lnTo>
                    <a:pt x="2999889" y="255735"/>
                  </a:lnTo>
                  <a:lnTo>
                    <a:pt x="3013241" y="234175"/>
                  </a:lnTo>
                  <a:lnTo>
                    <a:pt x="2977381" y="215378"/>
                  </a:lnTo>
                  <a:lnTo>
                    <a:pt x="2911706" y="185113"/>
                  </a:lnTo>
                  <a:lnTo>
                    <a:pt x="2805118" y="143974"/>
                  </a:lnTo>
                  <a:lnTo>
                    <a:pt x="2729351" y="119509"/>
                  </a:lnTo>
                  <a:lnTo>
                    <a:pt x="2649744" y="97303"/>
                  </a:lnTo>
                  <a:lnTo>
                    <a:pt x="2566578" y="77382"/>
                  </a:lnTo>
                  <a:lnTo>
                    <a:pt x="2480043" y="59740"/>
                  </a:lnTo>
                  <a:lnTo>
                    <a:pt x="2390327" y="44378"/>
                  </a:lnTo>
                  <a:lnTo>
                    <a:pt x="2297625" y="31294"/>
                  </a:lnTo>
                  <a:lnTo>
                    <a:pt x="2245549" y="25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24100" y="3005137"/>
              <a:ext cx="539750" cy="511175"/>
            </a:xfrm>
            <a:custGeom>
              <a:avLst/>
              <a:gdLst/>
              <a:ahLst/>
              <a:cxnLst/>
              <a:rect l="l" t="t" r="r" b="b"/>
              <a:pathLst>
                <a:path w="539750" h="511175">
                  <a:moveTo>
                    <a:pt x="269875" y="0"/>
                  </a:moveTo>
                  <a:lnTo>
                    <a:pt x="221364" y="4117"/>
                  </a:lnTo>
                  <a:lnTo>
                    <a:pt x="175706" y="15990"/>
                  </a:lnTo>
                  <a:lnTo>
                    <a:pt x="133663" y="34895"/>
                  </a:lnTo>
                  <a:lnTo>
                    <a:pt x="95997" y="60111"/>
                  </a:lnTo>
                  <a:lnTo>
                    <a:pt x="63471" y="90915"/>
                  </a:lnTo>
                  <a:lnTo>
                    <a:pt x="36845" y="126587"/>
                  </a:lnTo>
                  <a:lnTo>
                    <a:pt x="16883" y="166404"/>
                  </a:lnTo>
                  <a:lnTo>
                    <a:pt x="4348" y="209645"/>
                  </a:lnTo>
                  <a:lnTo>
                    <a:pt x="0" y="255587"/>
                  </a:lnTo>
                  <a:lnTo>
                    <a:pt x="4348" y="301529"/>
                  </a:lnTo>
                  <a:lnTo>
                    <a:pt x="16883" y="344770"/>
                  </a:lnTo>
                  <a:lnTo>
                    <a:pt x="36845" y="384587"/>
                  </a:lnTo>
                  <a:lnTo>
                    <a:pt x="63471" y="420259"/>
                  </a:lnTo>
                  <a:lnTo>
                    <a:pt x="95997" y="451064"/>
                  </a:lnTo>
                  <a:lnTo>
                    <a:pt x="133663" y="476280"/>
                  </a:lnTo>
                  <a:lnTo>
                    <a:pt x="175706" y="495184"/>
                  </a:lnTo>
                  <a:lnTo>
                    <a:pt x="221364" y="507057"/>
                  </a:lnTo>
                  <a:lnTo>
                    <a:pt x="269875" y="511175"/>
                  </a:lnTo>
                  <a:lnTo>
                    <a:pt x="318385" y="507057"/>
                  </a:lnTo>
                  <a:lnTo>
                    <a:pt x="364042" y="495184"/>
                  </a:lnTo>
                  <a:lnTo>
                    <a:pt x="406085" y="476280"/>
                  </a:lnTo>
                  <a:lnTo>
                    <a:pt x="443751" y="451064"/>
                  </a:lnTo>
                  <a:lnTo>
                    <a:pt x="476278" y="420259"/>
                  </a:lnTo>
                  <a:lnTo>
                    <a:pt x="502904" y="384587"/>
                  </a:lnTo>
                  <a:lnTo>
                    <a:pt x="522865" y="344770"/>
                  </a:lnTo>
                  <a:lnTo>
                    <a:pt x="535401" y="301529"/>
                  </a:lnTo>
                  <a:lnTo>
                    <a:pt x="539750" y="255587"/>
                  </a:lnTo>
                  <a:lnTo>
                    <a:pt x="535401" y="209645"/>
                  </a:lnTo>
                  <a:lnTo>
                    <a:pt x="522865" y="166404"/>
                  </a:lnTo>
                  <a:lnTo>
                    <a:pt x="502904" y="126587"/>
                  </a:lnTo>
                  <a:lnTo>
                    <a:pt x="476278" y="90915"/>
                  </a:lnTo>
                  <a:lnTo>
                    <a:pt x="443751" y="60111"/>
                  </a:lnTo>
                  <a:lnTo>
                    <a:pt x="406085" y="34895"/>
                  </a:lnTo>
                  <a:lnTo>
                    <a:pt x="364042" y="15990"/>
                  </a:lnTo>
                  <a:lnTo>
                    <a:pt x="318385" y="4117"/>
                  </a:lnTo>
                  <a:lnTo>
                    <a:pt x="269875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24100" y="3005137"/>
              <a:ext cx="539750" cy="511175"/>
            </a:xfrm>
            <a:custGeom>
              <a:avLst/>
              <a:gdLst/>
              <a:ahLst/>
              <a:cxnLst/>
              <a:rect l="l" t="t" r="r" b="b"/>
              <a:pathLst>
                <a:path w="539750" h="511175">
                  <a:moveTo>
                    <a:pt x="0" y="255587"/>
                  </a:moveTo>
                  <a:lnTo>
                    <a:pt x="4348" y="209645"/>
                  </a:lnTo>
                  <a:lnTo>
                    <a:pt x="16884" y="166404"/>
                  </a:lnTo>
                  <a:lnTo>
                    <a:pt x="36845" y="126587"/>
                  </a:lnTo>
                  <a:lnTo>
                    <a:pt x="63471" y="90915"/>
                  </a:lnTo>
                  <a:lnTo>
                    <a:pt x="95997" y="60110"/>
                  </a:lnTo>
                  <a:lnTo>
                    <a:pt x="133663" y="34895"/>
                  </a:lnTo>
                  <a:lnTo>
                    <a:pt x="175706" y="15990"/>
                  </a:lnTo>
                  <a:lnTo>
                    <a:pt x="221364" y="4117"/>
                  </a:lnTo>
                  <a:lnTo>
                    <a:pt x="269875" y="0"/>
                  </a:lnTo>
                  <a:lnTo>
                    <a:pt x="318385" y="4117"/>
                  </a:lnTo>
                  <a:lnTo>
                    <a:pt x="364043" y="15990"/>
                  </a:lnTo>
                  <a:lnTo>
                    <a:pt x="406086" y="34895"/>
                  </a:lnTo>
                  <a:lnTo>
                    <a:pt x="443752" y="60110"/>
                  </a:lnTo>
                  <a:lnTo>
                    <a:pt x="476278" y="90915"/>
                  </a:lnTo>
                  <a:lnTo>
                    <a:pt x="502904" y="126587"/>
                  </a:lnTo>
                  <a:lnTo>
                    <a:pt x="522865" y="166404"/>
                  </a:lnTo>
                  <a:lnTo>
                    <a:pt x="535401" y="209645"/>
                  </a:lnTo>
                  <a:lnTo>
                    <a:pt x="539750" y="255587"/>
                  </a:lnTo>
                  <a:lnTo>
                    <a:pt x="535401" y="301529"/>
                  </a:lnTo>
                  <a:lnTo>
                    <a:pt x="522865" y="344770"/>
                  </a:lnTo>
                  <a:lnTo>
                    <a:pt x="502904" y="384587"/>
                  </a:lnTo>
                  <a:lnTo>
                    <a:pt x="476278" y="420259"/>
                  </a:lnTo>
                  <a:lnTo>
                    <a:pt x="443752" y="451064"/>
                  </a:lnTo>
                  <a:lnTo>
                    <a:pt x="406086" y="476279"/>
                  </a:lnTo>
                  <a:lnTo>
                    <a:pt x="364043" y="495184"/>
                  </a:lnTo>
                  <a:lnTo>
                    <a:pt x="318385" y="507057"/>
                  </a:lnTo>
                  <a:lnTo>
                    <a:pt x="269875" y="511175"/>
                  </a:lnTo>
                  <a:lnTo>
                    <a:pt x="221364" y="507057"/>
                  </a:lnTo>
                  <a:lnTo>
                    <a:pt x="175706" y="495184"/>
                  </a:lnTo>
                  <a:lnTo>
                    <a:pt x="133663" y="476279"/>
                  </a:lnTo>
                  <a:lnTo>
                    <a:pt x="95997" y="451064"/>
                  </a:lnTo>
                  <a:lnTo>
                    <a:pt x="63471" y="420259"/>
                  </a:lnTo>
                  <a:lnTo>
                    <a:pt x="36845" y="384587"/>
                  </a:lnTo>
                  <a:lnTo>
                    <a:pt x="16884" y="344770"/>
                  </a:lnTo>
                  <a:lnTo>
                    <a:pt x="4348" y="301529"/>
                  </a:lnTo>
                  <a:lnTo>
                    <a:pt x="0" y="255587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488406" y="3083052"/>
            <a:ext cx="21145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mic Sans MS"/>
                <a:cs typeface="Comic Sans MS"/>
              </a:rPr>
              <a:t>A</a:t>
            </a:r>
            <a:endParaRPr sz="2000">
              <a:latin typeface="Comic Sans MS"/>
              <a:cs typeface="Comic Sans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243325" y="2920128"/>
            <a:ext cx="4333875" cy="664845"/>
            <a:chOff x="2243325" y="2920128"/>
            <a:chExt cx="4333875" cy="664845"/>
          </a:xfrm>
        </p:grpSpPr>
        <p:sp>
          <p:nvSpPr>
            <p:cNvPr id="11" name="object 11"/>
            <p:cNvSpPr/>
            <p:nvPr/>
          </p:nvSpPr>
          <p:spPr>
            <a:xfrm>
              <a:off x="2256025" y="2932828"/>
              <a:ext cx="675640" cy="639445"/>
            </a:xfrm>
            <a:custGeom>
              <a:avLst/>
              <a:gdLst/>
              <a:ahLst/>
              <a:cxnLst/>
              <a:rect l="l" t="t" r="r" b="b"/>
              <a:pathLst>
                <a:path w="675639" h="639445">
                  <a:moveTo>
                    <a:pt x="0" y="319532"/>
                  </a:moveTo>
                  <a:lnTo>
                    <a:pt x="3659" y="272313"/>
                  </a:lnTo>
                  <a:lnTo>
                    <a:pt x="14290" y="227246"/>
                  </a:lnTo>
                  <a:lnTo>
                    <a:pt x="31370" y="184825"/>
                  </a:lnTo>
                  <a:lnTo>
                    <a:pt x="54377" y="145543"/>
                  </a:lnTo>
                  <a:lnTo>
                    <a:pt x="82789" y="109895"/>
                  </a:lnTo>
                  <a:lnTo>
                    <a:pt x="116083" y="78375"/>
                  </a:lnTo>
                  <a:lnTo>
                    <a:pt x="153738" y="51478"/>
                  </a:lnTo>
                  <a:lnTo>
                    <a:pt x="195232" y="29698"/>
                  </a:lnTo>
                  <a:lnTo>
                    <a:pt x="240042" y="13528"/>
                  </a:lnTo>
                  <a:lnTo>
                    <a:pt x="287647" y="3464"/>
                  </a:lnTo>
                  <a:lnTo>
                    <a:pt x="337524" y="0"/>
                  </a:lnTo>
                  <a:lnTo>
                    <a:pt x="387401" y="3464"/>
                  </a:lnTo>
                  <a:lnTo>
                    <a:pt x="435006" y="13528"/>
                  </a:lnTo>
                  <a:lnTo>
                    <a:pt x="479816" y="29698"/>
                  </a:lnTo>
                  <a:lnTo>
                    <a:pt x="521310" y="51478"/>
                  </a:lnTo>
                  <a:lnTo>
                    <a:pt x="558965" y="78375"/>
                  </a:lnTo>
                  <a:lnTo>
                    <a:pt x="592259" y="109895"/>
                  </a:lnTo>
                  <a:lnTo>
                    <a:pt x="620671" y="145543"/>
                  </a:lnTo>
                  <a:lnTo>
                    <a:pt x="643678" y="184825"/>
                  </a:lnTo>
                  <a:lnTo>
                    <a:pt x="660758" y="227246"/>
                  </a:lnTo>
                  <a:lnTo>
                    <a:pt x="671389" y="272313"/>
                  </a:lnTo>
                  <a:lnTo>
                    <a:pt x="675049" y="319532"/>
                  </a:lnTo>
                  <a:lnTo>
                    <a:pt x="671389" y="366750"/>
                  </a:lnTo>
                  <a:lnTo>
                    <a:pt x="660758" y="411817"/>
                  </a:lnTo>
                  <a:lnTo>
                    <a:pt x="643678" y="454238"/>
                  </a:lnTo>
                  <a:lnTo>
                    <a:pt x="620671" y="493520"/>
                  </a:lnTo>
                  <a:lnTo>
                    <a:pt x="592259" y="529168"/>
                  </a:lnTo>
                  <a:lnTo>
                    <a:pt x="558965" y="560688"/>
                  </a:lnTo>
                  <a:lnTo>
                    <a:pt x="521310" y="587585"/>
                  </a:lnTo>
                  <a:lnTo>
                    <a:pt x="479816" y="609365"/>
                  </a:lnTo>
                  <a:lnTo>
                    <a:pt x="435006" y="625535"/>
                  </a:lnTo>
                  <a:lnTo>
                    <a:pt x="387401" y="635599"/>
                  </a:lnTo>
                  <a:lnTo>
                    <a:pt x="337524" y="639064"/>
                  </a:lnTo>
                  <a:lnTo>
                    <a:pt x="287647" y="635599"/>
                  </a:lnTo>
                  <a:lnTo>
                    <a:pt x="240042" y="625535"/>
                  </a:lnTo>
                  <a:lnTo>
                    <a:pt x="195232" y="609365"/>
                  </a:lnTo>
                  <a:lnTo>
                    <a:pt x="153738" y="587585"/>
                  </a:lnTo>
                  <a:lnTo>
                    <a:pt x="116083" y="560688"/>
                  </a:lnTo>
                  <a:lnTo>
                    <a:pt x="82789" y="529168"/>
                  </a:lnTo>
                  <a:lnTo>
                    <a:pt x="54377" y="493520"/>
                  </a:lnTo>
                  <a:lnTo>
                    <a:pt x="31370" y="454238"/>
                  </a:lnTo>
                  <a:lnTo>
                    <a:pt x="14290" y="411817"/>
                  </a:lnTo>
                  <a:lnTo>
                    <a:pt x="3659" y="366750"/>
                  </a:lnTo>
                  <a:lnTo>
                    <a:pt x="0" y="319532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23989" y="3020701"/>
              <a:ext cx="540385" cy="511809"/>
            </a:xfrm>
            <a:custGeom>
              <a:avLst/>
              <a:gdLst/>
              <a:ahLst/>
              <a:cxnLst/>
              <a:rect l="l" t="t" r="r" b="b"/>
              <a:pathLst>
                <a:path w="540384" h="511810">
                  <a:moveTo>
                    <a:pt x="0" y="255625"/>
                  </a:moveTo>
                  <a:lnTo>
                    <a:pt x="4350" y="209676"/>
                  </a:lnTo>
                  <a:lnTo>
                    <a:pt x="16893" y="166429"/>
                  </a:lnTo>
                  <a:lnTo>
                    <a:pt x="36865" y="126606"/>
                  </a:lnTo>
                  <a:lnTo>
                    <a:pt x="63505" y="90929"/>
                  </a:lnTo>
                  <a:lnTo>
                    <a:pt x="96049" y="60119"/>
                  </a:lnTo>
                  <a:lnTo>
                    <a:pt x="133735" y="34900"/>
                  </a:lnTo>
                  <a:lnTo>
                    <a:pt x="175800" y="15992"/>
                  </a:lnTo>
                  <a:lnTo>
                    <a:pt x="221483" y="4118"/>
                  </a:lnTo>
                  <a:lnTo>
                    <a:pt x="270019" y="0"/>
                  </a:lnTo>
                  <a:lnTo>
                    <a:pt x="318555" y="4118"/>
                  </a:lnTo>
                  <a:lnTo>
                    <a:pt x="364238" y="15992"/>
                  </a:lnTo>
                  <a:lnTo>
                    <a:pt x="406303" y="34900"/>
                  </a:lnTo>
                  <a:lnTo>
                    <a:pt x="443989" y="60119"/>
                  </a:lnTo>
                  <a:lnTo>
                    <a:pt x="476533" y="90929"/>
                  </a:lnTo>
                  <a:lnTo>
                    <a:pt x="503173" y="126606"/>
                  </a:lnTo>
                  <a:lnTo>
                    <a:pt x="523145" y="166429"/>
                  </a:lnTo>
                  <a:lnTo>
                    <a:pt x="535688" y="209676"/>
                  </a:lnTo>
                  <a:lnTo>
                    <a:pt x="540039" y="255625"/>
                  </a:lnTo>
                  <a:lnTo>
                    <a:pt x="535688" y="301574"/>
                  </a:lnTo>
                  <a:lnTo>
                    <a:pt x="523145" y="344821"/>
                  </a:lnTo>
                  <a:lnTo>
                    <a:pt x="503173" y="384644"/>
                  </a:lnTo>
                  <a:lnTo>
                    <a:pt x="476533" y="420321"/>
                  </a:lnTo>
                  <a:lnTo>
                    <a:pt x="443989" y="451131"/>
                  </a:lnTo>
                  <a:lnTo>
                    <a:pt x="406303" y="476350"/>
                  </a:lnTo>
                  <a:lnTo>
                    <a:pt x="364238" y="495258"/>
                  </a:lnTo>
                  <a:lnTo>
                    <a:pt x="318555" y="507132"/>
                  </a:lnTo>
                  <a:lnTo>
                    <a:pt x="270019" y="511251"/>
                  </a:lnTo>
                  <a:lnTo>
                    <a:pt x="221483" y="507132"/>
                  </a:lnTo>
                  <a:lnTo>
                    <a:pt x="175800" y="495258"/>
                  </a:lnTo>
                  <a:lnTo>
                    <a:pt x="133735" y="476350"/>
                  </a:lnTo>
                  <a:lnTo>
                    <a:pt x="96049" y="451131"/>
                  </a:lnTo>
                  <a:lnTo>
                    <a:pt x="63505" y="420321"/>
                  </a:lnTo>
                  <a:lnTo>
                    <a:pt x="36865" y="384644"/>
                  </a:lnTo>
                  <a:lnTo>
                    <a:pt x="16893" y="344821"/>
                  </a:lnTo>
                  <a:lnTo>
                    <a:pt x="4350" y="301574"/>
                  </a:lnTo>
                  <a:lnTo>
                    <a:pt x="0" y="25562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181816" y="3116579"/>
            <a:ext cx="1860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mic Sans MS"/>
                <a:cs typeface="Comic Sans MS"/>
              </a:rPr>
              <a:t>B</a:t>
            </a:r>
            <a:endParaRPr sz="2000">
              <a:latin typeface="Comic Sans MS"/>
              <a:cs typeface="Comic Sans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502932" y="3628134"/>
            <a:ext cx="2312670" cy="1421765"/>
            <a:chOff x="2502932" y="3628134"/>
            <a:chExt cx="2312670" cy="1421765"/>
          </a:xfrm>
        </p:grpSpPr>
        <p:sp>
          <p:nvSpPr>
            <p:cNvPr id="15" name="object 15"/>
            <p:cNvSpPr/>
            <p:nvPr/>
          </p:nvSpPr>
          <p:spPr>
            <a:xfrm>
              <a:off x="2502932" y="3628134"/>
              <a:ext cx="1724025" cy="1242060"/>
            </a:xfrm>
            <a:custGeom>
              <a:avLst/>
              <a:gdLst/>
              <a:ahLst/>
              <a:cxnLst/>
              <a:rect l="l" t="t" r="r" b="b"/>
              <a:pathLst>
                <a:path w="1724025" h="1242060">
                  <a:moveTo>
                    <a:pt x="1599114" y="1193470"/>
                  </a:moveTo>
                  <a:lnTo>
                    <a:pt x="1583099" y="1241816"/>
                  </a:lnTo>
                  <a:lnTo>
                    <a:pt x="1723624" y="1221473"/>
                  </a:lnTo>
                  <a:lnTo>
                    <a:pt x="1699607" y="1197545"/>
                  </a:lnTo>
                  <a:lnTo>
                    <a:pt x="1611007" y="1197545"/>
                  </a:lnTo>
                  <a:lnTo>
                    <a:pt x="1599114" y="1193470"/>
                  </a:lnTo>
                  <a:close/>
                </a:path>
                <a:path w="1724025" h="1242060">
                  <a:moveTo>
                    <a:pt x="1607102" y="1169358"/>
                  </a:moveTo>
                  <a:lnTo>
                    <a:pt x="1599114" y="1193470"/>
                  </a:lnTo>
                  <a:lnTo>
                    <a:pt x="1611007" y="1197545"/>
                  </a:lnTo>
                  <a:lnTo>
                    <a:pt x="1619239" y="1173516"/>
                  </a:lnTo>
                  <a:lnTo>
                    <a:pt x="1607102" y="1169358"/>
                  </a:lnTo>
                  <a:close/>
                </a:path>
                <a:path w="1724025" h="1242060">
                  <a:moveTo>
                    <a:pt x="1623035" y="1121258"/>
                  </a:moveTo>
                  <a:lnTo>
                    <a:pt x="1607102" y="1169358"/>
                  </a:lnTo>
                  <a:lnTo>
                    <a:pt x="1619239" y="1173516"/>
                  </a:lnTo>
                  <a:lnTo>
                    <a:pt x="1611007" y="1197545"/>
                  </a:lnTo>
                  <a:lnTo>
                    <a:pt x="1699607" y="1197545"/>
                  </a:lnTo>
                  <a:lnTo>
                    <a:pt x="1623035" y="1121258"/>
                  </a:lnTo>
                  <a:close/>
                </a:path>
                <a:path w="1724025" h="1242060">
                  <a:moveTo>
                    <a:pt x="1523597" y="1140014"/>
                  </a:moveTo>
                  <a:lnTo>
                    <a:pt x="1514883" y="1163873"/>
                  </a:lnTo>
                  <a:lnTo>
                    <a:pt x="1547710" y="1175858"/>
                  </a:lnTo>
                  <a:lnTo>
                    <a:pt x="1599114" y="1193470"/>
                  </a:lnTo>
                  <a:lnTo>
                    <a:pt x="1607102" y="1169358"/>
                  </a:lnTo>
                  <a:lnTo>
                    <a:pt x="1555943" y="1151829"/>
                  </a:lnTo>
                  <a:lnTo>
                    <a:pt x="1523597" y="1140014"/>
                  </a:lnTo>
                  <a:close/>
                </a:path>
                <a:path w="1724025" h="1242060">
                  <a:moveTo>
                    <a:pt x="1358012" y="1076545"/>
                  </a:moveTo>
                  <a:lnTo>
                    <a:pt x="1348451" y="1100079"/>
                  </a:lnTo>
                  <a:lnTo>
                    <a:pt x="1381279" y="1113412"/>
                  </a:lnTo>
                  <a:lnTo>
                    <a:pt x="1443231" y="1137292"/>
                  </a:lnTo>
                  <a:lnTo>
                    <a:pt x="1452368" y="1113593"/>
                  </a:lnTo>
                  <a:lnTo>
                    <a:pt x="1390416" y="1089712"/>
                  </a:lnTo>
                  <a:lnTo>
                    <a:pt x="1358012" y="1076545"/>
                  </a:lnTo>
                  <a:close/>
                </a:path>
                <a:path w="1724025" h="1242060">
                  <a:moveTo>
                    <a:pt x="1194889" y="1007022"/>
                  </a:moveTo>
                  <a:lnTo>
                    <a:pt x="1184475" y="1030188"/>
                  </a:lnTo>
                  <a:lnTo>
                    <a:pt x="1221294" y="1046737"/>
                  </a:lnTo>
                  <a:lnTo>
                    <a:pt x="1277813" y="1070902"/>
                  </a:lnTo>
                  <a:lnTo>
                    <a:pt x="1287797" y="1047548"/>
                  </a:lnTo>
                  <a:lnTo>
                    <a:pt x="1231280" y="1023383"/>
                  </a:lnTo>
                  <a:lnTo>
                    <a:pt x="1194889" y="1007022"/>
                  </a:lnTo>
                  <a:close/>
                </a:path>
                <a:path w="1724025" h="1242060">
                  <a:moveTo>
                    <a:pt x="1034623" y="931193"/>
                  </a:moveTo>
                  <a:lnTo>
                    <a:pt x="1023336" y="953947"/>
                  </a:lnTo>
                  <a:lnTo>
                    <a:pt x="1068317" y="976254"/>
                  </a:lnTo>
                  <a:lnTo>
                    <a:pt x="1115007" y="998305"/>
                  </a:lnTo>
                  <a:lnTo>
                    <a:pt x="1125854" y="975338"/>
                  </a:lnTo>
                  <a:lnTo>
                    <a:pt x="1079164" y="953286"/>
                  </a:lnTo>
                  <a:lnTo>
                    <a:pt x="1034623" y="931193"/>
                  </a:lnTo>
                  <a:close/>
                </a:path>
                <a:path w="1724025" h="1242060">
                  <a:moveTo>
                    <a:pt x="877702" y="848714"/>
                  </a:moveTo>
                  <a:lnTo>
                    <a:pt x="865518" y="871001"/>
                  </a:lnTo>
                  <a:lnTo>
                    <a:pt x="922943" y="902387"/>
                  </a:lnTo>
                  <a:lnTo>
                    <a:pt x="955241" y="919204"/>
                  </a:lnTo>
                  <a:lnTo>
                    <a:pt x="966972" y="896675"/>
                  </a:lnTo>
                  <a:lnTo>
                    <a:pt x="934674" y="879858"/>
                  </a:lnTo>
                  <a:lnTo>
                    <a:pt x="877702" y="848714"/>
                  </a:lnTo>
                  <a:close/>
                </a:path>
                <a:path w="1724025" h="1242060">
                  <a:moveTo>
                    <a:pt x="725125" y="759081"/>
                  </a:moveTo>
                  <a:lnTo>
                    <a:pt x="711526" y="780534"/>
                  </a:lnTo>
                  <a:lnTo>
                    <a:pt x="720434" y="786176"/>
                  </a:lnTo>
                  <a:lnTo>
                    <a:pt x="785765" y="825564"/>
                  </a:lnTo>
                  <a:lnTo>
                    <a:pt x="799058" y="833194"/>
                  </a:lnTo>
                  <a:lnTo>
                    <a:pt x="811702" y="811165"/>
                  </a:lnTo>
                  <a:lnTo>
                    <a:pt x="798408" y="803535"/>
                  </a:lnTo>
                  <a:lnTo>
                    <a:pt x="733549" y="764424"/>
                  </a:lnTo>
                  <a:lnTo>
                    <a:pt x="725125" y="759081"/>
                  </a:lnTo>
                  <a:close/>
                </a:path>
                <a:path w="1724025" h="1242060">
                  <a:moveTo>
                    <a:pt x="577466" y="661181"/>
                  </a:moveTo>
                  <a:lnTo>
                    <a:pt x="562860" y="681960"/>
                  </a:lnTo>
                  <a:lnTo>
                    <a:pt x="596659" y="705713"/>
                  </a:lnTo>
                  <a:lnTo>
                    <a:pt x="647072" y="739341"/>
                  </a:lnTo>
                  <a:lnTo>
                    <a:pt x="661167" y="718210"/>
                  </a:lnTo>
                  <a:lnTo>
                    <a:pt x="610755" y="684583"/>
                  </a:lnTo>
                  <a:lnTo>
                    <a:pt x="577466" y="661181"/>
                  </a:lnTo>
                  <a:close/>
                </a:path>
                <a:path w="1724025" h="1242060">
                  <a:moveTo>
                    <a:pt x="436537" y="554549"/>
                  </a:moveTo>
                  <a:lnTo>
                    <a:pt x="420292" y="574075"/>
                  </a:lnTo>
                  <a:lnTo>
                    <a:pt x="429326" y="581585"/>
                  </a:lnTo>
                  <a:lnTo>
                    <a:pt x="482561" y="623350"/>
                  </a:lnTo>
                  <a:lnTo>
                    <a:pt x="500950" y="636991"/>
                  </a:lnTo>
                  <a:lnTo>
                    <a:pt x="516083" y="616592"/>
                  </a:lnTo>
                  <a:lnTo>
                    <a:pt x="497695" y="602950"/>
                  </a:lnTo>
                  <a:lnTo>
                    <a:pt x="445005" y="561601"/>
                  </a:lnTo>
                  <a:lnTo>
                    <a:pt x="436537" y="554549"/>
                  </a:lnTo>
                  <a:close/>
                </a:path>
                <a:path w="1724025" h="1242060">
                  <a:moveTo>
                    <a:pt x="304218" y="437069"/>
                  </a:moveTo>
                  <a:lnTo>
                    <a:pt x="286779" y="455536"/>
                  </a:lnTo>
                  <a:lnTo>
                    <a:pt x="330850" y="497145"/>
                  </a:lnTo>
                  <a:lnTo>
                    <a:pt x="361858" y="524579"/>
                  </a:lnTo>
                  <a:lnTo>
                    <a:pt x="378689" y="505556"/>
                  </a:lnTo>
                  <a:lnTo>
                    <a:pt x="347681" y="478121"/>
                  </a:lnTo>
                  <a:lnTo>
                    <a:pt x="304218" y="437069"/>
                  </a:lnTo>
                  <a:close/>
                </a:path>
                <a:path w="1724025" h="1242060">
                  <a:moveTo>
                    <a:pt x="185643" y="307397"/>
                  </a:moveTo>
                  <a:lnTo>
                    <a:pt x="165540" y="322922"/>
                  </a:lnTo>
                  <a:lnTo>
                    <a:pt x="167962" y="326039"/>
                  </a:lnTo>
                  <a:lnTo>
                    <a:pt x="204240" y="368970"/>
                  </a:lnTo>
                  <a:lnTo>
                    <a:pt x="232964" y="400315"/>
                  </a:lnTo>
                  <a:lnTo>
                    <a:pt x="251691" y="383153"/>
                  </a:lnTo>
                  <a:lnTo>
                    <a:pt x="222966" y="351810"/>
                  </a:lnTo>
                  <a:lnTo>
                    <a:pt x="187366" y="309648"/>
                  </a:lnTo>
                  <a:lnTo>
                    <a:pt x="185643" y="307397"/>
                  </a:lnTo>
                  <a:close/>
                </a:path>
                <a:path w="1724025" h="1242060">
                  <a:moveTo>
                    <a:pt x="87475" y="161838"/>
                  </a:moveTo>
                  <a:lnTo>
                    <a:pt x="65203" y="174048"/>
                  </a:lnTo>
                  <a:lnTo>
                    <a:pt x="77967" y="197289"/>
                  </a:lnTo>
                  <a:lnTo>
                    <a:pt x="104748" y="240151"/>
                  </a:lnTo>
                  <a:lnTo>
                    <a:pt x="119598" y="261397"/>
                  </a:lnTo>
                  <a:lnTo>
                    <a:pt x="140417" y="246847"/>
                  </a:lnTo>
                  <a:lnTo>
                    <a:pt x="125567" y="225601"/>
                  </a:lnTo>
                  <a:lnTo>
                    <a:pt x="99513" y="183837"/>
                  </a:lnTo>
                  <a:lnTo>
                    <a:pt x="87475" y="161838"/>
                  </a:lnTo>
                  <a:close/>
                </a:path>
                <a:path w="1724025" h="1242060">
                  <a:moveTo>
                    <a:pt x="24798" y="0"/>
                  </a:moveTo>
                  <a:lnTo>
                    <a:pt x="0" y="5497"/>
                  </a:lnTo>
                  <a:lnTo>
                    <a:pt x="4906" y="27439"/>
                  </a:lnTo>
                  <a:lnTo>
                    <a:pt x="17891" y="69570"/>
                  </a:lnTo>
                  <a:lnTo>
                    <a:pt x="31330" y="104021"/>
                  </a:lnTo>
                  <a:lnTo>
                    <a:pt x="54993" y="94791"/>
                  </a:lnTo>
                  <a:lnTo>
                    <a:pt x="41554" y="60340"/>
                  </a:lnTo>
                  <a:lnTo>
                    <a:pt x="29184" y="19977"/>
                  </a:lnTo>
                  <a:lnTo>
                    <a:pt x="247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62625" y="4525900"/>
              <a:ext cx="540385" cy="511809"/>
            </a:xfrm>
            <a:custGeom>
              <a:avLst/>
              <a:gdLst/>
              <a:ahLst/>
              <a:cxnLst/>
              <a:rect l="l" t="t" r="r" b="b"/>
              <a:pathLst>
                <a:path w="540385" h="511810">
                  <a:moveTo>
                    <a:pt x="0" y="255625"/>
                  </a:moveTo>
                  <a:lnTo>
                    <a:pt x="4350" y="209676"/>
                  </a:lnTo>
                  <a:lnTo>
                    <a:pt x="16893" y="166429"/>
                  </a:lnTo>
                  <a:lnTo>
                    <a:pt x="36865" y="126606"/>
                  </a:lnTo>
                  <a:lnTo>
                    <a:pt x="63505" y="90929"/>
                  </a:lnTo>
                  <a:lnTo>
                    <a:pt x="96049" y="60119"/>
                  </a:lnTo>
                  <a:lnTo>
                    <a:pt x="133735" y="34900"/>
                  </a:lnTo>
                  <a:lnTo>
                    <a:pt x="175800" y="15992"/>
                  </a:lnTo>
                  <a:lnTo>
                    <a:pt x="221483" y="4118"/>
                  </a:lnTo>
                  <a:lnTo>
                    <a:pt x="270019" y="0"/>
                  </a:lnTo>
                  <a:lnTo>
                    <a:pt x="318555" y="4118"/>
                  </a:lnTo>
                  <a:lnTo>
                    <a:pt x="364238" y="15992"/>
                  </a:lnTo>
                  <a:lnTo>
                    <a:pt x="406303" y="34900"/>
                  </a:lnTo>
                  <a:lnTo>
                    <a:pt x="443989" y="60119"/>
                  </a:lnTo>
                  <a:lnTo>
                    <a:pt x="476533" y="90929"/>
                  </a:lnTo>
                  <a:lnTo>
                    <a:pt x="503173" y="126606"/>
                  </a:lnTo>
                  <a:lnTo>
                    <a:pt x="523145" y="166429"/>
                  </a:lnTo>
                  <a:lnTo>
                    <a:pt x="535688" y="209676"/>
                  </a:lnTo>
                  <a:lnTo>
                    <a:pt x="540039" y="255625"/>
                  </a:lnTo>
                  <a:lnTo>
                    <a:pt x="535688" y="301574"/>
                  </a:lnTo>
                  <a:lnTo>
                    <a:pt x="523145" y="344821"/>
                  </a:lnTo>
                  <a:lnTo>
                    <a:pt x="503173" y="384644"/>
                  </a:lnTo>
                  <a:lnTo>
                    <a:pt x="476533" y="420321"/>
                  </a:lnTo>
                  <a:lnTo>
                    <a:pt x="443989" y="451131"/>
                  </a:lnTo>
                  <a:lnTo>
                    <a:pt x="406303" y="476350"/>
                  </a:lnTo>
                  <a:lnTo>
                    <a:pt x="364238" y="495258"/>
                  </a:lnTo>
                  <a:lnTo>
                    <a:pt x="318555" y="507132"/>
                  </a:lnTo>
                  <a:lnTo>
                    <a:pt x="270019" y="511251"/>
                  </a:lnTo>
                  <a:lnTo>
                    <a:pt x="221483" y="507132"/>
                  </a:lnTo>
                  <a:lnTo>
                    <a:pt x="175800" y="495258"/>
                  </a:lnTo>
                  <a:lnTo>
                    <a:pt x="133735" y="476350"/>
                  </a:lnTo>
                  <a:lnTo>
                    <a:pt x="96049" y="451131"/>
                  </a:lnTo>
                  <a:lnTo>
                    <a:pt x="63505" y="420321"/>
                  </a:lnTo>
                  <a:lnTo>
                    <a:pt x="36865" y="384644"/>
                  </a:lnTo>
                  <a:lnTo>
                    <a:pt x="16893" y="344821"/>
                  </a:lnTo>
                  <a:lnTo>
                    <a:pt x="4350" y="301574"/>
                  </a:lnTo>
                  <a:lnTo>
                    <a:pt x="0" y="25562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420453" y="4622292"/>
            <a:ext cx="1790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mic Sans MS"/>
                <a:cs typeface="Comic Sans MS"/>
              </a:rPr>
              <a:t>C</a:t>
            </a:r>
            <a:endParaRPr sz="2000">
              <a:latin typeface="Comic Sans MS"/>
              <a:cs typeface="Comic Sans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924300" y="3084512"/>
            <a:ext cx="1173480" cy="2033905"/>
            <a:chOff x="3924300" y="3084512"/>
            <a:chExt cx="1173480" cy="2033905"/>
          </a:xfrm>
        </p:grpSpPr>
        <p:sp>
          <p:nvSpPr>
            <p:cNvPr id="19" name="object 19"/>
            <p:cNvSpPr/>
            <p:nvPr/>
          </p:nvSpPr>
          <p:spPr>
            <a:xfrm>
              <a:off x="4195121" y="4466336"/>
              <a:ext cx="675640" cy="639445"/>
            </a:xfrm>
            <a:custGeom>
              <a:avLst/>
              <a:gdLst/>
              <a:ahLst/>
              <a:cxnLst/>
              <a:rect l="l" t="t" r="r" b="b"/>
              <a:pathLst>
                <a:path w="675639" h="639445">
                  <a:moveTo>
                    <a:pt x="0" y="319532"/>
                  </a:moveTo>
                  <a:lnTo>
                    <a:pt x="3659" y="272313"/>
                  </a:lnTo>
                  <a:lnTo>
                    <a:pt x="14290" y="227246"/>
                  </a:lnTo>
                  <a:lnTo>
                    <a:pt x="31370" y="184825"/>
                  </a:lnTo>
                  <a:lnTo>
                    <a:pt x="54377" y="145543"/>
                  </a:lnTo>
                  <a:lnTo>
                    <a:pt x="82789" y="109895"/>
                  </a:lnTo>
                  <a:lnTo>
                    <a:pt x="116083" y="78375"/>
                  </a:lnTo>
                  <a:lnTo>
                    <a:pt x="153738" y="51478"/>
                  </a:lnTo>
                  <a:lnTo>
                    <a:pt x="195232" y="29698"/>
                  </a:lnTo>
                  <a:lnTo>
                    <a:pt x="240042" y="13528"/>
                  </a:lnTo>
                  <a:lnTo>
                    <a:pt x="287647" y="3464"/>
                  </a:lnTo>
                  <a:lnTo>
                    <a:pt x="337524" y="0"/>
                  </a:lnTo>
                  <a:lnTo>
                    <a:pt x="387401" y="3464"/>
                  </a:lnTo>
                  <a:lnTo>
                    <a:pt x="435006" y="13528"/>
                  </a:lnTo>
                  <a:lnTo>
                    <a:pt x="479816" y="29698"/>
                  </a:lnTo>
                  <a:lnTo>
                    <a:pt x="521310" y="51478"/>
                  </a:lnTo>
                  <a:lnTo>
                    <a:pt x="558965" y="78375"/>
                  </a:lnTo>
                  <a:lnTo>
                    <a:pt x="592259" y="109895"/>
                  </a:lnTo>
                  <a:lnTo>
                    <a:pt x="620671" y="145543"/>
                  </a:lnTo>
                  <a:lnTo>
                    <a:pt x="643678" y="184825"/>
                  </a:lnTo>
                  <a:lnTo>
                    <a:pt x="660758" y="227246"/>
                  </a:lnTo>
                  <a:lnTo>
                    <a:pt x="671389" y="272313"/>
                  </a:lnTo>
                  <a:lnTo>
                    <a:pt x="675049" y="319532"/>
                  </a:lnTo>
                  <a:lnTo>
                    <a:pt x="671389" y="366750"/>
                  </a:lnTo>
                  <a:lnTo>
                    <a:pt x="660758" y="411817"/>
                  </a:lnTo>
                  <a:lnTo>
                    <a:pt x="643678" y="454238"/>
                  </a:lnTo>
                  <a:lnTo>
                    <a:pt x="620671" y="493520"/>
                  </a:lnTo>
                  <a:lnTo>
                    <a:pt x="592259" y="529168"/>
                  </a:lnTo>
                  <a:lnTo>
                    <a:pt x="558965" y="560688"/>
                  </a:lnTo>
                  <a:lnTo>
                    <a:pt x="521310" y="587585"/>
                  </a:lnTo>
                  <a:lnTo>
                    <a:pt x="479816" y="609365"/>
                  </a:lnTo>
                  <a:lnTo>
                    <a:pt x="435006" y="625535"/>
                  </a:lnTo>
                  <a:lnTo>
                    <a:pt x="387401" y="635599"/>
                  </a:lnTo>
                  <a:lnTo>
                    <a:pt x="337524" y="639064"/>
                  </a:lnTo>
                  <a:lnTo>
                    <a:pt x="287647" y="635599"/>
                  </a:lnTo>
                  <a:lnTo>
                    <a:pt x="240042" y="625535"/>
                  </a:lnTo>
                  <a:lnTo>
                    <a:pt x="195232" y="609365"/>
                  </a:lnTo>
                  <a:lnTo>
                    <a:pt x="153738" y="587585"/>
                  </a:lnTo>
                  <a:lnTo>
                    <a:pt x="116083" y="560688"/>
                  </a:lnTo>
                  <a:lnTo>
                    <a:pt x="82789" y="529168"/>
                  </a:lnTo>
                  <a:lnTo>
                    <a:pt x="54377" y="493520"/>
                  </a:lnTo>
                  <a:lnTo>
                    <a:pt x="31370" y="454238"/>
                  </a:lnTo>
                  <a:lnTo>
                    <a:pt x="14290" y="411817"/>
                  </a:lnTo>
                  <a:lnTo>
                    <a:pt x="3659" y="366750"/>
                  </a:lnTo>
                  <a:lnTo>
                    <a:pt x="0" y="319532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37000" y="3097212"/>
              <a:ext cx="1148080" cy="295275"/>
            </a:xfrm>
            <a:custGeom>
              <a:avLst/>
              <a:gdLst/>
              <a:ahLst/>
              <a:cxnLst/>
              <a:rect l="l" t="t" r="r" b="b"/>
              <a:pathLst>
                <a:path w="1148079" h="295275">
                  <a:moveTo>
                    <a:pt x="1147762" y="0"/>
                  </a:moveTo>
                  <a:lnTo>
                    <a:pt x="0" y="0"/>
                  </a:lnTo>
                  <a:lnTo>
                    <a:pt x="0" y="295275"/>
                  </a:lnTo>
                  <a:lnTo>
                    <a:pt x="1147762" y="295275"/>
                  </a:lnTo>
                  <a:lnTo>
                    <a:pt x="1147762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937000" y="3097212"/>
              <a:ext cx="1148080" cy="295275"/>
            </a:xfrm>
            <a:custGeom>
              <a:avLst/>
              <a:gdLst/>
              <a:ahLst/>
              <a:cxnLst/>
              <a:rect l="l" t="t" r="r" b="b"/>
              <a:pathLst>
                <a:path w="1148079" h="295275">
                  <a:moveTo>
                    <a:pt x="0" y="0"/>
                  </a:moveTo>
                  <a:lnTo>
                    <a:pt x="1147763" y="0"/>
                  </a:lnTo>
                  <a:lnTo>
                    <a:pt x="1147763" y="295275"/>
                  </a:lnTo>
                  <a:lnTo>
                    <a:pt x="0" y="29527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74331" y="3067811"/>
            <a:ext cx="6731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Comic Sans MS"/>
                <a:cs typeface="Comic Sans MS"/>
              </a:rPr>
              <a:t>A=$5</a:t>
            </a:r>
            <a:endParaRPr sz="2000">
              <a:latin typeface="Comic Sans MS"/>
              <a:cs typeface="Comic Sans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932237" y="3556000"/>
            <a:ext cx="1171575" cy="320675"/>
            <a:chOff x="3932237" y="3556000"/>
            <a:chExt cx="1171575" cy="320675"/>
          </a:xfrm>
        </p:grpSpPr>
        <p:sp>
          <p:nvSpPr>
            <p:cNvPr id="24" name="object 24"/>
            <p:cNvSpPr/>
            <p:nvPr/>
          </p:nvSpPr>
          <p:spPr>
            <a:xfrm>
              <a:off x="3944937" y="3568700"/>
              <a:ext cx="1146175" cy="295275"/>
            </a:xfrm>
            <a:custGeom>
              <a:avLst/>
              <a:gdLst/>
              <a:ahLst/>
              <a:cxnLst/>
              <a:rect l="l" t="t" r="r" b="b"/>
              <a:pathLst>
                <a:path w="1146175" h="295275">
                  <a:moveTo>
                    <a:pt x="1146175" y="0"/>
                  </a:moveTo>
                  <a:lnTo>
                    <a:pt x="0" y="0"/>
                  </a:lnTo>
                  <a:lnTo>
                    <a:pt x="0" y="295275"/>
                  </a:lnTo>
                  <a:lnTo>
                    <a:pt x="1146175" y="295275"/>
                  </a:lnTo>
                  <a:lnTo>
                    <a:pt x="1146175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944937" y="3568700"/>
              <a:ext cx="1146175" cy="295275"/>
            </a:xfrm>
            <a:custGeom>
              <a:avLst/>
              <a:gdLst/>
              <a:ahLst/>
              <a:cxnLst/>
              <a:rect l="l" t="t" r="r" b="b"/>
              <a:pathLst>
                <a:path w="1146175" h="295275">
                  <a:moveTo>
                    <a:pt x="0" y="0"/>
                  </a:moveTo>
                  <a:lnTo>
                    <a:pt x="1146175" y="0"/>
                  </a:lnTo>
                  <a:lnTo>
                    <a:pt x="1146175" y="295275"/>
                  </a:lnTo>
                  <a:lnTo>
                    <a:pt x="0" y="29527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026693" y="3537204"/>
            <a:ext cx="9829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omic Sans MS"/>
                <a:cs typeface="Comic Sans MS"/>
              </a:rPr>
              <a:t>$3:A-</a:t>
            </a:r>
            <a:r>
              <a:rPr sz="2000" spc="-25" dirty="0">
                <a:latin typeface="Comic Sans MS"/>
                <a:cs typeface="Comic Sans MS"/>
              </a:rPr>
              <a:t>&gt;B</a:t>
            </a:r>
            <a:endParaRPr sz="2000">
              <a:latin typeface="Comic Sans MS"/>
              <a:cs typeface="Comic Sans M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906837" y="4019550"/>
            <a:ext cx="1171575" cy="320675"/>
            <a:chOff x="3906837" y="4019550"/>
            <a:chExt cx="1171575" cy="320675"/>
          </a:xfrm>
        </p:grpSpPr>
        <p:sp>
          <p:nvSpPr>
            <p:cNvPr id="28" name="object 28"/>
            <p:cNvSpPr/>
            <p:nvPr/>
          </p:nvSpPr>
          <p:spPr>
            <a:xfrm>
              <a:off x="3919537" y="4032250"/>
              <a:ext cx="1146175" cy="295275"/>
            </a:xfrm>
            <a:custGeom>
              <a:avLst/>
              <a:gdLst/>
              <a:ahLst/>
              <a:cxnLst/>
              <a:rect l="l" t="t" r="r" b="b"/>
              <a:pathLst>
                <a:path w="1146175" h="295275">
                  <a:moveTo>
                    <a:pt x="1146175" y="0"/>
                  </a:moveTo>
                  <a:lnTo>
                    <a:pt x="0" y="0"/>
                  </a:lnTo>
                  <a:lnTo>
                    <a:pt x="0" y="295275"/>
                  </a:lnTo>
                  <a:lnTo>
                    <a:pt x="1146175" y="295275"/>
                  </a:lnTo>
                  <a:lnTo>
                    <a:pt x="1146175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19537" y="4032250"/>
              <a:ext cx="1146175" cy="295275"/>
            </a:xfrm>
            <a:custGeom>
              <a:avLst/>
              <a:gdLst/>
              <a:ahLst/>
              <a:cxnLst/>
              <a:rect l="l" t="t" r="r" b="b"/>
              <a:pathLst>
                <a:path w="1146175" h="295275">
                  <a:moveTo>
                    <a:pt x="0" y="0"/>
                  </a:moveTo>
                  <a:lnTo>
                    <a:pt x="1146175" y="0"/>
                  </a:lnTo>
                  <a:lnTo>
                    <a:pt x="1146175" y="295275"/>
                  </a:lnTo>
                  <a:lnTo>
                    <a:pt x="0" y="29527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038600" y="4003548"/>
            <a:ext cx="90931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omic Sans MS"/>
                <a:cs typeface="Comic Sans MS"/>
              </a:rPr>
              <a:t>$1:B-</a:t>
            </a:r>
            <a:r>
              <a:rPr sz="2000" spc="-25" dirty="0">
                <a:latin typeface="Comic Sans MS"/>
                <a:cs typeface="Comic Sans MS"/>
              </a:rPr>
              <a:t>&gt;C</a:t>
            </a:r>
            <a:endParaRPr sz="2000">
              <a:latin typeface="Comic Sans MS"/>
              <a:cs typeface="Comic Sans MS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429634" y="3386823"/>
            <a:ext cx="1942464" cy="1513840"/>
            <a:chOff x="4429634" y="3386823"/>
            <a:chExt cx="1942464" cy="1513840"/>
          </a:xfrm>
        </p:grpSpPr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29634" y="3386823"/>
              <a:ext cx="203436" cy="181171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4910824" y="3543311"/>
              <a:ext cx="1461135" cy="1357630"/>
            </a:xfrm>
            <a:custGeom>
              <a:avLst/>
              <a:gdLst/>
              <a:ahLst/>
              <a:cxnLst/>
              <a:rect l="l" t="t" r="r" b="b"/>
              <a:pathLst>
                <a:path w="1461135" h="1357629">
                  <a:moveTo>
                    <a:pt x="115476" y="1231827"/>
                  </a:moveTo>
                  <a:lnTo>
                    <a:pt x="0" y="1314451"/>
                  </a:lnTo>
                  <a:lnTo>
                    <a:pt x="135384" y="1357257"/>
                  </a:lnTo>
                  <a:lnTo>
                    <a:pt x="127724" y="1308995"/>
                  </a:lnTo>
                  <a:lnTo>
                    <a:pt x="115333" y="1308995"/>
                  </a:lnTo>
                  <a:lnTo>
                    <a:pt x="110440" y="1284071"/>
                  </a:lnTo>
                  <a:lnTo>
                    <a:pt x="123368" y="1281550"/>
                  </a:lnTo>
                  <a:lnTo>
                    <a:pt x="115476" y="1231827"/>
                  </a:lnTo>
                  <a:close/>
                </a:path>
                <a:path w="1461135" h="1357629">
                  <a:moveTo>
                    <a:pt x="123368" y="1281550"/>
                  </a:moveTo>
                  <a:lnTo>
                    <a:pt x="110440" y="1284071"/>
                  </a:lnTo>
                  <a:lnTo>
                    <a:pt x="115333" y="1308995"/>
                  </a:lnTo>
                  <a:lnTo>
                    <a:pt x="127347" y="1306621"/>
                  </a:lnTo>
                  <a:lnTo>
                    <a:pt x="123368" y="1281550"/>
                  </a:lnTo>
                  <a:close/>
                </a:path>
                <a:path w="1461135" h="1357629">
                  <a:moveTo>
                    <a:pt x="127347" y="1306621"/>
                  </a:moveTo>
                  <a:lnTo>
                    <a:pt x="115333" y="1308995"/>
                  </a:lnTo>
                  <a:lnTo>
                    <a:pt x="127724" y="1308995"/>
                  </a:lnTo>
                  <a:lnTo>
                    <a:pt x="127347" y="1306621"/>
                  </a:lnTo>
                  <a:close/>
                </a:path>
                <a:path w="1461135" h="1357629">
                  <a:moveTo>
                    <a:pt x="1438000" y="0"/>
                  </a:moveTo>
                  <a:lnTo>
                    <a:pt x="1403653" y="68491"/>
                  </a:lnTo>
                  <a:lnTo>
                    <a:pt x="1368145" y="135475"/>
                  </a:lnTo>
                  <a:lnTo>
                    <a:pt x="1331410" y="201160"/>
                  </a:lnTo>
                  <a:lnTo>
                    <a:pt x="1293506" y="265490"/>
                  </a:lnTo>
                  <a:lnTo>
                    <a:pt x="1254492" y="328413"/>
                  </a:lnTo>
                  <a:lnTo>
                    <a:pt x="1214427" y="389874"/>
                  </a:lnTo>
                  <a:lnTo>
                    <a:pt x="1173369" y="449823"/>
                  </a:lnTo>
                  <a:lnTo>
                    <a:pt x="1131378" y="508204"/>
                  </a:lnTo>
                  <a:lnTo>
                    <a:pt x="1088513" y="564965"/>
                  </a:lnTo>
                  <a:lnTo>
                    <a:pt x="1044832" y="620053"/>
                  </a:lnTo>
                  <a:lnTo>
                    <a:pt x="1000395" y="673414"/>
                  </a:lnTo>
                  <a:lnTo>
                    <a:pt x="955262" y="724996"/>
                  </a:lnTo>
                  <a:lnTo>
                    <a:pt x="909491" y="774744"/>
                  </a:lnTo>
                  <a:lnTo>
                    <a:pt x="863142" y="822605"/>
                  </a:lnTo>
                  <a:lnTo>
                    <a:pt x="816275" y="868528"/>
                  </a:lnTo>
                  <a:lnTo>
                    <a:pt x="768950" y="912460"/>
                  </a:lnTo>
                  <a:lnTo>
                    <a:pt x="721225" y="954346"/>
                  </a:lnTo>
                  <a:lnTo>
                    <a:pt x="673162" y="994134"/>
                  </a:lnTo>
                  <a:lnTo>
                    <a:pt x="624820" y="1031772"/>
                  </a:lnTo>
                  <a:lnTo>
                    <a:pt x="576259" y="1067206"/>
                  </a:lnTo>
                  <a:lnTo>
                    <a:pt x="527541" y="1100386"/>
                  </a:lnTo>
                  <a:lnTo>
                    <a:pt x="478726" y="1131257"/>
                  </a:lnTo>
                  <a:lnTo>
                    <a:pt x="429874" y="1159769"/>
                  </a:lnTo>
                  <a:lnTo>
                    <a:pt x="381046" y="1185868"/>
                  </a:lnTo>
                  <a:lnTo>
                    <a:pt x="332305" y="1209504"/>
                  </a:lnTo>
                  <a:lnTo>
                    <a:pt x="283711" y="1230628"/>
                  </a:lnTo>
                  <a:lnTo>
                    <a:pt x="235324" y="1249189"/>
                  </a:lnTo>
                  <a:lnTo>
                    <a:pt x="187206" y="1265137"/>
                  </a:lnTo>
                  <a:lnTo>
                    <a:pt x="139418" y="1278421"/>
                  </a:lnTo>
                  <a:lnTo>
                    <a:pt x="123368" y="1281550"/>
                  </a:lnTo>
                  <a:lnTo>
                    <a:pt x="127347" y="1306621"/>
                  </a:lnTo>
                  <a:lnTo>
                    <a:pt x="195202" y="1289244"/>
                  </a:lnTo>
                  <a:lnTo>
                    <a:pt x="244426" y="1272901"/>
                  </a:lnTo>
                  <a:lnTo>
                    <a:pt x="293841" y="1253921"/>
                  </a:lnTo>
                  <a:lnTo>
                    <a:pt x="343392" y="1232358"/>
                  </a:lnTo>
                  <a:lnTo>
                    <a:pt x="393025" y="1208266"/>
                  </a:lnTo>
                  <a:lnTo>
                    <a:pt x="442681" y="1181703"/>
                  </a:lnTo>
                  <a:lnTo>
                    <a:pt x="492305" y="1152723"/>
                  </a:lnTo>
                  <a:lnTo>
                    <a:pt x="541841" y="1121378"/>
                  </a:lnTo>
                  <a:lnTo>
                    <a:pt x="591234" y="1087723"/>
                  </a:lnTo>
                  <a:lnTo>
                    <a:pt x="640426" y="1051812"/>
                  </a:lnTo>
                  <a:lnTo>
                    <a:pt x="689361" y="1013698"/>
                  </a:lnTo>
                  <a:lnTo>
                    <a:pt x="737981" y="973435"/>
                  </a:lnTo>
                  <a:lnTo>
                    <a:pt x="786231" y="931075"/>
                  </a:lnTo>
                  <a:lnTo>
                    <a:pt x="834053" y="886670"/>
                  </a:lnTo>
                  <a:lnTo>
                    <a:pt x="881391" y="840275"/>
                  </a:lnTo>
                  <a:lnTo>
                    <a:pt x="928184" y="791940"/>
                  </a:lnTo>
                  <a:lnTo>
                    <a:pt x="974378" y="741720"/>
                  </a:lnTo>
                  <a:lnTo>
                    <a:pt x="1019915" y="689667"/>
                  </a:lnTo>
                  <a:lnTo>
                    <a:pt x="1064736" y="635834"/>
                  </a:lnTo>
                  <a:lnTo>
                    <a:pt x="1108783" y="580271"/>
                  </a:lnTo>
                  <a:lnTo>
                    <a:pt x="1151999" y="523035"/>
                  </a:lnTo>
                  <a:lnTo>
                    <a:pt x="1194325" y="464174"/>
                  </a:lnTo>
                  <a:lnTo>
                    <a:pt x="1235706" y="403744"/>
                  </a:lnTo>
                  <a:lnTo>
                    <a:pt x="1276079" y="341797"/>
                  </a:lnTo>
                  <a:lnTo>
                    <a:pt x="1315391" y="278383"/>
                  </a:lnTo>
                  <a:lnTo>
                    <a:pt x="1353579" y="213558"/>
                  </a:lnTo>
                  <a:lnTo>
                    <a:pt x="1390587" y="147370"/>
                  </a:lnTo>
                  <a:lnTo>
                    <a:pt x="1426358" y="79876"/>
                  </a:lnTo>
                  <a:lnTo>
                    <a:pt x="1460705" y="11385"/>
                  </a:lnTo>
                  <a:lnTo>
                    <a:pt x="143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349902" y="2513076"/>
            <a:ext cx="3568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Comic Sans MS"/>
                <a:cs typeface="Comic Sans MS"/>
              </a:rPr>
              <a:t>$3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548474" y="4564379"/>
            <a:ext cx="25438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mic Sans MS"/>
                <a:cs typeface="Comic Sans MS"/>
              </a:rPr>
              <a:t>miner: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copy</a:t>
            </a:r>
            <a:r>
              <a:rPr sz="2000" spc="-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of</a:t>
            </a:r>
            <a:r>
              <a:rPr sz="2000" spc="-10" dirty="0">
                <a:latin typeface="Comic Sans MS"/>
                <a:cs typeface="Comic Sans MS"/>
              </a:rPr>
              <a:t> ledger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953070" y="4360164"/>
            <a:ext cx="9620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omic Sans MS"/>
                <a:cs typeface="Comic Sans MS"/>
              </a:rPr>
              <a:t>(invalid)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204076" y="3973067"/>
            <a:ext cx="3568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Comic Sans MS"/>
                <a:cs typeface="Comic Sans MS"/>
              </a:rPr>
              <a:t>$3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304745" y="4027932"/>
            <a:ext cx="3162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Comic Sans MS"/>
                <a:cs typeface="Comic Sans MS"/>
              </a:rPr>
              <a:t>$1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587433" y="2717291"/>
            <a:ext cx="688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omic Sans MS"/>
                <a:cs typeface="Comic Sans MS"/>
              </a:rPr>
              <a:t>miner</a:t>
            </a:r>
            <a:endParaRPr sz="2000">
              <a:latin typeface="Comic Sans MS"/>
              <a:cs typeface="Comic Sans MS"/>
            </a:endParaRPr>
          </a:p>
        </p:txBody>
      </p:sp>
      <p:pic>
        <p:nvPicPr>
          <p:cNvPr id="40" name="object 4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34198" y="3851066"/>
            <a:ext cx="203436" cy="18117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7065" y="1822196"/>
            <a:ext cx="6501130" cy="137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43230">
              <a:lnSpc>
                <a:spcPct val="128299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No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757575"/>
                </a:solidFill>
                <a:latin typeface="Times New Roman"/>
                <a:cs typeface="Times New Roman"/>
              </a:rPr>
              <a:t>strict</a:t>
            </a:r>
            <a:r>
              <a:rPr sz="2400" spc="-15" dirty="0">
                <a:solidFill>
                  <a:srgbClr val="75757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757575"/>
                </a:solidFill>
                <a:latin typeface="Times New Roman"/>
                <a:cs typeface="Times New Roman"/>
              </a:rPr>
              <a:t>consistency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temporary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fork</a:t>
            </a:r>
            <a:r>
              <a:rPr sz="2400" spc="-1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may</a:t>
            </a:r>
            <a:r>
              <a:rPr sz="2400" spc="-10" dirty="0">
                <a:latin typeface="Times New Roman"/>
                <a:cs typeface="Times New Roman"/>
              </a:rPr>
              <a:t> occur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fork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consistency: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following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longest</a:t>
            </a:r>
            <a:r>
              <a:rPr sz="2400" spc="-1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Times New Roman"/>
                <a:cs typeface="Times New Roman"/>
              </a:rPr>
              <a:t>chain</a:t>
            </a:r>
            <a:endParaRPr sz="2400">
              <a:latin typeface="Times New Roman"/>
              <a:cs typeface="Times New Roman"/>
            </a:endParaRPr>
          </a:p>
          <a:p>
            <a:pPr marL="755015" indent="-342265">
              <a:lnSpc>
                <a:spcPct val="100000"/>
              </a:lnSpc>
              <a:spcBef>
                <a:spcPts val="805"/>
              </a:spcBef>
              <a:buClr>
                <a:srgbClr val="003366"/>
              </a:buClr>
              <a:buSzPct val="80000"/>
              <a:buChar char="•"/>
              <a:tabLst>
                <a:tab pos="755015" algn="l"/>
                <a:tab pos="75565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branch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/>
                <a:cs typeface="Times New Roman"/>
              </a:rPr>
              <a:t>maximum</a:t>
            </a:r>
            <a:r>
              <a:rPr sz="2000" spc="-2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/>
                <a:cs typeface="Times New Roman"/>
              </a:rPr>
              <a:t>total</a:t>
            </a:r>
            <a:r>
              <a:rPr sz="2000" spc="-2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/>
                <a:cs typeface="Times New Roman"/>
              </a:rPr>
              <a:t>POW</a:t>
            </a:r>
            <a:r>
              <a:rPr sz="2000" spc="-1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will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dominate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7114" y="5710428"/>
            <a:ext cx="741425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spcBef>
                <a:spcPts val="100"/>
              </a:spcBef>
              <a:buClr>
                <a:srgbClr val="003366"/>
              </a:buClr>
              <a:buSzPct val="80000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5F5F5F"/>
                </a:solidFill>
                <a:latin typeface="Times New Roman"/>
                <a:cs typeface="Times New Roman"/>
              </a:rPr>
              <a:t>Scalability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4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layer-</a:t>
            </a:r>
            <a:r>
              <a:rPr sz="2000" dirty="0">
                <a:latin typeface="Times New Roman"/>
                <a:cs typeface="Times New Roman"/>
              </a:rPr>
              <a:t>two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solutions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/>
                <a:cs typeface="Times New Roman"/>
              </a:rPr>
              <a:t>sharding</a:t>
            </a:r>
            <a:r>
              <a:rPr sz="2000" spc="-2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(store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database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across </a:t>
            </a:r>
            <a:r>
              <a:rPr sz="2000" dirty="0">
                <a:latin typeface="Times New Roman"/>
                <a:cs typeface="Times New Roman"/>
              </a:rPr>
              <a:t>multiple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machines)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67702" y="672083"/>
            <a:ext cx="78600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16420" algn="l"/>
              </a:tabLst>
            </a:pPr>
            <a:r>
              <a:rPr sz="4400" dirty="0"/>
              <a:t>Ledger</a:t>
            </a:r>
            <a:r>
              <a:rPr sz="4400" spc="-30" dirty="0"/>
              <a:t> </a:t>
            </a:r>
            <a:r>
              <a:rPr sz="4400" dirty="0"/>
              <a:t>consistency:</a:t>
            </a:r>
            <a:r>
              <a:rPr sz="4400" spc="-15" dirty="0"/>
              <a:t> </a:t>
            </a:r>
            <a:r>
              <a:rPr sz="4400" spc="-10" dirty="0"/>
              <a:t>removing</a:t>
            </a:r>
            <a:r>
              <a:rPr sz="4400" dirty="0"/>
              <a:t>	</a:t>
            </a:r>
            <a:r>
              <a:rPr sz="4400" spc="-20" dirty="0"/>
              <a:t>fork</a:t>
            </a:r>
            <a:endParaRPr sz="4400"/>
          </a:p>
        </p:txBody>
      </p:sp>
      <p:grpSp>
        <p:nvGrpSpPr>
          <p:cNvPr id="5" name="object 5"/>
          <p:cNvGrpSpPr/>
          <p:nvPr/>
        </p:nvGrpSpPr>
        <p:grpSpPr>
          <a:xfrm>
            <a:off x="1371600" y="3505200"/>
            <a:ext cx="5791200" cy="1905000"/>
            <a:chOff x="1371600" y="3505200"/>
            <a:chExt cx="5791200" cy="19050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1600" y="3505200"/>
              <a:ext cx="5791200" cy="1905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424362" y="4513262"/>
              <a:ext cx="2486025" cy="763905"/>
            </a:xfrm>
            <a:custGeom>
              <a:avLst/>
              <a:gdLst/>
              <a:ahLst/>
              <a:cxnLst/>
              <a:rect l="l" t="t" r="r" b="b"/>
              <a:pathLst>
                <a:path w="2486025" h="763904">
                  <a:moveTo>
                    <a:pt x="2486025" y="0"/>
                  </a:moveTo>
                  <a:lnTo>
                    <a:pt x="0" y="0"/>
                  </a:lnTo>
                  <a:lnTo>
                    <a:pt x="0" y="763587"/>
                  </a:lnTo>
                  <a:lnTo>
                    <a:pt x="2486025" y="763587"/>
                  </a:lnTo>
                  <a:lnTo>
                    <a:pt x="2486025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24362" y="4513262"/>
              <a:ext cx="2486025" cy="763905"/>
            </a:xfrm>
            <a:custGeom>
              <a:avLst/>
              <a:gdLst/>
              <a:ahLst/>
              <a:cxnLst/>
              <a:rect l="l" t="t" r="r" b="b"/>
              <a:pathLst>
                <a:path w="2486025" h="763904">
                  <a:moveTo>
                    <a:pt x="0" y="0"/>
                  </a:moveTo>
                  <a:lnTo>
                    <a:pt x="2486025" y="0"/>
                  </a:lnTo>
                  <a:lnTo>
                    <a:pt x="2486025" y="763587"/>
                  </a:lnTo>
                  <a:lnTo>
                    <a:pt x="0" y="763587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EAEA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45000" y="4808537"/>
              <a:ext cx="523875" cy="462280"/>
            </a:xfrm>
            <a:custGeom>
              <a:avLst/>
              <a:gdLst/>
              <a:ahLst/>
              <a:cxnLst/>
              <a:rect l="l" t="t" r="r" b="b"/>
              <a:pathLst>
                <a:path w="523875" h="462279">
                  <a:moveTo>
                    <a:pt x="0" y="0"/>
                  </a:moveTo>
                  <a:lnTo>
                    <a:pt x="523875" y="0"/>
                  </a:lnTo>
                  <a:lnTo>
                    <a:pt x="523875" y="461962"/>
                  </a:lnTo>
                  <a:lnTo>
                    <a:pt x="0" y="461962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9595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1553" y="1925828"/>
            <a:ext cx="7842250" cy="229616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4965" marR="282575" indent="-342900">
              <a:lnSpc>
                <a:spcPct val="100400"/>
              </a:lnSpc>
              <a:spcBef>
                <a:spcPts val="8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distributed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system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collection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independent </a:t>
            </a:r>
            <a:r>
              <a:rPr sz="2400" dirty="0">
                <a:latin typeface="Times New Roman"/>
                <a:cs typeface="Times New Roman"/>
              </a:rPr>
              <a:t>computers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appear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users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single computer.</a:t>
            </a:r>
            <a:endParaRPr sz="24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800"/>
              </a:lnSpc>
              <a:spcBef>
                <a:spcPts val="50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Distributed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"</a:t>
            </a:r>
            <a:r>
              <a:rPr sz="2400" b="1" dirty="0">
                <a:latin typeface="Times New Roman"/>
                <a:cs typeface="Times New Roman"/>
              </a:rPr>
              <a:t>seamless</a:t>
            </a:r>
            <a:r>
              <a:rPr sz="2400" dirty="0">
                <a:latin typeface="Times New Roman"/>
                <a:cs typeface="Times New Roman"/>
              </a:rPr>
              <a:t>":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interfaces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among </a:t>
            </a:r>
            <a:r>
              <a:rPr sz="2400" dirty="0">
                <a:latin typeface="Times New Roman"/>
                <a:cs typeface="Times New Roman"/>
              </a:rPr>
              <a:t>functional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units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most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part</a:t>
            </a:r>
            <a:r>
              <a:rPr sz="2400" spc="-10" dirty="0">
                <a:latin typeface="Times New Roman"/>
                <a:cs typeface="Times New Roman"/>
              </a:rPr>
              <a:t> invisible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user.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3026" y="4457527"/>
            <a:ext cx="1765990" cy="142582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31976" y="4448247"/>
            <a:ext cx="2359779" cy="136541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38053" y="6251577"/>
            <a:ext cx="138912" cy="1246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51189" y="6251568"/>
            <a:ext cx="145501" cy="12466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755139" y="6513068"/>
            <a:ext cx="6108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System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structure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physical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(a)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logical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point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view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(b).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3860" rIns="0" bIns="0" rtlCol="0">
            <a:spAutoFit/>
          </a:bodyPr>
          <a:lstStyle/>
          <a:p>
            <a:pPr marL="877569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spc="-10" dirty="0"/>
              <a:t> </a:t>
            </a:r>
            <a:r>
              <a:rPr dirty="0"/>
              <a:t>Simple</a:t>
            </a:r>
            <a:r>
              <a:rPr spc="-10" dirty="0"/>
              <a:t> Definition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3860" rIns="0" bIns="0" rtlCol="0">
            <a:spAutoFit/>
          </a:bodyPr>
          <a:lstStyle/>
          <a:p>
            <a:pPr marL="877569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Motivation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1553" y="1925828"/>
            <a:ext cx="7908290" cy="43414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4965" marR="5080" indent="-342900">
              <a:lnSpc>
                <a:spcPct val="100800"/>
              </a:lnSpc>
              <a:spcBef>
                <a:spcPts val="7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People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distributed,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information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distributed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(Internet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and </a:t>
            </a:r>
            <a:r>
              <a:rPr sz="2400" spc="-10" dirty="0">
                <a:latin typeface="Times New Roman"/>
                <a:cs typeface="Times New Roman"/>
              </a:rPr>
              <a:t>Intranet)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spc="-10" dirty="0">
                <a:latin typeface="Times New Roman"/>
                <a:cs typeface="Times New Roman"/>
              </a:rPr>
              <a:t>Performance/cost</a:t>
            </a:r>
            <a:endParaRPr sz="2400">
              <a:latin typeface="Times New Roman"/>
              <a:cs typeface="Times New Roman"/>
            </a:endParaRPr>
          </a:p>
          <a:p>
            <a:pPr marL="354965" marR="712470" indent="-342900">
              <a:lnSpc>
                <a:spcPct val="100800"/>
              </a:lnSpc>
              <a:spcBef>
                <a:spcPts val="50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Information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exchange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resource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sharing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(WWW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and </a:t>
            </a:r>
            <a:r>
              <a:rPr sz="2400" spc="-10" dirty="0">
                <a:latin typeface="Times New Roman"/>
                <a:cs typeface="Times New Roman"/>
              </a:rPr>
              <a:t>CSCW)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3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Flexibility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extensibility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spc="-10" dirty="0">
                <a:latin typeface="Times New Roman"/>
                <a:cs typeface="Times New Roman"/>
              </a:rPr>
              <a:t>Dependability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2400" dirty="0">
                <a:latin typeface="Times New Roman"/>
                <a:cs typeface="Times New Roman"/>
              </a:rPr>
              <a:t>Two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Stimuli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62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Technological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change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3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User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needs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3860" rIns="0" bIns="0" rtlCol="0">
            <a:spAutoFit/>
          </a:bodyPr>
          <a:lstStyle/>
          <a:p>
            <a:pPr marL="877569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Goals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1553" y="1886203"/>
            <a:ext cx="7743190" cy="448373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4965" marR="5080" indent="-342900">
              <a:lnSpc>
                <a:spcPts val="2620"/>
              </a:lnSpc>
              <a:spcBef>
                <a:spcPts val="40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Transparency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hide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fact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resources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physically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distributed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across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multiple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computers.</a:t>
            </a:r>
            <a:endParaRPr sz="24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spcBef>
                <a:spcPts val="254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55015" algn="l"/>
                <a:tab pos="755650" algn="l"/>
              </a:tabLst>
            </a:pPr>
            <a:r>
              <a:rPr sz="2000" spc="-10" dirty="0">
                <a:latin typeface="Times New Roman"/>
                <a:cs typeface="Times New Roman"/>
              </a:rPr>
              <a:t>Access</a:t>
            </a:r>
            <a:endParaRPr sz="20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spcBef>
                <a:spcPts val="215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55015" algn="l"/>
                <a:tab pos="755650" algn="l"/>
              </a:tabLst>
            </a:pPr>
            <a:r>
              <a:rPr sz="2000" spc="-10" dirty="0">
                <a:latin typeface="Times New Roman"/>
                <a:cs typeface="Times New Roman"/>
              </a:rPr>
              <a:t>Location</a:t>
            </a:r>
            <a:endParaRPr sz="20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spcBef>
                <a:spcPts val="190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55015" algn="l"/>
                <a:tab pos="755650" algn="l"/>
              </a:tabLst>
            </a:pPr>
            <a:r>
              <a:rPr sz="2000" spc="-10" dirty="0">
                <a:latin typeface="Times New Roman"/>
                <a:cs typeface="Times New Roman"/>
              </a:rPr>
              <a:t>Migration</a:t>
            </a:r>
            <a:endParaRPr sz="20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spcBef>
                <a:spcPts val="290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55015" algn="l"/>
                <a:tab pos="755650" algn="l"/>
              </a:tabLst>
            </a:pPr>
            <a:r>
              <a:rPr sz="2000" spc="-10" dirty="0">
                <a:latin typeface="Times New Roman"/>
                <a:cs typeface="Times New Roman"/>
              </a:rPr>
              <a:t>Replication</a:t>
            </a:r>
            <a:endParaRPr sz="20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spcBef>
                <a:spcPts val="215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55015" algn="l"/>
                <a:tab pos="755650" algn="l"/>
              </a:tabLst>
            </a:pPr>
            <a:r>
              <a:rPr sz="2000" spc="-10" dirty="0">
                <a:latin typeface="Times New Roman"/>
                <a:cs typeface="Times New Roman"/>
              </a:rPr>
              <a:t>Concurrency</a:t>
            </a:r>
            <a:endParaRPr sz="20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spcBef>
                <a:spcPts val="290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55015" algn="l"/>
                <a:tab pos="755650" algn="l"/>
              </a:tabLst>
            </a:pPr>
            <a:r>
              <a:rPr sz="2000" spc="-10" dirty="0">
                <a:latin typeface="Times New Roman"/>
                <a:cs typeface="Times New Roman"/>
              </a:rPr>
              <a:t>Failure</a:t>
            </a:r>
            <a:endParaRPr sz="20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spcBef>
                <a:spcPts val="215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55015" algn="l"/>
                <a:tab pos="755650" algn="l"/>
              </a:tabLst>
            </a:pPr>
            <a:r>
              <a:rPr sz="2000" spc="-10" dirty="0">
                <a:latin typeface="Times New Roman"/>
                <a:cs typeface="Times New Roman"/>
              </a:rPr>
              <a:t>Persistence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29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Scalability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dimensions</a:t>
            </a:r>
            <a:endParaRPr sz="24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spcBef>
                <a:spcPts val="210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55015" algn="l"/>
                <a:tab pos="755650" algn="l"/>
              </a:tabLst>
            </a:pPr>
            <a:r>
              <a:rPr sz="2000" spc="-20" dirty="0">
                <a:latin typeface="Times New Roman"/>
                <a:cs typeface="Times New Roman"/>
              </a:rPr>
              <a:t>Size</a:t>
            </a:r>
            <a:endParaRPr sz="20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spcBef>
                <a:spcPts val="215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55015" algn="l"/>
                <a:tab pos="755650" algn="l"/>
              </a:tabLst>
            </a:pPr>
            <a:r>
              <a:rPr sz="2000" dirty="0">
                <a:latin typeface="Times New Roman"/>
                <a:cs typeface="Times New Roman"/>
              </a:rPr>
              <a:t>Geographical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distance</a:t>
            </a:r>
            <a:endParaRPr sz="20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spcBef>
                <a:spcPts val="290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55015" algn="l"/>
                <a:tab pos="755650" algn="l"/>
              </a:tabLst>
            </a:pPr>
            <a:r>
              <a:rPr sz="2000" dirty="0">
                <a:latin typeface="Times New Roman"/>
                <a:cs typeface="Times New Roman"/>
              </a:rPr>
              <a:t>Administrative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structure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0331" rIns="0" bIns="0" rtlCol="0">
            <a:spAutoFit/>
          </a:bodyPr>
          <a:lstStyle/>
          <a:p>
            <a:pPr marL="877569">
              <a:lnSpc>
                <a:spcPct val="100000"/>
              </a:lnSpc>
              <a:spcBef>
                <a:spcPts val="100"/>
              </a:spcBef>
            </a:pPr>
            <a:r>
              <a:rPr dirty="0"/>
              <a:t>Goals</a:t>
            </a:r>
            <a:r>
              <a:rPr spc="190" dirty="0"/>
              <a:t> </a:t>
            </a:r>
            <a:r>
              <a:rPr sz="2800" spc="-10" dirty="0"/>
              <a:t>(Cont’d.)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91553" y="1846580"/>
            <a:ext cx="6140450" cy="36957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2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Heterogeneity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(mobile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code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mobile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agent)</a:t>
            </a:r>
            <a:endParaRPr sz="24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spcBef>
                <a:spcPts val="520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55015" algn="l"/>
                <a:tab pos="755650" algn="l"/>
              </a:tabLst>
            </a:pPr>
            <a:r>
              <a:rPr sz="2000" spc="-10" dirty="0">
                <a:latin typeface="Times New Roman"/>
                <a:cs typeface="Times New Roman"/>
              </a:rPr>
              <a:t>Networks</a:t>
            </a:r>
            <a:endParaRPr sz="20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spcBef>
                <a:spcPts val="500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55015" algn="l"/>
                <a:tab pos="755650" algn="l"/>
              </a:tabLst>
            </a:pPr>
            <a:r>
              <a:rPr sz="2000" spc="-10" dirty="0">
                <a:latin typeface="Times New Roman"/>
                <a:cs typeface="Times New Roman"/>
              </a:rPr>
              <a:t>Hardware</a:t>
            </a:r>
            <a:endParaRPr sz="20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spcBef>
                <a:spcPts val="480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55015" algn="l"/>
                <a:tab pos="755650" algn="l"/>
              </a:tabLst>
            </a:pPr>
            <a:r>
              <a:rPr sz="2000" dirty="0">
                <a:latin typeface="Times New Roman"/>
                <a:cs typeface="Times New Roman"/>
              </a:rPr>
              <a:t>Operating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systems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middleware</a:t>
            </a:r>
            <a:endParaRPr sz="20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spcBef>
                <a:spcPts val="409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55015" algn="l"/>
                <a:tab pos="755650" algn="l"/>
              </a:tabLst>
            </a:pPr>
            <a:r>
              <a:rPr sz="2000" dirty="0">
                <a:latin typeface="Times New Roman"/>
                <a:cs typeface="Times New Roman"/>
              </a:rPr>
              <a:t>Program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languages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60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Openness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0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Security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62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Fault</a:t>
            </a:r>
            <a:r>
              <a:rPr sz="2400" b="1" spc="-10" dirty="0">
                <a:latin typeface="Times New Roman"/>
                <a:cs typeface="Times New Roman"/>
              </a:rPr>
              <a:t> Tolerance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62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Concurrency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3860" rIns="0" bIns="0" rtlCol="0">
            <a:spAutoFit/>
          </a:bodyPr>
          <a:lstStyle/>
          <a:p>
            <a:pPr marL="877569">
              <a:lnSpc>
                <a:spcPct val="100000"/>
              </a:lnSpc>
              <a:spcBef>
                <a:spcPts val="100"/>
              </a:spcBef>
            </a:pPr>
            <a:r>
              <a:rPr dirty="0"/>
              <a:t>Scaling</a:t>
            </a:r>
            <a:r>
              <a:rPr spc="-15" dirty="0"/>
              <a:t> </a:t>
            </a:r>
            <a:r>
              <a:rPr spc="-10" dirty="0"/>
              <a:t>Techniques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1553" y="1846580"/>
            <a:ext cx="7389495" cy="1341393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2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Latency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hiding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(pipelining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interleaving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execution)</a:t>
            </a:r>
            <a:endParaRPr sz="24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62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Distribution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(spreading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parts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across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system: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 err="1">
                <a:latin typeface="Times New Roman"/>
                <a:cs typeface="Times New Roman"/>
              </a:rPr>
              <a:t>sharding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0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Replication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(replicate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parts: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caching)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1668" rIns="0" bIns="0" rtlCol="0">
            <a:spAutoFit/>
          </a:bodyPr>
          <a:lstStyle/>
          <a:p>
            <a:pPr marL="877569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spc="-20" dirty="0"/>
              <a:t> </a:t>
            </a:r>
            <a:r>
              <a:rPr dirty="0"/>
              <a:t>1:</a:t>
            </a:r>
            <a:r>
              <a:rPr spc="-10" dirty="0"/>
              <a:t> </a:t>
            </a:r>
            <a:r>
              <a:rPr dirty="0"/>
              <a:t>(Scaling</a:t>
            </a:r>
            <a:r>
              <a:rPr spc="-5" dirty="0"/>
              <a:t> </a:t>
            </a:r>
            <a:r>
              <a:rPr dirty="0"/>
              <a:t>Through</a:t>
            </a:r>
            <a:r>
              <a:rPr spc="-5" dirty="0"/>
              <a:t> </a:t>
            </a:r>
            <a:r>
              <a:rPr spc="-10" dirty="0"/>
              <a:t>Distribution)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1553" y="1887219"/>
            <a:ext cx="7827009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4965" marR="5080" indent="-342900">
              <a:lnSpc>
                <a:spcPts val="3000"/>
              </a:lnSpc>
              <a:spcBef>
                <a:spcPts val="500"/>
              </a:spcBef>
            </a:pPr>
            <a:r>
              <a:rPr sz="2800" dirty="0">
                <a:latin typeface="Times New Roman"/>
                <a:cs typeface="Times New Roman"/>
              </a:rPr>
              <a:t>URL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searching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based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hierarchical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DNS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name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space </a:t>
            </a:r>
            <a:r>
              <a:rPr sz="2800" dirty="0">
                <a:latin typeface="Times New Roman"/>
                <a:cs typeface="Times New Roman"/>
              </a:rPr>
              <a:t>(partitioned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into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zones).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88740" y="6481571"/>
            <a:ext cx="18383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DNS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name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space.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97312" y="5146675"/>
            <a:ext cx="351155" cy="209550"/>
          </a:xfrm>
          <a:custGeom>
            <a:avLst/>
            <a:gdLst/>
            <a:ahLst/>
            <a:cxnLst/>
            <a:rect l="l" t="t" r="r" b="b"/>
            <a:pathLst>
              <a:path w="351154" h="209550">
                <a:moveTo>
                  <a:pt x="0" y="104775"/>
                </a:moveTo>
                <a:lnTo>
                  <a:pt x="33845" y="42896"/>
                </a:lnTo>
                <a:lnTo>
                  <a:pt x="71818" y="20215"/>
                </a:lnTo>
                <a:lnTo>
                  <a:pt x="119973" y="5341"/>
                </a:lnTo>
                <a:lnTo>
                  <a:pt x="175419" y="0"/>
                </a:lnTo>
                <a:lnTo>
                  <a:pt x="230864" y="5341"/>
                </a:lnTo>
                <a:lnTo>
                  <a:pt x="279019" y="20215"/>
                </a:lnTo>
                <a:lnTo>
                  <a:pt x="316992" y="42896"/>
                </a:lnTo>
                <a:lnTo>
                  <a:pt x="341895" y="71657"/>
                </a:lnTo>
                <a:lnTo>
                  <a:pt x="350838" y="104775"/>
                </a:lnTo>
                <a:lnTo>
                  <a:pt x="341895" y="137891"/>
                </a:lnTo>
                <a:lnTo>
                  <a:pt x="316992" y="166653"/>
                </a:lnTo>
                <a:lnTo>
                  <a:pt x="279019" y="189334"/>
                </a:lnTo>
                <a:lnTo>
                  <a:pt x="230864" y="204208"/>
                </a:lnTo>
                <a:lnTo>
                  <a:pt x="175419" y="209550"/>
                </a:lnTo>
                <a:lnTo>
                  <a:pt x="119973" y="204208"/>
                </a:lnTo>
                <a:lnTo>
                  <a:pt x="71818" y="189334"/>
                </a:lnTo>
                <a:lnTo>
                  <a:pt x="33845" y="166653"/>
                </a:lnTo>
                <a:lnTo>
                  <a:pt x="8942" y="137891"/>
                </a:lnTo>
                <a:lnTo>
                  <a:pt x="0" y="104775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84687" y="5146675"/>
            <a:ext cx="351155" cy="209550"/>
          </a:xfrm>
          <a:custGeom>
            <a:avLst/>
            <a:gdLst/>
            <a:ahLst/>
            <a:cxnLst/>
            <a:rect l="l" t="t" r="r" b="b"/>
            <a:pathLst>
              <a:path w="351154" h="209550">
                <a:moveTo>
                  <a:pt x="0" y="104775"/>
                </a:moveTo>
                <a:lnTo>
                  <a:pt x="33845" y="42896"/>
                </a:lnTo>
                <a:lnTo>
                  <a:pt x="71818" y="20215"/>
                </a:lnTo>
                <a:lnTo>
                  <a:pt x="119973" y="5341"/>
                </a:lnTo>
                <a:lnTo>
                  <a:pt x="175419" y="0"/>
                </a:lnTo>
                <a:lnTo>
                  <a:pt x="230864" y="5341"/>
                </a:lnTo>
                <a:lnTo>
                  <a:pt x="279019" y="20215"/>
                </a:lnTo>
                <a:lnTo>
                  <a:pt x="316992" y="42896"/>
                </a:lnTo>
                <a:lnTo>
                  <a:pt x="341895" y="71657"/>
                </a:lnTo>
                <a:lnTo>
                  <a:pt x="350838" y="104775"/>
                </a:lnTo>
                <a:lnTo>
                  <a:pt x="341895" y="137891"/>
                </a:lnTo>
                <a:lnTo>
                  <a:pt x="316992" y="166653"/>
                </a:lnTo>
                <a:lnTo>
                  <a:pt x="279019" y="189334"/>
                </a:lnTo>
                <a:lnTo>
                  <a:pt x="230864" y="204208"/>
                </a:lnTo>
                <a:lnTo>
                  <a:pt x="175419" y="209550"/>
                </a:lnTo>
                <a:lnTo>
                  <a:pt x="119973" y="204208"/>
                </a:lnTo>
                <a:lnTo>
                  <a:pt x="71818" y="189334"/>
                </a:lnTo>
                <a:lnTo>
                  <a:pt x="33845" y="166653"/>
                </a:lnTo>
                <a:lnTo>
                  <a:pt x="8942" y="137891"/>
                </a:lnTo>
                <a:lnTo>
                  <a:pt x="0" y="104775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76450" y="4645025"/>
            <a:ext cx="133350" cy="8572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76450" y="5224462"/>
            <a:ext cx="146051" cy="8572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76450" y="5857875"/>
            <a:ext cx="138112" cy="87313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2541587" y="2778125"/>
            <a:ext cx="5114925" cy="3749675"/>
            <a:chOff x="2541587" y="2778125"/>
            <a:chExt cx="5114925" cy="3749675"/>
          </a:xfrm>
        </p:grpSpPr>
        <p:sp>
          <p:nvSpPr>
            <p:cNvPr id="11" name="object 11"/>
            <p:cNvSpPr/>
            <p:nvPr/>
          </p:nvSpPr>
          <p:spPr>
            <a:xfrm>
              <a:off x="2544762" y="4624387"/>
              <a:ext cx="349250" cy="211454"/>
            </a:xfrm>
            <a:custGeom>
              <a:avLst/>
              <a:gdLst/>
              <a:ahLst/>
              <a:cxnLst/>
              <a:rect l="l" t="t" r="r" b="b"/>
              <a:pathLst>
                <a:path w="349250" h="211454">
                  <a:moveTo>
                    <a:pt x="0" y="105569"/>
                  </a:moveTo>
                  <a:lnTo>
                    <a:pt x="33692" y="43221"/>
                  </a:lnTo>
                  <a:lnTo>
                    <a:pt x="71493" y="20368"/>
                  </a:lnTo>
                  <a:lnTo>
                    <a:pt x="119429" y="5381"/>
                  </a:lnTo>
                  <a:lnTo>
                    <a:pt x="174625" y="0"/>
                  </a:lnTo>
                  <a:lnTo>
                    <a:pt x="229820" y="5381"/>
                  </a:lnTo>
                  <a:lnTo>
                    <a:pt x="277756" y="20368"/>
                  </a:lnTo>
                  <a:lnTo>
                    <a:pt x="315557" y="43221"/>
                  </a:lnTo>
                  <a:lnTo>
                    <a:pt x="340347" y="72201"/>
                  </a:lnTo>
                  <a:lnTo>
                    <a:pt x="349250" y="105569"/>
                  </a:lnTo>
                  <a:lnTo>
                    <a:pt x="340347" y="138936"/>
                  </a:lnTo>
                  <a:lnTo>
                    <a:pt x="315557" y="167916"/>
                  </a:lnTo>
                  <a:lnTo>
                    <a:pt x="277756" y="190769"/>
                  </a:lnTo>
                  <a:lnTo>
                    <a:pt x="229820" y="205756"/>
                  </a:lnTo>
                  <a:lnTo>
                    <a:pt x="174625" y="211138"/>
                  </a:lnTo>
                  <a:lnTo>
                    <a:pt x="119429" y="205756"/>
                  </a:lnTo>
                  <a:lnTo>
                    <a:pt x="71493" y="190769"/>
                  </a:lnTo>
                  <a:lnTo>
                    <a:pt x="33692" y="167916"/>
                  </a:lnTo>
                  <a:lnTo>
                    <a:pt x="8902" y="138936"/>
                  </a:lnTo>
                  <a:lnTo>
                    <a:pt x="0" y="105569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65500" y="4624387"/>
              <a:ext cx="352425" cy="211454"/>
            </a:xfrm>
            <a:custGeom>
              <a:avLst/>
              <a:gdLst/>
              <a:ahLst/>
              <a:cxnLst/>
              <a:rect l="l" t="t" r="r" b="b"/>
              <a:pathLst>
                <a:path w="352425" h="211454">
                  <a:moveTo>
                    <a:pt x="0" y="105569"/>
                  </a:moveTo>
                  <a:lnTo>
                    <a:pt x="33998" y="43221"/>
                  </a:lnTo>
                  <a:lnTo>
                    <a:pt x="72143" y="20368"/>
                  </a:lnTo>
                  <a:lnTo>
                    <a:pt x="120515" y="5381"/>
                  </a:lnTo>
                  <a:lnTo>
                    <a:pt x="176212" y="0"/>
                  </a:lnTo>
                  <a:lnTo>
                    <a:pt x="231909" y="5381"/>
                  </a:lnTo>
                  <a:lnTo>
                    <a:pt x="280281" y="20368"/>
                  </a:lnTo>
                  <a:lnTo>
                    <a:pt x="318426" y="43221"/>
                  </a:lnTo>
                  <a:lnTo>
                    <a:pt x="343441" y="72201"/>
                  </a:lnTo>
                  <a:lnTo>
                    <a:pt x="352425" y="105569"/>
                  </a:lnTo>
                  <a:lnTo>
                    <a:pt x="343441" y="138936"/>
                  </a:lnTo>
                  <a:lnTo>
                    <a:pt x="318426" y="167916"/>
                  </a:lnTo>
                  <a:lnTo>
                    <a:pt x="280281" y="190769"/>
                  </a:lnTo>
                  <a:lnTo>
                    <a:pt x="231909" y="205756"/>
                  </a:lnTo>
                  <a:lnTo>
                    <a:pt x="176212" y="211138"/>
                  </a:lnTo>
                  <a:lnTo>
                    <a:pt x="120515" y="205756"/>
                  </a:lnTo>
                  <a:lnTo>
                    <a:pt x="72143" y="190769"/>
                  </a:lnTo>
                  <a:lnTo>
                    <a:pt x="33998" y="167916"/>
                  </a:lnTo>
                  <a:lnTo>
                    <a:pt x="8983" y="138936"/>
                  </a:lnTo>
                  <a:lnTo>
                    <a:pt x="0" y="105569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29087" y="4624387"/>
              <a:ext cx="354330" cy="211454"/>
            </a:xfrm>
            <a:custGeom>
              <a:avLst/>
              <a:gdLst/>
              <a:ahLst/>
              <a:cxnLst/>
              <a:rect l="l" t="t" r="r" b="b"/>
              <a:pathLst>
                <a:path w="354329" h="211454">
                  <a:moveTo>
                    <a:pt x="0" y="105569"/>
                  </a:moveTo>
                  <a:lnTo>
                    <a:pt x="34151" y="43221"/>
                  </a:lnTo>
                  <a:lnTo>
                    <a:pt x="72468" y="20368"/>
                  </a:lnTo>
                  <a:lnTo>
                    <a:pt x="121058" y="5381"/>
                  </a:lnTo>
                  <a:lnTo>
                    <a:pt x="177006" y="0"/>
                  </a:lnTo>
                  <a:lnTo>
                    <a:pt x="232954" y="5381"/>
                  </a:lnTo>
                  <a:lnTo>
                    <a:pt x="281544" y="20368"/>
                  </a:lnTo>
                  <a:lnTo>
                    <a:pt x="319861" y="43221"/>
                  </a:lnTo>
                  <a:lnTo>
                    <a:pt x="344989" y="72201"/>
                  </a:lnTo>
                  <a:lnTo>
                    <a:pt x="354013" y="105569"/>
                  </a:lnTo>
                  <a:lnTo>
                    <a:pt x="344989" y="138936"/>
                  </a:lnTo>
                  <a:lnTo>
                    <a:pt x="319861" y="167916"/>
                  </a:lnTo>
                  <a:lnTo>
                    <a:pt x="281544" y="190769"/>
                  </a:lnTo>
                  <a:lnTo>
                    <a:pt x="232954" y="205756"/>
                  </a:lnTo>
                  <a:lnTo>
                    <a:pt x="177006" y="211138"/>
                  </a:lnTo>
                  <a:lnTo>
                    <a:pt x="121058" y="205756"/>
                  </a:lnTo>
                  <a:lnTo>
                    <a:pt x="72468" y="190769"/>
                  </a:lnTo>
                  <a:lnTo>
                    <a:pt x="34151" y="167916"/>
                  </a:lnTo>
                  <a:lnTo>
                    <a:pt x="9023" y="138936"/>
                  </a:lnTo>
                  <a:lnTo>
                    <a:pt x="0" y="105569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92675" y="4624387"/>
              <a:ext cx="351155" cy="211454"/>
            </a:xfrm>
            <a:custGeom>
              <a:avLst/>
              <a:gdLst/>
              <a:ahLst/>
              <a:cxnLst/>
              <a:rect l="l" t="t" r="r" b="b"/>
              <a:pathLst>
                <a:path w="351154" h="211454">
                  <a:moveTo>
                    <a:pt x="0" y="105569"/>
                  </a:moveTo>
                  <a:lnTo>
                    <a:pt x="33845" y="43221"/>
                  </a:lnTo>
                  <a:lnTo>
                    <a:pt x="71818" y="20368"/>
                  </a:lnTo>
                  <a:lnTo>
                    <a:pt x="119973" y="5381"/>
                  </a:lnTo>
                  <a:lnTo>
                    <a:pt x="175419" y="0"/>
                  </a:lnTo>
                  <a:lnTo>
                    <a:pt x="230864" y="5381"/>
                  </a:lnTo>
                  <a:lnTo>
                    <a:pt x="279019" y="20368"/>
                  </a:lnTo>
                  <a:lnTo>
                    <a:pt x="316992" y="43221"/>
                  </a:lnTo>
                  <a:lnTo>
                    <a:pt x="341895" y="72201"/>
                  </a:lnTo>
                  <a:lnTo>
                    <a:pt x="350838" y="105569"/>
                  </a:lnTo>
                  <a:lnTo>
                    <a:pt x="341895" y="138936"/>
                  </a:lnTo>
                  <a:lnTo>
                    <a:pt x="316992" y="167916"/>
                  </a:lnTo>
                  <a:lnTo>
                    <a:pt x="279019" y="190769"/>
                  </a:lnTo>
                  <a:lnTo>
                    <a:pt x="230864" y="205756"/>
                  </a:lnTo>
                  <a:lnTo>
                    <a:pt x="175419" y="211138"/>
                  </a:lnTo>
                  <a:lnTo>
                    <a:pt x="119973" y="205756"/>
                  </a:lnTo>
                  <a:lnTo>
                    <a:pt x="71818" y="190769"/>
                  </a:lnTo>
                  <a:lnTo>
                    <a:pt x="33845" y="167916"/>
                  </a:lnTo>
                  <a:lnTo>
                    <a:pt x="8942" y="138936"/>
                  </a:lnTo>
                  <a:lnTo>
                    <a:pt x="0" y="105569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78124" y="3359150"/>
              <a:ext cx="2586355" cy="1265555"/>
            </a:xfrm>
            <a:custGeom>
              <a:avLst/>
              <a:gdLst/>
              <a:ahLst/>
              <a:cxnLst/>
              <a:rect l="l" t="t" r="r" b="b"/>
              <a:pathLst>
                <a:path w="2586354" h="1265554">
                  <a:moveTo>
                    <a:pt x="2586038" y="0"/>
                  </a:moveTo>
                  <a:lnTo>
                    <a:pt x="0" y="1265238"/>
                  </a:lnTo>
                </a:path>
                <a:path w="2586354" h="1265554">
                  <a:moveTo>
                    <a:pt x="2586038" y="0"/>
                  </a:moveTo>
                  <a:lnTo>
                    <a:pt x="763588" y="1265238"/>
                  </a:lnTo>
                </a:path>
                <a:path w="2586354" h="1265554">
                  <a:moveTo>
                    <a:pt x="2586038" y="0"/>
                  </a:moveTo>
                  <a:lnTo>
                    <a:pt x="1527175" y="1265238"/>
                  </a:lnTo>
                </a:path>
                <a:path w="2586354" h="1265554">
                  <a:moveTo>
                    <a:pt x="2586038" y="0"/>
                  </a:moveTo>
                  <a:lnTo>
                    <a:pt x="2292350" y="1265238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57850" y="4624387"/>
              <a:ext cx="351155" cy="211454"/>
            </a:xfrm>
            <a:custGeom>
              <a:avLst/>
              <a:gdLst/>
              <a:ahLst/>
              <a:cxnLst/>
              <a:rect l="l" t="t" r="r" b="b"/>
              <a:pathLst>
                <a:path w="351154" h="211454">
                  <a:moveTo>
                    <a:pt x="0" y="105569"/>
                  </a:moveTo>
                  <a:lnTo>
                    <a:pt x="33845" y="43221"/>
                  </a:lnTo>
                  <a:lnTo>
                    <a:pt x="71818" y="20368"/>
                  </a:lnTo>
                  <a:lnTo>
                    <a:pt x="119973" y="5381"/>
                  </a:lnTo>
                  <a:lnTo>
                    <a:pt x="175419" y="0"/>
                  </a:lnTo>
                  <a:lnTo>
                    <a:pt x="230864" y="5381"/>
                  </a:lnTo>
                  <a:lnTo>
                    <a:pt x="279019" y="20368"/>
                  </a:lnTo>
                  <a:lnTo>
                    <a:pt x="316992" y="43221"/>
                  </a:lnTo>
                  <a:lnTo>
                    <a:pt x="341895" y="72201"/>
                  </a:lnTo>
                  <a:lnTo>
                    <a:pt x="350838" y="105569"/>
                  </a:lnTo>
                  <a:lnTo>
                    <a:pt x="341895" y="138936"/>
                  </a:lnTo>
                  <a:lnTo>
                    <a:pt x="316992" y="167916"/>
                  </a:lnTo>
                  <a:lnTo>
                    <a:pt x="279019" y="190769"/>
                  </a:lnTo>
                  <a:lnTo>
                    <a:pt x="230864" y="205756"/>
                  </a:lnTo>
                  <a:lnTo>
                    <a:pt x="175419" y="211138"/>
                  </a:lnTo>
                  <a:lnTo>
                    <a:pt x="119973" y="205756"/>
                  </a:lnTo>
                  <a:lnTo>
                    <a:pt x="71818" y="190769"/>
                  </a:lnTo>
                  <a:lnTo>
                    <a:pt x="33845" y="167916"/>
                  </a:lnTo>
                  <a:lnTo>
                    <a:pt x="8942" y="138936"/>
                  </a:lnTo>
                  <a:lnTo>
                    <a:pt x="0" y="105569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64162" y="3359150"/>
              <a:ext cx="466725" cy="1265555"/>
            </a:xfrm>
            <a:custGeom>
              <a:avLst/>
              <a:gdLst/>
              <a:ahLst/>
              <a:cxnLst/>
              <a:rect l="l" t="t" r="r" b="b"/>
              <a:pathLst>
                <a:path w="466725" h="1265554">
                  <a:moveTo>
                    <a:pt x="0" y="0"/>
                  </a:moveTo>
                  <a:lnTo>
                    <a:pt x="466725" y="1265238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538912" y="4624387"/>
              <a:ext cx="351155" cy="211454"/>
            </a:xfrm>
            <a:custGeom>
              <a:avLst/>
              <a:gdLst/>
              <a:ahLst/>
              <a:cxnLst/>
              <a:rect l="l" t="t" r="r" b="b"/>
              <a:pathLst>
                <a:path w="351154" h="211454">
                  <a:moveTo>
                    <a:pt x="0" y="105569"/>
                  </a:moveTo>
                  <a:lnTo>
                    <a:pt x="33845" y="43221"/>
                  </a:lnTo>
                  <a:lnTo>
                    <a:pt x="71818" y="20368"/>
                  </a:lnTo>
                  <a:lnTo>
                    <a:pt x="119973" y="5381"/>
                  </a:lnTo>
                  <a:lnTo>
                    <a:pt x="175419" y="0"/>
                  </a:lnTo>
                  <a:lnTo>
                    <a:pt x="230864" y="5381"/>
                  </a:lnTo>
                  <a:lnTo>
                    <a:pt x="279019" y="20368"/>
                  </a:lnTo>
                  <a:lnTo>
                    <a:pt x="316992" y="43221"/>
                  </a:lnTo>
                  <a:lnTo>
                    <a:pt x="341895" y="72201"/>
                  </a:lnTo>
                  <a:lnTo>
                    <a:pt x="350838" y="105569"/>
                  </a:lnTo>
                  <a:lnTo>
                    <a:pt x="341895" y="138936"/>
                  </a:lnTo>
                  <a:lnTo>
                    <a:pt x="316992" y="167916"/>
                  </a:lnTo>
                  <a:lnTo>
                    <a:pt x="279019" y="190769"/>
                  </a:lnTo>
                  <a:lnTo>
                    <a:pt x="230864" y="205756"/>
                  </a:lnTo>
                  <a:lnTo>
                    <a:pt x="175419" y="211138"/>
                  </a:lnTo>
                  <a:lnTo>
                    <a:pt x="119973" y="205756"/>
                  </a:lnTo>
                  <a:lnTo>
                    <a:pt x="71818" y="190769"/>
                  </a:lnTo>
                  <a:lnTo>
                    <a:pt x="33845" y="167916"/>
                  </a:lnTo>
                  <a:lnTo>
                    <a:pt x="8942" y="138936"/>
                  </a:lnTo>
                  <a:lnTo>
                    <a:pt x="0" y="105569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364162" y="3359150"/>
              <a:ext cx="1348105" cy="1265555"/>
            </a:xfrm>
            <a:custGeom>
              <a:avLst/>
              <a:gdLst/>
              <a:ahLst/>
              <a:cxnLst/>
              <a:rect l="l" t="t" r="r" b="b"/>
              <a:pathLst>
                <a:path w="1348104" h="1265554">
                  <a:moveTo>
                    <a:pt x="0" y="0"/>
                  </a:moveTo>
                  <a:lnTo>
                    <a:pt x="1347788" y="1265238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99325" y="4624387"/>
              <a:ext cx="354330" cy="211454"/>
            </a:xfrm>
            <a:custGeom>
              <a:avLst/>
              <a:gdLst/>
              <a:ahLst/>
              <a:cxnLst/>
              <a:rect l="l" t="t" r="r" b="b"/>
              <a:pathLst>
                <a:path w="354329" h="211454">
                  <a:moveTo>
                    <a:pt x="0" y="105569"/>
                  </a:moveTo>
                  <a:lnTo>
                    <a:pt x="34151" y="43221"/>
                  </a:lnTo>
                  <a:lnTo>
                    <a:pt x="72468" y="20368"/>
                  </a:lnTo>
                  <a:lnTo>
                    <a:pt x="121058" y="5381"/>
                  </a:lnTo>
                  <a:lnTo>
                    <a:pt x="177006" y="0"/>
                  </a:lnTo>
                  <a:lnTo>
                    <a:pt x="232954" y="5381"/>
                  </a:lnTo>
                  <a:lnTo>
                    <a:pt x="281544" y="20368"/>
                  </a:lnTo>
                  <a:lnTo>
                    <a:pt x="319861" y="43221"/>
                  </a:lnTo>
                  <a:lnTo>
                    <a:pt x="344989" y="72201"/>
                  </a:lnTo>
                  <a:lnTo>
                    <a:pt x="354013" y="105569"/>
                  </a:lnTo>
                  <a:lnTo>
                    <a:pt x="344989" y="138936"/>
                  </a:lnTo>
                  <a:lnTo>
                    <a:pt x="319861" y="167916"/>
                  </a:lnTo>
                  <a:lnTo>
                    <a:pt x="281544" y="190769"/>
                  </a:lnTo>
                  <a:lnTo>
                    <a:pt x="232954" y="205756"/>
                  </a:lnTo>
                  <a:lnTo>
                    <a:pt x="177006" y="211138"/>
                  </a:lnTo>
                  <a:lnTo>
                    <a:pt x="121058" y="205756"/>
                  </a:lnTo>
                  <a:lnTo>
                    <a:pt x="72468" y="190769"/>
                  </a:lnTo>
                  <a:lnTo>
                    <a:pt x="34151" y="167916"/>
                  </a:lnTo>
                  <a:lnTo>
                    <a:pt x="9023" y="138936"/>
                  </a:lnTo>
                  <a:lnTo>
                    <a:pt x="0" y="105569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364162" y="3359150"/>
              <a:ext cx="2111375" cy="1265555"/>
            </a:xfrm>
            <a:custGeom>
              <a:avLst/>
              <a:gdLst/>
              <a:ahLst/>
              <a:cxnLst/>
              <a:rect l="l" t="t" r="r" b="b"/>
              <a:pathLst>
                <a:path w="2111375" h="1265554">
                  <a:moveTo>
                    <a:pt x="0" y="0"/>
                  </a:moveTo>
                  <a:lnTo>
                    <a:pt x="2111375" y="1265238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48025" y="5151437"/>
              <a:ext cx="354330" cy="212725"/>
            </a:xfrm>
            <a:custGeom>
              <a:avLst/>
              <a:gdLst/>
              <a:ahLst/>
              <a:cxnLst/>
              <a:rect l="l" t="t" r="r" b="b"/>
              <a:pathLst>
                <a:path w="354329" h="212725">
                  <a:moveTo>
                    <a:pt x="0" y="106362"/>
                  </a:moveTo>
                  <a:lnTo>
                    <a:pt x="34151" y="43546"/>
                  </a:lnTo>
                  <a:lnTo>
                    <a:pt x="72468" y="20521"/>
                  </a:lnTo>
                  <a:lnTo>
                    <a:pt x="121058" y="5422"/>
                  </a:lnTo>
                  <a:lnTo>
                    <a:pt x="177006" y="0"/>
                  </a:lnTo>
                  <a:lnTo>
                    <a:pt x="232954" y="5422"/>
                  </a:lnTo>
                  <a:lnTo>
                    <a:pt x="281544" y="20521"/>
                  </a:lnTo>
                  <a:lnTo>
                    <a:pt x="319861" y="43546"/>
                  </a:lnTo>
                  <a:lnTo>
                    <a:pt x="344989" y="72743"/>
                  </a:lnTo>
                  <a:lnTo>
                    <a:pt x="354013" y="106362"/>
                  </a:lnTo>
                  <a:lnTo>
                    <a:pt x="344989" y="139981"/>
                  </a:lnTo>
                  <a:lnTo>
                    <a:pt x="319861" y="169178"/>
                  </a:lnTo>
                  <a:lnTo>
                    <a:pt x="281544" y="192203"/>
                  </a:lnTo>
                  <a:lnTo>
                    <a:pt x="232954" y="207302"/>
                  </a:lnTo>
                  <a:lnTo>
                    <a:pt x="177006" y="212725"/>
                  </a:lnTo>
                  <a:lnTo>
                    <a:pt x="121058" y="207302"/>
                  </a:lnTo>
                  <a:lnTo>
                    <a:pt x="72468" y="192203"/>
                  </a:lnTo>
                  <a:lnTo>
                    <a:pt x="34151" y="169178"/>
                  </a:lnTo>
                  <a:lnTo>
                    <a:pt x="9023" y="139981"/>
                  </a:lnTo>
                  <a:lnTo>
                    <a:pt x="0" y="106362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24237" y="4835525"/>
              <a:ext cx="57150" cy="316230"/>
            </a:xfrm>
            <a:custGeom>
              <a:avLst/>
              <a:gdLst/>
              <a:ahLst/>
              <a:cxnLst/>
              <a:rect l="l" t="t" r="r" b="b"/>
              <a:pathLst>
                <a:path w="57150" h="316229">
                  <a:moveTo>
                    <a:pt x="57150" y="0"/>
                  </a:moveTo>
                  <a:lnTo>
                    <a:pt x="0" y="315913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606675" y="5146675"/>
              <a:ext cx="351155" cy="209550"/>
            </a:xfrm>
            <a:custGeom>
              <a:avLst/>
              <a:gdLst/>
              <a:ahLst/>
              <a:cxnLst/>
              <a:rect l="l" t="t" r="r" b="b"/>
              <a:pathLst>
                <a:path w="351155" h="209550">
                  <a:moveTo>
                    <a:pt x="0" y="104775"/>
                  </a:moveTo>
                  <a:lnTo>
                    <a:pt x="33845" y="42896"/>
                  </a:lnTo>
                  <a:lnTo>
                    <a:pt x="71818" y="20215"/>
                  </a:lnTo>
                  <a:lnTo>
                    <a:pt x="119973" y="5341"/>
                  </a:lnTo>
                  <a:lnTo>
                    <a:pt x="175419" y="0"/>
                  </a:lnTo>
                  <a:lnTo>
                    <a:pt x="230864" y="5341"/>
                  </a:lnTo>
                  <a:lnTo>
                    <a:pt x="279019" y="20215"/>
                  </a:lnTo>
                  <a:lnTo>
                    <a:pt x="316992" y="42896"/>
                  </a:lnTo>
                  <a:lnTo>
                    <a:pt x="341895" y="71657"/>
                  </a:lnTo>
                  <a:lnTo>
                    <a:pt x="350838" y="104775"/>
                  </a:lnTo>
                  <a:lnTo>
                    <a:pt x="341895" y="137891"/>
                  </a:lnTo>
                  <a:lnTo>
                    <a:pt x="316992" y="166653"/>
                  </a:lnTo>
                  <a:lnTo>
                    <a:pt x="279019" y="189334"/>
                  </a:lnTo>
                  <a:lnTo>
                    <a:pt x="230864" y="204208"/>
                  </a:lnTo>
                  <a:lnTo>
                    <a:pt x="175419" y="209550"/>
                  </a:lnTo>
                  <a:lnTo>
                    <a:pt x="119973" y="204208"/>
                  </a:lnTo>
                  <a:lnTo>
                    <a:pt x="71818" y="189334"/>
                  </a:lnTo>
                  <a:lnTo>
                    <a:pt x="33845" y="166653"/>
                  </a:lnTo>
                  <a:lnTo>
                    <a:pt x="8942" y="137891"/>
                  </a:lnTo>
                  <a:lnTo>
                    <a:pt x="0" y="104775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778124" y="4835525"/>
              <a:ext cx="703580" cy="316230"/>
            </a:xfrm>
            <a:custGeom>
              <a:avLst/>
              <a:gdLst/>
              <a:ahLst/>
              <a:cxnLst/>
              <a:rect l="l" t="t" r="r" b="b"/>
              <a:pathLst>
                <a:path w="703579" h="316229">
                  <a:moveTo>
                    <a:pt x="703263" y="0"/>
                  </a:moveTo>
                  <a:lnTo>
                    <a:pt x="0" y="315913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541712" y="5627688"/>
              <a:ext cx="354330" cy="209550"/>
            </a:xfrm>
            <a:custGeom>
              <a:avLst/>
              <a:gdLst/>
              <a:ahLst/>
              <a:cxnLst/>
              <a:rect l="l" t="t" r="r" b="b"/>
              <a:pathLst>
                <a:path w="354329" h="209550">
                  <a:moveTo>
                    <a:pt x="0" y="104775"/>
                  </a:moveTo>
                  <a:lnTo>
                    <a:pt x="34151" y="42896"/>
                  </a:lnTo>
                  <a:lnTo>
                    <a:pt x="72468" y="20215"/>
                  </a:lnTo>
                  <a:lnTo>
                    <a:pt x="121058" y="5341"/>
                  </a:lnTo>
                  <a:lnTo>
                    <a:pt x="177006" y="0"/>
                  </a:lnTo>
                  <a:lnTo>
                    <a:pt x="232954" y="5341"/>
                  </a:lnTo>
                  <a:lnTo>
                    <a:pt x="281544" y="20215"/>
                  </a:lnTo>
                  <a:lnTo>
                    <a:pt x="319861" y="42896"/>
                  </a:lnTo>
                  <a:lnTo>
                    <a:pt x="344989" y="71657"/>
                  </a:lnTo>
                  <a:lnTo>
                    <a:pt x="354013" y="104775"/>
                  </a:lnTo>
                  <a:lnTo>
                    <a:pt x="344989" y="137891"/>
                  </a:lnTo>
                  <a:lnTo>
                    <a:pt x="319861" y="166653"/>
                  </a:lnTo>
                  <a:lnTo>
                    <a:pt x="281544" y="189334"/>
                  </a:lnTo>
                  <a:lnTo>
                    <a:pt x="232954" y="204208"/>
                  </a:lnTo>
                  <a:lnTo>
                    <a:pt x="177006" y="209550"/>
                  </a:lnTo>
                  <a:lnTo>
                    <a:pt x="121058" y="204208"/>
                  </a:lnTo>
                  <a:lnTo>
                    <a:pt x="72468" y="189334"/>
                  </a:lnTo>
                  <a:lnTo>
                    <a:pt x="34151" y="166653"/>
                  </a:lnTo>
                  <a:lnTo>
                    <a:pt x="9023" y="137891"/>
                  </a:lnTo>
                  <a:lnTo>
                    <a:pt x="0" y="104775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544762" y="5678487"/>
              <a:ext cx="1173480" cy="846455"/>
            </a:xfrm>
            <a:custGeom>
              <a:avLst/>
              <a:gdLst/>
              <a:ahLst/>
              <a:cxnLst/>
              <a:rect l="l" t="t" r="r" b="b"/>
              <a:pathLst>
                <a:path w="1173479" h="846454">
                  <a:moveTo>
                    <a:pt x="0" y="423069"/>
                  </a:moveTo>
                  <a:lnTo>
                    <a:pt x="2685" y="382324"/>
                  </a:lnTo>
                  <a:lnTo>
                    <a:pt x="10576" y="342676"/>
                  </a:lnTo>
                  <a:lnTo>
                    <a:pt x="23429" y="304300"/>
                  </a:lnTo>
                  <a:lnTo>
                    <a:pt x="40996" y="267375"/>
                  </a:lnTo>
                  <a:lnTo>
                    <a:pt x="63033" y="232077"/>
                  </a:lnTo>
                  <a:lnTo>
                    <a:pt x="89292" y="198585"/>
                  </a:lnTo>
                  <a:lnTo>
                    <a:pt x="119530" y="167074"/>
                  </a:lnTo>
                  <a:lnTo>
                    <a:pt x="153498" y="137724"/>
                  </a:lnTo>
                  <a:lnTo>
                    <a:pt x="190953" y="110710"/>
                  </a:lnTo>
                  <a:lnTo>
                    <a:pt x="231648" y="86210"/>
                  </a:lnTo>
                  <a:lnTo>
                    <a:pt x="275336" y="64402"/>
                  </a:lnTo>
                  <a:lnTo>
                    <a:pt x="321773" y="45462"/>
                  </a:lnTo>
                  <a:lnTo>
                    <a:pt x="370713" y="29568"/>
                  </a:lnTo>
                  <a:lnTo>
                    <a:pt x="421910" y="16898"/>
                  </a:lnTo>
                  <a:lnTo>
                    <a:pt x="475117" y="7628"/>
                  </a:lnTo>
                  <a:lnTo>
                    <a:pt x="530089" y="1936"/>
                  </a:lnTo>
                  <a:lnTo>
                    <a:pt x="586581" y="0"/>
                  </a:lnTo>
                  <a:lnTo>
                    <a:pt x="643073" y="1936"/>
                  </a:lnTo>
                  <a:lnTo>
                    <a:pt x="698045" y="7628"/>
                  </a:lnTo>
                  <a:lnTo>
                    <a:pt x="751252" y="16898"/>
                  </a:lnTo>
                  <a:lnTo>
                    <a:pt x="802449" y="29568"/>
                  </a:lnTo>
                  <a:lnTo>
                    <a:pt x="851389" y="45462"/>
                  </a:lnTo>
                  <a:lnTo>
                    <a:pt x="897826" y="64402"/>
                  </a:lnTo>
                  <a:lnTo>
                    <a:pt x="941515" y="86210"/>
                  </a:lnTo>
                  <a:lnTo>
                    <a:pt x="982209" y="110710"/>
                  </a:lnTo>
                  <a:lnTo>
                    <a:pt x="1019664" y="137724"/>
                  </a:lnTo>
                  <a:lnTo>
                    <a:pt x="1053632" y="167074"/>
                  </a:lnTo>
                  <a:lnTo>
                    <a:pt x="1083870" y="198585"/>
                  </a:lnTo>
                  <a:lnTo>
                    <a:pt x="1110129" y="232077"/>
                  </a:lnTo>
                  <a:lnTo>
                    <a:pt x="1132166" y="267375"/>
                  </a:lnTo>
                  <a:lnTo>
                    <a:pt x="1149733" y="304300"/>
                  </a:lnTo>
                  <a:lnTo>
                    <a:pt x="1162586" y="342676"/>
                  </a:lnTo>
                  <a:lnTo>
                    <a:pt x="1170477" y="382324"/>
                  </a:lnTo>
                  <a:lnTo>
                    <a:pt x="1173163" y="423069"/>
                  </a:lnTo>
                  <a:lnTo>
                    <a:pt x="1170477" y="463813"/>
                  </a:lnTo>
                  <a:lnTo>
                    <a:pt x="1162586" y="503461"/>
                  </a:lnTo>
                  <a:lnTo>
                    <a:pt x="1149733" y="541837"/>
                  </a:lnTo>
                  <a:lnTo>
                    <a:pt x="1132166" y="578762"/>
                  </a:lnTo>
                  <a:lnTo>
                    <a:pt x="1110129" y="614060"/>
                  </a:lnTo>
                  <a:lnTo>
                    <a:pt x="1083870" y="647552"/>
                  </a:lnTo>
                  <a:lnTo>
                    <a:pt x="1053632" y="679063"/>
                  </a:lnTo>
                  <a:lnTo>
                    <a:pt x="1019664" y="708413"/>
                  </a:lnTo>
                  <a:lnTo>
                    <a:pt x="982209" y="735427"/>
                  </a:lnTo>
                  <a:lnTo>
                    <a:pt x="941515" y="759927"/>
                  </a:lnTo>
                  <a:lnTo>
                    <a:pt x="897826" y="781735"/>
                  </a:lnTo>
                  <a:lnTo>
                    <a:pt x="851389" y="800675"/>
                  </a:lnTo>
                  <a:lnTo>
                    <a:pt x="802449" y="816569"/>
                  </a:lnTo>
                  <a:lnTo>
                    <a:pt x="751252" y="829239"/>
                  </a:lnTo>
                  <a:lnTo>
                    <a:pt x="698045" y="838509"/>
                  </a:lnTo>
                  <a:lnTo>
                    <a:pt x="643073" y="844201"/>
                  </a:lnTo>
                  <a:lnTo>
                    <a:pt x="586581" y="846138"/>
                  </a:lnTo>
                  <a:lnTo>
                    <a:pt x="530089" y="844201"/>
                  </a:lnTo>
                  <a:lnTo>
                    <a:pt x="475117" y="838509"/>
                  </a:lnTo>
                  <a:lnTo>
                    <a:pt x="421910" y="829239"/>
                  </a:lnTo>
                  <a:lnTo>
                    <a:pt x="370713" y="816569"/>
                  </a:lnTo>
                  <a:lnTo>
                    <a:pt x="321773" y="800675"/>
                  </a:lnTo>
                  <a:lnTo>
                    <a:pt x="275336" y="781735"/>
                  </a:lnTo>
                  <a:lnTo>
                    <a:pt x="231648" y="759927"/>
                  </a:lnTo>
                  <a:lnTo>
                    <a:pt x="190953" y="735427"/>
                  </a:lnTo>
                  <a:lnTo>
                    <a:pt x="153498" y="708413"/>
                  </a:lnTo>
                  <a:lnTo>
                    <a:pt x="119530" y="679063"/>
                  </a:lnTo>
                  <a:lnTo>
                    <a:pt x="89292" y="647552"/>
                  </a:lnTo>
                  <a:lnTo>
                    <a:pt x="63033" y="614060"/>
                  </a:lnTo>
                  <a:lnTo>
                    <a:pt x="40996" y="578762"/>
                  </a:lnTo>
                  <a:lnTo>
                    <a:pt x="23429" y="541837"/>
                  </a:lnTo>
                  <a:lnTo>
                    <a:pt x="10576" y="503461"/>
                  </a:lnTo>
                  <a:lnTo>
                    <a:pt x="2685" y="463813"/>
                  </a:lnTo>
                  <a:lnTo>
                    <a:pt x="0" y="423069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130549" y="5364162"/>
              <a:ext cx="294005" cy="263525"/>
            </a:xfrm>
            <a:custGeom>
              <a:avLst/>
              <a:gdLst/>
              <a:ahLst/>
              <a:cxnLst/>
              <a:rect l="l" t="t" r="r" b="b"/>
              <a:pathLst>
                <a:path w="294004" h="263525">
                  <a:moveTo>
                    <a:pt x="293688" y="0"/>
                  </a:moveTo>
                  <a:lnTo>
                    <a:pt x="0" y="263525"/>
                  </a:lnTo>
                </a:path>
                <a:path w="294004" h="263525">
                  <a:moveTo>
                    <a:pt x="293688" y="0"/>
                  </a:moveTo>
                  <a:lnTo>
                    <a:pt x="0" y="263525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601912" y="5837238"/>
              <a:ext cx="469900" cy="317500"/>
            </a:xfrm>
            <a:custGeom>
              <a:avLst/>
              <a:gdLst/>
              <a:ahLst/>
              <a:cxnLst/>
              <a:rect l="l" t="t" r="r" b="b"/>
              <a:pathLst>
                <a:path w="469900" h="317500">
                  <a:moveTo>
                    <a:pt x="469900" y="0"/>
                  </a:moveTo>
                  <a:lnTo>
                    <a:pt x="119062" y="317500"/>
                  </a:lnTo>
                </a:path>
                <a:path w="469900" h="317500">
                  <a:moveTo>
                    <a:pt x="469900" y="0"/>
                  </a:moveTo>
                  <a:lnTo>
                    <a:pt x="0" y="31750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597650" y="5146675"/>
              <a:ext cx="354330" cy="209550"/>
            </a:xfrm>
            <a:custGeom>
              <a:avLst/>
              <a:gdLst/>
              <a:ahLst/>
              <a:cxnLst/>
              <a:rect l="l" t="t" r="r" b="b"/>
              <a:pathLst>
                <a:path w="354329" h="209550">
                  <a:moveTo>
                    <a:pt x="0" y="104775"/>
                  </a:moveTo>
                  <a:lnTo>
                    <a:pt x="34151" y="42896"/>
                  </a:lnTo>
                  <a:lnTo>
                    <a:pt x="72468" y="20215"/>
                  </a:lnTo>
                  <a:lnTo>
                    <a:pt x="121058" y="5341"/>
                  </a:lnTo>
                  <a:lnTo>
                    <a:pt x="177006" y="0"/>
                  </a:lnTo>
                  <a:lnTo>
                    <a:pt x="232954" y="5341"/>
                  </a:lnTo>
                  <a:lnTo>
                    <a:pt x="281544" y="20215"/>
                  </a:lnTo>
                  <a:lnTo>
                    <a:pt x="319861" y="42896"/>
                  </a:lnTo>
                  <a:lnTo>
                    <a:pt x="344989" y="71657"/>
                  </a:lnTo>
                  <a:lnTo>
                    <a:pt x="354013" y="104775"/>
                  </a:lnTo>
                  <a:lnTo>
                    <a:pt x="344989" y="137891"/>
                  </a:lnTo>
                  <a:lnTo>
                    <a:pt x="319861" y="166653"/>
                  </a:lnTo>
                  <a:lnTo>
                    <a:pt x="281544" y="189334"/>
                  </a:lnTo>
                  <a:lnTo>
                    <a:pt x="232954" y="204208"/>
                  </a:lnTo>
                  <a:lnTo>
                    <a:pt x="177006" y="209550"/>
                  </a:lnTo>
                  <a:lnTo>
                    <a:pt x="121058" y="204208"/>
                  </a:lnTo>
                  <a:lnTo>
                    <a:pt x="72468" y="189334"/>
                  </a:lnTo>
                  <a:lnTo>
                    <a:pt x="34151" y="166653"/>
                  </a:lnTo>
                  <a:lnTo>
                    <a:pt x="9023" y="137891"/>
                  </a:lnTo>
                  <a:lnTo>
                    <a:pt x="0" y="104775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711950" y="4835525"/>
              <a:ext cx="60325" cy="316230"/>
            </a:xfrm>
            <a:custGeom>
              <a:avLst/>
              <a:gdLst/>
              <a:ahLst/>
              <a:cxnLst/>
              <a:rect l="l" t="t" r="r" b="b"/>
              <a:pathLst>
                <a:path w="60325" h="316229">
                  <a:moveTo>
                    <a:pt x="0" y="0"/>
                  </a:moveTo>
                  <a:lnTo>
                    <a:pt x="60325" y="315913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02375" y="2778125"/>
              <a:ext cx="0" cy="2954655"/>
            </a:xfrm>
            <a:custGeom>
              <a:avLst/>
              <a:gdLst/>
              <a:ahLst/>
              <a:cxnLst/>
              <a:rect l="l" t="t" r="r" b="b"/>
              <a:pathLst>
                <a:path h="2954654">
                  <a:moveTo>
                    <a:pt x="0" y="0"/>
                  </a:moveTo>
                  <a:lnTo>
                    <a:pt x="0" y="2954338"/>
                  </a:lnTo>
                </a:path>
              </a:pathLst>
            </a:custGeom>
            <a:ln w="635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606675" y="4724400"/>
              <a:ext cx="231140" cy="60325"/>
            </a:xfrm>
            <a:custGeom>
              <a:avLst/>
              <a:gdLst/>
              <a:ahLst/>
              <a:cxnLst/>
              <a:rect l="l" t="t" r="r" b="b"/>
              <a:pathLst>
                <a:path w="231139" h="60325">
                  <a:moveTo>
                    <a:pt x="50800" y="33782"/>
                  </a:moveTo>
                  <a:lnTo>
                    <a:pt x="48120" y="41021"/>
                  </a:lnTo>
                  <a:lnTo>
                    <a:pt x="40093" y="48260"/>
                  </a:lnTo>
                  <a:lnTo>
                    <a:pt x="26733" y="48260"/>
                  </a:lnTo>
                  <a:lnTo>
                    <a:pt x="21386" y="45847"/>
                  </a:lnTo>
                  <a:lnTo>
                    <a:pt x="16040" y="41021"/>
                  </a:lnTo>
                  <a:lnTo>
                    <a:pt x="10693" y="31369"/>
                  </a:lnTo>
                  <a:lnTo>
                    <a:pt x="10693" y="19304"/>
                  </a:lnTo>
                  <a:lnTo>
                    <a:pt x="13360" y="12065"/>
                  </a:lnTo>
                  <a:lnTo>
                    <a:pt x="18707" y="7239"/>
                  </a:lnTo>
                  <a:lnTo>
                    <a:pt x="24053" y="4826"/>
                  </a:lnTo>
                  <a:lnTo>
                    <a:pt x="32080" y="4826"/>
                  </a:lnTo>
                  <a:lnTo>
                    <a:pt x="32080" y="7239"/>
                  </a:lnTo>
                  <a:lnTo>
                    <a:pt x="34747" y="7239"/>
                  </a:lnTo>
                  <a:lnTo>
                    <a:pt x="34747" y="12065"/>
                  </a:lnTo>
                  <a:lnTo>
                    <a:pt x="37426" y="14478"/>
                  </a:lnTo>
                  <a:lnTo>
                    <a:pt x="37426" y="16891"/>
                  </a:lnTo>
                  <a:lnTo>
                    <a:pt x="40093" y="19304"/>
                  </a:lnTo>
                  <a:lnTo>
                    <a:pt x="45440" y="19304"/>
                  </a:lnTo>
                  <a:lnTo>
                    <a:pt x="48120" y="16891"/>
                  </a:lnTo>
                  <a:lnTo>
                    <a:pt x="48120" y="7239"/>
                  </a:lnTo>
                  <a:lnTo>
                    <a:pt x="42773" y="4826"/>
                  </a:lnTo>
                  <a:lnTo>
                    <a:pt x="40093" y="2413"/>
                  </a:lnTo>
                  <a:lnTo>
                    <a:pt x="34747" y="0"/>
                  </a:lnTo>
                  <a:lnTo>
                    <a:pt x="21386" y="0"/>
                  </a:lnTo>
                  <a:lnTo>
                    <a:pt x="13360" y="4826"/>
                  </a:lnTo>
                  <a:lnTo>
                    <a:pt x="2667" y="14478"/>
                  </a:lnTo>
                  <a:lnTo>
                    <a:pt x="0" y="21717"/>
                  </a:lnTo>
                  <a:lnTo>
                    <a:pt x="0" y="38608"/>
                  </a:lnTo>
                  <a:lnTo>
                    <a:pt x="2667" y="45847"/>
                  </a:lnTo>
                  <a:lnTo>
                    <a:pt x="8013" y="50673"/>
                  </a:lnTo>
                  <a:lnTo>
                    <a:pt x="13360" y="57912"/>
                  </a:lnTo>
                  <a:lnTo>
                    <a:pt x="18707" y="60325"/>
                  </a:lnTo>
                  <a:lnTo>
                    <a:pt x="32080" y="60325"/>
                  </a:lnTo>
                  <a:lnTo>
                    <a:pt x="37426" y="57912"/>
                  </a:lnTo>
                  <a:lnTo>
                    <a:pt x="42773" y="53086"/>
                  </a:lnTo>
                  <a:lnTo>
                    <a:pt x="48120" y="50673"/>
                  </a:lnTo>
                  <a:lnTo>
                    <a:pt x="49009" y="48260"/>
                  </a:lnTo>
                  <a:lnTo>
                    <a:pt x="50800" y="43434"/>
                  </a:lnTo>
                  <a:lnTo>
                    <a:pt x="50800" y="33782"/>
                  </a:lnTo>
                  <a:close/>
                </a:path>
                <a:path w="231139" h="60325">
                  <a:moveTo>
                    <a:pt x="122237" y="21717"/>
                  </a:moveTo>
                  <a:lnTo>
                    <a:pt x="119494" y="16891"/>
                  </a:lnTo>
                  <a:lnTo>
                    <a:pt x="116751" y="9652"/>
                  </a:lnTo>
                  <a:lnTo>
                    <a:pt x="112115" y="6108"/>
                  </a:lnTo>
                  <a:lnTo>
                    <a:pt x="111264" y="5651"/>
                  </a:lnTo>
                  <a:lnTo>
                    <a:pt x="111264" y="33782"/>
                  </a:lnTo>
                  <a:lnTo>
                    <a:pt x="111264" y="48260"/>
                  </a:lnTo>
                  <a:lnTo>
                    <a:pt x="105778" y="50673"/>
                  </a:lnTo>
                  <a:lnTo>
                    <a:pt x="100291" y="55499"/>
                  </a:lnTo>
                  <a:lnTo>
                    <a:pt x="89331" y="55499"/>
                  </a:lnTo>
                  <a:lnTo>
                    <a:pt x="83845" y="53086"/>
                  </a:lnTo>
                  <a:lnTo>
                    <a:pt x="81102" y="45847"/>
                  </a:lnTo>
                  <a:lnTo>
                    <a:pt x="75615" y="41021"/>
                  </a:lnTo>
                  <a:lnTo>
                    <a:pt x="75615" y="14478"/>
                  </a:lnTo>
                  <a:lnTo>
                    <a:pt x="78359" y="9652"/>
                  </a:lnTo>
                  <a:lnTo>
                    <a:pt x="81102" y="7239"/>
                  </a:lnTo>
                  <a:lnTo>
                    <a:pt x="83845" y="7239"/>
                  </a:lnTo>
                  <a:lnTo>
                    <a:pt x="86588" y="4826"/>
                  </a:lnTo>
                  <a:lnTo>
                    <a:pt x="94805" y="4826"/>
                  </a:lnTo>
                  <a:lnTo>
                    <a:pt x="100291" y="7239"/>
                  </a:lnTo>
                  <a:lnTo>
                    <a:pt x="111264" y="33782"/>
                  </a:lnTo>
                  <a:lnTo>
                    <a:pt x="111264" y="5651"/>
                  </a:lnTo>
                  <a:lnTo>
                    <a:pt x="109778" y="4826"/>
                  </a:lnTo>
                  <a:lnTo>
                    <a:pt x="106464" y="3022"/>
                  </a:lnTo>
                  <a:lnTo>
                    <a:pt x="99783" y="838"/>
                  </a:lnTo>
                  <a:lnTo>
                    <a:pt x="92075" y="0"/>
                  </a:lnTo>
                  <a:lnTo>
                    <a:pt x="86588" y="0"/>
                  </a:lnTo>
                  <a:lnTo>
                    <a:pt x="83845" y="2413"/>
                  </a:lnTo>
                  <a:lnTo>
                    <a:pt x="72872" y="7239"/>
                  </a:lnTo>
                  <a:lnTo>
                    <a:pt x="70129" y="9652"/>
                  </a:lnTo>
                  <a:lnTo>
                    <a:pt x="67386" y="16891"/>
                  </a:lnTo>
                  <a:lnTo>
                    <a:pt x="61912" y="26543"/>
                  </a:lnTo>
                  <a:lnTo>
                    <a:pt x="61912" y="38608"/>
                  </a:lnTo>
                  <a:lnTo>
                    <a:pt x="64643" y="43434"/>
                  </a:lnTo>
                  <a:lnTo>
                    <a:pt x="70129" y="50673"/>
                  </a:lnTo>
                  <a:lnTo>
                    <a:pt x="75615" y="55499"/>
                  </a:lnTo>
                  <a:lnTo>
                    <a:pt x="83845" y="60325"/>
                  </a:lnTo>
                  <a:lnTo>
                    <a:pt x="97548" y="60325"/>
                  </a:lnTo>
                  <a:lnTo>
                    <a:pt x="108521" y="55499"/>
                  </a:lnTo>
                  <a:lnTo>
                    <a:pt x="114007" y="53086"/>
                  </a:lnTo>
                  <a:lnTo>
                    <a:pt x="122237" y="38608"/>
                  </a:lnTo>
                  <a:lnTo>
                    <a:pt x="122237" y="21717"/>
                  </a:lnTo>
                  <a:close/>
                </a:path>
                <a:path w="231139" h="60325">
                  <a:moveTo>
                    <a:pt x="154711" y="56299"/>
                  </a:moveTo>
                  <a:lnTo>
                    <a:pt x="151993" y="56299"/>
                  </a:lnTo>
                  <a:lnTo>
                    <a:pt x="151993" y="14693"/>
                  </a:lnTo>
                  <a:lnTo>
                    <a:pt x="151993" y="7353"/>
                  </a:lnTo>
                  <a:lnTo>
                    <a:pt x="151993" y="0"/>
                  </a:lnTo>
                  <a:lnTo>
                    <a:pt x="149263" y="0"/>
                  </a:lnTo>
                  <a:lnTo>
                    <a:pt x="130175" y="7353"/>
                  </a:lnTo>
                  <a:lnTo>
                    <a:pt x="130175" y="9791"/>
                  </a:lnTo>
                  <a:lnTo>
                    <a:pt x="132892" y="7353"/>
                  </a:lnTo>
                  <a:lnTo>
                    <a:pt x="135623" y="7353"/>
                  </a:lnTo>
                  <a:lnTo>
                    <a:pt x="138353" y="9791"/>
                  </a:lnTo>
                  <a:lnTo>
                    <a:pt x="138353" y="56299"/>
                  </a:lnTo>
                  <a:lnTo>
                    <a:pt x="135623" y="56299"/>
                  </a:lnTo>
                  <a:lnTo>
                    <a:pt x="135623" y="58737"/>
                  </a:lnTo>
                  <a:lnTo>
                    <a:pt x="154711" y="58737"/>
                  </a:lnTo>
                  <a:lnTo>
                    <a:pt x="154711" y="56299"/>
                  </a:lnTo>
                  <a:close/>
                </a:path>
                <a:path w="231139" h="60325">
                  <a:moveTo>
                    <a:pt x="231076" y="56299"/>
                  </a:moveTo>
                  <a:lnTo>
                    <a:pt x="228346" y="56299"/>
                  </a:lnTo>
                  <a:lnTo>
                    <a:pt x="228346" y="12242"/>
                  </a:lnTo>
                  <a:lnTo>
                    <a:pt x="225628" y="9791"/>
                  </a:lnTo>
                  <a:lnTo>
                    <a:pt x="225628" y="7353"/>
                  </a:lnTo>
                  <a:lnTo>
                    <a:pt x="220167" y="2451"/>
                  </a:lnTo>
                  <a:lnTo>
                    <a:pt x="217436" y="2451"/>
                  </a:lnTo>
                  <a:lnTo>
                    <a:pt x="214718" y="0"/>
                  </a:lnTo>
                  <a:lnTo>
                    <a:pt x="206527" y="0"/>
                  </a:lnTo>
                  <a:lnTo>
                    <a:pt x="203809" y="2451"/>
                  </a:lnTo>
                  <a:lnTo>
                    <a:pt x="201079" y="2451"/>
                  </a:lnTo>
                  <a:lnTo>
                    <a:pt x="198348" y="4902"/>
                  </a:lnTo>
                  <a:lnTo>
                    <a:pt x="192900" y="7353"/>
                  </a:lnTo>
                  <a:lnTo>
                    <a:pt x="190169" y="14693"/>
                  </a:lnTo>
                  <a:lnTo>
                    <a:pt x="187439" y="9791"/>
                  </a:lnTo>
                  <a:lnTo>
                    <a:pt x="176530" y="0"/>
                  </a:lnTo>
                  <a:lnTo>
                    <a:pt x="171081" y="0"/>
                  </a:lnTo>
                  <a:lnTo>
                    <a:pt x="168351" y="2451"/>
                  </a:lnTo>
                  <a:lnTo>
                    <a:pt x="162890" y="2451"/>
                  </a:lnTo>
                  <a:lnTo>
                    <a:pt x="160172" y="4902"/>
                  </a:lnTo>
                  <a:lnTo>
                    <a:pt x="160172" y="7353"/>
                  </a:lnTo>
                  <a:lnTo>
                    <a:pt x="157441" y="7353"/>
                  </a:lnTo>
                  <a:lnTo>
                    <a:pt x="154711" y="9791"/>
                  </a:lnTo>
                  <a:lnTo>
                    <a:pt x="151993" y="14693"/>
                  </a:lnTo>
                  <a:lnTo>
                    <a:pt x="154711" y="12242"/>
                  </a:lnTo>
                  <a:lnTo>
                    <a:pt x="160172" y="9791"/>
                  </a:lnTo>
                  <a:lnTo>
                    <a:pt x="173799" y="9791"/>
                  </a:lnTo>
                  <a:lnTo>
                    <a:pt x="176530" y="12242"/>
                  </a:lnTo>
                  <a:lnTo>
                    <a:pt x="176530" y="56299"/>
                  </a:lnTo>
                  <a:lnTo>
                    <a:pt x="173799" y="56299"/>
                  </a:lnTo>
                  <a:lnTo>
                    <a:pt x="171081" y="58737"/>
                  </a:lnTo>
                  <a:lnTo>
                    <a:pt x="192900" y="58737"/>
                  </a:lnTo>
                  <a:lnTo>
                    <a:pt x="192900" y="56299"/>
                  </a:lnTo>
                  <a:lnTo>
                    <a:pt x="190169" y="56299"/>
                  </a:lnTo>
                  <a:lnTo>
                    <a:pt x="190169" y="17132"/>
                  </a:lnTo>
                  <a:lnTo>
                    <a:pt x="192900" y="14693"/>
                  </a:lnTo>
                  <a:lnTo>
                    <a:pt x="198348" y="9791"/>
                  </a:lnTo>
                  <a:lnTo>
                    <a:pt x="211988" y="9791"/>
                  </a:lnTo>
                  <a:lnTo>
                    <a:pt x="214718" y="12242"/>
                  </a:lnTo>
                  <a:lnTo>
                    <a:pt x="214718" y="56299"/>
                  </a:lnTo>
                  <a:lnTo>
                    <a:pt x="211988" y="56299"/>
                  </a:lnTo>
                  <a:lnTo>
                    <a:pt x="209257" y="58737"/>
                  </a:lnTo>
                  <a:lnTo>
                    <a:pt x="231076" y="58737"/>
                  </a:lnTo>
                  <a:lnTo>
                    <a:pt x="231076" y="562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27412" y="4694237"/>
              <a:ext cx="198438" cy="90488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91000" y="4724400"/>
              <a:ext cx="182562" cy="87312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13325" y="4706937"/>
              <a:ext cx="171450" cy="77788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76912" y="4724400"/>
              <a:ext cx="203200" cy="87312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6657975" y="4724400"/>
              <a:ext cx="881380" cy="60960"/>
            </a:xfrm>
            <a:custGeom>
              <a:avLst/>
              <a:gdLst/>
              <a:ahLst/>
              <a:cxnLst/>
              <a:rect l="l" t="t" r="r" b="b"/>
              <a:pathLst>
                <a:path w="881379" h="60960">
                  <a:moveTo>
                    <a:pt x="53975" y="36195"/>
                  </a:moveTo>
                  <a:lnTo>
                    <a:pt x="51269" y="33782"/>
                  </a:lnTo>
                  <a:lnTo>
                    <a:pt x="48577" y="41021"/>
                  </a:lnTo>
                  <a:lnTo>
                    <a:pt x="48577" y="43434"/>
                  </a:lnTo>
                  <a:lnTo>
                    <a:pt x="45872" y="45847"/>
                  </a:lnTo>
                  <a:lnTo>
                    <a:pt x="40474" y="48260"/>
                  </a:lnTo>
                  <a:lnTo>
                    <a:pt x="26987" y="48260"/>
                  </a:lnTo>
                  <a:lnTo>
                    <a:pt x="21590" y="45847"/>
                  </a:lnTo>
                  <a:lnTo>
                    <a:pt x="18884" y="41021"/>
                  </a:lnTo>
                  <a:lnTo>
                    <a:pt x="13487" y="36195"/>
                  </a:lnTo>
                  <a:lnTo>
                    <a:pt x="13487" y="12065"/>
                  </a:lnTo>
                  <a:lnTo>
                    <a:pt x="18884" y="9652"/>
                  </a:lnTo>
                  <a:lnTo>
                    <a:pt x="24282" y="4826"/>
                  </a:lnTo>
                  <a:lnTo>
                    <a:pt x="32385" y="4826"/>
                  </a:lnTo>
                  <a:lnTo>
                    <a:pt x="37782" y="9652"/>
                  </a:lnTo>
                  <a:lnTo>
                    <a:pt x="37782" y="16891"/>
                  </a:lnTo>
                  <a:lnTo>
                    <a:pt x="40474" y="16891"/>
                  </a:lnTo>
                  <a:lnTo>
                    <a:pt x="40474" y="19304"/>
                  </a:lnTo>
                  <a:lnTo>
                    <a:pt x="48577" y="19304"/>
                  </a:lnTo>
                  <a:lnTo>
                    <a:pt x="48577" y="16891"/>
                  </a:lnTo>
                  <a:lnTo>
                    <a:pt x="51269" y="16891"/>
                  </a:lnTo>
                  <a:lnTo>
                    <a:pt x="51269" y="12065"/>
                  </a:lnTo>
                  <a:lnTo>
                    <a:pt x="48577" y="7239"/>
                  </a:lnTo>
                  <a:lnTo>
                    <a:pt x="45872" y="4826"/>
                  </a:lnTo>
                  <a:lnTo>
                    <a:pt x="35077" y="0"/>
                  </a:lnTo>
                  <a:lnTo>
                    <a:pt x="21590" y="0"/>
                  </a:lnTo>
                  <a:lnTo>
                    <a:pt x="10795" y="9652"/>
                  </a:lnTo>
                  <a:lnTo>
                    <a:pt x="2692" y="14478"/>
                  </a:lnTo>
                  <a:lnTo>
                    <a:pt x="0" y="21717"/>
                  </a:lnTo>
                  <a:lnTo>
                    <a:pt x="0" y="38608"/>
                  </a:lnTo>
                  <a:lnTo>
                    <a:pt x="2692" y="45847"/>
                  </a:lnTo>
                  <a:lnTo>
                    <a:pt x="8089" y="50673"/>
                  </a:lnTo>
                  <a:lnTo>
                    <a:pt x="13487" y="57912"/>
                  </a:lnTo>
                  <a:lnTo>
                    <a:pt x="21590" y="60325"/>
                  </a:lnTo>
                  <a:lnTo>
                    <a:pt x="32385" y="60325"/>
                  </a:lnTo>
                  <a:lnTo>
                    <a:pt x="37782" y="57912"/>
                  </a:lnTo>
                  <a:lnTo>
                    <a:pt x="43180" y="53086"/>
                  </a:lnTo>
                  <a:lnTo>
                    <a:pt x="48577" y="50673"/>
                  </a:lnTo>
                  <a:lnTo>
                    <a:pt x="49466" y="48260"/>
                  </a:lnTo>
                  <a:lnTo>
                    <a:pt x="53975" y="36195"/>
                  </a:lnTo>
                  <a:close/>
                </a:path>
                <a:path w="881379" h="60960">
                  <a:moveTo>
                    <a:pt x="124282" y="58737"/>
                  </a:moveTo>
                  <a:lnTo>
                    <a:pt x="118859" y="53848"/>
                  </a:lnTo>
                  <a:lnTo>
                    <a:pt x="118859" y="9791"/>
                  </a:lnTo>
                  <a:lnTo>
                    <a:pt x="110718" y="2451"/>
                  </a:lnTo>
                  <a:lnTo>
                    <a:pt x="108013" y="2451"/>
                  </a:lnTo>
                  <a:lnTo>
                    <a:pt x="105295" y="0"/>
                  </a:lnTo>
                  <a:lnTo>
                    <a:pt x="97167" y="0"/>
                  </a:lnTo>
                  <a:lnTo>
                    <a:pt x="89027" y="4902"/>
                  </a:lnTo>
                  <a:lnTo>
                    <a:pt x="80886" y="12242"/>
                  </a:lnTo>
                  <a:lnTo>
                    <a:pt x="80886" y="0"/>
                  </a:lnTo>
                  <a:lnTo>
                    <a:pt x="78181" y="0"/>
                  </a:lnTo>
                  <a:lnTo>
                    <a:pt x="61912" y="7353"/>
                  </a:lnTo>
                  <a:lnTo>
                    <a:pt x="67335" y="7353"/>
                  </a:lnTo>
                  <a:lnTo>
                    <a:pt x="67335" y="9791"/>
                  </a:lnTo>
                  <a:lnTo>
                    <a:pt x="70040" y="9791"/>
                  </a:lnTo>
                  <a:lnTo>
                    <a:pt x="70040" y="53848"/>
                  </a:lnTo>
                  <a:lnTo>
                    <a:pt x="64617" y="58737"/>
                  </a:lnTo>
                  <a:lnTo>
                    <a:pt x="86309" y="58737"/>
                  </a:lnTo>
                  <a:lnTo>
                    <a:pt x="80886" y="53848"/>
                  </a:lnTo>
                  <a:lnTo>
                    <a:pt x="80886" y="17132"/>
                  </a:lnTo>
                  <a:lnTo>
                    <a:pt x="86309" y="12242"/>
                  </a:lnTo>
                  <a:lnTo>
                    <a:pt x="91744" y="9791"/>
                  </a:lnTo>
                  <a:lnTo>
                    <a:pt x="102590" y="9791"/>
                  </a:lnTo>
                  <a:lnTo>
                    <a:pt x="108013" y="14693"/>
                  </a:lnTo>
                  <a:lnTo>
                    <a:pt x="108013" y="53848"/>
                  </a:lnTo>
                  <a:lnTo>
                    <a:pt x="102590" y="58737"/>
                  </a:lnTo>
                  <a:lnTo>
                    <a:pt x="124282" y="58737"/>
                  </a:lnTo>
                  <a:close/>
                </a:path>
                <a:path w="881379" h="60960">
                  <a:moveTo>
                    <a:pt x="828675" y="52984"/>
                  </a:moveTo>
                  <a:lnTo>
                    <a:pt x="820674" y="52984"/>
                  </a:lnTo>
                  <a:lnTo>
                    <a:pt x="820674" y="1587"/>
                  </a:lnTo>
                  <a:lnTo>
                    <a:pt x="799338" y="1587"/>
                  </a:lnTo>
                  <a:lnTo>
                    <a:pt x="799338" y="4038"/>
                  </a:lnTo>
                  <a:lnTo>
                    <a:pt x="807339" y="4038"/>
                  </a:lnTo>
                  <a:lnTo>
                    <a:pt x="807339" y="43205"/>
                  </a:lnTo>
                  <a:lnTo>
                    <a:pt x="804672" y="48094"/>
                  </a:lnTo>
                  <a:lnTo>
                    <a:pt x="802005" y="48094"/>
                  </a:lnTo>
                  <a:lnTo>
                    <a:pt x="799338" y="50546"/>
                  </a:lnTo>
                  <a:lnTo>
                    <a:pt x="796671" y="50546"/>
                  </a:lnTo>
                  <a:lnTo>
                    <a:pt x="794004" y="52984"/>
                  </a:lnTo>
                  <a:lnTo>
                    <a:pt x="791337" y="52984"/>
                  </a:lnTo>
                  <a:lnTo>
                    <a:pt x="788670" y="50546"/>
                  </a:lnTo>
                  <a:lnTo>
                    <a:pt x="786003" y="50546"/>
                  </a:lnTo>
                  <a:lnTo>
                    <a:pt x="783336" y="48094"/>
                  </a:lnTo>
                  <a:lnTo>
                    <a:pt x="783336" y="1587"/>
                  </a:lnTo>
                  <a:lnTo>
                    <a:pt x="762000" y="1587"/>
                  </a:lnTo>
                  <a:lnTo>
                    <a:pt x="762000" y="4038"/>
                  </a:lnTo>
                  <a:lnTo>
                    <a:pt x="770001" y="4038"/>
                  </a:lnTo>
                  <a:lnTo>
                    <a:pt x="770001" y="43205"/>
                  </a:lnTo>
                  <a:lnTo>
                    <a:pt x="772668" y="48094"/>
                  </a:lnTo>
                  <a:lnTo>
                    <a:pt x="772668" y="52984"/>
                  </a:lnTo>
                  <a:lnTo>
                    <a:pt x="778002" y="57886"/>
                  </a:lnTo>
                  <a:lnTo>
                    <a:pt x="780669" y="57886"/>
                  </a:lnTo>
                  <a:lnTo>
                    <a:pt x="783336" y="60337"/>
                  </a:lnTo>
                  <a:lnTo>
                    <a:pt x="791337" y="60337"/>
                  </a:lnTo>
                  <a:lnTo>
                    <a:pt x="794004" y="57886"/>
                  </a:lnTo>
                  <a:lnTo>
                    <a:pt x="796671" y="57886"/>
                  </a:lnTo>
                  <a:lnTo>
                    <a:pt x="802005" y="52984"/>
                  </a:lnTo>
                  <a:lnTo>
                    <a:pt x="807339" y="48094"/>
                  </a:lnTo>
                  <a:lnTo>
                    <a:pt x="807339" y="60337"/>
                  </a:lnTo>
                  <a:lnTo>
                    <a:pt x="810006" y="60337"/>
                  </a:lnTo>
                  <a:lnTo>
                    <a:pt x="828675" y="52984"/>
                  </a:lnTo>
                  <a:close/>
                </a:path>
                <a:path w="881379" h="60960">
                  <a:moveTo>
                    <a:pt x="881062" y="36195"/>
                  </a:moveTo>
                  <a:lnTo>
                    <a:pt x="875499" y="31369"/>
                  </a:lnTo>
                  <a:lnTo>
                    <a:pt x="867168" y="26543"/>
                  </a:lnTo>
                  <a:lnTo>
                    <a:pt x="856056" y="24130"/>
                  </a:lnTo>
                  <a:lnTo>
                    <a:pt x="844943" y="14478"/>
                  </a:lnTo>
                  <a:lnTo>
                    <a:pt x="844943" y="9652"/>
                  </a:lnTo>
                  <a:lnTo>
                    <a:pt x="847725" y="9652"/>
                  </a:lnTo>
                  <a:lnTo>
                    <a:pt x="850493" y="7239"/>
                  </a:lnTo>
                  <a:lnTo>
                    <a:pt x="850493" y="4826"/>
                  </a:lnTo>
                  <a:lnTo>
                    <a:pt x="861606" y="4826"/>
                  </a:lnTo>
                  <a:lnTo>
                    <a:pt x="864387" y="7239"/>
                  </a:lnTo>
                  <a:lnTo>
                    <a:pt x="867168" y="7239"/>
                  </a:lnTo>
                  <a:lnTo>
                    <a:pt x="869950" y="9652"/>
                  </a:lnTo>
                  <a:lnTo>
                    <a:pt x="872718" y="14478"/>
                  </a:lnTo>
                  <a:lnTo>
                    <a:pt x="875499" y="21717"/>
                  </a:lnTo>
                  <a:lnTo>
                    <a:pt x="875499" y="2413"/>
                  </a:lnTo>
                  <a:lnTo>
                    <a:pt x="872718" y="2413"/>
                  </a:lnTo>
                  <a:lnTo>
                    <a:pt x="872718" y="4826"/>
                  </a:lnTo>
                  <a:lnTo>
                    <a:pt x="869950" y="4826"/>
                  </a:lnTo>
                  <a:lnTo>
                    <a:pt x="869950" y="2413"/>
                  </a:lnTo>
                  <a:lnTo>
                    <a:pt x="861606" y="2413"/>
                  </a:lnTo>
                  <a:lnTo>
                    <a:pt x="858837" y="0"/>
                  </a:lnTo>
                  <a:lnTo>
                    <a:pt x="850493" y="0"/>
                  </a:lnTo>
                  <a:lnTo>
                    <a:pt x="847725" y="2413"/>
                  </a:lnTo>
                  <a:lnTo>
                    <a:pt x="842162" y="4826"/>
                  </a:lnTo>
                  <a:lnTo>
                    <a:pt x="839381" y="9652"/>
                  </a:lnTo>
                  <a:lnTo>
                    <a:pt x="836612" y="12065"/>
                  </a:lnTo>
                  <a:lnTo>
                    <a:pt x="836612" y="19304"/>
                  </a:lnTo>
                  <a:lnTo>
                    <a:pt x="839381" y="24130"/>
                  </a:lnTo>
                  <a:lnTo>
                    <a:pt x="839381" y="26543"/>
                  </a:lnTo>
                  <a:lnTo>
                    <a:pt x="842162" y="28956"/>
                  </a:lnTo>
                  <a:lnTo>
                    <a:pt x="853274" y="33782"/>
                  </a:lnTo>
                  <a:lnTo>
                    <a:pt x="861606" y="36195"/>
                  </a:lnTo>
                  <a:lnTo>
                    <a:pt x="867168" y="41021"/>
                  </a:lnTo>
                  <a:lnTo>
                    <a:pt x="869950" y="41021"/>
                  </a:lnTo>
                  <a:lnTo>
                    <a:pt x="869950" y="50673"/>
                  </a:lnTo>
                  <a:lnTo>
                    <a:pt x="864387" y="55499"/>
                  </a:lnTo>
                  <a:lnTo>
                    <a:pt x="850493" y="55499"/>
                  </a:lnTo>
                  <a:lnTo>
                    <a:pt x="847725" y="50673"/>
                  </a:lnTo>
                  <a:lnTo>
                    <a:pt x="842162" y="48260"/>
                  </a:lnTo>
                  <a:lnTo>
                    <a:pt x="839381" y="45847"/>
                  </a:lnTo>
                  <a:lnTo>
                    <a:pt x="839381" y="41021"/>
                  </a:lnTo>
                  <a:lnTo>
                    <a:pt x="836612" y="41021"/>
                  </a:lnTo>
                  <a:lnTo>
                    <a:pt x="836612" y="60325"/>
                  </a:lnTo>
                  <a:lnTo>
                    <a:pt x="839381" y="60325"/>
                  </a:lnTo>
                  <a:lnTo>
                    <a:pt x="839381" y="57912"/>
                  </a:lnTo>
                  <a:lnTo>
                    <a:pt x="850493" y="57912"/>
                  </a:lnTo>
                  <a:lnTo>
                    <a:pt x="856056" y="60325"/>
                  </a:lnTo>
                  <a:lnTo>
                    <a:pt x="864387" y="60325"/>
                  </a:lnTo>
                  <a:lnTo>
                    <a:pt x="869950" y="57912"/>
                  </a:lnTo>
                  <a:lnTo>
                    <a:pt x="872718" y="55499"/>
                  </a:lnTo>
                  <a:lnTo>
                    <a:pt x="878281" y="53086"/>
                  </a:lnTo>
                  <a:lnTo>
                    <a:pt x="881062" y="48260"/>
                  </a:lnTo>
                  <a:lnTo>
                    <a:pt x="881062" y="361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11525" y="5222875"/>
              <a:ext cx="173037" cy="8890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60650" y="5233987"/>
              <a:ext cx="282576" cy="77788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3076575" y="5727700"/>
              <a:ext cx="701675" cy="59055"/>
            </a:xfrm>
            <a:custGeom>
              <a:avLst/>
              <a:gdLst/>
              <a:ahLst/>
              <a:cxnLst/>
              <a:rect l="l" t="t" r="r" b="b"/>
              <a:pathLst>
                <a:path w="701675" h="59054">
                  <a:moveTo>
                    <a:pt x="52387" y="34264"/>
                  </a:moveTo>
                  <a:lnTo>
                    <a:pt x="46863" y="44056"/>
                  </a:lnTo>
                  <a:lnTo>
                    <a:pt x="44107" y="44056"/>
                  </a:lnTo>
                  <a:lnTo>
                    <a:pt x="41351" y="46507"/>
                  </a:lnTo>
                  <a:lnTo>
                    <a:pt x="35839" y="48958"/>
                  </a:lnTo>
                  <a:lnTo>
                    <a:pt x="24815" y="48958"/>
                  </a:lnTo>
                  <a:lnTo>
                    <a:pt x="16535" y="41617"/>
                  </a:lnTo>
                  <a:lnTo>
                    <a:pt x="13779" y="36715"/>
                  </a:lnTo>
                  <a:lnTo>
                    <a:pt x="11023" y="29375"/>
                  </a:lnTo>
                  <a:lnTo>
                    <a:pt x="11023" y="17132"/>
                  </a:lnTo>
                  <a:lnTo>
                    <a:pt x="16535" y="7353"/>
                  </a:lnTo>
                  <a:lnTo>
                    <a:pt x="22047" y="2451"/>
                  </a:lnTo>
                  <a:lnTo>
                    <a:pt x="30327" y="2451"/>
                  </a:lnTo>
                  <a:lnTo>
                    <a:pt x="35839" y="7353"/>
                  </a:lnTo>
                  <a:lnTo>
                    <a:pt x="35839" y="12242"/>
                  </a:lnTo>
                  <a:lnTo>
                    <a:pt x="38595" y="14693"/>
                  </a:lnTo>
                  <a:lnTo>
                    <a:pt x="38595" y="17132"/>
                  </a:lnTo>
                  <a:lnTo>
                    <a:pt x="49618" y="17132"/>
                  </a:lnTo>
                  <a:lnTo>
                    <a:pt x="49618" y="9791"/>
                  </a:lnTo>
                  <a:lnTo>
                    <a:pt x="44107" y="4902"/>
                  </a:lnTo>
                  <a:lnTo>
                    <a:pt x="42735" y="2451"/>
                  </a:lnTo>
                  <a:lnTo>
                    <a:pt x="41351" y="0"/>
                  </a:lnTo>
                  <a:lnTo>
                    <a:pt x="22047" y="0"/>
                  </a:lnTo>
                  <a:lnTo>
                    <a:pt x="13779" y="2451"/>
                  </a:lnTo>
                  <a:lnTo>
                    <a:pt x="2755" y="12242"/>
                  </a:lnTo>
                  <a:lnTo>
                    <a:pt x="0" y="19583"/>
                  </a:lnTo>
                  <a:lnTo>
                    <a:pt x="0" y="39166"/>
                  </a:lnTo>
                  <a:lnTo>
                    <a:pt x="2755" y="46507"/>
                  </a:lnTo>
                  <a:lnTo>
                    <a:pt x="13779" y="56299"/>
                  </a:lnTo>
                  <a:lnTo>
                    <a:pt x="19291" y="58750"/>
                  </a:lnTo>
                  <a:lnTo>
                    <a:pt x="33083" y="58750"/>
                  </a:lnTo>
                  <a:lnTo>
                    <a:pt x="44107" y="53848"/>
                  </a:lnTo>
                  <a:lnTo>
                    <a:pt x="46863" y="48958"/>
                  </a:lnTo>
                  <a:lnTo>
                    <a:pt x="52387" y="44056"/>
                  </a:lnTo>
                  <a:lnTo>
                    <a:pt x="52387" y="34264"/>
                  </a:lnTo>
                  <a:close/>
                </a:path>
                <a:path w="701675" h="59054">
                  <a:moveTo>
                    <a:pt x="109537" y="34264"/>
                  </a:moveTo>
                  <a:lnTo>
                    <a:pt x="103974" y="29375"/>
                  </a:lnTo>
                  <a:lnTo>
                    <a:pt x="95643" y="26924"/>
                  </a:lnTo>
                  <a:lnTo>
                    <a:pt x="78968" y="19583"/>
                  </a:lnTo>
                  <a:lnTo>
                    <a:pt x="76200" y="17132"/>
                  </a:lnTo>
                  <a:lnTo>
                    <a:pt x="76200" y="14693"/>
                  </a:lnTo>
                  <a:lnTo>
                    <a:pt x="73418" y="12242"/>
                  </a:lnTo>
                  <a:lnTo>
                    <a:pt x="73418" y="9791"/>
                  </a:lnTo>
                  <a:lnTo>
                    <a:pt x="76200" y="7353"/>
                  </a:lnTo>
                  <a:lnTo>
                    <a:pt x="76200" y="4902"/>
                  </a:lnTo>
                  <a:lnTo>
                    <a:pt x="78968" y="4902"/>
                  </a:lnTo>
                  <a:lnTo>
                    <a:pt x="81749" y="2451"/>
                  </a:lnTo>
                  <a:lnTo>
                    <a:pt x="90081" y="2451"/>
                  </a:lnTo>
                  <a:lnTo>
                    <a:pt x="101193" y="12242"/>
                  </a:lnTo>
                  <a:lnTo>
                    <a:pt x="103974" y="19583"/>
                  </a:lnTo>
                  <a:lnTo>
                    <a:pt x="103974" y="0"/>
                  </a:lnTo>
                  <a:lnTo>
                    <a:pt x="101193" y="0"/>
                  </a:lnTo>
                  <a:lnTo>
                    <a:pt x="101193" y="2451"/>
                  </a:lnTo>
                  <a:lnTo>
                    <a:pt x="98425" y="2451"/>
                  </a:lnTo>
                  <a:lnTo>
                    <a:pt x="95643" y="0"/>
                  </a:lnTo>
                  <a:lnTo>
                    <a:pt x="73418" y="0"/>
                  </a:lnTo>
                  <a:lnTo>
                    <a:pt x="70637" y="4902"/>
                  </a:lnTo>
                  <a:lnTo>
                    <a:pt x="67856" y="7353"/>
                  </a:lnTo>
                  <a:lnTo>
                    <a:pt x="65087" y="12242"/>
                  </a:lnTo>
                  <a:lnTo>
                    <a:pt x="65087" y="19583"/>
                  </a:lnTo>
                  <a:lnTo>
                    <a:pt x="67856" y="22034"/>
                  </a:lnTo>
                  <a:lnTo>
                    <a:pt x="67856" y="24485"/>
                  </a:lnTo>
                  <a:lnTo>
                    <a:pt x="70637" y="26924"/>
                  </a:lnTo>
                  <a:lnTo>
                    <a:pt x="92862" y="36715"/>
                  </a:lnTo>
                  <a:lnTo>
                    <a:pt x="98425" y="41617"/>
                  </a:lnTo>
                  <a:lnTo>
                    <a:pt x="98425" y="51396"/>
                  </a:lnTo>
                  <a:lnTo>
                    <a:pt x="95643" y="51396"/>
                  </a:lnTo>
                  <a:lnTo>
                    <a:pt x="90081" y="56299"/>
                  </a:lnTo>
                  <a:lnTo>
                    <a:pt x="81749" y="56299"/>
                  </a:lnTo>
                  <a:lnTo>
                    <a:pt x="78968" y="53848"/>
                  </a:lnTo>
                  <a:lnTo>
                    <a:pt x="73418" y="51396"/>
                  </a:lnTo>
                  <a:lnTo>
                    <a:pt x="70637" y="48958"/>
                  </a:lnTo>
                  <a:lnTo>
                    <a:pt x="67856" y="44056"/>
                  </a:lnTo>
                  <a:lnTo>
                    <a:pt x="67856" y="39166"/>
                  </a:lnTo>
                  <a:lnTo>
                    <a:pt x="65087" y="39166"/>
                  </a:lnTo>
                  <a:lnTo>
                    <a:pt x="65087" y="58750"/>
                  </a:lnTo>
                  <a:lnTo>
                    <a:pt x="67856" y="58750"/>
                  </a:lnTo>
                  <a:lnTo>
                    <a:pt x="67856" y="56299"/>
                  </a:lnTo>
                  <a:lnTo>
                    <a:pt x="73418" y="56299"/>
                  </a:lnTo>
                  <a:lnTo>
                    <a:pt x="78968" y="58750"/>
                  </a:lnTo>
                  <a:lnTo>
                    <a:pt x="98425" y="58750"/>
                  </a:lnTo>
                  <a:lnTo>
                    <a:pt x="101193" y="53848"/>
                  </a:lnTo>
                  <a:lnTo>
                    <a:pt x="106756" y="51396"/>
                  </a:lnTo>
                  <a:lnTo>
                    <a:pt x="109537" y="46507"/>
                  </a:lnTo>
                  <a:lnTo>
                    <a:pt x="109537" y="34264"/>
                  </a:lnTo>
                  <a:close/>
                </a:path>
                <a:path w="701675" h="59054">
                  <a:moveTo>
                    <a:pt x="647700" y="22034"/>
                  </a:moveTo>
                  <a:lnTo>
                    <a:pt x="644956" y="14693"/>
                  </a:lnTo>
                  <a:lnTo>
                    <a:pt x="639470" y="9791"/>
                  </a:lnTo>
                  <a:lnTo>
                    <a:pt x="636727" y="6121"/>
                  </a:lnTo>
                  <a:lnTo>
                    <a:pt x="636727" y="34264"/>
                  </a:lnTo>
                  <a:lnTo>
                    <a:pt x="636727" y="41617"/>
                  </a:lnTo>
                  <a:lnTo>
                    <a:pt x="631240" y="51396"/>
                  </a:lnTo>
                  <a:lnTo>
                    <a:pt x="628497" y="53848"/>
                  </a:lnTo>
                  <a:lnTo>
                    <a:pt x="623011" y="56299"/>
                  </a:lnTo>
                  <a:lnTo>
                    <a:pt x="612051" y="56299"/>
                  </a:lnTo>
                  <a:lnTo>
                    <a:pt x="609307" y="51396"/>
                  </a:lnTo>
                  <a:lnTo>
                    <a:pt x="603821" y="46507"/>
                  </a:lnTo>
                  <a:lnTo>
                    <a:pt x="601078" y="39166"/>
                  </a:lnTo>
                  <a:lnTo>
                    <a:pt x="598335" y="34264"/>
                  </a:lnTo>
                  <a:lnTo>
                    <a:pt x="598335" y="14693"/>
                  </a:lnTo>
                  <a:lnTo>
                    <a:pt x="603821" y="9791"/>
                  </a:lnTo>
                  <a:lnTo>
                    <a:pt x="603821" y="7353"/>
                  </a:lnTo>
                  <a:lnTo>
                    <a:pt x="606564" y="4902"/>
                  </a:lnTo>
                  <a:lnTo>
                    <a:pt x="609307" y="4902"/>
                  </a:lnTo>
                  <a:lnTo>
                    <a:pt x="612051" y="2451"/>
                  </a:lnTo>
                  <a:lnTo>
                    <a:pt x="620268" y="2451"/>
                  </a:lnTo>
                  <a:lnTo>
                    <a:pt x="625754" y="4902"/>
                  </a:lnTo>
                  <a:lnTo>
                    <a:pt x="628497" y="9791"/>
                  </a:lnTo>
                  <a:lnTo>
                    <a:pt x="632104" y="13970"/>
                  </a:lnTo>
                  <a:lnTo>
                    <a:pt x="634669" y="19278"/>
                  </a:lnTo>
                  <a:lnTo>
                    <a:pt x="636206" y="25971"/>
                  </a:lnTo>
                  <a:lnTo>
                    <a:pt x="636727" y="34264"/>
                  </a:lnTo>
                  <a:lnTo>
                    <a:pt x="636727" y="6121"/>
                  </a:lnTo>
                  <a:lnTo>
                    <a:pt x="633984" y="2451"/>
                  </a:lnTo>
                  <a:lnTo>
                    <a:pt x="625754" y="0"/>
                  </a:lnTo>
                  <a:lnTo>
                    <a:pt x="606564" y="0"/>
                  </a:lnTo>
                  <a:lnTo>
                    <a:pt x="603821" y="2451"/>
                  </a:lnTo>
                  <a:lnTo>
                    <a:pt x="598335" y="4902"/>
                  </a:lnTo>
                  <a:lnTo>
                    <a:pt x="592848" y="9791"/>
                  </a:lnTo>
                  <a:lnTo>
                    <a:pt x="587375" y="19583"/>
                  </a:lnTo>
                  <a:lnTo>
                    <a:pt x="587375" y="36715"/>
                  </a:lnTo>
                  <a:lnTo>
                    <a:pt x="617537" y="58750"/>
                  </a:lnTo>
                  <a:lnTo>
                    <a:pt x="628497" y="58750"/>
                  </a:lnTo>
                  <a:lnTo>
                    <a:pt x="631240" y="56299"/>
                  </a:lnTo>
                  <a:lnTo>
                    <a:pt x="639470" y="48958"/>
                  </a:lnTo>
                  <a:lnTo>
                    <a:pt x="647700" y="34264"/>
                  </a:lnTo>
                  <a:lnTo>
                    <a:pt x="647700" y="22034"/>
                  </a:lnTo>
                  <a:close/>
                </a:path>
                <a:path w="701675" h="59054">
                  <a:moveTo>
                    <a:pt x="701675" y="34264"/>
                  </a:moveTo>
                  <a:lnTo>
                    <a:pt x="698919" y="29375"/>
                  </a:lnTo>
                  <a:lnTo>
                    <a:pt x="687908" y="26924"/>
                  </a:lnTo>
                  <a:lnTo>
                    <a:pt x="679653" y="22034"/>
                  </a:lnTo>
                  <a:lnTo>
                    <a:pt x="674154" y="19583"/>
                  </a:lnTo>
                  <a:lnTo>
                    <a:pt x="668655" y="14693"/>
                  </a:lnTo>
                  <a:lnTo>
                    <a:pt x="668655" y="7353"/>
                  </a:lnTo>
                  <a:lnTo>
                    <a:pt x="671398" y="4902"/>
                  </a:lnTo>
                  <a:lnTo>
                    <a:pt x="674154" y="4902"/>
                  </a:lnTo>
                  <a:lnTo>
                    <a:pt x="676910" y="2451"/>
                  </a:lnTo>
                  <a:lnTo>
                    <a:pt x="685165" y="2451"/>
                  </a:lnTo>
                  <a:lnTo>
                    <a:pt x="696163" y="12242"/>
                  </a:lnTo>
                  <a:lnTo>
                    <a:pt x="696163" y="19583"/>
                  </a:lnTo>
                  <a:lnTo>
                    <a:pt x="698919" y="19583"/>
                  </a:lnTo>
                  <a:lnTo>
                    <a:pt x="698919" y="0"/>
                  </a:lnTo>
                  <a:lnTo>
                    <a:pt x="696163" y="0"/>
                  </a:lnTo>
                  <a:lnTo>
                    <a:pt x="696163" y="2451"/>
                  </a:lnTo>
                  <a:lnTo>
                    <a:pt x="690664" y="2451"/>
                  </a:lnTo>
                  <a:lnTo>
                    <a:pt x="687908" y="0"/>
                  </a:lnTo>
                  <a:lnTo>
                    <a:pt x="668655" y="0"/>
                  </a:lnTo>
                  <a:lnTo>
                    <a:pt x="665899" y="4902"/>
                  </a:lnTo>
                  <a:lnTo>
                    <a:pt x="660400" y="7353"/>
                  </a:lnTo>
                  <a:lnTo>
                    <a:pt x="660400" y="22034"/>
                  </a:lnTo>
                  <a:lnTo>
                    <a:pt x="668655" y="29375"/>
                  </a:lnTo>
                  <a:lnTo>
                    <a:pt x="676910" y="31826"/>
                  </a:lnTo>
                  <a:lnTo>
                    <a:pt x="687908" y="36715"/>
                  </a:lnTo>
                  <a:lnTo>
                    <a:pt x="690664" y="39166"/>
                  </a:lnTo>
                  <a:lnTo>
                    <a:pt x="690664" y="41617"/>
                  </a:lnTo>
                  <a:lnTo>
                    <a:pt x="693420" y="44056"/>
                  </a:lnTo>
                  <a:lnTo>
                    <a:pt x="693420" y="48958"/>
                  </a:lnTo>
                  <a:lnTo>
                    <a:pt x="685165" y="56299"/>
                  </a:lnTo>
                  <a:lnTo>
                    <a:pt x="676910" y="56299"/>
                  </a:lnTo>
                  <a:lnTo>
                    <a:pt x="671398" y="53848"/>
                  </a:lnTo>
                  <a:lnTo>
                    <a:pt x="665899" y="48958"/>
                  </a:lnTo>
                  <a:lnTo>
                    <a:pt x="660400" y="39166"/>
                  </a:lnTo>
                  <a:lnTo>
                    <a:pt x="660400" y="58750"/>
                  </a:lnTo>
                  <a:lnTo>
                    <a:pt x="663143" y="56299"/>
                  </a:lnTo>
                  <a:lnTo>
                    <a:pt x="668655" y="56299"/>
                  </a:lnTo>
                  <a:lnTo>
                    <a:pt x="674154" y="58750"/>
                  </a:lnTo>
                  <a:lnTo>
                    <a:pt x="690664" y="58750"/>
                  </a:lnTo>
                  <a:lnTo>
                    <a:pt x="696163" y="53848"/>
                  </a:lnTo>
                  <a:lnTo>
                    <a:pt x="701675" y="51396"/>
                  </a:lnTo>
                  <a:lnTo>
                    <a:pt x="701675" y="342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44850" y="6222999"/>
              <a:ext cx="384176" cy="117475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720975" y="6222999"/>
              <a:ext cx="358776" cy="11747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715125" y="5222875"/>
              <a:ext cx="95250" cy="115887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6894512" y="3165474"/>
              <a:ext cx="541655" cy="89535"/>
            </a:xfrm>
            <a:custGeom>
              <a:avLst/>
              <a:gdLst/>
              <a:ahLst/>
              <a:cxnLst/>
              <a:rect l="l" t="t" r="r" b="b"/>
              <a:pathLst>
                <a:path w="541654" h="89535">
                  <a:moveTo>
                    <a:pt x="84137" y="69316"/>
                  </a:moveTo>
                  <a:lnTo>
                    <a:pt x="81419" y="66865"/>
                  </a:lnTo>
                  <a:lnTo>
                    <a:pt x="75984" y="74206"/>
                  </a:lnTo>
                  <a:lnTo>
                    <a:pt x="70561" y="79108"/>
                  </a:lnTo>
                  <a:lnTo>
                    <a:pt x="65138" y="81559"/>
                  </a:lnTo>
                  <a:lnTo>
                    <a:pt x="62420" y="84010"/>
                  </a:lnTo>
                  <a:lnTo>
                    <a:pt x="37998" y="84010"/>
                  </a:lnTo>
                  <a:lnTo>
                    <a:pt x="32562" y="79108"/>
                  </a:lnTo>
                  <a:lnTo>
                    <a:pt x="27139" y="76657"/>
                  </a:lnTo>
                  <a:lnTo>
                    <a:pt x="18999" y="61963"/>
                  </a:lnTo>
                  <a:lnTo>
                    <a:pt x="16281" y="54610"/>
                  </a:lnTo>
                  <a:lnTo>
                    <a:pt x="16281" y="37465"/>
                  </a:lnTo>
                  <a:lnTo>
                    <a:pt x="18999" y="30124"/>
                  </a:lnTo>
                  <a:lnTo>
                    <a:pt x="21704" y="25222"/>
                  </a:lnTo>
                  <a:lnTo>
                    <a:pt x="24422" y="17881"/>
                  </a:lnTo>
                  <a:lnTo>
                    <a:pt x="27139" y="12979"/>
                  </a:lnTo>
                  <a:lnTo>
                    <a:pt x="43421" y="5626"/>
                  </a:lnTo>
                  <a:lnTo>
                    <a:pt x="56984" y="5626"/>
                  </a:lnTo>
                  <a:lnTo>
                    <a:pt x="62420" y="8077"/>
                  </a:lnTo>
                  <a:lnTo>
                    <a:pt x="67843" y="12979"/>
                  </a:lnTo>
                  <a:lnTo>
                    <a:pt x="73279" y="15430"/>
                  </a:lnTo>
                  <a:lnTo>
                    <a:pt x="75984" y="22771"/>
                  </a:lnTo>
                  <a:lnTo>
                    <a:pt x="78701" y="32575"/>
                  </a:lnTo>
                  <a:lnTo>
                    <a:pt x="81419" y="32575"/>
                  </a:lnTo>
                  <a:lnTo>
                    <a:pt x="79159" y="8077"/>
                  </a:lnTo>
                  <a:lnTo>
                    <a:pt x="78701" y="3175"/>
                  </a:lnTo>
                  <a:lnTo>
                    <a:pt x="75984" y="3175"/>
                  </a:lnTo>
                  <a:lnTo>
                    <a:pt x="75984" y="5626"/>
                  </a:lnTo>
                  <a:lnTo>
                    <a:pt x="73279" y="8077"/>
                  </a:lnTo>
                  <a:lnTo>
                    <a:pt x="70561" y="8077"/>
                  </a:lnTo>
                  <a:lnTo>
                    <a:pt x="67843" y="5626"/>
                  </a:lnTo>
                  <a:lnTo>
                    <a:pt x="59702" y="3175"/>
                  </a:lnTo>
                  <a:lnTo>
                    <a:pt x="32562" y="3175"/>
                  </a:lnTo>
                  <a:lnTo>
                    <a:pt x="16281" y="12979"/>
                  </a:lnTo>
                  <a:lnTo>
                    <a:pt x="10845" y="17881"/>
                  </a:lnTo>
                  <a:lnTo>
                    <a:pt x="8140" y="25222"/>
                  </a:lnTo>
                  <a:lnTo>
                    <a:pt x="2705" y="32575"/>
                  </a:lnTo>
                  <a:lnTo>
                    <a:pt x="0" y="39916"/>
                  </a:lnTo>
                  <a:lnTo>
                    <a:pt x="0" y="47269"/>
                  </a:lnTo>
                  <a:lnTo>
                    <a:pt x="25438" y="85229"/>
                  </a:lnTo>
                  <a:lnTo>
                    <a:pt x="46139" y="88900"/>
                  </a:lnTo>
                  <a:lnTo>
                    <a:pt x="59702" y="88900"/>
                  </a:lnTo>
                  <a:lnTo>
                    <a:pt x="67843" y="84010"/>
                  </a:lnTo>
                  <a:lnTo>
                    <a:pt x="73279" y="81559"/>
                  </a:lnTo>
                  <a:lnTo>
                    <a:pt x="78701" y="76657"/>
                  </a:lnTo>
                  <a:lnTo>
                    <a:pt x="84137" y="69316"/>
                  </a:lnTo>
                  <a:close/>
                </a:path>
                <a:path w="541654" h="89535">
                  <a:moveTo>
                    <a:pt x="155575" y="52197"/>
                  </a:moveTo>
                  <a:lnTo>
                    <a:pt x="152806" y="44856"/>
                  </a:lnTo>
                  <a:lnTo>
                    <a:pt x="147281" y="39954"/>
                  </a:lnTo>
                  <a:lnTo>
                    <a:pt x="142633" y="35331"/>
                  </a:lnTo>
                  <a:lnTo>
                    <a:pt x="142125" y="35064"/>
                  </a:lnTo>
                  <a:lnTo>
                    <a:pt x="141770" y="34886"/>
                  </a:lnTo>
                  <a:lnTo>
                    <a:pt x="141770" y="64427"/>
                  </a:lnTo>
                  <a:lnTo>
                    <a:pt x="141770" y="76669"/>
                  </a:lnTo>
                  <a:lnTo>
                    <a:pt x="139001" y="81559"/>
                  </a:lnTo>
                  <a:lnTo>
                    <a:pt x="133477" y="84010"/>
                  </a:lnTo>
                  <a:lnTo>
                    <a:pt x="130721" y="86461"/>
                  </a:lnTo>
                  <a:lnTo>
                    <a:pt x="119684" y="86461"/>
                  </a:lnTo>
                  <a:lnTo>
                    <a:pt x="114160" y="84010"/>
                  </a:lnTo>
                  <a:lnTo>
                    <a:pt x="111391" y="76669"/>
                  </a:lnTo>
                  <a:lnTo>
                    <a:pt x="105879" y="71780"/>
                  </a:lnTo>
                  <a:lnTo>
                    <a:pt x="105879" y="47294"/>
                  </a:lnTo>
                  <a:lnTo>
                    <a:pt x="108635" y="42405"/>
                  </a:lnTo>
                  <a:lnTo>
                    <a:pt x="108635" y="39954"/>
                  </a:lnTo>
                  <a:lnTo>
                    <a:pt x="114160" y="35064"/>
                  </a:lnTo>
                  <a:lnTo>
                    <a:pt x="130721" y="35064"/>
                  </a:lnTo>
                  <a:lnTo>
                    <a:pt x="133477" y="39954"/>
                  </a:lnTo>
                  <a:lnTo>
                    <a:pt x="137109" y="44475"/>
                  </a:lnTo>
                  <a:lnTo>
                    <a:pt x="139700" y="50355"/>
                  </a:lnTo>
                  <a:lnTo>
                    <a:pt x="141249" y="57162"/>
                  </a:lnTo>
                  <a:lnTo>
                    <a:pt x="141770" y="64427"/>
                  </a:lnTo>
                  <a:lnTo>
                    <a:pt x="141770" y="34886"/>
                  </a:lnTo>
                  <a:lnTo>
                    <a:pt x="136931" y="32308"/>
                  </a:lnTo>
                  <a:lnTo>
                    <a:pt x="130200" y="30670"/>
                  </a:lnTo>
                  <a:lnTo>
                    <a:pt x="122440" y="30162"/>
                  </a:lnTo>
                  <a:lnTo>
                    <a:pt x="119684" y="30162"/>
                  </a:lnTo>
                  <a:lnTo>
                    <a:pt x="103111" y="37515"/>
                  </a:lnTo>
                  <a:lnTo>
                    <a:pt x="100355" y="39954"/>
                  </a:lnTo>
                  <a:lnTo>
                    <a:pt x="92075" y="54648"/>
                  </a:lnTo>
                  <a:lnTo>
                    <a:pt x="92075" y="66878"/>
                  </a:lnTo>
                  <a:lnTo>
                    <a:pt x="94830" y="74218"/>
                  </a:lnTo>
                  <a:lnTo>
                    <a:pt x="100355" y="79121"/>
                  </a:lnTo>
                  <a:lnTo>
                    <a:pt x="105879" y="86461"/>
                  </a:lnTo>
                  <a:lnTo>
                    <a:pt x="114160" y="88912"/>
                  </a:lnTo>
                  <a:lnTo>
                    <a:pt x="133477" y="88912"/>
                  </a:lnTo>
                  <a:lnTo>
                    <a:pt x="139001" y="86461"/>
                  </a:lnTo>
                  <a:lnTo>
                    <a:pt x="144526" y="84010"/>
                  </a:lnTo>
                  <a:lnTo>
                    <a:pt x="155575" y="64427"/>
                  </a:lnTo>
                  <a:lnTo>
                    <a:pt x="155575" y="52197"/>
                  </a:lnTo>
                  <a:close/>
                </a:path>
                <a:path w="541654" h="89535">
                  <a:moveTo>
                    <a:pt x="228600" y="81445"/>
                  </a:moveTo>
                  <a:lnTo>
                    <a:pt x="225869" y="81445"/>
                  </a:lnTo>
                  <a:lnTo>
                    <a:pt x="225869" y="83934"/>
                  </a:lnTo>
                  <a:lnTo>
                    <a:pt x="223139" y="83934"/>
                  </a:lnTo>
                  <a:lnTo>
                    <a:pt x="223139" y="81445"/>
                  </a:lnTo>
                  <a:lnTo>
                    <a:pt x="220408" y="81445"/>
                  </a:lnTo>
                  <a:lnTo>
                    <a:pt x="220408" y="76479"/>
                  </a:lnTo>
                  <a:lnTo>
                    <a:pt x="220408" y="31750"/>
                  </a:lnTo>
                  <a:lnTo>
                    <a:pt x="204025" y="31750"/>
                  </a:lnTo>
                  <a:lnTo>
                    <a:pt x="206756" y="34239"/>
                  </a:lnTo>
                  <a:lnTo>
                    <a:pt x="206756" y="74002"/>
                  </a:lnTo>
                  <a:lnTo>
                    <a:pt x="201295" y="78968"/>
                  </a:lnTo>
                  <a:lnTo>
                    <a:pt x="198564" y="78968"/>
                  </a:lnTo>
                  <a:lnTo>
                    <a:pt x="195834" y="81445"/>
                  </a:lnTo>
                  <a:lnTo>
                    <a:pt x="187642" y="81445"/>
                  </a:lnTo>
                  <a:lnTo>
                    <a:pt x="182181" y="76479"/>
                  </a:lnTo>
                  <a:lnTo>
                    <a:pt x="182181" y="31750"/>
                  </a:lnTo>
                  <a:lnTo>
                    <a:pt x="165798" y="31750"/>
                  </a:lnTo>
                  <a:lnTo>
                    <a:pt x="168529" y="34239"/>
                  </a:lnTo>
                  <a:lnTo>
                    <a:pt x="168529" y="71513"/>
                  </a:lnTo>
                  <a:lnTo>
                    <a:pt x="171259" y="76479"/>
                  </a:lnTo>
                  <a:lnTo>
                    <a:pt x="171259" y="81445"/>
                  </a:lnTo>
                  <a:lnTo>
                    <a:pt x="179451" y="88900"/>
                  </a:lnTo>
                  <a:lnTo>
                    <a:pt x="193103" y="88900"/>
                  </a:lnTo>
                  <a:lnTo>
                    <a:pt x="195834" y="86423"/>
                  </a:lnTo>
                  <a:lnTo>
                    <a:pt x="198564" y="86423"/>
                  </a:lnTo>
                  <a:lnTo>
                    <a:pt x="201295" y="83934"/>
                  </a:lnTo>
                  <a:lnTo>
                    <a:pt x="203111" y="81445"/>
                  </a:lnTo>
                  <a:lnTo>
                    <a:pt x="206756" y="76479"/>
                  </a:lnTo>
                  <a:lnTo>
                    <a:pt x="206756" y="88900"/>
                  </a:lnTo>
                  <a:lnTo>
                    <a:pt x="212217" y="88900"/>
                  </a:lnTo>
                  <a:lnTo>
                    <a:pt x="228600" y="83934"/>
                  </a:lnTo>
                  <a:lnTo>
                    <a:pt x="228600" y="81445"/>
                  </a:lnTo>
                  <a:close/>
                </a:path>
                <a:path w="541654" h="89535">
                  <a:moveTo>
                    <a:pt x="298450" y="86461"/>
                  </a:moveTo>
                  <a:lnTo>
                    <a:pt x="293116" y="86461"/>
                  </a:lnTo>
                  <a:lnTo>
                    <a:pt x="290449" y="84010"/>
                  </a:lnTo>
                  <a:lnTo>
                    <a:pt x="290449" y="42405"/>
                  </a:lnTo>
                  <a:lnTo>
                    <a:pt x="287782" y="39954"/>
                  </a:lnTo>
                  <a:lnTo>
                    <a:pt x="287782" y="37515"/>
                  </a:lnTo>
                  <a:lnTo>
                    <a:pt x="279781" y="30162"/>
                  </a:lnTo>
                  <a:lnTo>
                    <a:pt x="266446" y="30162"/>
                  </a:lnTo>
                  <a:lnTo>
                    <a:pt x="258445" y="35064"/>
                  </a:lnTo>
                  <a:lnTo>
                    <a:pt x="253111" y="42405"/>
                  </a:lnTo>
                  <a:lnTo>
                    <a:pt x="253111" y="30162"/>
                  </a:lnTo>
                  <a:lnTo>
                    <a:pt x="250444" y="30162"/>
                  </a:lnTo>
                  <a:lnTo>
                    <a:pt x="231775" y="37515"/>
                  </a:lnTo>
                  <a:lnTo>
                    <a:pt x="239776" y="37515"/>
                  </a:lnTo>
                  <a:lnTo>
                    <a:pt x="239776" y="84010"/>
                  </a:lnTo>
                  <a:lnTo>
                    <a:pt x="237109" y="86461"/>
                  </a:lnTo>
                  <a:lnTo>
                    <a:pt x="231775" y="86461"/>
                  </a:lnTo>
                  <a:lnTo>
                    <a:pt x="231775" y="88912"/>
                  </a:lnTo>
                  <a:lnTo>
                    <a:pt x="261112" y="88912"/>
                  </a:lnTo>
                  <a:lnTo>
                    <a:pt x="261112" y="86461"/>
                  </a:lnTo>
                  <a:lnTo>
                    <a:pt x="253111" y="86461"/>
                  </a:lnTo>
                  <a:lnTo>
                    <a:pt x="253111" y="47294"/>
                  </a:lnTo>
                  <a:lnTo>
                    <a:pt x="256667" y="42405"/>
                  </a:lnTo>
                  <a:lnTo>
                    <a:pt x="258445" y="39954"/>
                  </a:lnTo>
                  <a:lnTo>
                    <a:pt x="263779" y="37515"/>
                  </a:lnTo>
                  <a:lnTo>
                    <a:pt x="271780" y="37515"/>
                  </a:lnTo>
                  <a:lnTo>
                    <a:pt x="277114" y="42405"/>
                  </a:lnTo>
                  <a:lnTo>
                    <a:pt x="277114" y="86461"/>
                  </a:lnTo>
                  <a:lnTo>
                    <a:pt x="269113" y="86461"/>
                  </a:lnTo>
                  <a:lnTo>
                    <a:pt x="269113" y="88912"/>
                  </a:lnTo>
                  <a:lnTo>
                    <a:pt x="298450" y="88912"/>
                  </a:lnTo>
                  <a:lnTo>
                    <a:pt x="298450" y="86461"/>
                  </a:lnTo>
                  <a:close/>
                </a:path>
                <a:path w="541654" h="89535">
                  <a:moveTo>
                    <a:pt x="339725" y="76619"/>
                  </a:moveTo>
                  <a:lnTo>
                    <a:pt x="336994" y="76619"/>
                  </a:lnTo>
                  <a:lnTo>
                    <a:pt x="336994" y="79070"/>
                  </a:lnTo>
                  <a:lnTo>
                    <a:pt x="334276" y="79070"/>
                  </a:lnTo>
                  <a:lnTo>
                    <a:pt x="334276" y="81534"/>
                  </a:lnTo>
                  <a:lnTo>
                    <a:pt x="326110" y="81534"/>
                  </a:lnTo>
                  <a:lnTo>
                    <a:pt x="323392" y="79070"/>
                  </a:lnTo>
                  <a:lnTo>
                    <a:pt x="323392" y="34823"/>
                  </a:lnTo>
                  <a:lnTo>
                    <a:pt x="336994" y="34823"/>
                  </a:lnTo>
                  <a:lnTo>
                    <a:pt x="336994" y="32372"/>
                  </a:lnTo>
                  <a:lnTo>
                    <a:pt x="323392" y="32372"/>
                  </a:lnTo>
                  <a:lnTo>
                    <a:pt x="323392" y="12700"/>
                  </a:lnTo>
                  <a:lnTo>
                    <a:pt x="320675" y="12700"/>
                  </a:lnTo>
                  <a:lnTo>
                    <a:pt x="317944" y="17627"/>
                  </a:lnTo>
                  <a:lnTo>
                    <a:pt x="317944" y="20078"/>
                  </a:lnTo>
                  <a:lnTo>
                    <a:pt x="312508" y="24993"/>
                  </a:lnTo>
                  <a:lnTo>
                    <a:pt x="312508" y="27457"/>
                  </a:lnTo>
                  <a:lnTo>
                    <a:pt x="307060" y="29908"/>
                  </a:lnTo>
                  <a:lnTo>
                    <a:pt x="304342" y="29908"/>
                  </a:lnTo>
                  <a:lnTo>
                    <a:pt x="301625" y="32372"/>
                  </a:lnTo>
                  <a:lnTo>
                    <a:pt x="301625" y="34823"/>
                  </a:lnTo>
                  <a:lnTo>
                    <a:pt x="309778" y="34823"/>
                  </a:lnTo>
                  <a:lnTo>
                    <a:pt x="309778" y="81534"/>
                  </a:lnTo>
                  <a:lnTo>
                    <a:pt x="312508" y="83985"/>
                  </a:lnTo>
                  <a:lnTo>
                    <a:pt x="312508" y="86448"/>
                  </a:lnTo>
                  <a:lnTo>
                    <a:pt x="315226" y="86448"/>
                  </a:lnTo>
                  <a:lnTo>
                    <a:pt x="317944" y="88900"/>
                  </a:lnTo>
                  <a:lnTo>
                    <a:pt x="328828" y="88900"/>
                  </a:lnTo>
                  <a:lnTo>
                    <a:pt x="331558" y="86448"/>
                  </a:lnTo>
                  <a:lnTo>
                    <a:pt x="336994" y="83985"/>
                  </a:lnTo>
                  <a:lnTo>
                    <a:pt x="336994" y="81534"/>
                  </a:lnTo>
                  <a:lnTo>
                    <a:pt x="339725" y="76619"/>
                  </a:lnTo>
                  <a:close/>
                </a:path>
                <a:path w="541654" h="89535">
                  <a:moveTo>
                    <a:pt x="385762" y="35064"/>
                  </a:moveTo>
                  <a:lnTo>
                    <a:pt x="383082" y="32613"/>
                  </a:lnTo>
                  <a:lnTo>
                    <a:pt x="383082" y="30162"/>
                  </a:lnTo>
                  <a:lnTo>
                    <a:pt x="372364" y="30162"/>
                  </a:lnTo>
                  <a:lnTo>
                    <a:pt x="367004" y="35064"/>
                  </a:lnTo>
                  <a:lnTo>
                    <a:pt x="361645" y="44856"/>
                  </a:lnTo>
                  <a:lnTo>
                    <a:pt x="361645" y="30162"/>
                  </a:lnTo>
                  <a:lnTo>
                    <a:pt x="358965" y="30162"/>
                  </a:lnTo>
                  <a:lnTo>
                    <a:pt x="342900" y="37515"/>
                  </a:lnTo>
                  <a:lnTo>
                    <a:pt x="348246" y="37515"/>
                  </a:lnTo>
                  <a:lnTo>
                    <a:pt x="348246" y="39954"/>
                  </a:lnTo>
                  <a:lnTo>
                    <a:pt x="350926" y="39954"/>
                  </a:lnTo>
                  <a:lnTo>
                    <a:pt x="350926" y="84010"/>
                  </a:lnTo>
                  <a:lnTo>
                    <a:pt x="348246" y="84010"/>
                  </a:lnTo>
                  <a:lnTo>
                    <a:pt x="348246" y="86461"/>
                  </a:lnTo>
                  <a:lnTo>
                    <a:pt x="342900" y="86461"/>
                  </a:lnTo>
                  <a:lnTo>
                    <a:pt x="342900" y="88912"/>
                  </a:lnTo>
                  <a:lnTo>
                    <a:pt x="375043" y="88912"/>
                  </a:lnTo>
                  <a:lnTo>
                    <a:pt x="375043" y="86461"/>
                  </a:lnTo>
                  <a:lnTo>
                    <a:pt x="367004" y="86461"/>
                  </a:lnTo>
                  <a:lnTo>
                    <a:pt x="364324" y="84010"/>
                  </a:lnTo>
                  <a:lnTo>
                    <a:pt x="364324" y="81559"/>
                  </a:lnTo>
                  <a:lnTo>
                    <a:pt x="361645" y="81559"/>
                  </a:lnTo>
                  <a:lnTo>
                    <a:pt x="361645" y="49745"/>
                  </a:lnTo>
                  <a:lnTo>
                    <a:pt x="364324" y="44856"/>
                  </a:lnTo>
                  <a:lnTo>
                    <a:pt x="369684" y="39954"/>
                  </a:lnTo>
                  <a:lnTo>
                    <a:pt x="375043" y="39954"/>
                  </a:lnTo>
                  <a:lnTo>
                    <a:pt x="375043" y="42405"/>
                  </a:lnTo>
                  <a:lnTo>
                    <a:pt x="377723" y="44856"/>
                  </a:lnTo>
                  <a:lnTo>
                    <a:pt x="383082" y="44856"/>
                  </a:lnTo>
                  <a:lnTo>
                    <a:pt x="385762" y="42405"/>
                  </a:lnTo>
                  <a:lnTo>
                    <a:pt x="385762" y="39954"/>
                  </a:lnTo>
                  <a:lnTo>
                    <a:pt x="385762" y="35064"/>
                  </a:lnTo>
                  <a:close/>
                </a:path>
                <a:path w="541654" h="89535">
                  <a:moveTo>
                    <a:pt x="415290" y="4940"/>
                  </a:moveTo>
                  <a:lnTo>
                    <a:pt x="412584" y="2476"/>
                  </a:lnTo>
                  <a:lnTo>
                    <a:pt x="412584" y="0"/>
                  </a:lnTo>
                  <a:lnTo>
                    <a:pt x="401789" y="0"/>
                  </a:lnTo>
                  <a:lnTo>
                    <a:pt x="399097" y="2476"/>
                  </a:lnTo>
                  <a:lnTo>
                    <a:pt x="399097" y="9880"/>
                  </a:lnTo>
                  <a:lnTo>
                    <a:pt x="404495" y="14820"/>
                  </a:lnTo>
                  <a:lnTo>
                    <a:pt x="409892" y="14820"/>
                  </a:lnTo>
                  <a:lnTo>
                    <a:pt x="409892" y="12357"/>
                  </a:lnTo>
                  <a:lnTo>
                    <a:pt x="412584" y="12357"/>
                  </a:lnTo>
                  <a:lnTo>
                    <a:pt x="412584" y="9880"/>
                  </a:lnTo>
                  <a:lnTo>
                    <a:pt x="415290" y="7416"/>
                  </a:lnTo>
                  <a:lnTo>
                    <a:pt x="415290" y="4940"/>
                  </a:lnTo>
                  <a:close/>
                </a:path>
                <a:path w="541654" h="89535">
                  <a:moveTo>
                    <a:pt x="420687" y="86436"/>
                  </a:moveTo>
                  <a:lnTo>
                    <a:pt x="415290" y="86436"/>
                  </a:lnTo>
                  <a:lnTo>
                    <a:pt x="415290" y="83972"/>
                  </a:lnTo>
                  <a:lnTo>
                    <a:pt x="412584" y="83972"/>
                  </a:lnTo>
                  <a:lnTo>
                    <a:pt x="412584" y="29641"/>
                  </a:lnTo>
                  <a:lnTo>
                    <a:pt x="409892" y="29641"/>
                  </a:lnTo>
                  <a:lnTo>
                    <a:pt x="393700" y="37045"/>
                  </a:lnTo>
                  <a:lnTo>
                    <a:pt x="399097" y="37045"/>
                  </a:lnTo>
                  <a:lnTo>
                    <a:pt x="399097" y="39522"/>
                  </a:lnTo>
                  <a:lnTo>
                    <a:pt x="401789" y="39522"/>
                  </a:lnTo>
                  <a:lnTo>
                    <a:pt x="401789" y="81495"/>
                  </a:lnTo>
                  <a:lnTo>
                    <a:pt x="399097" y="83972"/>
                  </a:lnTo>
                  <a:lnTo>
                    <a:pt x="399097" y="86436"/>
                  </a:lnTo>
                  <a:lnTo>
                    <a:pt x="393700" y="86436"/>
                  </a:lnTo>
                  <a:lnTo>
                    <a:pt x="393700" y="88900"/>
                  </a:lnTo>
                  <a:lnTo>
                    <a:pt x="420687" y="88900"/>
                  </a:lnTo>
                  <a:lnTo>
                    <a:pt x="420687" y="86436"/>
                  </a:lnTo>
                  <a:close/>
                </a:path>
                <a:path w="541654" h="89535">
                  <a:moveTo>
                    <a:pt x="484187" y="44856"/>
                  </a:moveTo>
                  <a:lnTo>
                    <a:pt x="481431" y="39954"/>
                  </a:lnTo>
                  <a:lnTo>
                    <a:pt x="475907" y="35064"/>
                  </a:lnTo>
                  <a:lnTo>
                    <a:pt x="473151" y="32613"/>
                  </a:lnTo>
                  <a:lnTo>
                    <a:pt x="470395" y="31394"/>
                  </a:lnTo>
                  <a:lnTo>
                    <a:pt x="470395" y="44856"/>
                  </a:lnTo>
                  <a:lnTo>
                    <a:pt x="470395" y="49745"/>
                  </a:lnTo>
                  <a:lnTo>
                    <a:pt x="440067" y="49745"/>
                  </a:lnTo>
                  <a:lnTo>
                    <a:pt x="442823" y="44856"/>
                  </a:lnTo>
                  <a:lnTo>
                    <a:pt x="442823" y="39954"/>
                  </a:lnTo>
                  <a:lnTo>
                    <a:pt x="448335" y="35064"/>
                  </a:lnTo>
                  <a:lnTo>
                    <a:pt x="462127" y="35064"/>
                  </a:lnTo>
                  <a:lnTo>
                    <a:pt x="467639" y="39954"/>
                  </a:lnTo>
                  <a:lnTo>
                    <a:pt x="467639" y="42405"/>
                  </a:lnTo>
                  <a:lnTo>
                    <a:pt x="470395" y="44856"/>
                  </a:lnTo>
                  <a:lnTo>
                    <a:pt x="470395" y="31394"/>
                  </a:lnTo>
                  <a:lnTo>
                    <a:pt x="467639" y="30162"/>
                  </a:lnTo>
                  <a:lnTo>
                    <a:pt x="451091" y="30162"/>
                  </a:lnTo>
                  <a:lnTo>
                    <a:pt x="445579" y="32613"/>
                  </a:lnTo>
                  <a:lnTo>
                    <a:pt x="440067" y="37515"/>
                  </a:lnTo>
                  <a:lnTo>
                    <a:pt x="434555" y="44856"/>
                  </a:lnTo>
                  <a:lnTo>
                    <a:pt x="431800" y="52197"/>
                  </a:lnTo>
                  <a:lnTo>
                    <a:pt x="431800" y="69329"/>
                  </a:lnTo>
                  <a:lnTo>
                    <a:pt x="434555" y="76669"/>
                  </a:lnTo>
                  <a:lnTo>
                    <a:pt x="440067" y="81559"/>
                  </a:lnTo>
                  <a:lnTo>
                    <a:pt x="442823" y="86461"/>
                  </a:lnTo>
                  <a:lnTo>
                    <a:pt x="451091" y="88912"/>
                  </a:lnTo>
                  <a:lnTo>
                    <a:pt x="464883" y="88912"/>
                  </a:lnTo>
                  <a:lnTo>
                    <a:pt x="475907" y="84010"/>
                  </a:lnTo>
                  <a:lnTo>
                    <a:pt x="481431" y="79121"/>
                  </a:lnTo>
                  <a:lnTo>
                    <a:pt x="484187" y="74218"/>
                  </a:lnTo>
                  <a:lnTo>
                    <a:pt x="484187" y="66878"/>
                  </a:lnTo>
                  <a:lnTo>
                    <a:pt x="481431" y="66878"/>
                  </a:lnTo>
                  <a:lnTo>
                    <a:pt x="481431" y="71780"/>
                  </a:lnTo>
                  <a:lnTo>
                    <a:pt x="473151" y="79121"/>
                  </a:lnTo>
                  <a:lnTo>
                    <a:pt x="456615" y="79121"/>
                  </a:lnTo>
                  <a:lnTo>
                    <a:pt x="442823" y="66878"/>
                  </a:lnTo>
                  <a:lnTo>
                    <a:pt x="440067" y="61988"/>
                  </a:lnTo>
                  <a:lnTo>
                    <a:pt x="440067" y="52197"/>
                  </a:lnTo>
                  <a:lnTo>
                    <a:pt x="484187" y="52197"/>
                  </a:lnTo>
                  <a:lnTo>
                    <a:pt x="484187" y="49745"/>
                  </a:lnTo>
                  <a:lnTo>
                    <a:pt x="484187" y="44856"/>
                  </a:lnTo>
                  <a:close/>
                </a:path>
                <a:path w="541654" h="89535">
                  <a:moveTo>
                    <a:pt x="541337" y="66878"/>
                  </a:moveTo>
                  <a:lnTo>
                    <a:pt x="535774" y="61988"/>
                  </a:lnTo>
                  <a:lnTo>
                    <a:pt x="524662" y="57086"/>
                  </a:lnTo>
                  <a:lnTo>
                    <a:pt x="516331" y="52197"/>
                  </a:lnTo>
                  <a:lnTo>
                    <a:pt x="510768" y="49745"/>
                  </a:lnTo>
                  <a:lnTo>
                    <a:pt x="508000" y="49745"/>
                  </a:lnTo>
                  <a:lnTo>
                    <a:pt x="508000" y="47294"/>
                  </a:lnTo>
                  <a:lnTo>
                    <a:pt x="505218" y="44856"/>
                  </a:lnTo>
                  <a:lnTo>
                    <a:pt x="505218" y="37515"/>
                  </a:lnTo>
                  <a:lnTo>
                    <a:pt x="508000" y="37515"/>
                  </a:lnTo>
                  <a:lnTo>
                    <a:pt x="510768" y="35064"/>
                  </a:lnTo>
                  <a:lnTo>
                    <a:pt x="524662" y="35064"/>
                  </a:lnTo>
                  <a:lnTo>
                    <a:pt x="530225" y="39954"/>
                  </a:lnTo>
                  <a:lnTo>
                    <a:pt x="532993" y="44856"/>
                  </a:lnTo>
                  <a:lnTo>
                    <a:pt x="532993" y="49745"/>
                  </a:lnTo>
                  <a:lnTo>
                    <a:pt x="535774" y="49745"/>
                  </a:lnTo>
                  <a:lnTo>
                    <a:pt x="535774" y="35064"/>
                  </a:lnTo>
                  <a:lnTo>
                    <a:pt x="535774" y="32613"/>
                  </a:lnTo>
                  <a:lnTo>
                    <a:pt x="535774" y="30162"/>
                  </a:lnTo>
                  <a:lnTo>
                    <a:pt x="532993" y="30162"/>
                  </a:lnTo>
                  <a:lnTo>
                    <a:pt x="532993" y="32613"/>
                  </a:lnTo>
                  <a:lnTo>
                    <a:pt x="524662" y="32613"/>
                  </a:lnTo>
                  <a:lnTo>
                    <a:pt x="521881" y="30162"/>
                  </a:lnTo>
                  <a:lnTo>
                    <a:pt x="510768" y="30162"/>
                  </a:lnTo>
                  <a:lnTo>
                    <a:pt x="505218" y="32613"/>
                  </a:lnTo>
                  <a:lnTo>
                    <a:pt x="499656" y="37515"/>
                  </a:lnTo>
                  <a:lnTo>
                    <a:pt x="496887" y="42405"/>
                  </a:lnTo>
                  <a:lnTo>
                    <a:pt x="496887" y="52197"/>
                  </a:lnTo>
                  <a:lnTo>
                    <a:pt x="505218" y="59537"/>
                  </a:lnTo>
                  <a:lnTo>
                    <a:pt x="513549" y="61988"/>
                  </a:lnTo>
                  <a:lnTo>
                    <a:pt x="519112" y="66878"/>
                  </a:lnTo>
                  <a:lnTo>
                    <a:pt x="524662" y="69329"/>
                  </a:lnTo>
                  <a:lnTo>
                    <a:pt x="527443" y="69329"/>
                  </a:lnTo>
                  <a:lnTo>
                    <a:pt x="527443" y="71780"/>
                  </a:lnTo>
                  <a:lnTo>
                    <a:pt x="530225" y="74218"/>
                  </a:lnTo>
                  <a:lnTo>
                    <a:pt x="530225" y="79121"/>
                  </a:lnTo>
                  <a:lnTo>
                    <a:pt x="527443" y="81559"/>
                  </a:lnTo>
                  <a:lnTo>
                    <a:pt x="527443" y="84010"/>
                  </a:lnTo>
                  <a:lnTo>
                    <a:pt x="524662" y="84010"/>
                  </a:lnTo>
                  <a:lnTo>
                    <a:pt x="521881" y="86461"/>
                  </a:lnTo>
                  <a:lnTo>
                    <a:pt x="513549" y="86461"/>
                  </a:lnTo>
                  <a:lnTo>
                    <a:pt x="510768" y="84010"/>
                  </a:lnTo>
                  <a:lnTo>
                    <a:pt x="505218" y="81559"/>
                  </a:lnTo>
                  <a:lnTo>
                    <a:pt x="502437" y="79121"/>
                  </a:lnTo>
                  <a:lnTo>
                    <a:pt x="496887" y="69329"/>
                  </a:lnTo>
                  <a:lnTo>
                    <a:pt x="496887" y="88912"/>
                  </a:lnTo>
                  <a:lnTo>
                    <a:pt x="499656" y="88912"/>
                  </a:lnTo>
                  <a:lnTo>
                    <a:pt x="499656" y="86461"/>
                  </a:lnTo>
                  <a:lnTo>
                    <a:pt x="502437" y="86461"/>
                  </a:lnTo>
                  <a:lnTo>
                    <a:pt x="505218" y="88912"/>
                  </a:lnTo>
                  <a:lnTo>
                    <a:pt x="527443" y="88912"/>
                  </a:lnTo>
                  <a:lnTo>
                    <a:pt x="532993" y="84010"/>
                  </a:lnTo>
                  <a:lnTo>
                    <a:pt x="538556" y="81559"/>
                  </a:lnTo>
                  <a:lnTo>
                    <a:pt x="541337" y="76669"/>
                  </a:lnTo>
                  <a:lnTo>
                    <a:pt x="541337" y="668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78287" y="3165475"/>
              <a:ext cx="425450" cy="88901"/>
            </a:xfrm>
            <a:prstGeom prst="rect">
              <a:avLst/>
            </a:prstGeom>
          </p:spPr>
        </p:pic>
      </p:grpSp>
      <p:sp>
        <p:nvSpPr>
          <p:cNvPr id="47" name="object 47"/>
          <p:cNvSpPr/>
          <p:nvPr/>
        </p:nvSpPr>
        <p:spPr>
          <a:xfrm>
            <a:off x="8134350" y="4770437"/>
            <a:ext cx="15875" cy="14604"/>
          </a:xfrm>
          <a:custGeom>
            <a:avLst/>
            <a:gdLst/>
            <a:ahLst/>
            <a:cxnLst/>
            <a:rect l="l" t="t" r="r" b="b"/>
            <a:pathLst>
              <a:path w="15875" h="14604">
                <a:moveTo>
                  <a:pt x="10582" y="11907"/>
                </a:moveTo>
                <a:lnTo>
                  <a:pt x="2645" y="11907"/>
                </a:lnTo>
                <a:lnTo>
                  <a:pt x="5292" y="14288"/>
                </a:lnTo>
                <a:lnTo>
                  <a:pt x="7937" y="14288"/>
                </a:lnTo>
                <a:lnTo>
                  <a:pt x="10582" y="11907"/>
                </a:lnTo>
                <a:close/>
              </a:path>
              <a:path w="15875" h="14604">
                <a:moveTo>
                  <a:pt x="10582" y="0"/>
                </a:moveTo>
                <a:lnTo>
                  <a:pt x="2645" y="0"/>
                </a:lnTo>
                <a:lnTo>
                  <a:pt x="0" y="2381"/>
                </a:lnTo>
                <a:lnTo>
                  <a:pt x="0" y="11907"/>
                </a:lnTo>
                <a:lnTo>
                  <a:pt x="13229" y="11907"/>
                </a:lnTo>
                <a:lnTo>
                  <a:pt x="13229" y="9526"/>
                </a:lnTo>
                <a:lnTo>
                  <a:pt x="15875" y="9526"/>
                </a:lnTo>
                <a:lnTo>
                  <a:pt x="15875" y="4762"/>
                </a:lnTo>
                <a:lnTo>
                  <a:pt x="105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202612" y="4770437"/>
            <a:ext cx="15875" cy="14604"/>
          </a:xfrm>
          <a:custGeom>
            <a:avLst/>
            <a:gdLst/>
            <a:ahLst/>
            <a:cxnLst/>
            <a:rect l="l" t="t" r="r" b="b"/>
            <a:pathLst>
              <a:path w="15875" h="14604">
                <a:moveTo>
                  <a:pt x="13229" y="11907"/>
                </a:moveTo>
                <a:lnTo>
                  <a:pt x="5292" y="11907"/>
                </a:lnTo>
                <a:lnTo>
                  <a:pt x="7937" y="14288"/>
                </a:lnTo>
                <a:lnTo>
                  <a:pt x="10584" y="14288"/>
                </a:lnTo>
                <a:lnTo>
                  <a:pt x="13229" y="11907"/>
                </a:lnTo>
                <a:close/>
              </a:path>
              <a:path w="15875" h="14604">
                <a:moveTo>
                  <a:pt x="13229" y="0"/>
                </a:moveTo>
                <a:lnTo>
                  <a:pt x="5292" y="0"/>
                </a:lnTo>
                <a:lnTo>
                  <a:pt x="0" y="4762"/>
                </a:lnTo>
                <a:lnTo>
                  <a:pt x="0" y="9526"/>
                </a:lnTo>
                <a:lnTo>
                  <a:pt x="2646" y="9526"/>
                </a:lnTo>
                <a:lnTo>
                  <a:pt x="2646" y="11907"/>
                </a:lnTo>
                <a:lnTo>
                  <a:pt x="15875" y="11907"/>
                </a:lnTo>
                <a:lnTo>
                  <a:pt x="15875" y="2381"/>
                </a:lnTo>
                <a:lnTo>
                  <a:pt x="132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272462" y="4770437"/>
            <a:ext cx="17780" cy="14604"/>
          </a:xfrm>
          <a:custGeom>
            <a:avLst/>
            <a:gdLst/>
            <a:ahLst/>
            <a:cxnLst/>
            <a:rect l="l" t="t" r="r" b="b"/>
            <a:pathLst>
              <a:path w="17779" h="14604">
                <a:moveTo>
                  <a:pt x="14552" y="0"/>
                </a:moveTo>
                <a:lnTo>
                  <a:pt x="5821" y="0"/>
                </a:lnTo>
                <a:lnTo>
                  <a:pt x="0" y="4762"/>
                </a:lnTo>
                <a:lnTo>
                  <a:pt x="0" y="9526"/>
                </a:lnTo>
                <a:lnTo>
                  <a:pt x="2910" y="9526"/>
                </a:lnTo>
                <a:lnTo>
                  <a:pt x="2910" y="11907"/>
                </a:lnTo>
                <a:lnTo>
                  <a:pt x="5821" y="11907"/>
                </a:lnTo>
                <a:lnTo>
                  <a:pt x="8732" y="14288"/>
                </a:lnTo>
                <a:lnTo>
                  <a:pt x="11642" y="14288"/>
                </a:lnTo>
                <a:lnTo>
                  <a:pt x="17463" y="9526"/>
                </a:lnTo>
                <a:lnTo>
                  <a:pt x="17463" y="2381"/>
                </a:lnTo>
                <a:lnTo>
                  <a:pt x="145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3275" rIns="0" bIns="0" rtlCol="0">
            <a:spAutoFit/>
          </a:bodyPr>
          <a:lstStyle/>
          <a:p>
            <a:pPr marL="98679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5" dirty="0"/>
              <a:t> </a:t>
            </a:r>
            <a:r>
              <a:rPr dirty="0"/>
              <a:t>Structure</a:t>
            </a:r>
            <a:r>
              <a:rPr spc="-5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spc="-10" dirty="0"/>
              <a:t>Classnotes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1553" y="1841500"/>
            <a:ext cx="1631314" cy="207391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4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spc="-10" dirty="0">
                <a:solidFill>
                  <a:srgbClr val="336699"/>
                </a:solidFill>
                <a:latin typeface="Times New Roman"/>
                <a:cs typeface="Times New Roman"/>
              </a:rPr>
              <a:t>Focus</a:t>
            </a:r>
            <a:endParaRPr sz="2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65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spc="-10" dirty="0">
                <a:solidFill>
                  <a:srgbClr val="336699"/>
                </a:solidFill>
                <a:latin typeface="Times New Roman"/>
                <a:cs typeface="Times New Roman"/>
              </a:rPr>
              <a:t>Example</a:t>
            </a:r>
            <a:endParaRPr sz="2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74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spc="-10" dirty="0">
                <a:solidFill>
                  <a:srgbClr val="336699"/>
                </a:solidFill>
                <a:latin typeface="Times New Roman"/>
                <a:cs typeface="Times New Roman"/>
              </a:rPr>
              <a:t>Exercise</a:t>
            </a:r>
            <a:endParaRPr sz="2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64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spc="-10" dirty="0">
                <a:solidFill>
                  <a:srgbClr val="336699"/>
                </a:solidFill>
                <a:latin typeface="Times New Roman"/>
                <a:cs typeface="Times New Roman"/>
              </a:rPr>
              <a:t>Project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3860" rIns="0" bIns="0" rtlCol="0">
            <a:spAutoFit/>
          </a:bodyPr>
          <a:lstStyle/>
          <a:p>
            <a:pPr marL="877569">
              <a:lnSpc>
                <a:spcPct val="100000"/>
              </a:lnSpc>
              <a:spcBef>
                <a:spcPts val="100"/>
              </a:spcBef>
            </a:pPr>
            <a:r>
              <a:rPr dirty="0"/>
              <a:t>Design</a:t>
            </a:r>
            <a:r>
              <a:rPr spc="-20" dirty="0"/>
              <a:t> </a:t>
            </a:r>
            <a:r>
              <a:rPr spc="-10" dirty="0"/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1553" y="1849628"/>
            <a:ext cx="2746375" cy="3874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Performance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Issues</a:t>
            </a:r>
            <a:endParaRPr sz="24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spcBef>
                <a:spcPts val="15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55015" algn="l"/>
                <a:tab pos="755650" algn="l"/>
              </a:tabLst>
            </a:pPr>
            <a:r>
              <a:rPr sz="2000" spc="-10" dirty="0">
                <a:latin typeface="Times New Roman"/>
                <a:cs typeface="Times New Roman"/>
              </a:rPr>
              <a:t>Responsiveness</a:t>
            </a:r>
            <a:endParaRPr sz="20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buClr>
                <a:srgbClr val="9A0000"/>
              </a:buClr>
              <a:buSzPct val="70000"/>
              <a:buFont typeface="Arial"/>
              <a:buChar char="■"/>
              <a:tabLst>
                <a:tab pos="755015" algn="l"/>
                <a:tab pos="755650" algn="l"/>
              </a:tabLst>
            </a:pPr>
            <a:r>
              <a:rPr sz="2000" spc="-10" dirty="0">
                <a:latin typeface="Times New Roman"/>
                <a:cs typeface="Times New Roman"/>
              </a:rPr>
              <a:t>Throughput</a:t>
            </a:r>
            <a:endParaRPr sz="2000">
              <a:latin typeface="Times New Roman"/>
              <a:cs typeface="Times New Roman"/>
            </a:endParaRPr>
          </a:p>
          <a:p>
            <a:pPr marL="818515" lvl="1" indent="-349250">
              <a:lnSpc>
                <a:spcPct val="100000"/>
              </a:lnSpc>
              <a:buClr>
                <a:srgbClr val="9A0000"/>
              </a:buClr>
              <a:buSzPct val="70000"/>
              <a:buFont typeface="Arial"/>
              <a:buChar char="■"/>
              <a:tabLst>
                <a:tab pos="818515" algn="l"/>
                <a:tab pos="819150" algn="l"/>
              </a:tabLst>
            </a:pPr>
            <a:r>
              <a:rPr sz="2000" dirty="0">
                <a:latin typeface="Times New Roman"/>
                <a:cs typeface="Times New Roman"/>
              </a:rPr>
              <a:t>Load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Balancing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Quality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Service</a:t>
            </a:r>
            <a:endParaRPr sz="24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spcBef>
                <a:spcPts val="20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55015" algn="l"/>
                <a:tab pos="755650" algn="l"/>
              </a:tabLst>
            </a:pPr>
            <a:r>
              <a:rPr sz="2000" spc="-10" dirty="0">
                <a:latin typeface="Times New Roman"/>
                <a:cs typeface="Times New Roman"/>
              </a:rPr>
              <a:t>Reliability</a:t>
            </a:r>
            <a:endParaRPr sz="20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buClr>
                <a:srgbClr val="9A0000"/>
              </a:buClr>
              <a:buSzPct val="70000"/>
              <a:buFont typeface="Arial"/>
              <a:buChar char="■"/>
              <a:tabLst>
                <a:tab pos="755015" algn="l"/>
                <a:tab pos="755650" algn="l"/>
              </a:tabLst>
            </a:pPr>
            <a:r>
              <a:rPr sz="2000" spc="-10" dirty="0">
                <a:latin typeface="Times New Roman"/>
                <a:cs typeface="Times New Roman"/>
              </a:rPr>
              <a:t>Security</a:t>
            </a:r>
            <a:endParaRPr sz="2000">
              <a:latin typeface="Times New Roman"/>
              <a:cs typeface="Times New Roman"/>
            </a:endParaRPr>
          </a:p>
          <a:p>
            <a:pPr marL="755015" lvl="1" indent="-285750">
              <a:lnSpc>
                <a:spcPts val="2390"/>
              </a:lnSpc>
              <a:buClr>
                <a:srgbClr val="9A0000"/>
              </a:buClr>
              <a:buSzPct val="70000"/>
              <a:buFont typeface="Arial"/>
              <a:buChar char="■"/>
              <a:tabLst>
                <a:tab pos="755015" algn="l"/>
                <a:tab pos="755650" algn="l"/>
              </a:tabLst>
            </a:pPr>
            <a:r>
              <a:rPr sz="2000" spc="-10" dirty="0">
                <a:latin typeface="Times New Roman"/>
                <a:cs typeface="Times New Roman"/>
              </a:rPr>
              <a:t>Performance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ts val="2870"/>
              </a:lnSpc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spc="-10" dirty="0">
                <a:latin typeface="Times New Roman"/>
                <a:cs typeface="Times New Roman"/>
              </a:rPr>
              <a:t>Dependability</a:t>
            </a:r>
            <a:endParaRPr sz="24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spcBef>
                <a:spcPts val="40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55015" algn="l"/>
                <a:tab pos="755650" algn="l"/>
              </a:tabLst>
            </a:pPr>
            <a:r>
              <a:rPr sz="2000" spc="-10" dirty="0">
                <a:latin typeface="Times New Roman"/>
                <a:cs typeface="Times New Roman"/>
              </a:rPr>
              <a:t>Correctness</a:t>
            </a:r>
            <a:endParaRPr sz="20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buClr>
                <a:srgbClr val="9A0000"/>
              </a:buClr>
              <a:buSzPct val="70000"/>
              <a:buFont typeface="Arial"/>
              <a:buChar char="■"/>
              <a:tabLst>
                <a:tab pos="755015" algn="l"/>
                <a:tab pos="755650" algn="l"/>
              </a:tabLst>
            </a:pPr>
            <a:r>
              <a:rPr sz="2000" spc="-10" dirty="0">
                <a:latin typeface="Times New Roman"/>
                <a:cs typeface="Times New Roman"/>
              </a:rPr>
              <a:t>Security</a:t>
            </a:r>
            <a:endParaRPr sz="20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buClr>
                <a:srgbClr val="9A0000"/>
              </a:buClr>
              <a:buSzPct val="70000"/>
              <a:buFont typeface="Arial"/>
              <a:buChar char="■"/>
              <a:tabLst>
                <a:tab pos="755015" algn="l"/>
                <a:tab pos="755650" algn="l"/>
              </a:tabLst>
            </a:pPr>
            <a:r>
              <a:rPr sz="2000" dirty="0">
                <a:latin typeface="Times New Roman"/>
                <a:cs typeface="Times New Roman"/>
              </a:rPr>
              <a:t>Fault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tolerance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3860" rIns="0" bIns="0" rtlCol="0">
            <a:spAutoFit/>
          </a:bodyPr>
          <a:lstStyle/>
          <a:p>
            <a:pPr marL="877569">
              <a:lnSpc>
                <a:spcPct val="100000"/>
              </a:lnSpc>
              <a:spcBef>
                <a:spcPts val="100"/>
              </a:spcBef>
            </a:pPr>
            <a:r>
              <a:rPr dirty="0"/>
              <a:t>Similar</a:t>
            </a:r>
            <a:r>
              <a:rPr spc="-2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Related</a:t>
            </a:r>
            <a:r>
              <a:rPr spc="-10" dirty="0"/>
              <a:t> Concepts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1553" y="1846580"/>
            <a:ext cx="2057400" cy="222313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2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0070C0"/>
                </a:solidFill>
                <a:latin typeface="Times New Roman"/>
                <a:cs typeface="Times New Roman"/>
              </a:rPr>
              <a:t>Distributed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62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0070C0"/>
                </a:solidFill>
                <a:latin typeface="Times New Roman"/>
                <a:cs typeface="Times New Roman"/>
              </a:rPr>
              <a:t>Network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0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0070C0"/>
                </a:solidFill>
                <a:latin typeface="Times New Roman"/>
                <a:cs typeface="Times New Roman"/>
              </a:rPr>
              <a:t>Parallel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62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spc="-10" dirty="0">
                <a:latin typeface="Times New Roman"/>
                <a:cs typeface="Times New Roman"/>
              </a:rPr>
              <a:t>Concurrent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2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spc="-10" dirty="0">
                <a:latin typeface="Times New Roman"/>
                <a:cs typeface="Times New Roman"/>
              </a:rPr>
              <a:t>Decentralized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3860" rIns="0" bIns="0" rtlCol="0">
            <a:spAutoFit/>
          </a:bodyPr>
          <a:lstStyle/>
          <a:p>
            <a:pPr marL="877569">
              <a:lnSpc>
                <a:spcPct val="100000"/>
              </a:lnSpc>
              <a:spcBef>
                <a:spcPts val="100"/>
              </a:spcBef>
            </a:pPr>
            <a:r>
              <a:rPr dirty="0"/>
              <a:t>Schroeder's</a:t>
            </a:r>
            <a:r>
              <a:rPr spc="-10" dirty="0"/>
              <a:t> Definition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1553" y="1917902"/>
            <a:ext cx="5607685" cy="1989455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list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symptoms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distributed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system</a:t>
            </a:r>
            <a:endParaRPr sz="24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spcBef>
                <a:spcPts val="710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55015" algn="l"/>
                <a:tab pos="755650" algn="l"/>
              </a:tabLst>
            </a:pPr>
            <a:r>
              <a:rPr sz="2000" dirty="0">
                <a:latin typeface="Times New Roman"/>
                <a:cs typeface="Times New Roman"/>
              </a:rPr>
              <a:t>Multiple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elements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(PEs)</a:t>
            </a:r>
            <a:endParaRPr sz="20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spcBef>
                <a:spcPts val="409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55015" algn="l"/>
                <a:tab pos="755650" algn="l"/>
              </a:tabLst>
            </a:pPr>
            <a:r>
              <a:rPr sz="2000" dirty="0">
                <a:latin typeface="Times New Roman"/>
                <a:cs typeface="Times New Roman"/>
              </a:rPr>
              <a:t>Interconnection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hardware</a:t>
            </a:r>
            <a:endParaRPr sz="20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spcBef>
                <a:spcPts val="500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55015" algn="l"/>
                <a:tab pos="755650" algn="l"/>
              </a:tabLst>
            </a:pPr>
            <a:r>
              <a:rPr sz="2000" dirty="0">
                <a:latin typeface="Times New Roman"/>
                <a:cs typeface="Times New Roman"/>
              </a:rPr>
              <a:t>PEs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fail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independently</a:t>
            </a:r>
            <a:endParaRPr sz="20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spcBef>
                <a:spcPts val="505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55015" algn="l"/>
                <a:tab pos="755650" algn="l"/>
              </a:tabLst>
            </a:pPr>
            <a:r>
              <a:rPr sz="2000" dirty="0">
                <a:latin typeface="Times New Roman"/>
                <a:cs typeface="Times New Roman"/>
              </a:rPr>
              <a:t>Shared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states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3860" rIns="0" bIns="0" rtlCol="0">
            <a:spAutoFit/>
          </a:bodyPr>
          <a:lstStyle/>
          <a:p>
            <a:pPr marL="877569">
              <a:lnSpc>
                <a:spcPct val="100000"/>
              </a:lnSpc>
              <a:spcBef>
                <a:spcPts val="100"/>
              </a:spcBef>
            </a:pPr>
            <a:r>
              <a:rPr dirty="0"/>
              <a:t>Focus</a:t>
            </a:r>
            <a:r>
              <a:rPr spc="-20" dirty="0"/>
              <a:t> </a:t>
            </a:r>
            <a:r>
              <a:rPr dirty="0"/>
              <a:t>1:</a:t>
            </a:r>
            <a:r>
              <a:rPr spc="-10" dirty="0"/>
              <a:t> </a:t>
            </a:r>
            <a:r>
              <a:rPr dirty="0"/>
              <a:t>Enslow's</a:t>
            </a:r>
            <a:r>
              <a:rPr spc="-10" dirty="0"/>
              <a:t> Definition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974596"/>
            <a:ext cx="7990205" cy="2372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 marR="5080" indent="-165100">
              <a:lnSpc>
                <a:spcPts val="3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Distributed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distributed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hardware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distributed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control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+ </a:t>
            </a:r>
            <a:r>
              <a:rPr sz="2400" dirty="0">
                <a:latin typeface="Times New Roman"/>
                <a:cs typeface="Times New Roman"/>
              </a:rPr>
              <a:t>distributed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400">
              <a:latin typeface="Times New Roman"/>
              <a:cs typeface="Times New Roman"/>
            </a:endParaRPr>
          </a:p>
          <a:p>
            <a:pPr marL="203200" marR="316865" indent="-190500" algn="just">
              <a:lnSpc>
                <a:spcPct val="987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could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classified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distributed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all</a:t>
            </a:r>
            <a:r>
              <a:rPr sz="2400" spc="-10" dirty="0">
                <a:solidFill>
                  <a:srgbClr val="0070C0"/>
                </a:solidFill>
                <a:latin typeface="Times New Roman"/>
                <a:cs typeface="Times New Roman"/>
              </a:rPr>
              <a:t> three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categories</a:t>
            </a:r>
            <a:r>
              <a:rPr sz="2400" spc="-2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(hardware,</a:t>
            </a:r>
            <a:r>
              <a:rPr sz="2400" spc="-1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control,</a:t>
            </a:r>
            <a:r>
              <a:rPr sz="2400" spc="-1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data)</a:t>
            </a:r>
            <a:r>
              <a:rPr sz="2400" spc="-1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reach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certain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degree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of </a:t>
            </a:r>
            <a:r>
              <a:rPr sz="2400" spc="-10" dirty="0">
                <a:latin typeface="Times New Roman"/>
                <a:cs typeface="Times New Roman"/>
              </a:rPr>
              <a:t>decentralization.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0331" rIns="0" bIns="0" rtlCol="0">
            <a:spAutoFit/>
          </a:bodyPr>
          <a:lstStyle/>
          <a:p>
            <a:pPr marL="877569">
              <a:lnSpc>
                <a:spcPct val="100000"/>
              </a:lnSpc>
              <a:spcBef>
                <a:spcPts val="100"/>
              </a:spcBef>
            </a:pPr>
            <a:r>
              <a:rPr dirty="0"/>
              <a:t>Focus</a:t>
            </a:r>
            <a:r>
              <a:rPr spc="-10" dirty="0"/>
              <a:t> </a:t>
            </a:r>
            <a:r>
              <a:rPr dirty="0"/>
              <a:t>1</a:t>
            </a:r>
            <a:r>
              <a:rPr spc="195" dirty="0"/>
              <a:t> </a:t>
            </a:r>
            <a:r>
              <a:rPr sz="2800" spc="-10" dirty="0"/>
              <a:t>(Cont’d.)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136139" y="6094476"/>
            <a:ext cx="39782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Enslow's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model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distributed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systems.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76500" y="3370262"/>
            <a:ext cx="81280" cy="1838325"/>
            <a:chOff x="2476500" y="3370262"/>
            <a:chExt cx="81280" cy="1838325"/>
          </a:xfrm>
        </p:grpSpPr>
        <p:sp>
          <p:nvSpPr>
            <p:cNvPr id="5" name="object 5"/>
            <p:cNvSpPr/>
            <p:nvPr/>
          </p:nvSpPr>
          <p:spPr>
            <a:xfrm>
              <a:off x="2514600" y="3378200"/>
              <a:ext cx="1905" cy="1822450"/>
            </a:xfrm>
            <a:custGeom>
              <a:avLst/>
              <a:gdLst/>
              <a:ahLst/>
              <a:cxnLst/>
              <a:rect l="l" t="t" r="r" b="b"/>
              <a:pathLst>
                <a:path w="1905" h="1822450">
                  <a:moveTo>
                    <a:pt x="0" y="1822450"/>
                  </a:moveTo>
                  <a:lnTo>
                    <a:pt x="1588" y="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76500" y="3416300"/>
              <a:ext cx="80963" cy="144463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2771775" y="5248275"/>
            <a:ext cx="2221230" cy="69850"/>
            <a:chOff x="2771775" y="5248275"/>
            <a:chExt cx="2221230" cy="69850"/>
          </a:xfrm>
        </p:grpSpPr>
        <p:sp>
          <p:nvSpPr>
            <p:cNvPr id="8" name="object 8"/>
            <p:cNvSpPr/>
            <p:nvPr/>
          </p:nvSpPr>
          <p:spPr>
            <a:xfrm>
              <a:off x="2779712" y="5283200"/>
              <a:ext cx="2205355" cy="1905"/>
            </a:xfrm>
            <a:custGeom>
              <a:avLst/>
              <a:gdLst/>
              <a:ahLst/>
              <a:cxnLst/>
              <a:rect l="l" t="t" r="r" b="b"/>
              <a:pathLst>
                <a:path w="2205354" h="1904">
                  <a:moveTo>
                    <a:pt x="0" y="0"/>
                  </a:moveTo>
                  <a:lnTo>
                    <a:pt x="2205038" y="1588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56150" y="5248275"/>
              <a:ext cx="177800" cy="6985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86075" y="3679825"/>
            <a:ext cx="152400" cy="7143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86075" y="3927475"/>
            <a:ext cx="155575" cy="7143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86075" y="4214812"/>
            <a:ext cx="149225" cy="7461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86075" y="4465637"/>
            <a:ext cx="155575" cy="71438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86075" y="4713287"/>
            <a:ext cx="139700" cy="71438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2371725" y="2228850"/>
            <a:ext cx="4841875" cy="3040380"/>
            <a:chOff x="2371725" y="2228850"/>
            <a:chExt cx="4841875" cy="3040380"/>
          </a:xfrm>
        </p:grpSpPr>
        <p:sp>
          <p:nvSpPr>
            <p:cNvPr id="16" name="object 16"/>
            <p:cNvSpPr/>
            <p:nvPr/>
          </p:nvSpPr>
          <p:spPr>
            <a:xfrm>
              <a:off x="5810250" y="249396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5">
                  <a:moveTo>
                    <a:pt x="0" y="0"/>
                  </a:moveTo>
                  <a:lnTo>
                    <a:pt x="1588" y="1588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400800" y="3046412"/>
              <a:ext cx="1905" cy="1325880"/>
            </a:xfrm>
            <a:custGeom>
              <a:avLst/>
              <a:gdLst/>
              <a:ahLst/>
              <a:cxnLst/>
              <a:rect l="l" t="t" r="r" b="b"/>
              <a:pathLst>
                <a:path w="1904" h="1325879">
                  <a:moveTo>
                    <a:pt x="0" y="0"/>
                  </a:moveTo>
                  <a:lnTo>
                    <a:pt x="1588" y="132556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55987" y="3557587"/>
              <a:ext cx="327025" cy="1362075"/>
            </a:xfrm>
            <a:custGeom>
              <a:avLst/>
              <a:gdLst/>
              <a:ahLst/>
              <a:cxnLst/>
              <a:rect l="l" t="t" r="r" b="b"/>
              <a:pathLst>
                <a:path w="327025" h="1362075">
                  <a:moveTo>
                    <a:pt x="0" y="0"/>
                  </a:moveTo>
                  <a:lnTo>
                    <a:pt x="327025" y="0"/>
                  </a:lnTo>
                  <a:lnTo>
                    <a:pt x="327025" y="1362075"/>
                  </a:lnTo>
                  <a:lnTo>
                    <a:pt x="0" y="13620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27500" y="3557587"/>
              <a:ext cx="346075" cy="1362075"/>
            </a:xfrm>
            <a:custGeom>
              <a:avLst/>
              <a:gdLst/>
              <a:ahLst/>
              <a:cxnLst/>
              <a:rect l="l" t="t" r="r" b="b"/>
              <a:pathLst>
                <a:path w="346075" h="1362075">
                  <a:moveTo>
                    <a:pt x="0" y="0"/>
                  </a:moveTo>
                  <a:lnTo>
                    <a:pt x="346075" y="0"/>
                  </a:lnTo>
                  <a:lnTo>
                    <a:pt x="346075" y="1362075"/>
                  </a:lnTo>
                  <a:lnTo>
                    <a:pt x="0" y="13620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819650" y="3557587"/>
              <a:ext cx="327025" cy="1362075"/>
            </a:xfrm>
            <a:custGeom>
              <a:avLst/>
              <a:gdLst/>
              <a:ahLst/>
              <a:cxnLst/>
              <a:rect l="l" t="t" r="r" b="b"/>
              <a:pathLst>
                <a:path w="327025" h="1362075">
                  <a:moveTo>
                    <a:pt x="0" y="0"/>
                  </a:moveTo>
                  <a:lnTo>
                    <a:pt x="327025" y="0"/>
                  </a:lnTo>
                  <a:lnTo>
                    <a:pt x="327025" y="1362075"/>
                  </a:lnTo>
                  <a:lnTo>
                    <a:pt x="0" y="13620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09912" y="4919662"/>
              <a:ext cx="2037080" cy="1905"/>
            </a:xfrm>
            <a:custGeom>
              <a:avLst/>
              <a:gdLst/>
              <a:ahLst/>
              <a:cxnLst/>
              <a:rect l="l" t="t" r="r" b="b"/>
              <a:pathLst>
                <a:path w="2037079" h="1904">
                  <a:moveTo>
                    <a:pt x="0" y="0"/>
                  </a:moveTo>
                  <a:lnTo>
                    <a:pt x="2036763" y="158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09912" y="3557587"/>
              <a:ext cx="2037080" cy="1905"/>
            </a:xfrm>
            <a:custGeom>
              <a:avLst/>
              <a:gdLst/>
              <a:ahLst/>
              <a:cxnLst/>
              <a:rect l="l" t="t" r="r" b="b"/>
              <a:pathLst>
                <a:path w="2037079" h="1904">
                  <a:moveTo>
                    <a:pt x="0" y="0"/>
                  </a:moveTo>
                  <a:lnTo>
                    <a:pt x="2036763" y="158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146425" y="3544887"/>
              <a:ext cx="1905" cy="1365250"/>
            </a:xfrm>
            <a:custGeom>
              <a:avLst/>
              <a:gdLst/>
              <a:ahLst/>
              <a:cxnLst/>
              <a:rect l="l" t="t" r="r" b="b"/>
              <a:pathLst>
                <a:path w="1905" h="1365250">
                  <a:moveTo>
                    <a:pt x="0" y="0"/>
                  </a:moveTo>
                  <a:lnTo>
                    <a:pt x="1588" y="136525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146424" y="3832225"/>
              <a:ext cx="1997075" cy="1905"/>
            </a:xfrm>
            <a:custGeom>
              <a:avLst/>
              <a:gdLst/>
              <a:ahLst/>
              <a:cxnLst/>
              <a:rect l="l" t="t" r="r" b="b"/>
              <a:pathLst>
                <a:path w="1997075" h="1904">
                  <a:moveTo>
                    <a:pt x="1997075" y="0"/>
                  </a:moveTo>
                  <a:lnTo>
                    <a:pt x="0" y="158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146424" y="4122737"/>
              <a:ext cx="1997075" cy="1905"/>
            </a:xfrm>
            <a:custGeom>
              <a:avLst/>
              <a:gdLst/>
              <a:ahLst/>
              <a:cxnLst/>
              <a:rect l="l" t="t" r="r" b="b"/>
              <a:pathLst>
                <a:path w="1997075" h="1904">
                  <a:moveTo>
                    <a:pt x="1997075" y="0"/>
                  </a:moveTo>
                  <a:lnTo>
                    <a:pt x="0" y="158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146424" y="4371975"/>
              <a:ext cx="1997075" cy="1905"/>
            </a:xfrm>
            <a:custGeom>
              <a:avLst/>
              <a:gdLst/>
              <a:ahLst/>
              <a:cxnLst/>
              <a:rect l="l" t="t" r="r" b="b"/>
              <a:pathLst>
                <a:path w="1997075" h="1904">
                  <a:moveTo>
                    <a:pt x="1997075" y="0"/>
                  </a:moveTo>
                  <a:lnTo>
                    <a:pt x="0" y="158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146424" y="4662487"/>
              <a:ext cx="1997075" cy="1905"/>
            </a:xfrm>
            <a:custGeom>
              <a:avLst/>
              <a:gdLst/>
              <a:ahLst/>
              <a:cxnLst/>
              <a:rect l="l" t="t" r="r" b="b"/>
              <a:pathLst>
                <a:path w="1997075" h="1904">
                  <a:moveTo>
                    <a:pt x="1997075" y="0"/>
                  </a:moveTo>
                  <a:lnTo>
                    <a:pt x="0" y="158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470650" y="411797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0" y="0"/>
                  </a:moveTo>
                  <a:lnTo>
                    <a:pt x="1588" y="158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492750" y="3435350"/>
              <a:ext cx="1905" cy="1349375"/>
            </a:xfrm>
            <a:custGeom>
              <a:avLst/>
              <a:gdLst/>
              <a:ahLst/>
              <a:cxnLst/>
              <a:rect l="l" t="t" r="r" b="b"/>
              <a:pathLst>
                <a:path w="1904" h="1349375">
                  <a:moveTo>
                    <a:pt x="0" y="0"/>
                  </a:moveTo>
                  <a:lnTo>
                    <a:pt x="1588" y="134937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105525" y="3165475"/>
              <a:ext cx="1905" cy="1330325"/>
            </a:xfrm>
            <a:custGeom>
              <a:avLst/>
              <a:gdLst/>
              <a:ahLst/>
              <a:cxnLst/>
              <a:rect l="l" t="t" r="r" b="b"/>
              <a:pathLst>
                <a:path w="1904" h="1330325">
                  <a:moveTo>
                    <a:pt x="0" y="0"/>
                  </a:moveTo>
                  <a:lnTo>
                    <a:pt x="1588" y="1330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143500" y="3873499"/>
              <a:ext cx="1891030" cy="789305"/>
            </a:xfrm>
            <a:custGeom>
              <a:avLst/>
              <a:gdLst/>
              <a:ahLst/>
              <a:cxnLst/>
              <a:rect l="l" t="t" r="r" b="b"/>
              <a:pathLst>
                <a:path w="1891029" h="789304">
                  <a:moveTo>
                    <a:pt x="0" y="788988"/>
                  </a:moveTo>
                  <a:lnTo>
                    <a:pt x="1890713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143500" y="3625850"/>
              <a:ext cx="1891030" cy="746125"/>
            </a:xfrm>
            <a:custGeom>
              <a:avLst/>
              <a:gdLst/>
              <a:ahLst/>
              <a:cxnLst/>
              <a:rect l="l" t="t" r="r" b="b"/>
              <a:pathLst>
                <a:path w="1891029" h="746125">
                  <a:moveTo>
                    <a:pt x="0" y="746125"/>
                  </a:moveTo>
                  <a:lnTo>
                    <a:pt x="1890713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143500" y="3378199"/>
              <a:ext cx="1891030" cy="744855"/>
            </a:xfrm>
            <a:custGeom>
              <a:avLst/>
              <a:gdLst/>
              <a:ahLst/>
              <a:cxnLst/>
              <a:rect l="l" t="t" r="r" b="b"/>
              <a:pathLst>
                <a:path w="1891029" h="744854">
                  <a:moveTo>
                    <a:pt x="0" y="744538"/>
                  </a:moveTo>
                  <a:lnTo>
                    <a:pt x="1890713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143500" y="3089275"/>
              <a:ext cx="1891030" cy="742950"/>
            </a:xfrm>
            <a:custGeom>
              <a:avLst/>
              <a:gdLst/>
              <a:ahLst/>
              <a:cxnLst/>
              <a:rect l="l" t="t" r="r" b="b"/>
              <a:pathLst>
                <a:path w="1891029" h="742950">
                  <a:moveTo>
                    <a:pt x="0" y="742950"/>
                  </a:moveTo>
                  <a:lnTo>
                    <a:pt x="1890713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987799" y="3294062"/>
              <a:ext cx="1837055" cy="1905"/>
            </a:xfrm>
            <a:custGeom>
              <a:avLst/>
              <a:gdLst/>
              <a:ahLst/>
              <a:cxnLst/>
              <a:rect l="l" t="t" r="r" b="b"/>
              <a:pathLst>
                <a:path w="1837054" h="1904">
                  <a:moveTo>
                    <a:pt x="1836738" y="0"/>
                  </a:moveTo>
                  <a:lnTo>
                    <a:pt x="0" y="158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356100" y="3170237"/>
              <a:ext cx="1730375" cy="1905"/>
            </a:xfrm>
            <a:custGeom>
              <a:avLst/>
              <a:gdLst/>
              <a:ahLst/>
              <a:cxnLst/>
              <a:rect l="l" t="t" r="r" b="b"/>
              <a:pathLst>
                <a:path w="1730375" h="1905">
                  <a:moveTo>
                    <a:pt x="1730375" y="0"/>
                  </a:moveTo>
                  <a:lnTo>
                    <a:pt x="0" y="158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719636" y="3046412"/>
              <a:ext cx="1681480" cy="1905"/>
            </a:xfrm>
            <a:custGeom>
              <a:avLst/>
              <a:gdLst/>
              <a:ahLst/>
              <a:cxnLst/>
              <a:rect l="l" t="t" r="r" b="b"/>
              <a:pathLst>
                <a:path w="1681479" h="1905">
                  <a:moveTo>
                    <a:pt x="1681163" y="0"/>
                  </a:moveTo>
                  <a:lnTo>
                    <a:pt x="0" y="158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405437" y="2798762"/>
              <a:ext cx="1574800" cy="1905"/>
            </a:xfrm>
            <a:custGeom>
              <a:avLst/>
              <a:gdLst/>
              <a:ahLst/>
              <a:cxnLst/>
              <a:rect l="l" t="t" r="r" b="b"/>
              <a:pathLst>
                <a:path w="1574800" h="1905">
                  <a:moveTo>
                    <a:pt x="1574800" y="0"/>
                  </a:moveTo>
                  <a:lnTo>
                    <a:pt x="0" y="158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146425" y="2798762"/>
              <a:ext cx="2259330" cy="746125"/>
            </a:xfrm>
            <a:custGeom>
              <a:avLst/>
              <a:gdLst/>
              <a:ahLst/>
              <a:cxnLst/>
              <a:rect l="l" t="t" r="r" b="b"/>
              <a:pathLst>
                <a:path w="2259329" h="746125">
                  <a:moveTo>
                    <a:pt x="0" y="746125"/>
                  </a:moveTo>
                  <a:lnTo>
                    <a:pt x="2259013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462337" y="2798762"/>
              <a:ext cx="2151380" cy="746125"/>
            </a:xfrm>
            <a:custGeom>
              <a:avLst/>
              <a:gdLst/>
              <a:ahLst/>
              <a:cxnLst/>
              <a:rect l="l" t="t" r="r" b="b"/>
              <a:pathLst>
                <a:path w="2151379" h="746125">
                  <a:moveTo>
                    <a:pt x="0" y="746125"/>
                  </a:moveTo>
                  <a:lnTo>
                    <a:pt x="2151063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143375" y="2798762"/>
              <a:ext cx="1997075" cy="746125"/>
            </a:xfrm>
            <a:custGeom>
              <a:avLst/>
              <a:gdLst/>
              <a:ahLst/>
              <a:cxnLst/>
              <a:rect l="l" t="t" r="r" b="b"/>
              <a:pathLst>
                <a:path w="1997075" h="746125">
                  <a:moveTo>
                    <a:pt x="0" y="746125"/>
                  </a:moveTo>
                  <a:lnTo>
                    <a:pt x="1997075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457700" y="2798763"/>
              <a:ext cx="1943100" cy="789305"/>
            </a:xfrm>
            <a:custGeom>
              <a:avLst/>
              <a:gdLst/>
              <a:ahLst/>
              <a:cxnLst/>
              <a:rect l="l" t="t" r="r" b="b"/>
              <a:pathLst>
                <a:path w="1943100" h="789304">
                  <a:moveTo>
                    <a:pt x="0" y="788988"/>
                  </a:moveTo>
                  <a:lnTo>
                    <a:pt x="19431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826000" y="2798763"/>
              <a:ext cx="1840230" cy="789305"/>
            </a:xfrm>
            <a:custGeom>
              <a:avLst/>
              <a:gdLst/>
              <a:ahLst/>
              <a:cxnLst/>
              <a:rect l="l" t="t" r="r" b="b"/>
              <a:pathLst>
                <a:path w="1840229" h="789304">
                  <a:moveTo>
                    <a:pt x="0" y="788988"/>
                  </a:moveTo>
                  <a:lnTo>
                    <a:pt x="1839913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034212" y="2798762"/>
              <a:ext cx="1155700" cy="579755"/>
            </a:xfrm>
            <a:custGeom>
              <a:avLst/>
              <a:gdLst/>
              <a:ahLst/>
              <a:cxnLst/>
              <a:rect l="l" t="t" r="r" b="b"/>
              <a:pathLst>
                <a:path w="1155700" h="579754">
                  <a:moveTo>
                    <a:pt x="0" y="0"/>
                  </a:moveTo>
                  <a:lnTo>
                    <a:pt x="1588" y="579438"/>
                  </a:lnTo>
                </a:path>
                <a:path w="1155700" h="579754">
                  <a:moveTo>
                    <a:pt x="0" y="0"/>
                  </a:moveTo>
                  <a:lnTo>
                    <a:pt x="1155700" y="1588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621087" y="3419475"/>
              <a:ext cx="1889125" cy="1905"/>
            </a:xfrm>
            <a:custGeom>
              <a:avLst/>
              <a:gdLst/>
              <a:ahLst/>
              <a:cxnLst/>
              <a:rect l="l" t="t" r="r" b="b"/>
              <a:pathLst>
                <a:path w="1889125" h="1904">
                  <a:moveTo>
                    <a:pt x="0" y="0"/>
                  </a:moveTo>
                  <a:lnTo>
                    <a:pt x="1889125" y="158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143500" y="2798763"/>
              <a:ext cx="1837055" cy="789305"/>
            </a:xfrm>
            <a:custGeom>
              <a:avLst/>
              <a:gdLst/>
              <a:ahLst/>
              <a:cxnLst/>
              <a:rect l="l" t="t" r="r" b="b"/>
              <a:pathLst>
                <a:path w="1837054" h="789304">
                  <a:moveTo>
                    <a:pt x="0" y="788988"/>
                  </a:moveTo>
                  <a:lnTo>
                    <a:pt x="1836738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137150" y="4111624"/>
              <a:ext cx="1891030" cy="789305"/>
            </a:xfrm>
            <a:custGeom>
              <a:avLst/>
              <a:gdLst/>
              <a:ahLst/>
              <a:cxnLst/>
              <a:rect l="l" t="t" r="r" b="b"/>
              <a:pathLst>
                <a:path w="1891029" h="789304">
                  <a:moveTo>
                    <a:pt x="0" y="788988"/>
                  </a:moveTo>
                  <a:lnTo>
                    <a:pt x="1890713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824537" y="3294062"/>
              <a:ext cx="1905" cy="1323975"/>
            </a:xfrm>
            <a:custGeom>
              <a:avLst/>
              <a:gdLst/>
              <a:ahLst/>
              <a:cxnLst/>
              <a:rect l="l" t="t" r="r" b="b"/>
              <a:pathLst>
                <a:path w="1904" h="1323975">
                  <a:moveTo>
                    <a:pt x="0" y="0"/>
                  </a:moveTo>
                  <a:lnTo>
                    <a:pt x="1588" y="132397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034212" y="2798762"/>
              <a:ext cx="1905" cy="1323975"/>
            </a:xfrm>
            <a:custGeom>
              <a:avLst/>
              <a:gdLst/>
              <a:ahLst/>
              <a:cxnLst/>
              <a:rect l="l" t="t" r="r" b="b"/>
              <a:pathLst>
                <a:path w="1904" h="1323975">
                  <a:moveTo>
                    <a:pt x="0" y="0"/>
                  </a:moveTo>
                  <a:lnTo>
                    <a:pt x="1588" y="132397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24537" y="3294062"/>
              <a:ext cx="1155700" cy="579755"/>
            </a:xfrm>
            <a:custGeom>
              <a:avLst/>
              <a:gdLst/>
              <a:ahLst/>
              <a:cxnLst/>
              <a:rect l="l" t="t" r="r" b="b"/>
              <a:pathLst>
                <a:path w="1155700" h="579754">
                  <a:moveTo>
                    <a:pt x="0" y="0"/>
                  </a:moveTo>
                  <a:lnTo>
                    <a:pt x="1588" y="579438"/>
                  </a:lnTo>
                </a:path>
                <a:path w="1155700" h="579754">
                  <a:moveTo>
                    <a:pt x="0" y="0"/>
                  </a:moveTo>
                  <a:lnTo>
                    <a:pt x="1155700" y="49530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729037" y="2806700"/>
              <a:ext cx="2098675" cy="742950"/>
            </a:xfrm>
            <a:custGeom>
              <a:avLst/>
              <a:gdLst/>
              <a:ahLst/>
              <a:cxnLst/>
              <a:rect l="l" t="t" r="r" b="b"/>
              <a:pathLst>
                <a:path w="2098675" h="742950">
                  <a:moveTo>
                    <a:pt x="0" y="742950"/>
                  </a:moveTo>
                  <a:lnTo>
                    <a:pt x="2098675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037137" y="2921000"/>
              <a:ext cx="1679575" cy="1327150"/>
            </a:xfrm>
            <a:custGeom>
              <a:avLst/>
              <a:gdLst/>
              <a:ahLst/>
              <a:cxnLst/>
              <a:rect l="l" t="t" r="r" b="b"/>
              <a:pathLst>
                <a:path w="1679575" h="1327150">
                  <a:moveTo>
                    <a:pt x="1679575" y="0"/>
                  </a:moveTo>
                  <a:lnTo>
                    <a:pt x="0" y="1588"/>
                  </a:lnTo>
                </a:path>
                <a:path w="1679575" h="1327150">
                  <a:moveTo>
                    <a:pt x="1679575" y="0"/>
                  </a:moveTo>
                  <a:lnTo>
                    <a:pt x="1677987" y="132715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772150" y="3378200"/>
              <a:ext cx="1262380" cy="495300"/>
            </a:xfrm>
            <a:custGeom>
              <a:avLst/>
              <a:gdLst/>
              <a:ahLst/>
              <a:cxnLst/>
              <a:rect l="l" t="t" r="r" b="b"/>
              <a:pathLst>
                <a:path w="1262379" h="495300">
                  <a:moveTo>
                    <a:pt x="0" y="495300"/>
                  </a:moveTo>
                  <a:lnTo>
                    <a:pt x="1262063" y="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457699" y="2798762"/>
              <a:ext cx="1367155" cy="495300"/>
            </a:xfrm>
            <a:custGeom>
              <a:avLst/>
              <a:gdLst/>
              <a:ahLst/>
              <a:cxnLst/>
              <a:rect l="l" t="t" r="r" b="b"/>
              <a:pathLst>
                <a:path w="1367154" h="495300">
                  <a:moveTo>
                    <a:pt x="1366838" y="0"/>
                  </a:moveTo>
                  <a:lnTo>
                    <a:pt x="0" y="49530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457700" y="3294062"/>
              <a:ext cx="1314450" cy="1905"/>
            </a:xfrm>
            <a:custGeom>
              <a:avLst/>
              <a:gdLst/>
              <a:ahLst/>
              <a:cxnLst/>
              <a:rect l="l" t="t" r="r" b="b"/>
              <a:pathLst>
                <a:path w="1314450" h="1904">
                  <a:moveTo>
                    <a:pt x="0" y="0"/>
                  </a:moveTo>
                  <a:lnTo>
                    <a:pt x="1314450" y="1588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457700" y="3873500"/>
              <a:ext cx="1367155" cy="1905"/>
            </a:xfrm>
            <a:custGeom>
              <a:avLst/>
              <a:gdLst/>
              <a:ahLst/>
              <a:cxnLst/>
              <a:rect l="l" t="t" r="r" b="b"/>
              <a:pathLst>
                <a:path w="1367154" h="1904">
                  <a:moveTo>
                    <a:pt x="0" y="0"/>
                  </a:moveTo>
                  <a:lnTo>
                    <a:pt x="1366838" y="1588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457700" y="3294062"/>
              <a:ext cx="1905" cy="579755"/>
            </a:xfrm>
            <a:custGeom>
              <a:avLst/>
              <a:gdLst/>
              <a:ahLst/>
              <a:cxnLst/>
              <a:rect l="l" t="t" r="r" b="b"/>
              <a:pathLst>
                <a:path w="1904" h="579754">
                  <a:moveTo>
                    <a:pt x="0" y="0"/>
                  </a:moveTo>
                  <a:lnTo>
                    <a:pt x="1588" y="579438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364162" y="4518025"/>
              <a:ext cx="1841500" cy="742950"/>
            </a:xfrm>
            <a:custGeom>
              <a:avLst/>
              <a:gdLst/>
              <a:ahLst/>
              <a:cxnLst/>
              <a:rect l="l" t="t" r="r" b="b"/>
              <a:pathLst>
                <a:path w="1841500" h="742950">
                  <a:moveTo>
                    <a:pt x="0" y="742950"/>
                  </a:moveTo>
                  <a:lnTo>
                    <a:pt x="1841500" y="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81825" y="4529136"/>
              <a:ext cx="174625" cy="100013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30900" y="4630737"/>
              <a:ext cx="152401" cy="73025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824662" y="4257675"/>
              <a:ext cx="155575" cy="73026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245225" y="4506912"/>
              <a:ext cx="158751" cy="71438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68909" y="4384675"/>
              <a:ext cx="144627" cy="71437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616575" y="4756150"/>
              <a:ext cx="155576" cy="69850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302250" y="4879975"/>
              <a:ext cx="90487" cy="71437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5414962" y="4878387"/>
              <a:ext cx="33655" cy="73025"/>
            </a:xfrm>
            <a:custGeom>
              <a:avLst/>
              <a:gdLst/>
              <a:ahLst/>
              <a:cxnLst/>
              <a:rect l="l" t="t" r="r" b="b"/>
              <a:pathLst>
                <a:path w="33654" h="73025">
                  <a:moveTo>
                    <a:pt x="33338" y="70591"/>
                  </a:moveTo>
                  <a:lnTo>
                    <a:pt x="0" y="70591"/>
                  </a:lnTo>
                  <a:lnTo>
                    <a:pt x="0" y="73025"/>
                  </a:lnTo>
                  <a:lnTo>
                    <a:pt x="33338" y="73025"/>
                  </a:lnTo>
                  <a:lnTo>
                    <a:pt x="33338" y="70591"/>
                  </a:lnTo>
                  <a:close/>
                </a:path>
                <a:path w="33654" h="73025">
                  <a:moveTo>
                    <a:pt x="24245" y="68157"/>
                  </a:moveTo>
                  <a:lnTo>
                    <a:pt x="9091" y="68157"/>
                  </a:lnTo>
                  <a:lnTo>
                    <a:pt x="9091" y="70591"/>
                  </a:lnTo>
                  <a:lnTo>
                    <a:pt x="24245" y="70591"/>
                  </a:lnTo>
                  <a:lnTo>
                    <a:pt x="24245" y="68157"/>
                  </a:lnTo>
                  <a:close/>
                </a:path>
                <a:path w="33654" h="73025">
                  <a:moveTo>
                    <a:pt x="21215" y="0"/>
                  </a:moveTo>
                  <a:lnTo>
                    <a:pt x="18185" y="0"/>
                  </a:lnTo>
                  <a:lnTo>
                    <a:pt x="4546" y="7302"/>
                  </a:lnTo>
                  <a:lnTo>
                    <a:pt x="6061" y="7302"/>
                  </a:lnTo>
                  <a:lnTo>
                    <a:pt x="9091" y="9737"/>
                  </a:lnTo>
                  <a:lnTo>
                    <a:pt x="9091" y="12171"/>
                  </a:lnTo>
                  <a:lnTo>
                    <a:pt x="12123" y="12171"/>
                  </a:lnTo>
                  <a:lnTo>
                    <a:pt x="12123" y="68157"/>
                  </a:lnTo>
                  <a:lnTo>
                    <a:pt x="21215" y="68157"/>
                  </a:lnTo>
                  <a:lnTo>
                    <a:pt x="21215" y="0"/>
                  </a:lnTo>
                  <a:close/>
                </a:path>
                <a:path w="33654" h="73025">
                  <a:moveTo>
                    <a:pt x="3031" y="8113"/>
                  </a:moveTo>
                  <a:lnTo>
                    <a:pt x="0" y="9737"/>
                  </a:lnTo>
                  <a:lnTo>
                    <a:pt x="3031" y="9737"/>
                  </a:lnTo>
                  <a:lnTo>
                    <a:pt x="3031" y="8113"/>
                  </a:lnTo>
                  <a:close/>
                </a:path>
                <a:path w="33654" h="73025">
                  <a:moveTo>
                    <a:pt x="4546" y="7302"/>
                  </a:moveTo>
                  <a:lnTo>
                    <a:pt x="3031" y="7302"/>
                  </a:lnTo>
                  <a:lnTo>
                    <a:pt x="3031" y="8113"/>
                  </a:lnTo>
                  <a:lnTo>
                    <a:pt x="4546" y="73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259137" y="4964112"/>
              <a:ext cx="77788" cy="71438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327525" y="2228850"/>
              <a:ext cx="1501775" cy="542925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3359150" y="4964112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4" h="71754">
                  <a:moveTo>
                    <a:pt x="33337" y="68974"/>
                  </a:moveTo>
                  <a:lnTo>
                    <a:pt x="0" y="68974"/>
                  </a:lnTo>
                  <a:lnTo>
                    <a:pt x="0" y="71438"/>
                  </a:lnTo>
                  <a:lnTo>
                    <a:pt x="33337" y="71438"/>
                  </a:lnTo>
                  <a:lnTo>
                    <a:pt x="33337" y="68974"/>
                  </a:lnTo>
                  <a:close/>
                </a:path>
                <a:path w="33654" h="71754">
                  <a:moveTo>
                    <a:pt x="21215" y="0"/>
                  </a:moveTo>
                  <a:lnTo>
                    <a:pt x="0" y="7390"/>
                  </a:lnTo>
                  <a:lnTo>
                    <a:pt x="9091" y="7390"/>
                  </a:lnTo>
                  <a:lnTo>
                    <a:pt x="9091" y="9853"/>
                  </a:lnTo>
                  <a:lnTo>
                    <a:pt x="12123" y="9853"/>
                  </a:lnTo>
                  <a:lnTo>
                    <a:pt x="12123" y="66511"/>
                  </a:lnTo>
                  <a:lnTo>
                    <a:pt x="9091" y="66511"/>
                  </a:lnTo>
                  <a:lnTo>
                    <a:pt x="9091" y="68974"/>
                  </a:lnTo>
                  <a:lnTo>
                    <a:pt x="24245" y="68974"/>
                  </a:lnTo>
                  <a:lnTo>
                    <a:pt x="21215" y="66511"/>
                  </a:lnTo>
                  <a:lnTo>
                    <a:pt x="212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202112" y="4964112"/>
              <a:ext cx="147637" cy="71438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570412" y="4964112"/>
              <a:ext cx="139700" cy="71438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884737" y="4964112"/>
              <a:ext cx="146050" cy="71438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887787" y="4964112"/>
              <a:ext cx="141287" cy="71438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573462" y="4964112"/>
              <a:ext cx="146050" cy="71438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371725" y="3071812"/>
              <a:ext cx="1422401" cy="73025"/>
            </a:xfrm>
            <a:prstGeom prst="rect">
              <a:avLst/>
            </a:prstGeom>
          </p:spPr>
        </p:pic>
      </p:grpSp>
      <p:pic>
        <p:nvPicPr>
          <p:cNvPr id="76" name="object 76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763837" y="5610225"/>
            <a:ext cx="1301750" cy="73025"/>
          </a:xfrm>
          <a:prstGeom prst="rect">
            <a:avLst/>
          </a:prstGeom>
        </p:spPr>
      </p:pic>
      <p:pic>
        <p:nvPicPr>
          <p:cNvPr id="77" name="object 77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5414962" y="5556250"/>
            <a:ext cx="1384376" cy="76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3860" rIns="0" bIns="0" rtlCol="0">
            <a:spAutoFit/>
          </a:bodyPr>
          <a:lstStyle/>
          <a:p>
            <a:pPr marL="877569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Hardware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1553" y="1846580"/>
            <a:ext cx="7711440" cy="36957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2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single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CPU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control</a:t>
            </a:r>
            <a:r>
              <a:rPr sz="2400" spc="-10" dirty="0">
                <a:latin typeface="Times New Roman"/>
                <a:cs typeface="Times New Roman"/>
              </a:rPr>
              <a:t> unit.</a:t>
            </a:r>
            <a:endParaRPr sz="2400">
              <a:latin typeface="Times New Roman"/>
              <a:cs typeface="Times New Roman"/>
            </a:endParaRPr>
          </a:p>
          <a:p>
            <a:pPr marL="354965" marR="514984" indent="-342900">
              <a:lnSpc>
                <a:spcPct val="100000"/>
              </a:lnSpc>
              <a:spcBef>
                <a:spcPts val="62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single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CPU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multiple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ALUs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(arithmetic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logic </a:t>
            </a:r>
            <a:r>
              <a:rPr sz="2400" dirty="0">
                <a:latin typeface="Times New Roman"/>
                <a:cs typeface="Times New Roman"/>
              </a:rPr>
              <a:t>units).There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only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control</a:t>
            </a:r>
            <a:r>
              <a:rPr sz="2400" spc="-10" dirty="0">
                <a:latin typeface="Times New Roman"/>
                <a:cs typeface="Times New Roman"/>
              </a:rPr>
              <a:t> unit.</a:t>
            </a:r>
            <a:endParaRPr sz="2400">
              <a:latin typeface="Times New Roman"/>
              <a:cs typeface="Times New Roman"/>
            </a:endParaRPr>
          </a:p>
          <a:p>
            <a:pPr marL="354965" marR="50165" indent="-342900">
              <a:lnSpc>
                <a:spcPct val="100800"/>
              </a:lnSpc>
              <a:spcBef>
                <a:spcPts val="50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Separate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specialized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units,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such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CPU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with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floating-</a:t>
            </a:r>
            <a:r>
              <a:rPr sz="2400" dirty="0">
                <a:latin typeface="Times New Roman"/>
                <a:cs typeface="Times New Roman"/>
              </a:rPr>
              <a:t>point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co-processor.</a:t>
            </a:r>
            <a:endParaRPr sz="24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spcBef>
                <a:spcPts val="53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Multiprocessors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multiple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CPUs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only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single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I/O </a:t>
            </a:r>
            <a:r>
              <a:rPr sz="2400" dirty="0">
                <a:latin typeface="Times New Roman"/>
                <a:cs typeface="Times New Roman"/>
              </a:rPr>
              <a:t>system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global</a:t>
            </a:r>
            <a:r>
              <a:rPr sz="2400" spc="-10" dirty="0">
                <a:latin typeface="Times New Roman"/>
                <a:cs typeface="Times New Roman"/>
              </a:rPr>
              <a:t> memory.</a:t>
            </a:r>
            <a:endParaRPr sz="2400">
              <a:latin typeface="Times New Roman"/>
              <a:cs typeface="Times New Roman"/>
            </a:endParaRPr>
          </a:p>
          <a:p>
            <a:pPr marL="354965" marR="219075" indent="-342900">
              <a:lnSpc>
                <a:spcPct val="100800"/>
              </a:lnSpc>
              <a:spcBef>
                <a:spcPts val="60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Multicomputers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multiple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CPUs,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multiple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I/O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systems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memories.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3860" rIns="0" bIns="0" rtlCol="0">
            <a:spAutoFit/>
          </a:bodyPr>
          <a:lstStyle/>
          <a:p>
            <a:pPr marL="877569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Control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1553" y="1886203"/>
            <a:ext cx="7933055" cy="471043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4965" marR="476250" indent="-342900">
              <a:lnSpc>
                <a:spcPts val="2620"/>
              </a:lnSpc>
              <a:spcBef>
                <a:spcPts val="40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Single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fixed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control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point.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physically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system </a:t>
            </a:r>
            <a:r>
              <a:rPr sz="2400" dirty="0">
                <a:latin typeface="Times New Roman"/>
                <a:cs typeface="Times New Roman"/>
              </a:rPr>
              <a:t>may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multiple</a:t>
            </a:r>
            <a:r>
              <a:rPr sz="2400" spc="-10" dirty="0">
                <a:latin typeface="Times New Roman"/>
                <a:cs typeface="Times New Roman"/>
              </a:rPr>
              <a:t> CPUs.</a:t>
            </a:r>
            <a:endParaRPr sz="2400">
              <a:latin typeface="Times New Roman"/>
              <a:cs typeface="Times New Roman"/>
            </a:endParaRPr>
          </a:p>
          <a:p>
            <a:pPr marL="354965" marR="695325" indent="-342900">
              <a:lnSpc>
                <a:spcPts val="2590"/>
              </a:lnSpc>
              <a:spcBef>
                <a:spcPts val="59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Single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dynamic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control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point.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multiple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CPU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cases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controller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time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time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among</a:t>
            </a:r>
            <a:r>
              <a:rPr sz="2400" spc="-10" dirty="0">
                <a:latin typeface="Times New Roman"/>
                <a:cs typeface="Times New Roman"/>
              </a:rPr>
              <a:t> CPUs.</a:t>
            </a:r>
            <a:endParaRPr sz="2400">
              <a:latin typeface="Times New Roman"/>
              <a:cs typeface="Times New Roman"/>
            </a:endParaRPr>
          </a:p>
          <a:p>
            <a:pPr marL="354965" marR="5080" indent="-342900" algn="just">
              <a:lnSpc>
                <a:spcPct val="90400"/>
              </a:lnSpc>
              <a:spcBef>
                <a:spcPts val="45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fixed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master/slave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structure.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example,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with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CPU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co-</a:t>
            </a:r>
            <a:r>
              <a:rPr sz="2400" dirty="0">
                <a:latin typeface="Times New Roman"/>
                <a:cs typeface="Times New Roman"/>
              </a:rPr>
              <a:t>processor,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CPU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 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fixed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master </a:t>
            </a:r>
            <a:r>
              <a:rPr sz="2400" spc="-2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co-</a:t>
            </a:r>
            <a:r>
              <a:rPr sz="2400" dirty="0">
                <a:latin typeface="Times New Roman"/>
                <a:cs typeface="Times New Roman"/>
              </a:rPr>
              <a:t>processor is 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fixed </a:t>
            </a:r>
            <a:r>
              <a:rPr sz="2400" spc="-10" dirty="0">
                <a:latin typeface="Times New Roman"/>
                <a:cs typeface="Times New Roman"/>
              </a:rPr>
              <a:t>slave.</a:t>
            </a:r>
            <a:endParaRPr sz="2400">
              <a:latin typeface="Times New Roman"/>
              <a:cs typeface="Times New Roman"/>
            </a:endParaRPr>
          </a:p>
          <a:p>
            <a:pPr marL="354965" marR="105410" indent="-342900">
              <a:lnSpc>
                <a:spcPts val="2620"/>
              </a:lnSpc>
              <a:spcBef>
                <a:spcPts val="61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dynamic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master/slave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structure.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role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master/slave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modifiable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10" dirty="0">
                <a:latin typeface="Times New Roman"/>
                <a:cs typeface="Times New Roman"/>
              </a:rPr>
              <a:t> software.</a:t>
            </a:r>
            <a:endParaRPr sz="2400">
              <a:latin typeface="Times New Roman"/>
              <a:cs typeface="Times New Roman"/>
            </a:endParaRPr>
          </a:p>
          <a:p>
            <a:pPr marL="354965" marR="541655" indent="-342900">
              <a:lnSpc>
                <a:spcPts val="2590"/>
              </a:lnSpc>
              <a:spcBef>
                <a:spcPts val="59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Multiple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homogeneous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control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points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copies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same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controller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used.</a:t>
            </a:r>
            <a:endParaRPr sz="2400">
              <a:latin typeface="Times New Roman"/>
              <a:cs typeface="Times New Roman"/>
            </a:endParaRPr>
          </a:p>
          <a:p>
            <a:pPr marL="354965" marR="982344" indent="-342900">
              <a:lnSpc>
                <a:spcPts val="2590"/>
              </a:lnSpc>
              <a:spcBef>
                <a:spcPts val="53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Multiple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heterogeneous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control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points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different </a:t>
            </a:r>
            <a:r>
              <a:rPr sz="2400" dirty="0">
                <a:latin typeface="Times New Roman"/>
                <a:cs typeface="Times New Roman"/>
              </a:rPr>
              <a:t>controllers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used.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3860" rIns="0" bIns="0" rtlCol="0">
            <a:spAutoFit/>
          </a:bodyPr>
          <a:lstStyle/>
          <a:p>
            <a:pPr marL="877569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1553" y="1886203"/>
            <a:ext cx="7864475" cy="404876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4965" marR="492125" indent="-342900">
              <a:lnSpc>
                <a:spcPts val="2620"/>
              </a:lnSpc>
              <a:spcBef>
                <a:spcPts val="40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Centralized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databases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single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copy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both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files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and </a:t>
            </a:r>
            <a:r>
              <a:rPr sz="2400" spc="-10" dirty="0">
                <a:latin typeface="Times New Roman"/>
                <a:cs typeface="Times New Roman"/>
              </a:rPr>
              <a:t>directory.</a:t>
            </a:r>
            <a:endParaRPr sz="2400">
              <a:latin typeface="Times New Roman"/>
              <a:cs typeface="Times New Roman"/>
            </a:endParaRPr>
          </a:p>
          <a:p>
            <a:pPr marL="354965" marR="417830" indent="-342900">
              <a:lnSpc>
                <a:spcPts val="2590"/>
              </a:lnSpc>
              <a:spcBef>
                <a:spcPts val="59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Distributed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files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single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centralized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directory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no </a:t>
            </a:r>
            <a:r>
              <a:rPr sz="2400" dirty="0">
                <a:latin typeface="Times New Roman"/>
                <a:cs typeface="Times New Roman"/>
              </a:rPr>
              <a:t>local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directory.</a:t>
            </a:r>
            <a:endParaRPr sz="2400">
              <a:latin typeface="Times New Roman"/>
              <a:cs typeface="Times New Roman"/>
            </a:endParaRPr>
          </a:p>
          <a:p>
            <a:pPr marL="354965" marR="452120" indent="-342900">
              <a:lnSpc>
                <a:spcPts val="2620"/>
              </a:lnSpc>
              <a:spcBef>
                <a:spcPts val="484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Replicated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database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copy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files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directory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at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site.</a:t>
            </a:r>
            <a:endParaRPr sz="2400">
              <a:latin typeface="Times New Roman"/>
              <a:cs typeface="Times New Roman"/>
            </a:endParaRPr>
          </a:p>
          <a:p>
            <a:pPr marL="354965" marR="622300" indent="-342900">
              <a:lnSpc>
                <a:spcPts val="2590"/>
              </a:lnSpc>
              <a:spcBef>
                <a:spcPts val="59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Partitioned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database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master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keeps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complete </a:t>
            </a:r>
            <a:r>
              <a:rPr sz="2400" dirty="0">
                <a:latin typeface="Times New Roman"/>
                <a:cs typeface="Times New Roman"/>
              </a:rPr>
              <a:t>duplicate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copy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files.</a:t>
            </a:r>
            <a:endParaRPr sz="2400">
              <a:latin typeface="Times New Roman"/>
              <a:cs typeface="Times New Roman"/>
            </a:endParaRPr>
          </a:p>
          <a:p>
            <a:pPr marL="354965" marR="5080" indent="-342900">
              <a:lnSpc>
                <a:spcPts val="2590"/>
              </a:lnSpc>
              <a:spcBef>
                <a:spcPts val="63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Partitioned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database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master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keeps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only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complete directory.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8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Partitioned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database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master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10" dirty="0">
                <a:latin typeface="Times New Roman"/>
                <a:cs typeface="Times New Roman"/>
              </a:rPr>
              <a:t> directory.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3860" rIns="0" bIns="0" rtlCol="0">
            <a:spAutoFit/>
          </a:bodyPr>
          <a:lstStyle/>
          <a:p>
            <a:pPr marL="877569">
              <a:lnSpc>
                <a:spcPct val="100000"/>
              </a:lnSpc>
              <a:spcBef>
                <a:spcPts val="100"/>
              </a:spcBef>
            </a:pPr>
            <a:r>
              <a:rPr dirty="0"/>
              <a:t>Network</a:t>
            </a:r>
            <a:r>
              <a:rPr spc="-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1553" y="1925828"/>
            <a:ext cx="7948930" cy="24364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4965" marR="5080" indent="-342900">
              <a:lnSpc>
                <a:spcPct val="100800"/>
              </a:lnSpc>
              <a:spcBef>
                <a:spcPts val="7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Performance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scales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throughput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(transaction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response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time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number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transactions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second)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versus </a:t>
            </a:r>
            <a:r>
              <a:rPr sz="2400" b="1" spc="-10" dirty="0">
                <a:latin typeface="Times New Roman"/>
                <a:cs typeface="Times New Roman"/>
              </a:rPr>
              <a:t>load</a:t>
            </a:r>
            <a:r>
              <a:rPr sz="2400" spc="-1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Work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 burst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mode.</a:t>
            </a:r>
            <a:endParaRPr sz="2400">
              <a:latin typeface="Times New Roman"/>
              <a:cs typeface="Times New Roman"/>
            </a:endParaRPr>
          </a:p>
          <a:p>
            <a:pPr marL="354965" marR="189865" indent="-342900">
              <a:lnSpc>
                <a:spcPct val="100800"/>
              </a:lnSpc>
              <a:spcBef>
                <a:spcPts val="50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Suitable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small </a:t>
            </a:r>
            <a:r>
              <a:rPr sz="2400" spc="-10" dirty="0">
                <a:latin typeface="Times New Roman"/>
                <a:cs typeface="Times New Roman"/>
              </a:rPr>
              <a:t>transaction-</a:t>
            </a:r>
            <a:r>
              <a:rPr sz="2400" dirty="0">
                <a:latin typeface="Times New Roman"/>
                <a:cs typeface="Times New Roman"/>
              </a:rPr>
              <a:t>oriented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programs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(collections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small,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quick,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distributed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applets</a:t>
            </a:r>
            <a:r>
              <a:rPr sz="2400" spc="-10" dirty="0">
                <a:latin typeface="Times New Roman"/>
                <a:cs typeface="Times New Roman"/>
              </a:rPr>
              <a:t>).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3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Handle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uncoordinated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processes.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3860" rIns="0" bIns="0" rtlCol="0">
            <a:spAutoFit/>
          </a:bodyPr>
          <a:lstStyle/>
          <a:p>
            <a:pPr marL="877569">
              <a:lnSpc>
                <a:spcPct val="100000"/>
              </a:lnSpc>
              <a:spcBef>
                <a:spcPts val="100"/>
              </a:spcBef>
            </a:pPr>
            <a:r>
              <a:rPr dirty="0"/>
              <a:t>Parallel</a:t>
            </a:r>
            <a:r>
              <a:rPr spc="-20" dirty="0"/>
              <a:t> </a:t>
            </a:r>
            <a:r>
              <a:rPr spc="-10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1553" y="1925828"/>
            <a:ext cx="7813675" cy="317119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4965" marR="5080" indent="-342900">
              <a:lnSpc>
                <a:spcPct val="100400"/>
              </a:lnSpc>
              <a:spcBef>
                <a:spcPts val="8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Performance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scales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elapsed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execution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times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versus </a:t>
            </a:r>
            <a:r>
              <a:rPr sz="2400" dirty="0">
                <a:latin typeface="Times New Roman"/>
                <a:cs typeface="Times New Roman"/>
              </a:rPr>
              <a:t>number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processors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(subject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either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Amdahl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Gustafson law).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3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Works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bulk </a:t>
            </a:r>
            <a:r>
              <a:rPr sz="2400" spc="-20" dirty="0">
                <a:latin typeface="Times New Roman"/>
                <a:cs typeface="Times New Roman"/>
              </a:rPr>
              <a:t>mode.</a:t>
            </a:r>
            <a:endParaRPr sz="2400">
              <a:latin typeface="Times New Roman"/>
              <a:cs typeface="Times New Roman"/>
            </a:endParaRPr>
          </a:p>
          <a:p>
            <a:pPr marL="354965" marR="38735" indent="-342900">
              <a:lnSpc>
                <a:spcPct val="100800"/>
              </a:lnSpc>
              <a:spcBef>
                <a:spcPts val="60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Suitable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applications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(such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SIMD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SPMD </a:t>
            </a:r>
            <a:r>
              <a:rPr sz="2400" dirty="0">
                <a:latin typeface="Times New Roman"/>
                <a:cs typeface="Times New Roman"/>
              </a:rPr>
              <a:t>vector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matrix</a:t>
            </a:r>
            <a:r>
              <a:rPr sz="2400" spc="-10" dirty="0">
                <a:latin typeface="Times New Roman"/>
                <a:cs typeface="Times New Roman"/>
              </a:rPr>
              <a:t> problems).</a:t>
            </a:r>
            <a:endParaRPr sz="2400">
              <a:latin typeface="Times New Roman"/>
              <a:cs typeface="Times New Roman"/>
            </a:endParaRPr>
          </a:p>
          <a:p>
            <a:pPr marL="354965" marR="1017905" indent="-342900">
              <a:lnSpc>
                <a:spcPct val="100800"/>
              </a:lnSpc>
              <a:spcBef>
                <a:spcPts val="48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Deal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single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application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divided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coordinated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processes.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3275" rIns="0" bIns="0" rtlCol="0">
            <a:spAutoFit/>
          </a:bodyPr>
          <a:lstStyle/>
          <a:p>
            <a:pPr marL="986790">
              <a:lnSpc>
                <a:spcPct val="100000"/>
              </a:lnSpc>
              <a:spcBef>
                <a:spcPts val="100"/>
              </a:spcBef>
            </a:pPr>
            <a:r>
              <a:rPr dirty="0"/>
              <a:t>Table</a:t>
            </a:r>
            <a:r>
              <a:rPr spc="-5" dirty="0"/>
              <a:t> </a:t>
            </a:r>
            <a:r>
              <a:rPr dirty="0"/>
              <a:t>of </a:t>
            </a:r>
            <a:r>
              <a:rPr spc="-10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995931"/>
            <a:ext cx="4884420" cy="32537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34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36699"/>
                </a:solidFill>
                <a:latin typeface="Times New Roman"/>
                <a:cs typeface="Times New Roman"/>
              </a:rPr>
              <a:t>Introduction</a:t>
            </a:r>
            <a:r>
              <a:rPr sz="2400" spc="-15" dirty="0">
                <a:solidFill>
                  <a:srgbClr val="3366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6699"/>
                </a:solidFill>
                <a:latin typeface="Times New Roman"/>
                <a:cs typeface="Times New Roman"/>
              </a:rPr>
              <a:t>and</a:t>
            </a:r>
            <a:r>
              <a:rPr sz="2400" spc="-10" dirty="0">
                <a:solidFill>
                  <a:srgbClr val="336699"/>
                </a:solidFill>
                <a:latin typeface="Times New Roman"/>
                <a:cs typeface="Times New Roman"/>
              </a:rPr>
              <a:t> Motivation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33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Theoretical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Foundations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31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Distributed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Programming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Languages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21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Distributed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Operating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Systems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31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Distributed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Communication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33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Distributed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Management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219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spc="-10" dirty="0">
                <a:latin typeface="Times New Roman"/>
                <a:cs typeface="Times New Roman"/>
              </a:rPr>
              <a:t>Reliability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31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spc="-10" dirty="0">
                <a:latin typeface="Times New Roman"/>
                <a:cs typeface="Times New Roman"/>
              </a:rPr>
              <a:t>Applications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3860" rIns="0" bIns="0" rtlCol="0">
            <a:spAutoFit/>
          </a:bodyPr>
          <a:lstStyle/>
          <a:p>
            <a:pPr marL="877569">
              <a:lnSpc>
                <a:spcPct val="100000"/>
              </a:lnSpc>
              <a:spcBef>
                <a:spcPts val="100"/>
              </a:spcBef>
            </a:pPr>
            <a:r>
              <a:rPr dirty="0"/>
              <a:t>Distributed</a:t>
            </a:r>
            <a:r>
              <a:rPr spc="-2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139" y="2076195"/>
            <a:ext cx="5502275" cy="8851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50"/>
              </a:spcBef>
            </a:pP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compromise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network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parallel systems.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716087"/>
            <a:ext cx="8625205" cy="4494530"/>
            <a:chOff x="0" y="1716087"/>
            <a:chExt cx="8625205" cy="4494530"/>
          </a:xfrm>
        </p:grpSpPr>
        <p:sp>
          <p:nvSpPr>
            <p:cNvPr id="3" name="object 3"/>
            <p:cNvSpPr/>
            <p:nvPr/>
          </p:nvSpPr>
          <p:spPr>
            <a:xfrm>
              <a:off x="747712" y="1814513"/>
              <a:ext cx="7877175" cy="4396105"/>
            </a:xfrm>
            <a:custGeom>
              <a:avLst/>
              <a:gdLst/>
              <a:ahLst/>
              <a:cxnLst/>
              <a:rect l="l" t="t" r="r" b="b"/>
              <a:pathLst>
                <a:path w="7877175" h="4396105">
                  <a:moveTo>
                    <a:pt x="2166937" y="0"/>
                  </a:moveTo>
                  <a:lnTo>
                    <a:pt x="2166937" y="4395787"/>
                  </a:lnTo>
                </a:path>
                <a:path w="7877175" h="4396105">
                  <a:moveTo>
                    <a:pt x="4052887" y="0"/>
                  </a:moveTo>
                  <a:lnTo>
                    <a:pt x="4052887" y="4395787"/>
                  </a:lnTo>
                </a:path>
                <a:path w="7877175" h="4396105">
                  <a:moveTo>
                    <a:pt x="5957887" y="0"/>
                  </a:moveTo>
                  <a:lnTo>
                    <a:pt x="5957887" y="4395787"/>
                  </a:lnTo>
                </a:path>
                <a:path w="7877175" h="4396105">
                  <a:moveTo>
                    <a:pt x="0" y="349601"/>
                  </a:moveTo>
                  <a:lnTo>
                    <a:pt x="7877174" y="349601"/>
                  </a:lnTo>
                </a:path>
                <a:path w="7877175" h="4396105">
                  <a:moveTo>
                    <a:pt x="0" y="928780"/>
                  </a:moveTo>
                  <a:lnTo>
                    <a:pt x="7877174" y="928780"/>
                  </a:lnTo>
                </a:path>
                <a:path w="7877175" h="4396105">
                  <a:moveTo>
                    <a:pt x="0" y="1556732"/>
                  </a:moveTo>
                  <a:lnTo>
                    <a:pt x="7877174" y="1556732"/>
                  </a:lnTo>
                </a:path>
                <a:path w="7877175" h="4396105">
                  <a:moveTo>
                    <a:pt x="0" y="2135911"/>
                  </a:moveTo>
                  <a:lnTo>
                    <a:pt x="7877174" y="2135911"/>
                  </a:lnTo>
                </a:path>
                <a:path w="7877175" h="4396105">
                  <a:moveTo>
                    <a:pt x="0" y="2715090"/>
                  </a:moveTo>
                  <a:lnTo>
                    <a:pt x="7877174" y="2715090"/>
                  </a:lnTo>
                </a:path>
                <a:path w="7877175" h="4396105">
                  <a:moveTo>
                    <a:pt x="0" y="3294269"/>
                  </a:moveTo>
                  <a:lnTo>
                    <a:pt x="7877174" y="3294269"/>
                  </a:lnTo>
                </a:path>
                <a:path w="7877175" h="4396105">
                  <a:moveTo>
                    <a:pt x="0" y="3802321"/>
                  </a:moveTo>
                  <a:lnTo>
                    <a:pt x="7877174" y="380232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7712" y="1814513"/>
              <a:ext cx="7877175" cy="4396105"/>
            </a:xfrm>
            <a:custGeom>
              <a:avLst/>
              <a:gdLst/>
              <a:ahLst/>
              <a:cxnLst/>
              <a:rect l="l" t="t" r="r" b="b"/>
              <a:pathLst>
                <a:path w="7877175" h="4396105">
                  <a:moveTo>
                    <a:pt x="14287" y="0"/>
                  </a:moveTo>
                  <a:lnTo>
                    <a:pt x="14287" y="4395787"/>
                  </a:lnTo>
                </a:path>
                <a:path w="7877175" h="4396105">
                  <a:moveTo>
                    <a:pt x="7862887" y="0"/>
                  </a:moveTo>
                  <a:lnTo>
                    <a:pt x="7862887" y="4395787"/>
                  </a:lnTo>
                </a:path>
                <a:path w="7877175" h="4396105">
                  <a:moveTo>
                    <a:pt x="0" y="14287"/>
                  </a:moveTo>
                  <a:lnTo>
                    <a:pt x="7877174" y="14287"/>
                  </a:lnTo>
                </a:path>
                <a:path w="7877175" h="4396105">
                  <a:moveTo>
                    <a:pt x="0" y="4381500"/>
                  </a:moveTo>
                  <a:lnTo>
                    <a:pt x="7877174" y="43815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3860" rIns="0" bIns="0" rtlCol="0">
            <a:spAutoFit/>
          </a:bodyPr>
          <a:lstStyle/>
          <a:p>
            <a:pPr marL="877569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Comparison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12339" y="6268211"/>
            <a:ext cx="39693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Comparison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three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different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systems.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79340" y="1850644"/>
            <a:ext cx="13049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Distributed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sys.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84340" y="1850644"/>
            <a:ext cx="13398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Times New Roman"/>
                <a:cs typeface="Times New Roman"/>
              </a:rPr>
              <a:t>Multiprocessors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79340" y="2185923"/>
            <a:ext cx="3213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latin typeface="Times New Roman"/>
                <a:cs typeface="Times New Roman"/>
              </a:rPr>
              <a:t>Yes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84340" y="2185923"/>
            <a:ext cx="3213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latin typeface="Times New Roman"/>
                <a:cs typeface="Times New Roman"/>
              </a:rPr>
              <a:t>Yes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79340" y="2765044"/>
            <a:ext cx="3213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latin typeface="Times New Roman"/>
                <a:cs typeface="Times New Roman"/>
              </a:rPr>
              <a:t>Yes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84340" y="2765044"/>
            <a:ext cx="3213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latin typeface="Times New Roman"/>
                <a:cs typeface="Times New Roman"/>
              </a:rPr>
              <a:t>Yes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79340" y="3392932"/>
            <a:ext cx="7429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N</a:t>
            </a:r>
            <a:r>
              <a:rPr sz="1600" spc="-10" dirty="0">
                <a:latin typeface="Times New Roman"/>
                <a:cs typeface="Times New Roman"/>
              </a:rPr>
              <a:t> copies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84340" y="3392932"/>
            <a:ext cx="5734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1 </a:t>
            </a:r>
            <a:r>
              <a:rPr sz="1600" spc="-20" dirty="0">
                <a:latin typeface="Times New Roman"/>
                <a:cs typeface="Times New Roman"/>
              </a:rPr>
              <a:t>copy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79340" y="3972052"/>
            <a:ext cx="81724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Times New Roman"/>
                <a:cs typeface="Times New Roman"/>
              </a:rPr>
              <a:t>Messages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84340" y="3972052"/>
            <a:ext cx="9937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Shared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files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79340" y="4551172"/>
            <a:ext cx="3213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latin typeface="Times New Roman"/>
                <a:cs typeface="Times New Roman"/>
              </a:rPr>
              <a:t>Yes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84340" y="4551172"/>
            <a:ext cx="2724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Times New Roman"/>
                <a:cs typeface="Times New Roman"/>
              </a:rPr>
              <a:t>No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79340" y="5130291"/>
            <a:ext cx="3213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latin typeface="Times New Roman"/>
                <a:cs typeface="Times New Roman"/>
              </a:rPr>
              <a:t>Yes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84340" y="5130291"/>
            <a:ext cx="3213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latin typeface="Times New Roman"/>
                <a:cs typeface="Times New Roman"/>
              </a:rPr>
              <a:t>Yes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40739" y="1759204"/>
            <a:ext cx="3251200" cy="440245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  <a:tabLst>
                <a:tab pos="2164715" algn="l"/>
              </a:tabLst>
            </a:pPr>
            <a:r>
              <a:rPr sz="1600" spc="-20" dirty="0">
                <a:latin typeface="Times New Roman"/>
                <a:cs typeface="Times New Roman"/>
              </a:rPr>
              <a:t>Item</a:t>
            </a:r>
            <a:r>
              <a:rPr sz="1600" dirty="0">
                <a:latin typeface="Times New Roman"/>
                <a:cs typeface="Times New Roman"/>
              </a:rPr>
              <a:t>	Network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sys.</a:t>
            </a:r>
            <a:endParaRPr sz="1600">
              <a:latin typeface="Times New Roman"/>
              <a:cs typeface="Times New Roman"/>
            </a:endParaRPr>
          </a:p>
          <a:p>
            <a:pPr marL="12700" marR="831215">
              <a:lnSpc>
                <a:spcPct val="103800"/>
              </a:lnSpc>
              <a:spcBef>
                <a:spcPts val="645"/>
              </a:spcBef>
              <a:tabLst>
                <a:tab pos="2164715" algn="l"/>
              </a:tabLst>
            </a:pPr>
            <a:r>
              <a:rPr sz="1600" dirty="0">
                <a:latin typeface="Times New Roman"/>
                <a:cs typeface="Times New Roman"/>
              </a:rPr>
              <a:t>Like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10" dirty="0">
                <a:latin typeface="Times New Roman"/>
                <a:cs typeface="Times New Roman"/>
              </a:rPr>
              <a:t>virtual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25" dirty="0">
                <a:latin typeface="Times New Roman"/>
                <a:cs typeface="Times New Roman"/>
              </a:rPr>
              <a:t>No </a:t>
            </a:r>
            <a:r>
              <a:rPr sz="1600" spc="-10" dirty="0">
                <a:latin typeface="Times New Roman"/>
                <a:cs typeface="Times New Roman"/>
              </a:rPr>
              <a:t>uniprocessor</a:t>
            </a:r>
            <a:endParaRPr sz="1600">
              <a:latin typeface="Times New Roman"/>
              <a:cs typeface="Times New Roman"/>
            </a:endParaRPr>
          </a:p>
          <a:p>
            <a:pPr marL="12700" marR="831215">
              <a:lnSpc>
                <a:spcPct val="103800"/>
              </a:lnSpc>
              <a:spcBef>
                <a:spcPts val="575"/>
              </a:spcBef>
              <a:tabLst>
                <a:tab pos="2164715" algn="l"/>
              </a:tabLst>
            </a:pPr>
            <a:r>
              <a:rPr sz="1600" dirty="0">
                <a:latin typeface="Times New Roman"/>
                <a:cs typeface="Times New Roman"/>
              </a:rPr>
              <a:t>Run the same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operating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25" dirty="0">
                <a:latin typeface="Times New Roman"/>
                <a:cs typeface="Times New Roman"/>
              </a:rPr>
              <a:t>No </a:t>
            </a:r>
            <a:r>
              <a:rPr sz="1600" spc="-10" dirty="0">
                <a:latin typeface="Times New Roman"/>
                <a:cs typeface="Times New Roman"/>
              </a:rPr>
              <a:t>system</a:t>
            </a:r>
            <a:endParaRPr sz="1600">
              <a:latin typeface="Times New Roman"/>
              <a:cs typeface="Times New Roman"/>
            </a:endParaRPr>
          </a:p>
          <a:p>
            <a:pPr marL="12700" marR="360680">
              <a:lnSpc>
                <a:spcPct val="103699"/>
              </a:lnSpc>
              <a:spcBef>
                <a:spcPts val="960"/>
              </a:spcBef>
              <a:tabLst>
                <a:tab pos="2164715" algn="l"/>
              </a:tabLst>
            </a:pPr>
            <a:r>
              <a:rPr sz="1600" dirty="0">
                <a:latin typeface="Times New Roman"/>
                <a:cs typeface="Times New Roman"/>
              </a:rPr>
              <a:t>Copies of 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operating</a:t>
            </a:r>
            <a:r>
              <a:rPr sz="1600" dirty="0">
                <a:latin typeface="Times New Roman"/>
                <a:cs typeface="Times New Roman"/>
              </a:rPr>
              <a:t>	N</a:t>
            </a:r>
            <a:r>
              <a:rPr sz="1600" spc="-10" dirty="0">
                <a:latin typeface="Times New Roman"/>
                <a:cs typeface="Times New Roman"/>
              </a:rPr>
              <a:t> copies system</a:t>
            </a:r>
            <a:endParaRPr sz="1600">
              <a:latin typeface="Times New Roman"/>
              <a:cs typeface="Times New Roman"/>
            </a:endParaRPr>
          </a:p>
          <a:p>
            <a:pPr marL="12700" marR="109855">
              <a:lnSpc>
                <a:spcPct val="103699"/>
              </a:lnSpc>
              <a:spcBef>
                <a:spcPts val="580"/>
              </a:spcBef>
              <a:tabLst>
                <a:tab pos="2164715" algn="l"/>
              </a:tabLst>
            </a:pPr>
            <a:r>
              <a:rPr sz="1600" dirty="0">
                <a:latin typeface="Times New Roman"/>
                <a:cs typeface="Times New Roman"/>
              </a:rPr>
              <a:t>Means </a:t>
            </a:r>
            <a:r>
              <a:rPr sz="1600" spc="-25" dirty="0">
                <a:latin typeface="Times New Roman"/>
                <a:cs typeface="Times New Roman"/>
              </a:rPr>
              <a:t>of</a:t>
            </a:r>
            <a:r>
              <a:rPr sz="1600" dirty="0">
                <a:latin typeface="Times New Roman"/>
                <a:cs typeface="Times New Roman"/>
              </a:rPr>
              <a:t>	Shared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files </a:t>
            </a:r>
            <a:r>
              <a:rPr sz="1600" spc="-10" dirty="0">
                <a:latin typeface="Times New Roman"/>
                <a:cs typeface="Times New Roman"/>
              </a:rPr>
              <a:t>communication</a:t>
            </a:r>
            <a:endParaRPr sz="1600">
              <a:latin typeface="Times New Roman"/>
              <a:cs typeface="Times New Roman"/>
            </a:endParaRPr>
          </a:p>
          <a:p>
            <a:pPr marL="12700" marR="782320">
              <a:lnSpc>
                <a:spcPct val="103699"/>
              </a:lnSpc>
              <a:spcBef>
                <a:spcPts val="575"/>
              </a:spcBef>
              <a:tabLst>
                <a:tab pos="2164715" algn="l"/>
              </a:tabLst>
            </a:pPr>
            <a:r>
              <a:rPr sz="1600" dirty="0">
                <a:latin typeface="Times New Roman"/>
                <a:cs typeface="Times New Roman"/>
              </a:rPr>
              <a:t>Agreed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up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network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70" dirty="0">
                <a:latin typeface="Times New Roman"/>
                <a:cs typeface="Times New Roman"/>
              </a:rPr>
              <a:t>Yes </a:t>
            </a:r>
            <a:r>
              <a:rPr sz="1600" spc="-10" dirty="0">
                <a:latin typeface="Times New Roman"/>
                <a:cs typeface="Times New Roman"/>
              </a:rPr>
              <a:t>protocols?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  <a:tabLst>
                <a:tab pos="2164715" algn="l"/>
              </a:tabLst>
            </a:pP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single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run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queue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25" dirty="0">
                <a:latin typeface="Times New Roman"/>
                <a:cs typeface="Times New Roman"/>
              </a:rPr>
              <a:t>No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 marR="190500">
              <a:lnSpc>
                <a:spcPct val="105000"/>
              </a:lnSpc>
              <a:tabLst>
                <a:tab pos="2164715" algn="l"/>
              </a:tabLst>
            </a:pPr>
            <a:r>
              <a:rPr sz="1600" spc="-10" dirty="0">
                <a:latin typeface="Times New Roman"/>
                <a:cs typeface="Times New Roman"/>
              </a:rPr>
              <a:t>Well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defined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file</a:t>
            </a:r>
            <a:r>
              <a:rPr sz="1600" dirty="0">
                <a:latin typeface="Times New Roman"/>
                <a:cs typeface="Times New Roman"/>
              </a:rPr>
              <a:t>	Usually </a:t>
            </a:r>
            <a:r>
              <a:rPr sz="1600" spc="-25" dirty="0">
                <a:latin typeface="Times New Roman"/>
                <a:cs typeface="Times New Roman"/>
              </a:rPr>
              <a:t>no </a:t>
            </a:r>
            <a:r>
              <a:rPr sz="1600" spc="-10" dirty="0">
                <a:latin typeface="Times New Roman"/>
                <a:cs typeface="Times New Roman"/>
              </a:rPr>
              <a:t>sharing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79340" y="5636260"/>
            <a:ext cx="3213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latin typeface="Times New Roman"/>
                <a:cs typeface="Times New Roman"/>
              </a:rPr>
              <a:t>Yes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784340" y="5636260"/>
            <a:ext cx="3213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latin typeface="Times New Roman"/>
                <a:cs typeface="Times New Roman"/>
              </a:rPr>
              <a:t>Yes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3860" rIns="0" bIns="0" rtlCol="0">
            <a:spAutoFit/>
          </a:bodyPr>
          <a:lstStyle/>
          <a:p>
            <a:pPr marL="877569">
              <a:lnSpc>
                <a:spcPct val="100000"/>
              </a:lnSpc>
              <a:spcBef>
                <a:spcPts val="100"/>
              </a:spcBef>
            </a:pPr>
            <a:r>
              <a:rPr dirty="0"/>
              <a:t>Focus</a:t>
            </a:r>
            <a:r>
              <a:rPr spc="-20" dirty="0"/>
              <a:t> </a:t>
            </a:r>
            <a:r>
              <a:rPr dirty="0"/>
              <a:t>2:</a:t>
            </a:r>
            <a:r>
              <a:rPr spc="-10" dirty="0"/>
              <a:t> </a:t>
            </a:r>
            <a:r>
              <a:rPr dirty="0"/>
              <a:t>Different</a:t>
            </a:r>
            <a:r>
              <a:rPr spc="-5" dirty="0"/>
              <a:t> </a:t>
            </a:r>
            <a:r>
              <a:rPr spc="-10" dirty="0"/>
              <a:t>Viewpoints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1553" y="1846580"/>
            <a:ext cx="4913630" cy="222313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621665" indent="-608965">
              <a:lnSpc>
                <a:spcPct val="100000"/>
              </a:lnSpc>
              <a:spcBef>
                <a:spcPts val="72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621665" algn="l"/>
                <a:tab pos="622300" algn="l"/>
              </a:tabLst>
            </a:pPr>
            <a:r>
              <a:rPr sz="2400" dirty="0">
                <a:latin typeface="Times New Roman"/>
                <a:cs typeface="Times New Roman"/>
              </a:rPr>
              <a:t>Architecture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viewpoint</a:t>
            </a:r>
            <a:endParaRPr sz="2400">
              <a:latin typeface="Times New Roman"/>
              <a:cs typeface="Times New Roman"/>
            </a:endParaRPr>
          </a:p>
          <a:p>
            <a:pPr marL="621665" indent="-608965">
              <a:lnSpc>
                <a:spcPct val="100000"/>
              </a:lnSpc>
              <a:spcBef>
                <a:spcPts val="62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621665" algn="l"/>
                <a:tab pos="622300" algn="l"/>
              </a:tabLst>
            </a:pPr>
            <a:r>
              <a:rPr sz="2400" dirty="0">
                <a:latin typeface="Times New Roman"/>
                <a:cs typeface="Times New Roman"/>
              </a:rPr>
              <a:t>Interconnection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viewpoint</a:t>
            </a:r>
            <a:endParaRPr sz="2400">
              <a:latin typeface="Times New Roman"/>
              <a:cs typeface="Times New Roman"/>
            </a:endParaRPr>
          </a:p>
          <a:p>
            <a:pPr marL="621665" indent="-608965">
              <a:lnSpc>
                <a:spcPct val="100000"/>
              </a:lnSpc>
              <a:spcBef>
                <a:spcPts val="50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621665" algn="l"/>
                <a:tab pos="622300" algn="l"/>
              </a:tabLst>
            </a:pPr>
            <a:r>
              <a:rPr sz="2400" dirty="0">
                <a:latin typeface="Times New Roman"/>
                <a:cs typeface="Times New Roman"/>
              </a:rPr>
              <a:t>Memory</a:t>
            </a:r>
            <a:r>
              <a:rPr sz="2400" spc="-10" dirty="0">
                <a:latin typeface="Times New Roman"/>
                <a:cs typeface="Times New Roman"/>
              </a:rPr>
              <a:t> viewpoint</a:t>
            </a:r>
            <a:endParaRPr sz="2400">
              <a:latin typeface="Times New Roman"/>
              <a:cs typeface="Times New Roman"/>
            </a:endParaRPr>
          </a:p>
          <a:p>
            <a:pPr marL="621665" indent="-608965">
              <a:lnSpc>
                <a:spcPct val="100000"/>
              </a:lnSpc>
              <a:spcBef>
                <a:spcPts val="62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621665" algn="l"/>
                <a:tab pos="622300" algn="l"/>
              </a:tabLst>
            </a:pPr>
            <a:r>
              <a:rPr sz="2400" dirty="0">
                <a:latin typeface="Times New Roman"/>
                <a:cs typeface="Times New Roman"/>
              </a:rPr>
              <a:t>Software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viewpoint</a:t>
            </a:r>
            <a:endParaRPr sz="2400">
              <a:latin typeface="Times New Roman"/>
              <a:cs typeface="Times New Roman"/>
            </a:endParaRPr>
          </a:p>
          <a:p>
            <a:pPr marL="621665" indent="-608965">
              <a:lnSpc>
                <a:spcPct val="100000"/>
              </a:lnSpc>
              <a:spcBef>
                <a:spcPts val="52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621665" algn="l"/>
                <a:tab pos="622300" algn="l"/>
              </a:tabLst>
            </a:pPr>
            <a:r>
              <a:rPr sz="2400" dirty="0">
                <a:latin typeface="Times New Roman"/>
                <a:cs typeface="Times New Roman"/>
              </a:rPr>
              <a:t>System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viewpoint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3860" rIns="0" bIns="0" rtlCol="0">
            <a:spAutoFit/>
          </a:bodyPr>
          <a:lstStyle/>
          <a:p>
            <a:pPr marL="877569">
              <a:lnSpc>
                <a:spcPct val="100000"/>
              </a:lnSpc>
              <a:spcBef>
                <a:spcPts val="100"/>
              </a:spcBef>
            </a:pPr>
            <a:r>
              <a:rPr dirty="0"/>
              <a:t>Architecture</a:t>
            </a:r>
            <a:r>
              <a:rPr spc="-25" dirty="0"/>
              <a:t> </a:t>
            </a:r>
            <a:r>
              <a:rPr spc="-10" dirty="0"/>
              <a:t>Viewpoint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1553" y="1846580"/>
            <a:ext cx="7712075" cy="91566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621665" indent="-608965">
              <a:lnSpc>
                <a:spcPct val="100000"/>
              </a:lnSpc>
              <a:spcBef>
                <a:spcPts val="72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621665" algn="l"/>
                <a:tab pos="622300" algn="l"/>
              </a:tabLst>
            </a:pPr>
            <a:r>
              <a:rPr sz="2400" b="1" dirty="0">
                <a:latin typeface="Times New Roman"/>
                <a:cs typeface="Times New Roman"/>
              </a:rPr>
              <a:t>Multiprocessor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physically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shared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memory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structure</a:t>
            </a:r>
            <a:endParaRPr sz="2400">
              <a:latin typeface="Times New Roman"/>
              <a:cs typeface="Times New Roman"/>
            </a:endParaRPr>
          </a:p>
          <a:p>
            <a:pPr marL="621665" indent="-608965">
              <a:lnSpc>
                <a:spcPct val="100000"/>
              </a:lnSpc>
              <a:spcBef>
                <a:spcPts val="62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621665" algn="l"/>
                <a:tab pos="622300" algn="l"/>
              </a:tabLst>
            </a:pPr>
            <a:r>
              <a:rPr sz="2400" b="1" dirty="0">
                <a:latin typeface="Times New Roman"/>
                <a:cs typeface="Times New Roman"/>
              </a:rPr>
              <a:t>Multicomputer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physically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distributed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memory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structure.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20925" y="2906712"/>
            <a:ext cx="4572000" cy="165258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93925" y="5087937"/>
            <a:ext cx="4929188" cy="12811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56125" y="4700587"/>
            <a:ext cx="150812" cy="762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441825" y="6545263"/>
            <a:ext cx="158750" cy="77786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852612" y="5351462"/>
            <a:ext cx="167005" cy="57150"/>
          </a:xfrm>
          <a:custGeom>
            <a:avLst/>
            <a:gdLst/>
            <a:ahLst/>
            <a:cxnLst/>
            <a:rect l="l" t="t" r="r" b="b"/>
            <a:pathLst>
              <a:path w="167005" h="57150">
                <a:moveTo>
                  <a:pt x="76200" y="12128"/>
                </a:moveTo>
                <a:lnTo>
                  <a:pt x="73152" y="8661"/>
                </a:lnTo>
                <a:lnTo>
                  <a:pt x="64008" y="3467"/>
                </a:lnTo>
                <a:lnTo>
                  <a:pt x="57912" y="1739"/>
                </a:lnTo>
                <a:lnTo>
                  <a:pt x="57912" y="12128"/>
                </a:lnTo>
                <a:lnTo>
                  <a:pt x="57912" y="22517"/>
                </a:lnTo>
                <a:lnTo>
                  <a:pt x="51816" y="24257"/>
                </a:lnTo>
                <a:lnTo>
                  <a:pt x="48768" y="27711"/>
                </a:lnTo>
                <a:lnTo>
                  <a:pt x="27432" y="27711"/>
                </a:lnTo>
                <a:lnTo>
                  <a:pt x="27432" y="3467"/>
                </a:lnTo>
                <a:lnTo>
                  <a:pt x="45720" y="3467"/>
                </a:lnTo>
                <a:lnTo>
                  <a:pt x="48768" y="5207"/>
                </a:lnTo>
                <a:lnTo>
                  <a:pt x="51816" y="5207"/>
                </a:lnTo>
                <a:lnTo>
                  <a:pt x="54864" y="6934"/>
                </a:lnTo>
                <a:lnTo>
                  <a:pt x="54864" y="8661"/>
                </a:lnTo>
                <a:lnTo>
                  <a:pt x="57912" y="12128"/>
                </a:lnTo>
                <a:lnTo>
                  <a:pt x="57912" y="1739"/>
                </a:lnTo>
                <a:lnTo>
                  <a:pt x="51816" y="0"/>
                </a:lnTo>
                <a:lnTo>
                  <a:pt x="0" y="0"/>
                </a:lnTo>
                <a:lnTo>
                  <a:pt x="0" y="1739"/>
                </a:lnTo>
                <a:lnTo>
                  <a:pt x="9144" y="1739"/>
                </a:lnTo>
                <a:lnTo>
                  <a:pt x="12192" y="3467"/>
                </a:lnTo>
                <a:lnTo>
                  <a:pt x="15240" y="6934"/>
                </a:lnTo>
                <a:lnTo>
                  <a:pt x="15240" y="50228"/>
                </a:lnTo>
                <a:lnTo>
                  <a:pt x="12192" y="51955"/>
                </a:lnTo>
                <a:lnTo>
                  <a:pt x="12192" y="55422"/>
                </a:lnTo>
                <a:lnTo>
                  <a:pt x="0" y="55422"/>
                </a:lnTo>
                <a:lnTo>
                  <a:pt x="0" y="57150"/>
                </a:lnTo>
                <a:lnTo>
                  <a:pt x="42672" y="57150"/>
                </a:lnTo>
                <a:lnTo>
                  <a:pt x="42672" y="55422"/>
                </a:lnTo>
                <a:lnTo>
                  <a:pt x="30480" y="55422"/>
                </a:lnTo>
                <a:lnTo>
                  <a:pt x="30480" y="53695"/>
                </a:lnTo>
                <a:lnTo>
                  <a:pt x="27432" y="51955"/>
                </a:lnTo>
                <a:lnTo>
                  <a:pt x="27432" y="29451"/>
                </a:lnTo>
                <a:lnTo>
                  <a:pt x="30480" y="29451"/>
                </a:lnTo>
                <a:lnTo>
                  <a:pt x="33528" y="31178"/>
                </a:lnTo>
                <a:lnTo>
                  <a:pt x="54864" y="31178"/>
                </a:lnTo>
                <a:lnTo>
                  <a:pt x="60960" y="29451"/>
                </a:lnTo>
                <a:lnTo>
                  <a:pt x="63995" y="27711"/>
                </a:lnTo>
                <a:lnTo>
                  <a:pt x="67056" y="25984"/>
                </a:lnTo>
                <a:lnTo>
                  <a:pt x="73152" y="24257"/>
                </a:lnTo>
                <a:lnTo>
                  <a:pt x="76200" y="20789"/>
                </a:lnTo>
                <a:lnTo>
                  <a:pt x="76200" y="12128"/>
                </a:lnTo>
                <a:close/>
              </a:path>
              <a:path w="167005" h="57150">
                <a:moveTo>
                  <a:pt x="166687" y="41567"/>
                </a:moveTo>
                <a:lnTo>
                  <a:pt x="163614" y="41567"/>
                </a:lnTo>
                <a:lnTo>
                  <a:pt x="157492" y="48501"/>
                </a:lnTo>
                <a:lnTo>
                  <a:pt x="151371" y="51955"/>
                </a:lnTo>
                <a:lnTo>
                  <a:pt x="148310" y="51955"/>
                </a:lnTo>
                <a:lnTo>
                  <a:pt x="148310" y="53695"/>
                </a:lnTo>
                <a:lnTo>
                  <a:pt x="111569" y="53695"/>
                </a:lnTo>
                <a:lnTo>
                  <a:pt x="108508" y="51955"/>
                </a:lnTo>
                <a:lnTo>
                  <a:pt x="108508" y="27711"/>
                </a:lnTo>
                <a:lnTo>
                  <a:pt x="139128" y="27711"/>
                </a:lnTo>
                <a:lnTo>
                  <a:pt x="142189" y="29451"/>
                </a:lnTo>
                <a:lnTo>
                  <a:pt x="145249" y="29451"/>
                </a:lnTo>
                <a:lnTo>
                  <a:pt x="145249" y="32905"/>
                </a:lnTo>
                <a:lnTo>
                  <a:pt x="148310" y="36372"/>
                </a:lnTo>
                <a:lnTo>
                  <a:pt x="148310" y="27711"/>
                </a:lnTo>
                <a:lnTo>
                  <a:pt x="148310" y="25984"/>
                </a:lnTo>
                <a:lnTo>
                  <a:pt x="148310" y="20789"/>
                </a:lnTo>
                <a:lnTo>
                  <a:pt x="142189" y="24257"/>
                </a:lnTo>
                <a:lnTo>
                  <a:pt x="142189" y="25984"/>
                </a:lnTo>
                <a:lnTo>
                  <a:pt x="108508" y="25984"/>
                </a:lnTo>
                <a:lnTo>
                  <a:pt x="108508" y="3467"/>
                </a:lnTo>
                <a:lnTo>
                  <a:pt x="151371" y="3467"/>
                </a:lnTo>
                <a:lnTo>
                  <a:pt x="151371" y="5207"/>
                </a:lnTo>
                <a:lnTo>
                  <a:pt x="154432" y="6934"/>
                </a:lnTo>
                <a:lnTo>
                  <a:pt x="154432" y="8661"/>
                </a:lnTo>
                <a:lnTo>
                  <a:pt x="157492" y="12128"/>
                </a:lnTo>
                <a:lnTo>
                  <a:pt x="160553" y="12128"/>
                </a:lnTo>
                <a:lnTo>
                  <a:pt x="158369" y="3467"/>
                </a:lnTo>
                <a:lnTo>
                  <a:pt x="157492" y="0"/>
                </a:lnTo>
                <a:lnTo>
                  <a:pt x="80962" y="0"/>
                </a:lnTo>
                <a:lnTo>
                  <a:pt x="80962" y="1739"/>
                </a:lnTo>
                <a:lnTo>
                  <a:pt x="90144" y="1739"/>
                </a:lnTo>
                <a:lnTo>
                  <a:pt x="93205" y="3467"/>
                </a:lnTo>
                <a:lnTo>
                  <a:pt x="93205" y="53695"/>
                </a:lnTo>
                <a:lnTo>
                  <a:pt x="90144" y="53695"/>
                </a:lnTo>
                <a:lnTo>
                  <a:pt x="87083" y="55422"/>
                </a:lnTo>
                <a:lnTo>
                  <a:pt x="80962" y="55422"/>
                </a:lnTo>
                <a:lnTo>
                  <a:pt x="80962" y="57150"/>
                </a:lnTo>
                <a:lnTo>
                  <a:pt x="157492" y="57150"/>
                </a:lnTo>
                <a:lnTo>
                  <a:pt x="166687" y="415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3860" rIns="0" bIns="0" rtlCol="0">
            <a:spAutoFit/>
          </a:bodyPr>
          <a:lstStyle/>
          <a:p>
            <a:pPr marL="877569">
              <a:lnSpc>
                <a:spcPct val="100000"/>
              </a:lnSpc>
              <a:spcBef>
                <a:spcPts val="100"/>
              </a:spcBef>
            </a:pPr>
            <a:r>
              <a:rPr dirty="0"/>
              <a:t>Interconnection</a:t>
            </a:r>
            <a:r>
              <a:rPr spc="-20" dirty="0"/>
              <a:t> </a:t>
            </a:r>
            <a:r>
              <a:rPr dirty="0"/>
              <a:t>Network</a:t>
            </a:r>
            <a:r>
              <a:rPr spc="-10" dirty="0"/>
              <a:t> Viewpoint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1553" y="1846580"/>
            <a:ext cx="7796530" cy="128143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2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static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(point-to-</a:t>
            </a:r>
            <a:r>
              <a:rPr sz="2400" dirty="0">
                <a:latin typeface="Times New Roman"/>
                <a:cs typeface="Times New Roman"/>
              </a:rPr>
              <a:t>point)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vs.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dynamics (ones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switches).</a:t>
            </a:r>
            <a:endParaRPr sz="24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spcBef>
                <a:spcPts val="62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bus-based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(Fast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Ethernet)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vs. </a:t>
            </a:r>
            <a:r>
              <a:rPr sz="2400" spc="-10" dirty="0">
                <a:latin typeface="Times New Roman"/>
                <a:cs typeface="Times New Roman"/>
              </a:rPr>
              <a:t>switch-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(routed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instead </a:t>
            </a:r>
            <a:r>
              <a:rPr sz="2400" spc="-25" dirty="0">
                <a:latin typeface="Times New Roman"/>
                <a:cs typeface="Times New Roman"/>
              </a:rPr>
              <a:t>of </a:t>
            </a:r>
            <a:r>
              <a:rPr sz="2400" spc="-10" dirty="0">
                <a:latin typeface="Times New Roman"/>
                <a:cs typeface="Times New Roman"/>
              </a:rPr>
              <a:t>broadcast).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D761E8E-318B-557B-F07E-7D3FBB0A6A4B}"/>
              </a:ext>
            </a:extLst>
          </p:cNvPr>
          <p:cNvGrpSpPr/>
          <p:nvPr/>
        </p:nvGrpSpPr>
        <p:grpSpPr>
          <a:xfrm>
            <a:off x="1083882" y="4188282"/>
            <a:ext cx="7394400" cy="2381040"/>
            <a:chOff x="1083882" y="4188282"/>
            <a:chExt cx="7394400" cy="238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214BB58-541A-5697-1853-70FACABDE80E}"/>
                    </a:ext>
                  </a:extLst>
                </p14:cNvPr>
                <p14:cNvContentPartPr/>
                <p14:nvPr/>
              </p14:nvContentPartPr>
              <p14:xfrm>
                <a:off x="1148682" y="5461962"/>
                <a:ext cx="5040" cy="711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214BB58-541A-5697-1853-70FACABDE80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86042" y="5399322"/>
                  <a:ext cx="130680" cy="83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A33CE36-1E9A-E20E-79D5-2E06C6BB3A5E}"/>
                    </a:ext>
                  </a:extLst>
                </p14:cNvPr>
                <p14:cNvContentPartPr/>
                <p14:nvPr/>
              </p14:nvContentPartPr>
              <p14:xfrm>
                <a:off x="1368282" y="6079362"/>
                <a:ext cx="331920" cy="489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A33CE36-1E9A-E20E-79D5-2E06C6BB3A5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05282" y="6016722"/>
                  <a:ext cx="457560" cy="61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F2ACD50-D0F1-449D-FE9E-58D35A7EFBB2}"/>
                    </a:ext>
                  </a:extLst>
                </p14:cNvPr>
                <p14:cNvContentPartPr/>
                <p14:nvPr/>
              </p14:nvContentPartPr>
              <p14:xfrm>
                <a:off x="1083882" y="4271082"/>
                <a:ext cx="9720" cy="4132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F2ACD50-D0F1-449D-FE9E-58D35A7EFBB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20882" y="4208442"/>
                  <a:ext cx="135360" cy="5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2871DCF-8E6C-278F-2580-29F0793B930C}"/>
                    </a:ext>
                  </a:extLst>
                </p14:cNvPr>
                <p14:cNvContentPartPr/>
                <p14:nvPr/>
              </p14:nvContentPartPr>
              <p14:xfrm>
                <a:off x="1266402" y="4668162"/>
                <a:ext cx="360" cy="1904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2871DCF-8E6C-278F-2580-29F0793B930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203762" y="4605162"/>
                  <a:ext cx="1260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28D1952-525B-5367-5F83-9F37A22B53F0}"/>
                    </a:ext>
                  </a:extLst>
                </p14:cNvPr>
                <p14:cNvContentPartPr/>
                <p14:nvPr/>
              </p14:nvContentPartPr>
              <p14:xfrm>
                <a:off x="1651602" y="4452162"/>
                <a:ext cx="2897280" cy="1288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28D1952-525B-5367-5F83-9F37A22B53F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588602" y="4389522"/>
                  <a:ext cx="30229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035CAC7-7248-1805-0AEC-21338F0D1EDA}"/>
                    </a:ext>
                  </a:extLst>
                </p14:cNvPr>
                <p14:cNvContentPartPr/>
                <p14:nvPr/>
              </p14:nvContentPartPr>
              <p14:xfrm>
                <a:off x="1918722" y="5629362"/>
                <a:ext cx="4442760" cy="167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035CAC7-7248-1805-0AEC-21338F0D1ED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856082" y="5566362"/>
                  <a:ext cx="456840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2B49D67-1453-B60C-30A6-E715F1326F40}"/>
                    </a:ext>
                  </a:extLst>
                </p14:cNvPr>
                <p14:cNvContentPartPr/>
                <p14:nvPr/>
              </p14:nvContentPartPr>
              <p14:xfrm>
                <a:off x="4596762" y="4418322"/>
                <a:ext cx="2023200" cy="120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2B49D67-1453-B60C-30A6-E715F1326F4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533762" y="4355682"/>
                  <a:ext cx="21488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5D79ACC-BC49-4B1B-1871-A0DC5AB1660F}"/>
                    </a:ext>
                  </a:extLst>
                </p14:cNvPr>
                <p14:cNvContentPartPr/>
                <p14:nvPr/>
              </p14:nvContentPartPr>
              <p14:xfrm>
                <a:off x="7092282" y="4188282"/>
                <a:ext cx="574920" cy="494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5D79ACC-BC49-4B1B-1871-A0DC5AB1660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029642" y="4125642"/>
                  <a:ext cx="700560" cy="62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A365797-07FB-81F6-91AF-58CD64D7E6AE}"/>
                    </a:ext>
                  </a:extLst>
                </p14:cNvPr>
                <p14:cNvContentPartPr/>
                <p14:nvPr/>
              </p14:nvContentPartPr>
              <p14:xfrm>
                <a:off x="8031882" y="4736202"/>
                <a:ext cx="11160" cy="363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A365797-07FB-81F6-91AF-58CD64D7E6A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968882" y="4673562"/>
                  <a:ext cx="13680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EC68C72-72C1-D3B4-A300-32B2E338A72F}"/>
                    </a:ext>
                  </a:extLst>
                </p14:cNvPr>
                <p14:cNvContentPartPr/>
                <p14:nvPr/>
              </p14:nvContentPartPr>
              <p14:xfrm>
                <a:off x="7293162" y="5389602"/>
                <a:ext cx="737640" cy="813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EC68C72-72C1-D3B4-A300-32B2E338A72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230522" y="5326602"/>
                  <a:ext cx="863280" cy="9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60ECCCA-DD50-8E90-9820-127D2B5ABA80}"/>
                    </a:ext>
                  </a:extLst>
                </p14:cNvPr>
                <p14:cNvContentPartPr/>
                <p14:nvPr/>
              </p14:nvContentPartPr>
              <p14:xfrm>
                <a:off x="8174442" y="6029682"/>
                <a:ext cx="303840" cy="4777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60ECCCA-DD50-8E90-9820-127D2B5ABA8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111802" y="5966682"/>
                  <a:ext cx="429480" cy="60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9C33DC3-ED40-79B9-B09F-209B01E5A89F}"/>
                  </a:ext>
                </a:extLst>
              </p14:cNvPr>
              <p14:cNvContentPartPr/>
              <p14:nvPr/>
            </p14:nvContentPartPr>
            <p14:xfrm>
              <a:off x="1624602" y="4528482"/>
              <a:ext cx="1360080" cy="921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9C33DC3-ED40-79B9-B09F-209B01E5A89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615602" y="4519842"/>
                <a:ext cx="137772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F7875EB-6D65-78D1-FDBC-596C5CF4B9B3}"/>
                  </a:ext>
                </a:extLst>
              </p14:cNvPr>
              <p14:cNvContentPartPr/>
              <p14:nvPr/>
            </p14:nvContentPartPr>
            <p14:xfrm>
              <a:off x="1662042" y="4562682"/>
              <a:ext cx="5019480" cy="14295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F7875EB-6D65-78D1-FDBC-596C5CF4B9B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626042" y="4526682"/>
                <a:ext cx="5091120" cy="150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BA4CFEC-7E8F-D0BA-16EE-D9151D31C3AE}"/>
                  </a:ext>
                </a:extLst>
              </p14:cNvPr>
              <p14:cNvContentPartPr/>
              <p14:nvPr/>
            </p14:nvContentPartPr>
            <p14:xfrm>
              <a:off x="1945722" y="4396362"/>
              <a:ext cx="4415760" cy="17092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BA4CFEC-7E8F-D0BA-16EE-D9151D31C3A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909722" y="4360362"/>
                <a:ext cx="4487400" cy="178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4978D1C8-9D89-75AC-8379-AA444E207596}"/>
              </a:ext>
            </a:extLst>
          </p:cNvPr>
          <p:cNvGrpSpPr/>
          <p:nvPr/>
        </p:nvGrpSpPr>
        <p:grpSpPr>
          <a:xfrm>
            <a:off x="2361162" y="3372882"/>
            <a:ext cx="2895120" cy="2979000"/>
            <a:chOff x="2361162" y="3372882"/>
            <a:chExt cx="2895120" cy="297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F3C3B5F-97F4-A16D-6171-9071BFBC6CC0}"/>
                    </a:ext>
                  </a:extLst>
                </p14:cNvPr>
                <p14:cNvContentPartPr/>
                <p14:nvPr/>
              </p14:nvContentPartPr>
              <p14:xfrm>
                <a:off x="2540082" y="4091442"/>
                <a:ext cx="2716200" cy="2260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F3C3B5F-97F4-A16D-6171-9071BFBC6CC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504082" y="4055442"/>
                  <a:ext cx="2787840" cy="23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0479987-A4CA-4547-0A27-882D12A61533}"/>
                    </a:ext>
                  </a:extLst>
                </p14:cNvPr>
                <p14:cNvContentPartPr/>
                <p14:nvPr/>
              </p14:nvContentPartPr>
              <p14:xfrm>
                <a:off x="2361162" y="3540282"/>
                <a:ext cx="422280" cy="590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0479987-A4CA-4547-0A27-882D12A6153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325162" y="3504282"/>
                  <a:ext cx="493920" cy="66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5BA3558-FF4C-CC28-F060-B351862FCEFF}"/>
                    </a:ext>
                  </a:extLst>
                </p14:cNvPr>
                <p14:cNvContentPartPr/>
                <p14:nvPr/>
              </p14:nvContentPartPr>
              <p14:xfrm>
                <a:off x="2859042" y="3753042"/>
                <a:ext cx="317880" cy="239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5BA3558-FF4C-CC28-F060-B351862FCEF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823402" y="3717042"/>
                  <a:ext cx="38952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2356BCD-E0C4-ADEE-6C3F-8CAD932F38F7}"/>
                    </a:ext>
                  </a:extLst>
                </p14:cNvPr>
                <p14:cNvContentPartPr/>
                <p14:nvPr/>
              </p14:nvContentPartPr>
              <p14:xfrm>
                <a:off x="2891082" y="3734322"/>
                <a:ext cx="285840" cy="3600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2356BCD-E0C4-ADEE-6C3F-8CAD932F38F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855082" y="3698322"/>
                  <a:ext cx="35748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5270F7A-EF77-6E19-F6EA-C7D12A3461CF}"/>
                    </a:ext>
                  </a:extLst>
                </p14:cNvPr>
                <p14:cNvContentPartPr/>
                <p14:nvPr/>
              </p14:nvContentPartPr>
              <p14:xfrm>
                <a:off x="3158922" y="3372882"/>
                <a:ext cx="660600" cy="6732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5270F7A-EF77-6E19-F6EA-C7D12A3461C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123282" y="3337242"/>
                  <a:ext cx="732240" cy="7448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8348" rIns="0" bIns="0" rtlCol="0">
            <a:spAutoFit/>
          </a:bodyPr>
          <a:lstStyle/>
          <a:p>
            <a:pPr marL="877569">
              <a:lnSpc>
                <a:spcPct val="100000"/>
              </a:lnSpc>
              <a:spcBef>
                <a:spcPts val="100"/>
              </a:spcBef>
            </a:pPr>
            <a:r>
              <a:rPr dirty="0"/>
              <a:t>Interconnection</a:t>
            </a:r>
            <a:r>
              <a:rPr spc="-10" dirty="0"/>
              <a:t> </a:t>
            </a:r>
            <a:r>
              <a:rPr dirty="0"/>
              <a:t>Network</a:t>
            </a:r>
            <a:r>
              <a:rPr spc="-10" dirty="0"/>
              <a:t> </a:t>
            </a:r>
            <a:r>
              <a:rPr dirty="0"/>
              <a:t>Viewpoint</a:t>
            </a:r>
            <a:r>
              <a:rPr spc="190" dirty="0"/>
              <a:t> </a:t>
            </a:r>
            <a:r>
              <a:rPr sz="2800" spc="-10" dirty="0"/>
              <a:t>(Cont’d.)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879340" y="3449828"/>
            <a:ext cx="3498850" cy="85788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60"/>
              </a:spcBef>
            </a:pPr>
            <a:r>
              <a:rPr sz="1800" dirty="0">
                <a:latin typeface="Times New Roman"/>
                <a:cs typeface="Times New Roman"/>
              </a:rPr>
              <a:t>Examples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dynamic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interconnection </a:t>
            </a:r>
            <a:r>
              <a:rPr sz="1800" dirty="0">
                <a:latin typeface="Times New Roman"/>
                <a:cs typeface="Times New Roman"/>
              </a:rPr>
              <a:t>networks: (a)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shuffle-</a:t>
            </a:r>
            <a:r>
              <a:rPr sz="1800" dirty="0">
                <a:latin typeface="Times New Roman"/>
                <a:cs typeface="Times New Roman"/>
              </a:rPr>
              <a:t>exchange,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(b) </a:t>
            </a:r>
            <a:r>
              <a:rPr sz="1800" dirty="0">
                <a:latin typeface="Times New Roman"/>
                <a:cs typeface="Times New Roman"/>
              </a:rPr>
              <a:t>crossbar,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(c)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baseline,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(d)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Benes.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70744" y="2372518"/>
            <a:ext cx="841375" cy="1016000"/>
            <a:chOff x="870744" y="2372518"/>
            <a:chExt cx="841375" cy="1016000"/>
          </a:xfrm>
        </p:grpSpPr>
        <p:sp>
          <p:nvSpPr>
            <p:cNvPr id="5" name="object 5"/>
            <p:cNvSpPr/>
            <p:nvPr/>
          </p:nvSpPr>
          <p:spPr>
            <a:xfrm>
              <a:off x="1281112" y="2376487"/>
              <a:ext cx="196850" cy="122555"/>
            </a:xfrm>
            <a:custGeom>
              <a:avLst/>
              <a:gdLst/>
              <a:ahLst/>
              <a:cxnLst/>
              <a:rect l="l" t="t" r="r" b="b"/>
              <a:pathLst>
                <a:path w="196850" h="122555">
                  <a:moveTo>
                    <a:pt x="0" y="0"/>
                  </a:moveTo>
                  <a:lnTo>
                    <a:pt x="196850" y="0"/>
                  </a:lnTo>
                  <a:lnTo>
                    <a:pt x="196850" y="122238"/>
                  </a:lnTo>
                  <a:lnTo>
                    <a:pt x="0" y="122238"/>
                  </a:lnTo>
                  <a:lnTo>
                    <a:pt x="0" y="0"/>
                  </a:lnTo>
                  <a:close/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2175" y="2387600"/>
              <a:ext cx="389255" cy="1905"/>
            </a:xfrm>
            <a:custGeom>
              <a:avLst/>
              <a:gdLst/>
              <a:ahLst/>
              <a:cxnLst/>
              <a:rect l="l" t="t" r="r" b="b"/>
              <a:pathLst>
                <a:path w="389255" h="1905">
                  <a:moveTo>
                    <a:pt x="0" y="0"/>
                  </a:moveTo>
                  <a:lnTo>
                    <a:pt x="388938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77962" y="2387600"/>
              <a:ext cx="230504" cy="1905"/>
            </a:xfrm>
            <a:custGeom>
              <a:avLst/>
              <a:gdLst/>
              <a:ahLst/>
              <a:cxnLst/>
              <a:rect l="l" t="t" r="r" b="b"/>
              <a:pathLst>
                <a:path w="230505" h="1905">
                  <a:moveTo>
                    <a:pt x="0" y="0"/>
                  </a:moveTo>
                  <a:lnTo>
                    <a:pt x="230188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93800" y="2489200"/>
              <a:ext cx="87630" cy="1905"/>
            </a:xfrm>
            <a:custGeom>
              <a:avLst/>
              <a:gdLst/>
              <a:ahLst/>
              <a:cxnLst/>
              <a:rect l="l" t="t" r="r" b="b"/>
              <a:pathLst>
                <a:path w="87630" h="1905">
                  <a:moveTo>
                    <a:pt x="0" y="0"/>
                  </a:moveTo>
                  <a:lnTo>
                    <a:pt x="87313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77962" y="2489200"/>
              <a:ext cx="230504" cy="1905"/>
            </a:xfrm>
            <a:custGeom>
              <a:avLst/>
              <a:gdLst/>
              <a:ahLst/>
              <a:cxnLst/>
              <a:rect l="l" t="t" r="r" b="b"/>
              <a:pathLst>
                <a:path w="230505" h="1905">
                  <a:moveTo>
                    <a:pt x="0" y="0"/>
                  </a:moveTo>
                  <a:lnTo>
                    <a:pt x="230188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81112" y="2671762"/>
              <a:ext cx="196850" cy="122555"/>
            </a:xfrm>
            <a:custGeom>
              <a:avLst/>
              <a:gdLst/>
              <a:ahLst/>
              <a:cxnLst/>
              <a:rect l="l" t="t" r="r" b="b"/>
              <a:pathLst>
                <a:path w="196850" h="122555">
                  <a:moveTo>
                    <a:pt x="0" y="0"/>
                  </a:moveTo>
                  <a:lnTo>
                    <a:pt x="196850" y="0"/>
                  </a:lnTo>
                  <a:lnTo>
                    <a:pt x="196850" y="122238"/>
                  </a:lnTo>
                  <a:lnTo>
                    <a:pt x="0" y="122238"/>
                  </a:lnTo>
                  <a:lnTo>
                    <a:pt x="0" y="0"/>
                  </a:lnTo>
                  <a:close/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93800" y="2681287"/>
              <a:ext cx="87630" cy="1905"/>
            </a:xfrm>
            <a:custGeom>
              <a:avLst/>
              <a:gdLst/>
              <a:ahLst/>
              <a:cxnLst/>
              <a:rect l="l" t="t" r="r" b="b"/>
              <a:pathLst>
                <a:path w="87630" h="1905">
                  <a:moveTo>
                    <a:pt x="0" y="0"/>
                  </a:moveTo>
                  <a:lnTo>
                    <a:pt x="87313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93800" y="2774950"/>
              <a:ext cx="87630" cy="1905"/>
            </a:xfrm>
            <a:custGeom>
              <a:avLst/>
              <a:gdLst/>
              <a:ahLst/>
              <a:cxnLst/>
              <a:rect l="l" t="t" r="r" b="b"/>
              <a:pathLst>
                <a:path w="87630" h="1905">
                  <a:moveTo>
                    <a:pt x="0" y="0"/>
                  </a:moveTo>
                  <a:lnTo>
                    <a:pt x="87313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77962" y="2681287"/>
              <a:ext cx="230504" cy="1905"/>
            </a:xfrm>
            <a:custGeom>
              <a:avLst/>
              <a:gdLst/>
              <a:ahLst/>
              <a:cxnLst/>
              <a:rect l="l" t="t" r="r" b="b"/>
              <a:pathLst>
                <a:path w="230505" h="1905">
                  <a:moveTo>
                    <a:pt x="0" y="0"/>
                  </a:moveTo>
                  <a:lnTo>
                    <a:pt x="230188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77962" y="2774950"/>
              <a:ext cx="230504" cy="1905"/>
            </a:xfrm>
            <a:custGeom>
              <a:avLst/>
              <a:gdLst/>
              <a:ahLst/>
              <a:cxnLst/>
              <a:rect l="l" t="t" r="r" b="b"/>
              <a:pathLst>
                <a:path w="230505" h="1905">
                  <a:moveTo>
                    <a:pt x="0" y="0"/>
                  </a:moveTo>
                  <a:lnTo>
                    <a:pt x="230188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74713" y="2489200"/>
              <a:ext cx="319405" cy="192405"/>
            </a:xfrm>
            <a:custGeom>
              <a:avLst/>
              <a:gdLst/>
              <a:ahLst/>
              <a:cxnLst/>
              <a:rect l="l" t="t" r="r" b="b"/>
              <a:pathLst>
                <a:path w="319405" h="192405">
                  <a:moveTo>
                    <a:pt x="0" y="0"/>
                  </a:moveTo>
                  <a:lnTo>
                    <a:pt x="319088" y="1920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81112" y="2957512"/>
              <a:ext cx="196850" cy="132080"/>
            </a:xfrm>
            <a:custGeom>
              <a:avLst/>
              <a:gdLst/>
              <a:ahLst/>
              <a:cxnLst/>
              <a:rect l="l" t="t" r="r" b="b"/>
              <a:pathLst>
                <a:path w="196850" h="132080">
                  <a:moveTo>
                    <a:pt x="0" y="0"/>
                  </a:moveTo>
                  <a:lnTo>
                    <a:pt x="196850" y="0"/>
                  </a:lnTo>
                  <a:lnTo>
                    <a:pt x="196850" y="131763"/>
                  </a:lnTo>
                  <a:lnTo>
                    <a:pt x="0" y="131763"/>
                  </a:lnTo>
                  <a:lnTo>
                    <a:pt x="0" y="0"/>
                  </a:lnTo>
                  <a:close/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93800" y="2976562"/>
              <a:ext cx="87630" cy="1905"/>
            </a:xfrm>
            <a:custGeom>
              <a:avLst/>
              <a:gdLst/>
              <a:ahLst/>
              <a:cxnLst/>
              <a:rect l="l" t="t" r="r" b="b"/>
              <a:pathLst>
                <a:path w="87630" h="1905">
                  <a:moveTo>
                    <a:pt x="0" y="0"/>
                  </a:moveTo>
                  <a:lnTo>
                    <a:pt x="87313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93800" y="3068637"/>
              <a:ext cx="87630" cy="1905"/>
            </a:xfrm>
            <a:custGeom>
              <a:avLst/>
              <a:gdLst/>
              <a:ahLst/>
              <a:cxnLst/>
              <a:rect l="l" t="t" r="r" b="b"/>
              <a:pathLst>
                <a:path w="87630" h="1905">
                  <a:moveTo>
                    <a:pt x="0" y="0"/>
                  </a:moveTo>
                  <a:lnTo>
                    <a:pt x="87313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77962" y="2976562"/>
              <a:ext cx="230504" cy="1905"/>
            </a:xfrm>
            <a:custGeom>
              <a:avLst/>
              <a:gdLst/>
              <a:ahLst/>
              <a:cxnLst/>
              <a:rect l="l" t="t" r="r" b="b"/>
              <a:pathLst>
                <a:path w="230505" h="1905">
                  <a:moveTo>
                    <a:pt x="0" y="0"/>
                  </a:moveTo>
                  <a:lnTo>
                    <a:pt x="230188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77962" y="3068637"/>
              <a:ext cx="230504" cy="1905"/>
            </a:xfrm>
            <a:custGeom>
              <a:avLst/>
              <a:gdLst/>
              <a:ahLst/>
              <a:cxnLst/>
              <a:rect l="l" t="t" r="r" b="b"/>
              <a:pathLst>
                <a:path w="230505" h="1905">
                  <a:moveTo>
                    <a:pt x="0" y="0"/>
                  </a:moveTo>
                  <a:lnTo>
                    <a:pt x="230188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92175" y="2489199"/>
              <a:ext cx="301625" cy="487680"/>
            </a:xfrm>
            <a:custGeom>
              <a:avLst/>
              <a:gdLst/>
              <a:ahLst/>
              <a:cxnLst/>
              <a:rect l="l" t="t" r="r" b="b"/>
              <a:pathLst>
                <a:path w="301625" h="487680">
                  <a:moveTo>
                    <a:pt x="0" y="487363"/>
                  </a:moveTo>
                  <a:lnTo>
                    <a:pt x="301625" y="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92175" y="2681287"/>
              <a:ext cx="301625" cy="295275"/>
            </a:xfrm>
            <a:custGeom>
              <a:avLst/>
              <a:gdLst/>
              <a:ahLst/>
              <a:cxnLst/>
              <a:rect l="l" t="t" r="r" b="b"/>
              <a:pathLst>
                <a:path w="301625" h="295275">
                  <a:moveTo>
                    <a:pt x="0" y="0"/>
                  </a:moveTo>
                  <a:lnTo>
                    <a:pt x="301625" y="295275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81112" y="3252787"/>
              <a:ext cx="196850" cy="132080"/>
            </a:xfrm>
            <a:custGeom>
              <a:avLst/>
              <a:gdLst/>
              <a:ahLst/>
              <a:cxnLst/>
              <a:rect l="l" t="t" r="r" b="b"/>
              <a:pathLst>
                <a:path w="196850" h="132079">
                  <a:moveTo>
                    <a:pt x="0" y="0"/>
                  </a:moveTo>
                  <a:lnTo>
                    <a:pt x="196850" y="0"/>
                  </a:lnTo>
                  <a:lnTo>
                    <a:pt x="196850" y="131763"/>
                  </a:lnTo>
                  <a:lnTo>
                    <a:pt x="0" y="131763"/>
                  </a:lnTo>
                  <a:lnTo>
                    <a:pt x="0" y="0"/>
                  </a:lnTo>
                  <a:close/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93800" y="3271837"/>
              <a:ext cx="87630" cy="1905"/>
            </a:xfrm>
            <a:custGeom>
              <a:avLst/>
              <a:gdLst/>
              <a:ahLst/>
              <a:cxnLst/>
              <a:rect l="l" t="t" r="r" b="b"/>
              <a:pathLst>
                <a:path w="87630" h="1904">
                  <a:moveTo>
                    <a:pt x="0" y="0"/>
                  </a:moveTo>
                  <a:lnTo>
                    <a:pt x="87313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77962" y="3271837"/>
              <a:ext cx="230504" cy="1905"/>
            </a:xfrm>
            <a:custGeom>
              <a:avLst/>
              <a:gdLst/>
              <a:ahLst/>
              <a:cxnLst/>
              <a:rect l="l" t="t" r="r" b="b"/>
              <a:pathLst>
                <a:path w="230505" h="1904">
                  <a:moveTo>
                    <a:pt x="0" y="0"/>
                  </a:moveTo>
                  <a:lnTo>
                    <a:pt x="230188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77962" y="3365500"/>
              <a:ext cx="230504" cy="1905"/>
            </a:xfrm>
            <a:custGeom>
              <a:avLst/>
              <a:gdLst/>
              <a:ahLst/>
              <a:cxnLst/>
              <a:rect l="l" t="t" r="r" b="b"/>
              <a:pathLst>
                <a:path w="230505" h="1904">
                  <a:moveTo>
                    <a:pt x="0" y="0"/>
                  </a:moveTo>
                  <a:lnTo>
                    <a:pt x="230188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92175" y="3365500"/>
              <a:ext cx="389255" cy="1905"/>
            </a:xfrm>
            <a:custGeom>
              <a:avLst/>
              <a:gdLst/>
              <a:ahLst/>
              <a:cxnLst/>
              <a:rect l="l" t="t" r="r" b="b"/>
              <a:pathLst>
                <a:path w="389255" h="1904">
                  <a:moveTo>
                    <a:pt x="0" y="0"/>
                  </a:moveTo>
                  <a:lnTo>
                    <a:pt x="388938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92175" y="2774950"/>
              <a:ext cx="301625" cy="497205"/>
            </a:xfrm>
            <a:custGeom>
              <a:avLst/>
              <a:gdLst/>
              <a:ahLst/>
              <a:cxnLst/>
              <a:rect l="l" t="t" r="r" b="b"/>
              <a:pathLst>
                <a:path w="301625" h="497204">
                  <a:moveTo>
                    <a:pt x="0" y="0"/>
                  </a:moveTo>
                  <a:lnTo>
                    <a:pt x="301625" y="4968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92175" y="3068637"/>
              <a:ext cx="301625" cy="203200"/>
            </a:xfrm>
            <a:custGeom>
              <a:avLst/>
              <a:gdLst/>
              <a:ahLst/>
              <a:cxnLst/>
              <a:rect l="l" t="t" r="r" b="b"/>
              <a:pathLst>
                <a:path w="301625" h="203200">
                  <a:moveTo>
                    <a:pt x="0" y="203200"/>
                  </a:moveTo>
                  <a:lnTo>
                    <a:pt x="301625" y="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92175" y="2774950"/>
              <a:ext cx="301625" cy="314325"/>
            </a:xfrm>
            <a:custGeom>
              <a:avLst/>
              <a:gdLst/>
              <a:ahLst/>
              <a:cxnLst/>
              <a:rect l="l" t="t" r="r" b="b"/>
              <a:pathLst>
                <a:path w="301625" h="314325">
                  <a:moveTo>
                    <a:pt x="0" y="314325"/>
                  </a:moveTo>
                  <a:lnTo>
                    <a:pt x="301625" y="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2289968" y="2394743"/>
            <a:ext cx="1903730" cy="993775"/>
            <a:chOff x="2289968" y="2394743"/>
            <a:chExt cx="1903730" cy="993775"/>
          </a:xfrm>
        </p:grpSpPr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86856" y="2394743"/>
              <a:ext cx="150813" cy="8890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10718" y="2394743"/>
              <a:ext cx="149226" cy="8890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20293" y="2394743"/>
              <a:ext cx="149226" cy="8890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45743" y="2394743"/>
              <a:ext cx="147638" cy="8890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2293937" y="2438400"/>
              <a:ext cx="1827530" cy="1905"/>
            </a:xfrm>
            <a:custGeom>
              <a:avLst/>
              <a:gdLst/>
              <a:ahLst/>
              <a:cxnLst/>
              <a:rect l="l" t="t" r="r" b="b"/>
              <a:pathLst>
                <a:path w="1827529" h="1905">
                  <a:moveTo>
                    <a:pt x="0" y="0"/>
                  </a:moveTo>
                  <a:lnTo>
                    <a:pt x="1827213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45743" y="2637631"/>
              <a:ext cx="147638" cy="88901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45743" y="2882106"/>
              <a:ext cx="147638" cy="88901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45743" y="3117056"/>
              <a:ext cx="147638" cy="87313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4121150" y="2438400"/>
              <a:ext cx="1905" cy="946150"/>
            </a:xfrm>
            <a:custGeom>
              <a:avLst/>
              <a:gdLst/>
              <a:ahLst/>
              <a:cxnLst/>
              <a:rect l="l" t="t" r="r" b="b"/>
              <a:pathLst>
                <a:path w="1904" h="946150">
                  <a:moveTo>
                    <a:pt x="0" y="0"/>
                  </a:moveTo>
                  <a:lnTo>
                    <a:pt x="1588" y="94615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20293" y="2637631"/>
              <a:ext cx="149226" cy="88901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10718" y="2637631"/>
              <a:ext cx="149226" cy="88901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86856" y="2637631"/>
              <a:ext cx="150813" cy="88901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2293937" y="2681287"/>
              <a:ext cx="1827530" cy="1905"/>
            </a:xfrm>
            <a:custGeom>
              <a:avLst/>
              <a:gdLst/>
              <a:ahLst/>
              <a:cxnLst/>
              <a:rect l="l" t="t" r="r" b="b"/>
              <a:pathLst>
                <a:path w="1827529" h="1905">
                  <a:moveTo>
                    <a:pt x="0" y="0"/>
                  </a:moveTo>
                  <a:lnTo>
                    <a:pt x="1827213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20293" y="2882106"/>
              <a:ext cx="149226" cy="88901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86856" y="2882106"/>
              <a:ext cx="150813" cy="88901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10718" y="2882106"/>
              <a:ext cx="149226" cy="88901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2293937" y="2925762"/>
              <a:ext cx="1827530" cy="1905"/>
            </a:xfrm>
            <a:custGeom>
              <a:avLst/>
              <a:gdLst/>
              <a:ahLst/>
              <a:cxnLst/>
              <a:rect l="l" t="t" r="r" b="b"/>
              <a:pathLst>
                <a:path w="1827529" h="1905">
                  <a:moveTo>
                    <a:pt x="0" y="0"/>
                  </a:moveTo>
                  <a:lnTo>
                    <a:pt x="1827213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20293" y="3117056"/>
              <a:ext cx="149226" cy="87313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10718" y="3117056"/>
              <a:ext cx="149226" cy="87313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86856" y="3117056"/>
              <a:ext cx="150813" cy="87313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2293937" y="3160712"/>
              <a:ext cx="1827530" cy="1905"/>
            </a:xfrm>
            <a:custGeom>
              <a:avLst/>
              <a:gdLst/>
              <a:ahLst/>
              <a:cxnLst/>
              <a:rect l="l" t="t" r="r" b="b"/>
              <a:pathLst>
                <a:path w="1827529" h="1905">
                  <a:moveTo>
                    <a:pt x="0" y="0"/>
                  </a:moveTo>
                  <a:lnTo>
                    <a:pt x="1827213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695700" y="2438400"/>
              <a:ext cx="1905" cy="946150"/>
            </a:xfrm>
            <a:custGeom>
              <a:avLst/>
              <a:gdLst/>
              <a:ahLst/>
              <a:cxnLst/>
              <a:rect l="l" t="t" r="r" b="b"/>
              <a:pathLst>
                <a:path w="1904" h="946150">
                  <a:moveTo>
                    <a:pt x="0" y="0"/>
                  </a:moveTo>
                  <a:lnTo>
                    <a:pt x="1588" y="94615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286125" y="2438400"/>
              <a:ext cx="1905" cy="946150"/>
            </a:xfrm>
            <a:custGeom>
              <a:avLst/>
              <a:gdLst/>
              <a:ahLst/>
              <a:cxnLst/>
              <a:rect l="l" t="t" r="r" b="b"/>
              <a:pathLst>
                <a:path w="1904" h="946150">
                  <a:moveTo>
                    <a:pt x="0" y="0"/>
                  </a:moveTo>
                  <a:lnTo>
                    <a:pt x="1588" y="94615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862262" y="2438400"/>
              <a:ext cx="1905" cy="946150"/>
            </a:xfrm>
            <a:custGeom>
              <a:avLst/>
              <a:gdLst/>
              <a:ahLst/>
              <a:cxnLst/>
              <a:rect l="l" t="t" r="r" b="b"/>
              <a:pathLst>
                <a:path w="1905" h="946150">
                  <a:moveTo>
                    <a:pt x="0" y="0"/>
                  </a:moveTo>
                  <a:lnTo>
                    <a:pt x="1588" y="94615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1615280" y="3767930"/>
            <a:ext cx="2084705" cy="1035050"/>
            <a:chOff x="1615280" y="3767930"/>
            <a:chExt cx="2084705" cy="1035050"/>
          </a:xfrm>
        </p:grpSpPr>
        <p:sp>
          <p:nvSpPr>
            <p:cNvPr id="57" name="object 57"/>
            <p:cNvSpPr/>
            <p:nvPr/>
          </p:nvSpPr>
          <p:spPr>
            <a:xfrm>
              <a:off x="1884362" y="3771899"/>
              <a:ext cx="195580" cy="132080"/>
            </a:xfrm>
            <a:custGeom>
              <a:avLst/>
              <a:gdLst/>
              <a:ahLst/>
              <a:cxnLst/>
              <a:rect l="l" t="t" r="r" b="b"/>
              <a:pathLst>
                <a:path w="195580" h="132079">
                  <a:moveTo>
                    <a:pt x="0" y="0"/>
                  </a:moveTo>
                  <a:lnTo>
                    <a:pt x="195263" y="0"/>
                  </a:lnTo>
                  <a:lnTo>
                    <a:pt x="195263" y="131763"/>
                  </a:lnTo>
                  <a:lnTo>
                    <a:pt x="0" y="131763"/>
                  </a:lnTo>
                  <a:lnTo>
                    <a:pt x="0" y="0"/>
                  </a:lnTo>
                  <a:close/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619249" y="3792537"/>
              <a:ext cx="265430" cy="1905"/>
            </a:xfrm>
            <a:custGeom>
              <a:avLst/>
              <a:gdLst/>
              <a:ahLst/>
              <a:cxnLst/>
              <a:rect l="l" t="t" r="r" b="b"/>
              <a:pathLst>
                <a:path w="265430" h="1904">
                  <a:moveTo>
                    <a:pt x="0" y="0"/>
                  </a:moveTo>
                  <a:lnTo>
                    <a:pt x="265113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541587" y="3771899"/>
              <a:ext cx="177800" cy="132080"/>
            </a:xfrm>
            <a:custGeom>
              <a:avLst/>
              <a:gdLst/>
              <a:ahLst/>
              <a:cxnLst/>
              <a:rect l="l" t="t" r="r" b="b"/>
              <a:pathLst>
                <a:path w="177800" h="132079">
                  <a:moveTo>
                    <a:pt x="0" y="0"/>
                  </a:moveTo>
                  <a:lnTo>
                    <a:pt x="177800" y="0"/>
                  </a:lnTo>
                  <a:lnTo>
                    <a:pt x="177800" y="131763"/>
                  </a:lnTo>
                  <a:lnTo>
                    <a:pt x="0" y="131763"/>
                  </a:lnTo>
                  <a:lnTo>
                    <a:pt x="0" y="0"/>
                  </a:lnTo>
                  <a:close/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079624" y="3792537"/>
              <a:ext cx="462280" cy="1905"/>
            </a:xfrm>
            <a:custGeom>
              <a:avLst/>
              <a:gdLst/>
              <a:ahLst/>
              <a:cxnLst/>
              <a:rect l="l" t="t" r="r" b="b"/>
              <a:pathLst>
                <a:path w="462280" h="1904">
                  <a:moveTo>
                    <a:pt x="0" y="0"/>
                  </a:moveTo>
                  <a:lnTo>
                    <a:pt x="461963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179762" y="3771899"/>
              <a:ext cx="193675" cy="132080"/>
            </a:xfrm>
            <a:custGeom>
              <a:avLst/>
              <a:gdLst/>
              <a:ahLst/>
              <a:cxnLst/>
              <a:rect l="l" t="t" r="r" b="b"/>
              <a:pathLst>
                <a:path w="193675" h="132079">
                  <a:moveTo>
                    <a:pt x="0" y="0"/>
                  </a:moveTo>
                  <a:lnTo>
                    <a:pt x="193675" y="0"/>
                  </a:lnTo>
                  <a:lnTo>
                    <a:pt x="193675" y="131763"/>
                  </a:lnTo>
                  <a:lnTo>
                    <a:pt x="0" y="131763"/>
                  </a:lnTo>
                  <a:lnTo>
                    <a:pt x="0" y="0"/>
                  </a:lnTo>
                  <a:close/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719387" y="3792537"/>
              <a:ext cx="460375" cy="1905"/>
            </a:xfrm>
            <a:custGeom>
              <a:avLst/>
              <a:gdLst/>
              <a:ahLst/>
              <a:cxnLst/>
              <a:rect l="l" t="t" r="r" b="b"/>
              <a:pathLst>
                <a:path w="460375" h="1904">
                  <a:moveTo>
                    <a:pt x="0" y="0"/>
                  </a:moveTo>
                  <a:lnTo>
                    <a:pt x="460375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373437" y="3792537"/>
              <a:ext cx="322580" cy="1905"/>
            </a:xfrm>
            <a:custGeom>
              <a:avLst/>
              <a:gdLst/>
              <a:ahLst/>
              <a:cxnLst/>
              <a:rect l="l" t="t" r="r" b="b"/>
              <a:pathLst>
                <a:path w="322579" h="1904">
                  <a:moveTo>
                    <a:pt x="0" y="0"/>
                  </a:moveTo>
                  <a:lnTo>
                    <a:pt x="322263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619249" y="3883024"/>
              <a:ext cx="265430" cy="1905"/>
            </a:xfrm>
            <a:custGeom>
              <a:avLst/>
              <a:gdLst/>
              <a:ahLst/>
              <a:cxnLst/>
              <a:rect l="l" t="t" r="r" b="b"/>
              <a:pathLst>
                <a:path w="265430" h="1904">
                  <a:moveTo>
                    <a:pt x="0" y="0"/>
                  </a:moveTo>
                  <a:lnTo>
                    <a:pt x="265113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373437" y="3883024"/>
              <a:ext cx="322580" cy="1905"/>
            </a:xfrm>
            <a:custGeom>
              <a:avLst/>
              <a:gdLst/>
              <a:ahLst/>
              <a:cxnLst/>
              <a:rect l="l" t="t" r="r" b="b"/>
              <a:pathLst>
                <a:path w="322579" h="1904">
                  <a:moveTo>
                    <a:pt x="0" y="0"/>
                  </a:moveTo>
                  <a:lnTo>
                    <a:pt x="322263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884362" y="4065587"/>
              <a:ext cx="195580" cy="133350"/>
            </a:xfrm>
            <a:custGeom>
              <a:avLst/>
              <a:gdLst/>
              <a:ahLst/>
              <a:cxnLst/>
              <a:rect l="l" t="t" r="r" b="b"/>
              <a:pathLst>
                <a:path w="195580" h="133350">
                  <a:moveTo>
                    <a:pt x="0" y="0"/>
                  </a:moveTo>
                  <a:lnTo>
                    <a:pt x="195263" y="0"/>
                  </a:lnTo>
                  <a:lnTo>
                    <a:pt x="195263" y="133350"/>
                  </a:lnTo>
                  <a:lnTo>
                    <a:pt x="0" y="133350"/>
                  </a:lnTo>
                  <a:lnTo>
                    <a:pt x="0" y="0"/>
                  </a:lnTo>
                  <a:close/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619249" y="4087812"/>
              <a:ext cx="265430" cy="1905"/>
            </a:xfrm>
            <a:custGeom>
              <a:avLst/>
              <a:gdLst/>
              <a:ahLst/>
              <a:cxnLst/>
              <a:rect l="l" t="t" r="r" b="b"/>
              <a:pathLst>
                <a:path w="265430" h="1904">
                  <a:moveTo>
                    <a:pt x="0" y="0"/>
                  </a:moveTo>
                  <a:lnTo>
                    <a:pt x="265113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619249" y="4187824"/>
              <a:ext cx="265430" cy="1905"/>
            </a:xfrm>
            <a:custGeom>
              <a:avLst/>
              <a:gdLst/>
              <a:ahLst/>
              <a:cxnLst/>
              <a:rect l="l" t="t" r="r" b="b"/>
              <a:pathLst>
                <a:path w="265430" h="1904">
                  <a:moveTo>
                    <a:pt x="0" y="0"/>
                  </a:moveTo>
                  <a:lnTo>
                    <a:pt x="265113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541587" y="4065587"/>
              <a:ext cx="177800" cy="133350"/>
            </a:xfrm>
            <a:custGeom>
              <a:avLst/>
              <a:gdLst/>
              <a:ahLst/>
              <a:cxnLst/>
              <a:rect l="l" t="t" r="r" b="b"/>
              <a:pathLst>
                <a:path w="177800" h="133350">
                  <a:moveTo>
                    <a:pt x="0" y="0"/>
                  </a:moveTo>
                  <a:lnTo>
                    <a:pt x="177800" y="0"/>
                  </a:lnTo>
                  <a:lnTo>
                    <a:pt x="177800" y="133350"/>
                  </a:lnTo>
                  <a:lnTo>
                    <a:pt x="0" y="133350"/>
                  </a:lnTo>
                  <a:lnTo>
                    <a:pt x="0" y="0"/>
                  </a:lnTo>
                  <a:close/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179762" y="4065587"/>
              <a:ext cx="193675" cy="133350"/>
            </a:xfrm>
            <a:custGeom>
              <a:avLst/>
              <a:gdLst/>
              <a:ahLst/>
              <a:cxnLst/>
              <a:rect l="l" t="t" r="r" b="b"/>
              <a:pathLst>
                <a:path w="193675" h="133350">
                  <a:moveTo>
                    <a:pt x="0" y="0"/>
                  </a:moveTo>
                  <a:lnTo>
                    <a:pt x="193675" y="0"/>
                  </a:lnTo>
                  <a:lnTo>
                    <a:pt x="193675" y="133350"/>
                  </a:lnTo>
                  <a:lnTo>
                    <a:pt x="0" y="133350"/>
                  </a:lnTo>
                  <a:lnTo>
                    <a:pt x="0" y="0"/>
                  </a:lnTo>
                  <a:close/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719387" y="4187824"/>
              <a:ext cx="460375" cy="1905"/>
            </a:xfrm>
            <a:custGeom>
              <a:avLst/>
              <a:gdLst/>
              <a:ahLst/>
              <a:cxnLst/>
              <a:rect l="l" t="t" r="r" b="b"/>
              <a:pathLst>
                <a:path w="460375" h="1904">
                  <a:moveTo>
                    <a:pt x="0" y="0"/>
                  </a:moveTo>
                  <a:lnTo>
                    <a:pt x="460375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373437" y="4087812"/>
              <a:ext cx="322580" cy="1905"/>
            </a:xfrm>
            <a:custGeom>
              <a:avLst/>
              <a:gdLst/>
              <a:ahLst/>
              <a:cxnLst/>
              <a:rect l="l" t="t" r="r" b="b"/>
              <a:pathLst>
                <a:path w="322579" h="1904">
                  <a:moveTo>
                    <a:pt x="0" y="0"/>
                  </a:moveTo>
                  <a:lnTo>
                    <a:pt x="322263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373437" y="4187824"/>
              <a:ext cx="322580" cy="1905"/>
            </a:xfrm>
            <a:custGeom>
              <a:avLst/>
              <a:gdLst/>
              <a:ahLst/>
              <a:cxnLst/>
              <a:rect l="l" t="t" r="r" b="b"/>
              <a:pathLst>
                <a:path w="322579" h="1904">
                  <a:moveTo>
                    <a:pt x="0" y="0"/>
                  </a:moveTo>
                  <a:lnTo>
                    <a:pt x="322263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079624" y="3883024"/>
              <a:ext cx="462280" cy="205104"/>
            </a:xfrm>
            <a:custGeom>
              <a:avLst/>
              <a:gdLst/>
              <a:ahLst/>
              <a:cxnLst/>
              <a:rect l="l" t="t" r="r" b="b"/>
              <a:pathLst>
                <a:path w="462280" h="205104">
                  <a:moveTo>
                    <a:pt x="0" y="204788"/>
                  </a:moveTo>
                  <a:lnTo>
                    <a:pt x="461963" y="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884362" y="4373562"/>
              <a:ext cx="195580" cy="132080"/>
            </a:xfrm>
            <a:custGeom>
              <a:avLst/>
              <a:gdLst/>
              <a:ahLst/>
              <a:cxnLst/>
              <a:rect l="l" t="t" r="r" b="b"/>
              <a:pathLst>
                <a:path w="195580" h="132079">
                  <a:moveTo>
                    <a:pt x="0" y="0"/>
                  </a:moveTo>
                  <a:lnTo>
                    <a:pt x="195263" y="0"/>
                  </a:lnTo>
                  <a:lnTo>
                    <a:pt x="195263" y="131763"/>
                  </a:lnTo>
                  <a:lnTo>
                    <a:pt x="0" y="131763"/>
                  </a:lnTo>
                  <a:lnTo>
                    <a:pt x="0" y="0"/>
                  </a:lnTo>
                  <a:close/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619249" y="4392612"/>
              <a:ext cx="265430" cy="1905"/>
            </a:xfrm>
            <a:custGeom>
              <a:avLst/>
              <a:gdLst/>
              <a:ahLst/>
              <a:cxnLst/>
              <a:rect l="l" t="t" r="r" b="b"/>
              <a:pathLst>
                <a:path w="265430" h="1904">
                  <a:moveTo>
                    <a:pt x="0" y="0"/>
                  </a:moveTo>
                  <a:lnTo>
                    <a:pt x="265113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619249" y="4483099"/>
              <a:ext cx="265430" cy="1905"/>
            </a:xfrm>
            <a:custGeom>
              <a:avLst/>
              <a:gdLst/>
              <a:ahLst/>
              <a:cxnLst/>
              <a:rect l="l" t="t" r="r" b="b"/>
              <a:pathLst>
                <a:path w="265430" h="1904">
                  <a:moveTo>
                    <a:pt x="0" y="0"/>
                  </a:moveTo>
                  <a:lnTo>
                    <a:pt x="265113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541587" y="4373562"/>
              <a:ext cx="177800" cy="132080"/>
            </a:xfrm>
            <a:custGeom>
              <a:avLst/>
              <a:gdLst/>
              <a:ahLst/>
              <a:cxnLst/>
              <a:rect l="l" t="t" r="r" b="b"/>
              <a:pathLst>
                <a:path w="177800" h="132079">
                  <a:moveTo>
                    <a:pt x="0" y="0"/>
                  </a:moveTo>
                  <a:lnTo>
                    <a:pt x="177800" y="0"/>
                  </a:lnTo>
                  <a:lnTo>
                    <a:pt x="177800" y="131763"/>
                  </a:lnTo>
                  <a:lnTo>
                    <a:pt x="0" y="131763"/>
                  </a:lnTo>
                  <a:lnTo>
                    <a:pt x="0" y="0"/>
                  </a:lnTo>
                  <a:close/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179762" y="4373562"/>
              <a:ext cx="193675" cy="132080"/>
            </a:xfrm>
            <a:custGeom>
              <a:avLst/>
              <a:gdLst/>
              <a:ahLst/>
              <a:cxnLst/>
              <a:rect l="l" t="t" r="r" b="b"/>
              <a:pathLst>
                <a:path w="193675" h="132079">
                  <a:moveTo>
                    <a:pt x="0" y="0"/>
                  </a:moveTo>
                  <a:lnTo>
                    <a:pt x="193675" y="0"/>
                  </a:lnTo>
                  <a:lnTo>
                    <a:pt x="193675" y="131763"/>
                  </a:lnTo>
                  <a:lnTo>
                    <a:pt x="0" y="131763"/>
                  </a:lnTo>
                  <a:lnTo>
                    <a:pt x="0" y="0"/>
                  </a:lnTo>
                  <a:close/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719387" y="4392612"/>
              <a:ext cx="460375" cy="1905"/>
            </a:xfrm>
            <a:custGeom>
              <a:avLst/>
              <a:gdLst/>
              <a:ahLst/>
              <a:cxnLst/>
              <a:rect l="l" t="t" r="r" b="b"/>
              <a:pathLst>
                <a:path w="460375" h="1904">
                  <a:moveTo>
                    <a:pt x="0" y="0"/>
                  </a:moveTo>
                  <a:lnTo>
                    <a:pt x="460375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373437" y="4392612"/>
              <a:ext cx="322580" cy="1905"/>
            </a:xfrm>
            <a:custGeom>
              <a:avLst/>
              <a:gdLst/>
              <a:ahLst/>
              <a:cxnLst/>
              <a:rect l="l" t="t" r="r" b="b"/>
              <a:pathLst>
                <a:path w="322579" h="1904">
                  <a:moveTo>
                    <a:pt x="0" y="0"/>
                  </a:moveTo>
                  <a:lnTo>
                    <a:pt x="322263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373437" y="4483099"/>
              <a:ext cx="322580" cy="1905"/>
            </a:xfrm>
            <a:custGeom>
              <a:avLst/>
              <a:gdLst/>
              <a:ahLst/>
              <a:cxnLst/>
              <a:rect l="l" t="t" r="r" b="b"/>
              <a:pathLst>
                <a:path w="322579" h="1904">
                  <a:moveTo>
                    <a:pt x="0" y="0"/>
                  </a:moveTo>
                  <a:lnTo>
                    <a:pt x="322263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079624" y="3883024"/>
              <a:ext cx="462280" cy="519430"/>
            </a:xfrm>
            <a:custGeom>
              <a:avLst/>
              <a:gdLst/>
              <a:ahLst/>
              <a:cxnLst/>
              <a:rect l="l" t="t" r="r" b="b"/>
              <a:pathLst>
                <a:path w="462280" h="519429">
                  <a:moveTo>
                    <a:pt x="0" y="0"/>
                  </a:moveTo>
                  <a:lnTo>
                    <a:pt x="461963" y="519113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079624" y="4087812"/>
              <a:ext cx="462280" cy="304800"/>
            </a:xfrm>
            <a:custGeom>
              <a:avLst/>
              <a:gdLst/>
              <a:ahLst/>
              <a:cxnLst/>
              <a:rect l="l" t="t" r="r" b="b"/>
              <a:pathLst>
                <a:path w="462280" h="304800">
                  <a:moveTo>
                    <a:pt x="0" y="304800"/>
                  </a:moveTo>
                  <a:lnTo>
                    <a:pt x="461963" y="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079624" y="4187824"/>
              <a:ext cx="462280" cy="295275"/>
            </a:xfrm>
            <a:custGeom>
              <a:avLst/>
              <a:gdLst/>
              <a:ahLst/>
              <a:cxnLst/>
              <a:rect l="l" t="t" r="r" b="b"/>
              <a:pathLst>
                <a:path w="462280" h="295275">
                  <a:moveTo>
                    <a:pt x="0" y="0"/>
                  </a:moveTo>
                  <a:lnTo>
                    <a:pt x="461963" y="295275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884362" y="4665662"/>
              <a:ext cx="195580" cy="133350"/>
            </a:xfrm>
            <a:custGeom>
              <a:avLst/>
              <a:gdLst/>
              <a:ahLst/>
              <a:cxnLst/>
              <a:rect l="l" t="t" r="r" b="b"/>
              <a:pathLst>
                <a:path w="195580" h="133350">
                  <a:moveTo>
                    <a:pt x="0" y="0"/>
                  </a:moveTo>
                  <a:lnTo>
                    <a:pt x="195263" y="0"/>
                  </a:lnTo>
                  <a:lnTo>
                    <a:pt x="195263" y="133350"/>
                  </a:lnTo>
                  <a:lnTo>
                    <a:pt x="0" y="133350"/>
                  </a:lnTo>
                  <a:lnTo>
                    <a:pt x="0" y="0"/>
                  </a:lnTo>
                  <a:close/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619249" y="4697412"/>
              <a:ext cx="265430" cy="1905"/>
            </a:xfrm>
            <a:custGeom>
              <a:avLst/>
              <a:gdLst/>
              <a:ahLst/>
              <a:cxnLst/>
              <a:rect l="l" t="t" r="r" b="b"/>
              <a:pathLst>
                <a:path w="265430" h="1904">
                  <a:moveTo>
                    <a:pt x="0" y="0"/>
                  </a:moveTo>
                  <a:lnTo>
                    <a:pt x="265113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619249" y="4778374"/>
              <a:ext cx="265430" cy="1905"/>
            </a:xfrm>
            <a:custGeom>
              <a:avLst/>
              <a:gdLst/>
              <a:ahLst/>
              <a:cxnLst/>
              <a:rect l="l" t="t" r="r" b="b"/>
              <a:pathLst>
                <a:path w="265430" h="1904">
                  <a:moveTo>
                    <a:pt x="0" y="0"/>
                  </a:moveTo>
                  <a:lnTo>
                    <a:pt x="265113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541587" y="4665662"/>
              <a:ext cx="177800" cy="133350"/>
            </a:xfrm>
            <a:custGeom>
              <a:avLst/>
              <a:gdLst/>
              <a:ahLst/>
              <a:cxnLst/>
              <a:rect l="l" t="t" r="r" b="b"/>
              <a:pathLst>
                <a:path w="177800" h="133350">
                  <a:moveTo>
                    <a:pt x="0" y="0"/>
                  </a:moveTo>
                  <a:lnTo>
                    <a:pt x="177800" y="0"/>
                  </a:lnTo>
                  <a:lnTo>
                    <a:pt x="177800" y="133350"/>
                  </a:lnTo>
                  <a:lnTo>
                    <a:pt x="0" y="133350"/>
                  </a:lnTo>
                  <a:lnTo>
                    <a:pt x="0" y="0"/>
                  </a:lnTo>
                  <a:close/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179762" y="4665662"/>
              <a:ext cx="193675" cy="133350"/>
            </a:xfrm>
            <a:custGeom>
              <a:avLst/>
              <a:gdLst/>
              <a:ahLst/>
              <a:cxnLst/>
              <a:rect l="l" t="t" r="r" b="b"/>
              <a:pathLst>
                <a:path w="193675" h="133350">
                  <a:moveTo>
                    <a:pt x="0" y="0"/>
                  </a:moveTo>
                  <a:lnTo>
                    <a:pt x="193675" y="0"/>
                  </a:lnTo>
                  <a:lnTo>
                    <a:pt x="193675" y="133350"/>
                  </a:lnTo>
                  <a:lnTo>
                    <a:pt x="0" y="133350"/>
                  </a:lnTo>
                  <a:lnTo>
                    <a:pt x="0" y="0"/>
                  </a:lnTo>
                  <a:close/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719387" y="4778374"/>
              <a:ext cx="460375" cy="1905"/>
            </a:xfrm>
            <a:custGeom>
              <a:avLst/>
              <a:gdLst/>
              <a:ahLst/>
              <a:cxnLst/>
              <a:rect l="l" t="t" r="r" b="b"/>
              <a:pathLst>
                <a:path w="460375" h="1904">
                  <a:moveTo>
                    <a:pt x="0" y="0"/>
                  </a:moveTo>
                  <a:lnTo>
                    <a:pt x="460375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373437" y="4697412"/>
              <a:ext cx="322580" cy="1905"/>
            </a:xfrm>
            <a:custGeom>
              <a:avLst/>
              <a:gdLst/>
              <a:ahLst/>
              <a:cxnLst/>
              <a:rect l="l" t="t" r="r" b="b"/>
              <a:pathLst>
                <a:path w="322579" h="1904">
                  <a:moveTo>
                    <a:pt x="0" y="0"/>
                  </a:moveTo>
                  <a:lnTo>
                    <a:pt x="322263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373437" y="4778374"/>
              <a:ext cx="322580" cy="1905"/>
            </a:xfrm>
            <a:custGeom>
              <a:avLst/>
              <a:gdLst/>
              <a:ahLst/>
              <a:cxnLst/>
              <a:rect l="l" t="t" r="r" b="b"/>
              <a:pathLst>
                <a:path w="322579" h="1904">
                  <a:moveTo>
                    <a:pt x="0" y="0"/>
                  </a:moveTo>
                  <a:lnTo>
                    <a:pt x="322263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079624" y="4778374"/>
              <a:ext cx="462280" cy="1905"/>
            </a:xfrm>
            <a:custGeom>
              <a:avLst/>
              <a:gdLst/>
              <a:ahLst/>
              <a:cxnLst/>
              <a:rect l="l" t="t" r="r" b="b"/>
              <a:pathLst>
                <a:path w="462280" h="1904">
                  <a:moveTo>
                    <a:pt x="0" y="0"/>
                  </a:moveTo>
                  <a:lnTo>
                    <a:pt x="461963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079624" y="4187824"/>
              <a:ext cx="462280" cy="509905"/>
            </a:xfrm>
            <a:custGeom>
              <a:avLst/>
              <a:gdLst/>
              <a:ahLst/>
              <a:cxnLst/>
              <a:rect l="l" t="t" r="r" b="b"/>
              <a:pathLst>
                <a:path w="462280" h="509904">
                  <a:moveTo>
                    <a:pt x="0" y="509588"/>
                  </a:moveTo>
                  <a:lnTo>
                    <a:pt x="461963" y="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2079624" y="4483099"/>
              <a:ext cx="462280" cy="214629"/>
            </a:xfrm>
            <a:custGeom>
              <a:avLst/>
              <a:gdLst/>
              <a:ahLst/>
              <a:cxnLst/>
              <a:rect l="l" t="t" r="r" b="b"/>
              <a:pathLst>
                <a:path w="462280" h="214629">
                  <a:moveTo>
                    <a:pt x="0" y="0"/>
                  </a:moveTo>
                  <a:lnTo>
                    <a:pt x="461963" y="214313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2719387" y="3883024"/>
              <a:ext cx="460375" cy="205104"/>
            </a:xfrm>
            <a:custGeom>
              <a:avLst/>
              <a:gdLst/>
              <a:ahLst/>
              <a:cxnLst/>
              <a:rect l="l" t="t" r="r" b="b"/>
              <a:pathLst>
                <a:path w="460375" h="205104">
                  <a:moveTo>
                    <a:pt x="0" y="204788"/>
                  </a:moveTo>
                  <a:lnTo>
                    <a:pt x="460375" y="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2719387" y="4483099"/>
              <a:ext cx="460375" cy="214629"/>
            </a:xfrm>
            <a:custGeom>
              <a:avLst/>
              <a:gdLst/>
              <a:ahLst/>
              <a:cxnLst/>
              <a:rect l="l" t="t" r="r" b="b"/>
              <a:pathLst>
                <a:path w="460375" h="214629">
                  <a:moveTo>
                    <a:pt x="0" y="0"/>
                  </a:moveTo>
                  <a:lnTo>
                    <a:pt x="460375" y="214313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2719387" y="4483099"/>
              <a:ext cx="460375" cy="225425"/>
            </a:xfrm>
            <a:custGeom>
              <a:avLst/>
              <a:gdLst/>
              <a:ahLst/>
              <a:cxnLst/>
              <a:rect l="l" t="t" r="r" b="b"/>
              <a:pathLst>
                <a:path w="460375" h="225425">
                  <a:moveTo>
                    <a:pt x="0" y="225425"/>
                  </a:moveTo>
                  <a:lnTo>
                    <a:pt x="460375" y="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2719387" y="3883024"/>
              <a:ext cx="460375" cy="205104"/>
            </a:xfrm>
            <a:custGeom>
              <a:avLst/>
              <a:gdLst/>
              <a:ahLst/>
              <a:cxnLst/>
              <a:rect l="l" t="t" r="r" b="b"/>
              <a:pathLst>
                <a:path w="460375" h="205104">
                  <a:moveTo>
                    <a:pt x="0" y="0"/>
                  </a:moveTo>
                  <a:lnTo>
                    <a:pt x="460375" y="2047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1" name="object 101"/>
          <p:cNvGrpSpPr/>
          <p:nvPr/>
        </p:nvGrpSpPr>
        <p:grpSpPr>
          <a:xfrm>
            <a:off x="1013619" y="5090318"/>
            <a:ext cx="3376929" cy="1056005"/>
            <a:chOff x="1013619" y="5090318"/>
            <a:chExt cx="3376929" cy="1056005"/>
          </a:xfrm>
        </p:grpSpPr>
        <p:sp>
          <p:nvSpPr>
            <p:cNvPr id="102" name="object 102"/>
            <p:cNvSpPr/>
            <p:nvPr/>
          </p:nvSpPr>
          <p:spPr>
            <a:xfrm>
              <a:off x="3908425" y="5094287"/>
              <a:ext cx="212725" cy="142875"/>
            </a:xfrm>
            <a:custGeom>
              <a:avLst/>
              <a:gdLst/>
              <a:ahLst/>
              <a:cxnLst/>
              <a:rect l="l" t="t" r="r" b="b"/>
              <a:pathLst>
                <a:path w="212725" h="142875">
                  <a:moveTo>
                    <a:pt x="0" y="0"/>
                  </a:moveTo>
                  <a:lnTo>
                    <a:pt x="212725" y="0"/>
                  </a:lnTo>
                  <a:lnTo>
                    <a:pt x="212725" y="142875"/>
                  </a:lnTo>
                  <a:lnTo>
                    <a:pt x="0" y="142875"/>
                  </a:lnTo>
                  <a:lnTo>
                    <a:pt x="0" y="0"/>
                  </a:lnTo>
                  <a:close/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121149" y="5114924"/>
              <a:ext cx="265430" cy="1905"/>
            </a:xfrm>
            <a:custGeom>
              <a:avLst/>
              <a:gdLst/>
              <a:ahLst/>
              <a:cxnLst/>
              <a:rect l="l" t="t" r="r" b="b"/>
              <a:pathLst>
                <a:path w="265429" h="1904">
                  <a:moveTo>
                    <a:pt x="265113" y="0"/>
                  </a:moveTo>
                  <a:lnTo>
                    <a:pt x="0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3268662" y="5094287"/>
              <a:ext cx="179705" cy="142875"/>
            </a:xfrm>
            <a:custGeom>
              <a:avLst/>
              <a:gdLst/>
              <a:ahLst/>
              <a:cxnLst/>
              <a:rect l="l" t="t" r="r" b="b"/>
              <a:pathLst>
                <a:path w="179704" h="142875">
                  <a:moveTo>
                    <a:pt x="0" y="0"/>
                  </a:moveTo>
                  <a:lnTo>
                    <a:pt x="179388" y="0"/>
                  </a:lnTo>
                  <a:lnTo>
                    <a:pt x="179388" y="142875"/>
                  </a:lnTo>
                  <a:lnTo>
                    <a:pt x="0" y="142875"/>
                  </a:lnTo>
                  <a:lnTo>
                    <a:pt x="0" y="0"/>
                  </a:lnTo>
                  <a:close/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3448050" y="5114924"/>
              <a:ext cx="460375" cy="1905"/>
            </a:xfrm>
            <a:custGeom>
              <a:avLst/>
              <a:gdLst/>
              <a:ahLst/>
              <a:cxnLst/>
              <a:rect l="l" t="t" r="r" b="b"/>
              <a:pathLst>
                <a:path w="460375" h="1904">
                  <a:moveTo>
                    <a:pt x="460375" y="0"/>
                  </a:moveTo>
                  <a:lnTo>
                    <a:pt x="0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2595562" y="5094287"/>
              <a:ext cx="212725" cy="142875"/>
            </a:xfrm>
            <a:custGeom>
              <a:avLst/>
              <a:gdLst/>
              <a:ahLst/>
              <a:cxnLst/>
              <a:rect l="l" t="t" r="r" b="b"/>
              <a:pathLst>
                <a:path w="212725" h="142875">
                  <a:moveTo>
                    <a:pt x="0" y="0"/>
                  </a:moveTo>
                  <a:lnTo>
                    <a:pt x="212725" y="0"/>
                  </a:lnTo>
                  <a:lnTo>
                    <a:pt x="212725" y="142875"/>
                  </a:lnTo>
                  <a:lnTo>
                    <a:pt x="0" y="142875"/>
                  </a:lnTo>
                  <a:lnTo>
                    <a:pt x="0" y="0"/>
                  </a:lnTo>
                  <a:close/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281112" y="5094287"/>
              <a:ext cx="196850" cy="142875"/>
            </a:xfrm>
            <a:custGeom>
              <a:avLst/>
              <a:gdLst/>
              <a:ahLst/>
              <a:cxnLst/>
              <a:rect l="l" t="t" r="r" b="b"/>
              <a:pathLst>
                <a:path w="196850" h="142875">
                  <a:moveTo>
                    <a:pt x="0" y="0"/>
                  </a:moveTo>
                  <a:lnTo>
                    <a:pt x="196850" y="0"/>
                  </a:lnTo>
                  <a:lnTo>
                    <a:pt x="196850" y="142875"/>
                  </a:lnTo>
                  <a:lnTo>
                    <a:pt x="0" y="142875"/>
                  </a:lnTo>
                  <a:lnTo>
                    <a:pt x="0" y="0"/>
                  </a:lnTo>
                  <a:close/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017588" y="5114924"/>
              <a:ext cx="263525" cy="1905"/>
            </a:xfrm>
            <a:custGeom>
              <a:avLst/>
              <a:gdLst/>
              <a:ahLst/>
              <a:cxnLst/>
              <a:rect l="l" t="t" r="r" b="b"/>
              <a:pathLst>
                <a:path w="263525" h="1904">
                  <a:moveTo>
                    <a:pt x="0" y="0"/>
                  </a:moveTo>
                  <a:lnTo>
                    <a:pt x="263525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955800" y="5094287"/>
              <a:ext cx="177800" cy="142875"/>
            </a:xfrm>
            <a:custGeom>
              <a:avLst/>
              <a:gdLst/>
              <a:ahLst/>
              <a:cxnLst/>
              <a:rect l="l" t="t" r="r" b="b"/>
              <a:pathLst>
                <a:path w="177800" h="142875">
                  <a:moveTo>
                    <a:pt x="0" y="0"/>
                  </a:moveTo>
                  <a:lnTo>
                    <a:pt x="177800" y="0"/>
                  </a:lnTo>
                  <a:lnTo>
                    <a:pt x="177800" y="142875"/>
                  </a:lnTo>
                  <a:lnTo>
                    <a:pt x="0" y="142875"/>
                  </a:lnTo>
                  <a:lnTo>
                    <a:pt x="0" y="0"/>
                  </a:lnTo>
                  <a:close/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477962" y="5114924"/>
              <a:ext cx="478155" cy="1905"/>
            </a:xfrm>
            <a:custGeom>
              <a:avLst/>
              <a:gdLst/>
              <a:ahLst/>
              <a:cxnLst/>
              <a:rect l="l" t="t" r="r" b="b"/>
              <a:pathLst>
                <a:path w="478155" h="1904">
                  <a:moveTo>
                    <a:pt x="0" y="0"/>
                  </a:moveTo>
                  <a:lnTo>
                    <a:pt x="477838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2133600" y="5114924"/>
              <a:ext cx="462280" cy="1905"/>
            </a:xfrm>
            <a:custGeom>
              <a:avLst/>
              <a:gdLst/>
              <a:ahLst/>
              <a:cxnLst/>
              <a:rect l="l" t="t" r="r" b="b"/>
              <a:pathLst>
                <a:path w="462280" h="1904">
                  <a:moveTo>
                    <a:pt x="0" y="0"/>
                  </a:moveTo>
                  <a:lnTo>
                    <a:pt x="461963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017588" y="5216524"/>
              <a:ext cx="263525" cy="1905"/>
            </a:xfrm>
            <a:custGeom>
              <a:avLst/>
              <a:gdLst/>
              <a:ahLst/>
              <a:cxnLst/>
              <a:rect l="l" t="t" r="r" b="b"/>
              <a:pathLst>
                <a:path w="263525" h="1904">
                  <a:moveTo>
                    <a:pt x="0" y="0"/>
                  </a:moveTo>
                  <a:lnTo>
                    <a:pt x="263525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2595562" y="5400674"/>
              <a:ext cx="212725" cy="132080"/>
            </a:xfrm>
            <a:custGeom>
              <a:avLst/>
              <a:gdLst/>
              <a:ahLst/>
              <a:cxnLst/>
              <a:rect l="l" t="t" r="r" b="b"/>
              <a:pathLst>
                <a:path w="212725" h="132079">
                  <a:moveTo>
                    <a:pt x="0" y="0"/>
                  </a:moveTo>
                  <a:lnTo>
                    <a:pt x="212725" y="0"/>
                  </a:lnTo>
                  <a:lnTo>
                    <a:pt x="212725" y="131763"/>
                  </a:lnTo>
                  <a:lnTo>
                    <a:pt x="0" y="131763"/>
                  </a:lnTo>
                  <a:lnTo>
                    <a:pt x="0" y="0"/>
                  </a:lnTo>
                  <a:close/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955800" y="5400674"/>
              <a:ext cx="177800" cy="132080"/>
            </a:xfrm>
            <a:custGeom>
              <a:avLst/>
              <a:gdLst/>
              <a:ahLst/>
              <a:cxnLst/>
              <a:rect l="l" t="t" r="r" b="b"/>
              <a:pathLst>
                <a:path w="177800" h="132079">
                  <a:moveTo>
                    <a:pt x="0" y="0"/>
                  </a:moveTo>
                  <a:lnTo>
                    <a:pt x="177800" y="0"/>
                  </a:lnTo>
                  <a:lnTo>
                    <a:pt x="177800" y="131763"/>
                  </a:lnTo>
                  <a:lnTo>
                    <a:pt x="0" y="131763"/>
                  </a:lnTo>
                  <a:lnTo>
                    <a:pt x="0" y="0"/>
                  </a:lnTo>
                  <a:close/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2133600" y="5511799"/>
              <a:ext cx="462280" cy="1905"/>
            </a:xfrm>
            <a:custGeom>
              <a:avLst/>
              <a:gdLst/>
              <a:ahLst/>
              <a:cxnLst/>
              <a:rect l="l" t="t" r="r" b="b"/>
              <a:pathLst>
                <a:path w="462280" h="1904">
                  <a:moveTo>
                    <a:pt x="0" y="0"/>
                  </a:moveTo>
                  <a:lnTo>
                    <a:pt x="461963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281112" y="5400674"/>
              <a:ext cx="196850" cy="132080"/>
            </a:xfrm>
            <a:custGeom>
              <a:avLst/>
              <a:gdLst/>
              <a:ahLst/>
              <a:cxnLst/>
              <a:rect l="l" t="t" r="r" b="b"/>
              <a:pathLst>
                <a:path w="196850" h="132079">
                  <a:moveTo>
                    <a:pt x="0" y="0"/>
                  </a:moveTo>
                  <a:lnTo>
                    <a:pt x="196850" y="0"/>
                  </a:lnTo>
                  <a:lnTo>
                    <a:pt x="196850" y="131763"/>
                  </a:lnTo>
                  <a:lnTo>
                    <a:pt x="0" y="131763"/>
                  </a:lnTo>
                  <a:lnTo>
                    <a:pt x="0" y="0"/>
                  </a:lnTo>
                  <a:close/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017588" y="5419724"/>
              <a:ext cx="263525" cy="1905"/>
            </a:xfrm>
            <a:custGeom>
              <a:avLst/>
              <a:gdLst/>
              <a:ahLst/>
              <a:cxnLst/>
              <a:rect l="l" t="t" r="r" b="b"/>
              <a:pathLst>
                <a:path w="263525" h="1904">
                  <a:moveTo>
                    <a:pt x="0" y="0"/>
                  </a:moveTo>
                  <a:lnTo>
                    <a:pt x="263525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017588" y="5511799"/>
              <a:ext cx="263525" cy="1905"/>
            </a:xfrm>
            <a:custGeom>
              <a:avLst/>
              <a:gdLst/>
              <a:ahLst/>
              <a:cxnLst/>
              <a:rect l="l" t="t" r="r" b="b"/>
              <a:pathLst>
                <a:path w="263525" h="1904">
                  <a:moveTo>
                    <a:pt x="0" y="0"/>
                  </a:moveTo>
                  <a:lnTo>
                    <a:pt x="263525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477962" y="5216524"/>
              <a:ext cx="478155" cy="203200"/>
            </a:xfrm>
            <a:custGeom>
              <a:avLst/>
              <a:gdLst/>
              <a:ahLst/>
              <a:cxnLst/>
              <a:rect l="l" t="t" r="r" b="b"/>
              <a:pathLst>
                <a:path w="478155" h="203200">
                  <a:moveTo>
                    <a:pt x="0" y="203200"/>
                  </a:moveTo>
                  <a:lnTo>
                    <a:pt x="477838" y="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2595562" y="5705474"/>
              <a:ext cx="212725" cy="132080"/>
            </a:xfrm>
            <a:custGeom>
              <a:avLst/>
              <a:gdLst/>
              <a:ahLst/>
              <a:cxnLst/>
              <a:rect l="l" t="t" r="r" b="b"/>
              <a:pathLst>
                <a:path w="212725" h="132079">
                  <a:moveTo>
                    <a:pt x="0" y="0"/>
                  </a:moveTo>
                  <a:lnTo>
                    <a:pt x="212725" y="0"/>
                  </a:lnTo>
                  <a:lnTo>
                    <a:pt x="212725" y="131763"/>
                  </a:lnTo>
                  <a:lnTo>
                    <a:pt x="0" y="131763"/>
                  </a:lnTo>
                  <a:lnTo>
                    <a:pt x="0" y="0"/>
                  </a:lnTo>
                  <a:close/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955800" y="5705474"/>
              <a:ext cx="177800" cy="132080"/>
            </a:xfrm>
            <a:custGeom>
              <a:avLst/>
              <a:gdLst/>
              <a:ahLst/>
              <a:cxnLst/>
              <a:rect l="l" t="t" r="r" b="b"/>
              <a:pathLst>
                <a:path w="177800" h="132079">
                  <a:moveTo>
                    <a:pt x="0" y="0"/>
                  </a:moveTo>
                  <a:lnTo>
                    <a:pt x="177800" y="0"/>
                  </a:lnTo>
                  <a:lnTo>
                    <a:pt x="177800" y="131763"/>
                  </a:lnTo>
                  <a:lnTo>
                    <a:pt x="0" y="131763"/>
                  </a:lnTo>
                  <a:lnTo>
                    <a:pt x="0" y="0"/>
                  </a:lnTo>
                  <a:close/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2133600" y="5714999"/>
              <a:ext cx="462280" cy="1905"/>
            </a:xfrm>
            <a:custGeom>
              <a:avLst/>
              <a:gdLst/>
              <a:ahLst/>
              <a:cxnLst/>
              <a:rect l="l" t="t" r="r" b="b"/>
              <a:pathLst>
                <a:path w="462280" h="1904">
                  <a:moveTo>
                    <a:pt x="0" y="0"/>
                  </a:moveTo>
                  <a:lnTo>
                    <a:pt x="461963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281112" y="5705474"/>
              <a:ext cx="196850" cy="132080"/>
            </a:xfrm>
            <a:custGeom>
              <a:avLst/>
              <a:gdLst/>
              <a:ahLst/>
              <a:cxnLst/>
              <a:rect l="l" t="t" r="r" b="b"/>
              <a:pathLst>
                <a:path w="196850" h="132079">
                  <a:moveTo>
                    <a:pt x="0" y="0"/>
                  </a:moveTo>
                  <a:lnTo>
                    <a:pt x="196850" y="0"/>
                  </a:lnTo>
                  <a:lnTo>
                    <a:pt x="196850" y="131763"/>
                  </a:lnTo>
                  <a:lnTo>
                    <a:pt x="0" y="131763"/>
                  </a:lnTo>
                  <a:lnTo>
                    <a:pt x="0" y="0"/>
                  </a:lnTo>
                  <a:close/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017588" y="5714999"/>
              <a:ext cx="263525" cy="1905"/>
            </a:xfrm>
            <a:custGeom>
              <a:avLst/>
              <a:gdLst/>
              <a:ahLst/>
              <a:cxnLst/>
              <a:rect l="l" t="t" r="r" b="b"/>
              <a:pathLst>
                <a:path w="263525" h="1904">
                  <a:moveTo>
                    <a:pt x="0" y="0"/>
                  </a:moveTo>
                  <a:lnTo>
                    <a:pt x="263525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017588" y="5816599"/>
              <a:ext cx="263525" cy="1905"/>
            </a:xfrm>
            <a:custGeom>
              <a:avLst/>
              <a:gdLst/>
              <a:ahLst/>
              <a:cxnLst/>
              <a:rect l="l" t="t" r="r" b="b"/>
              <a:pathLst>
                <a:path w="263525" h="1904">
                  <a:moveTo>
                    <a:pt x="0" y="0"/>
                  </a:moveTo>
                  <a:lnTo>
                    <a:pt x="263525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477962" y="5216524"/>
              <a:ext cx="478155" cy="517525"/>
            </a:xfrm>
            <a:custGeom>
              <a:avLst/>
              <a:gdLst/>
              <a:ahLst/>
              <a:cxnLst/>
              <a:rect l="l" t="t" r="r" b="b"/>
              <a:pathLst>
                <a:path w="478155" h="517525">
                  <a:moveTo>
                    <a:pt x="0" y="0"/>
                  </a:moveTo>
                  <a:lnTo>
                    <a:pt x="477838" y="517525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477962" y="5419724"/>
              <a:ext cx="478155" cy="295275"/>
            </a:xfrm>
            <a:custGeom>
              <a:avLst/>
              <a:gdLst/>
              <a:ahLst/>
              <a:cxnLst/>
              <a:rect l="l" t="t" r="r" b="b"/>
              <a:pathLst>
                <a:path w="478155" h="295275">
                  <a:moveTo>
                    <a:pt x="0" y="295275"/>
                  </a:moveTo>
                  <a:lnTo>
                    <a:pt x="477838" y="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1477962" y="5511799"/>
              <a:ext cx="478155" cy="304800"/>
            </a:xfrm>
            <a:custGeom>
              <a:avLst/>
              <a:gdLst/>
              <a:ahLst/>
              <a:cxnLst/>
              <a:rect l="l" t="t" r="r" b="b"/>
              <a:pathLst>
                <a:path w="478155" h="304800">
                  <a:moveTo>
                    <a:pt x="0" y="0"/>
                  </a:moveTo>
                  <a:lnTo>
                    <a:pt x="477838" y="30480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2595562" y="6000749"/>
              <a:ext cx="212725" cy="141605"/>
            </a:xfrm>
            <a:custGeom>
              <a:avLst/>
              <a:gdLst/>
              <a:ahLst/>
              <a:cxnLst/>
              <a:rect l="l" t="t" r="r" b="b"/>
              <a:pathLst>
                <a:path w="212725" h="141604">
                  <a:moveTo>
                    <a:pt x="0" y="0"/>
                  </a:moveTo>
                  <a:lnTo>
                    <a:pt x="212725" y="0"/>
                  </a:lnTo>
                  <a:lnTo>
                    <a:pt x="212725" y="141288"/>
                  </a:lnTo>
                  <a:lnTo>
                    <a:pt x="0" y="141288"/>
                  </a:lnTo>
                  <a:lnTo>
                    <a:pt x="0" y="0"/>
                  </a:lnTo>
                  <a:close/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1955800" y="6000749"/>
              <a:ext cx="177800" cy="141605"/>
            </a:xfrm>
            <a:custGeom>
              <a:avLst/>
              <a:gdLst/>
              <a:ahLst/>
              <a:cxnLst/>
              <a:rect l="l" t="t" r="r" b="b"/>
              <a:pathLst>
                <a:path w="177800" h="141604">
                  <a:moveTo>
                    <a:pt x="0" y="0"/>
                  </a:moveTo>
                  <a:lnTo>
                    <a:pt x="177800" y="0"/>
                  </a:lnTo>
                  <a:lnTo>
                    <a:pt x="177800" y="141288"/>
                  </a:lnTo>
                  <a:lnTo>
                    <a:pt x="0" y="141288"/>
                  </a:lnTo>
                  <a:lnTo>
                    <a:pt x="0" y="0"/>
                  </a:lnTo>
                  <a:close/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2133600" y="6113462"/>
              <a:ext cx="462280" cy="1905"/>
            </a:xfrm>
            <a:custGeom>
              <a:avLst/>
              <a:gdLst/>
              <a:ahLst/>
              <a:cxnLst/>
              <a:rect l="l" t="t" r="r" b="b"/>
              <a:pathLst>
                <a:path w="462280" h="1904">
                  <a:moveTo>
                    <a:pt x="0" y="0"/>
                  </a:moveTo>
                  <a:lnTo>
                    <a:pt x="461963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281112" y="6000749"/>
              <a:ext cx="196850" cy="141605"/>
            </a:xfrm>
            <a:custGeom>
              <a:avLst/>
              <a:gdLst/>
              <a:ahLst/>
              <a:cxnLst/>
              <a:rect l="l" t="t" r="r" b="b"/>
              <a:pathLst>
                <a:path w="196850" h="141604">
                  <a:moveTo>
                    <a:pt x="0" y="0"/>
                  </a:moveTo>
                  <a:lnTo>
                    <a:pt x="196850" y="0"/>
                  </a:lnTo>
                  <a:lnTo>
                    <a:pt x="196850" y="141288"/>
                  </a:lnTo>
                  <a:lnTo>
                    <a:pt x="0" y="141288"/>
                  </a:lnTo>
                  <a:lnTo>
                    <a:pt x="0" y="0"/>
                  </a:lnTo>
                  <a:close/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017588" y="6021387"/>
              <a:ext cx="263525" cy="1905"/>
            </a:xfrm>
            <a:custGeom>
              <a:avLst/>
              <a:gdLst/>
              <a:ahLst/>
              <a:cxnLst/>
              <a:rect l="l" t="t" r="r" b="b"/>
              <a:pathLst>
                <a:path w="263525" h="1904">
                  <a:moveTo>
                    <a:pt x="0" y="0"/>
                  </a:moveTo>
                  <a:lnTo>
                    <a:pt x="263525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017588" y="6113462"/>
              <a:ext cx="263525" cy="1905"/>
            </a:xfrm>
            <a:custGeom>
              <a:avLst/>
              <a:gdLst/>
              <a:ahLst/>
              <a:cxnLst/>
              <a:rect l="l" t="t" r="r" b="b"/>
              <a:pathLst>
                <a:path w="263525" h="1904">
                  <a:moveTo>
                    <a:pt x="0" y="0"/>
                  </a:moveTo>
                  <a:lnTo>
                    <a:pt x="263525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477962" y="6113462"/>
              <a:ext cx="478155" cy="1905"/>
            </a:xfrm>
            <a:custGeom>
              <a:avLst/>
              <a:gdLst/>
              <a:ahLst/>
              <a:cxnLst/>
              <a:rect l="l" t="t" r="r" b="b"/>
              <a:pathLst>
                <a:path w="478155" h="1904">
                  <a:moveTo>
                    <a:pt x="0" y="0"/>
                  </a:moveTo>
                  <a:lnTo>
                    <a:pt x="477838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477962" y="5511799"/>
              <a:ext cx="478155" cy="509905"/>
            </a:xfrm>
            <a:custGeom>
              <a:avLst/>
              <a:gdLst/>
              <a:ahLst/>
              <a:cxnLst/>
              <a:rect l="l" t="t" r="r" b="b"/>
              <a:pathLst>
                <a:path w="478155" h="509904">
                  <a:moveTo>
                    <a:pt x="0" y="509588"/>
                  </a:moveTo>
                  <a:lnTo>
                    <a:pt x="477838" y="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477962" y="5816599"/>
              <a:ext cx="478155" cy="205104"/>
            </a:xfrm>
            <a:custGeom>
              <a:avLst/>
              <a:gdLst/>
              <a:ahLst/>
              <a:cxnLst/>
              <a:rect l="l" t="t" r="r" b="b"/>
              <a:pathLst>
                <a:path w="478155" h="205104">
                  <a:moveTo>
                    <a:pt x="0" y="0"/>
                  </a:moveTo>
                  <a:lnTo>
                    <a:pt x="477838" y="2047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2133600" y="5216524"/>
              <a:ext cx="462280" cy="203200"/>
            </a:xfrm>
            <a:custGeom>
              <a:avLst/>
              <a:gdLst/>
              <a:ahLst/>
              <a:cxnLst/>
              <a:rect l="l" t="t" r="r" b="b"/>
              <a:pathLst>
                <a:path w="462280" h="203200">
                  <a:moveTo>
                    <a:pt x="0" y="203200"/>
                  </a:moveTo>
                  <a:lnTo>
                    <a:pt x="461963" y="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2133600" y="5816599"/>
              <a:ext cx="462280" cy="205104"/>
            </a:xfrm>
            <a:custGeom>
              <a:avLst/>
              <a:gdLst/>
              <a:ahLst/>
              <a:cxnLst/>
              <a:rect l="l" t="t" r="r" b="b"/>
              <a:pathLst>
                <a:path w="462280" h="205104">
                  <a:moveTo>
                    <a:pt x="0" y="0"/>
                  </a:moveTo>
                  <a:lnTo>
                    <a:pt x="461963" y="2047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2133600" y="5816599"/>
              <a:ext cx="462280" cy="224154"/>
            </a:xfrm>
            <a:custGeom>
              <a:avLst/>
              <a:gdLst/>
              <a:ahLst/>
              <a:cxnLst/>
              <a:rect l="l" t="t" r="r" b="b"/>
              <a:pathLst>
                <a:path w="462280" h="224154">
                  <a:moveTo>
                    <a:pt x="0" y="223838"/>
                  </a:moveTo>
                  <a:lnTo>
                    <a:pt x="461963" y="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2133600" y="5216524"/>
              <a:ext cx="462280" cy="203200"/>
            </a:xfrm>
            <a:custGeom>
              <a:avLst/>
              <a:gdLst/>
              <a:ahLst/>
              <a:cxnLst/>
              <a:rect l="l" t="t" r="r" b="b"/>
              <a:pathLst>
                <a:path w="462280" h="203200">
                  <a:moveTo>
                    <a:pt x="0" y="0"/>
                  </a:moveTo>
                  <a:lnTo>
                    <a:pt x="461963" y="20320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2808287" y="5114924"/>
              <a:ext cx="460375" cy="1905"/>
            </a:xfrm>
            <a:custGeom>
              <a:avLst/>
              <a:gdLst/>
              <a:ahLst/>
              <a:cxnLst/>
              <a:rect l="l" t="t" r="r" b="b"/>
              <a:pathLst>
                <a:path w="460375" h="1904">
                  <a:moveTo>
                    <a:pt x="460375" y="0"/>
                  </a:moveTo>
                  <a:lnTo>
                    <a:pt x="0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4121149" y="5216524"/>
              <a:ext cx="265430" cy="1905"/>
            </a:xfrm>
            <a:custGeom>
              <a:avLst/>
              <a:gdLst/>
              <a:ahLst/>
              <a:cxnLst/>
              <a:rect l="l" t="t" r="r" b="b"/>
              <a:pathLst>
                <a:path w="265429" h="1904">
                  <a:moveTo>
                    <a:pt x="265113" y="0"/>
                  </a:moveTo>
                  <a:lnTo>
                    <a:pt x="0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3908425" y="5400674"/>
              <a:ext cx="212725" cy="132080"/>
            </a:xfrm>
            <a:custGeom>
              <a:avLst/>
              <a:gdLst/>
              <a:ahLst/>
              <a:cxnLst/>
              <a:rect l="l" t="t" r="r" b="b"/>
              <a:pathLst>
                <a:path w="212725" h="132079">
                  <a:moveTo>
                    <a:pt x="0" y="0"/>
                  </a:moveTo>
                  <a:lnTo>
                    <a:pt x="212725" y="0"/>
                  </a:lnTo>
                  <a:lnTo>
                    <a:pt x="212725" y="131763"/>
                  </a:lnTo>
                  <a:lnTo>
                    <a:pt x="0" y="131763"/>
                  </a:lnTo>
                  <a:lnTo>
                    <a:pt x="0" y="0"/>
                  </a:lnTo>
                  <a:close/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4121149" y="5419724"/>
              <a:ext cx="265430" cy="1905"/>
            </a:xfrm>
            <a:custGeom>
              <a:avLst/>
              <a:gdLst/>
              <a:ahLst/>
              <a:cxnLst/>
              <a:rect l="l" t="t" r="r" b="b"/>
              <a:pathLst>
                <a:path w="265429" h="1904">
                  <a:moveTo>
                    <a:pt x="265113" y="0"/>
                  </a:moveTo>
                  <a:lnTo>
                    <a:pt x="0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4121149" y="5511799"/>
              <a:ext cx="265430" cy="1905"/>
            </a:xfrm>
            <a:custGeom>
              <a:avLst/>
              <a:gdLst/>
              <a:ahLst/>
              <a:cxnLst/>
              <a:rect l="l" t="t" r="r" b="b"/>
              <a:pathLst>
                <a:path w="265429" h="1904">
                  <a:moveTo>
                    <a:pt x="265113" y="0"/>
                  </a:moveTo>
                  <a:lnTo>
                    <a:pt x="0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3908425" y="5705474"/>
              <a:ext cx="212725" cy="132080"/>
            </a:xfrm>
            <a:custGeom>
              <a:avLst/>
              <a:gdLst/>
              <a:ahLst/>
              <a:cxnLst/>
              <a:rect l="l" t="t" r="r" b="b"/>
              <a:pathLst>
                <a:path w="212725" h="132079">
                  <a:moveTo>
                    <a:pt x="0" y="0"/>
                  </a:moveTo>
                  <a:lnTo>
                    <a:pt x="212725" y="0"/>
                  </a:lnTo>
                  <a:lnTo>
                    <a:pt x="212725" y="131763"/>
                  </a:lnTo>
                  <a:lnTo>
                    <a:pt x="0" y="131763"/>
                  </a:lnTo>
                  <a:lnTo>
                    <a:pt x="0" y="0"/>
                  </a:lnTo>
                  <a:close/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4121149" y="5714999"/>
              <a:ext cx="265430" cy="1905"/>
            </a:xfrm>
            <a:custGeom>
              <a:avLst/>
              <a:gdLst/>
              <a:ahLst/>
              <a:cxnLst/>
              <a:rect l="l" t="t" r="r" b="b"/>
              <a:pathLst>
                <a:path w="265429" h="1904">
                  <a:moveTo>
                    <a:pt x="265113" y="0"/>
                  </a:moveTo>
                  <a:lnTo>
                    <a:pt x="0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4121149" y="5816599"/>
              <a:ext cx="265430" cy="1905"/>
            </a:xfrm>
            <a:custGeom>
              <a:avLst/>
              <a:gdLst/>
              <a:ahLst/>
              <a:cxnLst/>
              <a:rect l="l" t="t" r="r" b="b"/>
              <a:pathLst>
                <a:path w="265429" h="1904">
                  <a:moveTo>
                    <a:pt x="265113" y="0"/>
                  </a:moveTo>
                  <a:lnTo>
                    <a:pt x="0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3908425" y="6000749"/>
              <a:ext cx="212725" cy="141605"/>
            </a:xfrm>
            <a:custGeom>
              <a:avLst/>
              <a:gdLst/>
              <a:ahLst/>
              <a:cxnLst/>
              <a:rect l="l" t="t" r="r" b="b"/>
              <a:pathLst>
                <a:path w="212725" h="141604">
                  <a:moveTo>
                    <a:pt x="0" y="0"/>
                  </a:moveTo>
                  <a:lnTo>
                    <a:pt x="212725" y="0"/>
                  </a:lnTo>
                  <a:lnTo>
                    <a:pt x="212725" y="141288"/>
                  </a:lnTo>
                  <a:lnTo>
                    <a:pt x="0" y="141288"/>
                  </a:lnTo>
                  <a:lnTo>
                    <a:pt x="0" y="0"/>
                  </a:lnTo>
                  <a:close/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4121149" y="6021387"/>
              <a:ext cx="265430" cy="1905"/>
            </a:xfrm>
            <a:custGeom>
              <a:avLst/>
              <a:gdLst/>
              <a:ahLst/>
              <a:cxnLst/>
              <a:rect l="l" t="t" r="r" b="b"/>
              <a:pathLst>
                <a:path w="265429" h="1904">
                  <a:moveTo>
                    <a:pt x="265113" y="0"/>
                  </a:moveTo>
                  <a:lnTo>
                    <a:pt x="0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4121149" y="6113462"/>
              <a:ext cx="265430" cy="1905"/>
            </a:xfrm>
            <a:custGeom>
              <a:avLst/>
              <a:gdLst/>
              <a:ahLst/>
              <a:cxnLst/>
              <a:rect l="l" t="t" r="r" b="b"/>
              <a:pathLst>
                <a:path w="265429" h="1904">
                  <a:moveTo>
                    <a:pt x="265113" y="0"/>
                  </a:moveTo>
                  <a:lnTo>
                    <a:pt x="0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3268662" y="5400674"/>
              <a:ext cx="179705" cy="132080"/>
            </a:xfrm>
            <a:custGeom>
              <a:avLst/>
              <a:gdLst/>
              <a:ahLst/>
              <a:cxnLst/>
              <a:rect l="l" t="t" r="r" b="b"/>
              <a:pathLst>
                <a:path w="179704" h="132079">
                  <a:moveTo>
                    <a:pt x="0" y="0"/>
                  </a:moveTo>
                  <a:lnTo>
                    <a:pt x="179388" y="0"/>
                  </a:lnTo>
                  <a:lnTo>
                    <a:pt x="179388" y="131763"/>
                  </a:lnTo>
                  <a:lnTo>
                    <a:pt x="0" y="131763"/>
                  </a:lnTo>
                  <a:lnTo>
                    <a:pt x="0" y="0"/>
                  </a:lnTo>
                  <a:close/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2808287" y="5511799"/>
              <a:ext cx="460375" cy="1905"/>
            </a:xfrm>
            <a:custGeom>
              <a:avLst/>
              <a:gdLst/>
              <a:ahLst/>
              <a:cxnLst/>
              <a:rect l="l" t="t" r="r" b="b"/>
              <a:pathLst>
                <a:path w="460375" h="1904">
                  <a:moveTo>
                    <a:pt x="460375" y="0"/>
                  </a:moveTo>
                  <a:lnTo>
                    <a:pt x="0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3268662" y="5705474"/>
              <a:ext cx="179705" cy="132080"/>
            </a:xfrm>
            <a:custGeom>
              <a:avLst/>
              <a:gdLst/>
              <a:ahLst/>
              <a:cxnLst/>
              <a:rect l="l" t="t" r="r" b="b"/>
              <a:pathLst>
                <a:path w="179704" h="132079">
                  <a:moveTo>
                    <a:pt x="0" y="0"/>
                  </a:moveTo>
                  <a:lnTo>
                    <a:pt x="179388" y="0"/>
                  </a:lnTo>
                  <a:lnTo>
                    <a:pt x="179388" y="131763"/>
                  </a:lnTo>
                  <a:lnTo>
                    <a:pt x="0" y="131763"/>
                  </a:lnTo>
                  <a:lnTo>
                    <a:pt x="0" y="0"/>
                  </a:lnTo>
                  <a:close/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2808287" y="5714999"/>
              <a:ext cx="460375" cy="1905"/>
            </a:xfrm>
            <a:custGeom>
              <a:avLst/>
              <a:gdLst/>
              <a:ahLst/>
              <a:cxnLst/>
              <a:rect l="l" t="t" r="r" b="b"/>
              <a:pathLst>
                <a:path w="460375" h="1904">
                  <a:moveTo>
                    <a:pt x="460375" y="0"/>
                  </a:moveTo>
                  <a:lnTo>
                    <a:pt x="0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3268662" y="6000749"/>
              <a:ext cx="179705" cy="141605"/>
            </a:xfrm>
            <a:custGeom>
              <a:avLst/>
              <a:gdLst/>
              <a:ahLst/>
              <a:cxnLst/>
              <a:rect l="l" t="t" r="r" b="b"/>
              <a:pathLst>
                <a:path w="179704" h="141604">
                  <a:moveTo>
                    <a:pt x="0" y="0"/>
                  </a:moveTo>
                  <a:lnTo>
                    <a:pt x="179388" y="0"/>
                  </a:lnTo>
                  <a:lnTo>
                    <a:pt x="179388" y="141288"/>
                  </a:lnTo>
                  <a:lnTo>
                    <a:pt x="0" y="141288"/>
                  </a:lnTo>
                  <a:lnTo>
                    <a:pt x="0" y="0"/>
                  </a:lnTo>
                  <a:close/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2808287" y="6113462"/>
              <a:ext cx="460375" cy="1905"/>
            </a:xfrm>
            <a:custGeom>
              <a:avLst/>
              <a:gdLst/>
              <a:ahLst/>
              <a:cxnLst/>
              <a:rect l="l" t="t" r="r" b="b"/>
              <a:pathLst>
                <a:path w="460375" h="1904">
                  <a:moveTo>
                    <a:pt x="460375" y="0"/>
                  </a:moveTo>
                  <a:lnTo>
                    <a:pt x="0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3448050" y="6113462"/>
              <a:ext cx="460375" cy="1905"/>
            </a:xfrm>
            <a:custGeom>
              <a:avLst/>
              <a:gdLst/>
              <a:ahLst/>
              <a:cxnLst/>
              <a:rect l="l" t="t" r="r" b="b"/>
              <a:pathLst>
                <a:path w="460375" h="1904">
                  <a:moveTo>
                    <a:pt x="460375" y="0"/>
                  </a:moveTo>
                  <a:lnTo>
                    <a:pt x="0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3448050" y="5216524"/>
              <a:ext cx="460375" cy="203200"/>
            </a:xfrm>
            <a:custGeom>
              <a:avLst/>
              <a:gdLst/>
              <a:ahLst/>
              <a:cxnLst/>
              <a:rect l="l" t="t" r="r" b="b"/>
              <a:pathLst>
                <a:path w="460375" h="203200">
                  <a:moveTo>
                    <a:pt x="460375" y="203200"/>
                  </a:moveTo>
                  <a:lnTo>
                    <a:pt x="0" y="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3448050" y="5216524"/>
              <a:ext cx="460375" cy="517525"/>
            </a:xfrm>
            <a:custGeom>
              <a:avLst/>
              <a:gdLst/>
              <a:ahLst/>
              <a:cxnLst/>
              <a:rect l="l" t="t" r="r" b="b"/>
              <a:pathLst>
                <a:path w="460375" h="517525">
                  <a:moveTo>
                    <a:pt x="460375" y="0"/>
                  </a:moveTo>
                  <a:lnTo>
                    <a:pt x="0" y="517525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3448050" y="5419724"/>
              <a:ext cx="460375" cy="295275"/>
            </a:xfrm>
            <a:custGeom>
              <a:avLst/>
              <a:gdLst/>
              <a:ahLst/>
              <a:cxnLst/>
              <a:rect l="l" t="t" r="r" b="b"/>
              <a:pathLst>
                <a:path w="460375" h="295275">
                  <a:moveTo>
                    <a:pt x="460375" y="295275"/>
                  </a:moveTo>
                  <a:lnTo>
                    <a:pt x="0" y="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3448050" y="5511799"/>
              <a:ext cx="460375" cy="304800"/>
            </a:xfrm>
            <a:custGeom>
              <a:avLst/>
              <a:gdLst/>
              <a:ahLst/>
              <a:cxnLst/>
              <a:rect l="l" t="t" r="r" b="b"/>
              <a:pathLst>
                <a:path w="460375" h="304800">
                  <a:moveTo>
                    <a:pt x="460375" y="0"/>
                  </a:moveTo>
                  <a:lnTo>
                    <a:pt x="0" y="30480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3448050" y="5511799"/>
              <a:ext cx="460375" cy="509905"/>
            </a:xfrm>
            <a:custGeom>
              <a:avLst/>
              <a:gdLst/>
              <a:ahLst/>
              <a:cxnLst/>
              <a:rect l="l" t="t" r="r" b="b"/>
              <a:pathLst>
                <a:path w="460375" h="509904">
                  <a:moveTo>
                    <a:pt x="460375" y="509588"/>
                  </a:moveTo>
                  <a:lnTo>
                    <a:pt x="0" y="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3448050" y="5816599"/>
              <a:ext cx="460375" cy="205104"/>
            </a:xfrm>
            <a:custGeom>
              <a:avLst/>
              <a:gdLst/>
              <a:ahLst/>
              <a:cxnLst/>
              <a:rect l="l" t="t" r="r" b="b"/>
              <a:pathLst>
                <a:path w="460375" h="205104">
                  <a:moveTo>
                    <a:pt x="460375" y="0"/>
                  </a:moveTo>
                  <a:lnTo>
                    <a:pt x="0" y="2047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2808287" y="5216524"/>
              <a:ext cx="460375" cy="203200"/>
            </a:xfrm>
            <a:custGeom>
              <a:avLst/>
              <a:gdLst/>
              <a:ahLst/>
              <a:cxnLst/>
              <a:rect l="l" t="t" r="r" b="b"/>
              <a:pathLst>
                <a:path w="460375" h="203200">
                  <a:moveTo>
                    <a:pt x="460375" y="203200"/>
                  </a:moveTo>
                  <a:lnTo>
                    <a:pt x="0" y="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2808287" y="5816599"/>
              <a:ext cx="460375" cy="205104"/>
            </a:xfrm>
            <a:custGeom>
              <a:avLst/>
              <a:gdLst/>
              <a:ahLst/>
              <a:cxnLst/>
              <a:rect l="l" t="t" r="r" b="b"/>
              <a:pathLst>
                <a:path w="460375" h="205104">
                  <a:moveTo>
                    <a:pt x="460375" y="0"/>
                  </a:moveTo>
                  <a:lnTo>
                    <a:pt x="0" y="2047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2808287" y="5816599"/>
              <a:ext cx="460375" cy="224154"/>
            </a:xfrm>
            <a:custGeom>
              <a:avLst/>
              <a:gdLst/>
              <a:ahLst/>
              <a:cxnLst/>
              <a:rect l="l" t="t" r="r" b="b"/>
              <a:pathLst>
                <a:path w="460375" h="224154">
                  <a:moveTo>
                    <a:pt x="460375" y="223838"/>
                  </a:moveTo>
                  <a:lnTo>
                    <a:pt x="0" y="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2808287" y="5216524"/>
              <a:ext cx="460375" cy="203200"/>
            </a:xfrm>
            <a:custGeom>
              <a:avLst/>
              <a:gdLst/>
              <a:ahLst/>
              <a:cxnLst/>
              <a:rect l="l" t="t" r="r" b="b"/>
              <a:pathLst>
                <a:path w="460375" h="203200">
                  <a:moveTo>
                    <a:pt x="460375" y="0"/>
                  </a:moveTo>
                  <a:lnTo>
                    <a:pt x="0" y="20320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0" name="object 17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52537" y="3543300"/>
            <a:ext cx="142874" cy="71437"/>
          </a:xfrm>
          <a:prstGeom prst="rect">
            <a:avLst/>
          </a:prstGeom>
        </p:spPr>
      </p:pic>
      <p:pic>
        <p:nvPicPr>
          <p:cNvPr id="171" name="object 17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487737" y="3543300"/>
            <a:ext cx="150813" cy="71437"/>
          </a:xfrm>
          <a:prstGeom prst="rect">
            <a:avLst/>
          </a:prstGeom>
        </p:spPr>
      </p:pic>
      <p:pic>
        <p:nvPicPr>
          <p:cNvPr id="172" name="object 17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582862" y="4937125"/>
            <a:ext cx="142875" cy="71437"/>
          </a:xfrm>
          <a:prstGeom prst="rect">
            <a:avLst/>
          </a:prstGeom>
        </p:spPr>
      </p:pic>
      <p:pic>
        <p:nvPicPr>
          <p:cNvPr id="173" name="object 17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617787" y="6240462"/>
            <a:ext cx="150813" cy="71436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5572" rIns="0" bIns="0" rtlCol="0">
            <a:spAutoFit/>
          </a:bodyPr>
          <a:lstStyle/>
          <a:p>
            <a:pPr marL="767715">
              <a:lnSpc>
                <a:spcPct val="100000"/>
              </a:lnSpc>
              <a:spcBef>
                <a:spcPts val="100"/>
              </a:spcBef>
            </a:pPr>
            <a:r>
              <a:rPr dirty="0"/>
              <a:t>Interconnection</a:t>
            </a:r>
            <a:r>
              <a:rPr spc="-10" dirty="0"/>
              <a:t> </a:t>
            </a:r>
            <a:r>
              <a:rPr dirty="0"/>
              <a:t>Network</a:t>
            </a:r>
            <a:r>
              <a:rPr spc="-10" dirty="0"/>
              <a:t> </a:t>
            </a:r>
            <a:r>
              <a:rPr dirty="0"/>
              <a:t>Viewpoint</a:t>
            </a:r>
            <a:r>
              <a:rPr spc="90" dirty="0"/>
              <a:t> </a:t>
            </a:r>
            <a:r>
              <a:rPr sz="2800" spc="-10" dirty="0"/>
              <a:t>(Cont’d.)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879340" y="3269996"/>
            <a:ext cx="3775710" cy="129032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2700" marR="5080">
              <a:lnSpc>
                <a:spcPct val="90300"/>
              </a:lnSpc>
              <a:spcBef>
                <a:spcPts val="309"/>
              </a:spcBef>
            </a:pPr>
            <a:r>
              <a:rPr sz="1800" dirty="0">
                <a:latin typeface="Times New Roman"/>
                <a:cs typeface="Times New Roman"/>
              </a:rPr>
              <a:t>Examples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static</a:t>
            </a:r>
            <a:r>
              <a:rPr sz="1800" spc="-10" dirty="0">
                <a:latin typeface="Times New Roman"/>
                <a:cs typeface="Times New Roman"/>
              </a:rPr>
              <a:t> interconnection </a:t>
            </a:r>
            <a:r>
              <a:rPr sz="1800" dirty="0">
                <a:latin typeface="Times New Roman"/>
                <a:cs typeface="Times New Roman"/>
              </a:rPr>
              <a:t>networks: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(a)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linear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array,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(b)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ring,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(c) </a:t>
            </a:r>
            <a:r>
              <a:rPr sz="1800" dirty="0">
                <a:latin typeface="Times New Roman"/>
                <a:cs typeface="Times New Roman"/>
              </a:rPr>
              <a:t>binary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tree,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(d)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star,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(e)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2-d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torus,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)</a:t>
            </a:r>
            <a:r>
              <a:rPr sz="1800" spc="-10" dirty="0">
                <a:latin typeface="Times New Roman"/>
                <a:cs typeface="Times New Roman"/>
              </a:rPr>
              <a:t> 2-</a:t>
            </a:r>
            <a:r>
              <a:rPr sz="1800" spc="-50" dirty="0">
                <a:latin typeface="Times New Roman"/>
                <a:cs typeface="Times New Roman"/>
              </a:rPr>
              <a:t>d </a:t>
            </a:r>
            <a:r>
              <a:rPr sz="1800" dirty="0">
                <a:latin typeface="Times New Roman"/>
                <a:cs typeface="Times New Roman"/>
              </a:rPr>
              <a:t>mesh,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(g)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completely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connected,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(h) </a:t>
            </a:r>
            <a:r>
              <a:rPr sz="1800" dirty="0">
                <a:latin typeface="Times New Roman"/>
                <a:cs typeface="Times New Roman"/>
              </a:rPr>
              <a:t>3-</a:t>
            </a:r>
            <a:r>
              <a:rPr sz="1800" spc="-10" dirty="0">
                <a:latin typeface="Times New Roman"/>
                <a:cs typeface="Times New Roman"/>
              </a:rPr>
              <a:t>cube.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56718" y="1996281"/>
            <a:ext cx="1341755" cy="846455"/>
            <a:chOff x="2956718" y="1996281"/>
            <a:chExt cx="1341755" cy="846455"/>
          </a:xfrm>
        </p:grpSpPr>
        <p:sp>
          <p:nvSpPr>
            <p:cNvPr id="5" name="object 5"/>
            <p:cNvSpPr/>
            <p:nvPr/>
          </p:nvSpPr>
          <p:spPr>
            <a:xfrm>
              <a:off x="3030537" y="2028825"/>
              <a:ext cx="1183005" cy="781050"/>
            </a:xfrm>
            <a:custGeom>
              <a:avLst/>
              <a:gdLst/>
              <a:ahLst/>
              <a:cxnLst/>
              <a:rect l="l" t="t" r="r" b="b"/>
              <a:pathLst>
                <a:path w="1183004" h="781050">
                  <a:moveTo>
                    <a:pt x="0" y="390525"/>
                  </a:moveTo>
                  <a:lnTo>
                    <a:pt x="10662" y="316316"/>
                  </a:lnTo>
                  <a:lnTo>
                    <a:pt x="41329" y="246807"/>
                  </a:lnTo>
                  <a:lnTo>
                    <a:pt x="63544" y="214225"/>
                  </a:lnTo>
                  <a:lnTo>
                    <a:pt x="90017" y="183309"/>
                  </a:lnTo>
                  <a:lnTo>
                    <a:pt x="120500" y="154222"/>
                  </a:lnTo>
                  <a:lnTo>
                    <a:pt x="154745" y="127129"/>
                  </a:lnTo>
                  <a:lnTo>
                    <a:pt x="192503" y="102194"/>
                  </a:lnTo>
                  <a:lnTo>
                    <a:pt x="233528" y="79578"/>
                  </a:lnTo>
                  <a:lnTo>
                    <a:pt x="277572" y="59448"/>
                  </a:lnTo>
                  <a:lnTo>
                    <a:pt x="324386" y="41965"/>
                  </a:lnTo>
                  <a:lnTo>
                    <a:pt x="373723" y="27294"/>
                  </a:lnTo>
                  <a:lnTo>
                    <a:pt x="425335" y="15598"/>
                  </a:lnTo>
                  <a:lnTo>
                    <a:pt x="478974" y="7041"/>
                  </a:lnTo>
                  <a:lnTo>
                    <a:pt x="534393" y="1787"/>
                  </a:lnTo>
                  <a:lnTo>
                    <a:pt x="591344" y="0"/>
                  </a:lnTo>
                  <a:lnTo>
                    <a:pt x="648294" y="1787"/>
                  </a:lnTo>
                  <a:lnTo>
                    <a:pt x="703713" y="7041"/>
                  </a:lnTo>
                  <a:lnTo>
                    <a:pt x="757352" y="15598"/>
                  </a:lnTo>
                  <a:lnTo>
                    <a:pt x="808964" y="27294"/>
                  </a:lnTo>
                  <a:lnTo>
                    <a:pt x="858301" y="41965"/>
                  </a:lnTo>
                  <a:lnTo>
                    <a:pt x="905115" y="59448"/>
                  </a:lnTo>
                  <a:lnTo>
                    <a:pt x="949159" y="79578"/>
                  </a:lnTo>
                  <a:lnTo>
                    <a:pt x="990184" y="102194"/>
                  </a:lnTo>
                  <a:lnTo>
                    <a:pt x="1027942" y="127129"/>
                  </a:lnTo>
                  <a:lnTo>
                    <a:pt x="1062187" y="154222"/>
                  </a:lnTo>
                  <a:lnTo>
                    <a:pt x="1092670" y="183309"/>
                  </a:lnTo>
                  <a:lnTo>
                    <a:pt x="1119143" y="214225"/>
                  </a:lnTo>
                  <a:lnTo>
                    <a:pt x="1141358" y="246807"/>
                  </a:lnTo>
                  <a:lnTo>
                    <a:pt x="1159068" y="280892"/>
                  </a:lnTo>
                  <a:lnTo>
                    <a:pt x="1179981" y="352914"/>
                  </a:lnTo>
                  <a:lnTo>
                    <a:pt x="1182688" y="390525"/>
                  </a:lnTo>
                  <a:lnTo>
                    <a:pt x="1179981" y="428135"/>
                  </a:lnTo>
                  <a:lnTo>
                    <a:pt x="1159068" y="500157"/>
                  </a:lnTo>
                  <a:lnTo>
                    <a:pt x="1141358" y="534242"/>
                  </a:lnTo>
                  <a:lnTo>
                    <a:pt x="1119143" y="566824"/>
                  </a:lnTo>
                  <a:lnTo>
                    <a:pt x="1092670" y="597740"/>
                  </a:lnTo>
                  <a:lnTo>
                    <a:pt x="1062187" y="626827"/>
                  </a:lnTo>
                  <a:lnTo>
                    <a:pt x="1027942" y="653920"/>
                  </a:lnTo>
                  <a:lnTo>
                    <a:pt x="990184" y="678855"/>
                  </a:lnTo>
                  <a:lnTo>
                    <a:pt x="949159" y="701471"/>
                  </a:lnTo>
                  <a:lnTo>
                    <a:pt x="905115" y="721602"/>
                  </a:lnTo>
                  <a:lnTo>
                    <a:pt x="858301" y="739084"/>
                  </a:lnTo>
                  <a:lnTo>
                    <a:pt x="808964" y="753755"/>
                  </a:lnTo>
                  <a:lnTo>
                    <a:pt x="757352" y="765451"/>
                  </a:lnTo>
                  <a:lnTo>
                    <a:pt x="703713" y="774008"/>
                  </a:lnTo>
                  <a:lnTo>
                    <a:pt x="648294" y="779262"/>
                  </a:lnTo>
                  <a:lnTo>
                    <a:pt x="591344" y="781050"/>
                  </a:lnTo>
                  <a:lnTo>
                    <a:pt x="534393" y="779262"/>
                  </a:lnTo>
                  <a:lnTo>
                    <a:pt x="478974" y="774008"/>
                  </a:lnTo>
                  <a:lnTo>
                    <a:pt x="425335" y="765451"/>
                  </a:lnTo>
                  <a:lnTo>
                    <a:pt x="373723" y="753755"/>
                  </a:lnTo>
                  <a:lnTo>
                    <a:pt x="324386" y="739084"/>
                  </a:lnTo>
                  <a:lnTo>
                    <a:pt x="277572" y="721602"/>
                  </a:lnTo>
                  <a:lnTo>
                    <a:pt x="233528" y="701471"/>
                  </a:lnTo>
                  <a:lnTo>
                    <a:pt x="192503" y="678855"/>
                  </a:lnTo>
                  <a:lnTo>
                    <a:pt x="154745" y="653920"/>
                  </a:lnTo>
                  <a:lnTo>
                    <a:pt x="120500" y="626827"/>
                  </a:lnTo>
                  <a:lnTo>
                    <a:pt x="90017" y="597740"/>
                  </a:lnTo>
                  <a:lnTo>
                    <a:pt x="63544" y="566824"/>
                  </a:lnTo>
                  <a:lnTo>
                    <a:pt x="41329" y="534242"/>
                  </a:lnTo>
                  <a:lnTo>
                    <a:pt x="23619" y="500157"/>
                  </a:lnTo>
                  <a:lnTo>
                    <a:pt x="2707" y="428135"/>
                  </a:lnTo>
                  <a:lnTo>
                    <a:pt x="0" y="390525"/>
                  </a:lnTo>
                  <a:close/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3306" y="2750343"/>
              <a:ext cx="134938" cy="9207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28218" y="1996281"/>
              <a:ext cx="134938" cy="9207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56718" y="2415381"/>
              <a:ext cx="138113" cy="9207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61631" y="2415381"/>
              <a:ext cx="136526" cy="9207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86893" y="2121693"/>
              <a:ext cx="134938" cy="9207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34631" y="2121693"/>
              <a:ext cx="134938" cy="9207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72718" y="2626518"/>
              <a:ext cx="134938" cy="9048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8806" y="2666206"/>
              <a:ext cx="134938" cy="92076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805656" y="2491581"/>
            <a:ext cx="1717675" cy="92075"/>
            <a:chOff x="805656" y="2491581"/>
            <a:chExt cx="1717675" cy="92075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8068" y="2491581"/>
              <a:ext cx="134938" cy="9207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7481" y="2491581"/>
              <a:ext cx="134938" cy="9207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5781" y="2491581"/>
              <a:ext cx="134938" cy="9207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85193" y="2491581"/>
              <a:ext cx="134938" cy="9207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09625" y="2546350"/>
              <a:ext cx="1710055" cy="1905"/>
            </a:xfrm>
            <a:custGeom>
              <a:avLst/>
              <a:gdLst/>
              <a:ahLst/>
              <a:cxnLst/>
              <a:rect l="l" t="t" r="r" b="b"/>
              <a:pathLst>
                <a:path w="1710055" h="1905">
                  <a:moveTo>
                    <a:pt x="0" y="0"/>
                  </a:moveTo>
                  <a:lnTo>
                    <a:pt x="1709738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1058068" y="3212306"/>
            <a:ext cx="1363980" cy="586105"/>
            <a:chOff x="1058068" y="3212306"/>
            <a:chExt cx="1363980" cy="586105"/>
          </a:xfrm>
        </p:grpSpPr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8780" y="3212306"/>
              <a:ext cx="134938" cy="9207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93080" y="3706018"/>
              <a:ext cx="134938" cy="9207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86793" y="3706018"/>
              <a:ext cx="134938" cy="9207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58193" y="3455193"/>
              <a:ext cx="134938" cy="92076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139950" y="3508375"/>
              <a:ext cx="189230" cy="209550"/>
            </a:xfrm>
            <a:custGeom>
              <a:avLst/>
              <a:gdLst/>
              <a:ahLst/>
              <a:cxnLst/>
              <a:rect l="l" t="t" r="r" b="b"/>
              <a:pathLst>
                <a:path w="189230" h="209550">
                  <a:moveTo>
                    <a:pt x="0" y="0"/>
                  </a:moveTo>
                  <a:lnTo>
                    <a:pt x="188912" y="209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139950" y="3508375"/>
              <a:ext cx="189230" cy="209550"/>
            </a:xfrm>
            <a:custGeom>
              <a:avLst/>
              <a:gdLst/>
              <a:ahLst/>
              <a:cxnLst/>
              <a:rect l="l" t="t" r="r" b="b"/>
              <a:pathLst>
                <a:path w="189230" h="209550">
                  <a:moveTo>
                    <a:pt x="0" y="0"/>
                  </a:moveTo>
                  <a:lnTo>
                    <a:pt x="188913" y="20955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885950" y="3508375"/>
              <a:ext cx="254000" cy="209550"/>
            </a:xfrm>
            <a:custGeom>
              <a:avLst/>
              <a:gdLst/>
              <a:ahLst/>
              <a:cxnLst/>
              <a:rect l="l" t="t" r="r" b="b"/>
              <a:pathLst>
                <a:path w="254000" h="209550">
                  <a:moveTo>
                    <a:pt x="254000" y="0"/>
                  </a:moveTo>
                  <a:lnTo>
                    <a:pt x="0" y="209550"/>
                  </a:lnTo>
                  <a:lnTo>
                    <a:pt x="254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885950" y="3508375"/>
              <a:ext cx="254000" cy="209550"/>
            </a:xfrm>
            <a:custGeom>
              <a:avLst/>
              <a:gdLst/>
              <a:ahLst/>
              <a:cxnLst/>
              <a:rect l="l" t="t" r="r" b="b"/>
              <a:pathLst>
                <a:path w="254000" h="209550">
                  <a:moveTo>
                    <a:pt x="254000" y="0"/>
                  </a:moveTo>
                  <a:lnTo>
                    <a:pt x="0" y="20955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760537" y="3257550"/>
              <a:ext cx="314325" cy="250825"/>
            </a:xfrm>
            <a:custGeom>
              <a:avLst/>
              <a:gdLst/>
              <a:ahLst/>
              <a:cxnLst/>
              <a:rect l="l" t="t" r="r" b="b"/>
              <a:pathLst>
                <a:path w="314325" h="250825">
                  <a:moveTo>
                    <a:pt x="0" y="0"/>
                  </a:moveTo>
                  <a:lnTo>
                    <a:pt x="314325" y="209840"/>
                  </a:lnTo>
                  <a:lnTo>
                    <a:pt x="314325" y="250825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9368" y="3455193"/>
              <a:ext cx="134938" cy="92076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379537" y="3257550"/>
              <a:ext cx="381000" cy="209550"/>
            </a:xfrm>
            <a:custGeom>
              <a:avLst/>
              <a:gdLst/>
              <a:ahLst/>
              <a:cxnLst/>
              <a:rect l="l" t="t" r="r" b="b"/>
              <a:pathLst>
                <a:path w="381000" h="209550">
                  <a:moveTo>
                    <a:pt x="381000" y="0"/>
                  </a:moveTo>
                  <a:lnTo>
                    <a:pt x="0" y="20955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379537" y="3257550"/>
              <a:ext cx="381000" cy="209550"/>
            </a:xfrm>
            <a:custGeom>
              <a:avLst/>
              <a:gdLst/>
              <a:ahLst/>
              <a:cxnLst/>
              <a:rect l="l" t="t" r="r" b="b"/>
              <a:pathLst>
                <a:path w="381000" h="209550">
                  <a:moveTo>
                    <a:pt x="381000" y="0"/>
                  </a:moveTo>
                  <a:lnTo>
                    <a:pt x="0" y="20955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8068" y="3706018"/>
              <a:ext cx="134938" cy="92076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127124" y="3508375"/>
              <a:ext cx="252729" cy="252729"/>
            </a:xfrm>
            <a:custGeom>
              <a:avLst/>
              <a:gdLst/>
              <a:ahLst/>
              <a:cxnLst/>
              <a:rect l="l" t="t" r="r" b="b"/>
              <a:pathLst>
                <a:path w="252730" h="252729">
                  <a:moveTo>
                    <a:pt x="252412" y="0"/>
                  </a:moveTo>
                  <a:lnTo>
                    <a:pt x="0" y="252412"/>
                  </a:lnTo>
                  <a:lnTo>
                    <a:pt x="2524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27124" y="3508375"/>
              <a:ext cx="252729" cy="252729"/>
            </a:xfrm>
            <a:custGeom>
              <a:avLst/>
              <a:gdLst/>
              <a:ahLst/>
              <a:cxnLst/>
              <a:rect l="l" t="t" r="r" b="b"/>
              <a:pathLst>
                <a:path w="252730" h="252729">
                  <a:moveTo>
                    <a:pt x="252413" y="0"/>
                  </a:moveTo>
                  <a:lnTo>
                    <a:pt x="0" y="252413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1780" y="3706018"/>
              <a:ext cx="134938" cy="92076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379537" y="3508375"/>
              <a:ext cx="254000" cy="252729"/>
            </a:xfrm>
            <a:custGeom>
              <a:avLst/>
              <a:gdLst/>
              <a:ahLst/>
              <a:cxnLst/>
              <a:rect l="l" t="t" r="r" b="b"/>
              <a:pathLst>
                <a:path w="254000" h="252729">
                  <a:moveTo>
                    <a:pt x="0" y="0"/>
                  </a:moveTo>
                  <a:lnTo>
                    <a:pt x="254000" y="252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379537" y="3508375"/>
              <a:ext cx="254000" cy="252729"/>
            </a:xfrm>
            <a:custGeom>
              <a:avLst/>
              <a:gdLst/>
              <a:ahLst/>
              <a:cxnLst/>
              <a:rect l="l" t="t" r="r" b="b"/>
              <a:pathLst>
                <a:path w="254000" h="252729">
                  <a:moveTo>
                    <a:pt x="0" y="0"/>
                  </a:moveTo>
                  <a:lnTo>
                    <a:pt x="254000" y="252413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9" name="object 3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21012" y="5523705"/>
            <a:ext cx="1385661" cy="812800"/>
          </a:xfrm>
          <a:prstGeom prst="rect">
            <a:avLst/>
          </a:prstGeom>
        </p:spPr>
      </p:pic>
      <p:grpSp>
        <p:nvGrpSpPr>
          <p:cNvPr id="40" name="object 40"/>
          <p:cNvGrpSpPr/>
          <p:nvPr/>
        </p:nvGrpSpPr>
        <p:grpSpPr>
          <a:xfrm>
            <a:off x="2818606" y="4175918"/>
            <a:ext cx="1656080" cy="1056005"/>
            <a:chOff x="2818606" y="4175918"/>
            <a:chExt cx="1656080" cy="1056005"/>
          </a:xfrm>
        </p:grpSpPr>
        <p:pic>
          <p:nvPicPr>
            <p:cNvPr id="41" name="object 4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10706" y="4352130"/>
              <a:ext cx="134938" cy="92076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2822575" y="4397374"/>
              <a:ext cx="292100" cy="1905"/>
            </a:xfrm>
            <a:custGeom>
              <a:avLst/>
              <a:gdLst/>
              <a:ahLst/>
              <a:cxnLst/>
              <a:rect l="l" t="t" r="r" b="b"/>
              <a:pathLst>
                <a:path w="292100" h="1904">
                  <a:moveTo>
                    <a:pt x="0" y="0"/>
                  </a:moveTo>
                  <a:lnTo>
                    <a:pt x="292100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80606" y="4352130"/>
              <a:ext cx="134938" cy="92076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3241675" y="4397374"/>
              <a:ext cx="355600" cy="1905"/>
            </a:xfrm>
            <a:custGeom>
              <a:avLst/>
              <a:gdLst/>
              <a:ahLst/>
              <a:cxnLst/>
              <a:rect l="l" t="t" r="r" b="b"/>
              <a:pathLst>
                <a:path w="355600" h="1904">
                  <a:moveTo>
                    <a:pt x="0" y="0"/>
                  </a:moveTo>
                  <a:lnTo>
                    <a:pt x="355600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47331" y="4352130"/>
              <a:ext cx="134938" cy="92076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3684587" y="4397374"/>
              <a:ext cx="367030" cy="1905"/>
            </a:xfrm>
            <a:custGeom>
              <a:avLst/>
              <a:gdLst/>
              <a:ahLst/>
              <a:cxnLst/>
              <a:rect l="l" t="t" r="r" b="b"/>
              <a:pathLst>
                <a:path w="367029" h="1904">
                  <a:moveTo>
                    <a:pt x="0" y="0"/>
                  </a:moveTo>
                  <a:lnTo>
                    <a:pt x="366713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165600" y="4397374"/>
              <a:ext cx="304800" cy="1905"/>
            </a:xfrm>
            <a:custGeom>
              <a:avLst/>
              <a:gdLst/>
              <a:ahLst/>
              <a:cxnLst/>
              <a:rect l="l" t="t" r="r" b="b"/>
              <a:pathLst>
                <a:path w="304800" h="1904">
                  <a:moveTo>
                    <a:pt x="0" y="0"/>
                  </a:moveTo>
                  <a:lnTo>
                    <a:pt x="304800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10706" y="4652168"/>
              <a:ext cx="134938" cy="93663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822575" y="4698999"/>
              <a:ext cx="292100" cy="1905"/>
            </a:xfrm>
            <a:custGeom>
              <a:avLst/>
              <a:gdLst/>
              <a:ahLst/>
              <a:cxnLst/>
              <a:rect l="l" t="t" r="r" b="b"/>
              <a:pathLst>
                <a:path w="292100" h="1904">
                  <a:moveTo>
                    <a:pt x="0" y="0"/>
                  </a:moveTo>
                  <a:lnTo>
                    <a:pt x="292100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80606" y="4652168"/>
              <a:ext cx="134938" cy="93663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3241675" y="4698999"/>
              <a:ext cx="355600" cy="1905"/>
            </a:xfrm>
            <a:custGeom>
              <a:avLst/>
              <a:gdLst/>
              <a:ahLst/>
              <a:cxnLst/>
              <a:rect l="l" t="t" r="r" b="b"/>
              <a:pathLst>
                <a:path w="355600" h="1904">
                  <a:moveTo>
                    <a:pt x="0" y="0"/>
                  </a:moveTo>
                  <a:lnTo>
                    <a:pt x="355600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47331" y="4652168"/>
              <a:ext cx="134938" cy="93663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3684587" y="4698999"/>
              <a:ext cx="367030" cy="1905"/>
            </a:xfrm>
            <a:custGeom>
              <a:avLst/>
              <a:gdLst/>
              <a:ahLst/>
              <a:cxnLst/>
              <a:rect l="l" t="t" r="r" b="b"/>
              <a:pathLst>
                <a:path w="367029" h="1904">
                  <a:moveTo>
                    <a:pt x="0" y="0"/>
                  </a:moveTo>
                  <a:lnTo>
                    <a:pt x="366713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165600" y="4698999"/>
              <a:ext cx="304800" cy="1905"/>
            </a:xfrm>
            <a:custGeom>
              <a:avLst/>
              <a:gdLst/>
              <a:ahLst/>
              <a:cxnLst/>
              <a:rect l="l" t="t" r="r" b="b"/>
              <a:pathLst>
                <a:path w="304800" h="1904">
                  <a:moveTo>
                    <a:pt x="0" y="0"/>
                  </a:moveTo>
                  <a:lnTo>
                    <a:pt x="304800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10706" y="4955380"/>
              <a:ext cx="134938" cy="90488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2822575" y="5000624"/>
              <a:ext cx="292100" cy="1905"/>
            </a:xfrm>
            <a:custGeom>
              <a:avLst/>
              <a:gdLst/>
              <a:ahLst/>
              <a:cxnLst/>
              <a:rect l="l" t="t" r="r" b="b"/>
              <a:pathLst>
                <a:path w="292100" h="1904">
                  <a:moveTo>
                    <a:pt x="0" y="0"/>
                  </a:moveTo>
                  <a:lnTo>
                    <a:pt x="292100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80606" y="4955380"/>
              <a:ext cx="134938" cy="90488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3241675" y="5000624"/>
              <a:ext cx="355600" cy="1905"/>
            </a:xfrm>
            <a:custGeom>
              <a:avLst/>
              <a:gdLst/>
              <a:ahLst/>
              <a:cxnLst/>
              <a:rect l="l" t="t" r="r" b="b"/>
              <a:pathLst>
                <a:path w="355600" h="1904">
                  <a:moveTo>
                    <a:pt x="0" y="0"/>
                  </a:moveTo>
                  <a:lnTo>
                    <a:pt x="355600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47331" y="4955380"/>
              <a:ext cx="134938" cy="9048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3684587" y="5000624"/>
              <a:ext cx="367030" cy="1905"/>
            </a:xfrm>
            <a:custGeom>
              <a:avLst/>
              <a:gdLst/>
              <a:ahLst/>
              <a:cxnLst/>
              <a:rect l="l" t="t" r="r" b="b"/>
              <a:pathLst>
                <a:path w="367029" h="1904">
                  <a:moveTo>
                    <a:pt x="0" y="0"/>
                  </a:moveTo>
                  <a:lnTo>
                    <a:pt x="366713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165600" y="5000624"/>
              <a:ext cx="304800" cy="1905"/>
            </a:xfrm>
            <a:custGeom>
              <a:avLst/>
              <a:gdLst/>
              <a:ahLst/>
              <a:cxnLst/>
              <a:rect l="l" t="t" r="r" b="b"/>
              <a:pathLst>
                <a:path w="304800" h="1904">
                  <a:moveTo>
                    <a:pt x="0" y="0"/>
                  </a:moveTo>
                  <a:lnTo>
                    <a:pt x="304800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659187" y="4179887"/>
              <a:ext cx="1905" cy="1047750"/>
            </a:xfrm>
            <a:custGeom>
              <a:avLst/>
              <a:gdLst/>
              <a:ahLst/>
              <a:cxnLst/>
              <a:rect l="l" t="t" r="r" b="b"/>
              <a:pathLst>
                <a:path w="1904" h="1047750">
                  <a:moveTo>
                    <a:pt x="0" y="0"/>
                  </a:moveTo>
                  <a:lnTo>
                    <a:pt x="1588" y="104775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103687" y="4179887"/>
              <a:ext cx="1905" cy="1047750"/>
            </a:xfrm>
            <a:custGeom>
              <a:avLst/>
              <a:gdLst/>
              <a:ahLst/>
              <a:cxnLst/>
              <a:rect l="l" t="t" r="r" b="b"/>
              <a:pathLst>
                <a:path w="1904" h="1047750">
                  <a:moveTo>
                    <a:pt x="0" y="0"/>
                  </a:moveTo>
                  <a:lnTo>
                    <a:pt x="1588" y="104775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152775" y="4179887"/>
              <a:ext cx="1905" cy="1047750"/>
            </a:xfrm>
            <a:custGeom>
              <a:avLst/>
              <a:gdLst/>
              <a:ahLst/>
              <a:cxnLst/>
              <a:rect l="l" t="t" r="r" b="b"/>
              <a:pathLst>
                <a:path w="1905" h="1047750">
                  <a:moveTo>
                    <a:pt x="0" y="0"/>
                  </a:moveTo>
                  <a:lnTo>
                    <a:pt x="1588" y="104775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5" name="object 65"/>
          <p:cNvGrpSpPr/>
          <p:nvPr/>
        </p:nvGrpSpPr>
        <p:grpSpPr>
          <a:xfrm>
            <a:off x="1185069" y="5615780"/>
            <a:ext cx="1097280" cy="720725"/>
            <a:chOff x="1185069" y="5615780"/>
            <a:chExt cx="1097280" cy="720725"/>
          </a:xfrm>
        </p:grpSpPr>
        <p:pic>
          <p:nvPicPr>
            <p:cNvPr id="66" name="object 6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85069" y="5615780"/>
              <a:ext cx="158751" cy="109538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123281" y="5615780"/>
              <a:ext cx="158751" cy="109538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1352550" y="5670549"/>
              <a:ext cx="774700" cy="1905"/>
            </a:xfrm>
            <a:custGeom>
              <a:avLst/>
              <a:gdLst/>
              <a:ahLst/>
              <a:cxnLst/>
              <a:rect l="l" t="t" r="r" b="b"/>
              <a:pathLst>
                <a:path w="774700" h="1904">
                  <a:moveTo>
                    <a:pt x="0" y="0"/>
                  </a:moveTo>
                  <a:lnTo>
                    <a:pt x="774700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85069" y="6228555"/>
              <a:ext cx="158751" cy="107951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1265238" y="5711824"/>
              <a:ext cx="1905" cy="528955"/>
            </a:xfrm>
            <a:custGeom>
              <a:avLst/>
              <a:gdLst/>
              <a:ahLst/>
              <a:cxnLst/>
              <a:rect l="l" t="t" r="r" b="b"/>
              <a:pathLst>
                <a:path w="1905" h="528954">
                  <a:moveTo>
                    <a:pt x="0" y="0"/>
                  </a:moveTo>
                  <a:lnTo>
                    <a:pt x="1588" y="52863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123281" y="6228555"/>
              <a:ext cx="158751" cy="107951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2201862" y="5711824"/>
              <a:ext cx="1905" cy="528955"/>
            </a:xfrm>
            <a:custGeom>
              <a:avLst/>
              <a:gdLst/>
              <a:ahLst/>
              <a:cxnLst/>
              <a:rect l="l" t="t" r="r" b="b"/>
              <a:pathLst>
                <a:path w="1905" h="528954">
                  <a:moveTo>
                    <a:pt x="0" y="0"/>
                  </a:moveTo>
                  <a:lnTo>
                    <a:pt x="1588" y="52863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254125" y="5688012"/>
              <a:ext cx="948055" cy="586105"/>
            </a:xfrm>
            <a:custGeom>
              <a:avLst/>
              <a:gdLst/>
              <a:ahLst/>
              <a:cxnLst/>
              <a:rect l="l" t="t" r="r" b="b"/>
              <a:pathLst>
                <a:path w="948055" h="586104">
                  <a:moveTo>
                    <a:pt x="0" y="0"/>
                  </a:moveTo>
                  <a:lnTo>
                    <a:pt x="947738" y="5857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254125" y="5688013"/>
              <a:ext cx="948055" cy="586105"/>
            </a:xfrm>
            <a:custGeom>
              <a:avLst/>
              <a:gdLst/>
              <a:ahLst/>
              <a:cxnLst/>
              <a:rect l="l" t="t" r="r" b="b"/>
              <a:pathLst>
                <a:path w="948055" h="586104">
                  <a:moveTo>
                    <a:pt x="0" y="585788"/>
                  </a:moveTo>
                  <a:lnTo>
                    <a:pt x="947738" y="0"/>
                  </a:lnTo>
                </a:path>
                <a:path w="948055" h="586104">
                  <a:moveTo>
                    <a:pt x="0" y="585788"/>
                  </a:moveTo>
                  <a:lnTo>
                    <a:pt x="947738" y="58420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5" name="object 75"/>
          <p:cNvGrpSpPr/>
          <p:nvPr/>
        </p:nvGrpSpPr>
        <p:grpSpPr>
          <a:xfrm>
            <a:off x="931069" y="4175918"/>
            <a:ext cx="1592580" cy="1056005"/>
            <a:chOff x="931069" y="4175918"/>
            <a:chExt cx="1592580" cy="1056005"/>
          </a:xfrm>
        </p:grpSpPr>
        <p:sp>
          <p:nvSpPr>
            <p:cNvPr id="76" name="object 76"/>
            <p:cNvSpPr/>
            <p:nvPr/>
          </p:nvSpPr>
          <p:spPr>
            <a:xfrm>
              <a:off x="1316037" y="4179887"/>
              <a:ext cx="125730" cy="41275"/>
            </a:xfrm>
            <a:custGeom>
              <a:avLst/>
              <a:gdLst/>
              <a:ahLst/>
              <a:cxnLst/>
              <a:rect l="l" t="t" r="r" b="b"/>
              <a:pathLst>
                <a:path w="125730" h="41275">
                  <a:moveTo>
                    <a:pt x="0" y="41275"/>
                  </a:moveTo>
                  <a:lnTo>
                    <a:pt x="4802" y="25074"/>
                  </a:lnTo>
                  <a:lnTo>
                    <a:pt x="18135" y="11969"/>
                  </a:lnTo>
                  <a:lnTo>
                    <a:pt x="38384" y="3198"/>
                  </a:lnTo>
                  <a:lnTo>
                    <a:pt x="63936" y="0"/>
                  </a:lnTo>
                  <a:lnTo>
                    <a:pt x="88065" y="3198"/>
                  </a:lnTo>
                  <a:lnTo>
                    <a:pt x="107584" y="11969"/>
                  </a:lnTo>
                  <a:lnTo>
                    <a:pt x="120648" y="25074"/>
                  </a:lnTo>
                  <a:lnTo>
                    <a:pt x="125413" y="41275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34281" y="4385468"/>
              <a:ext cx="136526" cy="92076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1316037" y="443071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0" y="0"/>
                  </a:moveTo>
                  <a:lnTo>
                    <a:pt x="1588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316037" y="438943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0" y="0"/>
                  </a:moveTo>
                  <a:lnTo>
                    <a:pt x="1588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316037" y="4221162"/>
              <a:ext cx="1905" cy="209550"/>
            </a:xfrm>
            <a:custGeom>
              <a:avLst/>
              <a:gdLst/>
              <a:ahLst/>
              <a:cxnLst/>
              <a:rect l="l" t="t" r="r" b="b"/>
              <a:pathLst>
                <a:path w="1905" h="209550">
                  <a:moveTo>
                    <a:pt x="0" y="209550"/>
                  </a:moveTo>
                  <a:lnTo>
                    <a:pt x="1588" y="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316037" y="5184774"/>
              <a:ext cx="125730" cy="43180"/>
            </a:xfrm>
            <a:custGeom>
              <a:avLst/>
              <a:gdLst/>
              <a:ahLst/>
              <a:cxnLst/>
              <a:rect l="l" t="t" r="r" b="b"/>
              <a:pathLst>
                <a:path w="125730" h="43179">
                  <a:moveTo>
                    <a:pt x="0" y="0"/>
                  </a:moveTo>
                  <a:lnTo>
                    <a:pt x="4802" y="16434"/>
                  </a:lnTo>
                  <a:lnTo>
                    <a:pt x="18135" y="30086"/>
                  </a:lnTo>
                  <a:lnTo>
                    <a:pt x="38384" y="39411"/>
                  </a:lnTo>
                  <a:lnTo>
                    <a:pt x="63936" y="42863"/>
                  </a:lnTo>
                  <a:lnTo>
                    <a:pt x="88065" y="39411"/>
                  </a:lnTo>
                  <a:lnTo>
                    <a:pt x="107584" y="30086"/>
                  </a:lnTo>
                  <a:lnTo>
                    <a:pt x="120648" y="16434"/>
                  </a:lnTo>
                  <a:lnTo>
                    <a:pt x="125413" y="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441450" y="4221162"/>
              <a:ext cx="1905" cy="963930"/>
            </a:xfrm>
            <a:custGeom>
              <a:avLst/>
              <a:gdLst/>
              <a:ahLst/>
              <a:cxnLst/>
              <a:rect l="l" t="t" r="r" b="b"/>
              <a:pathLst>
                <a:path w="1905" h="963929">
                  <a:moveTo>
                    <a:pt x="0" y="0"/>
                  </a:moveTo>
                  <a:lnTo>
                    <a:pt x="1588" y="963613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8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34281" y="4652168"/>
              <a:ext cx="136526" cy="93663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34281" y="4922043"/>
              <a:ext cx="136526" cy="92076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1316037" y="4430712"/>
              <a:ext cx="1905" cy="754380"/>
            </a:xfrm>
            <a:custGeom>
              <a:avLst/>
              <a:gdLst/>
              <a:ahLst/>
              <a:cxnLst/>
              <a:rect l="l" t="t" r="r" b="b"/>
              <a:pathLst>
                <a:path w="1905" h="754379">
                  <a:moveTo>
                    <a:pt x="0" y="0"/>
                  </a:moveTo>
                  <a:lnTo>
                    <a:pt x="1588" y="754063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695450" y="4179947"/>
              <a:ext cx="127000" cy="41275"/>
            </a:xfrm>
            <a:custGeom>
              <a:avLst/>
              <a:gdLst/>
              <a:ahLst/>
              <a:cxnLst/>
              <a:rect l="l" t="t" r="r" b="b"/>
              <a:pathLst>
                <a:path w="127000" h="41275">
                  <a:moveTo>
                    <a:pt x="0" y="41214"/>
                  </a:moveTo>
                  <a:lnTo>
                    <a:pt x="4824" y="25037"/>
                  </a:lnTo>
                  <a:lnTo>
                    <a:pt x="18053" y="11952"/>
                  </a:lnTo>
                  <a:lnTo>
                    <a:pt x="37819" y="3194"/>
                  </a:lnTo>
                  <a:lnTo>
                    <a:pt x="62254" y="0"/>
                  </a:lnTo>
                  <a:lnTo>
                    <a:pt x="87079" y="2498"/>
                  </a:lnTo>
                  <a:lnTo>
                    <a:pt x="107700" y="11333"/>
                  </a:lnTo>
                  <a:lnTo>
                    <a:pt x="121786" y="24805"/>
                  </a:lnTo>
                  <a:lnTo>
                    <a:pt x="127000" y="41214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695450" y="5184774"/>
              <a:ext cx="127000" cy="43180"/>
            </a:xfrm>
            <a:custGeom>
              <a:avLst/>
              <a:gdLst/>
              <a:ahLst/>
              <a:cxnLst/>
              <a:rect l="l" t="t" r="r" b="b"/>
              <a:pathLst>
                <a:path w="127000" h="43179">
                  <a:moveTo>
                    <a:pt x="0" y="0"/>
                  </a:moveTo>
                  <a:lnTo>
                    <a:pt x="4824" y="16202"/>
                  </a:lnTo>
                  <a:lnTo>
                    <a:pt x="18053" y="29468"/>
                  </a:lnTo>
                  <a:lnTo>
                    <a:pt x="37819" y="38715"/>
                  </a:lnTo>
                  <a:lnTo>
                    <a:pt x="62254" y="42863"/>
                  </a:lnTo>
                  <a:lnTo>
                    <a:pt x="87079" y="39668"/>
                  </a:lnTo>
                  <a:lnTo>
                    <a:pt x="107700" y="30910"/>
                  </a:lnTo>
                  <a:lnTo>
                    <a:pt x="121786" y="17825"/>
                  </a:lnTo>
                  <a:lnTo>
                    <a:pt x="127000" y="1648"/>
                  </a:lnTo>
                  <a:lnTo>
                    <a:pt x="127000" y="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8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53381" y="4385468"/>
              <a:ext cx="134938" cy="92076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53381" y="4652168"/>
              <a:ext cx="134938" cy="93663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3381" y="4922043"/>
              <a:ext cx="134938" cy="92076"/>
            </a:xfrm>
            <a:prstGeom prst="rect">
              <a:avLst/>
            </a:prstGeom>
          </p:spPr>
        </p:pic>
        <p:sp>
          <p:nvSpPr>
            <p:cNvPr id="91" name="object 91"/>
            <p:cNvSpPr/>
            <p:nvPr/>
          </p:nvSpPr>
          <p:spPr>
            <a:xfrm>
              <a:off x="1695450" y="4430712"/>
              <a:ext cx="1905" cy="754380"/>
            </a:xfrm>
            <a:custGeom>
              <a:avLst/>
              <a:gdLst/>
              <a:ahLst/>
              <a:cxnLst/>
              <a:rect l="l" t="t" r="r" b="b"/>
              <a:pathLst>
                <a:path w="1905" h="754379">
                  <a:moveTo>
                    <a:pt x="0" y="0"/>
                  </a:moveTo>
                  <a:lnTo>
                    <a:pt x="1588" y="754063"/>
                  </a:lnTo>
                </a:path>
                <a:path w="1905" h="754379">
                  <a:moveTo>
                    <a:pt x="0" y="0"/>
                  </a:moveTo>
                  <a:lnTo>
                    <a:pt x="1588" y="20955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822450" y="4221162"/>
              <a:ext cx="1905" cy="963930"/>
            </a:xfrm>
            <a:custGeom>
              <a:avLst/>
              <a:gdLst/>
              <a:ahLst/>
              <a:cxnLst/>
              <a:rect l="l" t="t" r="r" b="b"/>
              <a:pathLst>
                <a:path w="1905" h="963929">
                  <a:moveTo>
                    <a:pt x="0" y="0"/>
                  </a:moveTo>
                  <a:lnTo>
                    <a:pt x="1588" y="963613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139950" y="4179887"/>
              <a:ext cx="127000" cy="41275"/>
            </a:xfrm>
            <a:custGeom>
              <a:avLst/>
              <a:gdLst/>
              <a:ahLst/>
              <a:cxnLst/>
              <a:rect l="l" t="t" r="r" b="b"/>
              <a:pathLst>
                <a:path w="127000" h="41275">
                  <a:moveTo>
                    <a:pt x="0" y="41275"/>
                  </a:moveTo>
                  <a:lnTo>
                    <a:pt x="4824" y="25074"/>
                  </a:lnTo>
                  <a:lnTo>
                    <a:pt x="18053" y="11969"/>
                  </a:lnTo>
                  <a:lnTo>
                    <a:pt x="37819" y="3198"/>
                  </a:lnTo>
                  <a:lnTo>
                    <a:pt x="62254" y="0"/>
                  </a:lnTo>
                  <a:lnTo>
                    <a:pt x="88129" y="3198"/>
                  </a:lnTo>
                  <a:lnTo>
                    <a:pt x="108634" y="11969"/>
                  </a:lnTo>
                  <a:lnTo>
                    <a:pt x="122136" y="25074"/>
                  </a:lnTo>
                  <a:lnTo>
                    <a:pt x="127000" y="41275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139950" y="5184774"/>
              <a:ext cx="127000" cy="43180"/>
            </a:xfrm>
            <a:custGeom>
              <a:avLst/>
              <a:gdLst/>
              <a:ahLst/>
              <a:cxnLst/>
              <a:rect l="l" t="t" r="r" b="b"/>
              <a:pathLst>
                <a:path w="127000" h="43179">
                  <a:moveTo>
                    <a:pt x="0" y="0"/>
                  </a:moveTo>
                  <a:lnTo>
                    <a:pt x="4824" y="16434"/>
                  </a:lnTo>
                  <a:lnTo>
                    <a:pt x="18053" y="30086"/>
                  </a:lnTo>
                  <a:lnTo>
                    <a:pt x="37819" y="39411"/>
                  </a:lnTo>
                  <a:lnTo>
                    <a:pt x="62254" y="42863"/>
                  </a:lnTo>
                  <a:lnTo>
                    <a:pt x="88129" y="39411"/>
                  </a:lnTo>
                  <a:lnTo>
                    <a:pt x="108634" y="30086"/>
                  </a:lnTo>
                  <a:lnTo>
                    <a:pt x="122136" y="16434"/>
                  </a:lnTo>
                  <a:lnTo>
                    <a:pt x="127000" y="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5" name="object 9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58193" y="4385468"/>
              <a:ext cx="134938" cy="92076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58193" y="4652168"/>
              <a:ext cx="134938" cy="93663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58193" y="4922043"/>
              <a:ext cx="134938" cy="92076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2139950" y="4430712"/>
              <a:ext cx="1905" cy="754380"/>
            </a:xfrm>
            <a:custGeom>
              <a:avLst/>
              <a:gdLst/>
              <a:ahLst/>
              <a:cxnLst/>
              <a:rect l="l" t="t" r="r" b="b"/>
              <a:pathLst>
                <a:path w="1905" h="754379">
                  <a:moveTo>
                    <a:pt x="0" y="0"/>
                  </a:moveTo>
                  <a:lnTo>
                    <a:pt x="1588" y="754063"/>
                  </a:lnTo>
                </a:path>
                <a:path w="1905" h="754379">
                  <a:moveTo>
                    <a:pt x="0" y="0"/>
                  </a:moveTo>
                  <a:lnTo>
                    <a:pt x="1588" y="20955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2266950" y="4221162"/>
              <a:ext cx="1905" cy="963930"/>
            </a:xfrm>
            <a:custGeom>
              <a:avLst/>
              <a:gdLst/>
              <a:ahLst/>
              <a:cxnLst/>
              <a:rect l="l" t="t" r="r" b="b"/>
              <a:pathLst>
                <a:path w="1905" h="963929">
                  <a:moveTo>
                    <a:pt x="0" y="0"/>
                  </a:moveTo>
                  <a:lnTo>
                    <a:pt x="1588" y="963613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0" name="object 10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31069" y="4344193"/>
              <a:ext cx="73026" cy="90488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450306" y="4344193"/>
              <a:ext cx="73026" cy="90488"/>
            </a:xfrm>
            <a:prstGeom prst="rect">
              <a:avLst/>
            </a:prstGeom>
          </p:spPr>
        </p:pic>
        <p:sp>
          <p:nvSpPr>
            <p:cNvPr id="102" name="object 102"/>
            <p:cNvSpPr/>
            <p:nvPr/>
          </p:nvSpPr>
          <p:spPr>
            <a:xfrm>
              <a:off x="1000125" y="4348162"/>
              <a:ext cx="1454150" cy="1905"/>
            </a:xfrm>
            <a:custGeom>
              <a:avLst/>
              <a:gdLst/>
              <a:ahLst/>
              <a:cxnLst/>
              <a:rect l="l" t="t" r="r" b="b"/>
              <a:pathLst>
                <a:path w="1454150" h="1904">
                  <a:moveTo>
                    <a:pt x="0" y="0"/>
                  </a:moveTo>
                  <a:lnTo>
                    <a:pt x="1454150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000125" y="4430712"/>
              <a:ext cx="1454150" cy="1905"/>
            </a:xfrm>
            <a:custGeom>
              <a:avLst/>
              <a:gdLst/>
              <a:ahLst/>
              <a:cxnLst/>
              <a:rect l="l" t="t" r="r" b="b"/>
              <a:pathLst>
                <a:path w="1454150" h="1904">
                  <a:moveTo>
                    <a:pt x="0" y="0"/>
                  </a:moveTo>
                  <a:lnTo>
                    <a:pt x="1454150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4" name="object 10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31069" y="4595019"/>
              <a:ext cx="73026" cy="92076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450306" y="4595019"/>
              <a:ext cx="73026" cy="92076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1000125" y="4683124"/>
              <a:ext cx="1454150" cy="1905"/>
            </a:xfrm>
            <a:custGeom>
              <a:avLst/>
              <a:gdLst/>
              <a:ahLst/>
              <a:cxnLst/>
              <a:rect l="l" t="t" r="r" b="b"/>
              <a:pathLst>
                <a:path w="1454150" h="1904">
                  <a:moveTo>
                    <a:pt x="0" y="0"/>
                  </a:moveTo>
                  <a:lnTo>
                    <a:pt x="1454150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000125" y="4598987"/>
              <a:ext cx="1454150" cy="1905"/>
            </a:xfrm>
            <a:custGeom>
              <a:avLst/>
              <a:gdLst/>
              <a:ahLst/>
              <a:cxnLst/>
              <a:rect l="l" t="t" r="r" b="b"/>
              <a:pathLst>
                <a:path w="1454150" h="1904">
                  <a:moveTo>
                    <a:pt x="0" y="0"/>
                  </a:moveTo>
                  <a:lnTo>
                    <a:pt x="1454150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8" name="object 10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450306" y="4887118"/>
              <a:ext cx="73026" cy="93663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31069" y="4887118"/>
              <a:ext cx="73026" cy="93663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1000125" y="4976812"/>
              <a:ext cx="1454150" cy="1905"/>
            </a:xfrm>
            <a:custGeom>
              <a:avLst/>
              <a:gdLst/>
              <a:ahLst/>
              <a:cxnLst/>
              <a:rect l="l" t="t" r="r" b="b"/>
              <a:pathLst>
                <a:path w="1454150" h="1904">
                  <a:moveTo>
                    <a:pt x="0" y="0"/>
                  </a:moveTo>
                  <a:lnTo>
                    <a:pt x="1454150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000125" y="4891087"/>
              <a:ext cx="1454150" cy="1905"/>
            </a:xfrm>
            <a:custGeom>
              <a:avLst/>
              <a:gdLst/>
              <a:ahLst/>
              <a:cxnLst/>
              <a:rect l="l" t="t" r="r" b="b"/>
              <a:pathLst>
                <a:path w="1454150" h="1904">
                  <a:moveTo>
                    <a:pt x="0" y="0"/>
                  </a:moveTo>
                  <a:lnTo>
                    <a:pt x="1454150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2" name="object 112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3549650" y="3948112"/>
            <a:ext cx="131762" cy="73025"/>
          </a:xfrm>
          <a:prstGeom prst="rect">
            <a:avLst/>
          </a:prstGeom>
        </p:spPr>
      </p:pic>
      <p:pic>
        <p:nvPicPr>
          <p:cNvPr id="113" name="object 113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611312" y="5381625"/>
            <a:ext cx="125413" cy="71437"/>
          </a:xfrm>
          <a:prstGeom prst="rect">
            <a:avLst/>
          </a:prstGeom>
        </p:spPr>
      </p:pic>
      <p:pic>
        <p:nvPicPr>
          <p:cNvPr id="114" name="object 114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3549650" y="5348287"/>
            <a:ext cx="109537" cy="71438"/>
          </a:xfrm>
          <a:prstGeom prst="rect">
            <a:avLst/>
          </a:prstGeom>
        </p:spPr>
      </p:pic>
      <p:pic>
        <p:nvPicPr>
          <p:cNvPr id="115" name="object 115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611312" y="6470650"/>
            <a:ext cx="131762" cy="73025"/>
          </a:xfrm>
          <a:prstGeom prst="rect">
            <a:avLst/>
          </a:prstGeom>
        </p:spPr>
      </p:pic>
      <p:pic>
        <p:nvPicPr>
          <p:cNvPr id="116" name="object 116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3602037" y="6470650"/>
            <a:ext cx="128587" cy="73025"/>
          </a:xfrm>
          <a:prstGeom prst="rect">
            <a:avLst/>
          </a:prstGeom>
        </p:spPr>
      </p:pic>
      <p:sp>
        <p:nvSpPr>
          <p:cNvPr id="117" name="object 117"/>
          <p:cNvSpPr/>
          <p:nvPr/>
        </p:nvSpPr>
        <p:spPr>
          <a:xfrm>
            <a:off x="3092450" y="6419862"/>
            <a:ext cx="95250" cy="31750"/>
          </a:xfrm>
          <a:custGeom>
            <a:avLst/>
            <a:gdLst/>
            <a:ahLst/>
            <a:cxnLst/>
            <a:rect l="l" t="t" r="r" b="b"/>
            <a:pathLst>
              <a:path w="95250" h="31750">
                <a:moveTo>
                  <a:pt x="28575" y="11696"/>
                </a:moveTo>
                <a:lnTo>
                  <a:pt x="25971" y="6680"/>
                </a:lnTo>
                <a:lnTo>
                  <a:pt x="23368" y="5003"/>
                </a:lnTo>
                <a:lnTo>
                  <a:pt x="20777" y="1663"/>
                </a:lnTo>
                <a:lnTo>
                  <a:pt x="20777" y="5003"/>
                </a:lnTo>
                <a:lnTo>
                  <a:pt x="20777" y="26733"/>
                </a:lnTo>
                <a:lnTo>
                  <a:pt x="18173" y="28397"/>
                </a:lnTo>
                <a:lnTo>
                  <a:pt x="18173" y="30073"/>
                </a:lnTo>
                <a:lnTo>
                  <a:pt x="10388" y="30073"/>
                </a:lnTo>
                <a:lnTo>
                  <a:pt x="7785" y="26733"/>
                </a:lnTo>
                <a:lnTo>
                  <a:pt x="7785" y="25057"/>
                </a:lnTo>
                <a:lnTo>
                  <a:pt x="5194" y="21717"/>
                </a:lnTo>
                <a:lnTo>
                  <a:pt x="5194" y="11696"/>
                </a:lnTo>
                <a:lnTo>
                  <a:pt x="7785" y="10020"/>
                </a:lnTo>
                <a:lnTo>
                  <a:pt x="7785" y="5003"/>
                </a:lnTo>
                <a:lnTo>
                  <a:pt x="12979" y="1663"/>
                </a:lnTo>
                <a:lnTo>
                  <a:pt x="15582" y="1663"/>
                </a:lnTo>
                <a:lnTo>
                  <a:pt x="20777" y="5003"/>
                </a:lnTo>
                <a:lnTo>
                  <a:pt x="20777" y="1663"/>
                </a:lnTo>
                <a:lnTo>
                  <a:pt x="18173" y="0"/>
                </a:lnTo>
                <a:lnTo>
                  <a:pt x="12979" y="0"/>
                </a:lnTo>
                <a:lnTo>
                  <a:pt x="10388" y="1663"/>
                </a:lnTo>
                <a:lnTo>
                  <a:pt x="7785" y="1663"/>
                </a:lnTo>
                <a:lnTo>
                  <a:pt x="2590" y="5003"/>
                </a:lnTo>
                <a:lnTo>
                  <a:pt x="2590" y="8343"/>
                </a:lnTo>
                <a:lnTo>
                  <a:pt x="0" y="10020"/>
                </a:lnTo>
                <a:lnTo>
                  <a:pt x="0" y="23393"/>
                </a:lnTo>
                <a:lnTo>
                  <a:pt x="5194" y="30073"/>
                </a:lnTo>
                <a:lnTo>
                  <a:pt x="10388" y="31750"/>
                </a:lnTo>
                <a:lnTo>
                  <a:pt x="18173" y="31750"/>
                </a:lnTo>
                <a:lnTo>
                  <a:pt x="20777" y="30073"/>
                </a:lnTo>
                <a:lnTo>
                  <a:pt x="25971" y="26733"/>
                </a:lnTo>
                <a:lnTo>
                  <a:pt x="25971" y="25057"/>
                </a:lnTo>
                <a:lnTo>
                  <a:pt x="28575" y="21717"/>
                </a:lnTo>
                <a:lnTo>
                  <a:pt x="28575" y="11696"/>
                </a:lnTo>
                <a:close/>
              </a:path>
              <a:path w="95250" h="31750">
                <a:moveTo>
                  <a:pt x="60325" y="6680"/>
                </a:moveTo>
                <a:lnTo>
                  <a:pt x="55410" y="5003"/>
                </a:lnTo>
                <a:lnTo>
                  <a:pt x="55410" y="8343"/>
                </a:lnTo>
                <a:lnTo>
                  <a:pt x="55410" y="23393"/>
                </a:lnTo>
                <a:lnTo>
                  <a:pt x="52959" y="25057"/>
                </a:lnTo>
                <a:lnTo>
                  <a:pt x="52959" y="28397"/>
                </a:lnTo>
                <a:lnTo>
                  <a:pt x="50507" y="30073"/>
                </a:lnTo>
                <a:lnTo>
                  <a:pt x="43141" y="30073"/>
                </a:lnTo>
                <a:lnTo>
                  <a:pt x="43141" y="26733"/>
                </a:lnTo>
                <a:lnTo>
                  <a:pt x="40690" y="25057"/>
                </a:lnTo>
                <a:lnTo>
                  <a:pt x="40690" y="6680"/>
                </a:lnTo>
                <a:lnTo>
                  <a:pt x="43141" y="5003"/>
                </a:lnTo>
                <a:lnTo>
                  <a:pt x="43141" y="3340"/>
                </a:lnTo>
                <a:lnTo>
                  <a:pt x="45605" y="3340"/>
                </a:lnTo>
                <a:lnTo>
                  <a:pt x="45605" y="1663"/>
                </a:lnTo>
                <a:lnTo>
                  <a:pt x="50507" y="1663"/>
                </a:lnTo>
                <a:lnTo>
                  <a:pt x="50507" y="3340"/>
                </a:lnTo>
                <a:lnTo>
                  <a:pt x="52959" y="3340"/>
                </a:lnTo>
                <a:lnTo>
                  <a:pt x="52959" y="6680"/>
                </a:lnTo>
                <a:lnTo>
                  <a:pt x="55410" y="8343"/>
                </a:lnTo>
                <a:lnTo>
                  <a:pt x="55410" y="5003"/>
                </a:lnTo>
                <a:lnTo>
                  <a:pt x="52959" y="1663"/>
                </a:lnTo>
                <a:lnTo>
                  <a:pt x="50507" y="0"/>
                </a:lnTo>
                <a:lnTo>
                  <a:pt x="45605" y="0"/>
                </a:lnTo>
                <a:lnTo>
                  <a:pt x="38239" y="5003"/>
                </a:lnTo>
                <a:lnTo>
                  <a:pt x="35788" y="8343"/>
                </a:lnTo>
                <a:lnTo>
                  <a:pt x="35788" y="10020"/>
                </a:lnTo>
                <a:lnTo>
                  <a:pt x="33337" y="13360"/>
                </a:lnTo>
                <a:lnTo>
                  <a:pt x="33337" y="20040"/>
                </a:lnTo>
                <a:lnTo>
                  <a:pt x="40690" y="30073"/>
                </a:lnTo>
                <a:lnTo>
                  <a:pt x="43141" y="31750"/>
                </a:lnTo>
                <a:lnTo>
                  <a:pt x="50507" y="31750"/>
                </a:lnTo>
                <a:lnTo>
                  <a:pt x="52959" y="30073"/>
                </a:lnTo>
                <a:lnTo>
                  <a:pt x="60325" y="25057"/>
                </a:lnTo>
                <a:lnTo>
                  <a:pt x="60325" y="6680"/>
                </a:lnTo>
                <a:close/>
              </a:path>
              <a:path w="95250" h="31750">
                <a:moveTo>
                  <a:pt x="95250" y="11696"/>
                </a:moveTo>
                <a:lnTo>
                  <a:pt x="92786" y="6680"/>
                </a:lnTo>
                <a:lnTo>
                  <a:pt x="90335" y="5003"/>
                </a:lnTo>
                <a:lnTo>
                  <a:pt x="87884" y="1663"/>
                </a:lnTo>
                <a:lnTo>
                  <a:pt x="87884" y="5003"/>
                </a:lnTo>
                <a:lnTo>
                  <a:pt x="87884" y="26733"/>
                </a:lnTo>
                <a:lnTo>
                  <a:pt x="85432" y="28397"/>
                </a:lnTo>
                <a:lnTo>
                  <a:pt x="85432" y="30073"/>
                </a:lnTo>
                <a:lnTo>
                  <a:pt x="78066" y="30073"/>
                </a:lnTo>
                <a:lnTo>
                  <a:pt x="75615" y="26733"/>
                </a:lnTo>
                <a:lnTo>
                  <a:pt x="75615" y="25057"/>
                </a:lnTo>
                <a:lnTo>
                  <a:pt x="73164" y="21717"/>
                </a:lnTo>
                <a:lnTo>
                  <a:pt x="73164" y="11696"/>
                </a:lnTo>
                <a:lnTo>
                  <a:pt x="75615" y="10020"/>
                </a:lnTo>
                <a:lnTo>
                  <a:pt x="75615" y="5003"/>
                </a:lnTo>
                <a:lnTo>
                  <a:pt x="80530" y="1663"/>
                </a:lnTo>
                <a:lnTo>
                  <a:pt x="82981" y="1663"/>
                </a:lnTo>
                <a:lnTo>
                  <a:pt x="87884" y="5003"/>
                </a:lnTo>
                <a:lnTo>
                  <a:pt x="87884" y="1663"/>
                </a:lnTo>
                <a:lnTo>
                  <a:pt x="85432" y="0"/>
                </a:lnTo>
                <a:lnTo>
                  <a:pt x="80530" y="0"/>
                </a:lnTo>
                <a:lnTo>
                  <a:pt x="78066" y="1663"/>
                </a:lnTo>
                <a:lnTo>
                  <a:pt x="75615" y="1663"/>
                </a:lnTo>
                <a:lnTo>
                  <a:pt x="70713" y="5003"/>
                </a:lnTo>
                <a:lnTo>
                  <a:pt x="70713" y="8343"/>
                </a:lnTo>
                <a:lnTo>
                  <a:pt x="68262" y="10020"/>
                </a:lnTo>
                <a:lnTo>
                  <a:pt x="68262" y="23393"/>
                </a:lnTo>
                <a:lnTo>
                  <a:pt x="73164" y="30073"/>
                </a:lnTo>
                <a:lnTo>
                  <a:pt x="78066" y="31750"/>
                </a:lnTo>
                <a:lnTo>
                  <a:pt x="85432" y="31750"/>
                </a:lnTo>
                <a:lnTo>
                  <a:pt x="87884" y="30073"/>
                </a:lnTo>
                <a:lnTo>
                  <a:pt x="92786" y="26733"/>
                </a:lnTo>
                <a:lnTo>
                  <a:pt x="92786" y="25057"/>
                </a:lnTo>
                <a:lnTo>
                  <a:pt x="95250" y="21717"/>
                </a:lnTo>
                <a:lnTo>
                  <a:pt x="95250" y="116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979862" y="6419862"/>
            <a:ext cx="88900" cy="31750"/>
          </a:xfrm>
          <a:custGeom>
            <a:avLst/>
            <a:gdLst/>
            <a:ahLst/>
            <a:cxnLst/>
            <a:rect l="l" t="t" r="r" b="b"/>
            <a:pathLst>
              <a:path w="88900" h="31750">
                <a:moveTo>
                  <a:pt x="26987" y="11696"/>
                </a:moveTo>
                <a:lnTo>
                  <a:pt x="24523" y="6680"/>
                </a:lnTo>
                <a:lnTo>
                  <a:pt x="22072" y="5003"/>
                </a:lnTo>
                <a:lnTo>
                  <a:pt x="22072" y="11696"/>
                </a:lnTo>
                <a:lnTo>
                  <a:pt x="22072" y="20040"/>
                </a:lnTo>
                <a:lnTo>
                  <a:pt x="19621" y="23393"/>
                </a:lnTo>
                <a:lnTo>
                  <a:pt x="19621" y="26733"/>
                </a:lnTo>
                <a:lnTo>
                  <a:pt x="17170" y="28397"/>
                </a:lnTo>
                <a:lnTo>
                  <a:pt x="17170" y="30073"/>
                </a:lnTo>
                <a:lnTo>
                  <a:pt x="9804" y="30073"/>
                </a:lnTo>
                <a:lnTo>
                  <a:pt x="7353" y="26733"/>
                </a:lnTo>
                <a:lnTo>
                  <a:pt x="7353" y="25057"/>
                </a:lnTo>
                <a:lnTo>
                  <a:pt x="4902" y="21717"/>
                </a:lnTo>
                <a:lnTo>
                  <a:pt x="4902" y="11696"/>
                </a:lnTo>
                <a:lnTo>
                  <a:pt x="7353" y="10020"/>
                </a:lnTo>
                <a:lnTo>
                  <a:pt x="7353" y="5003"/>
                </a:lnTo>
                <a:lnTo>
                  <a:pt x="12268" y="1663"/>
                </a:lnTo>
                <a:lnTo>
                  <a:pt x="14719" y="1663"/>
                </a:lnTo>
                <a:lnTo>
                  <a:pt x="19621" y="5003"/>
                </a:lnTo>
                <a:lnTo>
                  <a:pt x="19621" y="8343"/>
                </a:lnTo>
                <a:lnTo>
                  <a:pt x="22072" y="11696"/>
                </a:lnTo>
                <a:lnTo>
                  <a:pt x="22072" y="5003"/>
                </a:lnTo>
                <a:lnTo>
                  <a:pt x="19621" y="1663"/>
                </a:lnTo>
                <a:lnTo>
                  <a:pt x="17170" y="0"/>
                </a:lnTo>
                <a:lnTo>
                  <a:pt x="12268" y="0"/>
                </a:lnTo>
                <a:lnTo>
                  <a:pt x="9804" y="1663"/>
                </a:lnTo>
                <a:lnTo>
                  <a:pt x="7353" y="1663"/>
                </a:lnTo>
                <a:lnTo>
                  <a:pt x="2451" y="5003"/>
                </a:lnTo>
                <a:lnTo>
                  <a:pt x="2451" y="8343"/>
                </a:lnTo>
                <a:lnTo>
                  <a:pt x="0" y="10020"/>
                </a:lnTo>
                <a:lnTo>
                  <a:pt x="0" y="23393"/>
                </a:lnTo>
                <a:lnTo>
                  <a:pt x="4902" y="30073"/>
                </a:lnTo>
                <a:lnTo>
                  <a:pt x="9804" y="31750"/>
                </a:lnTo>
                <a:lnTo>
                  <a:pt x="17170" y="31750"/>
                </a:lnTo>
                <a:lnTo>
                  <a:pt x="19621" y="30073"/>
                </a:lnTo>
                <a:lnTo>
                  <a:pt x="24523" y="26733"/>
                </a:lnTo>
                <a:lnTo>
                  <a:pt x="24523" y="25057"/>
                </a:lnTo>
                <a:lnTo>
                  <a:pt x="26987" y="21717"/>
                </a:lnTo>
                <a:lnTo>
                  <a:pt x="26987" y="11696"/>
                </a:lnTo>
                <a:close/>
              </a:path>
              <a:path w="88900" h="31750">
                <a:moveTo>
                  <a:pt x="61912" y="11696"/>
                </a:moveTo>
                <a:lnTo>
                  <a:pt x="59397" y="6680"/>
                </a:lnTo>
                <a:lnTo>
                  <a:pt x="56883" y="5003"/>
                </a:lnTo>
                <a:lnTo>
                  <a:pt x="54368" y="1663"/>
                </a:lnTo>
                <a:lnTo>
                  <a:pt x="54368" y="8343"/>
                </a:lnTo>
                <a:lnTo>
                  <a:pt x="54368" y="23393"/>
                </a:lnTo>
                <a:lnTo>
                  <a:pt x="51854" y="25057"/>
                </a:lnTo>
                <a:lnTo>
                  <a:pt x="51854" y="28397"/>
                </a:lnTo>
                <a:lnTo>
                  <a:pt x="49339" y="30073"/>
                </a:lnTo>
                <a:lnTo>
                  <a:pt x="41795" y="30073"/>
                </a:lnTo>
                <a:lnTo>
                  <a:pt x="41795" y="26733"/>
                </a:lnTo>
                <a:lnTo>
                  <a:pt x="39281" y="25057"/>
                </a:lnTo>
                <a:lnTo>
                  <a:pt x="39281" y="6680"/>
                </a:lnTo>
                <a:lnTo>
                  <a:pt x="41795" y="5003"/>
                </a:lnTo>
                <a:lnTo>
                  <a:pt x="41795" y="3340"/>
                </a:lnTo>
                <a:lnTo>
                  <a:pt x="44310" y="3340"/>
                </a:lnTo>
                <a:lnTo>
                  <a:pt x="44310" y="1663"/>
                </a:lnTo>
                <a:lnTo>
                  <a:pt x="49339" y="1663"/>
                </a:lnTo>
                <a:lnTo>
                  <a:pt x="49339" y="3340"/>
                </a:lnTo>
                <a:lnTo>
                  <a:pt x="51854" y="3340"/>
                </a:lnTo>
                <a:lnTo>
                  <a:pt x="51854" y="6680"/>
                </a:lnTo>
                <a:lnTo>
                  <a:pt x="54368" y="8343"/>
                </a:lnTo>
                <a:lnTo>
                  <a:pt x="54368" y="1663"/>
                </a:lnTo>
                <a:lnTo>
                  <a:pt x="49339" y="0"/>
                </a:lnTo>
                <a:lnTo>
                  <a:pt x="44310" y="0"/>
                </a:lnTo>
                <a:lnTo>
                  <a:pt x="36766" y="5003"/>
                </a:lnTo>
                <a:lnTo>
                  <a:pt x="34264" y="8343"/>
                </a:lnTo>
                <a:lnTo>
                  <a:pt x="34264" y="10020"/>
                </a:lnTo>
                <a:lnTo>
                  <a:pt x="31750" y="13360"/>
                </a:lnTo>
                <a:lnTo>
                  <a:pt x="31750" y="20040"/>
                </a:lnTo>
                <a:lnTo>
                  <a:pt x="39281" y="30073"/>
                </a:lnTo>
                <a:lnTo>
                  <a:pt x="41795" y="31750"/>
                </a:lnTo>
                <a:lnTo>
                  <a:pt x="51854" y="31750"/>
                </a:lnTo>
                <a:lnTo>
                  <a:pt x="51854" y="30073"/>
                </a:lnTo>
                <a:lnTo>
                  <a:pt x="59397" y="25057"/>
                </a:lnTo>
                <a:lnTo>
                  <a:pt x="59397" y="21717"/>
                </a:lnTo>
                <a:lnTo>
                  <a:pt x="61912" y="20040"/>
                </a:lnTo>
                <a:lnTo>
                  <a:pt x="61912" y="11696"/>
                </a:lnTo>
                <a:close/>
              </a:path>
              <a:path w="88900" h="31750">
                <a:moveTo>
                  <a:pt x="88900" y="30073"/>
                </a:moveTo>
                <a:lnTo>
                  <a:pt x="83908" y="30073"/>
                </a:lnTo>
                <a:lnTo>
                  <a:pt x="83908" y="3340"/>
                </a:lnTo>
                <a:lnTo>
                  <a:pt x="83908" y="0"/>
                </a:lnTo>
                <a:lnTo>
                  <a:pt x="81407" y="0"/>
                </a:lnTo>
                <a:lnTo>
                  <a:pt x="71437" y="3340"/>
                </a:lnTo>
                <a:lnTo>
                  <a:pt x="71437" y="5003"/>
                </a:lnTo>
                <a:lnTo>
                  <a:pt x="73926" y="3340"/>
                </a:lnTo>
                <a:lnTo>
                  <a:pt x="76415" y="3340"/>
                </a:lnTo>
                <a:lnTo>
                  <a:pt x="76415" y="30073"/>
                </a:lnTo>
                <a:lnTo>
                  <a:pt x="71437" y="30073"/>
                </a:lnTo>
                <a:lnTo>
                  <a:pt x="71437" y="31750"/>
                </a:lnTo>
                <a:lnTo>
                  <a:pt x="88900" y="31750"/>
                </a:lnTo>
                <a:lnTo>
                  <a:pt x="88900" y="300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9" name="object 119"/>
          <p:cNvGrpSpPr/>
          <p:nvPr/>
        </p:nvGrpSpPr>
        <p:grpSpPr>
          <a:xfrm>
            <a:off x="3021806" y="2911475"/>
            <a:ext cx="1276350" cy="963294"/>
            <a:chOff x="3021806" y="2911475"/>
            <a:chExt cx="1276350" cy="963294"/>
          </a:xfrm>
        </p:grpSpPr>
        <p:pic>
          <p:nvPicPr>
            <p:cNvPr id="120" name="object 1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93306" y="3026568"/>
              <a:ext cx="134938" cy="93663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21806" y="3396456"/>
              <a:ext cx="134938" cy="92076"/>
            </a:xfrm>
            <a:prstGeom prst="rect">
              <a:avLst/>
            </a:prstGeom>
          </p:spPr>
        </p:pic>
        <p:sp>
          <p:nvSpPr>
            <p:cNvPr id="122" name="object 122"/>
            <p:cNvSpPr/>
            <p:nvPr/>
          </p:nvSpPr>
          <p:spPr>
            <a:xfrm>
              <a:off x="3090862" y="3425825"/>
              <a:ext cx="1905" cy="41275"/>
            </a:xfrm>
            <a:custGeom>
              <a:avLst/>
              <a:gdLst/>
              <a:ahLst/>
              <a:cxnLst/>
              <a:rect l="l" t="t" r="r" b="b"/>
              <a:pathLst>
                <a:path w="1905" h="41275">
                  <a:moveTo>
                    <a:pt x="0" y="41275"/>
                  </a:moveTo>
                  <a:lnTo>
                    <a:pt x="1588" y="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3" name="object 1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3306" y="3782218"/>
              <a:ext cx="134938" cy="92076"/>
            </a:xfrm>
            <a:prstGeom prst="rect">
              <a:avLst/>
            </a:prstGeom>
          </p:spPr>
        </p:pic>
        <p:pic>
          <p:nvPicPr>
            <p:cNvPr id="124" name="object 1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72618" y="3145631"/>
              <a:ext cx="134938" cy="90488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98018" y="3664743"/>
              <a:ext cx="134938" cy="92076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3306" y="3396456"/>
              <a:ext cx="134938" cy="92076"/>
            </a:xfrm>
            <a:prstGeom prst="rect">
              <a:avLst/>
            </a:prstGeom>
          </p:spPr>
        </p:pic>
        <p:sp>
          <p:nvSpPr>
            <p:cNvPr id="127" name="object 127"/>
            <p:cNvSpPr/>
            <p:nvPr/>
          </p:nvSpPr>
          <p:spPr>
            <a:xfrm>
              <a:off x="3316287" y="3459162"/>
              <a:ext cx="317500" cy="227329"/>
            </a:xfrm>
            <a:custGeom>
              <a:avLst/>
              <a:gdLst/>
              <a:ahLst/>
              <a:cxnLst/>
              <a:rect l="l" t="t" r="r" b="b"/>
              <a:pathLst>
                <a:path w="317500" h="227329">
                  <a:moveTo>
                    <a:pt x="317500" y="0"/>
                  </a:moveTo>
                  <a:lnTo>
                    <a:pt x="0" y="227013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3217862" y="3173412"/>
              <a:ext cx="441325" cy="252729"/>
            </a:xfrm>
            <a:custGeom>
              <a:avLst/>
              <a:gdLst/>
              <a:ahLst/>
              <a:cxnLst/>
              <a:rect l="l" t="t" r="r" b="b"/>
              <a:pathLst>
                <a:path w="441325" h="252729">
                  <a:moveTo>
                    <a:pt x="0" y="0"/>
                  </a:moveTo>
                  <a:lnTo>
                    <a:pt x="441325" y="2524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3217862" y="3173412"/>
              <a:ext cx="441325" cy="252729"/>
            </a:xfrm>
            <a:custGeom>
              <a:avLst/>
              <a:gdLst/>
              <a:ahLst/>
              <a:cxnLst/>
              <a:rect l="l" t="t" r="r" b="b"/>
              <a:pathLst>
                <a:path w="441325" h="252729">
                  <a:moveTo>
                    <a:pt x="0" y="0"/>
                  </a:moveTo>
                  <a:lnTo>
                    <a:pt x="441325" y="252413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0" name="object 13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998118" y="3145631"/>
              <a:ext cx="133351" cy="90488"/>
            </a:xfrm>
            <a:prstGeom prst="rect">
              <a:avLst/>
            </a:prstGeom>
          </p:spPr>
        </p:pic>
        <p:sp>
          <p:nvSpPr>
            <p:cNvPr id="131" name="object 131"/>
            <p:cNvSpPr/>
            <p:nvPr/>
          </p:nvSpPr>
          <p:spPr>
            <a:xfrm>
              <a:off x="3659187" y="3173412"/>
              <a:ext cx="444500" cy="252729"/>
            </a:xfrm>
            <a:custGeom>
              <a:avLst/>
              <a:gdLst/>
              <a:ahLst/>
              <a:cxnLst/>
              <a:rect l="l" t="t" r="r" b="b"/>
              <a:pathLst>
                <a:path w="444500" h="252729">
                  <a:moveTo>
                    <a:pt x="444500" y="0"/>
                  </a:moveTo>
                  <a:lnTo>
                    <a:pt x="0" y="252413"/>
                  </a:lnTo>
                  <a:lnTo>
                    <a:pt x="4445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3659187" y="3173412"/>
              <a:ext cx="444500" cy="252729"/>
            </a:xfrm>
            <a:custGeom>
              <a:avLst/>
              <a:gdLst/>
              <a:ahLst/>
              <a:cxnLst/>
              <a:rect l="l" t="t" r="r" b="b"/>
              <a:pathLst>
                <a:path w="444500" h="252729">
                  <a:moveTo>
                    <a:pt x="444500" y="0"/>
                  </a:moveTo>
                  <a:lnTo>
                    <a:pt x="0" y="252413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3659187" y="3467100"/>
              <a:ext cx="1905" cy="376555"/>
            </a:xfrm>
            <a:custGeom>
              <a:avLst/>
              <a:gdLst/>
              <a:ahLst/>
              <a:cxnLst/>
              <a:rect l="l" t="t" r="r" b="b"/>
              <a:pathLst>
                <a:path w="1904" h="376554">
                  <a:moveTo>
                    <a:pt x="0" y="0"/>
                  </a:moveTo>
                  <a:lnTo>
                    <a:pt x="1588" y="37623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3090862" y="3425825"/>
              <a:ext cx="568325" cy="1905"/>
            </a:xfrm>
            <a:custGeom>
              <a:avLst/>
              <a:gdLst/>
              <a:ahLst/>
              <a:cxnLst/>
              <a:rect l="l" t="t" r="r" b="b"/>
              <a:pathLst>
                <a:path w="568325" h="1904">
                  <a:moveTo>
                    <a:pt x="0" y="0"/>
                  </a:moveTo>
                  <a:lnTo>
                    <a:pt x="568325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5" name="object 1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61631" y="3396456"/>
              <a:ext cx="136526" cy="92076"/>
            </a:xfrm>
            <a:prstGeom prst="rect">
              <a:avLst/>
            </a:prstGeom>
          </p:spPr>
        </p:pic>
        <p:sp>
          <p:nvSpPr>
            <p:cNvPr id="136" name="object 136"/>
            <p:cNvSpPr/>
            <p:nvPr/>
          </p:nvSpPr>
          <p:spPr>
            <a:xfrm>
              <a:off x="3724274" y="3425825"/>
              <a:ext cx="506730" cy="1905"/>
            </a:xfrm>
            <a:custGeom>
              <a:avLst/>
              <a:gdLst/>
              <a:ahLst/>
              <a:cxnLst/>
              <a:rect l="l" t="t" r="r" b="b"/>
              <a:pathLst>
                <a:path w="506729" h="1904">
                  <a:moveTo>
                    <a:pt x="506413" y="0"/>
                  </a:moveTo>
                  <a:lnTo>
                    <a:pt x="0" y="1588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3659187" y="3089275"/>
              <a:ext cx="1905" cy="336550"/>
            </a:xfrm>
            <a:custGeom>
              <a:avLst/>
              <a:gdLst/>
              <a:ahLst/>
              <a:cxnLst/>
              <a:rect l="l" t="t" r="r" b="b"/>
              <a:pathLst>
                <a:path w="1904" h="336550">
                  <a:moveTo>
                    <a:pt x="0" y="0"/>
                  </a:moveTo>
                  <a:lnTo>
                    <a:pt x="1588" y="33655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8" name="object 1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72718" y="3664743"/>
              <a:ext cx="134938" cy="92076"/>
            </a:xfrm>
            <a:prstGeom prst="rect">
              <a:avLst/>
            </a:prstGeom>
          </p:spPr>
        </p:pic>
        <p:sp>
          <p:nvSpPr>
            <p:cNvPr id="139" name="object 139"/>
            <p:cNvSpPr/>
            <p:nvPr/>
          </p:nvSpPr>
          <p:spPr>
            <a:xfrm>
              <a:off x="3659187" y="3425825"/>
              <a:ext cx="379730" cy="292100"/>
            </a:xfrm>
            <a:custGeom>
              <a:avLst/>
              <a:gdLst/>
              <a:ahLst/>
              <a:cxnLst/>
              <a:rect l="l" t="t" r="r" b="b"/>
              <a:pathLst>
                <a:path w="379729" h="292100">
                  <a:moveTo>
                    <a:pt x="0" y="0"/>
                  </a:moveTo>
                  <a:lnTo>
                    <a:pt x="379413" y="292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3659187" y="3425825"/>
              <a:ext cx="379730" cy="292100"/>
            </a:xfrm>
            <a:custGeom>
              <a:avLst/>
              <a:gdLst/>
              <a:ahLst/>
              <a:cxnLst/>
              <a:rect l="l" t="t" r="r" b="b"/>
              <a:pathLst>
                <a:path w="379729" h="292100">
                  <a:moveTo>
                    <a:pt x="0" y="0"/>
                  </a:moveTo>
                  <a:lnTo>
                    <a:pt x="379413" y="292100"/>
                  </a:lnTo>
                </a:path>
              </a:pathLst>
            </a:custGeom>
            <a:ln w="7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1" name="object 14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579812" y="2911475"/>
              <a:ext cx="131763" cy="71437"/>
            </a:xfrm>
            <a:prstGeom prst="rect">
              <a:avLst/>
            </a:prstGeom>
          </p:spPr>
        </p:pic>
      </p:grpSp>
      <p:pic>
        <p:nvPicPr>
          <p:cNvPr id="142" name="object 142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620837" y="2900362"/>
            <a:ext cx="123825" cy="73025"/>
          </a:xfrm>
          <a:prstGeom prst="rect">
            <a:avLst/>
          </a:prstGeom>
        </p:spPr>
      </p:pic>
      <p:pic>
        <p:nvPicPr>
          <p:cNvPr id="143" name="object 143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577975" y="3948112"/>
            <a:ext cx="125412" cy="73025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AB0E8509-7728-FE1D-ADBF-346A863B5CF1}"/>
              </a:ext>
            </a:extLst>
          </p:cNvPr>
          <p:cNvSpPr txBox="1"/>
          <p:nvPr/>
        </p:nvSpPr>
        <p:spPr>
          <a:xfrm>
            <a:off x="4841874" y="4652168"/>
            <a:ext cx="3733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3d-cube is 1-bit difference!!! </a:t>
            </a:r>
          </a:p>
          <a:p>
            <a:r>
              <a:rPr lang="en-US" dirty="0">
                <a:highlight>
                  <a:srgbClr val="FF0000"/>
                </a:highlight>
              </a:rPr>
              <a:t>Very important!</a:t>
            </a:r>
          </a:p>
          <a:p>
            <a:endParaRPr lang="en-US" dirty="0">
              <a:highlight>
                <a:srgbClr val="FF0000"/>
              </a:highlight>
            </a:endParaRPr>
          </a:p>
          <a:p>
            <a:r>
              <a:rPr lang="en-US" dirty="0">
                <a:highlight>
                  <a:srgbClr val="FF0000"/>
                </a:highlight>
              </a:rPr>
              <a:t>N = # of nodes</a:t>
            </a:r>
          </a:p>
          <a:p>
            <a:endParaRPr lang="en-US" dirty="0">
              <a:highlight>
                <a:srgbClr val="FF0000"/>
              </a:highlight>
            </a:endParaRPr>
          </a:p>
          <a:p>
            <a:r>
              <a:rPr lang="en-US" dirty="0">
                <a:highlight>
                  <a:srgbClr val="FF0000"/>
                </a:highlight>
              </a:rPr>
              <a:t>Each node has [n*log(link)]/2</a:t>
            </a:r>
          </a:p>
          <a:p>
            <a:endParaRPr lang="en-US" dirty="0">
              <a:highlight>
                <a:srgbClr val="FF0000"/>
              </a:highlight>
            </a:endParaRPr>
          </a:p>
          <a:p>
            <a:r>
              <a:rPr lang="en-US" dirty="0">
                <a:highlight>
                  <a:srgbClr val="FF0000"/>
                </a:highlight>
              </a:rPr>
              <a:t>Relationship between nodes &amp; dimension =&gt; </a:t>
            </a:r>
            <a:r>
              <a:rPr lang="en-US" dirty="0" err="1">
                <a:highlight>
                  <a:srgbClr val="FF0000"/>
                </a:highlight>
              </a:rPr>
              <a:t>logN</a:t>
            </a:r>
            <a:r>
              <a:rPr lang="en-US" dirty="0">
                <a:highlight>
                  <a:srgbClr val="FF0000"/>
                </a:highlight>
              </a:rPr>
              <a:t>(dimension)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AD0BFD3-22D7-5CA4-0282-69753C459EC2}"/>
              </a:ext>
            </a:extLst>
          </p:cNvPr>
          <p:cNvSpPr txBox="1"/>
          <p:nvPr/>
        </p:nvSpPr>
        <p:spPr>
          <a:xfrm>
            <a:off x="-4114800" y="1713483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degree?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0380" rIns="0" bIns="0" rtlCol="0">
            <a:spAutoFit/>
          </a:bodyPr>
          <a:lstStyle/>
          <a:p>
            <a:pPr marL="72517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Times New Roman"/>
                <a:cs typeface="Times New Roman"/>
              </a:rPr>
              <a:t>Measurements</a:t>
            </a:r>
            <a:r>
              <a:rPr sz="3200" b="1" spc="-25" dirty="0">
                <a:latin typeface="Times New Roman"/>
                <a:cs typeface="Times New Roman"/>
              </a:rPr>
              <a:t> </a:t>
            </a:r>
            <a:r>
              <a:rPr sz="3200" dirty="0"/>
              <a:t>for</a:t>
            </a:r>
            <a:r>
              <a:rPr sz="3200" spc="-20" dirty="0"/>
              <a:t> </a:t>
            </a:r>
            <a:r>
              <a:rPr sz="3200" dirty="0"/>
              <a:t>Interconnection</a:t>
            </a:r>
            <a:r>
              <a:rPr sz="3200" spc="-15" dirty="0"/>
              <a:t> </a:t>
            </a:r>
            <a:r>
              <a:rPr sz="3200" spc="-10" dirty="0"/>
              <a:t>Networks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1553" y="1846580"/>
            <a:ext cx="7655559" cy="20828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2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i="1" dirty="0">
                <a:latin typeface="Times New Roman"/>
                <a:cs typeface="Times New Roman"/>
              </a:rPr>
              <a:t>Node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degree</a:t>
            </a:r>
            <a:r>
              <a:rPr sz="2400" dirty="0">
                <a:latin typeface="Times New Roman"/>
                <a:cs typeface="Times New Roman"/>
              </a:rPr>
              <a:t>.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number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edges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incident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node.</a:t>
            </a:r>
            <a:endParaRPr sz="2400">
              <a:latin typeface="Times New Roman"/>
              <a:cs typeface="Times New Roman"/>
            </a:endParaRPr>
          </a:p>
          <a:p>
            <a:pPr marL="354965" marR="441959" indent="-342900">
              <a:lnSpc>
                <a:spcPct val="100000"/>
              </a:lnSpc>
              <a:spcBef>
                <a:spcPts val="62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i="1" dirty="0">
                <a:latin typeface="Times New Roman"/>
                <a:cs typeface="Times New Roman"/>
              </a:rPr>
              <a:t>Diameter</a:t>
            </a:r>
            <a:r>
              <a:rPr sz="2400" dirty="0">
                <a:latin typeface="Times New Roman"/>
                <a:cs typeface="Times New Roman"/>
              </a:rPr>
              <a:t>.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maximum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shortest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path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between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two </a:t>
            </a:r>
            <a:r>
              <a:rPr sz="2400" spc="-10" dirty="0">
                <a:latin typeface="Times New Roman"/>
                <a:cs typeface="Times New Roman"/>
              </a:rPr>
              <a:t>nodes.</a:t>
            </a:r>
            <a:endParaRPr sz="24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800"/>
              </a:lnSpc>
              <a:spcBef>
                <a:spcPts val="50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i="1" dirty="0">
                <a:latin typeface="Times New Roman"/>
                <a:cs typeface="Times New Roman"/>
              </a:rPr>
              <a:t>Bisection</a:t>
            </a:r>
            <a:r>
              <a:rPr sz="2400" i="1" spc="-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width</a:t>
            </a:r>
            <a:r>
              <a:rPr sz="2400" dirty="0">
                <a:latin typeface="Times New Roman"/>
                <a:cs typeface="Times New Roman"/>
              </a:rPr>
              <a:t>.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minimum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number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edges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along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cut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divides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given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equal</a:t>
            </a:r>
            <a:r>
              <a:rPr sz="2400" spc="-10" dirty="0">
                <a:latin typeface="Times New Roman"/>
                <a:cs typeface="Times New Roman"/>
              </a:rPr>
              <a:t> halves.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3860" rIns="0" bIns="0" rtlCol="0">
            <a:spAutoFit/>
          </a:bodyPr>
          <a:lstStyle/>
          <a:p>
            <a:pPr marL="615315">
              <a:lnSpc>
                <a:spcPct val="100000"/>
              </a:lnSpc>
              <a:spcBef>
                <a:spcPts val="100"/>
              </a:spcBef>
            </a:pPr>
            <a:r>
              <a:rPr dirty="0"/>
              <a:t>Application</a:t>
            </a:r>
            <a:r>
              <a:rPr spc="-20" dirty="0"/>
              <a:t> </a:t>
            </a:r>
            <a:r>
              <a:rPr dirty="0"/>
              <a:t>4:</a:t>
            </a:r>
            <a:r>
              <a:rPr spc="-15" dirty="0"/>
              <a:t> </a:t>
            </a:r>
            <a:r>
              <a:rPr dirty="0"/>
              <a:t>Data</a:t>
            </a:r>
            <a:r>
              <a:rPr spc="-5" dirty="0"/>
              <a:t> </a:t>
            </a:r>
            <a:r>
              <a:rPr dirty="0"/>
              <a:t>Center</a:t>
            </a:r>
            <a:r>
              <a:rPr spc="-10" dirty="0"/>
              <a:t> </a:t>
            </a:r>
            <a:r>
              <a:rPr dirty="0"/>
              <a:t>Network</a:t>
            </a:r>
            <a:r>
              <a:rPr spc="-5" dirty="0"/>
              <a:t> </a:t>
            </a:r>
            <a:r>
              <a:rPr spc="-10" dirty="0"/>
              <a:t>(DCN)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1553" y="1758188"/>
            <a:ext cx="7288530" cy="5088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42265">
              <a:lnSpc>
                <a:spcPct val="145800"/>
              </a:lnSpc>
              <a:spcBef>
                <a:spcPts val="10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DCN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connects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many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servers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handle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demands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cloud </a:t>
            </a:r>
            <a:r>
              <a:rPr sz="2400" dirty="0">
                <a:latin typeface="Times New Roman"/>
                <a:cs typeface="Times New Roman"/>
              </a:rPr>
              <a:t>Three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types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connections:</a:t>
            </a:r>
            <a:endParaRPr sz="2400">
              <a:latin typeface="Times New Roman"/>
              <a:cs typeface="Times New Roman"/>
            </a:endParaRPr>
          </a:p>
          <a:p>
            <a:pPr marL="469265" marR="4117975" algn="just">
              <a:lnSpc>
                <a:spcPct val="99400"/>
              </a:lnSpc>
              <a:spcBef>
                <a:spcPts val="35"/>
              </a:spcBef>
            </a:pPr>
            <a:r>
              <a:rPr sz="1800" spc="-10" dirty="0">
                <a:latin typeface="Times New Roman"/>
                <a:cs typeface="Times New Roman"/>
              </a:rPr>
              <a:t>Server-</a:t>
            </a:r>
            <a:r>
              <a:rPr sz="1800" dirty="0">
                <a:latin typeface="Times New Roman"/>
                <a:cs typeface="Times New Roman"/>
              </a:rPr>
              <a:t>switch connection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(a) </a:t>
            </a:r>
            <a:r>
              <a:rPr sz="1800" spc="-10" dirty="0">
                <a:latin typeface="Times New Roman"/>
                <a:cs typeface="Times New Roman"/>
              </a:rPr>
              <a:t>Switch-</a:t>
            </a:r>
            <a:r>
              <a:rPr sz="1800" dirty="0">
                <a:latin typeface="Times New Roman"/>
                <a:cs typeface="Times New Roman"/>
              </a:rPr>
              <a:t>switch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connection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(b) </a:t>
            </a:r>
            <a:r>
              <a:rPr sz="1800" spc="-10" dirty="0">
                <a:latin typeface="Times New Roman"/>
                <a:cs typeface="Times New Roman"/>
              </a:rPr>
              <a:t>Server-</a:t>
            </a:r>
            <a:r>
              <a:rPr sz="1800" dirty="0">
                <a:latin typeface="Times New Roman"/>
                <a:cs typeface="Times New Roman"/>
              </a:rPr>
              <a:t>server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connection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(c)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20" dirty="0">
                <a:latin typeface="Times New Roman"/>
                <a:cs typeface="Times New Roman"/>
              </a:rPr>
              <a:t>Two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classes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DCNs:</a:t>
            </a:r>
            <a:endParaRPr sz="2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15"/>
              </a:spcBef>
            </a:pPr>
            <a:r>
              <a:rPr sz="2000" spc="-10" dirty="0">
                <a:solidFill>
                  <a:srgbClr val="0070C0"/>
                </a:solidFill>
                <a:latin typeface="Times New Roman"/>
                <a:cs typeface="Times New Roman"/>
              </a:rPr>
              <a:t>Switch-centric</a:t>
            </a:r>
            <a:endParaRPr sz="2000">
              <a:latin typeface="Times New Roman"/>
              <a:cs typeface="Times New Roman"/>
            </a:endParaRPr>
          </a:p>
          <a:p>
            <a:pPr marL="926465" marR="2801620">
              <a:lnSpc>
                <a:spcPts val="2180"/>
              </a:lnSpc>
              <a:spcBef>
                <a:spcPts val="65"/>
              </a:spcBef>
            </a:pPr>
            <a:r>
              <a:rPr sz="1800" dirty="0">
                <a:latin typeface="Times New Roman"/>
                <a:cs typeface="Times New Roman"/>
              </a:rPr>
              <a:t>Only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server-</a:t>
            </a:r>
            <a:r>
              <a:rPr sz="1800" dirty="0">
                <a:latin typeface="Times New Roman"/>
                <a:cs typeface="Times New Roman"/>
              </a:rPr>
              <a:t>switch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switch-switch </a:t>
            </a:r>
            <a:r>
              <a:rPr sz="1800" dirty="0">
                <a:latin typeface="Times New Roman"/>
                <a:cs typeface="Times New Roman"/>
              </a:rPr>
              <a:t>connections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b),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server-server</a:t>
            </a:r>
            <a:endParaRPr sz="1800">
              <a:latin typeface="Times New Roman"/>
              <a:cs typeface="Times New Roman"/>
            </a:endParaRPr>
          </a:p>
          <a:p>
            <a:pPr marL="926465">
              <a:lnSpc>
                <a:spcPts val="2110"/>
              </a:lnSpc>
            </a:pPr>
            <a:r>
              <a:rPr sz="1800" dirty="0">
                <a:latin typeface="Times New Roman"/>
                <a:cs typeface="Times New Roman"/>
              </a:rPr>
              <a:t>Eg,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Flattened Clos, </a:t>
            </a:r>
            <a:r>
              <a:rPr sz="1800" spc="-10" dirty="0">
                <a:latin typeface="Times New Roman"/>
                <a:cs typeface="Times New Roman"/>
              </a:rPr>
              <a:t>Fat-</a:t>
            </a:r>
            <a:r>
              <a:rPr sz="1800" spc="-20" dirty="0">
                <a:latin typeface="Times New Roman"/>
                <a:cs typeface="Times New Roman"/>
              </a:rPr>
              <a:t>Tree</a:t>
            </a:r>
            <a:endParaRPr sz="1800">
              <a:latin typeface="Times New Roman"/>
              <a:cs typeface="Times New Roman"/>
            </a:endParaRPr>
          </a:p>
          <a:p>
            <a:pPr marL="469265">
              <a:lnSpc>
                <a:spcPts val="2370"/>
              </a:lnSpc>
            </a:pPr>
            <a:r>
              <a:rPr sz="2000" spc="-10" dirty="0">
                <a:solidFill>
                  <a:srgbClr val="0070C0"/>
                </a:solidFill>
                <a:latin typeface="Times New Roman"/>
                <a:cs typeface="Times New Roman"/>
              </a:rPr>
              <a:t>Server-centric</a:t>
            </a:r>
            <a:endParaRPr sz="2000">
              <a:latin typeface="Times New Roman"/>
              <a:cs typeface="Times New Roman"/>
            </a:endParaRPr>
          </a:p>
          <a:p>
            <a:pPr marL="926465" marR="2840355">
              <a:lnSpc>
                <a:spcPct val="99400"/>
              </a:lnSpc>
              <a:spcBef>
                <a:spcPts val="20"/>
              </a:spcBef>
            </a:pPr>
            <a:r>
              <a:rPr sz="1800" spc="-10" dirty="0">
                <a:latin typeface="Times New Roman"/>
                <a:cs typeface="Times New Roman"/>
              </a:rPr>
              <a:t>Mostly,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only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server-</a:t>
            </a:r>
            <a:r>
              <a:rPr sz="1800" dirty="0">
                <a:latin typeface="Times New Roman"/>
                <a:cs typeface="Times New Roman"/>
              </a:rPr>
              <a:t>switch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server- </a:t>
            </a:r>
            <a:r>
              <a:rPr sz="1800" dirty="0">
                <a:latin typeface="Times New Roman"/>
                <a:cs typeface="Times New Roman"/>
              </a:rPr>
              <a:t>server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connections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(a 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c), </a:t>
            </a:r>
            <a:r>
              <a:rPr sz="1800" spc="-25" dirty="0">
                <a:latin typeface="Times New Roman"/>
                <a:cs typeface="Times New Roman"/>
              </a:rPr>
              <a:t>no </a:t>
            </a:r>
            <a:r>
              <a:rPr sz="1800" spc="-10" dirty="0">
                <a:latin typeface="Times New Roman"/>
                <a:cs typeface="Times New Roman"/>
              </a:rPr>
              <a:t>switch-switch</a:t>
            </a:r>
            <a:endParaRPr sz="18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Times New Roman"/>
                <a:cs typeface="Times New Roman"/>
              </a:rPr>
              <a:t>Eg: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Dcell,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BCube,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FiConn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97487" y="2600325"/>
            <a:ext cx="3352800" cy="13652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43550" y="4097337"/>
            <a:ext cx="3086100" cy="12985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57887" y="5588000"/>
            <a:ext cx="2562225" cy="1201737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604" rIns="0" bIns="0" rtlCol="0">
            <a:spAutoFit/>
          </a:bodyPr>
          <a:lstStyle/>
          <a:p>
            <a:pPr marL="691515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Switch-</a:t>
            </a:r>
            <a:r>
              <a:rPr sz="4000" spc="-10" dirty="0"/>
              <a:t> </a:t>
            </a:r>
            <a:r>
              <a:rPr sz="4000" dirty="0"/>
              <a:t>and</a:t>
            </a:r>
            <a:r>
              <a:rPr sz="4000" spc="-5" dirty="0"/>
              <a:t> </a:t>
            </a:r>
            <a:r>
              <a:rPr sz="4000" dirty="0"/>
              <a:t>Server-centric</a:t>
            </a:r>
            <a:r>
              <a:rPr sz="4000" spc="-5" dirty="0"/>
              <a:t> </a:t>
            </a:r>
            <a:r>
              <a:rPr sz="4000" spc="-20" dirty="0"/>
              <a:t>DCNs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200" y="2924175"/>
            <a:ext cx="3994150" cy="25876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86400" y="3189287"/>
            <a:ext cx="2895600" cy="221456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97952" y="2224532"/>
            <a:ext cx="2908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Folded Clos</a:t>
            </a:r>
            <a:r>
              <a:rPr sz="1800" spc="15" dirty="0">
                <a:latin typeface="Arial"/>
                <a:cs typeface="Arial"/>
              </a:rPr>
              <a:t>  </a:t>
            </a:r>
            <a:r>
              <a:rPr sz="1800" spc="-10" dirty="0">
                <a:latin typeface="Arial"/>
                <a:cs typeface="Arial"/>
              </a:rPr>
              <a:t>(switch-centric)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87490" y="2224532"/>
            <a:ext cx="2197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Dcell</a:t>
            </a:r>
            <a:r>
              <a:rPr sz="1800" spc="25" dirty="0">
                <a:latin typeface="Arial"/>
                <a:cs typeface="Arial"/>
              </a:rPr>
              <a:t>  </a:t>
            </a:r>
            <a:r>
              <a:rPr sz="1800" spc="-10" dirty="0">
                <a:latin typeface="Arial"/>
                <a:cs typeface="Arial"/>
              </a:rPr>
              <a:t>(server-centric)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0415" y="6029452"/>
            <a:ext cx="81756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757575"/>
                </a:solidFill>
                <a:latin typeface="Times New Roman"/>
                <a:cs typeface="Times New Roman"/>
              </a:rPr>
              <a:t>D.</a:t>
            </a:r>
            <a:r>
              <a:rPr sz="1600" spc="-30" dirty="0">
                <a:solidFill>
                  <a:srgbClr val="757575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757575"/>
                </a:solidFill>
                <a:latin typeface="Times New Roman"/>
                <a:cs typeface="Times New Roman"/>
              </a:rPr>
              <a:t>Li,</a:t>
            </a:r>
            <a:r>
              <a:rPr sz="1600" spc="-15" dirty="0">
                <a:solidFill>
                  <a:srgbClr val="757575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757575"/>
                </a:solidFill>
                <a:latin typeface="Times New Roman"/>
                <a:cs typeface="Times New Roman"/>
              </a:rPr>
              <a:t>J.</a:t>
            </a:r>
            <a:r>
              <a:rPr sz="1600" spc="-40" dirty="0">
                <a:solidFill>
                  <a:srgbClr val="757575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757575"/>
                </a:solidFill>
                <a:latin typeface="Times New Roman"/>
                <a:cs typeface="Times New Roman"/>
              </a:rPr>
              <a:t>Wu,</a:t>
            </a:r>
            <a:r>
              <a:rPr sz="1600" spc="-15" dirty="0">
                <a:solidFill>
                  <a:srgbClr val="757575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757575"/>
                </a:solidFill>
                <a:latin typeface="Times New Roman"/>
                <a:cs typeface="Times New Roman"/>
              </a:rPr>
              <a:t>Z.</a:t>
            </a:r>
            <a:r>
              <a:rPr sz="1600" spc="-15" dirty="0">
                <a:solidFill>
                  <a:srgbClr val="757575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757575"/>
                </a:solidFill>
                <a:latin typeface="Times New Roman"/>
                <a:cs typeface="Times New Roman"/>
              </a:rPr>
              <a:t>Liu,</a:t>
            </a:r>
            <a:r>
              <a:rPr sz="1600" spc="-15" dirty="0">
                <a:solidFill>
                  <a:srgbClr val="757575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757575"/>
                </a:solidFill>
                <a:latin typeface="Times New Roman"/>
                <a:cs typeface="Times New Roman"/>
              </a:rPr>
              <a:t>and</a:t>
            </a:r>
            <a:r>
              <a:rPr sz="1600" spc="-15" dirty="0">
                <a:solidFill>
                  <a:srgbClr val="757575"/>
                </a:solidFill>
                <a:latin typeface="Times New Roman"/>
                <a:cs typeface="Times New Roman"/>
              </a:rPr>
              <a:t> </a:t>
            </a:r>
            <a:r>
              <a:rPr sz="1600" spc="-35" dirty="0">
                <a:solidFill>
                  <a:srgbClr val="757575"/>
                </a:solidFill>
                <a:latin typeface="Times New Roman"/>
                <a:cs typeface="Times New Roman"/>
              </a:rPr>
              <a:t>F.</a:t>
            </a:r>
            <a:r>
              <a:rPr sz="1600" spc="-15" dirty="0">
                <a:solidFill>
                  <a:srgbClr val="757575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757575"/>
                </a:solidFill>
                <a:latin typeface="Times New Roman"/>
                <a:cs typeface="Times New Roman"/>
              </a:rPr>
              <a:t>Zhang,</a:t>
            </a:r>
            <a:r>
              <a:rPr sz="1600" spc="-15" dirty="0">
                <a:solidFill>
                  <a:srgbClr val="757575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757575"/>
                </a:solidFill>
                <a:latin typeface="Times New Roman"/>
                <a:cs typeface="Times New Roman"/>
              </a:rPr>
              <a:t>"Dual-</a:t>
            </a:r>
            <a:r>
              <a:rPr sz="1600" dirty="0">
                <a:solidFill>
                  <a:srgbClr val="757575"/>
                </a:solidFill>
                <a:latin typeface="Times New Roman"/>
                <a:cs typeface="Times New Roman"/>
              </a:rPr>
              <a:t>Centric</a:t>
            </a:r>
            <a:r>
              <a:rPr sz="1600" spc="-15" dirty="0">
                <a:solidFill>
                  <a:srgbClr val="757575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757575"/>
                </a:solidFill>
                <a:latin typeface="Times New Roman"/>
                <a:cs typeface="Times New Roman"/>
              </a:rPr>
              <a:t>Data</a:t>
            </a:r>
            <a:r>
              <a:rPr sz="1600" spc="-15" dirty="0">
                <a:solidFill>
                  <a:srgbClr val="757575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757575"/>
                </a:solidFill>
                <a:latin typeface="Times New Roman"/>
                <a:cs typeface="Times New Roman"/>
              </a:rPr>
              <a:t>Center</a:t>
            </a:r>
            <a:r>
              <a:rPr sz="1600" spc="-15" dirty="0">
                <a:solidFill>
                  <a:srgbClr val="757575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757575"/>
                </a:solidFill>
                <a:latin typeface="Times New Roman"/>
                <a:cs typeface="Times New Roman"/>
              </a:rPr>
              <a:t>Network</a:t>
            </a:r>
            <a:r>
              <a:rPr sz="1600" spc="-90" dirty="0">
                <a:solidFill>
                  <a:srgbClr val="757575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757575"/>
                </a:solidFill>
                <a:latin typeface="Times New Roman"/>
                <a:cs typeface="Times New Roman"/>
              </a:rPr>
              <a:t>Architectures,”</a:t>
            </a:r>
            <a:r>
              <a:rPr sz="1600" spc="-15" dirty="0">
                <a:solidFill>
                  <a:srgbClr val="757575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757575"/>
                </a:solidFill>
                <a:latin typeface="Times New Roman"/>
                <a:cs typeface="Times New Roman"/>
              </a:rPr>
              <a:t>ICPP,</a:t>
            </a:r>
            <a:r>
              <a:rPr sz="1600" spc="375" dirty="0">
                <a:solidFill>
                  <a:srgbClr val="757575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757575"/>
                </a:solidFill>
                <a:latin typeface="Times New Roman"/>
                <a:cs typeface="Times New Roman"/>
              </a:rPr>
              <a:t>2015.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A0476B-E487-E1FE-145B-686B2F3280CA}"/>
              </a:ext>
            </a:extLst>
          </p:cNvPr>
          <p:cNvSpPr txBox="1"/>
          <p:nvPr/>
        </p:nvSpPr>
        <p:spPr>
          <a:xfrm>
            <a:off x="-762000" y="5181600"/>
            <a:ext cx="154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Servers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9EEDFA-78E5-F7C2-AAD2-A9BBB6F92B18}"/>
              </a:ext>
            </a:extLst>
          </p:cNvPr>
          <p:cNvSpPr txBox="1"/>
          <p:nvPr/>
        </p:nvSpPr>
        <p:spPr>
          <a:xfrm>
            <a:off x="-685800" y="4572000"/>
            <a:ext cx="1371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Switch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BF63A9-2A61-0836-C20D-F0642C67D335}"/>
              </a:ext>
            </a:extLst>
          </p:cNvPr>
          <p:cNvSpPr txBox="1"/>
          <p:nvPr/>
        </p:nvSpPr>
        <p:spPr>
          <a:xfrm>
            <a:off x="-685800" y="4264152"/>
            <a:ext cx="1371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Switch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19B93B-489A-F2C1-BF91-AC37462B570F}"/>
              </a:ext>
            </a:extLst>
          </p:cNvPr>
          <p:cNvSpPr txBox="1"/>
          <p:nvPr/>
        </p:nvSpPr>
        <p:spPr>
          <a:xfrm>
            <a:off x="-762000" y="2920809"/>
            <a:ext cx="1371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Switch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7BD83B-2CFE-4E65-62C7-4CD532A1E009}"/>
              </a:ext>
            </a:extLst>
          </p:cNvPr>
          <p:cNvSpPr txBox="1"/>
          <p:nvPr/>
        </p:nvSpPr>
        <p:spPr>
          <a:xfrm>
            <a:off x="749935" y="5481320"/>
            <a:ext cx="3315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Youll</a:t>
            </a:r>
            <a:r>
              <a:rPr lang="en-US" dirty="0"/>
              <a:t> go up first and then come down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A8B104-2CA7-ACA1-ED75-CBEC5F11E55B}"/>
              </a:ext>
            </a:extLst>
          </p:cNvPr>
          <p:cNvSpPr txBox="1"/>
          <p:nvPr/>
        </p:nvSpPr>
        <p:spPr>
          <a:xfrm>
            <a:off x="5486400" y="2743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- centric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B5E45F-A4F2-5845-95C0-3C9B26E41859}"/>
              </a:ext>
            </a:extLst>
          </p:cNvPr>
          <p:cNvSpPr txBox="1"/>
          <p:nvPr/>
        </p:nvSpPr>
        <p:spPr>
          <a:xfrm>
            <a:off x="8382000" y="2819400"/>
            <a:ext cx="1676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your switch will connect to switch but also server will connect to server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3860" rIns="0" bIns="0" rtlCol="0">
            <a:spAutoFit/>
          </a:bodyPr>
          <a:lstStyle/>
          <a:p>
            <a:pPr marL="877569">
              <a:lnSpc>
                <a:spcPct val="100000"/>
              </a:lnSpc>
              <a:spcBef>
                <a:spcPts val="100"/>
              </a:spcBef>
            </a:pPr>
            <a:r>
              <a:rPr dirty="0"/>
              <a:t>Development</a:t>
            </a:r>
            <a:r>
              <a:rPr spc="-1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Computer</a:t>
            </a:r>
            <a:r>
              <a:rPr spc="-5" dirty="0"/>
              <a:t> </a:t>
            </a:r>
            <a:r>
              <a:rPr spc="-10" dirty="0"/>
              <a:t>Technology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1553" y="1841500"/>
            <a:ext cx="7809865" cy="411607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4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1950s: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serial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processors</a:t>
            </a:r>
            <a:endParaRPr sz="2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65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1960s: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batch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processing</a:t>
            </a:r>
            <a:endParaRPr sz="2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74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1970s: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time-sharing</a:t>
            </a:r>
            <a:endParaRPr sz="2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64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1980s: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personal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computing</a:t>
            </a:r>
            <a:endParaRPr sz="2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62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1990s: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parallel,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network,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distributed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processing</a:t>
            </a:r>
            <a:endParaRPr sz="2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74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2000s: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wireless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networks</a:t>
            </a:r>
            <a:endParaRPr sz="2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64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2010s: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mobile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cloud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(edge,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fog) </a:t>
            </a:r>
            <a:r>
              <a:rPr sz="2800" spc="-10" dirty="0">
                <a:latin typeface="Times New Roman"/>
                <a:cs typeface="Times New Roman"/>
              </a:rPr>
              <a:t>computing</a:t>
            </a:r>
            <a:endParaRPr sz="2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62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  <a:tab pos="4789170" algn="l"/>
              </a:tabLst>
            </a:pPr>
            <a:r>
              <a:rPr sz="2800" dirty="0">
                <a:latin typeface="Times New Roman"/>
                <a:cs typeface="Times New Roman"/>
              </a:rPr>
              <a:t>2020s: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IoT, big data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(AI), </a:t>
            </a:r>
            <a:r>
              <a:rPr sz="2800" spc="-25" dirty="0">
                <a:latin typeface="Times New Roman"/>
                <a:cs typeface="Times New Roman"/>
              </a:rPr>
              <a:t>and</a:t>
            </a:r>
            <a:r>
              <a:rPr sz="2800" dirty="0">
                <a:latin typeface="Times New Roman"/>
                <a:cs typeface="Times New Roman"/>
              </a:rPr>
              <a:t>	blockchain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(security)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000000"/>
                </a:solidFill>
                <a:latin typeface="Verdana"/>
                <a:cs typeface="Verdana"/>
              </a:rPr>
              <a:t>Dual-Centric</a:t>
            </a:r>
            <a:r>
              <a:rPr sz="4000" spc="-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4000" spc="-20" dirty="0">
                <a:solidFill>
                  <a:srgbClr val="000000"/>
                </a:solidFill>
                <a:latin typeface="Verdana"/>
                <a:cs typeface="Verdana"/>
              </a:rPr>
              <a:t>DCNs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88514" y="1855723"/>
            <a:ext cx="4498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Three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configurations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(a),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(b),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(c)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38725" y="2513012"/>
            <a:ext cx="3776662" cy="39735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9200" y="2673350"/>
            <a:ext cx="3476625" cy="32829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729739" y="6229603"/>
            <a:ext cx="26352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(a)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Final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interconnection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10" dirty="0">
                <a:latin typeface="Arial"/>
                <a:cs typeface="Arial"/>
              </a:rPr>
              <a:t> FSquare(4)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A771BE-7015-14AA-F2EA-1D3FCEA1FBBD}"/>
              </a:ext>
            </a:extLst>
          </p:cNvPr>
          <p:cNvSpPr txBox="1"/>
          <p:nvPr/>
        </p:nvSpPr>
        <p:spPr>
          <a:xfrm>
            <a:off x="9144000" y="2673350"/>
            <a:ext cx="2209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cluster connections are seen here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7972" rIns="0" bIns="0" rtlCol="0">
            <a:spAutoFit/>
          </a:bodyPr>
          <a:lstStyle/>
          <a:p>
            <a:pPr marL="615315">
              <a:lnSpc>
                <a:spcPct val="100000"/>
              </a:lnSpc>
              <a:spcBef>
                <a:spcPts val="100"/>
              </a:spcBef>
            </a:pPr>
            <a:r>
              <a:rPr dirty="0"/>
              <a:t>What's</a:t>
            </a:r>
            <a:r>
              <a:rPr spc="-25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Best</a:t>
            </a:r>
            <a:r>
              <a:rPr spc="-15" dirty="0"/>
              <a:t> </a:t>
            </a:r>
            <a:r>
              <a:rPr dirty="0"/>
              <a:t>Choice?</a:t>
            </a:r>
            <a:r>
              <a:rPr spc="90" dirty="0"/>
              <a:t> </a:t>
            </a:r>
            <a:r>
              <a:rPr sz="3200" dirty="0"/>
              <a:t>(Siegel</a:t>
            </a:r>
            <a:r>
              <a:rPr sz="3200" spc="-10" dirty="0"/>
              <a:t> 1994)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91553" y="1925828"/>
            <a:ext cx="7867650" cy="272605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4965" marR="5080" indent="-342900" algn="just">
              <a:lnSpc>
                <a:spcPct val="100400"/>
              </a:lnSpc>
              <a:spcBef>
                <a:spcPts val="8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compiler-</a:t>
            </a:r>
            <a:r>
              <a:rPr sz="2400" b="1" dirty="0">
                <a:latin typeface="Times New Roman"/>
                <a:cs typeface="Times New Roman"/>
              </a:rPr>
              <a:t>writer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prefers 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 where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transfer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time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source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destination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same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simplify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distribution.</a:t>
            </a:r>
            <a:endParaRPr sz="2400">
              <a:latin typeface="Times New Roman"/>
              <a:cs typeface="Times New Roman"/>
            </a:endParaRPr>
          </a:p>
          <a:p>
            <a:pPr marL="354965" marR="189230" indent="-342900">
              <a:lnSpc>
                <a:spcPct val="100800"/>
              </a:lnSpc>
              <a:spcBef>
                <a:spcPts val="50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fault-</a:t>
            </a:r>
            <a:r>
              <a:rPr sz="2400" b="1" dirty="0">
                <a:latin typeface="Times New Roman"/>
                <a:cs typeface="Times New Roman"/>
              </a:rPr>
              <a:t>tolerant researcher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does not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about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type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network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copies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redundancy.</a:t>
            </a:r>
            <a:endParaRPr sz="2400">
              <a:latin typeface="Times New Roman"/>
              <a:cs typeface="Times New Roman"/>
            </a:endParaRPr>
          </a:p>
          <a:p>
            <a:pPr marL="354965" marR="751840" indent="-342900">
              <a:lnSpc>
                <a:spcPts val="2780"/>
              </a:lnSpc>
              <a:spcBef>
                <a:spcPts val="80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European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researcher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prefers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node </a:t>
            </a:r>
            <a:r>
              <a:rPr sz="2400" dirty="0">
                <a:latin typeface="Times New Roman"/>
                <a:cs typeface="Times New Roman"/>
              </a:rPr>
              <a:t>degree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four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connect</a:t>
            </a:r>
            <a:r>
              <a:rPr sz="2400" spc="-10" dirty="0">
                <a:latin typeface="Times New Roman"/>
                <a:cs typeface="Times New Roman"/>
              </a:rPr>
              <a:t> Transputers.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1668" rIns="0" bIns="0" rtlCol="0">
            <a:spAutoFit/>
          </a:bodyPr>
          <a:lstStyle/>
          <a:p>
            <a:pPr marL="877569">
              <a:lnSpc>
                <a:spcPct val="100000"/>
              </a:lnSpc>
              <a:spcBef>
                <a:spcPts val="100"/>
              </a:spcBef>
            </a:pPr>
            <a:r>
              <a:rPr dirty="0"/>
              <a:t>What's</a:t>
            </a:r>
            <a:r>
              <a:rPr spc="-25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Best</a:t>
            </a:r>
            <a:r>
              <a:rPr spc="-15" dirty="0"/>
              <a:t> </a:t>
            </a:r>
            <a:r>
              <a:rPr dirty="0"/>
              <a:t>Choice?</a:t>
            </a:r>
            <a:r>
              <a:rPr spc="95" dirty="0"/>
              <a:t> </a:t>
            </a:r>
            <a:r>
              <a:rPr sz="2800" spc="-10" dirty="0"/>
              <a:t>(Cont’d.)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91553" y="1835403"/>
            <a:ext cx="7922259" cy="412242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354965" marR="392430" indent="-342900">
              <a:lnSpc>
                <a:spcPct val="80400"/>
              </a:lnSpc>
              <a:spcBef>
                <a:spcPts val="75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college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professor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prefers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hypercubes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multistage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networks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because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they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theoretically wonderful.</a:t>
            </a:r>
            <a:endParaRPr sz="2800">
              <a:latin typeface="Times New Roman"/>
              <a:cs typeface="Times New Roman"/>
            </a:endParaRPr>
          </a:p>
          <a:p>
            <a:pPr marL="354965" marR="734060" indent="-342900">
              <a:lnSpc>
                <a:spcPct val="80000"/>
              </a:lnSpc>
              <a:spcBef>
                <a:spcPts val="72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university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computing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center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official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prefers </a:t>
            </a:r>
            <a:r>
              <a:rPr sz="2800" dirty="0">
                <a:latin typeface="Times New Roman"/>
                <a:cs typeface="Times New Roman"/>
              </a:rPr>
              <a:t>whatever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network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least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expensive.</a:t>
            </a:r>
            <a:endParaRPr sz="2800">
              <a:latin typeface="Times New Roman"/>
              <a:cs typeface="Times New Roman"/>
            </a:endParaRPr>
          </a:p>
          <a:p>
            <a:pPr marL="354965" marR="371475" indent="-342900">
              <a:lnSpc>
                <a:spcPct val="80400"/>
              </a:lnSpc>
              <a:spcBef>
                <a:spcPts val="61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NSF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director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wants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network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which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best </a:t>
            </a:r>
            <a:r>
              <a:rPr sz="2800" dirty="0">
                <a:latin typeface="Times New Roman"/>
                <a:cs typeface="Times New Roman"/>
              </a:rPr>
              <a:t>help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deliver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health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care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environmentally</a:t>
            </a:r>
            <a:r>
              <a:rPr sz="2800" spc="-20" dirty="0">
                <a:latin typeface="Times New Roman"/>
                <a:cs typeface="Times New Roman"/>
              </a:rPr>
              <a:t> safe way.</a:t>
            </a:r>
            <a:endParaRPr sz="28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78600"/>
              </a:lnSpc>
              <a:spcBef>
                <a:spcPts val="76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b="1" dirty="0">
                <a:latin typeface="Times New Roman"/>
                <a:cs typeface="Times New Roman"/>
              </a:rPr>
              <a:t>Farmer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prefers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10" dirty="0">
                <a:latin typeface="Times New Roman"/>
                <a:cs typeface="Times New Roman"/>
              </a:rPr>
              <a:t>wormhole-</a:t>
            </a:r>
            <a:r>
              <a:rPr sz="2800" dirty="0">
                <a:latin typeface="Times New Roman"/>
                <a:cs typeface="Times New Roman"/>
              </a:rPr>
              <a:t>routed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network </a:t>
            </a:r>
            <a:r>
              <a:rPr sz="2800" dirty="0">
                <a:latin typeface="Times New Roman"/>
                <a:cs typeface="Times New Roman"/>
              </a:rPr>
              <a:t>because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worms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break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up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soil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help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crops!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3860" rIns="0" bIns="0" rtlCol="0">
            <a:spAutoFit/>
          </a:bodyPr>
          <a:lstStyle/>
          <a:p>
            <a:pPr marL="877569">
              <a:lnSpc>
                <a:spcPct val="100000"/>
              </a:lnSpc>
              <a:spcBef>
                <a:spcPts val="100"/>
              </a:spcBef>
            </a:pPr>
            <a:r>
              <a:rPr dirty="0"/>
              <a:t>Memory</a:t>
            </a:r>
            <a:r>
              <a:rPr spc="-10" dirty="0"/>
              <a:t> Viewpoint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15439" y="5728716"/>
            <a:ext cx="55746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Physically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versus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logically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shared/distributed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memory.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2962" y="2984500"/>
            <a:ext cx="1257300" cy="1905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76900" y="2984500"/>
            <a:ext cx="1574801" cy="1905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38250" y="3665537"/>
            <a:ext cx="1319212" cy="1905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31862" y="4341812"/>
            <a:ext cx="1636713" cy="19050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2762250" y="3382962"/>
            <a:ext cx="4834255" cy="1363980"/>
            <a:chOff x="2762250" y="3382962"/>
            <a:chExt cx="4834255" cy="1363980"/>
          </a:xfrm>
        </p:grpSpPr>
        <p:sp>
          <p:nvSpPr>
            <p:cNvPr id="9" name="object 9"/>
            <p:cNvSpPr/>
            <p:nvPr/>
          </p:nvSpPr>
          <p:spPr>
            <a:xfrm>
              <a:off x="2767012" y="3387725"/>
              <a:ext cx="4824730" cy="1354455"/>
            </a:xfrm>
            <a:custGeom>
              <a:avLst/>
              <a:gdLst/>
              <a:ahLst/>
              <a:cxnLst/>
              <a:rect l="l" t="t" r="r" b="b"/>
              <a:pathLst>
                <a:path w="4824730" h="1354454">
                  <a:moveTo>
                    <a:pt x="0" y="0"/>
                  </a:moveTo>
                  <a:lnTo>
                    <a:pt x="4824413" y="0"/>
                  </a:lnTo>
                  <a:lnTo>
                    <a:pt x="4824413" y="1354138"/>
                  </a:lnTo>
                  <a:lnTo>
                    <a:pt x="0" y="135413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67012" y="4062412"/>
              <a:ext cx="4824730" cy="1905"/>
            </a:xfrm>
            <a:custGeom>
              <a:avLst/>
              <a:gdLst/>
              <a:ahLst/>
              <a:cxnLst/>
              <a:rect l="l" t="t" r="r" b="b"/>
              <a:pathLst>
                <a:path w="4824730" h="1904">
                  <a:moveTo>
                    <a:pt x="0" y="0"/>
                  </a:moveTo>
                  <a:lnTo>
                    <a:pt x="4824413" y="158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214937" y="3387725"/>
              <a:ext cx="1905" cy="1354455"/>
            </a:xfrm>
            <a:custGeom>
              <a:avLst/>
              <a:gdLst/>
              <a:ahLst/>
              <a:cxnLst/>
              <a:rect l="l" t="t" r="r" b="b"/>
              <a:pathLst>
                <a:path w="1904" h="1354454">
                  <a:moveTo>
                    <a:pt x="0" y="0"/>
                  </a:moveTo>
                  <a:lnTo>
                    <a:pt x="1588" y="135413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92487" y="3665537"/>
              <a:ext cx="1189037" cy="1905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35362" y="4168775"/>
              <a:ext cx="849312" cy="14763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92487" y="4425950"/>
              <a:ext cx="1154369" cy="19367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81625" y="3665537"/>
              <a:ext cx="2057401" cy="1905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54687" y="4341812"/>
              <a:ext cx="1270000" cy="1905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3860" rIns="0" bIns="0" rtlCol="0">
            <a:spAutoFit/>
          </a:bodyPr>
          <a:lstStyle/>
          <a:p>
            <a:pPr marL="877569">
              <a:lnSpc>
                <a:spcPct val="100000"/>
              </a:lnSpc>
              <a:spcBef>
                <a:spcPts val="100"/>
              </a:spcBef>
            </a:pPr>
            <a:r>
              <a:rPr dirty="0"/>
              <a:t>Software</a:t>
            </a:r>
            <a:r>
              <a:rPr spc="-10" dirty="0"/>
              <a:t> Viewpoint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1553" y="1925828"/>
            <a:ext cx="7428230" cy="40633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4965" marR="114300" indent="-342900">
              <a:lnSpc>
                <a:spcPct val="100800"/>
              </a:lnSpc>
              <a:spcBef>
                <a:spcPts val="7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Distributed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resource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managers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like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traditional </a:t>
            </a:r>
            <a:r>
              <a:rPr sz="2400" dirty="0">
                <a:latin typeface="Times New Roman"/>
                <a:cs typeface="Times New Roman"/>
              </a:rPr>
              <a:t>operating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systems.</a:t>
            </a:r>
            <a:endParaRPr sz="24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spcBef>
                <a:spcPts val="520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55015" algn="l"/>
                <a:tab pos="755650" algn="l"/>
              </a:tabLst>
            </a:pPr>
            <a:r>
              <a:rPr sz="2000" spc="-10" dirty="0">
                <a:latin typeface="Times New Roman"/>
                <a:cs typeface="Times New Roman"/>
              </a:rPr>
              <a:t>Multiprocessor/Multicomputer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OS</a:t>
            </a:r>
            <a:endParaRPr sz="20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spcBef>
                <a:spcPts val="480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55015" algn="l"/>
                <a:tab pos="755650" algn="l"/>
              </a:tabLst>
            </a:pPr>
            <a:r>
              <a:rPr sz="2000" dirty="0">
                <a:latin typeface="Times New Roman"/>
                <a:cs typeface="Times New Roman"/>
              </a:rPr>
              <a:t>Network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OS</a:t>
            </a:r>
            <a:endParaRPr sz="20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spcBef>
                <a:spcPts val="409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55015" algn="l"/>
                <a:tab pos="755650" algn="l"/>
              </a:tabLst>
            </a:pPr>
            <a:r>
              <a:rPr sz="2000" dirty="0">
                <a:latin typeface="Times New Roman"/>
                <a:cs typeface="Times New Roman"/>
              </a:rPr>
              <a:t>Middleware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top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network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OS)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Clr>
                <a:srgbClr val="9A0000"/>
              </a:buClr>
              <a:buFont typeface="Arial"/>
              <a:buChar char="■"/>
            </a:pPr>
            <a:endParaRPr sz="305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Modern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OS</a:t>
            </a:r>
            <a:endParaRPr sz="2400">
              <a:latin typeface="Times New Roman"/>
              <a:cs typeface="Times New Roman"/>
            </a:endParaRPr>
          </a:p>
          <a:p>
            <a:pPr marL="755015" marR="103505" lvl="1" indent="-285750">
              <a:lnSpc>
                <a:spcPct val="100000"/>
              </a:lnSpc>
              <a:spcBef>
                <a:spcPts val="400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55015" algn="l"/>
                <a:tab pos="755650" algn="l"/>
              </a:tabLst>
            </a:pPr>
            <a:r>
              <a:rPr sz="2000" dirty="0">
                <a:solidFill>
                  <a:srgbClr val="0070C0"/>
                </a:solidFill>
                <a:latin typeface="Times New Roman"/>
                <a:cs typeface="Times New Roman"/>
              </a:rPr>
              <a:t>Hypervisor</a:t>
            </a:r>
            <a:r>
              <a:rPr sz="2000" spc="-3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creates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runs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virtual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machines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(VMs)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virtually </a:t>
            </a:r>
            <a:r>
              <a:rPr sz="2000" dirty="0">
                <a:latin typeface="Times New Roman"/>
                <a:cs typeface="Times New Roman"/>
              </a:rPr>
              <a:t>sharing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resources,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such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memory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processing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units.</a:t>
            </a:r>
            <a:endParaRPr sz="20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spcBef>
                <a:spcPts val="500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55015" algn="l"/>
                <a:tab pos="755650" algn="l"/>
              </a:tabLst>
            </a:pP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Ability</a:t>
            </a:r>
            <a:r>
              <a:rPr sz="20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20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run</a:t>
            </a:r>
            <a:r>
              <a:rPr sz="20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different</a:t>
            </a:r>
            <a:r>
              <a:rPr sz="20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operating</a:t>
            </a:r>
            <a:r>
              <a:rPr sz="20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systems</a:t>
            </a:r>
            <a:r>
              <a:rPr sz="20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0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configurations.</a:t>
            </a:r>
            <a:endParaRPr sz="20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spcBef>
                <a:spcPts val="505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55015" algn="l"/>
                <a:tab pos="755650" algn="l"/>
              </a:tabLst>
            </a:pP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Example:</a:t>
            </a:r>
            <a:r>
              <a:rPr sz="20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VMware,</a:t>
            </a:r>
            <a:r>
              <a:rPr sz="20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Zen,</a:t>
            </a:r>
            <a:r>
              <a:rPr sz="20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0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Kurbernetes</a:t>
            </a:r>
            <a:r>
              <a:rPr sz="20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(containers</a:t>
            </a:r>
            <a:r>
              <a:rPr sz="20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on</a:t>
            </a:r>
            <a:r>
              <a:rPr sz="20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Docker)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3804" rIns="0" bIns="0" rtlCol="0">
            <a:spAutoFit/>
          </a:bodyPr>
          <a:lstStyle/>
          <a:p>
            <a:pPr marL="877569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Times New Roman"/>
                <a:cs typeface="Times New Roman"/>
              </a:rPr>
              <a:t>Service</a:t>
            </a:r>
            <a:r>
              <a:rPr sz="3200" b="1" spc="-15" dirty="0">
                <a:latin typeface="Times New Roman"/>
                <a:cs typeface="Times New Roman"/>
              </a:rPr>
              <a:t> </a:t>
            </a:r>
            <a:r>
              <a:rPr sz="3200" dirty="0"/>
              <a:t>Common</a:t>
            </a:r>
            <a:r>
              <a:rPr sz="3200" spc="-10" dirty="0"/>
              <a:t> </a:t>
            </a:r>
            <a:r>
              <a:rPr sz="3200" dirty="0"/>
              <a:t>to</a:t>
            </a:r>
            <a:r>
              <a:rPr sz="3200" spc="-5" dirty="0"/>
              <a:t> </a:t>
            </a:r>
            <a:r>
              <a:rPr sz="3200" dirty="0"/>
              <a:t>Many</a:t>
            </a:r>
            <a:r>
              <a:rPr sz="3200" spc="-10" dirty="0"/>
              <a:t> </a:t>
            </a:r>
            <a:r>
              <a:rPr sz="3200" dirty="0"/>
              <a:t>Middleware</a:t>
            </a:r>
            <a:r>
              <a:rPr sz="3200" spc="-5" dirty="0"/>
              <a:t> </a:t>
            </a:r>
            <a:r>
              <a:rPr sz="3200" spc="-10" dirty="0"/>
              <a:t>Systems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6677" y="2142235"/>
            <a:ext cx="6392545" cy="1635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706755" indent="-342900">
              <a:lnSpc>
                <a:spcPct val="100000"/>
              </a:lnSpc>
              <a:spcBef>
                <a:spcPts val="10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High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communication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facilities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(access transparency)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62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spc="-10" dirty="0">
                <a:latin typeface="Times New Roman"/>
                <a:cs typeface="Times New Roman"/>
              </a:rPr>
              <a:t>Naming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3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Special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facilities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storage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(integrated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database)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0" y="6505956"/>
            <a:ext cx="12509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Times New Roman"/>
                <a:cs typeface="Times New Roman"/>
              </a:rPr>
              <a:t>Middleware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862137" y="3908425"/>
            <a:ext cx="5181600" cy="2557780"/>
            <a:chOff x="1862137" y="3908425"/>
            <a:chExt cx="5181600" cy="2557780"/>
          </a:xfrm>
        </p:grpSpPr>
        <p:sp>
          <p:nvSpPr>
            <p:cNvPr id="6" name="object 6"/>
            <p:cNvSpPr/>
            <p:nvPr/>
          </p:nvSpPr>
          <p:spPr>
            <a:xfrm>
              <a:off x="1865312" y="4024312"/>
              <a:ext cx="1478280" cy="2089150"/>
            </a:xfrm>
            <a:custGeom>
              <a:avLst/>
              <a:gdLst/>
              <a:ahLst/>
              <a:cxnLst/>
              <a:rect l="l" t="t" r="r" b="b"/>
              <a:pathLst>
                <a:path w="1478279" h="2089150">
                  <a:moveTo>
                    <a:pt x="0" y="0"/>
                  </a:moveTo>
                  <a:lnTo>
                    <a:pt x="1477963" y="0"/>
                  </a:lnTo>
                  <a:lnTo>
                    <a:pt x="1477963" y="2089150"/>
                  </a:lnTo>
                  <a:lnTo>
                    <a:pt x="0" y="208915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87550" y="5678487"/>
              <a:ext cx="1231900" cy="347980"/>
            </a:xfrm>
            <a:custGeom>
              <a:avLst/>
              <a:gdLst/>
              <a:ahLst/>
              <a:cxnLst/>
              <a:rect l="l" t="t" r="r" b="b"/>
              <a:pathLst>
                <a:path w="1231900" h="347979">
                  <a:moveTo>
                    <a:pt x="0" y="0"/>
                  </a:moveTo>
                  <a:lnTo>
                    <a:pt x="1231900" y="0"/>
                  </a:lnTo>
                  <a:lnTo>
                    <a:pt x="1231900" y="347663"/>
                  </a:lnTo>
                  <a:lnTo>
                    <a:pt x="0" y="347663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87550" y="5241925"/>
              <a:ext cx="1231900" cy="349250"/>
            </a:xfrm>
            <a:custGeom>
              <a:avLst/>
              <a:gdLst/>
              <a:ahLst/>
              <a:cxnLst/>
              <a:rect l="l" t="t" r="r" b="b"/>
              <a:pathLst>
                <a:path w="1231900" h="349250">
                  <a:moveTo>
                    <a:pt x="0" y="0"/>
                  </a:moveTo>
                  <a:lnTo>
                    <a:pt x="1231900" y="0"/>
                  </a:lnTo>
                  <a:lnTo>
                    <a:pt x="1231900" y="349250"/>
                  </a:lnTo>
                  <a:lnTo>
                    <a:pt x="0" y="34925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33612" y="5343524"/>
              <a:ext cx="520700" cy="74930"/>
            </a:xfrm>
            <a:custGeom>
              <a:avLst/>
              <a:gdLst/>
              <a:ahLst/>
              <a:cxnLst/>
              <a:rect l="l" t="t" r="r" b="b"/>
              <a:pathLst>
                <a:path w="520700" h="74929">
                  <a:moveTo>
                    <a:pt x="97243" y="4762"/>
                  </a:moveTo>
                  <a:lnTo>
                    <a:pt x="82042" y="4762"/>
                  </a:lnTo>
                  <a:lnTo>
                    <a:pt x="85090" y="6883"/>
                  </a:lnTo>
                  <a:lnTo>
                    <a:pt x="85090" y="55562"/>
                  </a:lnTo>
                  <a:lnTo>
                    <a:pt x="42037" y="19583"/>
                  </a:lnTo>
                  <a:lnTo>
                    <a:pt x="24307" y="4762"/>
                  </a:lnTo>
                  <a:lnTo>
                    <a:pt x="0" y="4762"/>
                  </a:lnTo>
                  <a:lnTo>
                    <a:pt x="0" y="6883"/>
                  </a:lnTo>
                  <a:lnTo>
                    <a:pt x="9105" y="6883"/>
                  </a:lnTo>
                  <a:lnTo>
                    <a:pt x="9105" y="9004"/>
                  </a:lnTo>
                  <a:lnTo>
                    <a:pt x="12153" y="9004"/>
                  </a:lnTo>
                  <a:lnTo>
                    <a:pt x="18224" y="13233"/>
                  </a:lnTo>
                  <a:lnTo>
                    <a:pt x="18224" y="68262"/>
                  </a:lnTo>
                  <a:lnTo>
                    <a:pt x="15189" y="70383"/>
                  </a:lnTo>
                  <a:lnTo>
                    <a:pt x="6070" y="70383"/>
                  </a:lnTo>
                  <a:lnTo>
                    <a:pt x="6070" y="72504"/>
                  </a:lnTo>
                  <a:lnTo>
                    <a:pt x="39497" y="72504"/>
                  </a:lnTo>
                  <a:lnTo>
                    <a:pt x="39497" y="70383"/>
                  </a:lnTo>
                  <a:lnTo>
                    <a:pt x="27343" y="70383"/>
                  </a:lnTo>
                  <a:lnTo>
                    <a:pt x="27343" y="68262"/>
                  </a:lnTo>
                  <a:lnTo>
                    <a:pt x="24307" y="68262"/>
                  </a:lnTo>
                  <a:lnTo>
                    <a:pt x="24307" y="19583"/>
                  </a:lnTo>
                  <a:lnTo>
                    <a:pt x="91160" y="74612"/>
                  </a:lnTo>
                  <a:lnTo>
                    <a:pt x="91160" y="55562"/>
                  </a:lnTo>
                  <a:lnTo>
                    <a:pt x="91160" y="11112"/>
                  </a:lnTo>
                  <a:lnTo>
                    <a:pt x="94195" y="9004"/>
                  </a:lnTo>
                  <a:lnTo>
                    <a:pt x="94195" y="6883"/>
                  </a:lnTo>
                  <a:lnTo>
                    <a:pt x="97243" y="4762"/>
                  </a:lnTo>
                  <a:close/>
                </a:path>
                <a:path w="520700" h="74929">
                  <a:moveTo>
                    <a:pt x="166687" y="38239"/>
                  </a:moveTo>
                  <a:lnTo>
                    <a:pt x="160680" y="29679"/>
                  </a:lnTo>
                  <a:lnTo>
                    <a:pt x="154686" y="27546"/>
                  </a:lnTo>
                  <a:lnTo>
                    <a:pt x="151688" y="26479"/>
                  </a:lnTo>
                  <a:lnTo>
                    <a:pt x="151688" y="33959"/>
                  </a:lnTo>
                  <a:lnTo>
                    <a:pt x="151688" y="40386"/>
                  </a:lnTo>
                  <a:lnTo>
                    <a:pt x="121704" y="40386"/>
                  </a:lnTo>
                  <a:lnTo>
                    <a:pt x="124701" y="36106"/>
                  </a:lnTo>
                  <a:lnTo>
                    <a:pt x="124701" y="33959"/>
                  </a:lnTo>
                  <a:lnTo>
                    <a:pt x="133692" y="27546"/>
                  </a:lnTo>
                  <a:lnTo>
                    <a:pt x="142697" y="27546"/>
                  </a:lnTo>
                  <a:lnTo>
                    <a:pt x="145694" y="29679"/>
                  </a:lnTo>
                  <a:lnTo>
                    <a:pt x="148691" y="29679"/>
                  </a:lnTo>
                  <a:lnTo>
                    <a:pt x="148691" y="31826"/>
                  </a:lnTo>
                  <a:lnTo>
                    <a:pt x="151688" y="33959"/>
                  </a:lnTo>
                  <a:lnTo>
                    <a:pt x="151688" y="26479"/>
                  </a:lnTo>
                  <a:lnTo>
                    <a:pt x="148691" y="25400"/>
                  </a:lnTo>
                  <a:lnTo>
                    <a:pt x="133692" y="25400"/>
                  </a:lnTo>
                  <a:lnTo>
                    <a:pt x="127698" y="27546"/>
                  </a:lnTo>
                  <a:lnTo>
                    <a:pt x="115709" y="36106"/>
                  </a:lnTo>
                  <a:lnTo>
                    <a:pt x="112712" y="42519"/>
                  </a:lnTo>
                  <a:lnTo>
                    <a:pt x="112712" y="57505"/>
                  </a:lnTo>
                  <a:lnTo>
                    <a:pt x="115709" y="61785"/>
                  </a:lnTo>
                  <a:lnTo>
                    <a:pt x="121704" y="66065"/>
                  </a:lnTo>
                  <a:lnTo>
                    <a:pt x="127698" y="72478"/>
                  </a:lnTo>
                  <a:lnTo>
                    <a:pt x="133692" y="74612"/>
                  </a:lnTo>
                  <a:lnTo>
                    <a:pt x="148691" y="74612"/>
                  </a:lnTo>
                  <a:lnTo>
                    <a:pt x="154686" y="72478"/>
                  </a:lnTo>
                  <a:lnTo>
                    <a:pt x="157683" y="68199"/>
                  </a:lnTo>
                  <a:lnTo>
                    <a:pt x="163677" y="63919"/>
                  </a:lnTo>
                  <a:lnTo>
                    <a:pt x="166687" y="59639"/>
                  </a:lnTo>
                  <a:lnTo>
                    <a:pt x="166687" y="53225"/>
                  </a:lnTo>
                  <a:lnTo>
                    <a:pt x="160680" y="61785"/>
                  </a:lnTo>
                  <a:lnTo>
                    <a:pt x="157683" y="61785"/>
                  </a:lnTo>
                  <a:lnTo>
                    <a:pt x="154686" y="63919"/>
                  </a:lnTo>
                  <a:lnTo>
                    <a:pt x="133692" y="63919"/>
                  </a:lnTo>
                  <a:lnTo>
                    <a:pt x="130695" y="59639"/>
                  </a:lnTo>
                  <a:lnTo>
                    <a:pt x="124701" y="55359"/>
                  </a:lnTo>
                  <a:lnTo>
                    <a:pt x="121704" y="48945"/>
                  </a:lnTo>
                  <a:lnTo>
                    <a:pt x="121704" y="42519"/>
                  </a:lnTo>
                  <a:lnTo>
                    <a:pt x="166687" y="42519"/>
                  </a:lnTo>
                  <a:lnTo>
                    <a:pt x="166687" y="40386"/>
                  </a:lnTo>
                  <a:lnTo>
                    <a:pt x="166687" y="38239"/>
                  </a:lnTo>
                  <a:close/>
                </a:path>
                <a:path w="520700" h="74929">
                  <a:moveTo>
                    <a:pt x="215900" y="64033"/>
                  </a:moveTo>
                  <a:lnTo>
                    <a:pt x="212839" y="64033"/>
                  </a:lnTo>
                  <a:lnTo>
                    <a:pt x="209765" y="66154"/>
                  </a:lnTo>
                  <a:lnTo>
                    <a:pt x="197523" y="66154"/>
                  </a:lnTo>
                  <a:lnTo>
                    <a:pt x="197523" y="30162"/>
                  </a:lnTo>
                  <a:lnTo>
                    <a:pt x="212839" y="30162"/>
                  </a:lnTo>
                  <a:lnTo>
                    <a:pt x="212839" y="25933"/>
                  </a:lnTo>
                  <a:lnTo>
                    <a:pt x="197523" y="25933"/>
                  </a:lnTo>
                  <a:lnTo>
                    <a:pt x="197523" y="11112"/>
                  </a:lnTo>
                  <a:lnTo>
                    <a:pt x="194462" y="11112"/>
                  </a:lnTo>
                  <a:lnTo>
                    <a:pt x="194462" y="15354"/>
                  </a:lnTo>
                  <a:lnTo>
                    <a:pt x="191401" y="17462"/>
                  </a:lnTo>
                  <a:lnTo>
                    <a:pt x="188341" y="21704"/>
                  </a:lnTo>
                  <a:lnTo>
                    <a:pt x="185280" y="23812"/>
                  </a:lnTo>
                  <a:lnTo>
                    <a:pt x="182219" y="23812"/>
                  </a:lnTo>
                  <a:lnTo>
                    <a:pt x="176098" y="28054"/>
                  </a:lnTo>
                  <a:lnTo>
                    <a:pt x="173037" y="28054"/>
                  </a:lnTo>
                  <a:lnTo>
                    <a:pt x="173037" y="30162"/>
                  </a:lnTo>
                  <a:lnTo>
                    <a:pt x="185280" y="30162"/>
                  </a:lnTo>
                  <a:lnTo>
                    <a:pt x="185280" y="68262"/>
                  </a:lnTo>
                  <a:lnTo>
                    <a:pt x="191401" y="72504"/>
                  </a:lnTo>
                  <a:lnTo>
                    <a:pt x="194462" y="72504"/>
                  </a:lnTo>
                  <a:lnTo>
                    <a:pt x="194462" y="74612"/>
                  </a:lnTo>
                  <a:lnTo>
                    <a:pt x="200583" y="74612"/>
                  </a:lnTo>
                  <a:lnTo>
                    <a:pt x="206705" y="70383"/>
                  </a:lnTo>
                  <a:lnTo>
                    <a:pt x="209765" y="70383"/>
                  </a:lnTo>
                  <a:lnTo>
                    <a:pt x="212839" y="66154"/>
                  </a:lnTo>
                  <a:lnTo>
                    <a:pt x="215900" y="64033"/>
                  </a:lnTo>
                  <a:close/>
                </a:path>
                <a:path w="520700" h="74929">
                  <a:moveTo>
                    <a:pt x="322262" y="25400"/>
                  </a:moveTo>
                  <a:lnTo>
                    <a:pt x="300990" y="25400"/>
                  </a:lnTo>
                  <a:lnTo>
                    <a:pt x="300990" y="27546"/>
                  </a:lnTo>
                  <a:lnTo>
                    <a:pt x="310095" y="27546"/>
                  </a:lnTo>
                  <a:lnTo>
                    <a:pt x="310095" y="31826"/>
                  </a:lnTo>
                  <a:lnTo>
                    <a:pt x="307060" y="33959"/>
                  </a:lnTo>
                  <a:lnTo>
                    <a:pt x="294906" y="59639"/>
                  </a:lnTo>
                  <a:lnTo>
                    <a:pt x="282752" y="42519"/>
                  </a:lnTo>
                  <a:lnTo>
                    <a:pt x="276669" y="33959"/>
                  </a:lnTo>
                  <a:lnTo>
                    <a:pt x="276669" y="29679"/>
                  </a:lnTo>
                  <a:lnTo>
                    <a:pt x="279717" y="27546"/>
                  </a:lnTo>
                  <a:lnTo>
                    <a:pt x="285788" y="27546"/>
                  </a:lnTo>
                  <a:lnTo>
                    <a:pt x="285788" y="25400"/>
                  </a:lnTo>
                  <a:lnTo>
                    <a:pt x="255397" y="25400"/>
                  </a:lnTo>
                  <a:lnTo>
                    <a:pt x="255397" y="27546"/>
                  </a:lnTo>
                  <a:lnTo>
                    <a:pt x="261480" y="27546"/>
                  </a:lnTo>
                  <a:lnTo>
                    <a:pt x="261480" y="29679"/>
                  </a:lnTo>
                  <a:lnTo>
                    <a:pt x="264515" y="29679"/>
                  </a:lnTo>
                  <a:lnTo>
                    <a:pt x="264515" y="31826"/>
                  </a:lnTo>
                  <a:lnTo>
                    <a:pt x="267550" y="38239"/>
                  </a:lnTo>
                  <a:lnTo>
                    <a:pt x="252361" y="59639"/>
                  </a:lnTo>
                  <a:lnTo>
                    <a:pt x="240207" y="33959"/>
                  </a:lnTo>
                  <a:lnTo>
                    <a:pt x="237172" y="31826"/>
                  </a:lnTo>
                  <a:lnTo>
                    <a:pt x="237172" y="27546"/>
                  </a:lnTo>
                  <a:lnTo>
                    <a:pt x="243243" y="27546"/>
                  </a:lnTo>
                  <a:lnTo>
                    <a:pt x="243243" y="25400"/>
                  </a:lnTo>
                  <a:lnTo>
                    <a:pt x="215900" y="25400"/>
                  </a:lnTo>
                  <a:lnTo>
                    <a:pt x="215900" y="27546"/>
                  </a:lnTo>
                  <a:lnTo>
                    <a:pt x="221970" y="27546"/>
                  </a:lnTo>
                  <a:lnTo>
                    <a:pt x="221970" y="29679"/>
                  </a:lnTo>
                  <a:lnTo>
                    <a:pt x="225005" y="29679"/>
                  </a:lnTo>
                  <a:lnTo>
                    <a:pt x="225005" y="33959"/>
                  </a:lnTo>
                  <a:lnTo>
                    <a:pt x="246278" y="74612"/>
                  </a:lnTo>
                  <a:lnTo>
                    <a:pt x="249326" y="74612"/>
                  </a:lnTo>
                  <a:lnTo>
                    <a:pt x="259245" y="59639"/>
                  </a:lnTo>
                  <a:lnTo>
                    <a:pt x="270598" y="42519"/>
                  </a:lnTo>
                  <a:lnTo>
                    <a:pt x="288823" y="74612"/>
                  </a:lnTo>
                  <a:lnTo>
                    <a:pt x="291871" y="74612"/>
                  </a:lnTo>
                  <a:lnTo>
                    <a:pt x="299707" y="59639"/>
                  </a:lnTo>
                  <a:lnTo>
                    <a:pt x="313143" y="33959"/>
                  </a:lnTo>
                  <a:lnTo>
                    <a:pt x="316179" y="29679"/>
                  </a:lnTo>
                  <a:lnTo>
                    <a:pt x="319214" y="27546"/>
                  </a:lnTo>
                  <a:lnTo>
                    <a:pt x="322262" y="27546"/>
                  </a:lnTo>
                  <a:lnTo>
                    <a:pt x="322262" y="25400"/>
                  </a:lnTo>
                  <a:close/>
                </a:path>
                <a:path w="520700" h="74929">
                  <a:moveTo>
                    <a:pt x="388937" y="42519"/>
                  </a:moveTo>
                  <a:lnTo>
                    <a:pt x="385902" y="38239"/>
                  </a:lnTo>
                  <a:lnTo>
                    <a:pt x="382879" y="31826"/>
                  </a:lnTo>
                  <a:lnTo>
                    <a:pt x="376834" y="27546"/>
                  </a:lnTo>
                  <a:lnTo>
                    <a:pt x="376834" y="44665"/>
                  </a:lnTo>
                  <a:lnTo>
                    <a:pt x="376834" y="63919"/>
                  </a:lnTo>
                  <a:lnTo>
                    <a:pt x="370789" y="66065"/>
                  </a:lnTo>
                  <a:lnTo>
                    <a:pt x="364744" y="70345"/>
                  </a:lnTo>
                  <a:lnTo>
                    <a:pt x="352640" y="70345"/>
                  </a:lnTo>
                  <a:lnTo>
                    <a:pt x="343573" y="63919"/>
                  </a:lnTo>
                  <a:lnTo>
                    <a:pt x="340550" y="57505"/>
                  </a:lnTo>
                  <a:lnTo>
                    <a:pt x="337527" y="53225"/>
                  </a:lnTo>
                  <a:lnTo>
                    <a:pt x="337527" y="40386"/>
                  </a:lnTo>
                  <a:lnTo>
                    <a:pt x="340550" y="38239"/>
                  </a:lnTo>
                  <a:lnTo>
                    <a:pt x="340550" y="36106"/>
                  </a:lnTo>
                  <a:lnTo>
                    <a:pt x="343573" y="31826"/>
                  </a:lnTo>
                  <a:lnTo>
                    <a:pt x="343573" y="29679"/>
                  </a:lnTo>
                  <a:lnTo>
                    <a:pt x="346595" y="29679"/>
                  </a:lnTo>
                  <a:lnTo>
                    <a:pt x="349618" y="27546"/>
                  </a:lnTo>
                  <a:lnTo>
                    <a:pt x="361721" y="27546"/>
                  </a:lnTo>
                  <a:lnTo>
                    <a:pt x="364744" y="29679"/>
                  </a:lnTo>
                  <a:lnTo>
                    <a:pt x="367766" y="33959"/>
                  </a:lnTo>
                  <a:lnTo>
                    <a:pt x="373811" y="38239"/>
                  </a:lnTo>
                  <a:lnTo>
                    <a:pt x="376834" y="44665"/>
                  </a:lnTo>
                  <a:lnTo>
                    <a:pt x="376834" y="27546"/>
                  </a:lnTo>
                  <a:lnTo>
                    <a:pt x="367766" y="25400"/>
                  </a:lnTo>
                  <a:lnTo>
                    <a:pt x="346595" y="25400"/>
                  </a:lnTo>
                  <a:lnTo>
                    <a:pt x="343573" y="27546"/>
                  </a:lnTo>
                  <a:lnTo>
                    <a:pt x="337527" y="29679"/>
                  </a:lnTo>
                  <a:lnTo>
                    <a:pt x="334505" y="31826"/>
                  </a:lnTo>
                  <a:lnTo>
                    <a:pt x="325437" y="44665"/>
                  </a:lnTo>
                  <a:lnTo>
                    <a:pt x="325437" y="55359"/>
                  </a:lnTo>
                  <a:lnTo>
                    <a:pt x="328460" y="59639"/>
                  </a:lnTo>
                  <a:lnTo>
                    <a:pt x="334505" y="66065"/>
                  </a:lnTo>
                  <a:lnTo>
                    <a:pt x="346595" y="74612"/>
                  </a:lnTo>
                  <a:lnTo>
                    <a:pt x="361721" y="74612"/>
                  </a:lnTo>
                  <a:lnTo>
                    <a:pt x="373811" y="70345"/>
                  </a:lnTo>
                  <a:lnTo>
                    <a:pt x="376834" y="68199"/>
                  </a:lnTo>
                  <a:lnTo>
                    <a:pt x="382879" y="66065"/>
                  </a:lnTo>
                  <a:lnTo>
                    <a:pt x="388937" y="57505"/>
                  </a:lnTo>
                  <a:lnTo>
                    <a:pt x="388937" y="42519"/>
                  </a:lnTo>
                  <a:close/>
                </a:path>
                <a:path w="520700" h="74929">
                  <a:moveTo>
                    <a:pt x="444500" y="27571"/>
                  </a:moveTo>
                  <a:lnTo>
                    <a:pt x="441426" y="27571"/>
                  </a:lnTo>
                  <a:lnTo>
                    <a:pt x="441426" y="25400"/>
                  </a:lnTo>
                  <a:lnTo>
                    <a:pt x="429145" y="25400"/>
                  </a:lnTo>
                  <a:lnTo>
                    <a:pt x="426085" y="29730"/>
                  </a:lnTo>
                  <a:lnTo>
                    <a:pt x="419938" y="36233"/>
                  </a:lnTo>
                  <a:lnTo>
                    <a:pt x="419938" y="29730"/>
                  </a:lnTo>
                  <a:lnTo>
                    <a:pt x="419938" y="25400"/>
                  </a:lnTo>
                  <a:lnTo>
                    <a:pt x="416877" y="25400"/>
                  </a:lnTo>
                  <a:lnTo>
                    <a:pt x="398462" y="29730"/>
                  </a:lnTo>
                  <a:lnTo>
                    <a:pt x="398462" y="31902"/>
                  </a:lnTo>
                  <a:lnTo>
                    <a:pt x="401523" y="29730"/>
                  </a:lnTo>
                  <a:lnTo>
                    <a:pt x="404596" y="29730"/>
                  </a:lnTo>
                  <a:lnTo>
                    <a:pt x="404596" y="31902"/>
                  </a:lnTo>
                  <a:lnTo>
                    <a:pt x="407670" y="34061"/>
                  </a:lnTo>
                  <a:lnTo>
                    <a:pt x="407670" y="68707"/>
                  </a:lnTo>
                  <a:lnTo>
                    <a:pt x="404596" y="68707"/>
                  </a:lnTo>
                  <a:lnTo>
                    <a:pt x="404596" y="70866"/>
                  </a:lnTo>
                  <a:lnTo>
                    <a:pt x="398462" y="70866"/>
                  </a:lnTo>
                  <a:lnTo>
                    <a:pt x="398462" y="73025"/>
                  </a:lnTo>
                  <a:lnTo>
                    <a:pt x="432219" y="73025"/>
                  </a:lnTo>
                  <a:lnTo>
                    <a:pt x="432219" y="70866"/>
                  </a:lnTo>
                  <a:lnTo>
                    <a:pt x="423011" y="70866"/>
                  </a:lnTo>
                  <a:lnTo>
                    <a:pt x="419938" y="68707"/>
                  </a:lnTo>
                  <a:lnTo>
                    <a:pt x="419938" y="38392"/>
                  </a:lnTo>
                  <a:lnTo>
                    <a:pt x="421474" y="36233"/>
                  </a:lnTo>
                  <a:lnTo>
                    <a:pt x="423011" y="34061"/>
                  </a:lnTo>
                  <a:lnTo>
                    <a:pt x="426085" y="34061"/>
                  </a:lnTo>
                  <a:lnTo>
                    <a:pt x="426085" y="31902"/>
                  </a:lnTo>
                  <a:lnTo>
                    <a:pt x="429145" y="31902"/>
                  </a:lnTo>
                  <a:lnTo>
                    <a:pt x="432219" y="34061"/>
                  </a:lnTo>
                  <a:lnTo>
                    <a:pt x="435292" y="34061"/>
                  </a:lnTo>
                  <a:lnTo>
                    <a:pt x="435292" y="36233"/>
                  </a:lnTo>
                  <a:lnTo>
                    <a:pt x="444500" y="36233"/>
                  </a:lnTo>
                  <a:lnTo>
                    <a:pt x="444500" y="31902"/>
                  </a:lnTo>
                  <a:lnTo>
                    <a:pt x="444500" y="27571"/>
                  </a:lnTo>
                  <a:close/>
                </a:path>
                <a:path w="520700" h="74929">
                  <a:moveTo>
                    <a:pt x="478091" y="70878"/>
                  </a:moveTo>
                  <a:lnTo>
                    <a:pt x="468972" y="70878"/>
                  </a:lnTo>
                  <a:lnTo>
                    <a:pt x="468972" y="47256"/>
                  </a:lnTo>
                  <a:lnTo>
                    <a:pt x="468972" y="0"/>
                  </a:lnTo>
                  <a:lnTo>
                    <a:pt x="465924" y="0"/>
                  </a:lnTo>
                  <a:lnTo>
                    <a:pt x="447675" y="6451"/>
                  </a:lnTo>
                  <a:lnTo>
                    <a:pt x="453758" y="6451"/>
                  </a:lnTo>
                  <a:lnTo>
                    <a:pt x="456793" y="8597"/>
                  </a:lnTo>
                  <a:lnTo>
                    <a:pt x="456793" y="68732"/>
                  </a:lnTo>
                  <a:lnTo>
                    <a:pt x="453758" y="70878"/>
                  </a:lnTo>
                  <a:lnTo>
                    <a:pt x="447675" y="70878"/>
                  </a:lnTo>
                  <a:lnTo>
                    <a:pt x="447675" y="73025"/>
                  </a:lnTo>
                  <a:lnTo>
                    <a:pt x="478091" y="73025"/>
                  </a:lnTo>
                  <a:lnTo>
                    <a:pt x="478091" y="70878"/>
                  </a:lnTo>
                  <a:close/>
                </a:path>
                <a:path w="520700" h="74929">
                  <a:moveTo>
                    <a:pt x="520700" y="70878"/>
                  </a:moveTo>
                  <a:lnTo>
                    <a:pt x="511568" y="70878"/>
                  </a:lnTo>
                  <a:lnTo>
                    <a:pt x="511568" y="68732"/>
                  </a:lnTo>
                  <a:lnTo>
                    <a:pt x="508520" y="66586"/>
                  </a:lnTo>
                  <a:lnTo>
                    <a:pt x="505485" y="66586"/>
                  </a:lnTo>
                  <a:lnTo>
                    <a:pt x="502437" y="64439"/>
                  </a:lnTo>
                  <a:lnTo>
                    <a:pt x="499402" y="60147"/>
                  </a:lnTo>
                  <a:lnTo>
                    <a:pt x="481139" y="42964"/>
                  </a:lnTo>
                  <a:lnTo>
                    <a:pt x="499402" y="32219"/>
                  </a:lnTo>
                  <a:lnTo>
                    <a:pt x="502437" y="30073"/>
                  </a:lnTo>
                  <a:lnTo>
                    <a:pt x="505485" y="30073"/>
                  </a:lnTo>
                  <a:lnTo>
                    <a:pt x="505485" y="27927"/>
                  </a:lnTo>
                  <a:lnTo>
                    <a:pt x="517652" y="27927"/>
                  </a:lnTo>
                  <a:lnTo>
                    <a:pt x="517652" y="25781"/>
                  </a:lnTo>
                  <a:lnTo>
                    <a:pt x="487222" y="25781"/>
                  </a:lnTo>
                  <a:lnTo>
                    <a:pt x="487222" y="27927"/>
                  </a:lnTo>
                  <a:lnTo>
                    <a:pt x="493306" y="27927"/>
                  </a:lnTo>
                  <a:lnTo>
                    <a:pt x="493306" y="32219"/>
                  </a:lnTo>
                  <a:lnTo>
                    <a:pt x="487222" y="36512"/>
                  </a:lnTo>
                  <a:lnTo>
                    <a:pt x="468972" y="47256"/>
                  </a:lnTo>
                  <a:lnTo>
                    <a:pt x="490270" y="64439"/>
                  </a:lnTo>
                  <a:lnTo>
                    <a:pt x="493306" y="66586"/>
                  </a:lnTo>
                  <a:lnTo>
                    <a:pt x="493306" y="70878"/>
                  </a:lnTo>
                  <a:lnTo>
                    <a:pt x="487222" y="70878"/>
                  </a:lnTo>
                  <a:lnTo>
                    <a:pt x="487222" y="73025"/>
                  </a:lnTo>
                  <a:lnTo>
                    <a:pt x="520700" y="73025"/>
                  </a:lnTo>
                  <a:lnTo>
                    <a:pt x="520700" y="708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95587" y="5345112"/>
              <a:ext cx="174625" cy="730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60612" y="5822949"/>
              <a:ext cx="396875" cy="7302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865312" y="6461125"/>
              <a:ext cx="5175250" cy="1905"/>
            </a:xfrm>
            <a:custGeom>
              <a:avLst/>
              <a:gdLst/>
              <a:ahLst/>
              <a:cxnLst/>
              <a:rect l="l" t="t" r="r" b="b"/>
              <a:pathLst>
                <a:path w="5175250" h="1904">
                  <a:moveTo>
                    <a:pt x="0" y="0"/>
                  </a:moveTo>
                  <a:lnTo>
                    <a:pt x="5175250" y="1588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05087" y="6113463"/>
              <a:ext cx="1905" cy="347980"/>
            </a:xfrm>
            <a:custGeom>
              <a:avLst/>
              <a:gdLst/>
              <a:ahLst/>
              <a:cxnLst/>
              <a:rect l="l" t="t" r="r" b="b"/>
              <a:pathLst>
                <a:path w="1905" h="347979">
                  <a:moveTo>
                    <a:pt x="0" y="0"/>
                  </a:moveTo>
                  <a:lnTo>
                    <a:pt x="1588" y="347663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11575" y="4024312"/>
              <a:ext cx="1479550" cy="2089150"/>
            </a:xfrm>
            <a:custGeom>
              <a:avLst/>
              <a:gdLst/>
              <a:ahLst/>
              <a:cxnLst/>
              <a:rect l="l" t="t" r="r" b="b"/>
              <a:pathLst>
                <a:path w="1479550" h="2089150">
                  <a:moveTo>
                    <a:pt x="0" y="0"/>
                  </a:moveTo>
                  <a:lnTo>
                    <a:pt x="1479550" y="0"/>
                  </a:lnTo>
                  <a:lnTo>
                    <a:pt x="1479550" y="2089150"/>
                  </a:lnTo>
                  <a:lnTo>
                    <a:pt x="0" y="208915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36987" y="5678487"/>
              <a:ext cx="1231900" cy="347980"/>
            </a:xfrm>
            <a:custGeom>
              <a:avLst/>
              <a:gdLst/>
              <a:ahLst/>
              <a:cxnLst/>
              <a:rect l="l" t="t" r="r" b="b"/>
              <a:pathLst>
                <a:path w="1231900" h="347979">
                  <a:moveTo>
                    <a:pt x="0" y="0"/>
                  </a:moveTo>
                  <a:lnTo>
                    <a:pt x="1231900" y="0"/>
                  </a:lnTo>
                  <a:lnTo>
                    <a:pt x="1231900" y="347663"/>
                  </a:lnTo>
                  <a:lnTo>
                    <a:pt x="0" y="347663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36987" y="5241925"/>
              <a:ext cx="1231900" cy="349250"/>
            </a:xfrm>
            <a:custGeom>
              <a:avLst/>
              <a:gdLst/>
              <a:ahLst/>
              <a:cxnLst/>
              <a:rect l="l" t="t" r="r" b="b"/>
              <a:pathLst>
                <a:path w="1231900" h="349250">
                  <a:moveTo>
                    <a:pt x="0" y="0"/>
                  </a:moveTo>
                  <a:lnTo>
                    <a:pt x="1231900" y="0"/>
                  </a:lnTo>
                  <a:lnTo>
                    <a:pt x="1231900" y="349250"/>
                  </a:lnTo>
                  <a:lnTo>
                    <a:pt x="0" y="34925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79875" y="5343524"/>
              <a:ext cx="520700" cy="74930"/>
            </a:xfrm>
            <a:custGeom>
              <a:avLst/>
              <a:gdLst/>
              <a:ahLst/>
              <a:cxnLst/>
              <a:rect l="l" t="t" r="r" b="b"/>
              <a:pathLst>
                <a:path w="520700" h="74929">
                  <a:moveTo>
                    <a:pt x="100279" y="4762"/>
                  </a:moveTo>
                  <a:lnTo>
                    <a:pt x="85090" y="4762"/>
                  </a:lnTo>
                  <a:lnTo>
                    <a:pt x="85090" y="6883"/>
                  </a:lnTo>
                  <a:lnTo>
                    <a:pt x="88125" y="9004"/>
                  </a:lnTo>
                  <a:lnTo>
                    <a:pt x="88125" y="55562"/>
                  </a:lnTo>
                  <a:lnTo>
                    <a:pt x="45072" y="19583"/>
                  </a:lnTo>
                  <a:lnTo>
                    <a:pt x="27343" y="4762"/>
                  </a:lnTo>
                  <a:lnTo>
                    <a:pt x="0" y="4762"/>
                  </a:lnTo>
                  <a:lnTo>
                    <a:pt x="0" y="6883"/>
                  </a:lnTo>
                  <a:lnTo>
                    <a:pt x="9105" y="6883"/>
                  </a:lnTo>
                  <a:lnTo>
                    <a:pt x="12153" y="9004"/>
                  </a:lnTo>
                  <a:lnTo>
                    <a:pt x="15189" y="9004"/>
                  </a:lnTo>
                  <a:lnTo>
                    <a:pt x="21272" y="13233"/>
                  </a:lnTo>
                  <a:lnTo>
                    <a:pt x="21272" y="64033"/>
                  </a:lnTo>
                  <a:lnTo>
                    <a:pt x="18224" y="68262"/>
                  </a:lnTo>
                  <a:lnTo>
                    <a:pt x="15189" y="70383"/>
                  </a:lnTo>
                  <a:lnTo>
                    <a:pt x="6070" y="70383"/>
                  </a:lnTo>
                  <a:lnTo>
                    <a:pt x="6070" y="72504"/>
                  </a:lnTo>
                  <a:lnTo>
                    <a:pt x="39497" y="72504"/>
                  </a:lnTo>
                  <a:lnTo>
                    <a:pt x="39497" y="70383"/>
                  </a:lnTo>
                  <a:lnTo>
                    <a:pt x="30378" y="70383"/>
                  </a:lnTo>
                  <a:lnTo>
                    <a:pt x="27343" y="68262"/>
                  </a:lnTo>
                  <a:lnTo>
                    <a:pt x="27343" y="19583"/>
                  </a:lnTo>
                  <a:lnTo>
                    <a:pt x="91160" y="74612"/>
                  </a:lnTo>
                  <a:lnTo>
                    <a:pt x="94195" y="74612"/>
                  </a:lnTo>
                  <a:lnTo>
                    <a:pt x="94195" y="55562"/>
                  </a:lnTo>
                  <a:lnTo>
                    <a:pt x="94195" y="6883"/>
                  </a:lnTo>
                  <a:lnTo>
                    <a:pt x="97243" y="6883"/>
                  </a:lnTo>
                  <a:lnTo>
                    <a:pt x="100279" y="4762"/>
                  </a:lnTo>
                  <a:close/>
                </a:path>
                <a:path w="520700" h="74929">
                  <a:moveTo>
                    <a:pt x="171450" y="38239"/>
                  </a:moveTo>
                  <a:lnTo>
                    <a:pt x="168351" y="33959"/>
                  </a:lnTo>
                  <a:lnTo>
                    <a:pt x="159080" y="27546"/>
                  </a:lnTo>
                  <a:lnTo>
                    <a:pt x="155994" y="26479"/>
                  </a:lnTo>
                  <a:lnTo>
                    <a:pt x="155994" y="36106"/>
                  </a:lnTo>
                  <a:lnTo>
                    <a:pt x="155994" y="40386"/>
                  </a:lnTo>
                  <a:lnTo>
                    <a:pt x="125069" y="40386"/>
                  </a:lnTo>
                  <a:lnTo>
                    <a:pt x="125069" y="36106"/>
                  </a:lnTo>
                  <a:lnTo>
                    <a:pt x="137439" y="27546"/>
                  </a:lnTo>
                  <a:lnTo>
                    <a:pt x="146710" y="27546"/>
                  </a:lnTo>
                  <a:lnTo>
                    <a:pt x="146710" y="29679"/>
                  </a:lnTo>
                  <a:lnTo>
                    <a:pt x="149809" y="29679"/>
                  </a:lnTo>
                  <a:lnTo>
                    <a:pt x="152895" y="31826"/>
                  </a:lnTo>
                  <a:lnTo>
                    <a:pt x="152895" y="36106"/>
                  </a:lnTo>
                  <a:lnTo>
                    <a:pt x="155994" y="36106"/>
                  </a:lnTo>
                  <a:lnTo>
                    <a:pt x="155994" y="26479"/>
                  </a:lnTo>
                  <a:lnTo>
                    <a:pt x="152895" y="25400"/>
                  </a:lnTo>
                  <a:lnTo>
                    <a:pt x="137439" y="25400"/>
                  </a:lnTo>
                  <a:lnTo>
                    <a:pt x="128168" y="27546"/>
                  </a:lnTo>
                  <a:lnTo>
                    <a:pt x="115798" y="36106"/>
                  </a:lnTo>
                  <a:lnTo>
                    <a:pt x="112712" y="42519"/>
                  </a:lnTo>
                  <a:lnTo>
                    <a:pt x="112712" y="57505"/>
                  </a:lnTo>
                  <a:lnTo>
                    <a:pt x="115798" y="61785"/>
                  </a:lnTo>
                  <a:lnTo>
                    <a:pt x="121983" y="66065"/>
                  </a:lnTo>
                  <a:lnTo>
                    <a:pt x="128168" y="72478"/>
                  </a:lnTo>
                  <a:lnTo>
                    <a:pt x="134353" y="74612"/>
                  </a:lnTo>
                  <a:lnTo>
                    <a:pt x="149809" y="74612"/>
                  </a:lnTo>
                  <a:lnTo>
                    <a:pt x="155994" y="72478"/>
                  </a:lnTo>
                  <a:lnTo>
                    <a:pt x="162166" y="68199"/>
                  </a:lnTo>
                  <a:lnTo>
                    <a:pt x="165265" y="63919"/>
                  </a:lnTo>
                  <a:lnTo>
                    <a:pt x="171450" y="55359"/>
                  </a:lnTo>
                  <a:lnTo>
                    <a:pt x="168351" y="53225"/>
                  </a:lnTo>
                  <a:lnTo>
                    <a:pt x="165265" y="57505"/>
                  </a:lnTo>
                  <a:lnTo>
                    <a:pt x="165265" y="61785"/>
                  </a:lnTo>
                  <a:lnTo>
                    <a:pt x="162166" y="61785"/>
                  </a:lnTo>
                  <a:lnTo>
                    <a:pt x="155994" y="63919"/>
                  </a:lnTo>
                  <a:lnTo>
                    <a:pt x="137439" y="63919"/>
                  </a:lnTo>
                  <a:lnTo>
                    <a:pt x="131254" y="59639"/>
                  </a:lnTo>
                  <a:lnTo>
                    <a:pt x="128168" y="55359"/>
                  </a:lnTo>
                  <a:lnTo>
                    <a:pt x="125069" y="48945"/>
                  </a:lnTo>
                  <a:lnTo>
                    <a:pt x="125069" y="42519"/>
                  </a:lnTo>
                  <a:lnTo>
                    <a:pt x="171450" y="42519"/>
                  </a:lnTo>
                  <a:lnTo>
                    <a:pt x="171450" y="40386"/>
                  </a:lnTo>
                  <a:lnTo>
                    <a:pt x="171450" y="38239"/>
                  </a:lnTo>
                  <a:close/>
                </a:path>
                <a:path w="520700" h="74929">
                  <a:moveTo>
                    <a:pt x="215900" y="64033"/>
                  </a:moveTo>
                  <a:lnTo>
                    <a:pt x="212839" y="64033"/>
                  </a:lnTo>
                  <a:lnTo>
                    <a:pt x="212839" y="66154"/>
                  </a:lnTo>
                  <a:lnTo>
                    <a:pt x="200634" y="66154"/>
                  </a:lnTo>
                  <a:lnTo>
                    <a:pt x="200634" y="64033"/>
                  </a:lnTo>
                  <a:lnTo>
                    <a:pt x="197573" y="61912"/>
                  </a:lnTo>
                  <a:lnTo>
                    <a:pt x="197573" y="30162"/>
                  </a:lnTo>
                  <a:lnTo>
                    <a:pt x="212839" y="30162"/>
                  </a:lnTo>
                  <a:lnTo>
                    <a:pt x="212839" y="25933"/>
                  </a:lnTo>
                  <a:lnTo>
                    <a:pt x="197573" y="25933"/>
                  </a:lnTo>
                  <a:lnTo>
                    <a:pt x="197573" y="11112"/>
                  </a:lnTo>
                  <a:lnTo>
                    <a:pt x="194525" y="15354"/>
                  </a:lnTo>
                  <a:lnTo>
                    <a:pt x="194525" y="17462"/>
                  </a:lnTo>
                  <a:lnTo>
                    <a:pt x="191477" y="17462"/>
                  </a:lnTo>
                  <a:lnTo>
                    <a:pt x="188417" y="21704"/>
                  </a:lnTo>
                  <a:lnTo>
                    <a:pt x="185369" y="23812"/>
                  </a:lnTo>
                  <a:lnTo>
                    <a:pt x="182308" y="23812"/>
                  </a:lnTo>
                  <a:lnTo>
                    <a:pt x="182308" y="25933"/>
                  </a:lnTo>
                  <a:lnTo>
                    <a:pt x="179260" y="28054"/>
                  </a:lnTo>
                  <a:lnTo>
                    <a:pt x="176212" y="28054"/>
                  </a:lnTo>
                  <a:lnTo>
                    <a:pt x="176212" y="30162"/>
                  </a:lnTo>
                  <a:lnTo>
                    <a:pt x="185369" y="30162"/>
                  </a:lnTo>
                  <a:lnTo>
                    <a:pt x="185369" y="66154"/>
                  </a:lnTo>
                  <a:lnTo>
                    <a:pt x="188417" y="68262"/>
                  </a:lnTo>
                  <a:lnTo>
                    <a:pt x="188417" y="70383"/>
                  </a:lnTo>
                  <a:lnTo>
                    <a:pt x="191477" y="70383"/>
                  </a:lnTo>
                  <a:lnTo>
                    <a:pt x="191477" y="72504"/>
                  </a:lnTo>
                  <a:lnTo>
                    <a:pt x="194525" y="72504"/>
                  </a:lnTo>
                  <a:lnTo>
                    <a:pt x="197573" y="74612"/>
                  </a:lnTo>
                  <a:lnTo>
                    <a:pt x="203682" y="74612"/>
                  </a:lnTo>
                  <a:lnTo>
                    <a:pt x="209791" y="70383"/>
                  </a:lnTo>
                  <a:lnTo>
                    <a:pt x="212839" y="70383"/>
                  </a:lnTo>
                  <a:lnTo>
                    <a:pt x="215900" y="66154"/>
                  </a:lnTo>
                  <a:lnTo>
                    <a:pt x="215900" y="64033"/>
                  </a:lnTo>
                  <a:close/>
                </a:path>
                <a:path w="520700" h="74929">
                  <a:moveTo>
                    <a:pt x="325437" y="25400"/>
                  </a:moveTo>
                  <a:lnTo>
                    <a:pt x="304126" y="25400"/>
                  </a:lnTo>
                  <a:lnTo>
                    <a:pt x="304126" y="27546"/>
                  </a:lnTo>
                  <a:lnTo>
                    <a:pt x="313258" y="27546"/>
                  </a:lnTo>
                  <a:lnTo>
                    <a:pt x="313258" y="31826"/>
                  </a:lnTo>
                  <a:lnTo>
                    <a:pt x="310222" y="31826"/>
                  </a:lnTo>
                  <a:lnTo>
                    <a:pt x="310222" y="33959"/>
                  </a:lnTo>
                  <a:lnTo>
                    <a:pt x="295008" y="59639"/>
                  </a:lnTo>
                  <a:lnTo>
                    <a:pt x="284861" y="42519"/>
                  </a:lnTo>
                  <a:lnTo>
                    <a:pt x="279793" y="33959"/>
                  </a:lnTo>
                  <a:lnTo>
                    <a:pt x="279793" y="27546"/>
                  </a:lnTo>
                  <a:lnTo>
                    <a:pt x="285877" y="27546"/>
                  </a:lnTo>
                  <a:lnTo>
                    <a:pt x="285877" y="25400"/>
                  </a:lnTo>
                  <a:lnTo>
                    <a:pt x="255447" y="25400"/>
                  </a:lnTo>
                  <a:lnTo>
                    <a:pt x="255447" y="27546"/>
                  </a:lnTo>
                  <a:lnTo>
                    <a:pt x="261531" y="27546"/>
                  </a:lnTo>
                  <a:lnTo>
                    <a:pt x="267614" y="31826"/>
                  </a:lnTo>
                  <a:lnTo>
                    <a:pt x="270662" y="38239"/>
                  </a:lnTo>
                  <a:lnTo>
                    <a:pt x="255447" y="59639"/>
                  </a:lnTo>
                  <a:lnTo>
                    <a:pt x="240233" y="33959"/>
                  </a:lnTo>
                  <a:lnTo>
                    <a:pt x="240233" y="27546"/>
                  </a:lnTo>
                  <a:lnTo>
                    <a:pt x="246316" y="27546"/>
                  </a:lnTo>
                  <a:lnTo>
                    <a:pt x="246316" y="25400"/>
                  </a:lnTo>
                  <a:lnTo>
                    <a:pt x="215900" y="25400"/>
                  </a:lnTo>
                  <a:lnTo>
                    <a:pt x="215900" y="27546"/>
                  </a:lnTo>
                  <a:lnTo>
                    <a:pt x="221983" y="27546"/>
                  </a:lnTo>
                  <a:lnTo>
                    <a:pt x="225018" y="29679"/>
                  </a:lnTo>
                  <a:lnTo>
                    <a:pt x="225018" y="31826"/>
                  </a:lnTo>
                  <a:lnTo>
                    <a:pt x="228066" y="33959"/>
                  </a:lnTo>
                  <a:lnTo>
                    <a:pt x="249364" y="74612"/>
                  </a:lnTo>
                  <a:lnTo>
                    <a:pt x="252412" y="74612"/>
                  </a:lnTo>
                  <a:lnTo>
                    <a:pt x="262343" y="59639"/>
                  </a:lnTo>
                  <a:lnTo>
                    <a:pt x="273710" y="42519"/>
                  </a:lnTo>
                  <a:lnTo>
                    <a:pt x="291960" y="74612"/>
                  </a:lnTo>
                  <a:lnTo>
                    <a:pt x="295008" y="74612"/>
                  </a:lnTo>
                  <a:lnTo>
                    <a:pt x="301726" y="59639"/>
                  </a:lnTo>
                  <a:lnTo>
                    <a:pt x="313258" y="33959"/>
                  </a:lnTo>
                  <a:lnTo>
                    <a:pt x="316306" y="29679"/>
                  </a:lnTo>
                  <a:lnTo>
                    <a:pt x="319341" y="27546"/>
                  </a:lnTo>
                  <a:lnTo>
                    <a:pt x="325437" y="27546"/>
                  </a:lnTo>
                  <a:lnTo>
                    <a:pt x="325437" y="25400"/>
                  </a:lnTo>
                  <a:close/>
                </a:path>
                <a:path w="520700" h="74929">
                  <a:moveTo>
                    <a:pt x="393700" y="42519"/>
                  </a:moveTo>
                  <a:lnTo>
                    <a:pt x="390601" y="38239"/>
                  </a:lnTo>
                  <a:lnTo>
                    <a:pt x="384390" y="31826"/>
                  </a:lnTo>
                  <a:lnTo>
                    <a:pt x="381292" y="30149"/>
                  </a:lnTo>
                  <a:lnTo>
                    <a:pt x="381292" y="44665"/>
                  </a:lnTo>
                  <a:lnTo>
                    <a:pt x="381292" y="59639"/>
                  </a:lnTo>
                  <a:lnTo>
                    <a:pt x="378193" y="63919"/>
                  </a:lnTo>
                  <a:lnTo>
                    <a:pt x="368896" y="70345"/>
                  </a:lnTo>
                  <a:lnTo>
                    <a:pt x="356501" y="70345"/>
                  </a:lnTo>
                  <a:lnTo>
                    <a:pt x="350304" y="68199"/>
                  </a:lnTo>
                  <a:lnTo>
                    <a:pt x="347205" y="63919"/>
                  </a:lnTo>
                  <a:lnTo>
                    <a:pt x="344106" y="57505"/>
                  </a:lnTo>
                  <a:lnTo>
                    <a:pt x="341007" y="53225"/>
                  </a:lnTo>
                  <a:lnTo>
                    <a:pt x="341007" y="38239"/>
                  </a:lnTo>
                  <a:lnTo>
                    <a:pt x="344106" y="36106"/>
                  </a:lnTo>
                  <a:lnTo>
                    <a:pt x="344106" y="31826"/>
                  </a:lnTo>
                  <a:lnTo>
                    <a:pt x="347205" y="29679"/>
                  </a:lnTo>
                  <a:lnTo>
                    <a:pt x="350304" y="29679"/>
                  </a:lnTo>
                  <a:lnTo>
                    <a:pt x="353402" y="27546"/>
                  </a:lnTo>
                  <a:lnTo>
                    <a:pt x="362699" y="27546"/>
                  </a:lnTo>
                  <a:lnTo>
                    <a:pt x="368896" y="29679"/>
                  </a:lnTo>
                  <a:lnTo>
                    <a:pt x="371995" y="33959"/>
                  </a:lnTo>
                  <a:lnTo>
                    <a:pt x="378193" y="38239"/>
                  </a:lnTo>
                  <a:lnTo>
                    <a:pt x="381292" y="44665"/>
                  </a:lnTo>
                  <a:lnTo>
                    <a:pt x="381292" y="30149"/>
                  </a:lnTo>
                  <a:lnTo>
                    <a:pt x="359600" y="25400"/>
                  </a:lnTo>
                  <a:lnTo>
                    <a:pt x="350304" y="25400"/>
                  </a:lnTo>
                  <a:lnTo>
                    <a:pt x="344106" y="27546"/>
                  </a:lnTo>
                  <a:lnTo>
                    <a:pt x="341007" y="29679"/>
                  </a:lnTo>
                  <a:lnTo>
                    <a:pt x="334810" y="31826"/>
                  </a:lnTo>
                  <a:lnTo>
                    <a:pt x="328612" y="40386"/>
                  </a:lnTo>
                  <a:lnTo>
                    <a:pt x="328612" y="55359"/>
                  </a:lnTo>
                  <a:lnTo>
                    <a:pt x="331711" y="59639"/>
                  </a:lnTo>
                  <a:lnTo>
                    <a:pt x="334810" y="66065"/>
                  </a:lnTo>
                  <a:lnTo>
                    <a:pt x="339991" y="69202"/>
                  </a:lnTo>
                  <a:lnTo>
                    <a:pt x="346036" y="71945"/>
                  </a:lnTo>
                  <a:lnTo>
                    <a:pt x="352679" y="73888"/>
                  </a:lnTo>
                  <a:lnTo>
                    <a:pt x="359600" y="74612"/>
                  </a:lnTo>
                  <a:lnTo>
                    <a:pt x="365798" y="74612"/>
                  </a:lnTo>
                  <a:lnTo>
                    <a:pt x="371995" y="72478"/>
                  </a:lnTo>
                  <a:lnTo>
                    <a:pt x="375094" y="70345"/>
                  </a:lnTo>
                  <a:lnTo>
                    <a:pt x="381292" y="68199"/>
                  </a:lnTo>
                  <a:lnTo>
                    <a:pt x="384390" y="66065"/>
                  </a:lnTo>
                  <a:lnTo>
                    <a:pt x="393700" y="53225"/>
                  </a:lnTo>
                  <a:lnTo>
                    <a:pt x="393700" y="42519"/>
                  </a:lnTo>
                  <a:close/>
                </a:path>
                <a:path w="520700" h="74929">
                  <a:moveTo>
                    <a:pt x="447675" y="27571"/>
                  </a:moveTo>
                  <a:lnTo>
                    <a:pt x="444588" y="27571"/>
                  </a:lnTo>
                  <a:lnTo>
                    <a:pt x="441515" y="25400"/>
                  </a:lnTo>
                  <a:lnTo>
                    <a:pt x="432295" y="25400"/>
                  </a:lnTo>
                  <a:lnTo>
                    <a:pt x="426135" y="29730"/>
                  </a:lnTo>
                  <a:lnTo>
                    <a:pt x="419989" y="36233"/>
                  </a:lnTo>
                  <a:lnTo>
                    <a:pt x="419989" y="29730"/>
                  </a:lnTo>
                  <a:lnTo>
                    <a:pt x="419989" y="25400"/>
                  </a:lnTo>
                  <a:lnTo>
                    <a:pt x="416915" y="25400"/>
                  </a:lnTo>
                  <a:lnTo>
                    <a:pt x="398462" y="29730"/>
                  </a:lnTo>
                  <a:lnTo>
                    <a:pt x="398462" y="31902"/>
                  </a:lnTo>
                  <a:lnTo>
                    <a:pt x="401535" y="31902"/>
                  </a:lnTo>
                  <a:lnTo>
                    <a:pt x="401535" y="29730"/>
                  </a:lnTo>
                  <a:lnTo>
                    <a:pt x="404609" y="29730"/>
                  </a:lnTo>
                  <a:lnTo>
                    <a:pt x="404609" y="31902"/>
                  </a:lnTo>
                  <a:lnTo>
                    <a:pt x="407682" y="31902"/>
                  </a:lnTo>
                  <a:lnTo>
                    <a:pt x="407682" y="70866"/>
                  </a:lnTo>
                  <a:lnTo>
                    <a:pt x="398462" y="70866"/>
                  </a:lnTo>
                  <a:lnTo>
                    <a:pt x="398462" y="73025"/>
                  </a:lnTo>
                  <a:lnTo>
                    <a:pt x="432295" y="73025"/>
                  </a:lnTo>
                  <a:lnTo>
                    <a:pt x="432295" y="70866"/>
                  </a:lnTo>
                  <a:lnTo>
                    <a:pt x="423062" y="70866"/>
                  </a:lnTo>
                  <a:lnTo>
                    <a:pt x="423062" y="68707"/>
                  </a:lnTo>
                  <a:lnTo>
                    <a:pt x="419989" y="66535"/>
                  </a:lnTo>
                  <a:lnTo>
                    <a:pt x="419989" y="40563"/>
                  </a:lnTo>
                  <a:lnTo>
                    <a:pt x="423062" y="38392"/>
                  </a:lnTo>
                  <a:lnTo>
                    <a:pt x="424599" y="36233"/>
                  </a:lnTo>
                  <a:lnTo>
                    <a:pt x="426135" y="34061"/>
                  </a:lnTo>
                  <a:lnTo>
                    <a:pt x="429209" y="31902"/>
                  </a:lnTo>
                  <a:lnTo>
                    <a:pt x="432295" y="31902"/>
                  </a:lnTo>
                  <a:lnTo>
                    <a:pt x="432295" y="34061"/>
                  </a:lnTo>
                  <a:lnTo>
                    <a:pt x="435368" y="34061"/>
                  </a:lnTo>
                  <a:lnTo>
                    <a:pt x="438442" y="36233"/>
                  </a:lnTo>
                  <a:lnTo>
                    <a:pt x="444588" y="36233"/>
                  </a:lnTo>
                  <a:lnTo>
                    <a:pt x="447675" y="34061"/>
                  </a:lnTo>
                  <a:lnTo>
                    <a:pt x="447675" y="31902"/>
                  </a:lnTo>
                  <a:lnTo>
                    <a:pt x="447675" y="27571"/>
                  </a:lnTo>
                  <a:close/>
                </a:path>
                <a:path w="520700" h="74929">
                  <a:moveTo>
                    <a:pt x="478091" y="70878"/>
                  </a:moveTo>
                  <a:lnTo>
                    <a:pt x="472008" y="70878"/>
                  </a:lnTo>
                  <a:lnTo>
                    <a:pt x="472008" y="68732"/>
                  </a:lnTo>
                  <a:lnTo>
                    <a:pt x="468972" y="68732"/>
                  </a:lnTo>
                  <a:lnTo>
                    <a:pt x="468972" y="47256"/>
                  </a:lnTo>
                  <a:lnTo>
                    <a:pt x="468972" y="0"/>
                  </a:lnTo>
                  <a:lnTo>
                    <a:pt x="465924" y="0"/>
                  </a:lnTo>
                  <a:lnTo>
                    <a:pt x="447675" y="6451"/>
                  </a:lnTo>
                  <a:lnTo>
                    <a:pt x="456793" y="6451"/>
                  </a:lnTo>
                  <a:lnTo>
                    <a:pt x="456793" y="70878"/>
                  </a:lnTo>
                  <a:lnTo>
                    <a:pt x="447675" y="70878"/>
                  </a:lnTo>
                  <a:lnTo>
                    <a:pt x="447675" y="73025"/>
                  </a:lnTo>
                  <a:lnTo>
                    <a:pt x="478091" y="73025"/>
                  </a:lnTo>
                  <a:lnTo>
                    <a:pt x="478091" y="70878"/>
                  </a:lnTo>
                  <a:close/>
                </a:path>
                <a:path w="520700" h="74929">
                  <a:moveTo>
                    <a:pt x="520700" y="70878"/>
                  </a:moveTo>
                  <a:lnTo>
                    <a:pt x="514604" y="70878"/>
                  </a:lnTo>
                  <a:lnTo>
                    <a:pt x="499389" y="60147"/>
                  </a:lnTo>
                  <a:lnTo>
                    <a:pt x="481139" y="42964"/>
                  </a:lnTo>
                  <a:lnTo>
                    <a:pt x="499389" y="32219"/>
                  </a:lnTo>
                  <a:lnTo>
                    <a:pt x="502437" y="30073"/>
                  </a:lnTo>
                  <a:lnTo>
                    <a:pt x="505485" y="30073"/>
                  </a:lnTo>
                  <a:lnTo>
                    <a:pt x="508520" y="27927"/>
                  </a:lnTo>
                  <a:lnTo>
                    <a:pt x="517652" y="27927"/>
                  </a:lnTo>
                  <a:lnTo>
                    <a:pt x="517652" y="25781"/>
                  </a:lnTo>
                  <a:lnTo>
                    <a:pt x="490270" y="25781"/>
                  </a:lnTo>
                  <a:lnTo>
                    <a:pt x="490270" y="27927"/>
                  </a:lnTo>
                  <a:lnTo>
                    <a:pt x="493306" y="27927"/>
                  </a:lnTo>
                  <a:lnTo>
                    <a:pt x="496354" y="30073"/>
                  </a:lnTo>
                  <a:lnTo>
                    <a:pt x="493306" y="30073"/>
                  </a:lnTo>
                  <a:lnTo>
                    <a:pt x="493306" y="32219"/>
                  </a:lnTo>
                  <a:lnTo>
                    <a:pt x="487222" y="36512"/>
                  </a:lnTo>
                  <a:lnTo>
                    <a:pt x="468972" y="47256"/>
                  </a:lnTo>
                  <a:lnTo>
                    <a:pt x="490270" y="64439"/>
                  </a:lnTo>
                  <a:lnTo>
                    <a:pt x="493306" y="66586"/>
                  </a:lnTo>
                  <a:lnTo>
                    <a:pt x="493306" y="70878"/>
                  </a:lnTo>
                  <a:lnTo>
                    <a:pt x="490270" y="70878"/>
                  </a:lnTo>
                  <a:lnTo>
                    <a:pt x="490270" y="73025"/>
                  </a:lnTo>
                  <a:lnTo>
                    <a:pt x="520700" y="73025"/>
                  </a:lnTo>
                  <a:lnTo>
                    <a:pt x="520700" y="708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43437" y="5345112"/>
              <a:ext cx="173037" cy="7302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08462" y="5822949"/>
              <a:ext cx="398463" cy="7302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451350" y="6113463"/>
              <a:ext cx="1905" cy="347980"/>
            </a:xfrm>
            <a:custGeom>
              <a:avLst/>
              <a:gdLst/>
              <a:ahLst/>
              <a:cxnLst/>
              <a:rect l="l" t="t" r="r" b="b"/>
              <a:pathLst>
                <a:path w="1904" h="347979">
                  <a:moveTo>
                    <a:pt x="0" y="0"/>
                  </a:moveTo>
                  <a:lnTo>
                    <a:pt x="1588" y="347663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562600" y="4024312"/>
              <a:ext cx="1478280" cy="2089150"/>
            </a:xfrm>
            <a:custGeom>
              <a:avLst/>
              <a:gdLst/>
              <a:ahLst/>
              <a:cxnLst/>
              <a:rect l="l" t="t" r="r" b="b"/>
              <a:pathLst>
                <a:path w="1478279" h="2089150">
                  <a:moveTo>
                    <a:pt x="0" y="0"/>
                  </a:moveTo>
                  <a:lnTo>
                    <a:pt x="1477963" y="0"/>
                  </a:lnTo>
                  <a:lnTo>
                    <a:pt x="1477963" y="2089150"/>
                  </a:lnTo>
                  <a:lnTo>
                    <a:pt x="0" y="208915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83250" y="5678487"/>
              <a:ext cx="1233805" cy="347980"/>
            </a:xfrm>
            <a:custGeom>
              <a:avLst/>
              <a:gdLst/>
              <a:ahLst/>
              <a:cxnLst/>
              <a:rect l="l" t="t" r="r" b="b"/>
              <a:pathLst>
                <a:path w="1233804" h="347979">
                  <a:moveTo>
                    <a:pt x="0" y="0"/>
                  </a:moveTo>
                  <a:lnTo>
                    <a:pt x="1233488" y="0"/>
                  </a:lnTo>
                  <a:lnTo>
                    <a:pt x="1233488" y="347663"/>
                  </a:lnTo>
                  <a:lnTo>
                    <a:pt x="0" y="347663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683250" y="5241925"/>
              <a:ext cx="1233805" cy="349250"/>
            </a:xfrm>
            <a:custGeom>
              <a:avLst/>
              <a:gdLst/>
              <a:ahLst/>
              <a:cxnLst/>
              <a:rect l="l" t="t" r="r" b="b"/>
              <a:pathLst>
                <a:path w="1233804" h="349250">
                  <a:moveTo>
                    <a:pt x="0" y="0"/>
                  </a:moveTo>
                  <a:lnTo>
                    <a:pt x="1233488" y="0"/>
                  </a:lnTo>
                  <a:lnTo>
                    <a:pt x="1233488" y="349250"/>
                  </a:lnTo>
                  <a:lnTo>
                    <a:pt x="0" y="34925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930900" y="5343524"/>
              <a:ext cx="519430" cy="74930"/>
            </a:xfrm>
            <a:custGeom>
              <a:avLst/>
              <a:gdLst/>
              <a:ahLst/>
              <a:cxnLst/>
              <a:rect l="l" t="t" r="r" b="b"/>
              <a:pathLst>
                <a:path w="519429" h="74929">
                  <a:moveTo>
                    <a:pt x="97243" y="4762"/>
                  </a:moveTo>
                  <a:lnTo>
                    <a:pt x="82042" y="4762"/>
                  </a:lnTo>
                  <a:lnTo>
                    <a:pt x="85090" y="6883"/>
                  </a:lnTo>
                  <a:lnTo>
                    <a:pt x="85090" y="55562"/>
                  </a:lnTo>
                  <a:lnTo>
                    <a:pt x="42037" y="19583"/>
                  </a:lnTo>
                  <a:lnTo>
                    <a:pt x="24307" y="4762"/>
                  </a:lnTo>
                  <a:lnTo>
                    <a:pt x="0" y="4762"/>
                  </a:lnTo>
                  <a:lnTo>
                    <a:pt x="0" y="6883"/>
                  </a:lnTo>
                  <a:lnTo>
                    <a:pt x="9105" y="6883"/>
                  </a:lnTo>
                  <a:lnTo>
                    <a:pt x="9105" y="9004"/>
                  </a:lnTo>
                  <a:lnTo>
                    <a:pt x="12153" y="9004"/>
                  </a:lnTo>
                  <a:lnTo>
                    <a:pt x="18224" y="13233"/>
                  </a:lnTo>
                  <a:lnTo>
                    <a:pt x="18224" y="68262"/>
                  </a:lnTo>
                  <a:lnTo>
                    <a:pt x="15189" y="70383"/>
                  </a:lnTo>
                  <a:lnTo>
                    <a:pt x="6070" y="70383"/>
                  </a:lnTo>
                  <a:lnTo>
                    <a:pt x="6070" y="72504"/>
                  </a:lnTo>
                  <a:lnTo>
                    <a:pt x="39497" y="72504"/>
                  </a:lnTo>
                  <a:lnTo>
                    <a:pt x="39497" y="70383"/>
                  </a:lnTo>
                  <a:lnTo>
                    <a:pt x="27343" y="70383"/>
                  </a:lnTo>
                  <a:lnTo>
                    <a:pt x="27343" y="68262"/>
                  </a:lnTo>
                  <a:lnTo>
                    <a:pt x="24307" y="68262"/>
                  </a:lnTo>
                  <a:lnTo>
                    <a:pt x="24307" y="19583"/>
                  </a:lnTo>
                  <a:lnTo>
                    <a:pt x="91160" y="74612"/>
                  </a:lnTo>
                  <a:lnTo>
                    <a:pt x="91160" y="55562"/>
                  </a:lnTo>
                  <a:lnTo>
                    <a:pt x="91160" y="11112"/>
                  </a:lnTo>
                  <a:lnTo>
                    <a:pt x="94195" y="9004"/>
                  </a:lnTo>
                  <a:lnTo>
                    <a:pt x="94195" y="6883"/>
                  </a:lnTo>
                  <a:lnTo>
                    <a:pt x="97243" y="4762"/>
                  </a:lnTo>
                  <a:close/>
                </a:path>
                <a:path w="519429" h="74929">
                  <a:moveTo>
                    <a:pt x="166687" y="38239"/>
                  </a:moveTo>
                  <a:lnTo>
                    <a:pt x="160680" y="29679"/>
                  </a:lnTo>
                  <a:lnTo>
                    <a:pt x="154686" y="27546"/>
                  </a:lnTo>
                  <a:lnTo>
                    <a:pt x="151688" y="26479"/>
                  </a:lnTo>
                  <a:lnTo>
                    <a:pt x="151688" y="33959"/>
                  </a:lnTo>
                  <a:lnTo>
                    <a:pt x="151688" y="40386"/>
                  </a:lnTo>
                  <a:lnTo>
                    <a:pt x="121704" y="40386"/>
                  </a:lnTo>
                  <a:lnTo>
                    <a:pt x="124701" y="36106"/>
                  </a:lnTo>
                  <a:lnTo>
                    <a:pt x="124701" y="33959"/>
                  </a:lnTo>
                  <a:lnTo>
                    <a:pt x="133692" y="27546"/>
                  </a:lnTo>
                  <a:lnTo>
                    <a:pt x="142697" y="27546"/>
                  </a:lnTo>
                  <a:lnTo>
                    <a:pt x="145694" y="29679"/>
                  </a:lnTo>
                  <a:lnTo>
                    <a:pt x="148691" y="29679"/>
                  </a:lnTo>
                  <a:lnTo>
                    <a:pt x="148691" y="31826"/>
                  </a:lnTo>
                  <a:lnTo>
                    <a:pt x="151688" y="33959"/>
                  </a:lnTo>
                  <a:lnTo>
                    <a:pt x="151688" y="26479"/>
                  </a:lnTo>
                  <a:lnTo>
                    <a:pt x="148691" y="25400"/>
                  </a:lnTo>
                  <a:lnTo>
                    <a:pt x="133692" y="25400"/>
                  </a:lnTo>
                  <a:lnTo>
                    <a:pt x="127698" y="27546"/>
                  </a:lnTo>
                  <a:lnTo>
                    <a:pt x="115709" y="36106"/>
                  </a:lnTo>
                  <a:lnTo>
                    <a:pt x="112712" y="42519"/>
                  </a:lnTo>
                  <a:lnTo>
                    <a:pt x="112712" y="57505"/>
                  </a:lnTo>
                  <a:lnTo>
                    <a:pt x="115709" y="61785"/>
                  </a:lnTo>
                  <a:lnTo>
                    <a:pt x="121704" y="66065"/>
                  </a:lnTo>
                  <a:lnTo>
                    <a:pt x="127698" y="72478"/>
                  </a:lnTo>
                  <a:lnTo>
                    <a:pt x="133692" y="74612"/>
                  </a:lnTo>
                  <a:lnTo>
                    <a:pt x="148691" y="74612"/>
                  </a:lnTo>
                  <a:lnTo>
                    <a:pt x="154686" y="72478"/>
                  </a:lnTo>
                  <a:lnTo>
                    <a:pt x="157683" y="68199"/>
                  </a:lnTo>
                  <a:lnTo>
                    <a:pt x="163677" y="63919"/>
                  </a:lnTo>
                  <a:lnTo>
                    <a:pt x="166687" y="59639"/>
                  </a:lnTo>
                  <a:lnTo>
                    <a:pt x="166687" y="53225"/>
                  </a:lnTo>
                  <a:lnTo>
                    <a:pt x="160680" y="61785"/>
                  </a:lnTo>
                  <a:lnTo>
                    <a:pt x="157683" y="61785"/>
                  </a:lnTo>
                  <a:lnTo>
                    <a:pt x="154686" y="63919"/>
                  </a:lnTo>
                  <a:lnTo>
                    <a:pt x="133692" y="63919"/>
                  </a:lnTo>
                  <a:lnTo>
                    <a:pt x="130695" y="59639"/>
                  </a:lnTo>
                  <a:lnTo>
                    <a:pt x="124701" y="55359"/>
                  </a:lnTo>
                  <a:lnTo>
                    <a:pt x="121704" y="48945"/>
                  </a:lnTo>
                  <a:lnTo>
                    <a:pt x="121704" y="42519"/>
                  </a:lnTo>
                  <a:lnTo>
                    <a:pt x="166687" y="42519"/>
                  </a:lnTo>
                  <a:lnTo>
                    <a:pt x="166687" y="40386"/>
                  </a:lnTo>
                  <a:lnTo>
                    <a:pt x="166687" y="38239"/>
                  </a:lnTo>
                  <a:close/>
                </a:path>
                <a:path w="519429" h="74929">
                  <a:moveTo>
                    <a:pt x="215900" y="64033"/>
                  </a:moveTo>
                  <a:lnTo>
                    <a:pt x="212839" y="64033"/>
                  </a:lnTo>
                  <a:lnTo>
                    <a:pt x="209765" y="66154"/>
                  </a:lnTo>
                  <a:lnTo>
                    <a:pt x="197523" y="66154"/>
                  </a:lnTo>
                  <a:lnTo>
                    <a:pt x="197523" y="30162"/>
                  </a:lnTo>
                  <a:lnTo>
                    <a:pt x="212839" y="30162"/>
                  </a:lnTo>
                  <a:lnTo>
                    <a:pt x="212839" y="25933"/>
                  </a:lnTo>
                  <a:lnTo>
                    <a:pt x="197523" y="25933"/>
                  </a:lnTo>
                  <a:lnTo>
                    <a:pt x="197523" y="11112"/>
                  </a:lnTo>
                  <a:lnTo>
                    <a:pt x="194462" y="11112"/>
                  </a:lnTo>
                  <a:lnTo>
                    <a:pt x="194462" y="15354"/>
                  </a:lnTo>
                  <a:lnTo>
                    <a:pt x="191401" y="17462"/>
                  </a:lnTo>
                  <a:lnTo>
                    <a:pt x="188341" y="21704"/>
                  </a:lnTo>
                  <a:lnTo>
                    <a:pt x="185280" y="23812"/>
                  </a:lnTo>
                  <a:lnTo>
                    <a:pt x="182219" y="23812"/>
                  </a:lnTo>
                  <a:lnTo>
                    <a:pt x="176098" y="28054"/>
                  </a:lnTo>
                  <a:lnTo>
                    <a:pt x="173037" y="28054"/>
                  </a:lnTo>
                  <a:lnTo>
                    <a:pt x="173037" y="30162"/>
                  </a:lnTo>
                  <a:lnTo>
                    <a:pt x="185280" y="30162"/>
                  </a:lnTo>
                  <a:lnTo>
                    <a:pt x="185280" y="68262"/>
                  </a:lnTo>
                  <a:lnTo>
                    <a:pt x="191401" y="72504"/>
                  </a:lnTo>
                  <a:lnTo>
                    <a:pt x="194462" y="72504"/>
                  </a:lnTo>
                  <a:lnTo>
                    <a:pt x="194462" y="74612"/>
                  </a:lnTo>
                  <a:lnTo>
                    <a:pt x="200583" y="74612"/>
                  </a:lnTo>
                  <a:lnTo>
                    <a:pt x="206705" y="70383"/>
                  </a:lnTo>
                  <a:lnTo>
                    <a:pt x="209765" y="70383"/>
                  </a:lnTo>
                  <a:lnTo>
                    <a:pt x="212839" y="66154"/>
                  </a:lnTo>
                  <a:lnTo>
                    <a:pt x="215900" y="64033"/>
                  </a:lnTo>
                  <a:close/>
                </a:path>
                <a:path w="519429" h="74929">
                  <a:moveTo>
                    <a:pt x="322262" y="25400"/>
                  </a:moveTo>
                  <a:lnTo>
                    <a:pt x="300990" y="25400"/>
                  </a:lnTo>
                  <a:lnTo>
                    <a:pt x="300990" y="27546"/>
                  </a:lnTo>
                  <a:lnTo>
                    <a:pt x="310095" y="27546"/>
                  </a:lnTo>
                  <a:lnTo>
                    <a:pt x="310095" y="31826"/>
                  </a:lnTo>
                  <a:lnTo>
                    <a:pt x="307060" y="33959"/>
                  </a:lnTo>
                  <a:lnTo>
                    <a:pt x="294906" y="59639"/>
                  </a:lnTo>
                  <a:lnTo>
                    <a:pt x="282752" y="42519"/>
                  </a:lnTo>
                  <a:lnTo>
                    <a:pt x="276669" y="33959"/>
                  </a:lnTo>
                  <a:lnTo>
                    <a:pt x="276669" y="29679"/>
                  </a:lnTo>
                  <a:lnTo>
                    <a:pt x="279717" y="27546"/>
                  </a:lnTo>
                  <a:lnTo>
                    <a:pt x="285788" y="27546"/>
                  </a:lnTo>
                  <a:lnTo>
                    <a:pt x="285788" y="25400"/>
                  </a:lnTo>
                  <a:lnTo>
                    <a:pt x="255397" y="25400"/>
                  </a:lnTo>
                  <a:lnTo>
                    <a:pt x="255397" y="27546"/>
                  </a:lnTo>
                  <a:lnTo>
                    <a:pt x="261480" y="27546"/>
                  </a:lnTo>
                  <a:lnTo>
                    <a:pt x="261480" y="29679"/>
                  </a:lnTo>
                  <a:lnTo>
                    <a:pt x="264515" y="29679"/>
                  </a:lnTo>
                  <a:lnTo>
                    <a:pt x="264515" y="31826"/>
                  </a:lnTo>
                  <a:lnTo>
                    <a:pt x="267550" y="38239"/>
                  </a:lnTo>
                  <a:lnTo>
                    <a:pt x="252361" y="59639"/>
                  </a:lnTo>
                  <a:lnTo>
                    <a:pt x="240207" y="33959"/>
                  </a:lnTo>
                  <a:lnTo>
                    <a:pt x="237172" y="31826"/>
                  </a:lnTo>
                  <a:lnTo>
                    <a:pt x="237172" y="27546"/>
                  </a:lnTo>
                  <a:lnTo>
                    <a:pt x="243243" y="27546"/>
                  </a:lnTo>
                  <a:lnTo>
                    <a:pt x="243243" y="25400"/>
                  </a:lnTo>
                  <a:lnTo>
                    <a:pt x="215900" y="25400"/>
                  </a:lnTo>
                  <a:lnTo>
                    <a:pt x="215900" y="27546"/>
                  </a:lnTo>
                  <a:lnTo>
                    <a:pt x="221970" y="27546"/>
                  </a:lnTo>
                  <a:lnTo>
                    <a:pt x="221970" y="29679"/>
                  </a:lnTo>
                  <a:lnTo>
                    <a:pt x="225005" y="29679"/>
                  </a:lnTo>
                  <a:lnTo>
                    <a:pt x="225005" y="33959"/>
                  </a:lnTo>
                  <a:lnTo>
                    <a:pt x="246278" y="74612"/>
                  </a:lnTo>
                  <a:lnTo>
                    <a:pt x="249326" y="74612"/>
                  </a:lnTo>
                  <a:lnTo>
                    <a:pt x="259245" y="59639"/>
                  </a:lnTo>
                  <a:lnTo>
                    <a:pt x="270598" y="42519"/>
                  </a:lnTo>
                  <a:lnTo>
                    <a:pt x="288823" y="74612"/>
                  </a:lnTo>
                  <a:lnTo>
                    <a:pt x="291871" y="74612"/>
                  </a:lnTo>
                  <a:lnTo>
                    <a:pt x="299707" y="59639"/>
                  </a:lnTo>
                  <a:lnTo>
                    <a:pt x="313143" y="33959"/>
                  </a:lnTo>
                  <a:lnTo>
                    <a:pt x="316179" y="29679"/>
                  </a:lnTo>
                  <a:lnTo>
                    <a:pt x="319214" y="27546"/>
                  </a:lnTo>
                  <a:lnTo>
                    <a:pt x="322262" y="27546"/>
                  </a:lnTo>
                  <a:lnTo>
                    <a:pt x="322262" y="25400"/>
                  </a:lnTo>
                  <a:close/>
                </a:path>
                <a:path w="519429" h="74929">
                  <a:moveTo>
                    <a:pt x="388937" y="42519"/>
                  </a:moveTo>
                  <a:lnTo>
                    <a:pt x="385902" y="38239"/>
                  </a:lnTo>
                  <a:lnTo>
                    <a:pt x="382879" y="31826"/>
                  </a:lnTo>
                  <a:lnTo>
                    <a:pt x="376834" y="27546"/>
                  </a:lnTo>
                  <a:lnTo>
                    <a:pt x="376834" y="44665"/>
                  </a:lnTo>
                  <a:lnTo>
                    <a:pt x="376834" y="63919"/>
                  </a:lnTo>
                  <a:lnTo>
                    <a:pt x="370789" y="66065"/>
                  </a:lnTo>
                  <a:lnTo>
                    <a:pt x="364744" y="70345"/>
                  </a:lnTo>
                  <a:lnTo>
                    <a:pt x="352640" y="70345"/>
                  </a:lnTo>
                  <a:lnTo>
                    <a:pt x="343573" y="63919"/>
                  </a:lnTo>
                  <a:lnTo>
                    <a:pt x="340550" y="57505"/>
                  </a:lnTo>
                  <a:lnTo>
                    <a:pt x="337527" y="53225"/>
                  </a:lnTo>
                  <a:lnTo>
                    <a:pt x="337527" y="40386"/>
                  </a:lnTo>
                  <a:lnTo>
                    <a:pt x="340550" y="38239"/>
                  </a:lnTo>
                  <a:lnTo>
                    <a:pt x="340550" y="36106"/>
                  </a:lnTo>
                  <a:lnTo>
                    <a:pt x="343573" y="31826"/>
                  </a:lnTo>
                  <a:lnTo>
                    <a:pt x="343573" y="29679"/>
                  </a:lnTo>
                  <a:lnTo>
                    <a:pt x="346595" y="29679"/>
                  </a:lnTo>
                  <a:lnTo>
                    <a:pt x="349618" y="27546"/>
                  </a:lnTo>
                  <a:lnTo>
                    <a:pt x="361721" y="27546"/>
                  </a:lnTo>
                  <a:lnTo>
                    <a:pt x="364744" y="29679"/>
                  </a:lnTo>
                  <a:lnTo>
                    <a:pt x="367766" y="33959"/>
                  </a:lnTo>
                  <a:lnTo>
                    <a:pt x="373811" y="38239"/>
                  </a:lnTo>
                  <a:lnTo>
                    <a:pt x="376834" y="44665"/>
                  </a:lnTo>
                  <a:lnTo>
                    <a:pt x="376834" y="27546"/>
                  </a:lnTo>
                  <a:lnTo>
                    <a:pt x="367766" y="25400"/>
                  </a:lnTo>
                  <a:lnTo>
                    <a:pt x="346595" y="25400"/>
                  </a:lnTo>
                  <a:lnTo>
                    <a:pt x="343573" y="27546"/>
                  </a:lnTo>
                  <a:lnTo>
                    <a:pt x="337527" y="29679"/>
                  </a:lnTo>
                  <a:lnTo>
                    <a:pt x="334505" y="31826"/>
                  </a:lnTo>
                  <a:lnTo>
                    <a:pt x="325437" y="44665"/>
                  </a:lnTo>
                  <a:lnTo>
                    <a:pt x="325437" y="55359"/>
                  </a:lnTo>
                  <a:lnTo>
                    <a:pt x="328460" y="59639"/>
                  </a:lnTo>
                  <a:lnTo>
                    <a:pt x="334505" y="66065"/>
                  </a:lnTo>
                  <a:lnTo>
                    <a:pt x="346595" y="74612"/>
                  </a:lnTo>
                  <a:lnTo>
                    <a:pt x="361721" y="74612"/>
                  </a:lnTo>
                  <a:lnTo>
                    <a:pt x="373811" y="70345"/>
                  </a:lnTo>
                  <a:lnTo>
                    <a:pt x="376834" y="68199"/>
                  </a:lnTo>
                  <a:lnTo>
                    <a:pt x="382879" y="66065"/>
                  </a:lnTo>
                  <a:lnTo>
                    <a:pt x="388937" y="57505"/>
                  </a:lnTo>
                  <a:lnTo>
                    <a:pt x="388937" y="42519"/>
                  </a:lnTo>
                  <a:close/>
                </a:path>
                <a:path w="519429" h="74929">
                  <a:moveTo>
                    <a:pt x="442912" y="27571"/>
                  </a:moveTo>
                  <a:lnTo>
                    <a:pt x="439940" y="27571"/>
                  </a:lnTo>
                  <a:lnTo>
                    <a:pt x="439940" y="25400"/>
                  </a:lnTo>
                  <a:lnTo>
                    <a:pt x="428091" y="25400"/>
                  </a:lnTo>
                  <a:lnTo>
                    <a:pt x="425132" y="29730"/>
                  </a:lnTo>
                  <a:lnTo>
                    <a:pt x="419201" y="36233"/>
                  </a:lnTo>
                  <a:lnTo>
                    <a:pt x="419201" y="29730"/>
                  </a:lnTo>
                  <a:lnTo>
                    <a:pt x="419201" y="25400"/>
                  </a:lnTo>
                  <a:lnTo>
                    <a:pt x="416242" y="25400"/>
                  </a:lnTo>
                  <a:lnTo>
                    <a:pt x="398462" y="29730"/>
                  </a:lnTo>
                  <a:lnTo>
                    <a:pt x="398462" y="31902"/>
                  </a:lnTo>
                  <a:lnTo>
                    <a:pt x="401421" y="29730"/>
                  </a:lnTo>
                  <a:lnTo>
                    <a:pt x="404380" y="29730"/>
                  </a:lnTo>
                  <a:lnTo>
                    <a:pt x="404380" y="31902"/>
                  </a:lnTo>
                  <a:lnTo>
                    <a:pt x="407352" y="34061"/>
                  </a:lnTo>
                  <a:lnTo>
                    <a:pt x="407352" y="68707"/>
                  </a:lnTo>
                  <a:lnTo>
                    <a:pt x="404380" y="68707"/>
                  </a:lnTo>
                  <a:lnTo>
                    <a:pt x="404380" y="70866"/>
                  </a:lnTo>
                  <a:lnTo>
                    <a:pt x="398462" y="70866"/>
                  </a:lnTo>
                  <a:lnTo>
                    <a:pt x="398462" y="73025"/>
                  </a:lnTo>
                  <a:lnTo>
                    <a:pt x="431050" y="73025"/>
                  </a:lnTo>
                  <a:lnTo>
                    <a:pt x="431050" y="70866"/>
                  </a:lnTo>
                  <a:lnTo>
                    <a:pt x="422160" y="70866"/>
                  </a:lnTo>
                  <a:lnTo>
                    <a:pt x="419201" y="68707"/>
                  </a:lnTo>
                  <a:lnTo>
                    <a:pt x="419201" y="38392"/>
                  </a:lnTo>
                  <a:lnTo>
                    <a:pt x="420687" y="36233"/>
                  </a:lnTo>
                  <a:lnTo>
                    <a:pt x="422160" y="34061"/>
                  </a:lnTo>
                  <a:lnTo>
                    <a:pt x="425132" y="34061"/>
                  </a:lnTo>
                  <a:lnTo>
                    <a:pt x="425132" y="31902"/>
                  </a:lnTo>
                  <a:lnTo>
                    <a:pt x="428091" y="31902"/>
                  </a:lnTo>
                  <a:lnTo>
                    <a:pt x="431050" y="34061"/>
                  </a:lnTo>
                  <a:lnTo>
                    <a:pt x="434022" y="34061"/>
                  </a:lnTo>
                  <a:lnTo>
                    <a:pt x="434022" y="36233"/>
                  </a:lnTo>
                  <a:lnTo>
                    <a:pt x="442912" y="36233"/>
                  </a:lnTo>
                  <a:lnTo>
                    <a:pt x="442912" y="31902"/>
                  </a:lnTo>
                  <a:lnTo>
                    <a:pt x="442912" y="27571"/>
                  </a:lnTo>
                  <a:close/>
                </a:path>
                <a:path w="519429" h="74929">
                  <a:moveTo>
                    <a:pt x="476504" y="70878"/>
                  </a:moveTo>
                  <a:lnTo>
                    <a:pt x="467385" y="70878"/>
                  </a:lnTo>
                  <a:lnTo>
                    <a:pt x="467385" y="47256"/>
                  </a:lnTo>
                  <a:lnTo>
                    <a:pt x="467385" y="0"/>
                  </a:lnTo>
                  <a:lnTo>
                    <a:pt x="464337" y="0"/>
                  </a:lnTo>
                  <a:lnTo>
                    <a:pt x="446087" y="6451"/>
                  </a:lnTo>
                  <a:lnTo>
                    <a:pt x="452170" y="6451"/>
                  </a:lnTo>
                  <a:lnTo>
                    <a:pt x="455206" y="8597"/>
                  </a:lnTo>
                  <a:lnTo>
                    <a:pt x="455206" y="68732"/>
                  </a:lnTo>
                  <a:lnTo>
                    <a:pt x="452170" y="70878"/>
                  </a:lnTo>
                  <a:lnTo>
                    <a:pt x="446087" y="70878"/>
                  </a:lnTo>
                  <a:lnTo>
                    <a:pt x="446087" y="73025"/>
                  </a:lnTo>
                  <a:lnTo>
                    <a:pt x="476504" y="73025"/>
                  </a:lnTo>
                  <a:lnTo>
                    <a:pt x="476504" y="70878"/>
                  </a:lnTo>
                  <a:close/>
                </a:path>
                <a:path w="519429" h="74929">
                  <a:moveTo>
                    <a:pt x="519112" y="70878"/>
                  </a:moveTo>
                  <a:lnTo>
                    <a:pt x="509981" y="70878"/>
                  </a:lnTo>
                  <a:lnTo>
                    <a:pt x="509981" y="68732"/>
                  </a:lnTo>
                  <a:lnTo>
                    <a:pt x="506933" y="66586"/>
                  </a:lnTo>
                  <a:lnTo>
                    <a:pt x="503897" y="66586"/>
                  </a:lnTo>
                  <a:lnTo>
                    <a:pt x="500849" y="64439"/>
                  </a:lnTo>
                  <a:lnTo>
                    <a:pt x="497814" y="60147"/>
                  </a:lnTo>
                  <a:lnTo>
                    <a:pt x="479552" y="42964"/>
                  </a:lnTo>
                  <a:lnTo>
                    <a:pt x="497814" y="32219"/>
                  </a:lnTo>
                  <a:lnTo>
                    <a:pt x="500849" y="30073"/>
                  </a:lnTo>
                  <a:lnTo>
                    <a:pt x="503897" y="30073"/>
                  </a:lnTo>
                  <a:lnTo>
                    <a:pt x="503897" y="27927"/>
                  </a:lnTo>
                  <a:lnTo>
                    <a:pt x="516064" y="27927"/>
                  </a:lnTo>
                  <a:lnTo>
                    <a:pt x="516064" y="25781"/>
                  </a:lnTo>
                  <a:lnTo>
                    <a:pt x="485635" y="25781"/>
                  </a:lnTo>
                  <a:lnTo>
                    <a:pt x="485635" y="27927"/>
                  </a:lnTo>
                  <a:lnTo>
                    <a:pt x="491718" y="27927"/>
                  </a:lnTo>
                  <a:lnTo>
                    <a:pt x="491718" y="32219"/>
                  </a:lnTo>
                  <a:lnTo>
                    <a:pt x="485635" y="36512"/>
                  </a:lnTo>
                  <a:lnTo>
                    <a:pt x="467385" y="47256"/>
                  </a:lnTo>
                  <a:lnTo>
                    <a:pt x="488683" y="64439"/>
                  </a:lnTo>
                  <a:lnTo>
                    <a:pt x="491718" y="66586"/>
                  </a:lnTo>
                  <a:lnTo>
                    <a:pt x="491718" y="70878"/>
                  </a:lnTo>
                  <a:lnTo>
                    <a:pt x="485635" y="70878"/>
                  </a:lnTo>
                  <a:lnTo>
                    <a:pt x="485635" y="73025"/>
                  </a:lnTo>
                  <a:lnTo>
                    <a:pt x="519112" y="73025"/>
                  </a:lnTo>
                  <a:lnTo>
                    <a:pt x="519112" y="708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92875" y="5345112"/>
              <a:ext cx="173037" cy="7302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57900" y="5822949"/>
              <a:ext cx="395287" cy="73026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300787" y="6113463"/>
              <a:ext cx="1905" cy="347980"/>
            </a:xfrm>
            <a:custGeom>
              <a:avLst/>
              <a:gdLst/>
              <a:ahLst/>
              <a:cxnLst/>
              <a:rect l="l" t="t" r="r" b="b"/>
              <a:pathLst>
                <a:path w="1904" h="347979">
                  <a:moveTo>
                    <a:pt x="0" y="0"/>
                  </a:moveTo>
                  <a:lnTo>
                    <a:pt x="1588" y="347663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987550" y="4721225"/>
              <a:ext cx="4929505" cy="347980"/>
            </a:xfrm>
            <a:custGeom>
              <a:avLst/>
              <a:gdLst/>
              <a:ahLst/>
              <a:cxnLst/>
              <a:rect l="l" t="t" r="r" b="b"/>
              <a:pathLst>
                <a:path w="4929505" h="347979">
                  <a:moveTo>
                    <a:pt x="4929187" y="0"/>
                  </a:moveTo>
                  <a:lnTo>
                    <a:pt x="0" y="0"/>
                  </a:lnTo>
                  <a:lnTo>
                    <a:pt x="0" y="347662"/>
                  </a:lnTo>
                  <a:lnTo>
                    <a:pt x="4929187" y="347662"/>
                  </a:lnTo>
                  <a:lnTo>
                    <a:pt x="4929187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87550" y="4721225"/>
              <a:ext cx="4929505" cy="347980"/>
            </a:xfrm>
            <a:custGeom>
              <a:avLst/>
              <a:gdLst/>
              <a:ahLst/>
              <a:cxnLst/>
              <a:rect l="l" t="t" r="r" b="b"/>
              <a:pathLst>
                <a:path w="4929505" h="347979">
                  <a:moveTo>
                    <a:pt x="0" y="0"/>
                  </a:moveTo>
                  <a:lnTo>
                    <a:pt x="4929188" y="0"/>
                  </a:lnTo>
                  <a:lnTo>
                    <a:pt x="4929188" y="347663"/>
                  </a:lnTo>
                  <a:lnTo>
                    <a:pt x="0" y="347663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87550" y="4198937"/>
              <a:ext cx="4929505" cy="347980"/>
            </a:xfrm>
            <a:custGeom>
              <a:avLst/>
              <a:gdLst/>
              <a:ahLst/>
              <a:cxnLst/>
              <a:rect l="l" t="t" r="r" b="b"/>
              <a:pathLst>
                <a:path w="4929505" h="347979">
                  <a:moveTo>
                    <a:pt x="4929187" y="0"/>
                  </a:moveTo>
                  <a:lnTo>
                    <a:pt x="0" y="0"/>
                  </a:lnTo>
                  <a:lnTo>
                    <a:pt x="0" y="347663"/>
                  </a:lnTo>
                  <a:lnTo>
                    <a:pt x="4929187" y="347663"/>
                  </a:lnTo>
                  <a:lnTo>
                    <a:pt x="49291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987550" y="4198937"/>
              <a:ext cx="4929505" cy="347980"/>
            </a:xfrm>
            <a:custGeom>
              <a:avLst/>
              <a:gdLst/>
              <a:ahLst/>
              <a:cxnLst/>
              <a:rect l="l" t="t" r="r" b="b"/>
              <a:pathLst>
                <a:path w="4929505" h="347979">
                  <a:moveTo>
                    <a:pt x="0" y="0"/>
                  </a:moveTo>
                  <a:lnTo>
                    <a:pt x="4929188" y="0"/>
                  </a:lnTo>
                  <a:lnTo>
                    <a:pt x="4929188" y="347663"/>
                  </a:lnTo>
                  <a:lnTo>
                    <a:pt x="0" y="347663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89285" y="4864099"/>
              <a:ext cx="703580" cy="76835"/>
            </a:xfrm>
            <a:custGeom>
              <a:avLst/>
              <a:gdLst/>
              <a:ahLst/>
              <a:cxnLst/>
              <a:rect l="l" t="t" r="r" b="b"/>
              <a:pathLst>
                <a:path w="703579" h="76835">
                  <a:moveTo>
                    <a:pt x="116332" y="4762"/>
                  </a:moveTo>
                  <a:lnTo>
                    <a:pt x="97967" y="4762"/>
                  </a:lnTo>
                  <a:lnTo>
                    <a:pt x="58166" y="58102"/>
                  </a:lnTo>
                  <a:lnTo>
                    <a:pt x="31216" y="15430"/>
                  </a:lnTo>
                  <a:lnTo>
                    <a:pt x="24485" y="4762"/>
                  </a:lnTo>
                  <a:lnTo>
                    <a:pt x="0" y="4762"/>
                  </a:lnTo>
                  <a:lnTo>
                    <a:pt x="3060" y="6896"/>
                  </a:lnTo>
                  <a:lnTo>
                    <a:pt x="6121" y="6896"/>
                  </a:lnTo>
                  <a:lnTo>
                    <a:pt x="6121" y="9029"/>
                  </a:lnTo>
                  <a:lnTo>
                    <a:pt x="9182" y="9029"/>
                  </a:lnTo>
                  <a:lnTo>
                    <a:pt x="9182" y="68770"/>
                  </a:lnTo>
                  <a:lnTo>
                    <a:pt x="3060" y="73037"/>
                  </a:lnTo>
                  <a:lnTo>
                    <a:pt x="21424" y="73037"/>
                  </a:lnTo>
                  <a:lnTo>
                    <a:pt x="15303" y="68770"/>
                  </a:lnTo>
                  <a:lnTo>
                    <a:pt x="15303" y="15430"/>
                  </a:lnTo>
                  <a:lnTo>
                    <a:pt x="55105" y="73037"/>
                  </a:lnTo>
                  <a:lnTo>
                    <a:pt x="65417" y="58102"/>
                  </a:lnTo>
                  <a:lnTo>
                    <a:pt x="94907" y="15430"/>
                  </a:lnTo>
                  <a:lnTo>
                    <a:pt x="94907" y="68770"/>
                  </a:lnTo>
                  <a:lnTo>
                    <a:pt x="88785" y="73037"/>
                  </a:lnTo>
                  <a:lnTo>
                    <a:pt x="116332" y="73037"/>
                  </a:lnTo>
                  <a:lnTo>
                    <a:pt x="110210" y="68770"/>
                  </a:lnTo>
                  <a:lnTo>
                    <a:pt x="110210" y="15430"/>
                  </a:lnTo>
                  <a:lnTo>
                    <a:pt x="110210" y="9029"/>
                  </a:lnTo>
                  <a:lnTo>
                    <a:pt x="116332" y="4762"/>
                  </a:lnTo>
                  <a:close/>
                </a:path>
                <a:path w="703579" h="76835">
                  <a:moveTo>
                    <a:pt x="155689" y="4305"/>
                  </a:moveTo>
                  <a:lnTo>
                    <a:pt x="152514" y="4305"/>
                  </a:lnTo>
                  <a:lnTo>
                    <a:pt x="152514" y="2159"/>
                  </a:lnTo>
                  <a:lnTo>
                    <a:pt x="149339" y="2159"/>
                  </a:lnTo>
                  <a:lnTo>
                    <a:pt x="149339" y="0"/>
                  </a:lnTo>
                  <a:lnTo>
                    <a:pt x="142989" y="0"/>
                  </a:lnTo>
                  <a:lnTo>
                    <a:pt x="136639" y="4305"/>
                  </a:lnTo>
                  <a:lnTo>
                    <a:pt x="136639" y="10744"/>
                  </a:lnTo>
                  <a:lnTo>
                    <a:pt x="139814" y="10744"/>
                  </a:lnTo>
                  <a:lnTo>
                    <a:pt x="139814" y="12890"/>
                  </a:lnTo>
                  <a:lnTo>
                    <a:pt x="149339" y="12890"/>
                  </a:lnTo>
                  <a:lnTo>
                    <a:pt x="155689" y="8597"/>
                  </a:lnTo>
                  <a:lnTo>
                    <a:pt x="155689" y="4305"/>
                  </a:lnTo>
                  <a:close/>
                </a:path>
                <a:path w="703579" h="76835">
                  <a:moveTo>
                    <a:pt x="158864" y="73025"/>
                  </a:moveTo>
                  <a:lnTo>
                    <a:pt x="152514" y="68732"/>
                  </a:lnTo>
                  <a:lnTo>
                    <a:pt x="152514" y="25781"/>
                  </a:lnTo>
                  <a:lnTo>
                    <a:pt x="149339" y="25781"/>
                  </a:lnTo>
                  <a:lnTo>
                    <a:pt x="130289" y="32219"/>
                  </a:lnTo>
                  <a:lnTo>
                    <a:pt x="139814" y="32219"/>
                  </a:lnTo>
                  <a:lnTo>
                    <a:pt x="139814" y="70878"/>
                  </a:lnTo>
                  <a:lnTo>
                    <a:pt x="136639" y="70878"/>
                  </a:lnTo>
                  <a:lnTo>
                    <a:pt x="136639" y="73025"/>
                  </a:lnTo>
                  <a:lnTo>
                    <a:pt x="158864" y="73025"/>
                  </a:lnTo>
                  <a:close/>
                </a:path>
                <a:path w="703579" h="76835">
                  <a:moveTo>
                    <a:pt x="238239" y="69672"/>
                  </a:moveTo>
                  <a:lnTo>
                    <a:pt x="232029" y="69672"/>
                  </a:lnTo>
                  <a:lnTo>
                    <a:pt x="232029" y="67500"/>
                  </a:lnTo>
                  <a:lnTo>
                    <a:pt x="232029" y="65316"/>
                  </a:lnTo>
                  <a:lnTo>
                    <a:pt x="228930" y="60960"/>
                  </a:lnTo>
                  <a:lnTo>
                    <a:pt x="228930" y="0"/>
                  </a:lnTo>
                  <a:lnTo>
                    <a:pt x="225818" y="0"/>
                  </a:lnTo>
                  <a:lnTo>
                    <a:pt x="207200" y="6540"/>
                  </a:lnTo>
                  <a:lnTo>
                    <a:pt x="216509" y="6540"/>
                  </a:lnTo>
                  <a:lnTo>
                    <a:pt x="216509" y="30480"/>
                  </a:lnTo>
                  <a:lnTo>
                    <a:pt x="216509" y="34836"/>
                  </a:lnTo>
                  <a:lnTo>
                    <a:pt x="216509" y="63144"/>
                  </a:lnTo>
                  <a:lnTo>
                    <a:pt x="213410" y="67500"/>
                  </a:lnTo>
                  <a:lnTo>
                    <a:pt x="210312" y="69672"/>
                  </a:lnTo>
                  <a:lnTo>
                    <a:pt x="197891" y="69672"/>
                  </a:lnTo>
                  <a:lnTo>
                    <a:pt x="185483" y="60960"/>
                  </a:lnTo>
                  <a:lnTo>
                    <a:pt x="182384" y="54432"/>
                  </a:lnTo>
                  <a:lnTo>
                    <a:pt x="182384" y="41376"/>
                  </a:lnTo>
                  <a:lnTo>
                    <a:pt x="188595" y="32664"/>
                  </a:lnTo>
                  <a:lnTo>
                    <a:pt x="194792" y="30480"/>
                  </a:lnTo>
                  <a:lnTo>
                    <a:pt x="197891" y="28308"/>
                  </a:lnTo>
                  <a:lnTo>
                    <a:pt x="204101" y="28308"/>
                  </a:lnTo>
                  <a:lnTo>
                    <a:pt x="207200" y="30480"/>
                  </a:lnTo>
                  <a:lnTo>
                    <a:pt x="210312" y="30480"/>
                  </a:lnTo>
                  <a:lnTo>
                    <a:pt x="210312" y="32664"/>
                  </a:lnTo>
                  <a:lnTo>
                    <a:pt x="213410" y="32664"/>
                  </a:lnTo>
                  <a:lnTo>
                    <a:pt x="216509" y="34836"/>
                  </a:lnTo>
                  <a:lnTo>
                    <a:pt x="216509" y="30480"/>
                  </a:lnTo>
                  <a:lnTo>
                    <a:pt x="213410" y="28308"/>
                  </a:lnTo>
                  <a:lnTo>
                    <a:pt x="210312" y="26136"/>
                  </a:lnTo>
                  <a:lnTo>
                    <a:pt x="204101" y="26136"/>
                  </a:lnTo>
                  <a:lnTo>
                    <a:pt x="197167" y="26568"/>
                  </a:lnTo>
                  <a:lnTo>
                    <a:pt x="190525" y="28041"/>
                  </a:lnTo>
                  <a:lnTo>
                    <a:pt x="184467" y="30721"/>
                  </a:lnTo>
                  <a:lnTo>
                    <a:pt x="179285" y="34836"/>
                  </a:lnTo>
                  <a:lnTo>
                    <a:pt x="173075" y="39192"/>
                  </a:lnTo>
                  <a:lnTo>
                    <a:pt x="169976" y="45720"/>
                  </a:lnTo>
                  <a:lnTo>
                    <a:pt x="169976" y="58788"/>
                  </a:lnTo>
                  <a:lnTo>
                    <a:pt x="173075" y="65316"/>
                  </a:lnTo>
                  <a:lnTo>
                    <a:pt x="185483" y="74028"/>
                  </a:lnTo>
                  <a:lnTo>
                    <a:pt x="191693" y="76200"/>
                  </a:lnTo>
                  <a:lnTo>
                    <a:pt x="201002" y="76200"/>
                  </a:lnTo>
                  <a:lnTo>
                    <a:pt x="204101" y="74028"/>
                  </a:lnTo>
                  <a:lnTo>
                    <a:pt x="207200" y="74028"/>
                  </a:lnTo>
                  <a:lnTo>
                    <a:pt x="213410" y="69672"/>
                  </a:lnTo>
                  <a:lnTo>
                    <a:pt x="216509" y="67500"/>
                  </a:lnTo>
                  <a:lnTo>
                    <a:pt x="216509" y="76200"/>
                  </a:lnTo>
                  <a:lnTo>
                    <a:pt x="219621" y="76200"/>
                  </a:lnTo>
                  <a:lnTo>
                    <a:pt x="238239" y="69672"/>
                  </a:lnTo>
                  <a:close/>
                </a:path>
                <a:path w="703579" h="76835">
                  <a:moveTo>
                    <a:pt x="312851" y="69672"/>
                  </a:moveTo>
                  <a:lnTo>
                    <a:pt x="303758" y="69672"/>
                  </a:lnTo>
                  <a:lnTo>
                    <a:pt x="303758" y="67500"/>
                  </a:lnTo>
                  <a:lnTo>
                    <a:pt x="303758" y="0"/>
                  </a:lnTo>
                  <a:lnTo>
                    <a:pt x="300723" y="0"/>
                  </a:lnTo>
                  <a:lnTo>
                    <a:pt x="282536" y="6540"/>
                  </a:lnTo>
                  <a:lnTo>
                    <a:pt x="288594" y="6540"/>
                  </a:lnTo>
                  <a:lnTo>
                    <a:pt x="288594" y="8712"/>
                  </a:lnTo>
                  <a:lnTo>
                    <a:pt x="291630" y="10896"/>
                  </a:lnTo>
                  <a:lnTo>
                    <a:pt x="291630" y="30480"/>
                  </a:lnTo>
                  <a:lnTo>
                    <a:pt x="291630" y="39192"/>
                  </a:lnTo>
                  <a:lnTo>
                    <a:pt x="291630" y="63144"/>
                  </a:lnTo>
                  <a:lnTo>
                    <a:pt x="282536" y="69672"/>
                  </a:lnTo>
                  <a:lnTo>
                    <a:pt x="273443" y="69672"/>
                  </a:lnTo>
                  <a:lnTo>
                    <a:pt x="267385" y="67500"/>
                  </a:lnTo>
                  <a:lnTo>
                    <a:pt x="264350" y="63144"/>
                  </a:lnTo>
                  <a:lnTo>
                    <a:pt x="258292" y="60960"/>
                  </a:lnTo>
                  <a:lnTo>
                    <a:pt x="258292" y="37020"/>
                  </a:lnTo>
                  <a:lnTo>
                    <a:pt x="270421" y="28308"/>
                  </a:lnTo>
                  <a:lnTo>
                    <a:pt x="276479" y="28308"/>
                  </a:lnTo>
                  <a:lnTo>
                    <a:pt x="279514" y="30480"/>
                  </a:lnTo>
                  <a:lnTo>
                    <a:pt x="282536" y="30480"/>
                  </a:lnTo>
                  <a:lnTo>
                    <a:pt x="288594" y="34836"/>
                  </a:lnTo>
                  <a:lnTo>
                    <a:pt x="288594" y="37020"/>
                  </a:lnTo>
                  <a:lnTo>
                    <a:pt x="291630" y="39192"/>
                  </a:lnTo>
                  <a:lnTo>
                    <a:pt x="291630" y="30480"/>
                  </a:lnTo>
                  <a:lnTo>
                    <a:pt x="285572" y="28308"/>
                  </a:lnTo>
                  <a:lnTo>
                    <a:pt x="282536" y="26136"/>
                  </a:lnTo>
                  <a:lnTo>
                    <a:pt x="276479" y="26136"/>
                  </a:lnTo>
                  <a:lnTo>
                    <a:pt x="269709" y="26568"/>
                  </a:lnTo>
                  <a:lnTo>
                    <a:pt x="263220" y="28041"/>
                  </a:lnTo>
                  <a:lnTo>
                    <a:pt x="257302" y="30721"/>
                  </a:lnTo>
                  <a:lnTo>
                    <a:pt x="252234" y="34836"/>
                  </a:lnTo>
                  <a:lnTo>
                    <a:pt x="246176" y="39192"/>
                  </a:lnTo>
                  <a:lnTo>
                    <a:pt x="246176" y="65316"/>
                  </a:lnTo>
                  <a:lnTo>
                    <a:pt x="258292" y="74028"/>
                  </a:lnTo>
                  <a:lnTo>
                    <a:pt x="264350" y="76200"/>
                  </a:lnTo>
                  <a:lnTo>
                    <a:pt x="276479" y="76200"/>
                  </a:lnTo>
                  <a:lnTo>
                    <a:pt x="279514" y="74028"/>
                  </a:lnTo>
                  <a:lnTo>
                    <a:pt x="282536" y="74028"/>
                  </a:lnTo>
                  <a:lnTo>
                    <a:pt x="288607" y="69672"/>
                  </a:lnTo>
                  <a:lnTo>
                    <a:pt x="291630" y="67500"/>
                  </a:lnTo>
                  <a:lnTo>
                    <a:pt x="291630" y="76200"/>
                  </a:lnTo>
                  <a:lnTo>
                    <a:pt x="294665" y="76200"/>
                  </a:lnTo>
                  <a:lnTo>
                    <a:pt x="312851" y="69672"/>
                  </a:lnTo>
                  <a:close/>
                </a:path>
                <a:path w="703579" h="76835">
                  <a:moveTo>
                    <a:pt x="346341" y="73025"/>
                  </a:moveTo>
                  <a:lnTo>
                    <a:pt x="343331" y="70878"/>
                  </a:lnTo>
                  <a:lnTo>
                    <a:pt x="343331" y="68732"/>
                  </a:lnTo>
                  <a:lnTo>
                    <a:pt x="340309" y="68732"/>
                  </a:lnTo>
                  <a:lnTo>
                    <a:pt x="340309" y="0"/>
                  </a:lnTo>
                  <a:lnTo>
                    <a:pt x="337299" y="0"/>
                  </a:lnTo>
                  <a:lnTo>
                    <a:pt x="319201" y="6451"/>
                  </a:lnTo>
                  <a:lnTo>
                    <a:pt x="328244" y="6451"/>
                  </a:lnTo>
                  <a:lnTo>
                    <a:pt x="328244" y="70878"/>
                  </a:lnTo>
                  <a:lnTo>
                    <a:pt x="325234" y="70878"/>
                  </a:lnTo>
                  <a:lnTo>
                    <a:pt x="325234" y="73025"/>
                  </a:lnTo>
                  <a:lnTo>
                    <a:pt x="346341" y="73025"/>
                  </a:lnTo>
                  <a:close/>
                </a:path>
                <a:path w="703579" h="76835">
                  <a:moveTo>
                    <a:pt x="417626" y="39827"/>
                  </a:moveTo>
                  <a:lnTo>
                    <a:pt x="414528" y="35547"/>
                  </a:lnTo>
                  <a:lnTo>
                    <a:pt x="405257" y="29133"/>
                  </a:lnTo>
                  <a:lnTo>
                    <a:pt x="402158" y="28067"/>
                  </a:lnTo>
                  <a:lnTo>
                    <a:pt x="402158" y="39827"/>
                  </a:lnTo>
                  <a:lnTo>
                    <a:pt x="402158" y="41973"/>
                  </a:lnTo>
                  <a:lnTo>
                    <a:pt x="371246" y="41973"/>
                  </a:lnTo>
                  <a:lnTo>
                    <a:pt x="371246" y="37693"/>
                  </a:lnTo>
                  <a:lnTo>
                    <a:pt x="383616" y="29133"/>
                  </a:lnTo>
                  <a:lnTo>
                    <a:pt x="389801" y="29133"/>
                  </a:lnTo>
                  <a:lnTo>
                    <a:pt x="395986" y="33413"/>
                  </a:lnTo>
                  <a:lnTo>
                    <a:pt x="399072" y="33413"/>
                  </a:lnTo>
                  <a:lnTo>
                    <a:pt x="399072" y="37693"/>
                  </a:lnTo>
                  <a:lnTo>
                    <a:pt x="402158" y="39827"/>
                  </a:lnTo>
                  <a:lnTo>
                    <a:pt x="402158" y="28067"/>
                  </a:lnTo>
                  <a:lnTo>
                    <a:pt x="399072" y="26987"/>
                  </a:lnTo>
                  <a:lnTo>
                    <a:pt x="383616" y="26987"/>
                  </a:lnTo>
                  <a:lnTo>
                    <a:pt x="374345" y="29133"/>
                  </a:lnTo>
                  <a:lnTo>
                    <a:pt x="361975" y="37693"/>
                  </a:lnTo>
                  <a:lnTo>
                    <a:pt x="358889" y="44107"/>
                  </a:lnTo>
                  <a:lnTo>
                    <a:pt x="358889" y="59093"/>
                  </a:lnTo>
                  <a:lnTo>
                    <a:pt x="361975" y="65506"/>
                  </a:lnTo>
                  <a:lnTo>
                    <a:pt x="374345" y="74066"/>
                  </a:lnTo>
                  <a:lnTo>
                    <a:pt x="380530" y="76212"/>
                  </a:lnTo>
                  <a:lnTo>
                    <a:pt x="395986" y="76212"/>
                  </a:lnTo>
                  <a:lnTo>
                    <a:pt x="402158" y="74066"/>
                  </a:lnTo>
                  <a:lnTo>
                    <a:pt x="408343" y="69786"/>
                  </a:lnTo>
                  <a:lnTo>
                    <a:pt x="409892" y="67652"/>
                  </a:lnTo>
                  <a:lnTo>
                    <a:pt x="417626" y="56946"/>
                  </a:lnTo>
                  <a:lnTo>
                    <a:pt x="414528" y="56946"/>
                  </a:lnTo>
                  <a:lnTo>
                    <a:pt x="411441" y="61226"/>
                  </a:lnTo>
                  <a:lnTo>
                    <a:pt x="411441" y="63373"/>
                  </a:lnTo>
                  <a:lnTo>
                    <a:pt x="408343" y="65506"/>
                  </a:lnTo>
                  <a:lnTo>
                    <a:pt x="405257" y="65506"/>
                  </a:lnTo>
                  <a:lnTo>
                    <a:pt x="399072" y="67652"/>
                  </a:lnTo>
                  <a:lnTo>
                    <a:pt x="389801" y="67652"/>
                  </a:lnTo>
                  <a:lnTo>
                    <a:pt x="383616" y="65506"/>
                  </a:lnTo>
                  <a:lnTo>
                    <a:pt x="377431" y="61226"/>
                  </a:lnTo>
                  <a:lnTo>
                    <a:pt x="371246" y="52666"/>
                  </a:lnTo>
                  <a:lnTo>
                    <a:pt x="371246" y="46253"/>
                  </a:lnTo>
                  <a:lnTo>
                    <a:pt x="417626" y="46253"/>
                  </a:lnTo>
                  <a:lnTo>
                    <a:pt x="417626" y="41973"/>
                  </a:lnTo>
                  <a:lnTo>
                    <a:pt x="417626" y="39827"/>
                  </a:lnTo>
                  <a:close/>
                </a:path>
                <a:path w="703579" h="76835">
                  <a:moveTo>
                    <a:pt x="530339" y="26987"/>
                  </a:moveTo>
                  <a:lnTo>
                    <a:pt x="508749" y="26987"/>
                  </a:lnTo>
                  <a:lnTo>
                    <a:pt x="508749" y="29133"/>
                  </a:lnTo>
                  <a:lnTo>
                    <a:pt x="517994" y="29133"/>
                  </a:lnTo>
                  <a:lnTo>
                    <a:pt x="517994" y="35547"/>
                  </a:lnTo>
                  <a:lnTo>
                    <a:pt x="514908" y="37693"/>
                  </a:lnTo>
                  <a:lnTo>
                    <a:pt x="502577" y="63373"/>
                  </a:lnTo>
                  <a:lnTo>
                    <a:pt x="489762" y="44107"/>
                  </a:lnTo>
                  <a:lnTo>
                    <a:pt x="484073" y="35547"/>
                  </a:lnTo>
                  <a:lnTo>
                    <a:pt x="484073" y="31267"/>
                  </a:lnTo>
                  <a:lnTo>
                    <a:pt x="487159" y="29133"/>
                  </a:lnTo>
                  <a:lnTo>
                    <a:pt x="493318" y="29133"/>
                  </a:lnTo>
                  <a:lnTo>
                    <a:pt x="493318" y="26987"/>
                  </a:lnTo>
                  <a:lnTo>
                    <a:pt x="459397" y="26987"/>
                  </a:lnTo>
                  <a:lnTo>
                    <a:pt x="459397" y="29133"/>
                  </a:lnTo>
                  <a:lnTo>
                    <a:pt x="465569" y="29133"/>
                  </a:lnTo>
                  <a:lnTo>
                    <a:pt x="471728" y="33413"/>
                  </a:lnTo>
                  <a:lnTo>
                    <a:pt x="471728" y="35547"/>
                  </a:lnTo>
                  <a:lnTo>
                    <a:pt x="474814" y="41973"/>
                  </a:lnTo>
                  <a:lnTo>
                    <a:pt x="459397" y="63373"/>
                  </a:lnTo>
                  <a:lnTo>
                    <a:pt x="447052" y="35547"/>
                  </a:lnTo>
                  <a:lnTo>
                    <a:pt x="443979" y="35547"/>
                  </a:lnTo>
                  <a:lnTo>
                    <a:pt x="443979" y="31267"/>
                  </a:lnTo>
                  <a:lnTo>
                    <a:pt x="447052" y="29133"/>
                  </a:lnTo>
                  <a:lnTo>
                    <a:pt x="450138" y="29133"/>
                  </a:lnTo>
                  <a:lnTo>
                    <a:pt x="450138" y="26987"/>
                  </a:lnTo>
                  <a:lnTo>
                    <a:pt x="422389" y="26987"/>
                  </a:lnTo>
                  <a:lnTo>
                    <a:pt x="422389" y="29133"/>
                  </a:lnTo>
                  <a:lnTo>
                    <a:pt x="425462" y="29133"/>
                  </a:lnTo>
                  <a:lnTo>
                    <a:pt x="425462" y="31267"/>
                  </a:lnTo>
                  <a:lnTo>
                    <a:pt x="428548" y="31267"/>
                  </a:lnTo>
                  <a:lnTo>
                    <a:pt x="431634" y="33413"/>
                  </a:lnTo>
                  <a:lnTo>
                    <a:pt x="431634" y="37693"/>
                  </a:lnTo>
                  <a:lnTo>
                    <a:pt x="453224" y="76212"/>
                  </a:lnTo>
                  <a:lnTo>
                    <a:pt x="456311" y="76212"/>
                  </a:lnTo>
                  <a:lnTo>
                    <a:pt x="464947" y="63373"/>
                  </a:lnTo>
                  <a:lnTo>
                    <a:pt x="477901" y="44107"/>
                  </a:lnTo>
                  <a:lnTo>
                    <a:pt x="496404" y="76212"/>
                  </a:lnTo>
                  <a:lnTo>
                    <a:pt x="499491" y="76212"/>
                  </a:lnTo>
                  <a:lnTo>
                    <a:pt x="506310" y="63373"/>
                  </a:lnTo>
                  <a:lnTo>
                    <a:pt x="521081" y="35547"/>
                  </a:lnTo>
                  <a:lnTo>
                    <a:pt x="521081" y="31267"/>
                  </a:lnTo>
                  <a:lnTo>
                    <a:pt x="524167" y="29133"/>
                  </a:lnTo>
                  <a:lnTo>
                    <a:pt x="530339" y="29133"/>
                  </a:lnTo>
                  <a:lnTo>
                    <a:pt x="530339" y="26987"/>
                  </a:lnTo>
                  <a:close/>
                </a:path>
                <a:path w="703579" h="76835">
                  <a:moveTo>
                    <a:pt x="593839" y="65506"/>
                  </a:moveTo>
                  <a:lnTo>
                    <a:pt x="590740" y="67652"/>
                  </a:lnTo>
                  <a:lnTo>
                    <a:pt x="587641" y="67652"/>
                  </a:lnTo>
                  <a:lnTo>
                    <a:pt x="587641" y="69786"/>
                  </a:lnTo>
                  <a:lnTo>
                    <a:pt x="584542" y="69786"/>
                  </a:lnTo>
                  <a:lnTo>
                    <a:pt x="584542" y="67652"/>
                  </a:lnTo>
                  <a:lnTo>
                    <a:pt x="581456" y="65506"/>
                  </a:lnTo>
                  <a:lnTo>
                    <a:pt x="581456" y="48387"/>
                  </a:lnTo>
                  <a:lnTo>
                    <a:pt x="581456" y="31267"/>
                  </a:lnTo>
                  <a:lnTo>
                    <a:pt x="578358" y="29133"/>
                  </a:lnTo>
                  <a:lnTo>
                    <a:pt x="575259" y="29133"/>
                  </a:lnTo>
                  <a:lnTo>
                    <a:pt x="572160" y="26987"/>
                  </a:lnTo>
                  <a:lnTo>
                    <a:pt x="553593" y="26987"/>
                  </a:lnTo>
                  <a:lnTo>
                    <a:pt x="541210" y="31267"/>
                  </a:lnTo>
                  <a:lnTo>
                    <a:pt x="535012" y="35547"/>
                  </a:lnTo>
                  <a:lnTo>
                    <a:pt x="535012" y="41973"/>
                  </a:lnTo>
                  <a:lnTo>
                    <a:pt x="538111" y="41973"/>
                  </a:lnTo>
                  <a:lnTo>
                    <a:pt x="538111" y="44107"/>
                  </a:lnTo>
                  <a:lnTo>
                    <a:pt x="544309" y="44107"/>
                  </a:lnTo>
                  <a:lnTo>
                    <a:pt x="547395" y="41973"/>
                  </a:lnTo>
                  <a:lnTo>
                    <a:pt x="547395" y="33413"/>
                  </a:lnTo>
                  <a:lnTo>
                    <a:pt x="550494" y="31267"/>
                  </a:lnTo>
                  <a:lnTo>
                    <a:pt x="553593" y="31267"/>
                  </a:lnTo>
                  <a:lnTo>
                    <a:pt x="553593" y="29133"/>
                  </a:lnTo>
                  <a:lnTo>
                    <a:pt x="562876" y="29133"/>
                  </a:lnTo>
                  <a:lnTo>
                    <a:pt x="565975" y="31267"/>
                  </a:lnTo>
                  <a:lnTo>
                    <a:pt x="565975" y="33413"/>
                  </a:lnTo>
                  <a:lnTo>
                    <a:pt x="569074" y="35547"/>
                  </a:lnTo>
                  <a:lnTo>
                    <a:pt x="569074" y="44107"/>
                  </a:lnTo>
                  <a:lnTo>
                    <a:pt x="569074" y="48387"/>
                  </a:lnTo>
                  <a:lnTo>
                    <a:pt x="569074" y="63373"/>
                  </a:lnTo>
                  <a:lnTo>
                    <a:pt x="559777" y="69786"/>
                  </a:lnTo>
                  <a:lnTo>
                    <a:pt x="553593" y="69786"/>
                  </a:lnTo>
                  <a:lnTo>
                    <a:pt x="550494" y="67652"/>
                  </a:lnTo>
                  <a:lnTo>
                    <a:pt x="547395" y="67652"/>
                  </a:lnTo>
                  <a:lnTo>
                    <a:pt x="547395" y="65506"/>
                  </a:lnTo>
                  <a:lnTo>
                    <a:pt x="544309" y="63373"/>
                  </a:lnTo>
                  <a:lnTo>
                    <a:pt x="544309" y="59093"/>
                  </a:lnTo>
                  <a:lnTo>
                    <a:pt x="550494" y="54813"/>
                  </a:lnTo>
                  <a:lnTo>
                    <a:pt x="550494" y="52666"/>
                  </a:lnTo>
                  <a:lnTo>
                    <a:pt x="556691" y="52666"/>
                  </a:lnTo>
                  <a:lnTo>
                    <a:pt x="556691" y="50533"/>
                  </a:lnTo>
                  <a:lnTo>
                    <a:pt x="562876" y="48387"/>
                  </a:lnTo>
                  <a:lnTo>
                    <a:pt x="569074" y="48387"/>
                  </a:lnTo>
                  <a:lnTo>
                    <a:pt x="569074" y="44107"/>
                  </a:lnTo>
                  <a:lnTo>
                    <a:pt x="562152" y="46050"/>
                  </a:lnTo>
                  <a:lnTo>
                    <a:pt x="555523" y="48387"/>
                  </a:lnTo>
                  <a:lnTo>
                    <a:pt x="549478" y="50736"/>
                  </a:lnTo>
                  <a:lnTo>
                    <a:pt x="544309" y="52666"/>
                  </a:lnTo>
                  <a:lnTo>
                    <a:pt x="541210" y="52666"/>
                  </a:lnTo>
                  <a:lnTo>
                    <a:pt x="531926" y="59093"/>
                  </a:lnTo>
                  <a:lnTo>
                    <a:pt x="531926" y="67652"/>
                  </a:lnTo>
                  <a:lnTo>
                    <a:pt x="544309" y="76212"/>
                  </a:lnTo>
                  <a:lnTo>
                    <a:pt x="553593" y="76212"/>
                  </a:lnTo>
                  <a:lnTo>
                    <a:pt x="556691" y="74066"/>
                  </a:lnTo>
                  <a:lnTo>
                    <a:pt x="559777" y="74066"/>
                  </a:lnTo>
                  <a:lnTo>
                    <a:pt x="565975" y="69786"/>
                  </a:lnTo>
                  <a:lnTo>
                    <a:pt x="569074" y="67652"/>
                  </a:lnTo>
                  <a:lnTo>
                    <a:pt x="569074" y="69786"/>
                  </a:lnTo>
                  <a:lnTo>
                    <a:pt x="572160" y="71932"/>
                  </a:lnTo>
                  <a:lnTo>
                    <a:pt x="572160" y="74066"/>
                  </a:lnTo>
                  <a:lnTo>
                    <a:pt x="575259" y="74066"/>
                  </a:lnTo>
                  <a:lnTo>
                    <a:pt x="575259" y="76212"/>
                  </a:lnTo>
                  <a:lnTo>
                    <a:pt x="581456" y="76212"/>
                  </a:lnTo>
                  <a:lnTo>
                    <a:pt x="587641" y="74066"/>
                  </a:lnTo>
                  <a:lnTo>
                    <a:pt x="591769" y="69786"/>
                  </a:lnTo>
                  <a:lnTo>
                    <a:pt x="593839" y="67652"/>
                  </a:lnTo>
                  <a:lnTo>
                    <a:pt x="593839" y="65506"/>
                  </a:lnTo>
                  <a:close/>
                </a:path>
                <a:path w="703579" h="76835">
                  <a:moveTo>
                    <a:pt x="644639" y="31178"/>
                  </a:moveTo>
                  <a:lnTo>
                    <a:pt x="638683" y="26987"/>
                  </a:lnTo>
                  <a:lnTo>
                    <a:pt x="629754" y="26987"/>
                  </a:lnTo>
                  <a:lnTo>
                    <a:pt x="623798" y="31178"/>
                  </a:lnTo>
                  <a:lnTo>
                    <a:pt x="617842" y="39547"/>
                  </a:lnTo>
                  <a:lnTo>
                    <a:pt x="617842" y="26987"/>
                  </a:lnTo>
                  <a:lnTo>
                    <a:pt x="614870" y="26987"/>
                  </a:lnTo>
                  <a:lnTo>
                    <a:pt x="597014" y="33274"/>
                  </a:lnTo>
                  <a:lnTo>
                    <a:pt x="605942" y="33274"/>
                  </a:lnTo>
                  <a:lnTo>
                    <a:pt x="605942" y="68846"/>
                  </a:lnTo>
                  <a:lnTo>
                    <a:pt x="602957" y="70942"/>
                  </a:lnTo>
                  <a:lnTo>
                    <a:pt x="602957" y="73037"/>
                  </a:lnTo>
                  <a:lnTo>
                    <a:pt x="623798" y="73037"/>
                  </a:lnTo>
                  <a:lnTo>
                    <a:pt x="623798" y="70942"/>
                  </a:lnTo>
                  <a:lnTo>
                    <a:pt x="620826" y="70942"/>
                  </a:lnTo>
                  <a:lnTo>
                    <a:pt x="620826" y="68846"/>
                  </a:lnTo>
                  <a:lnTo>
                    <a:pt x="617842" y="66751"/>
                  </a:lnTo>
                  <a:lnTo>
                    <a:pt x="617842" y="41643"/>
                  </a:lnTo>
                  <a:lnTo>
                    <a:pt x="620826" y="39547"/>
                  </a:lnTo>
                  <a:lnTo>
                    <a:pt x="623798" y="37452"/>
                  </a:lnTo>
                  <a:lnTo>
                    <a:pt x="623798" y="35369"/>
                  </a:lnTo>
                  <a:lnTo>
                    <a:pt x="629754" y="35369"/>
                  </a:lnTo>
                  <a:lnTo>
                    <a:pt x="632726" y="37452"/>
                  </a:lnTo>
                  <a:lnTo>
                    <a:pt x="635698" y="37452"/>
                  </a:lnTo>
                  <a:lnTo>
                    <a:pt x="635698" y="39547"/>
                  </a:lnTo>
                  <a:lnTo>
                    <a:pt x="638683" y="39547"/>
                  </a:lnTo>
                  <a:lnTo>
                    <a:pt x="641654" y="37452"/>
                  </a:lnTo>
                  <a:lnTo>
                    <a:pt x="641654" y="35369"/>
                  </a:lnTo>
                  <a:lnTo>
                    <a:pt x="644639" y="35369"/>
                  </a:lnTo>
                  <a:lnTo>
                    <a:pt x="644639" y="31178"/>
                  </a:lnTo>
                  <a:close/>
                </a:path>
                <a:path w="703579" h="76835">
                  <a:moveTo>
                    <a:pt x="703376" y="35547"/>
                  </a:moveTo>
                  <a:lnTo>
                    <a:pt x="697191" y="31267"/>
                  </a:lnTo>
                  <a:lnTo>
                    <a:pt x="691019" y="29133"/>
                  </a:lnTo>
                  <a:lnTo>
                    <a:pt x="687933" y="26987"/>
                  </a:lnTo>
                  <a:lnTo>
                    <a:pt x="687933" y="35547"/>
                  </a:lnTo>
                  <a:lnTo>
                    <a:pt x="687933" y="41973"/>
                  </a:lnTo>
                  <a:lnTo>
                    <a:pt x="660158" y="41973"/>
                  </a:lnTo>
                  <a:lnTo>
                    <a:pt x="660158" y="35547"/>
                  </a:lnTo>
                  <a:lnTo>
                    <a:pt x="666330" y="31267"/>
                  </a:lnTo>
                  <a:lnTo>
                    <a:pt x="672503" y="29133"/>
                  </a:lnTo>
                  <a:lnTo>
                    <a:pt x="678675" y="29133"/>
                  </a:lnTo>
                  <a:lnTo>
                    <a:pt x="678675" y="31267"/>
                  </a:lnTo>
                  <a:lnTo>
                    <a:pt x="681761" y="31267"/>
                  </a:lnTo>
                  <a:lnTo>
                    <a:pt x="687933" y="35547"/>
                  </a:lnTo>
                  <a:lnTo>
                    <a:pt x="687933" y="26987"/>
                  </a:lnTo>
                  <a:lnTo>
                    <a:pt x="669417" y="26987"/>
                  </a:lnTo>
                  <a:lnTo>
                    <a:pt x="663244" y="29133"/>
                  </a:lnTo>
                  <a:lnTo>
                    <a:pt x="650900" y="37693"/>
                  </a:lnTo>
                  <a:lnTo>
                    <a:pt x="647814" y="44107"/>
                  </a:lnTo>
                  <a:lnTo>
                    <a:pt x="647814" y="59093"/>
                  </a:lnTo>
                  <a:lnTo>
                    <a:pt x="650900" y="65506"/>
                  </a:lnTo>
                  <a:lnTo>
                    <a:pt x="663244" y="74066"/>
                  </a:lnTo>
                  <a:lnTo>
                    <a:pt x="669417" y="76212"/>
                  </a:lnTo>
                  <a:lnTo>
                    <a:pt x="684847" y="76212"/>
                  </a:lnTo>
                  <a:lnTo>
                    <a:pt x="691019" y="74066"/>
                  </a:lnTo>
                  <a:lnTo>
                    <a:pt x="697191" y="69786"/>
                  </a:lnTo>
                  <a:lnTo>
                    <a:pt x="698741" y="67652"/>
                  </a:lnTo>
                  <a:lnTo>
                    <a:pt x="703376" y="61226"/>
                  </a:lnTo>
                  <a:lnTo>
                    <a:pt x="703376" y="56946"/>
                  </a:lnTo>
                  <a:lnTo>
                    <a:pt x="700290" y="61226"/>
                  </a:lnTo>
                  <a:lnTo>
                    <a:pt x="694105" y="65506"/>
                  </a:lnTo>
                  <a:lnTo>
                    <a:pt x="691019" y="65506"/>
                  </a:lnTo>
                  <a:lnTo>
                    <a:pt x="687933" y="67652"/>
                  </a:lnTo>
                  <a:lnTo>
                    <a:pt x="675589" y="67652"/>
                  </a:lnTo>
                  <a:lnTo>
                    <a:pt x="660158" y="56946"/>
                  </a:lnTo>
                  <a:lnTo>
                    <a:pt x="660158" y="46253"/>
                  </a:lnTo>
                  <a:lnTo>
                    <a:pt x="703376" y="46253"/>
                  </a:lnTo>
                  <a:lnTo>
                    <a:pt x="703376" y="41973"/>
                  </a:lnTo>
                  <a:lnTo>
                    <a:pt x="703376" y="355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20901" y="4341812"/>
              <a:ext cx="1447998" cy="9683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32387" y="6345237"/>
              <a:ext cx="484187" cy="7302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2297112" y="3908424"/>
              <a:ext cx="511175" cy="73660"/>
            </a:xfrm>
            <a:custGeom>
              <a:avLst/>
              <a:gdLst/>
              <a:ahLst/>
              <a:cxnLst/>
              <a:rect l="l" t="t" r="r" b="b"/>
              <a:pathLst>
                <a:path w="511175" h="73660">
                  <a:moveTo>
                    <a:pt x="128587" y="1587"/>
                  </a:moveTo>
                  <a:lnTo>
                    <a:pt x="101028" y="1587"/>
                  </a:lnTo>
                  <a:lnTo>
                    <a:pt x="64287" y="57873"/>
                  </a:lnTo>
                  <a:lnTo>
                    <a:pt x="34620" y="12420"/>
                  </a:lnTo>
                  <a:lnTo>
                    <a:pt x="27546" y="1587"/>
                  </a:lnTo>
                  <a:lnTo>
                    <a:pt x="0" y="1587"/>
                  </a:lnTo>
                  <a:lnTo>
                    <a:pt x="0" y="3759"/>
                  </a:lnTo>
                  <a:lnTo>
                    <a:pt x="9182" y="3759"/>
                  </a:lnTo>
                  <a:lnTo>
                    <a:pt x="12242" y="5918"/>
                  </a:lnTo>
                  <a:lnTo>
                    <a:pt x="12242" y="8089"/>
                  </a:lnTo>
                  <a:lnTo>
                    <a:pt x="15303" y="8089"/>
                  </a:lnTo>
                  <a:lnTo>
                    <a:pt x="15303" y="66535"/>
                  </a:lnTo>
                  <a:lnTo>
                    <a:pt x="12242" y="68707"/>
                  </a:lnTo>
                  <a:lnTo>
                    <a:pt x="12242" y="70866"/>
                  </a:lnTo>
                  <a:lnTo>
                    <a:pt x="0" y="70866"/>
                  </a:lnTo>
                  <a:lnTo>
                    <a:pt x="0" y="73037"/>
                  </a:lnTo>
                  <a:lnTo>
                    <a:pt x="33667" y="73037"/>
                  </a:lnTo>
                  <a:lnTo>
                    <a:pt x="33667" y="70866"/>
                  </a:lnTo>
                  <a:lnTo>
                    <a:pt x="24485" y="70866"/>
                  </a:lnTo>
                  <a:lnTo>
                    <a:pt x="21424" y="68707"/>
                  </a:lnTo>
                  <a:lnTo>
                    <a:pt x="21424" y="12420"/>
                  </a:lnTo>
                  <a:lnTo>
                    <a:pt x="58166" y="73037"/>
                  </a:lnTo>
                  <a:lnTo>
                    <a:pt x="61226" y="73037"/>
                  </a:lnTo>
                  <a:lnTo>
                    <a:pt x="71170" y="57873"/>
                  </a:lnTo>
                  <a:lnTo>
                    <a:pt x="101028" y="12420"/>
                  </a:lnTo>
                  <a:lnTo>
                    <a:pt x="101028" y="68707"/>
                  </a:lnTo>
                  <a:lnTo>
                    <a:pt x="97967" y="70866"/>
                  </a:lnTo>
                  <a:lnTo>
                    <a:pt x="88785" y="70866"/>
                  </a:lnTo>
                  <a:lnTo>
                    <a:pt x="88785" y="73037"/>
                  </a:lnTo>
                  <a:lnTo>
                    <a:pt x="128587" y="73037"/>
                  </a:lnTo>
                  <a:lnTo>
                    <a:pt x="128587" y="70866"/>
                  </a:lnTo>
                  <a:lnTo>
                    <a:pt x="119392" y="70866"/>
                  </a:lnTo>
                  <a:lnTo>
                    <a:pt x="116332" y="68707"/>
                  </a:lnTo>
                  <a:lnTo>
                    <a:pt x="116332" y="12420"/>
                  </a:lnTo>
                  <a:lnTo>
                    <a:pt x="116332" y="5918"/>
                  </a:lnTo>
                  <a:lnTo>
                    <a:pt x="119392" y="3759"/>
                  </a:lnTo>
                  <a:lnTo>
                    <a:pt x="128587" y="3759"/>
                  </a:lnTo>
                  <a:lnTo>
                    <a:pt x="128587" y="1587"/>
                  </a:lnTo>
                  <a:close/>
                </a:path>
                <a:path w="511175" h="73660">
                  <a:moveTo>
                    <a:pt x="195262" y="64477"/>
                  </a:moveTo>
                  <a:lnTo>
                    <a:pt x="192163" y="64477"/>
                  </a:lnTo>
                  <a:lnTo>
                    <a:pt x="192163" y="66611"/>
                  </a:lnTo>
                  <a:lnTo>
                    <a:pt x="185966" y="66611"/>
                  </a:lnTo>
                  <a:lnTo>
                    <a:pt x="185966" y="64477"/>
                  </a:lnTo>
                  <a:lnTo>
                    <a:pt x="182880" y="60198"/>
                  </a:lnTo>
                  <a:lnTo>
                    <a:pt x="182880" y="45212"/>
                  </a:lnTo>
                  <a:lnTo>
                    <a:pt x="182880" y="30238"/>
                  </a:lnTo>
                  <a:lnTo>
                    <a:pt x="179781" y="28092"/>
                  </a:lnTo>
                  <a:lnTo>
                    <a:pt x="176682" y="25958"/>
                  </a:lnTo>
                  <a:lnTo>
                    <a:pt x="173583" y="25958"/>
                  </a:lnTo>
                  <a:lnTo>
                    <a:pt x="167398" y="23812"/>
                  </a:lnTo>
                  <a:lnTo>
                    <a:pt x="155016" y="23812"/>
                  </a:lnTo>
                  <a:lnTo>
                    <a:pt x="142633" y="28092"/>
                  </a:lnTo>
                  <a:lnTo>
                    <a:pt x="139534" y="30238"/>
                  </a:lnTo>
                  <a:lnTo>
                    <a:pt x="136436" y="34518"/>
                  </a:lnTo>
                  <a:lnTo>
                    <a:pt x="136436" y="40932"/>
                  </a:lnTo>
                  <a:lnTo>
                    <a:pt x="139534" y="40932"/>
                  </a:lnTo>
                  <a:lnTo>
                    <a:pt x="142633" y="43078"/>
                  </a:lnTo>
                  <a:lnTo>
                    <a:pt x="145732" y="43078"/>
                  </a:lnTo>
                  <a:lnTo>
                    <a:pt x="145732" y="40932"/>
                  </a:lnTo>
                  <a:lnTo>
                    <a:pt x="148818" y="40932"/>
                  </a:lnTo>
                  <a:lnTo>
                    <a:pt x="148818" y="32372"/>
                  </a:lnTo>
                  <a:lnTo>
                    <a:pt x="155016" y="28092"/>
                  </a:lnTo>
                  <a:lnTo>
                    <a:pt x="167398" y="28092"/>
                  </a:lnTo>
                  <a:lnTo>
                    <a:pt x="167398" y="30238"/>
                  </a:lnTo>
                  <a:lnTo>
                    <a:pt x="170497" y="32372"/>
                  </a:lnTo>
                  <a:lnTo>
                    <a:pt x="170497" y="43078"/>
                  </a:lnTo>
                  <a:lnTo>
                    <a:pt x="170497" y="45212"/>
                  </a:lnTo>
                  <a:lnTo>
                    <a:pt x="170497" y="62331"/>
                  </a:lnTo>
                  <a:lnTo>
                    <a:pt x="164299" y="64477"/>
                  </a:lnTo>
                  <a:lnTo>
                    <a:pt x="161201" y="66611"/>
                  </a:lnTo>
                  <a:lnTo>
                    <a:pt x="151917" y="66611"/>
                  </a:lnTo>
                  <a:lnTo>
                    <a:pt x="148818" y="64477"/>
                  </a:lnTo>
                  <a:lnTo>
                    <a:pt x="148818" y="62331"/>
                  </a:lnTo>
                  <a:lnTo>
                    <a:pt x="145732" y="62331"/>
                  </a:lnTo>
                  <a:lnTo>
                    <a:pt x="145732" y="58051"/>
                  </a:lnTo>
                  <a:lnTo>
                    <a:pt x="148818" y="55918"/>
                  </a:lnTo>
                  <a:lnTo>
                    <a:pt x="148818" y="53771"/>
                  </a:lnTo>
                  <a:lnTo>
                    <a:pt x="151917" y="51638"/>
                  </a:lnTo>
                  <a:lnTo>
                    <a:pt x="155016" y="51638"/>
                  </a:lnTo>
                  <a:lnTo>
                    <a:pt x="158115" y="49491"/>
                  </a:lnTo>
                  <a:lnTo>
                    <a:pt x="161201" y="49491"/>
                  </a:lnTo>
                  <a:lnTo>
                    <a:pt x="164299" y="47358"/>
                  </a:lnTo>
                  <a:lnTo>
                    <a:pt x="170497" y="45212"/>
                  </a:lnTo>
                  <a:lnTo>
                    <a:pt x="170497" y="43078"/>
                  </a:lnTo>
                  <a:lnTo>
                    <a:pt x="163576" y="44678"/>
                  </a:lnTo>
                  <a:lnTo>
                    <a:pt x="156946" y="46291"/>
                  </a:lnTo>
                  <a:lnTo>
                    <a:pt x="150901" y="47891"/>
                  </a:lnTo>
                  <a:lnTo>
                    <a:pt x="145732" y="49491"/>
                  </a:lnTo>
                  <a:lnTo>
                    <a:pt x="136436" y="55918"/>
                  </a:lnTo>
                  <a:lnTo>
                    <a:pt x="136436" y="58051"/>
                  </a:lnTo>
                  <a:lnTo>
                    <a:pt x="133350" y="60198"/>
                  </a:lnTo>
                  <a:lnTo>
                    <a:pt x="133350" y="64477"/>
                  </a:lnTo>
                  <a:lnTo>
                    <a:pt x="136436" y="68757"/>
                  </a:lnTo>
                  <a:lnTo>
                    <a:pt x="142633" y="73037"/>
                  </a:lnTo>
                  <a:lnTo>
                    <a:pt x="158115" y="73037"/>
                  </a:lnTo>
                  <a:lnTo>
                    <a:pt x="167398" y="66611"/>
                  </a:lnTo>
                  <a:lnTo>
                    <a:pt x="170497" y="64477"/>
                  </a:lnTo>
                  <a:lnTo>
                    <a:pt x="170497" y="68757"/>
                  </a:lnTo>
                  <a:lnTo>
                    <a:pt x="176682" y="73037"/>
                  </a:lnTo>
                  <a:lnTo>
                    <a:pt x="185966" y="73037"/>
                  </a:lnTo>
                  <a:lnTo>
                    <a:pt x="195262" y="66611"/>
                  </a:lnTo>
                  <a:lnTo>
                    <a:pt x="195262" y="64477"/>
                  </a:lnTo>
                  <a:close/>
                </a:path>
                <a:path w="511175" h="73660">
                  <a:moveTo>
                    <a:pt x="255587" y="53771"/>
                  </a:moveTo>
                  <a:lnTo>
                    <a:pt x="252577" y="58051"/>
                  </a:lnTo>
                  <a:lnTo>
                    <a:pt x="243586" y="64477"/>
                  </a:lnTo>
                  <a:lnTo>
                    <a:pt x="228600" y="64477"/>
                  </a:lnTo>
                  <a:lnTo>
                    <a:pt x="222592" y="62331"/>
                  </a:lnTo>
                  <a:lnTo>
                    <a:pt x="213601" y="49491"/>
                  </a:lnTo>
                  <a:lnTo>
                    <a:pt x="213601" y="38798"/>
                  </a:lnTo>
                  <a:lnTo>
                    <a:pt x="216598" y="34518"/>
                  </a:lnTo>
                  <a:lnTo>
                    <a:pt x="225590" y="28092"/>
                  </a:lnTo>
                  <a:lnTo>
                    <a:pt x="234594" y="28092"/>
                  </a:lnTo>
                  <a:lnTo>
                    <a:pt x="240588" y="32372"/>
                  </a:lnTo>
                  <a:lnTo>
                    <a:pt x="240588" y="38798"/>
                  </a:lnTo>
                  <a:lnTo>
                    <a:pt x="243586" y="38798"/>
                  </a:lnTo>
                  <a:lnTo>
                    <a:pt x="243586" y="40932"/>
                  </a:lnTo>
                  <a:lnTo>
                    <a:pt x="249580" y="40932"/>
                  </a:lnTo>
                  <a:lnTo>
                    <a:pt x="249580" y="38798"/>
                  </a:lnTo>
                  <a:lnTo>
                    <a:pt x="252577" y="38798"/>
                  </a:lnTo>
                  <a:lnTo>
                    <a:pt x="252577" y="30238"/>
                  </a:lnTo>
                  <a:lnTo>
                    <a:pt x="246583" y="28092"/>
                  </a:lnTo>
                  <a:lnTo>
                    <a:pt x="243586" y="25958"/>
                  </a:lnTo>
                  <a:lnTo>
                    <a:pt x="237591" y="23812"/>
                  </a:lnTo>
                  <a:lnTo>
                    <a:pt x="222592" y="23812"/>
                  </a:lnTo>
                  <a:lnTo>
                    <a:pt x="204609" y="36652"/>
                  </a:lnTo>
                  <a:lnTo>
                    <a:pt x="201612" y="40932"/>
                  </a:lnTo>
                  <a:lnTo>
                    <a:pt x="201612" y="55918"/>
                  </a:lnTo>
                  <a:lnTo>
                    <a:pt x="204609" y="62331"/>
                  </a:lnTo>
                  <a:lnTo>
                    <a:pt x="216598" y="70891"/>
                  </a:lnTo>
                  <a:lnTo>
                    <a:pt x="222592" y="73037"/>
                  </a:lnTo>
                  <a:lnTo>
                    <a:pt x="234594" y="73037"/>
                  </a:lnTo>
                  <a:lnTo>
                    <a:pt x="246583" y="68757"/>
                  </a:lnTo>
                  <a:lnTo>
                    <a:pt x="252577" y="64477"/>
                  </a:lnTo>
                  <a:lnTo>
                    <a:pt x="255587" y="60198"/>
                  </a:lnTo>
                  <a:lnTo>
                    <a:pt x="255587" y="53771"/>
                  </a:lnTo>
                  <a:close/>
                </a:path>
                <a:path w="511175" h="73660">
                  <a:moveTo>
                    <a:pt x="334962" y="70878"/>
                  </a:moveTo>
                  <a:lnTo>
                    <a:pt x="328879" y="70878"/>
                  </a:lnTo>
                  <a:lnTo>
                    <a:pt x="328879" y="68732"/>
                  </a:lnTo>
                  <a:lnTo>
                    <a:pt x="325843" y="68732"/>
                  </a:lnTo>
                  <a:lnTo>
                    <a:pt x="325843" y="34366"/>
                  </a:lnTo>
                  <a:lnTo>
                    <a:pt x="324332" y="32219"/>
                  </a:lnTo>
                  <a:lnTo>
                    <a:pt x="322808" y="30073"/>
                  </a:lnTo>
                  <a:lnTo>
                    <a:pt x="322808" y="27927"/>
                  </a:lnTo>
                  <a:lnTo>
                    <a:pt x="319773" y="25781"/>
                  </a:lnTo>
                  <a:lnTo>
                    <a:pt x="316738" y="25781"/>
                  </a:lnTo>
                  <a:lnTo>
                    <a:pt x="313702" y="23634"/>
                  </a:lnTo>
                  <a:lnTo>
                    <a:pt x="304584" y="23634"/>
                  </a:lnTo>
                  <a:lnTo>
                    <a:pt x="301548" y="25781"/>
                  </a:lnTo>
                  <a:lnTo>
                    <a:pt x="298513" y="25781"/>
                  </a:lnTo>
                  <a:lnTo>
                    <a:pt x="286359" y="34366"/>
                  </a:lnTo>
                  <a:lnTo>
                    <a:pt x="286359" y="4305"/>
                  </a:lnTo>
                  <a:lnTo>
                    <a:pt x="286359" y="0"/>
                  </a:lnTo>
                  <a:lnTo>
                    <a:pt x="283324" y="0"/>
                  </a:lnTo>
                  <a:lnTo>
                    <a:pt x="265112" y="4305"/>
                  </a:lnTo>
                  <a:lnTo>
                    <a:pt x="265112" y="6451"/>
                  </a:lnTo>
                  <a:lnTo>
                    <a:pt x="268147" y="6451"/>
                  </a:lnTo>
                  <a:lnTo>
                    <a:pt x="268147" y="4305"/>
                  </a:lnTo>
                  <a:lnTo>
                    <a:pt x="271183" y="4305"/>
                  </a:lnTo>
                  <a:lnTo>
                    <a:pt x="271183" y="6451"/>
                  </a:lnTo>
                  <a:lnTo>
                    <a:pt x="274218" y="6451"/>
                  </a:lnTo>
                  <a:lnTo>
                    <a:pt x="274218" y="68732"/>
                  </a:lnTo>
                  <a:lnTo>
                    <a:pt x="271183" y="68732"/>
                  </a:lnTo>
                  <a:lnTo>
                    <a:pt x="271183" y="70878"/>
                  </a:lnTo>
                  <a:lnTo>
                    <a:pt x="265112" y="70878"/>
                  </a:lnTo>
                  <a:lnTo>
                    <a:pt x="265112" y="73025"/>
                  </a:lnTo>
                  <a:lnTo>
                    <a:pt x="295478" y="73025"/>
                  </a:lnTo>
                  <a:lnTo>
                    <a:pt x="295478" y="70878"/>
                  </a:lnTo>
                  <a:lnTo>
                    <a:pt x="289407" y="70878"/>
                  </a:lnTo>
                  <a:lnTo>
                    <a:pt x="286359" y="68732"/>
                  </a:lnTo>
                  <a:lnTo>
                    <a:pt x="286359" y="38671"/>
                  </a:lnTo>
                  <a:lnTo>
                    <a:pt x="289407" y="34366"/>
                  </a:lnTo>
                  <a:lnTo>
                    <a:pt x="292442" y="34366"/>
                  </a:lnTo>
                  <a:lnTo>
                    <a:pt x="295478" y="32219"/>
                  </a:lnTo>
                  <a:lnTo>
                    <a:pt x="310667" y="32219"/>
                  </a:lnTo>
                  <a:lnTo>
                    <a:pt x="310667" y="34366"/>
                  </a:lnTo>
                  <a:lnTo>
                    <a:pt x="313702" y="36512"/>
                  </a:lnTo>
                  <a:lnTo>
                    <a:pt x="313702" y="68732"/>
                  </a:lnTo>
                  <a:lnTo>
                    <a:pt x="310667" y="70878"/>
                  </a:lnTo>
                  <a:lnTo>
                    <a:pt x="304584" y="70878"/>
                  </a:lnTo>
                  <a:lnTo>
                    <a:pt x="304584" y="73025"/>
                  </a:lnTo>
                  <a:lnTo>
                    <a:pt x="334962" y="73025"/>
                  </a:lnTo>
                  <a:lnTo>
                    <a:pt x="334962" y="70878"/>
                  </a:lnTo>
                  <a:close/>
                </a:path>
                <a:path w="511175" h="73660">
                  <a:moveTo>
                    <a:pt x="365594" y="2159"/>
                  </a:moveTo>
                  <a:lnTo>
                    <a:pt x="362585" y="2159"/>
                  </a:lnTo>
                  <a:lnTo>
                    <a:pt x="362585" y="0"/>
                  </a:lnTo>
                  <a:lnTo>
                    <a:pt x="353529" y="0"/>
                  </a:lnTo>
                  <a:lnTo>
                    <a:pt x="350520" y="2159"/>
                  </a:lnTo>
                  <a:lnTo>
                    <a:pt x="350520" y="10744"/>
                  </a:lnTo>
                  <a:lnTo>
                    <a:pt x="362585" y="10744"/>
                  </a:lnTo>
                  <a:lnTo>
                    <a:pt x="365594" y="8597"/>
                  </a:lnTo>
                  <a:lnTo>
                    <a:pt x="365594" y="2159"/>
                  </a:lnTo>
                  <a:close/>
                </a:path>
                <a:path w="511175" h="73660">
                  <a:moveTo>
                    <a:pt x="374650" y="70878"/>
                  </a:moveTo>
                  <a:lnTo>
                    <a:pt x="365594" y="70878"/>
                  </a:lnTo>
                  <a:lnTo>
                    <a:pt x="365594" y="23634"/>
                  </a:lnTo>
                  <a:lnTo>
                    <a:pt x="362585" y="23634"/>
                  </a:lnTo>
                  <a:lnTo>
                    <a:pt x="344487" y="30073"/>
                  </a:lnTo>
                  <a:lnTo>
                    <a:pt x="350520" y="30073"/>
                  </a:lnTo>
                  <a:lnTo>
                    <a:pt x="350520" y="32219"/>
                  </a:lnTo>
                  <a:lnTo>
                    <a:pt x="353529" y="34366"/>
                  </a:lnTo>
                  <a:lnTo>
                    <a:pt x="353529" y="66586"/>
                  </a:lnTo>
                  <a:lnTo>
                    <a:pt x="350520" y="68732"/>
                  </a:lnTo>
                  <a:lnTo>
                    <a:pt x="350520" y="70878"/>
                  </a:lnTo>
                  <a:lnTo>
                    <a:pt x="344487" y="70878"/>
                  </a:lnTo>
                  <a:lnTo>
                    <a:pt x="344487" y="73025"/>
                  </a:lnTo>
                  <a:lnTo>
                    <a:pt x="374650" y="73025"/>
                  </a:lnTo>
                  <a:lnTo>
                    <a:pt x="374650" y="70878"/>
                  </a:lnTo>
                  <a:close/>
                </a:path>
                <a:path w="511175" h="73660">
                  <a:moveTo>
                    <a:pt x="450850" y="70891"/>
                  </a:moveTo>
                  <a:lnTo>
                    <a:pt x="444766" y="70891"/>
                  </a:lnTo>
                  <a:lnTo>
                    <a:pt x="444766" y="68757"/>
                  </a:lnTo>
                  <a:lnTo>
                    <a:pt x="441731" y="68757"/>
                  </a:lnTo>
                  <a:lnTo>
                    <a:pt x="441731" y="32372"/>
                  </a:lnTo>
                  <a:lnTo>
                    <a:pt x="429590" y="23812"/>
                  </a:lnTo>
                  <a:lnTo>
                    <a:pt x="417436" y="23812"/>
                  </a:lnTo>
                  <a:lnTo>
                    <a:pt x="408330" y="28092"/>
                  </a:lnTo>
                  <a:lnTo>
                    <a:pt x="402247" y="34518"/>
                  </a:lnTo>
                  <a:lnTo>
                    <a:pt x="402247" y="30238"/>
                  </a:lnTo>
                  <a:lnTo>
                    <a:pt x="402247" y="23812"/>
                  </a:lnTo>
                  <a:lnTo>
                    <a:pt x="399211" y="23812"/>
                  </a:lnTo>
                  <a:lnTo>
                    <a:pt x="381000" y="30238"/>
                  </a:lnTo>
                  <a:lnTo>
                    <a:pt x="381000" y="32372"/>
                  </a:lnTo>
                  <a:lnTo>
                    <a:pt x="384035" y="30238"/>
                  </a:lnTo>
                  <a:lnTo>
                    <a:pt x="387070" y="30238"/>
                  </a:lnTo>
                  <a:lnTo>
                    <a:pt x="387070" y="32372"/>
                  </a:lnTo>
                  <a:lnTo>
                    <a:pt x="390105" y="32372"/>
                  </a:lnTo>
                  <a:lnTo>
                    <a:pt x="390105" y="68757"/>
                  </a:lnTo>
                  <a:lnTo>
                    <a:pt x="387070" y="68757"/>
                  </a:lnTo>
                  <a:lnTo>
                    <a:pt x="387070" y="70891"/>
                  </a:lnTo>
                  <a:lnTo>
                    <a:pt x="381000" y="70891"/>
                  </a:lnTo>
                  <a:lnTo>
                    <a:pt x="381000" y="73037"/>
                  </a:lnTo>
                  <a:lnTo>
                    <a:pt x="411365" y="73037"/>
                  </a:lnTo>
                  <a:lnTo>
                    <a:pt x="411365" y="70891"/>
                  </a:lnTo>
                  <a:lnTo>
                    <a:pt x="405295" y="70891"/>
                  </a:lnTo>
                  <a:lnTo>
                    <a:pt x="402247" y="68757"/>
                  </a:lnTo>
                  <a:lnTo>
                    <a:pt x="402247" y="38798"/>
                  </a:lnTo>
                  <a:lnTo>
                    <a:pt x="408330" y="34518"/>
                  </a:lnTo>
                  <a:lnTo>
                    <a:pt x="414401" y="32372"/>
                  </a:lnTo>
                  <a:lnTo>
                    <a:pt x="426554" y="32372"/>
                  </a:lnTo>
                  <a:lnTo>
                    <a:pt x="426554" y="34518"/>
                  </a:lnTo>
                  <a:lnTo>
                    <a:pt x="429590" y="36652"/>
                  </a:lnTo>
                  <a:lnTo>
                    <a:pt x="429590" y="68757"/>
                  </a:lnTo>
                  <a:lnTo>
                    <a:pt x="426554" y="70891"/>
                  </a:lnTo>
                  <a:lnTo>
                    <a:pt x="420471" y="70891"/>
                  </a:lnTo>
                  <a:lnTo>
                    <a:pt x="420471" y="73037"/>
                  </a:lnTo>
                  <a:lnTo>
                    <a:pt x="450850" y="73037"/>
                  </a:lnTo>
                  <a:lnTo>
                    <a:pt x="450850" y="70891"/>
                  </a:lnTo>
                  <a:close/>
                </a:path>
                <a:path w="511175" h="73660">
                  <a:moveTo>
                    <a:pt x="511175" y="32372"/>
                  </a:moveTo>
                  <a:lnTo>
                    <a:pt x="505167" y="30238"/>
                  </a:lnTo>
                  <a:lnTo>
                    <a:pt x="502170" y="28092"/>
                  </a:lnTo>
                  <a:lnTo>
                    <a:pt x="499173" y="25958"/>
                  </a:lnTo>
                  <a:lnTo>
                    <a:pt x="496176" y="24892"/>
                  </a:lnTo>
                  <a:lnTo>
                    <a:pt x="496176" y="34518"/>
                  </a:lnTo>
                  <a:lnTo>
                    <a:pt x="496176" y="40932"/>
                  </a:lnTo>
                  <a:lnTo>
                    <a:pt x="469188" y="40932"/>
                  </a:lnTo>
                  <a:lnTo>
                    <a:pt x="469188" y="32372"/>
                  </a:lnTo>
                  <a:lnTo>
                    <a:pt x="475183" y="28092"/>
                  </a:lnTo>
                  <a:lnTo>
                    <a:pt x="487184" y="28092"/>
                  </a:lnTo>
                  <a:lnTo>
                    <a:pt x="490181" y="30238"/>
                  </a:lnTo>
                  <a:lnTo>
                    <a:pt x="493179" y="30238"/>
                  </a:lnTo>
                  <a:lnTo>
                    <a:pt x="493179" y="32372"/>
                  </a:lnTo>
                  <a:lnTo>
                    <a:pt x="496176" y="34518"/>
                  </a:lnTo>
                  <a:lnTo>
                    <a:pt x="496176" y="24892"/>
                  </a:lnTo>
                  <a:lnTo>
                    <a:pt x="493179" y="23812"/>
                  </a:lnTo>
                  <a:lnTo>
                    <a:pt x="478180" y="23812"/>
                  </a:lnTo>
                  <a:lnTo>
                    <a:pt x="460197" y="36652"/>
                  </a:lnTo>
                  <a:lnTo>
                    <a:pt x="457200" y="40932"/>
                  </a:lnTo>
                  <a:lnTo>
                    <a:pt x="457200" y="58051"/>
                  </a:lnTo>
                  <a:lnTo>
                    <a:pt x="460197" y="62331"/>
                  </a:lnTo>
                  <a:lnTo>
                    <a:pt x="472186" y="70891"/>
                  </a:lnTo>
                  <a:lnTo>
                    <a:pt x="478180" y="73037"/>
                  </a:lnTo>
                  <a:lnTo>
                    <a:pt x="493179" y="73037"/>
                  </a:lnTo>
                  <a:lnTo>
                    <a:pt x="499173" y="70891"/>
                  </a:lnTo>
                  <a:lnTo>
                    <a:pt x="508165" y="64477"/>
                  </a:lnTo>
                  <a:lnTo>
                    <a:pt x="511175" y="60198"/>
                  </a:lnTo>
                  <a:lnTo>
                    <a:pt x="511175" y="53771"/>
                  </a:lnTo>
                  <a:lnTo>
                    <a:pt x="505167" y="62331"/>
                  </a:lnTo>
                  <a:lnTo>
                    <a:pt x="502170" y="62331"/>
                  </a:lnTo>
                  <a:lnTo>
                    <a:pt x="499173" y="64477"/>
                  </a:lnTo>
                  <a:lnTo>
                    <a:pt x="484187" y="64477"/>
                  </a:lnTo>
                  <a:lnTo>
                    <a:pt x="481177" y="62331"/>
                  </a:lnTo>
                  <a:lnTo>
                    <a:pt x="475183" y="60198"/>
                  </a:lnTo>
                  <a:lnTo>
                    <a:pt x="469188" y="55918"/>
                  </a:lnTo>
                  <a:lnTo>
                    <a:pt x="469188" y="43078"/>
                  </a:lnTo>
                  <a:lnTo>
                    <a:pt x="511175" y="43078"/>
                  </a:lnTo>
                  <a:lnTo>
                    <a:pt x="511175" y="40932"/>
                  </a:lnTo>
                  <a:lnTo>
                    <a:pt x="511175" y="323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54325" y="3910012"/>
              <a:ext cx="103187" cy="71438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4086225" y="3908424"/>
              <a:ext cx="511175" cy="73660"/>
            </a:xfrm>
            <a:custGeom>
              <a:avLst/>
              <a:gdLst/>
              <a:ahLst/>
              <a:cxnLst/>
              <a:rect l="l" t="t" r="r" b="b"/>
              <a:pathLst>
                <a:path w="511175" h="73660">
                  <a:moveTo>
                    <a:pt x="128587" y="1587"/>
                  </a:moveTo>
                  <a:lnTo>
                    <a:pt x="101028" y="1587"/>
                  </a:lnTo>
                  <a:lnTo>
                    <a:pt x="61226" y="57873"/>
                  </a:lnTo>
                  <a:lnTo>
                    <a:pt x="34023" y="12420"/>
                  </a:lnTo>
                  <a:lnTo>
                    <a:pt x="27546" y="1587"/>
                  </a:lnTo>
                  <a:lnTo>
                    <a:pt x="0" y="1587"/>
                  </a:lnTo>
                  <a:lnTo>
                    <a:pt x="0" y="3759"/>
                  </a:lnTo>
                  <a:lnTo>
                    <a:pt x="6121" y="3759"/>
                  </a:lnTo>
                  <a:lnTo>
                    <a:pt x="12242" y="8089"/>
                  </a:lnTo>
                  <a:lnTo>
                    <a:pt x="12242" y="68707"/>
                  </a:lnTo>
                  <a:lnTo>
                    <a:pt x="9182" y="70866"/>
                  </a:lnTo>
                  <a:lnTo>
                    <a:pt x="0" y="70866"/>
                  </a:lnTo>
                  <a:lnTo>
                    <a:pt x="0" y="73037"/>
                  </a:lnTo>
                  <a:lnTo>
                    <a:pt x="33667" y="73037"/>
                  </a:lnTo>
                  <a:lnTo>
                    <a:pt x="33667" y="70866"/>
                  </a:lnTo>
                  <a:lnTo>
                    <a:pt x="21424" y="70866"/>
                  </a:lnTo>
                  <a:lnTo>
                    <a:pt x="21424" y="68707"/>
                  </a:lnTo>
                  <a:lnTo>
                    <a:pt x="18364" y="68707"/>
                  </a:lnTo>
                  <a:lnTo>
                    <a:pt x="18364" y="12420"/>
                  </a:lnTo>
                  <a:lnTo>
                    <a:pt x="58166" y="73037"/>
                  </a:lnTo>
                  <a:lnTo>
                    <a:pt x="68110" y="57873"/>
                  </a:lnTo>
                  <a:lnTo>
                    <a:pt x="97967" y="12420"/>
                  </a:lnTo>
                  <a:lnTo>
                    <a:pt x="97967" y="68707"/>
                  </a:lnTo>
                  <a:lnTo>
                    <a:pt x="94907" y="70866"/>
                  </a:lnTo>
                  <a:lnTo>
                    <a:pt x="85725" y="70866"/>
                  </a:lnTo>
                  <a:lnTo>
                    <a:pt x="85725" y="73037"/>
                  </a:lnTo>
                  <a:lnTo>
                    <a:pt x="128587" y="73037"/>
                  </a:lnTo>
                  <a:lnTo>
                    <a:pt x="128587" y="70866"/>
                  </a:lnTo>
                  <a:lnTo>
                    <a:pt x="116332" y="70866"/>
                  </a:lnTo>
                  <a:lnTo>
                    <a:pt x="116332" y="68707"/>
                  </a:lnTo>
                  <a:lnTo>
                    <a:pt x="113271" y="68707"/>
                  </a:lnTo>
                  <a:lnTo>
                    <a:pt x="113271" y="12420"/>
                  </a:lnTo>
                  <a:lnTo>
                    <a:pt x="113271" y="5918"/>
                  </a:lnTo>
                  <a:lnTo>
                    <a:pt x="116332" y="3759"/>
                  </a:lnTo>
                  <a:lnTo>
                    <a:pt x="128587" y="3759"/>
                  </a:lnTo>
                  <a:lnTo>
                    <a:pt x="128587" y="1587"/>
                  </a:lnTo>
                  <a:close/>
                </a:path>
                <a:path w="511175" h="73660">
                  <a:moveTo>
                    <a:pt x="192087" y="64477"/>
                  </a:moveTo>
                  <a:lnTo>
                    <a:pt x="188988" y="64477"/>
                  </a:lnTo>
                  <a:lnTo>
                    <a:pt x="188988" y="66611"/>
                  </a:lnTo>
                  <a:lnTo>
                    <a:pt x="182803" y="66611"/>
                  </a:lnTo>
                  <a:lnTo>
                    <a:pt x="182803" y="64477"/>
                  </a:lnTo>
                  <a:lnTo>
                    <a:pt x="182803" y="45212"/>
                  </a:lnTo>
                  <a:lnTo>
                    <a:pt x="182803" y="32372"/>
                  </a:lnTo>
                  <a:lnTo>
                    <a:pt x="179717" y="32372"/>
                  </a:lnTo>
                  <a:lnTo>
                    <a:pt x="179717" y="30238"/>
                  </a:lnTo>
                  <a:lnTo>
                    <a:pt x="176618" y="28092"/>
                  </a:lnTo>
                  <a:lnTo>
                    <a:pt x="173532" y="25958"/>
                  </a:lnTo>
                  <a:lnTo>
                    <a:pt x="170446" y="25958"/>
                  </a:lnTo>
                  <a:lnTo>
                    <a:pt x="164261" y="23812"/>
                  </a:lnTo>
                  <a:lnTo>
                    <a:pt x="151892" y="23812"/>
                  </a:lnTo>
                  <a:lnTo>
                    <a:pt x="145707" y="25958"/>
                  </a:lnTo>
                  <a:lnTo>
                    <a:pt x="142621" y="28092"/>
                  </a:lnTo>
                  <a:lnTo>
                    <a:pt x="136436" y="30238"/>
                  </a:lnTo>
                  <a:lnTo>
                    <a:pt x="136436" y="40932"/>
                  </a:lnTo>
                  <a:lnTo>
                    <a:pt x="139522" y="43078"/>
                  </a:lnTo>
                  <a:lnTo>
                    <a:pt x="142621" y="43078"/>
                  </a:lnTo>
                  <a:lnTo>
                    <a:pt x="148805" y="38798"/>
                  </a:lnTo>
                  <a:lnTo>
                    <a:pt x="148805" y="30238"/>
                  </a:lnTo>
                  <a:lnTo>
                    <a:pt x="151892" y="28092"/>
                  </a:lnTo>
                  <a:lnTo>
                    <a:pt x="164261" y="28092"/>
                  </a:lnTo>
                  <a:lnTo>
                    <a:pt x="167347" y="30238"/>
                  </a:lnTo>
                  <a:lnTo>
                    <a:pt x="167347" y="32372"/>
                  </a:lnTo>
                  <a:lnTo>
                    <a:pt x="170446" y="36652"/>
                  </a:lnTo>
                  <a:lnTo>
                    <a:pt x="170446" y="43078"/>
                  </a:lnTo>
                  <a:lnTo>
                    <a:pt x="170446" y="45212"/>
                  </a:lnTo>
                  <a:lnTo>
                    <a:pt x="170446" y="62331"/>
                  </a:lnTo>
                  <a:lnTo>
                    <a:pt x="158076" y="66611"/>
                  </a:lnTo>
                  <a:lnTo>
                    <a:pt x="148805" y="66611"/>
                  </a:lnTo>
                  <a:lnTo>
                    <a:pt x="148805" y="64477"/>
                  </a:lnTo>
                  <a:lnTo>
                    <a:pt x="145707" y="62331"/>
                  </a:lnTo>
                  <a:lnTo>
                    <a:pt x="145707" y="53771"/>
                  </a:lnTo>
                  <a:lnTo>
                    <a:pt x="148805" y="51638"/>
                  </a:lnTo>
                  <a:lnTo>
                    <a:pt x="151892" y="51638"/>
                  </a:lnTo>
                  <a:lnTo>
                    <a:pt x="154990" y="49491"/>
                  </a:lnTo>
                  <a:lnTo>
                    <a:pt x="158076" y="49491"/>
                  </a:lnTo>
                  <a:lnTo>
                    <a:pt x="161163" y="47358"/>
                  </a:lnTo>
                  <a:lnTo>
                    <a:pt x="170446" y="45212"/>
                  </a:lnTo>
                  <a:lnTo>
                    <a:pt x="170446" y="43078"/>
                  </a:lnTo>
                  <a:lnTo>
                    <a:pt x="161798" y="44678"/>
                  </a:lnTo>
                  <a:lnTo>
                    <a:pt x="154597" y="46291"/>
                  </a:lnTo>
                  <a:lnTo>
                    <a:pt x="149136" y="47891"/>
                  </a:lnTo>
                  <a:lnTo>
                    <a:pt x="145707" y="49491"/>
                  </a:lnTo>
                  <a:lnTo>
                    <a:pt x="139522" y="51638"/>
                  </a:lnTo>
                  <a:lnTo>
                    <a:pt x="133350" y="55918"/>
                  </a:lnTo>
                  <a:lnTo>
                    <a:pt x="133350" y="68757"/>
                  </a:lnTo>
                  <a:lnTo>
                    <a:pt x="139522" y="73037"/>
                  </a:lnTo>
                  <a:lnTo>
                    <a:pt x="154990" y="73037"/>
                  </a:lnTo>
                  <a:lnTo>
                    <a:pt x="161163" y="68757"/>
                  </a:lnTo>
                  <a:lnTo>
                    <a:pt x="165811" y="66611"/>
                  </a:lnTo>
                  <a:lnTo>
                    <a:pt x="170446" y="64477"/>
                  </a:lnTo>
                  <a:lnTo>
                    <a:pt x="170446" y="70891"/>
                  </a:lnTo>
                  <a:lnTo>
                    <a:pt x="173532" y="73037"/>
                  </a:lnTo>
                  <a:lnTo>
                    <a:pt x="182803" y="73037"/>
                  </a:lnTo>
                  <a:lnTo>
                    <a:pt x="188988" y="70891"/>
                  </a:lnTo>
                  <a:lnTo>
                    <a:pt x="192087" y="66611"/>
                  </a:lnTo>
                  <a:lnTo>
                    <a:pt x="192087" y="64477"/>
                  </a:lnTo>
                  <a:close/>
                </a:path>
                <a:path w="511175" h="73660">
                  <a:moveTo>
                    <a:pt x="255587" y="53771"/>
                  </a:moveTo>
                  <a:lnTo>
                    <a:pt x="252577" y="53771"/>
                  </a:lnTo>
                  <a:lnTo>
                    <a:pt x="249567" y="58051"/>
                  </a:lnTo>
                  <a:lnTo>
                    <a:pt x="246557" y="60198"/>
                  </a:lnTo>
                  <a:lnTo>
                    <a:pt x="246557" y="62331"/>
                  </a:lnTo>
                  <a:lnTo>
                    <a:pt x="240538" y="64477"/>
                  </a:lnTo>
                  <a:lnTo>
                    <a:pt x="225501" y="64477"/>
                  </a:lnTo>
                  <a:lnTo>
                    <a:pt x="216484" y="58051"/>
                  </a:lnTo>
                  <a:lnTo>
                    <a:pt x="210464" y="49491"/>
                  </a:lnTo>
                  <a:lnTo>
                    <a:pt x="210464" y="38798"/>
                  </a:lnTo>
                  <a:lnTo>
                    <a:pt x="213474" y="34518"/>
                  </a:lnTo>
                  <a:lnTo>
                    <a:pt x="222491" y="28092"/>
                  </a:lnTo>
                  <a:lnTo>
                    <a:pt x="231521" y="28092"/>
                  </a:lnTo>
                  <a:lnTo>
                    <a:pt x="234530" y="30238"/>
                  </a:lnTo>
                  <a:lnTo>
                    <a:pt x="237540" y="30238"/>
                  </a:lnTo>
                  <a:lnTo>
                    <a:pt x="237540" y="36652"/>
                  </a:lnTo>
                  <a:lnTo>
                    <a:pt x="243547" y="40932"/>
                  </a:lnTo>
                  <a:lnTo>
                    <a:pt x="246557" y="40932"/>
                  </a:lnTo>
                  <a:lnTo>
                    <a:pt x="252577" y="36652"/>
                  </a:lnTo>
                  <a:lnTo>
                    <a:pt x="252577" y="32372"/>
                  </a:lnTo>
                  <a:lnTo>
                    <a:pt x="246557" y="28092"/>
                  </a:lnTo>
                  <a:lnTo>
                    <a:pt x="234530" y="23812"/>
                  </a:lnTo>
                  <a:lnTo>
                    <a:pt x="222491" y="23812"/>
                  </a:lnTo>
                  <a:lnTo>
                    <a:pt x="213474" y="28092"/>
                  </a:lnTo>
                  <a:lnTo>
                    <a:pt x="201434" y="36652"/>
                  </a:lnTo>
                  <a:lnTo>
                    <a:pt x="198437" y="40932"/>
                  </a:lnTo>
                  <a:lnTo>
                    <a:pt x="198437" y="55918"/>
                  </a:lnTo>
                  <a:lnTo>
                    <a:pt x="201434" y="62331"/>
                  </a:lnTo>
                  <a:lnTo>
                    <a:pt x="213474" y="70891"/>
                  </a:lnTo>
                  <a:lnTo>
                    <a:pt x="219481" y="73037"/>
                  </a:lnTo>
                  <a:lnTo>
                    <a:pt x="234530" y="73037"/>
                  </a:lnTo>
                  <a:lnTo>
                    <a:pt x="237540" y="70891"/>
                  </a:lnTo>
                  <a:lnTo>
                    <a:pt x="243547" y="68757"/>
                  </a:lnTo>
                  <a:lnTo>
                    <a:pt x="249567" y="64477"/>
                  </a:lnTo>
                  <a:lnTo>
                    <a:pt x="252577" y="60198"/>
                  </a:lnTo>
                  <a:lnTo>
                    <a:pt x="255587" y="53771"/>
                  </a:lnTo>
                  <a:close/>
                </a:path>
                <a:path w="511175" h="73660">
                  <a:moveTo>
                    <a:pt x="331787" y="70878"/>
                  </a:moveTo>
                  <a:lnTo>
                    <a:pt x="325704" y="70878"/>
                  </a:lnTo>
                  <a:lnTo>
                    <a:pt x="325704" y="68732"/>
                  </a:lnTo>
                  <a:lnTo>
                    <a:pt x="322668" y="66586"/>
                  </a:lnTo>
                  <a:lnTo>
                    <a:pt x="322668" y="34366"/>
                  </a:lnTo>
                  <a:lnTo>
                    <a:pt x="321157" y="32219"/>
                  </a:lnTo>
                  <a:lnTo>
                    <a:pt x="319633" y="30073"/>
                  </a:lnTo>
                  <a:lnTo>
                    <a:pt x="319633" y="27927"/>
                  </a:lnTo>
                  <a:lnTo>
                    <a:pt x="316598" y="25781"/>
                  </a:lnTo>
                  <a:lnTo>
                    <a:pt x="313563" y="25781"/>
                  </a:lnTo>
                  <a:lnTo>
                    <a:pt x="310527" y="23634"/>
                  </a:lnTo>
                  <a:lnTo>
                    <a:pt x="304444" y="23634"/>
                  </a:lnTo>
                  <a:lnTo>
                    <a:pt x="298373" y="25781"/>
                  </a:lnTo>
                  <a:lnTo>
                    <a:pt x="295338" y="25781"/>
                  </a:lnTo>
                  <a:lnTo>
                    <a:pt x="283184" y="34366"/>
                  </a:lnTo>
                  <a:lnTo>
                    <a:pt x="283184" y="4305"/>
                  </a:lnTo>
                  <a:lnTo>
                    <a:pt x="283184" y="0"/>
                  </a:lnTo>
                  <a:lnTo>
                    <a:pt x="280149" y="0"/>
                  </a:lnTo>
                  <a:lnTo>
                    <a:pt x="261937" y="4305"/>
                  </a:lnTo>
                  <a:lnTo>
                    <a:pt x="261937" y="6451"/>
                  </a:lnTo>
                  <a:lnTo>
                    <a:pt x="264972" y="6451"/>
                  </a:lnTo>
                  <a:lnTo>
                    <a:pt x="264972" y="4305"/>
                  </a:lnTo>
                  <a:lnTo>
                    <a:pt x="268008" y="4305"/>
                  </a:lnTo>
                  <a:lnTo>
                    <a:pt x="268008" y="6451"/>
                  </a:lnTo>
                  <a:lnTo>
                    <a:pt x="271043" y="6451"/>
                  </a:lnTo>
                  <a:lnTo>
                    <a:pt x="271043" y="68732"/>
                  </a:lnTo>
                  <a:lnTo>
                    <a:pt x="268008" y="70878"/>
                  </a:lnTo>
                  <a:lnTo>
                    <a:pt x="261937" y="70878"/>
                  </a:lnTo>
                  <a:lnTo>
                    <a:pt x="261937" y="73025"/>
                  </a:lnTo>
                  <a:lnTo>
                    <a:pt x="292303" y="73025"/>
                  </a:lnTo>
                  <a:lnTo>
                    <a:pt x="292303" y="70878"/>
                  </a:lnTo>
                  <a:lnTo>
                    <a:pt x="286232" y="70878"/>
                  </a:lnTo>
                  <a:lnTo>
                    <a:pt x="286232" y="68732"/>
                  </a:lnTo>
                  <a:lnTo>
                    <a:pt x="283184" y="68732"/>
                  </a:lnTo>
                  <a:lnTo>
                    <a:pt x="283184" y="38671"/>
                  </a:lnTo>
                  <a:lnTo>
                    <a:pt x="286232" y="34366"/>
                  </a:lnTo>
                  <a:lnTo>
                    <a:pt x="289267" y="34366"/>
                  </a:lnTo>
                  <a:lnTo>
                    <a:pt x="292303" y="32219"/>
                  </a:lnTo>
                  <a:lnTo>
                    <a:pt x="307492" y="32219"/>
                  </a:lnTo>
                  <a:lnTo>
                    <a:pt x="310527" y="34366"/>
                  </a:lnTo>
                  <a:lnTo>
                    <a:pt x="310527" y="68732"/>
                  </a:lnTo>
                  <a:lnTo>
                    <a:pt x="307492" y="70878"/>
                  </a:lnTo>
                  <a:lnTo>
                    <a:pt x="301409" y="70878"/>
                  </a:lnTo>
                  <a:lnTo>
                    <a:pt x="301409" y="73025"/>
                  </a:lnTo>
                  <a:lnTo>
                    <a:pt x="331787" y="73025"/>
                  </a:lnTo>
                  <a:lnTo>
                    <a:pt x="331787" y="70878"/>
                  </a:lnTo>
                  <a:close/>
                </a:path>
                <a:path w="511175" h="73660">
                  <a:moveTo>
                    <a:pt x="362419" y="2159"/>
                  </a:moveTo>
                  <a:lnTo>
                    <a:pt x="359410" y="0"/>
                  </a:lnTo>
                  <a:lnTo>
                    <a:pt x="350354" y="0"/>
                  </a:lnTo>
                  <a:lnTo>
                    <a:pt x="350354" y="2159"/>
                  </a:lnTo>
                  <a:lnTo>
                    <a:pt x="347345" y="2159"/>
                  </a:lnTo>
                  <a:lnTo>
                    <a:pt x="347345" y="8597"/>
                  </a:lnTo>
                  <a:lnTo>
                    <a:pt x="350354" y="10744"/>
                  </a:lnTo>
                  <a:lnTo>
                    <a:pt x="362419" y="10744"/>
                  </a:lnTo>
                  <a:lnTo>
                    <a:pt x="362419" y="2159"/>
                  </a:lnTo>
                  <a:close/>
                </a:path>
                <a:path w="511175" h="73660">
                  <a:moveTo>
                    <a:pt x="371475" y="70878"/>
                  </a:moveTo>
                  <a:lnTo>
                    <a:pt x="365442" y="70878"/>
                  </a:lnTo>
                  <a:lnTo>
                    <a:pt x="362419" y="68732"/>
                  </a:lnTo>
                  <a:lnTo>
                    <a:pt x="362419" y="30073"/>
                  </a:lnTo>
                  <a:lnTo>
                    <a:pt x="362419" y="23634"/>
                  </a:lnTo>
                  <a:lnTo>
                    <a:pt x="359410" y="23634"/>
                  </a:lnTo>
                  <a:lnTo>
                    <a:pt x="341312" y="30073"/>
                  </a:lnTo>
                  <a:lnTo>
                    <a:pt x="341312" y="32219"/>
                  </a:lnTo>
                  <a:lnTo>
                    <a:pt x="344322" y="30073"/>
                  </a:lnTo>
                  <a:lnTo>
                    <a:pt x="347345" y="30073"/>
                  </a:lnTo>
                  <a:lnTo>
                    <a:pt x="350354" y="32219"/>
                  </a:lnTo>
                  <a:lnTo>
                    <a:pt x="350354" y="68732"/>
                  </a:lnTo>
                  <a:lnTo>
                    <a:pt x="347345" y="68732"/>
                  </a:lnTo>
                  <a:lnTo>
                    <a:pt x="347345" y="70878"/>
                  </a:lnTo>
                  <a:lnTo>
                    <a:pt x="341312" y="70878"/>
                  </a:lnTo>
                  <a:lnTo>
                    <a:pt x="341312" y="73025"/>
                  </a:lnTo>
                  <a:lnTo>
                    <a:pt x="371475" y="73025"/>
                  </a:lnTo>
                  <a:lnTo>
                    <a:pt x="371475" y="70878"/>
                  </a:lnTo>
                  <a:close/>
                </a:path>
                <a:path w="511175" h="73660">
                  <a:moveTo>
                    <a:pt x="447675" y="70891"/>
                  </a:moveTo>
                  <a:lnTo>
                    <a:pt x="441591" y="70891"/>
                  </a:lnTo>
                  <a:lnTo>
                    <a:pt x="441591" y="68757"/>
                  </a:lnTo>
                  <a:lnTo>
                    <a:pt x="438556" y="66611"/>
                  </a:lnTo>
                  <a:lnTo>
                    <a:pt x="438556" y="32372"/>
                  </a:lnTo>
                  <a:lnTo>
                    <a:pt x="435521" y="30238"/>
                  </a:lnTo>
                  <a:lnTo>
                    <a:pt x="435521" y="28092"/>
                  </a:lnTo>
                  <a:lnTo>
                    <a:pt x="432485" y="25958"/>
                  </a:lnTo>
                  <a:lnTo>
                    <a:pt x="429450" y="25958"/>
                  </a:lnTo>
                  <a:lnTo>
                    <a:pt x="426415" y="23812"/>
                  </a:lnTo>
                  <a:lnTo>
                    <a:pt x="423379" y="23812"/>
                  </a:lnTo>
                  <a:lnTo>
                    <a:pt x="417017" y="24587"/>
                  </a:lnTo>
                  <a:lnTo>
                    <a:pt x="411226" y="26758"/>
                  </a:lnTo>
                  <a:lnTo>
                    <a:pt x="405434" y="30137"/>
                  </a:lnTo>
                  <a:lnTo>
                    <a:pt x="399072" y="34518"/>
                  </a:lnTo>
                  <a:lnTo>
                    <a:pt x="399072" y="30238"/>
                  </a:lnTo>
                  <a:lnTo>
                    <a:pt x="399072" y="23812"/>
                  </a:lnTo>
                  <a:lnTo>
                    <a:pt x="396036" y="23812"/>
                  </a:lnTo>
                  <a:lnTo>
                    <a:pt x="377825" y="30238"/>
                  </a:lnTo>
                  <a:lnTo>
                    <a:pt x="377825" y="32372"/>
                  </a:lnTo>
                  <a:lnTo>
                    <a:pt x="380860" y="30238"/>
                  </a:lnTo>
                  <a:lnTo>
                    <a:pt x="383895" y="30238"/>
                  </a:lnTo>
                  <a:lnTo>
                    <a:pt x="386930" y="32372"/>
                  </a:lnTo>
                  <a:lnTo>
                    <a:pt x="386930" y="68757"/>
                  </a:lnTo>
                  <a:lnTo>
                    <a:pt x="383895" y="70891"/>
                  </a:lnTo>
                  <a:lnTo>
                    <a:pt x="377825" y="70891"/>
                  </a:lnTo>
                  <a:lnTo>
                    <a:pt x="377825" y="73037"/>
                  </a:lnTo>
                  <a:lnTo>
                    <a:pt x="408190" y="73037"/>
                  </a:lnTo>
                  <a:lnTo>
                    <a:pt x="408190" y="70891"/>
                  </a:lnTo>
                  <a:lnTo>
                    <a:pt x="402120" y="70891"/>
                  </a:lnTo>
                  <a:lnTo>
                    <a:pt x="402120" y="68757"/>
                  </a:lnTo>
                  <a:lnTo>
                    <a:pt x="399072" y="68757"/>
                  </a:lnTo>
                  <a:lnTo>
                    <a:pt x="399072" y="38798"/>
                  </a:lnTo>
                  <a:lnTo>
                    <a:pt x="405155" y="34518"/>
                  </a:lnTo>
                  <a:lnTo>
                    <a:pt x="411226" y="32372"/>
                  </a:lnTo>
                  <a:lnTo>
                    <a:pt x="423379" y="32372"/>
                  </a:lnTo>
                  <a:lnTo>
                    <a:pt x="423379" y="34518"/>
                  </a:lnTo>
                  <a:lnTo>
                    <a:pt x="426415" y="36652"/>
                  </a:lnTo>
                  <a:lnTo>
                    <a:pt x="426415" y="68757"/>
                  </a:lnTo>
                  <a:lnTo>
                    <a:pt x="423379" y="70891"/>
                  </a:lnTo>
                  <a:lnTo>
                    <a:pt x="417296" y="70891"/>
                  </a:lnTo>
                  <a:lnTo>
                    <a:pt x="417296" y="73037"/>
                  </a:lnTo>
                  <a:lnTo>
                    <a:pt x="447675" y="73037"/>
                  </a:lnTo>
                  <a:lnTo>
                    <a:pt x="447675" y="70891"/>
                  </a:lnTo>
                  <a:close/>
                </a:path>
                <a:path w="511175" h="73660">
                  <a:moveTo>
                    <a:pt x="511175" y="36652"/>
                  </a:moveTo>
                  <a:lnTo>
                    <a:pt x="508165" y="32372"/>
                  </a:lnTo>
                  <a:lnTo>
                    <a:pt x="502145" y="30238"/>
                  </a:lnTo>
                  <a:lnTo>
                    <a:pt x="500646" y="28092"/>
                  </a:lnTo>
                  <a:lnTo>
                    <a:pt x="499135" y="25958"/>
                  </a:lnTo>
                  <a:lnTo>
                    <a:pt x="496125" y="24892"/>
                  </a:lnTo>
                  <a:lnTo>
                    <a:pt x="496125" y="40932"/>
                  </a:lnTo>
                  <a:lnTo>
                    <a:pt x="466051" y="40932"/>
                  </a:lnTo>
                  <a:lnTo>
                    <a:pt x="466051" y="36652"/>
                  </a:lnTo>
                  <a:lnTo>
                    <a:pt x="469061" y="32372"/>
                  </a:lnTo>
                  <a:lnTo>
                    <a:pt x="475068" y="28092"/>
                  </a:lnTo>
                  <a:lnTo>
                    <a:pt x="487108" y="28092"/>
                  </a:lnTo>
                  <a:lnTo>
                    <a:pt x="487108" y="30238"/>
                  </a:lnTo>
                  <a:lnTo>
                    <a:pt x="490118" y="30238"/>
                  </a:lnTo>
                  <a:lnTo>
                    <a:pt x="493115" y="32372"/>
                  </a:lnTo>
                  <a:lnTo>
                    <a:pt x="493115" y="36652"/>
                  </a:lnTo>
                  <a:lnTo>
                    <a:pt x="496125" y="40932"/>
                  </a:lnTo>
                  <a:lnTo>
                    <a:pt x="496125" y="24892"/>
                  </a:lnTo>
                  <a:lnTo>
                    <a:pt x="493115" y="23812"/>
                  </a:lnTo>
                  <a:lnTo>
                    <a:pt x="475068" y="23812"/>
                  </a:lnTo>
                  <a:lnTo>
                    <a:pt x="457022" y="36652"/>
                  </a:lnTo>
                  <a:lnTo>
                    <a:pt x="454025" y="40932"/>
                  </a:lnTo>
                  <a:lnTo>
                    <a:pt x="454025" y="58051"/>
                  </a:lnTo>
                  <a:lnTo>
                    <a:pt x="457022" y="62331"/>
                  </a:lnTo>
                  <a:lnTo>
                    <a:pt x="469061" y="70891"/>
                  </a:lnTo>
                  <a:lnTo>
                    <a:pt x="475068" y="73037"/>
                  </a:lnTo>
                  <a:lnTo>
                    <a:pt x="490118" y="73037"/>
                  </a:lnTo>
                  <a:lnTo>
                    <a:pt x="502145" y="68757"/>
                  </a:lnTo>
                  <a:lnTo>
                    <a:pt x="505155" y="64477"/>
                  </a:lnTo>
                  <a:lnTo>
                    <a:pt x="511175" y="55918"/>
                  </a:lnTo>
                  <a:lnTo>
                    <a:pt x="508165" y="53771"/>
                  </a:lnTo>
                  <a:lnTo>
                    <a:pt x="502145" y="62331"/>
                  </a:lnTo>
                  <a:lnTo>
                    <a:pt x="499135" y="62331"/>
                  </a:lnTo>
                  <a:lnTo>
                    <a:pt x="496125" y="64477"/>
                  </a:lnTo>
                  <a:lnTo>
                    <a:pt x="484098" y="64477"/>
                  </a:lnTo>
                  <a:lnTo>
                    <a:pt x="472071" y="60198"/>
                  </a:lnTo>
                  <a:lnTo>
                    <a:pt x="469061" y="55918"/>
                  </a:lnTo>
                  <a:lnTo>
                    <a:pt x="466051" y="49491"/>
                  </a:lnTo>
                  <a:lnTo>
                    <a:pt x="466051" y="43078"/>
                  </a:lnTo>
                  <a:lnTo>
                    <a:pt x="511175" y="43078"/>
                  </a:lnTo>
                  <a:lnTo>
                    <a:pt x="511175" y="40932"/>
                  </a:lnTo>
                  <a:lnTo>
                    <a:pt x="511175" y="366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40262" y="3910012"/>
              <a:ext cx="88900" cy="71438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5934075" y="3908424"/>
              <a:ext cx="511175" cy="73660"/>
            </a:xfrm>
            <a:custGeom>
              <a:avLst/>
              <a:gdLst/>
              <a:ahLst/>
              <a:cxnLst/>
              <a:rect l="l" t="t" r="r" b="b"/>
              <a:pathLst>
                <a:path w="511175" h="73660">
                  <a:moveTo>
                    <a:pt x="127000" y="1587"/>
                  </a:moveTo>
                  <a:lnTo>
                    <a:pt x="99783" y="1587"/>
                  </a:lnTo>
                  <a:lnTo>
                    <a:pt x="63500" y="57873"/>
                  </a:lnTo>
                  <a:lnTo>
                    <a:pt x="34188" y="12420"/>
                  </a:lnTo>
                  <a:lnTo>
                    <a:pt x="27203" y="1587"/>
                  </a:lnTo>
                  <a:lnTo>
                    <a:pt x="0" y="1587"/>
                  </a:lnTo>
                  <a:lnTo>
                    <a:pt x="0" y="3759"/>
                  </a:lnTo>
                  <a:lnTo>
                    <a:pt x="9067" y="3759"/>
                  </a:lnTo>
                  <a:lnTo>
                    <a:pt x="9067" y="5918"/>
                  </a:lnTo>
                  <a:lnTo>
                    <a:pt x="12090" y="5918"/>
                  </a:lnTo>
                  <a:lnTo>
                    <a:pt x="12090" y="8089"/>
                  </a:lnTo>
                  <a:lnTo>
                    <a:pt x="15113" y="10248"/>
                  </a:lnTo>
                  <a:lnTo>
                    <a:pt x="15113" y="64376"/>
                  </a:lnTo>
                  <a:lnTo>
                    <a:pt x="12090" y="66535"/>
                  </a:lnTo>
                  <a:lnTo>
                    <a:pt x="12090" y="68707"/>
                  </a:lnTo>
                  <a:lnTo>
                    <a:pt x="9067" y="70866"/>
                  </a:lnTo>
                  <a:lnTo>
                    <a:pt x="0" y="70866"/>
                  </a:lnTo>
                  <a:lnTo>
                    <a:pt x="0" y="73037"/>
                  </a:lnTo>
                  <a:lnTo>
                    <a:pt x="33261" y="73037"/>
                  </a:lnTo>
                  <a:lnTo>
                    <a:pt x="33261" y="70866"/>
                  </a:lnTo>
                  <a:lnTo>
                    <a:pt x="24180" y="70866"/>
                  </a:lnTo>
                  <a:lnTo>
                    <a:pt x="21158" y="68707"/>
                  </a:lnTo>
                  <a:lnTo>
                    <a:pt x="21158" y="12420"/>
                  </a:lnTo>
                  <a:lnTo>
                    <a:pt x="57442" y="73037"/>
                  </a:lnTo>
                  <a:lnTo>
                    <a:pt x="60464" y="73037"/>
                  </a:lnTo>
                  <a:lnTo>
                    <a:pt x="70294" y="57873"/>
                  </a:lnTo>
                  <a:lnTo>
                    <a:pt x="99783" y="12420"/>
                  </a:lnTo>
                  <a:lnTo>
                    <a:pt x="99783" y="66535"/>
                  </a:lnTo>
                  <a:lnTo>
                    <a:pt x="96761" y="68707"/>
                  </a:lnTo>
                  <a:lnTo>
                    <a:pt x="96761" y="70866"/>
                  </a:lnTo>
                  <a:lnTo>
                    <a:pt x="84658" y="70866"/>
                  </a:lnTo>
                  <a:lnTo>
                    <a:pt x="84658" y="73037"/>
                  </a:lnTo>
                  <a:lnTo>
                    <a:pt x="127000" y="73037"/>
                  </a:lnTo>
                  <a:lnTo>
                    <a:pt x="127000" y="70866"/>
                  </a:lnTo>
                  <a:lnTo>
                    <a:pt x="117919" y="70866"/>
                  </a:lnTo>
                  <a:lnTo>
                    <a:pt x="114896" y="68707"/>
                  </a:lnTo>
                  <a:lnTo>
                    <a:pt x="111874" y="64376"/>
                  </a:lnTo>
                  <a:lnTo>
                    <a:pt x="111874" y="12420"/>
                  </a:lnTo>
                  <a:lnTo>
                    <a:pt x="111874" y="10248"/>
                  </a:lnTo>
                  <a:lnTo>
                    <a:pt x="114896" y="8089"/>
                  </a:lnTo>
                  <a:lnTo>
                    <a:pt x="114896" y="5918"/>
                  </a:lnTo>
                  <a:lnTo>
                    <a:pt x="117919" y="3759"/>
                  </a:lnTo>
                  <a:lnTo>
                    <a:pt x="127000" y="3759"/>
                  </a:lnTo>
                  <a:lnTo>
                    <a:pt x="127000" y="1587"/>
                  </a:lnTo>
                  <a:close/>
                </a:path>
                <a:path w="511175" h="73660">
                  <a:moveTo>
                    <a:pt x="193675" y="64477"/>
                  </a:moveTo>
                  <a:lnTo>
                    <a:pt x="190652" y="64477"/>
                  </a:lnTo>
                  <a:lnTo>
                    <a:pt x="187642" y="66611"/>
                  </a:lnTo>
                  <a:lnTo>
                    <a:pt x="181610" y="66611"/>
                  </a:lnTo>
                  <a:lnTo>
                    <a:pt x="181610" y="64477"/>
                  </a:lnTo>
                  <a:lnTo>
                    <a:pt x="181610" y="45212"/>
                  </a:lnTo>
                  <a:lnTo>
                    <a:pt x="181610" y="32372"/>
                  </a:lnTo>
                  <a:lnTo>
                    <a:pt x="178587" y="30238"/>
                  </a:lnTo>
                  <a:lnTo>
                    <a:pt x="178587" y="28092"/>
                  </a:lnTo>
                  <a:lnTo>
                    <a:pt x="175577" y="25958"/>
                  </a:lnTo>
                  <a:lnTo>
                    <a:pt x="172554" y="25958"/>
                  </a:lnTo>
                  <a:lnTo>
                    <a:pt x="166522" y="23812"/>
                  </a:lnTo>
                  <a:lnTo>
                    <a:pt x="151447" y="23812"/>
                  </a:lnTo>
                  <a:lnTo>
                    <a:pt x="148424" y="25958"/>
                  </a:lnTo>
                  <a:lnTo>
                    <a:pt x="142392" y="28092"/>
                  </a:lnTo>
                  <a:lnTo>
                    <a:pt x="139382" y="30238"/>
                  </a:lnTo>
                  <a:lnTo>
                    <a:pt x="136359" y="34518"/>
                  </a:lnTo>
                  <a:lnTo>
                    <a:pt x="136359" y="40932"/>
                  </a:lnTo>
                  <a:lnTo>
                    <a:pt x="139382" y="40932"/>
                  </a:lnTo>
                  <a:lnTo>
                    <a:pt x="139382" y="43078"/>
                  </a:lnTo>
                  <a:lnTo>
                    <a:pt x="145415" y="43078"/>
                  </a:lnTo>
                  <a:lnTo>
                    <a:pt x="145415" y="40932"/>
                  </a:lnTo>
                  <a:lnTo>
                    <a:pt x="148424" y="40932"/>
                  </a:lnTo>
                  <a:lnTo>
                    <a:pt x="148424" y="30238"/>
                  </a:lnTo>
                  <a:lnTo>
                    <a:pt x="151447" y="30238"/>
                  </a:lnTo>
                  <a:lnTo>
                    <a:pt x="154457" y="28092"/>
                  </a:lnTo>
                  <a:lnTo>
                    <a:pt x="166522" y="28092"/>
                  </a:lnTo>
                  <a:lnTo>
                    <a:pt x="166522" y="30238"/>
                  </a:lnTo>
                  <a:lnTo>
                    <a:pt x="169545" y="32372"/>
                  </a:lnTo>
                  <a:lnTo>
                    <a:pt x="169545" y="43078"/>
                  </a:lnTo>
                  <a:lnTo>
                    <a:pt x="169545" y="45212"/>
                  </a:lnTo>
                  <a:lnTo>
                    <a:pt x="169545" y="62331"/>
                  </a:lnTo>
                  <a:lnTo>
                    <a:pt x="163512" y="64477"/>
                  </a:lnTo>
                  <a:lnTo>
                    <a:pt x="160489" y="66611"/>
                  </a:lnTo>
                  <a:lnTo>
                    <a:pt x="151447" y="66611"/>
                  </a:lnTo>
                  <a:lnTo>
                    <a:pt x="145415" y="62331"/>
                  </a:lnTo>
                  <a:lnTo>
                    <a:pt x="145415" y="55918"/>
                  </a:lnTo>
                  <a:lnTo>
                    <a:pt x="148424" y="53771"/>
                  </a:lnTo>
                  <a:lnTo>
                    <a:pt x="148424" y="51638"/>
                  </a:lnTo>
                  <a:lnTo>
                    <a:pt x="151447" y="51638"/>
                  </a:lnTo>
                  <a:lnTo>
                    <a:pt x="169545" y="45212"/>
                  </a:lnTo>
                  <a:lnTo>
                    <a:pt x="169545" y="43078"/>
                  </a:lnTo>
                  <a:lnTo>
                    <a:pt x="157480" y="45212"/>
                  </a:lnTo>
                  <a:lnTo>
                    <a:pt x="145415" y="49491"/>
                  </a:lnTo>
                  <a:lnTo>
                    <a:pt x="142392" y="51638"/>
                  </a:lnTo>
                  <a:lnTo>
                    <a:pt x="136359" y="53771"/>
                  </a:lnTo>
                  <a:lnTo>
                    <a:pt x="136359" y="55918"/>
                  </a:lnTo>
                  <a:lnTo>
                    <a:pt x="133350" y="58051"/>
                  </a:lnTo>
                  <a:lnTo>
                    <a:pt x="133350" y="64477"/>
                  </a:lnTo>
                  <a:lnTo>
                    <a:pt x="136359" y="68757"/>
                  </a:lnTo>
                  <a:lnTo>
                    <a:pt x="139382" y="70891"/>
                  </a:lnTo>
                  <a:lnTo>
                    <a:pt x="139382" y="73037"/>
                  </a:lnTo>
                  <a:lnTo>
                    <a:pt x="157480" y="73037"/>
                  </a:lnTo>
                  <a:lnTo>
                    <a:pt x="166522" y="66611"/>
                  </a:lnTo>
                  <a:lnTo>
                    <a:pt x="169545" y="64477"/>
                  </a:lnTo>
                  <a:lnTo>
                    <a:pt x="169545" y="70891"/>
                  </a:lnTo>
                  <a:lnTo>
                    <a:pt x="172554" y="70891"/>
                  </a:lnTo>
                  <a:lnTo>
                    <a:pt x="172554" y="73037"/>
                  </a:lnTo>
                  <a:lnTo>
                    <a:pt x="181610" y="73037"/>
                  </a:lnTo>
                  <a:lnTo>
                    <a:pt x="187642" y="70891"/>
                  </a:lnTo>
                  <a:lnTo>
                    <a:pt x="193675" y="66611"/>
                  </a:lnTo>
                  <a:lnTo>
                    <a:pt x="193675" y="64477"/>
                  </a:lnTo>
                  <a:close/>
                </a:path>
                <a:path w="511175" h="73660">
                  <a:moveTo>
                    <a:pt x="255587" y="53771"/>
                  </a:moveTo>
                  <a:lnTo>
                    <a:pt x="252501" y="58051"/>
                  </a:lnTo>
                  <a:lnTo>
                    <a:pt x="243230" y="64477"/>
                  </a:lnTo>
                  <a:lnTo>
                    <a:pt x="227799" y="64477"/>
                  </a:lnTo>
                  <a:lnTo>
                    <a:pt x="221627" y="62331"/>
                  </a:lnTo>
                  <a:lnTo>
                    <a:pt x="218541" y="58051"/>
                  </a:lnTo>
                  <a:lnTo>
                    <a:pt x="212369" y="53771"/>
                  </a:lnTo>
                  <a:lnTo>
                    <a:pt x="212369" y="34518"/>
                  </a:lnTo>
                  <a:lnTo>
                    <a:pt x="218541" y="32372"/>
                  </a:lnTo>
                  <a:lnTo>
                    <a:pt x="224713" y="28092"/>
                  </a:lnTo>
                  <a:lnTo>
                    <a:pt x="233972" y="28092"/>
                  </a:lnTo>
                  <a:lnTo>
                    <a:pt x="237058" y="30238"/>
                  </a:lnTo>
                  <a:lnTo>
                    <a:pt x="237058" y="34518"/>
                  </a:lnTo>
                  <a:lnTo>
                    <a:pt x="240144" y="36652"/>
                  </a:lnTo>
                  <a:lnTo>
                    <a:pt x="240144" y="38798"/>
                  </a:lnTo>
                  <a:lnTo>
                    <a:pt x="243230" y="40932"/>
                  </a:lnTo>
                  <a:lnTo>
                    <a:pt x="249402" y="40932"/>
                  </a:lnTo>
                  <a:lnTo>
                    <a:pt x="249402" y="38798"/>
                  </a:lnTo>
                  <a:lnTo>
                    <a:pt x="252501" y="38798"/>
                  </a:lnTo>
                  <a:lnTo>
                    <a:pt x="252501" y="32372"/>
                  </a:lnTo>
                  <a:lnTo>
                    <a:pt x="246316" y="28092"/>
                  </a:lnTo>
                  <a:lnTo>
                    <a:pt x="243230" y="25958"/>
                  </a:lnTo>
                  <a:lnTo>
                    <a:pt x="237058" y="23812"/>
                  </a:lnTo>
                  <a:lnTo>
                    <a:pt x="221627" y="23812"/>
                  </a:lnTo>
                  <a:lnTo>
                    <a:pt x="203111" y="36652"/>
                  </a:lnTo>
                  <a:lnTo>
                    <a:pt x="200025" y="40932"/>
                  </a:lnTo>
                  <a:lnTo>
                    <a:pt x="200025" y="55918"/>
                  </a:lnTo>
                  <a:lnTo>
                    <a:pt x="203111" y="62331"/>
                  </a:lnTo>
                  <a:lnTo>
                    <a:pt x="209283" y="66611"/>
                  </a:lnTo>
                  <a:lnTo>
                    <a:pt x="212369" y="70891"/>
                  </a:lnTo>
                  <a:lnTo>
                    <a:pt x="221627" y="73037"/>
                  </a:lnTo>
                  <a:lnTo>
                    <a:pt x="233972" y="73037"/>
                  </a:lnTo>
                  <a:lnTo>
                    <a:pt x="246316" y="68757"/>
                  </a:lnTo>
                  <a:lnTo>
                    <a:pt x="249402" y="64477"/>
                  </a:lnTo>
                  <a:lnTo>
                    <a:pt x="252501" y="60198"/>
                  </a:lnTo>
                  <a:lnTo>
                    <a:pt x="255587" y="53771"/>
                  </a:lnTo>
                  <a:close/>
                </a:path>
                <a:path w="511175" h="73660">
                  <a:moveTo>
                    <a:pt x="333375" y="70878"/>
                  </a:moveTo>
                  <a:lnTo>
                    <a:pt x="327291" y="70878"/>
                  </a:lnTo>
                  <a:lnTo>
                    <a:pt x="324256" y="68732"/>
                  </a:lnTo>
                  <a:lnTo>
                    <a:pt x="324256" y="36512"/>
                  </a:lnTo>
                  <a:lnTo>
                    <a:pt x="321221" y="34366"/>
                  </a:lnTo>
                  <a:lnTo>
                    <a:pt x="321221" y="32219"/>
                  </a:lnTo>
                  <a:lnTo>
                    <a:pt x="321221" y="30073"/>
                  </a:lnTo>
                  <a:lnTo>
                    <a:pt x="315150" y="25781"/>
                  </a:lnTo>
                  <a:lnTo>
                    <a:pt x="312115" y="25781"/>
                  </a:lnTo>
                  <a:lnTo>
                    <a:pt x="309079" y="23634"/>
                  </a:lnTo>
                  <a:lnTo>
                    <a:pt x="302996" y="23634"/>
                  </a:lnTo>
                  <a:lnTo>
                    <a:pt x="299961" y="25781"/>
                  </a:lnTo>
                  <a:lnTo>
                    <a:pt x="296926" y="25781"/>
                  </a:lnTo>
                  <a:lnTo>
                    <a:pt x="293890" y="27927"/>
                  </a:lnTo>
                  <a:lnTo>
                    <a:pt x="287820" y="30073"/>
                  </a:lnTo>
                  <a:lnTo>
                    <a:pt x="284772" y="34366"/>
                  </a:lnTo>
                  <a:lnTo>
                    <a:pt x="284772" y="4305"/>
                  </a:lnTo>
                  <a:lnTo>
                    <a:pt x="284772" y="0"/>
                  </a:lnTo>
                  <a:lnTo>
                    <a:pt x="281736" y="0"/>
                  </a:lnTo>
                  <a:lnTo>
                    <a:pt x="263525" y="4305"/>
                  </a:lnTo>
                  <a:lnTo>
                    <a:pt x="263525" y="6451"/>
                  </a:lnTo>
                  <a:lnTo>
                    <a:pt x="266560" y="4305"/>
                  </a:lnTo>
                  <a:lnTo>
                    <a:pt x="269595" y="4305"/>
                  </a:lnTo>
                  <a:lnTo>
                    <a:pt x="269595" y="8597"/>
                  </a:lnTo>
                  <a:lnTo>
                    <a:pt x="272630" y="10744"/>
                  </a:lnTo>
                  <a:lnTo>
                    <a:pt x="272630" y="66586"/>
                  </a:lnTo>
                  <a:lnTo>
                    <a:pt x="269595" y="68732"/>
                  </a:lnTo>
                  <a:lnTo>
                    <a:pt x="269595" y="70878"/>
                  </a:lnTo>
                  <a:lnTo>
                    <a:pt x="263525" y="70878"/>
                  </a:lnTo>
                  <a:lnTo>
                    <a:pt x="263525" y="73025"/>
                  </a:lnTo>
                  <a:lnTo>
                    <a:pt x="293890" y="73025"/>
                  </a:lnTo>
                  <a:lnTo>
                    <a:pt x="293890" y="70878"/>
                  </a:lnTo>
                  <a:lnTo>
                    <a:pt x="284772" y="70878"/>
                  </a:lnTo>
                  <a:lnTo>
                    <a:pt x="284772" y="38671"/>
                  </a:lnTo>
                  <a:lnTo>
                    <a:pt x="287820" y="34366"/>
                  </a:lnTo>
                  <a:lnTo>
                    <a:pt x="290855" y="34366"/>
                  </a:lnTo>
                  <a:lnTo>
                    <a:pt x="293890" y="32219"/>
                  </a:lnTo>
                  <a:lnTo>
                    <a:pt x="309079" y="32219"/>
                  </a:lnTo>
                  <a:lnTo>
                    <a:pt x="309079" y="36512"/>
                  </a:lnTo>
                  <a:lnTo>
                    <a:pt x="312115" y="36512"/>
                  </a:lnTo>
                  <a:lnTo>
                    <a:pt x="312115" y="68732"/>
                  </a:lnTo>
                  <a:lnTo>
                    <a:pt x="309079" y="68732"/>
                  </a:lnTo>
                  <a:lnTo>
                    <a:pt x="309079" y="70878"/>
                  </a:lnTo>
                  <a:lnTo>
                    <a:pt x="302996" y="70878"/>
                  </a:lnTo>
                  <a:lnTo>
                    <a:pt x="302996" y="73025"/>
                  </a:lnTo>
                  <a:lnTo>
                    <a:pt x="333375" y="73025"/>
                  </a:lnTo>
                  <a:lnTo>
                    <a:pt x="333375" y="70878"/>
                  </a:lnTo>
                  <a:close/>
                </a:path>
                <a:path w="511175" h="73660">
                  <a:moveTo>
                    <a:pt x="363969" y="2159"/>
                  </a:moveTo>
                  <a:lnTo>
                    <a:pt x="360934" y="2159"/>
                  </a:lnTo>
                  <a:lnTo>
                    <a:pt x="360934" y="0"/>
                  </a:lnTo>
                  <a:lnTo>
                    <a:pt x="351840" y="0"/>
                  </a:lnTo>
                  <a:lnTo>
                    <a:pt x="345782" y="4305"/>
                  </a:lnTo>
                  <a:lnTo>
                    <a:pt x="345782" y="6451"/>
                  </a:lnTo>
                  <a:lnTo>
                    <a:pt x="348805" y="8597"/>
                  </a:lnTo>
                  <a:lnTo>
                    <a:pt x="348805" y="10744"/>
                  </a:lnTo>
                  <a:lnTo>
                    <a:pt x="360934" y="10744"/>
                  </a:lnTo>
                  <a:lnTo>
                    <a:pt x="363969" y="8597"/>
                  </a:lnTo>
                  <a:lnTo>
                    <a:pt x="363969" y="2159"/>
                  </a:lnTo>
                  <a:close/>
                </a:path>
                <a:path w="511175" h="73660">
                  <a:moveTo>
                    <a:pt x="373062" y="70878"/>
                  </a:moveTo>
                  <a:lnTo>
                    <a:pt x="363969" y="70878"/>
                  </a:lnTo>
                  <a:lnTo>
                    <a:pt x="363969" y="66586"/>
                  </a:lnTo>
                  <a:lnTo>
                    <a:pt x="360934" y="64439"/>
                  </a:lnTo>
                  <a:lnTo>
                    <a:pt x="360934" y="30073"/>
                  </a:lnTo>
                  <a:lnTo>
                    <a:pt x="360934" y="23634"/>
                  </a:lnTo>
                  <a:lnTo>
                    <a:pt x="339725" y="30073"/>
                  </a:lnTo>
                  <a:lnTo>
                    <a:pt x="342747" y="32219"/>
                  </a:lnTo>
                  <a:lnTo>
                    <a:pt x="342747" y="30073"/>
                  </a:lnTo>
                  <a:lnTo>
                    <a:pt x="348805" y="30073"/>
                  </a:lnTo>
                  <a:lnTo>
                    <a:pt x="348805" y="70878"/>
                  </a:lnTo>
                  <a:lnTo>
                    <a:pt x="339725" y="70878"/>
                  </a:lnTo>
                  <a:lnTo>
                    <a:pt x="339725" y="73025"/>
                  </a:lnTo>
                  <a:lnTo>
                    <a:pt x="373062" y="73025"/>
                  </a:lnTo>
                  <a:lnTo>
                    <a:pt x="373062" y="70878"/>
                  </a:lnTo>
                  <a:close/>
                </a:path>
                <a:path w="511175" h="73660">
                  <a:moveTo>
                    <a:pt x="449262" y="70891"/>
                  </a:moveTo>
                  <a:lnTo>
                    <a:pt x="443179" y="70891"/>
                  </a:lnTo>
                  <a:lnTo>
                    <a:pt x="440143" y="68757"/>
                  </a:lnTo>
                  <a:lnTo>
                    <a:pt x="440143" y="34518"/>
                  </a:lnTo>
                  <a:lnTo>
                    <a:pt x="437108" y="32372"/>
                  </a:lnTo>
                  <a:lnTo>
                    <a:pt x="437108" y="30238"/>
                  </a:lnTo>
                  <a:lnTo>
                    <a:pt x="431038" y="25958"/>
                  </a:lnTo>
                  <a:lnTo>
                    <a:pt x="428002" y="25958"/>
                  </a:lnTo>
                  <a:lnTo>
                    <a:pt x="424967" y="23812"/>
                  </a:lnTo>
                  <a:lnTo>
                    <a:pt x="415848" y="23812"/>
                  </a:lnTo>
                  <a:lnTo>
                    <a:pt x="406742" y="28092"/>
                  </a:lnTo>
                  <a:lnTo>
                    <a:pt x="400659" y="34518"/>
                  </a:lnTo>
                  <a:lnTo>
                    <a:pt x="400659" y="23812"/>
                  </a:lnTo>
                  <a:lnTo>
                    <a:pt x="397624" y="23812"/>
                  </a:lnTo>
                  <a:lnTo>
                    <a:pt x="379412" y="30238"/>
                  </a:lnTo>
                  <a:lnTo>
                    <a:pt x="385483" y="30238"/>
                  </a:lnTo>
                  <a:lnTo>
                    <a:pt x="385483" y="34518"/>
                  </a:lnTo>
                  <a:lnTo>
                    <a:pt x="388518" y="34518"/>
                  </a:lnTo>
                  <a:lnTo>
                    <a:pt x="388518" y="64477"/>
                  </a:lnTo>
                  <a:lnTo>
                    <a:pt x="385483" y="68757"/>
                  </a:lnTo>
                  <a:lnTo>
                    <a:pt x="385483" y="70891"/>
                  </a:lnTo>
                  <a:lnTo>
                    <a:pt x="379412" y="70891"/>
                  </a:lnTo>
                  <a:lnTo>
                    <a:pt x="379412" y="73037"/>
                  </a:lnTo>
                  <a:lnTo>
                    <a:pt x="409778" y="73037"/>
                  </a:lnTo>
                  <a:lnTo>
                    <a:pt x="409778" y="70891"/>
                  </a:lnTo>
                  <a:lnTo>
                    <a:pt x="400659" y="70891"/>
                  </a:lnTo>
                  <a:lnTo>
                    <a:pt x="400659" y="38798"/>
                  </a:lnTo>
                  <a:lnTo>
                    <a:pt x="409778" y="32372"/>
                  </a:lnTo>
                  <a:lnTo>
                    <a:pt x="421919" y="32372"/>
                  </a:lnTo>
                  <a:lnTo>
                    <a:pt x="424967" y="34518"/>
                  </a:lnTo>
                  <a:lnTo>
                    <a:pt x="424967" y="36652"/>
                  </a:lnTo>
                  <a:lnTo>
                    <a:pt x="428002" y="38798"/>
                  </a:lnTo>
                  <a:lnTo>
                    <a:pt x="428002" y="68757"/>
                  </a:lnTo>
                  <a:lnTo>
                    <a:pt x="424967" y="68757"/>
                  </a:lnTo>
                  <a:lnTo>
                    <a:pt x="424967" y="70891"/>
                  </a:lnTo>
                  <a:lnTo>
                    <a:pt x="418884" y="70891"/>
                  </a:lnTo>
                  <a:lnTo>
                    <a:pt x="418884" y="73037"/>
                  </a:lnTo>
                  <a:lnTo>
                    <a:pt x="449262" y="73037"/>
                  </a:lnTo>
                  <a:lnTo>
                    <a:pt x="449262" y="70891"/>
                  </a:lnTo>
                  <a:close/>
                </a:path>
                <a:path w="511175" h="73660">
                  <a:moveTo>
                    <a:pt x="511175" y="36652"/>
                  </a:moveTo>
                  <a:lnTo>
                    <a:pt x="508088" y="32372"/>
                  </a:lnTo>
                  <a:lnTo>
                    <a:pt x="501904" y="28092"/>
                  </a:lnTo>
                  <a:lnTo>
                    <a:pt x="498817" y="25958"/>
                  </a:lnTo>
                  <a:lnTo>
                    <a:pt x="495731" y="24892"/>
                  </a:lnTo>
                  <a:lnTo>
                    <a:pt x="495731" y="34518"/>
                  </a:lnTo>
                  <a:lnTo>
                    <a:pt x="495731" y="40932"/>
                  </a:lnTo>
                  <a:lnTo>
                    <a:pt x="464870" y="40932"/>
                  </a:lnTo>
                  <a:lnTo>
                    <a:pt x="467956" y="36652"/>
                  </a:lnTo>
                  <a:lnTo>
                    <a:pt x="467956" y="32372"/>
                  </a:lnTo>
                  <a:lnTo>
                    <a:pt x="474129" y="28092"/>
                  </a:lnTo>
                  <a:lnTo>
                    <a:pt x="486473" y="28092"/>
                  </a:lnTo>
                  <a:lnTo>
                    <a:pt x="489559" y="30238"/>
                  </a:lnTo>
                  <a:lnTo>
                    <a:pt x="492645" y="30238"/>
                  </a:lnTo>
                  <a:lnTo>
                    <a:pt x="492645" y="32372"/>
                  </a:lnTo>
                  <a:lnTo>
                    <a:pt x="495731" y="34518"/>
                  </a:lnTo>
                  <a:lnTo>
                    <a:pt x="495731" y="24892"/>
                  </a:lnTo>
                  <a:lnTo>
                    <a:pt x="492645" y="23812"/>
                  </a:lnTo>
                  <a:lnTo>
                    <a:pt x="477215" y="23812"/>
                  </a:lnTo>
                  <a:lnTo>
                    <a:pt x="458698" y="36652"/>
                  </a:lnTo>
                  <a:lnTo>
                    <a:pt x="455612" y="40932"/>
                  </a:lnTo>
                  <a:lnTo>
                    <a:pt x="455612" y="58051"/>
                  </a:lnTo>
                  <a:lnTo>
                    <a:pt x="458698" y="62331"/>
                  </a:lnTo>
                  <a:lnTo>
                    <a:pt x="464870" y="66611"/>
                  </a:lnTo>
                  <a:lnTo>
                    <a:pt x="467956" y="70891"/>
                  </a:lnTo>
                  <a:lnTo>
                    <a:pt x="477215" y="73037"/>
                  </a:lnTo>
                  <a:lnTo>
                    <a:pt x="492645" y="73037"/>
                  </a:lnTo>
                  <a:lnTo>
                    <a:pt x="498817" y="70891"/>
                  </a:lnTo>
                  <a:lnTo>
                    <a:pt x="508088" y="64477"/>
                  </a:lnTo>
                  <a:lnTo>
                    <a:pt x="511175" y="60198"/>
                  </a:lnTo>
                  <a:lnTo>
                    <a:pt x="511175" y="53771"/>
                  </a:lnTo>
                  <a:lnTo>
                    <a:pt x="504990" y="62331"/>
                  </a:lnTo>
                  <a:lnTo>
                    <a:pt x="501904" y="62331"/>
                  </a:lnTo>
                  <a:lnTo>
                    <a:pt x="498817" y="64477"/>
                  </a:lnTo>
                  <a:lnTo>
                    <a:pt x="483387" y="64477"/>
                  </a:lnTo>
                  <a:lnTo>
                    <a:pt x="477215" y="62331"/>
                  </a:lnTo>
                  <a:lnTo>
                    <a:pt x="467956" y="55918"/>
                  </a:lnTo>
                  <a:lnTo>
                    <a:pt x="464870" y="49491"/>
                  </a:lnTo>
                  <a:lnTo>
                    <a:pt x="464870" y="43078"/>
                  </a:lnTo>
                  <a:lnTo>
                    <a:pt x="511175" y="43078"/>
                  </a:lnTo>
                  <a:lnTo>
                    <a:pt x="511175" y="40932"/>
                  </a:lnTo>
                  <a:lnTo>
                    <a:pt x="511175" y="366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92875" y="3910012"/>
              <a:ext cx="88900" cy="714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3860" rIns="0" bIns="0" rtlCol="0">
            <a:spAutoFit/>
          </a:bodyPr>
          <a:lstStyle/>
          <a:p>
            <a:pPr marL="877569">
              <a:lnSpc>
                <a:spcPct val="100000"/>
              </a:lnSpc>
              <a:spcBef>
                <a:spcPts val="100"/>
              </a:spcBef>
            </a:pPr>
            <a:r>
              <a:rPr dirty="0"/>
              <a:t>System</a:t>
            </a:r>
            <a:r>
              <a:rPr spc="-20" dirty="0"/>
              <a:t> </a:t>
            </a:r>
            <a:r>
              <a:rPr spc="-10" dirty="0"/>
              <a:t>Viewpoint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1553" y="1925828"/>
            <a:ext cx="770826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4965" marR="5080" indent="-342900">
              <a:lnSpc>
                <a:spcPct val="100800"/>
              </a:lnSpc>
              <a:spcBef>
                <a:spcPts val="7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division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responsibilities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between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components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placement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components.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3860" rIns="0" bIns="0" rtlCol="0">
            <a:spAutoFit/>
          </a:bodyPr>
          <a:lstStyle/>
          <a:p>
            <a:pPr marL="877569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Client-</a:t>
            </a:r>
            <a:r>
              <a:rPr dirty="0"/>
              <a:t>Server</a:t>
            </a:r>
            <a:r>
              <a:rPr spc="45" dirty="0"/>
              <a:t> </a:t>
            </a:r>
            <a:r>
              <a:rPr spc="-10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6477" y="2111755"/>
            <a:ext cx="1957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spc="-10" dirty="0">
                <a:latin typeface="Times New Roman"/>
                <a:cs typeface="Times New Roman"/>
              </a:rPr>
              <a:t>Client-server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6477" y="4309364"/>
            <a:ext cx="4498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Proxy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server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(multiple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instance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cases)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17139" y="5963411"/>
            <a:ext cx="42786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(a)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Client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(b)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proxy</a:t>
            </a:r>
            <a:r>
              <a:rPr sz="2000" spc="-10" dirty="0">
                <a:latin typeface="Times New Roman"/>
                <a:cs typeface="Times New Roman"/>
              </a:rPr>
              <a:t> server.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83631" y="4869655"/>
            <a:ext cx="4451350" cy="660401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2663031" y="3229266"/>
            <a:ext cx="3517900" cy="662940"/>
            <a:chOff x="2663031" y="3229266"/>
            <a:chExt cx="3517900" cy="662940"/>
          </a:xfrm>
        </p:grpSpPr>
        <p:sp>
          <p:nvSpPr>
            <p:cNvPr id="8" name="object 8"/>
            <p:cNvSpPr/>
            <p:nvPr/>
          </p:nvSpPr>
          <p:spPr>
            <a:xfrm>
              <a:off x="3662362" y="3231648"/>
              <a:ext cx="1485900" cy="237490"/>
            </a:xfrm>
            <a:custGeom>
              <a:avLst/>
              <a:gdLst/>
              <a:ahLst/>
              <a:cxnLst/>
              <a:rect l="l" t="t" r="r" b="b"/>
              <a:pathLst>
                <a:path w="1485900" h="237489">
                  <a:moveTo>
                    <a:pt x="0" y="181696"/>
                  </a:moveTo>
                  <a:lnTo>
                    <a:pt x="44486" y="158092"/>
                  </a:lnTo>
                  <a:lnTo>
                    <a:pt x="89525" y="136134"/>
                  </a:lnTo>
                  <a:lnTo>
                    <a:pt x="135075" y="115823"/>
                  </a:lnTo>
                  <a:lnTo>
                    <a:pt x="181093" y="97156"/>
                  </a:lnTo>
                  <a:lnTo>
                    <a:pt x="227535" y="80132"/>
                  </a:lnTo>
                  <a:lnTo>
                    <a:pt x="274359" y="64751"/>
                  </a:lnTo>
                  <a:lnTo>
                    <a:pt x="321523" y="51010"/>
                  </a:lnTo>
                  <a:lnTo>
                    <a:pt x="368983" y="38909"/>
                  </a:lnTo>
                  <a:lnTo>
                    <a:pt x="416697" y="28446"/>
                  </a:lnTo>
                  <a:lnTo>
                    <a:pt x="464623" y="19619"/>
                  </a:lnTo>
                  <a:lnTo>
                    <a:pt x="512716" y="12429"/>
                  </a:lnTo>
                  <a:lnTo>
                    <a:pt x="560936" y="6873"/>
                  </a:lnTo>
                  <a:lnTo>
                    <a:pt x="609238" y="2950"/>
                  </a:lnTo>
                  <a:lnTo>
                    <a:pt x="657581" y="660"/>
                  </a:lnTo>
                  <a:lnTo>
                    <a:pt x="705920" y="0"/>
                  </a:lnTo>
                  <a:lnTo>
                    <a:pt x="754215" y="969"/>
                  </a:lnTo>
                  <a:lnTo>
                    <a:pt x="802422" y="3566"/>
                  </a:lnTo>
                  <a:lnTo>
                    <a:pt x="850498" y="7790"/>
                  </a:lnTo>
                  <a:lnTo>
                    <a:pt x="898400" y="13640"/>
                  </a:lnTo>
                  <a:lnTo>
                    <a:pt x="946086" y="21114"/>
                  </a:lnTo>
                  <a:lnTo>
                    <a:pt x="993514" y="30211"/>
                  </a:lnTo>
                  <a:lnTo>
                    <a:pt x="1040639" y="40930"/>
                  </a:lnTo>
                  <a:lnTo>
                    <a:pt x="1087420" y="53270"/>
                  </a:lnTo>
                  <a:lnTo>
                    <a:pt x="1133814" y="67228"/>
                  </a:lnTo>
                  <a:lnTo>
                    <a:pt x="1179778" y="82805"/>
                  </a:lnTo>
                  <a:lnTo>
                    <a:pt x="1225270" y="99998"/>
                  </a:lnTo>
                  <a:lnTo>
                    <a:pt x="1270246" y="118807"/>
                  </a:lnTo>
                  <a:lnTo>
                    <a:pt x="1314664" y="139230"/>
                  </a:lnTo>
                  <a:lnTo>
                    <a:pt x="1358481" y="161266"/>
                  </a:lnTo>
                  <a:lnTo>
                    <a:pt x="1401654" y="184914"/>
                  </a:lnTo>
                  <a:lnTo>
                    <a:pt x="1444141" y="210172"/>
                  </a:lnTo>
                  <a:lnTo>
                    <a:pt x="1485900" y="237039"/>
                  </a:lnTo>
                </a:path>
              </a:pathLst>
            </a:custGeom>
            <a:ln w="47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59362" y="3403599"/>
              <a:ext cx="73025" cy="53975"/>
            </a:xfrm>
            <a:custGeom>
              <a:avLst/>
              <a:gdLst/>
              <a:ahLst/>
              <a:cxnLst/>
              <a:rect l="l" t="t" r="r" b="b"/>
              <a:pathLst>
                <a:path w="73025" h="53975">
                  <a:moveTo>
                    <a:pt x="20538" y="0"/>
                  </a:moveTo>
                  <a:lnTo>
                    <a:pt x="9128" y="16427"/>
                  </a:lnTo>
                  <a:lnTo>
                    <a:pt x="0" y="32854"/>
                  </a:lnTo>
                  <a:lnTo>
                    <a:pt x="73025" y="53975"/>
                  </a:lnTo>
                  <a:lnTo>
                    <a:pt x="205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59362" y="3403599"/>
              <a:ext cx="73025" cy="53975"/>
            </a:xfrm>
            <a:custGeom>
              <a:avLst/>
              <a:gdLst/>
              <a:ahLst/>
              <a:cxnLst/>
              <a:rect l="l" t="t" r="r" b="b"/>
              <a:pathLst>
                <a:path w="73025" h="53975">
                  <a:moveTo>
                    <a:pt x="20538" y="0"/>
                  </a:moveTo>
                  <a:lnTo>
                    <a:pt x="73025" y="53975"/>
                  </a:lnTo>
                  <a:lnTo>
                    <a:pt x="0" y="32854"/>
                  </a:lnTo>
                  <a:lnTo>
                    <a:pt x="9128" y="16427"/>
                  </a:lnTo>
                  <a:lnTo>
                    <a:pt x="20538" y="0"/>
                  </a:lnTo>
                  <a:close/>
                </a:path>
              </a:pathLst>
            </a:custGeom>
            <a:ln w="47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97287" y="3656012"/>
              <a:ext cx="1500505" cy="186055"/>
            </a:xfrm>
            <a:custGeom>
              <a:avLst/>
              <a:gdLst/>
              <a:ahLst/>
              <a:cxnLst/>
              <a:rect l="l" t="t" r="r" b="b"/>
              <a:pathLst>
                <a:path w="1500504" h="186054">
                  <a:moveTo>
                    <a:pt x="1500188" y="43975"/>
                  </a:moveTo>
                  <a:lnTo>
                    <a:pt x="1453454" y="62999"/>
                  </a:lnTo>
                  <a:lnTo>
                    <a:pt x="1406331" y="80651"/>
                  </a:lnTo>
                  <a:lnTo>
                    <a:pt x="1358847" y="96933"/>
                  </a:lnTo>
                  <a:lnTo>
                    <a:pt x="1311031" y="111844"/>
                  </a:lnTo>
                  <a:lnTo>
                    <a:pt x="1262912" y="125386"/>
                  </a:lnTo>
                  <a:lnTo>
                    <a:pt x="1214519" y="137561"/>
                  </a:lnTo>
                  <a:lnTo>
                    <a:pt x="1165880" y="148368"/>
                  </a:lnTo>
                  <a:lnTo>
                    <a:pt x="1117025" y="157808"/>
                  </a:lnTo>
                  <a:lnTo>
                    <a:pt x="1067983" y="165884"/>
                  </a:lnTo>
                  <a:lnTo>
                    <a:pt x="1018781" y="172595"/>
                  </a:lnTo>
                  <a:lnTo>
                    <a:pt x="969450" y="177942"/>
                  </a:lnTo>
                  <a:lnTo>
                    <a:pt x="920018" y="181927"/>
                  </a:lnTo>
                  <a:lnTo>
                    <a:pt x="870514" y="184551"/>
                  </a:lnTo>
                  <a:lnTo>
                    <a:pt x="820966" y="185814"/>
                  </a:lnTo>
                  <a:lnTo>
                    <a:pt x="771404" y="185717"/>
                  </a:lnTo>
                  <a:lnTo>
                    <a:pt x="721856" y="184261"/>
                  </a:lnTo>
                  <a:lnTo>
                    <a:pt x="672351" y="181447"/>
                  </a:lnTo>
                  <a:lnTo>
                    <a:pt x="622919" y="177276"/>
                  </a:lnTo>
                  <a:lnTo>
                    <a:pt x="573588" y="171750"/>
                  </a:lnTo>
                  <a:lnTo>
                    <a:pt x="524387" y="164868"/>
                  </a:lnTo>
                  <a:lnTo>
                    <a:pt x="475344" y="156632"/>
                  </a:lnTo>
                  <a:lnTo>
                    <a:pt x="426489" y="147043"/>
                  </a:lnTo>
                  <a:lnTo>
                    <a:pt x="377851" y="136101"/>
                  </a:lnTo>
                  <a:lnTo>
                    <a:pt x="329457" y="123809"/>
                  </a:lnTo>
                  <a:lnTo>
                    <a:pt x="281338" y="110165"/>
                  </a:lnTo>
                  <a:lnTo>
                    <a:pt x="233523" y="95173"/>
                  </a:lnTo>
                  <a:lnTo>
                    <a:pt x="186039" y="78831"/>
                  </a:lnTo>
                  <a:lnTo>
                    <a:pt x="138915" y="61143"/>
                  </a:lnTo>
                  <a:lnTo>
                    <a:pt x="92182" y="42107"/>
                  </a:lnTo>
                  <a:lnTo>
                    <a:pt x="45867" y="21726"/>
                  </a:lnTo>
                  <a:lnTo>
                    <a:pt x="0" y="0"/>
                  </a:lnTo>
                </a:path>
              </a:pathLst>
            </a:custGeom>
            <a:ln w="47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09987" y="3660774"/>
              <a:ext cx="76200" cy="50800"/>
            </a:xfrm>
            <a:custGeom>
              <a:avLst/>
              <a:gdLst/>
              <a:ahLst/>
              <a:cxnLst/>
              <a:rect l="l" t="t" r="r" b="b"/>
              <a:pathLst>
                <a:path w="76200" h="50800">
                  <a:moveTo>
                    <a:pt x="0" y="0"/>
                  </a:moveTo>
                  <a:lnTo>
                    <a:pt x="60036" y="50800"/>
                  </a:lnTo>
                  <a:lnTo>
                    <a:pt x="69273" y="32327"/>
                  </a:lnTo>
                  <a:lnTo>
                    <a:pt x="76200" y="16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09987" y="3660774"/>
              <a:ext cx="76200" cy="50800"/>
            </a:xfrm>
            <a:custGeom>
              <a:avLst/>
              <a:gdLst/>
              <a:ahLst/>
              <a:cxnLst/>
              <a:rect l="l" t="t" r="r" b="b"/>
              <a:pathLst>
                <a:path w="76200" h="50800">
                  <a:moveTo>
                    <a:pt x="60036" y="50800"/>
                  </a:moveTo>
                  <a:lnTo>
                    <a:pt x="0" y="0"/>
                  </a:lnTo>
                  <a:lnTo>
                    <a:pt x="76200" y="16163"/>
                  </a:lnTo>
                  <a:lnTo>
                    <a:pt x="69272" y="32327"/>
                  </a:lnTo>
                  <a:lnTo>
                    <a:pt x="60036" y="50800"/>
                  </a:lnTo>
                  <a:close/>
                </a:path>
              </a:pathLst>
            </a:custGeom>
            <a:ln w="47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65412" y="3233737"/>
              <a:ext cx="1031875" cy="655955"/>
            </a:xfrm>
            <a:custGeom>
              <a:avLst/>
              <a:gdLst/>
              <a:ahLst/>
              <a:cxnLst/>
              <a:rect l="l" t="t" r="r" b="b"/>
              <a:pathLst>
                <a:path w="1031875" h="655954">
                  <a:moveTo>
                    <a:pt x="0" y="327819"/>
                  </a:moveTo>
                  <a:lnTo>
                    <a:pt x="11899" y="257494"/>
                  </a:lnTo>
                  <a:lnTo>
                    <a:pt x="45921" y="192425"/>
                  </a:lnTo>
                  <a:lnTo>
                    <a:pt x="70440" y="162362"/>
                  </a:lnTo>
                  <a:lnTo>
                    <a:pt x="99546" y="134213"/>
                  </a:lnTo>
                  <a:lnTo>
                    <a:pt x="132922" y="108178"/>
                  </a:lnTo>
                  <a:lnTo>
                    <a:pt x="170256" y="84457"/>
                  </a:lnTo>
                  <a:lnTo>
                    <a:pt x="211231" y="63250"/>
                  </a:lnTo>
                  <a:lnTo>
                    <a:pt x="255533" y="44756"/>
                  </a:lnTo>
                  <a:lnTo>
                    <a:pt x="302848" y="29177"/>
                  </a:lnTo>
                  <a:lnTo>
                    <a:pt x="352861" y="16712"/>
                  </a:lnTo>
                  <a:lnTo>
                    <a:pt x="405256" y="7561"/>
                  </a:lnTo>
                  <a:lnTo>
                    <a:pt x="459720" y="1923"/>
                  </a:lnTo>
                  <a:lnTo>
                    <a:pt x="515937" y="0"/>
                  </a:lnTo>
                  <a:lnTo>
                    <a:pt x="572154" y="1923"/>
                  </a:lnTo>
                  <a:lnTo>
                    <a:pt x="626618" y="7561"/>
                  </a:lnTo>
                  <a:lnTo>
                    <a:pt x="679013" y="16712"/>
                  </a:lnTo>
                  <a:lnTo>
                    <a:pt x="729026" y="29177"/>
                  </a:lnTo>
                  <a:lnTo>
                    <a:pt x="776341" y="44756"/>
                  </a:lnTo>
                  <a:lnTo>
                    <a:pt x="820643" y="63250"/>
                  </a:lnTo>
                  <a:lnTo>
                    <a:pt x="861618" y="84457"/>
                  </a:lnTo>
                  <a:lnTo>
                    <a:pt x="898952" y="108178"/>
                  </a:lnTo>
                  <a:lnTo>
                    <a:pt x="932329" y="134213"/>
                  </a:lnTo>
                  <a:lnTo>
                    <a:pt x="961434" y="162362"/>
                  </a:lnTo>
                  <a:lnTo>
                    <a:pt x="985953" y="192425"/>
                  </a:lnTo>
                  <a:lnTo>
                    <a:pt x="1019975" y="257494"/>
                  </a:lnTo>
                  <a:lnTo>
                    <a:pt x="1031875" y="327819"/>
                  </a:lnTo>
                  <a:lnTo>
                    <a:pt x="1028847" y="363538"/>
                  </a:lnTo>
                  <a:lnTo>
                    <a:pt x="1005572" y="431435"/>
                  </a:lnTo>
                  <a:lnTo>
                    <a:pt x="961434" y="493275"/>
                  </a:lnTo>
                  <a:lnTo>
                    <a:pt x="932329" y="521424"/>
                  </a:lnTo>
                  <a:lnTo>
                    <a:pt x="898952" y="547459"/>
                  </a:lnTo>
                  <a:lnTo>
                    <a:pt x="861618" y="571180"/>
                  </a:lnTo>
                  <a:lnTo>
                    <a:pt x="820643" y="592387"/>
                  </a:lnTo>
                  <a:lnTo>
                    <a:pt x="776341" y="610881"/>
                  </a:lnTo>
                  <a:lnTo>
                    <a:pt x="729026" y="626460"/>
                  </a:lnTo>
                  <a:lnTo>
                    <a:pt x="679013" y="638925"/>
                  </a:lnTo>
                  <a:lnTo>
                    <a:pt x="626618" y="648076"/>
                  </a:lnTo>
                  <a:lnTo>
                    <a:pt x="572154" y="653714"/>
                  </a:lnTo>
                  <a:lnTo>
                    <a:pt x="515937" y="655638"/>
                  </a:lnTo>
                  <a:lnTo>
                    <a:pt x="459720" y="653714"/>
                  </a:lnTo>
                  <a:lnTo>
                    <a:pt x="405256" y="648076"/>
                  </a:lnTo>
                  <a:lnTo>
                    <a:pt x="352861" y="638925"/>
                  </a:lnTo>
                  <a:lnTo>
                    <a:pt x="302848" y="626460"/>
                  </a:lnTo>
                  <a:lnTo>
                    <a:pt x="255533" y="610881"/>
                  </a:lnTo>
                  <a:lnTo>
                    <a:pt x="211231" y="592387"/>
                  </a:lnTo>
                  <a:lnTo>
                    <a:pt x="170256" y="571180"/>
                  </a:lnTo>
                  <a:lnTo>
                    <a:pt x="132922" y="547459"/>
                  </a:lnTo>
                  <a:lnTo>
                    <a:pt x="99546" y="521424"/>
                  </a:lnTo>
                  <a:lnTo>
                    <a:pt x="70440" y="493275"/>
                  </a:lnTo>
                  <a:lnTo>
                    <a:pt x="45921" y="463212"/>
                  </a:lnTo>
                  <a:lnTo>
                    <a:pt x="11899" y="398143"/>
                  </a:lnTo>
                  <a:lnTo>
                    <a:pt x="0" y="327819"/>
                  </a:lnTo>
                  <a:close/>
                </a:path>
              </a:pathLst>
            </a:custGeom>
            <a:ln w="47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46675" y="3233737"/>
              <a:ext cx="1031875" cy="655955"/>
            </a:xfrm>
            <a:custGeom>
              <a:avLst/>
              <a:gdLst/>
              <a:ahLst/>
              <a:cxnLst/>
              <a:rect l="l" t="t" r="r" b="b"/>
              <a:pathLst>
                <a:path w="1031875" h="655954">
                  <a:moveTo>
                    <a:pt x="0" y="327819"/>
                  </a:moveTo>
                  <a:lnTo>
                    <a:pt x="11899" y="257494"/>
                  </a:lnTo>
                  <a:lnTo>
                    <a:pt x="45921" y="192425"/>
                  </a:lnTo>
                  <a:lnTo>
                    <a:pt x="70440" y="162362"/>
                  </a:lnTo>
                  <a:lnTo>
                    <a:pt x="99546" y="134213"/>
                  </a:lnTo>
                  <a:lnTo>
                    <a:pt x="132922" y="108178"/>
                  </a:lnTo>
                  <a:lnTo>
                    <a:pt x="170256" y="84457"/>
                  </a:lnTo>
                  <a:lnTo>
                    <a:pt x="211231" y="63250"/>
                  </a:lnTo>
                  <a:lnTo>
                    <a:pt x="255533" y="44756"/>
                  </a:lnTo>
                  <a:lnTo>
                    <a:pt x="302848" y="29177"/>
                  </a:lnTo>
                  <a:lnTo>
                    <a:pt x="352861" y="16712"/>
                  </a:lnTo>
                  <a:lnTo>
                    <a:pt x="405256" y="7561"/>
                  </a:lnTo>
                  <a:lnTo>
                    <a:pt x="459720" y="1923"/>
                  </a:lnTo>
                  <a:lnTo>
                    <a:pt x="515937" y="0"/>
                  </a:lnTo>
                  <a:lnTo>
                    <a:pt x="572154" y="1923"/>
                  </a:lnTo>
                  <a:lnTo>
                    <a:pt x="626618" y="7561"/>
                  </a:lnTo>
                  <a:lnTo>
                    <a:pt x="679013" y="16712"/>
                  </a:lnTo>
                  <a:lnTo>
                    <a:pt x="729026" y="29177"/>
                  </a:lnTo>
                  <a:lnTo>
                    <a:pt x="776341" y="44756"/>
                  </a:lnTo>
                  <a:lnTo>
                    <a:pt x="820643" y="63250"/>
                  </a:lnTo>
                  <a:lnTo>
                    <a:pt x="861618" y="84457"/>
                  </a:lnTo>
                  <a:lnTo>
                    <a:pt x="898952" y="108178"/>
                  </a:lnTo>
                  <a:lnTo>
                    <a:pt x="932329" y="134213"/>
                  </a:lnTo>
                  <a:lnTo>
                    <a:pt x="961434" y="162362"/>
                  </a:lnTo>
                  <a:lnTo>
                    <a:pt x="985953" y="192425"/>
                  </a:lnTo>
                  <a:lnTo>
                    <a:pt x="1019975" y="257494"/>
                  </a:lnTo>
                  <a:lnTo>
                    <a:pt x="1031875" y="327819"/>
                  </a:lnTo>
                  <a:lnTo>
                    <a:pt x="1028847" y="363538"/>
                  </a:lnTo>
                  <a:lnTo>
                    <a:pt x="1005572" y="431435"/>
                  </a:lnTo>
                  <a:lnTo>
                    <a:pt x="961434" y="493275"/>
                  </a:lnTo>
                  <a:lnTo>
                    <a:pt x="932329" y="521424"/>
                  </a:lnTo>
                  <a:lnTo>
                    <a:pt x="898952" y="547459"/>
                  </a:lnTo>
                  <a:lnTo>
                    <a:pt x="861618" y="571180"/>
                  </a:lnTo>
                  <a:lnTo>
                    <a:pt x="820643" y="592387"/>
                  </a:lnTo>
                  <a:lnTo>
                    <a:pt x="776341" y="610881"/>
                  </a:lnTo>
                  <a:lnTo>
                    <a:pt x="729026" y="626460"/>
                  </a:lnTo>
                  <a:lnTo>
                    <a:pt x="679013" y="638925"/>
                  </a:lnTo>
                  <a:lnTo>
                    <a:pt x="626618" y="648076"/>
                  </a:lnTo>
                  <a:lnTo>
                    <a:pt x="572154" y="653714"/>
                  </a:lnTo>
                  <a:lnTo>
                    <a:pt x="515937" y="655638"/>
                  </a:lnTo>
                  <a:lnTo>
                    <a:pt x="459720" y="653714"/>
                  </a:lnTo>
                  <a:lnTo>
                    <a:pt x="405256" y="648076"/>
                  </a:lnTo>
                  <a:lnTo>
                    <a:pt x="352861" y="638925"/>
                  </a:lnTo>
                  <a:lnTo>
                    <a:pt x="302848" y="626460"/>
                  </a:lnTo>
                  <a:lnTo>
                    <a:pt x="255533" y="610881"/>
                  </a:lnTo>
                  <a:lnTo>
                    <a:pt x="211231" y="592387"/>
                  </a:lnTo>
                  <a:lnTo>
                    <a:pt x="170256" y="571180"/>
                  </a:lnTo>
                  <a:lnTo>
                    <a:pt x="132922" y="547459"/>
                  </a:lnTo>
                  <a:lnTo>
                    <a:pt x="99546" y="521424"/>
                  </a:lnTo>
                  <a:lnTo>
                    <a:pt x="70440" y="493275"/>
                  </a:lnTo>
                  <a:lnTo>
                    <a:pt x="45921" y="463212"/>
                  </a:lnTo>
                  <a:lnTo>
                    <a:pt x="11899" y="398143"/>
                  </a:lnTo>
                  <a:lnTo>
                    <a:pt x="0" y="327819"/>
                  </a:lnTo>
                  <a:close/>
                </a:path>
              </a:pathLst>
            </a:custGeom>
            <a:ln w="47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51162" y="3482974"/>
              <a:ext cx="271463" cy="8096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35600" y="3484562"/>
              <a:ext cx="287337" cy="79375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10062" y="4186237"/>
            <a:ext cx="114300" cy="10160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10062" y="5776912"/>
            <a:ext cx="122238" cy="101599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3860" rIns="0" bIns="0" rtlCol="0">
            <a:spAutoFit/>
          </a:bodyPr>
          <a:lstStyle/>
          <a:p>
            <a:pPr marL="877569">
              <a:lnSpc>
                <a:spcPct val="100000"/>
              </a:lnSpc>
              <a:spcBef>
                <a:spcPts val="100"/>
              </a:spcBef>
            </a:pPr>
            <a:r>
              <a:rPr dirty="0"/>
              <a:t>Mobile</a:t>
            </a:r>
            <a:r>
              <a:rPr spc="-20" dirty="0"/>
              <a:t> </a:t>
            </a:r>
            <a:r>
              <a:rPr dirty="0"/>
              <a:t>Code</a:t>
            </a:r>
            <a:r>
              <a:rPr spc="-10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dirty="0"/>
              <a:t>Mobile</a:t>
            </a:r>
            <a:r>
              <a:rPr spc="-5" dirty="0"/>
              <a:t> </a:t>
            </a:r>
            <a:r>
              <a:rPr spc="-10" dirty="0"/>
              <a:t>Agents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50539" y="5734811"/>
            <a:ext cx="28003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Mobile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code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(web</a:t>
            </a:r>
            <a:r>
              <a:rPr sz="2000" spc="-10" dirty="0">
                <a:latin typeface="Times New Roman"/>
                <a:cs typeface="Times New Roman"/>
              </a:rPr>
              <a:t> applets).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74787" y="2400300"/>
            <a:ext cx="6108700" cy="1177925"/>
            <a:chOff x="1474787" y="2400300"/>
            <a:chExt cx="6108700" cy="1177925"/>
          </a:xfrm>
        </p:grpSpPr>
        <p:sp>
          <p:nvSpPr>
            <p:cNvPr id="5" name="object 5"/>
            <p:cNvSpPr/>
            <p:nvPr/>
          </p:nvSpPr>
          <p:spPr>
            <a:xfrm>
              <a:off x="3000375" y="2744236"/>
              <a:ext cx="3057525" cy="196215"/>
            </a:xfrm>
            <a:custGeom>
              <a:avLst/>
              <a:gdLst/>
              <a:ahLst/>
              <a:cxnLst/>
              <a:rect l="l" t="t" r="r" b="b"/>
              <a:pathLst>
                <a:path w="3057525" h="196214">
                  <a:moveTo>
                    <a:pt x="0" y="147600"/>
                  </a:moveTo>
                  <a:lnTo>
                    <a:pt x="49367" y="137352"/>
                  </a:lnTo>
                  <a:lnTo>
                    <a:pt x="98831" y="127473"/>
                  </a:lnTo>
                  <a:lnTo>
                    <a:pt x="148388" y="117963"/>
                  </a:lnTo>
                  <a:lnTo>
                    <a:pt x="198034" y="108822"/>
                  </a:lnTo>
                  <a:lnTo>
                    <a:pt x="247766" y="100050"/>
                  </a:lnTo>
                  <a:lnTo>
                    <a:pt x="297581" y="91647"/>
                  </a:lnTo>
                  <a:lnTo>
                    <a:pt x="347474" y="83613"/>
                  </a:lnTo>
                  <a:lnTo>
                    <a:pt x="397442" y="75948"/>
                  </a:lnTo>
                  <a:lnTo>
                    <a:pt x="447481" y="68651"/>
                  </a:lnTo>
                  <a:lnTo>
                    <a:pt x="497588" y="61724"/>
                  </a:lnTo>
                  <a:lnTo>
                    <a:pt x="547759" y="55165"/>
                  </a:lnTo>
                  <a:lnTo>
                    <a:pt x="597991" y="48974"/>
                  </a:lnTo>
                  <a:lnTo>
                    <a:pt x="648279" y="43152"/>
                  </a:lnTo>
                  <a:lnTo>
                    <a:pt x="698620" y="37698"/>
                  </a:lnTo>
                  <a:lnTo>
                    <a:pt x="749011" y="32613"/>
                  </a:lnTo>
                  <a:lnTo>
                    <a:pt x="799447" y="27896"/>
                  </a:lnTo>
                  <a:lnTo>
                    <a:pt x="849926" y="23548"/>
                  </a:lnTo>
                  <a:lnTo>
                    <a:pt x="900443" y="19567"/>
                  </a:lnTo>
                  <a:lnTo>
                    <a:pt x="950996" y="15955"/>
                  </a:lnTo>
                  <a:lnTo>
                    <a:pt x="1001579" y="12711"/>
                  </a:lnTo>
                  <a:lnTo>
                    <a:pt x="1052190" y="9835"/>
                  </a:lnTo>
                  <a:lnTo>
                    <a:pt x="1102825" y="7326"/>
                  </a:lnTo>
                  <a:lnTo>
                    <a:pt x="1153481" y="5186"/>
                  </a:lnTo>
                  <a:lnTo>
                    <a:pt x="1204153" y="3413"/>
                  </a:lnTo>
                  <a:lnTo>
                    <a:pt x="1254838" y="2008"/>
                  </a:lnTo>
                  <a:lnTo>
                    <a:pt x="1305533" y="971"/>
                  </a:lnTo>
                  <a:lnTo>
                    <a:pt x="1356233" y="302"/>
                  </a:lnTo>
                  <a:lnTo>
                    <a:pt x="1406936" y="0"/>
                  </a:lnTo>
                  <a:lnTo>
                    <a:pt x="1457637" y="65"/>
                  </a:lnTo>
                  <a:lnTo>
                    <a:pt x="1508333" y="498"/>
                  </a:lnTo>
                  <a:lnTo>
                    <a:pt x="1559020" y="1298"/>
                  </a:lnTo>
                  <a:lnTo>
                    <a:pt x="1609695" y="2466"/>
                  </a:lnTo>
                  <a:lnTo>
                    <a:pt x="1660354" y="4000"/>
                  </a:lnTo>
                  <a:lnTo>
                    <a:pt x="1710993" y="5902"/>
                  </a:lnTo>
                  <a:lnTo>
                    <a:pt x="1761609" y="8171"/>
                  </a:lnTo>
                  <a:lnTo>
                    <a:pt x="1812198" y="10808"/>
                  </a:lnTo>
                  <a:lnTo>
                    <a:pt x="1862757" y="13811"/>
                  </a:lnTo>
                  <a:lnTo>
                    <a:pt x="1913281" y="17181"/>
                  </a:lnTo>
                  <a:lnTo>
                    <a:pt x="1963767" y="20918"/>
                  </a:lnTo>
                  <a:lnTo>
                    <a:pt x="2014212" y="25021"/>
                  </a:lnTo>
                  <a:lnTo>
                    <a:pt x="2064612" y="29492"/>
                  </a:lnTo>
                  <a:lnTo>
                    <a:pt x="2114962" y="34329"/>
                  </a:lnTo>
                  <a:lnTo>
                    <a:pt x="2165261" y="39532"/>
                  </a:lnTo>
                  <a:lnTo>
                    <a:pt x="2215503" y="45102"/>
                  </a:lnTo>
                  <a:lnTo>
                    <a:pt x="2265686" y="51039"/>
                  </a:lnTo>
                  <a:lnTo>
                    <a:pt x="2315806" y="57342"/>
                  </a:lnTo>
                  <a:lnTo>
                    <a:pt x="2365858" y="64011"/>
                  </a:lnTo>
                  <a:lnTo>
                    <a:pt x="2415840" y="71047"/>
                  </a:lnTo>
                  <a:lnTo>
                    <a:pt x="2465748" y="78449"/>
                  </a:lnTo>
                  <a:lnTo>
                    <a:pt x="2515577" y="86217"/>
                  </a:lnTo>
                  <a:lnTo>
                    <a:pt x="2565326" y="94351"/>
                  </a:lnTo>
                  <a:lnTo>
                    <a:pt x="2614989" y="102851"/>
                  </a:lnTo>
                  <a:lnTo>
                    <a:pt x="2664563" y="111717"/>
                  </a:lnTo>
                  <a:lnTo>
                    <a:pt x="2714045" y="120949"/>
                  </a:lnTo>
                  <a:lnTo>
                    <a:pt x="2763431" y="130547"/>
                  </a:lnTo>
                  <a:lnTo>
                    <a:pt x="2812717" y="140511"/>
                  </a:lnTo>
                  <a:lnTo>
                    <a:pt x="2861900" y="150840"/>
                  </a:lnTo>
                  <a:lnTo>
                    <a:pt x="2910975" y="161535"/>
                  </a:lnTo>
                  <a:lnTo>
                    <a:pt x="2959941" y="172596"/>
                  </a:lnTo>
                  <a:lnTo>
                    <a:pt x="3008792" y="184022"/>
                  </a:lnTo>
                  <a:lnTo>
                    <a:pt x="3057525" y="195813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22962" y="2892425"/>
              <a:ext cx="107950" cy="41275"/>
            </a:xfrm>
            <a:custGeom>
              <a:avLst/>
              <a:gdLst/>
              <a:ahLst/>
              <a:cxnLst/>
              <a:rect l="l" t="t" r="r" b="b"/>
              <a:pathLst>
                <a:path w="107950" h="41275">
                  <a:moveTo>
                    <a:pt x="16356" y="0"/>
                  </a:moveTo>
                  <a:lnTo>
                    <a:pt x="6543" y="19423"/>
                  </a:lnTo>
                  <a:lnTo>
                    <a:pt x="0" y="36418"/>
                  </a:lnTo>
                  <a:lnTo>
                    <a:pt x="107950" y="41275"/>
                  </a:lnTo>
                  <a:lnTo>
                    <a:pt x="163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22962" y="2892425"/>
              <a:ext cx="107950" cy="41275"/>
            </a:xfrm>
            <a:custGeom>
              <a:avLst/>
              <a:gdLst/>
              <a:ahLst/>
              <a:cxnLst/>
              <a:rect l="l" t="t" r="r" b="b"/>
              <a:pathLst>
                <a:path w="107950" h="41275">
                  <a:moveTo>
                    <a:pt x="16356" y="0"/>
                  </a:moveTo>
                  <a:lnTo>
                    <a:pt x="107950" y="41275"/>
                  </a:lnTo>
                  <a:lnTo>
                    <a:pt x="0" y="36419"/>
                  </a:lnTo>
                  <a:lnTo>
                    <a:pt x="6542" y="19423"/>
                  </a:lnTo>
                  <a:lnTo>
                    <a:pt x="16356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03550" y="3022600"/>
              <a:ext cx="3060700" cy="157480"/>
            </a:xfrm>
            <a:custGeom>
              <a:avLst/>
              <a:gdLst/>
              <a:ahLst/>
              <a:cxnLst/>
              <a:rect l="l" t="t" r="r" b="b"/>
              <a:pathLst>
                <a:path w="3060700" h="157480">
                  <a:moveTo>
                    <a:pt x="3060700" y="0"/>
                  </a:moveTo>
                  <a:lnTo>
                    <a:pt x="3012769" y="9907"/>
                  </a:lnTo>
                  <a:lnTo>
                    <a:pt x="2964708" y="19492"/>
                  </a:lnTo>
                  <a:lnTo>
                    <a:pt x="2916521" y="28755"/>
                  </a:lnTo>
                  <a:lnTo>
                    <a:pt x="2868211" y="37696"/>
                  </a:lnTo>
                  <a:lnTo>
                    <a:pt x="2819779" y="46314"/>
                  </a:lnTo>
                  <a:lnTo>
                    <a:pt x="2771229" y="54610"/>
                  </a:lnTo>
                  <a:lnTo>
                    <a:pt x="2722564" y="62584"/>
                  </a:lnTo>
                  <a:lnTo>
                    <a:pt x="2673786" y="70235"/>
                  </a:lnTo>
                  <a:lnTo>
                    <a:pt x="2624898" y="77563"/>
                  </a:lnTo>
                  <a:lnTo>
                    <a:pt x="2575903" y="84570"/>
                  </a:lnTo>
                  <a:lnTo>
                    <a:pt x="2526803" y="91254"/>
                  </a:lnTo>
                  <a:lnTo>
                    <a:pt x="2477602" y="97616"/>
                  </a:lnTo>
                  <a:lnTo>
                    <a:pt x="2428302" y="103655"/>
                  </a:lnTo>
                  <a:lnTo>
                    <a:pt x="2378906" y="109372"/>
                  </a:lnTo>
                  <a:lnTo>
                    <a:pt x="2329416" y="114767"/>
                  </a:lnTo>
                  <a:lnTo>
                    <a:pt x="2279837" y="119839"/>
                  </a:lnTo>
                  <a:lnTo>
                    <a:pt x="2230169" y="124589"/>
                  </a:lnTo>
                  <a:lnTo>
                    <a:pt x="2180416" y="129016"/>
                  </a:lnTo>
                  <a:lnTo>
                    <a:pt x="2130582" y="133122"/>
                  </a:lnTo>
                  <a:lnTo>
                    <a:pt x="2080667" y="136904"/>
                  </a:lnTo>
                  <a:lnTo>
                    <a:pt x="2030676" y="140365"/>
                  </a:lnTo>
                  <a:lnTo>
                    <a:pt x="1980612" y="143503"/>
                  </a:lnTo>
                  <a:lnTo>
                    <a:pt x="1930476" y="146319"/>
                  </a:lnTo>
                  <a:lnTo>
                    <a:pt x="1880271" y="148812"/>
                  </a:lnTo>
                  <a:lnTo>
                    <a:pt x="1830002" y="150983"/>
                  </a:lnTo>
                  <a:lnTo>
                    <a:pt x="1779669" y="152832"/>
                  </a:lnTo>
                  <a:lnTo>
                    <a:pt x="1729276" y="154358"/>
                  </a:lnTo>
                  <a:lnTo>
                    <a:pt x="1678826" y="155562"/>
                  </a:lnTo>
                  <a:lnTo>
                    <a:pt x="1628322" y="156444"/>
                  </a:lnTo>
                  <a:lnTo>
                    <a:pt x="1577766" y="157003"/>
                  </a:lnTo>
                  <a:lnTo>
                    <a:pt x="1527161" y="157240"/>
                  </a:lnTo>
                  <a:lnTo>
                    <a:pt x="1476510" y="157155"/>
                  </a:lnTo>
                  <a:lnTo>
                    <a:pt x="1425815" y="156747"/>
                  </a:lnTo>
                  <a:lnTo>
                    <a:pt x="1375080" y="156017"/>
                  </a:lnTo>
                  <a:lnTo>
                    <a:pt x="1324307" y="154964"/>
                  </a:lnTo>
                  <a:lnTo>
                    <a:pt x="1273498" y="153589"/>
                  </a:lnTo>
                  <a:lnTo>
                    <a:pt x="1222658" y="151892"/>
                  </a:lnTo>
                  <a:lnTo>
                    <a:pt x="1171788" y="149873"/>
                  </a:lnTo>
                  <a:lnTo>
                    <a:pt x="1120891" y="147531"/>
                  </a:lnTo>
                  <a:lnTo>
                    <a:pt x="1069970" y="144866"/>
                  </a:lnTo>
                  <a:lnTo>
                    <a:pt x="1019028" y="141880"/>
                  </a:lnTo>
                  <a:lnTo>
                    <a:pt x="968068" y="138571"/>
                  </a:lnTo>
                  <a:lnTo>
                    <a:pt x="917091" y="134939"/>
                  </a:lnTo>
                  <a:lnTo>
                    <a:pt x="866102" y="130985"/>
                  </a:lnTo>
                  <a:lnTo>
                    <a:pt x="815103" y="126709"/>
                  </a:lnTo>
                  <a:lnTo>
                    <a:pt x="764097" y="122111"/>
                  </a:lnTo>
                  <a:lnTo>
                    <a:pt x="713085" y="117190"/>
                  </a:lnTo>
                  <a:lnTo>
                    <a:pt x="662073" y="111947"/>
                  </a:lnTo>
                  <a:lnTo>
                    <a:pt x="611060" y="106381"/>
                  </a:lnTo>
                  <a:lnTo>
                    <a:pt x="560052" y="100494"/>
                  </a:lnTo>
                  <a:lnTo>
                    <a:pt x="509050" y="94283"/>
                  </a:lnTo>
                  <a:lnTo>
                    <a:pt x="458058" y="87751"/>
                  </a:lnTo>
                  <a:lnTo>
                    <a:pt x="407077" y="80896"/>
                  </a:lnTo>
                  <a:lnTo>
                    <a:pt x="356112" y="73718"/>
                  </a:lnTo>
                  <a:lnTo>
                    <a:pt x="305164" y="66219"/>
                  </a:lnTo>
                  <a:lnTo>
                    <a:pt x="254236" y="58397"/>
                  </a:lnTo>
                  <a:lnTo>
                    <a:pt x="203331" y="50252"/>
                  </a:lnTo>
                  <a:lnTo>
                    <a:pt x="152453" y="41786"/>
                  </a:lnTo>
                  <a:lnTo>
                    <a:pt x="101602" y="32996"/>
                  </a:lnTo>
                  <a:lnTo>
                    <a:pt x="50784" y="23885"/>
                  </a:lnTo>
                  <a:lnTo>
                    <a:pt x="0" y="14451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27362" y="3041650"/>
              <a:ext cx="107950" cy="38100"/>
            </a:xfrm>
            <a:custGeom>
              <a:avLst/>
              <a:gdLst/>
              <a:ahLst/>
              <a:cxnLst/>
              <a:rect l="l" t="t" r="r" b="b"/>
              <a:pathLst>
                <a:path w="107950" h="38100">
                  <a:moveTo>
                    <a:pt x="107950" y="0"/>
                  </a:moveTo>
                  <a:lnTo>
                    <a:pt x="0" y="0"/>
                  </a:lnTo>
                  <a:lnTo>
                    <a:pt x="94865" y="3810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27362" y="3041650"/>
              <a:ext cx="107950" cy="38100"/>
            </a:xfrm>
            <a:custGeom>
              <a:avLst/>
              <a:gdLst/>
              <a:ahLst/>
              <a:cxnLst/>
              <a:rect l="l" t="t" r="r" b="b"/>
              <a:pathLst>
                <a:path w="107950" h="38100">
                  <a:moveTo>
                    <a:pt x="94865" y="38100"/>
                  </a:moveTo>
                  <a:lnTo>
                    <a:pt x="0" y="0"/>
                  </a:lnTo>
                  <a:lnTo>
                    <a:pt x="107950" y="0"/>
                  </a:lnTo>
                  <a:lnTo>
                    <a:pt x="101407" y="19050"/>
                  </a:lnTo>
                  <a:lnTo>
                    <a:pt x="94865" y="3810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88050" y="2794000"/>
              <a:ext cx="796925" cy="390525"/>
            </a:xfrm>
            <a:custGeom>
              <a:avLst/>
              <a:gdLst/>
              <a:ahLst/>
              <a:cxnLst/>
              <a:rect l="l" t="t" r="r" b="b"/>
              <a:pathLst>
                <a:path w="796925" h="390525">
                  <a:moveTo>
                    <a:pt x="0" y="195262"/>
                  </a:moveTo>
                  <a:lnTo>
                    <a:pt x="20313" y="133544"/>
                  </a:lnTo>
                  <a:lnTo>
                    <a:pt x="76880" y="79943"/>
                  </a:lnTo>
                  <a:lnTo>
                    <a:pt x="116706" y="57191"/>
                  </a:lnTo>
                  <a:lnTo>
                    <a:pt x="163135" y="37674"/>
                  </a:lnTo>
                  <a:lnTo>
                    <a:pt x="215346" y="21794"/>
                  </a:lnTo>
                  <a:lnTo>
                    <a:pt x="272517" y="9954"/>
                  </a:lnTo>
                  <a:lnTo>
                    <a:pt x="333829" y="2555"/>
                  </a:lnTo>
                  <a:lnTo>
                    <a:pt x="398462" y="0"/>
                  </a:lnTo>
                  <a:lnTo>
                    <a:pt x="463095" y="2555"/>
                  </a:lnTo>
                  <a:lnTo>
                    <a:pt x="524407" y="9954"/>
                  </a:lnTo>
                  <a:lnTo>
                    <a:pt x="581578" y="21794"/>
                  </a:lnTo>
                  <a:lnTo>
                    <a:pt x="633789" y="37674"/>
                  </a:lnTo>
                  <a:lnTo>
                    <a:pt x="680218" y="57191"/>
                  </a:lnTo>
                  <a:lnTo>
                    <a:pt x="720044" y="79943"/>
                  </a:lnTo>
                  <a:lnTo>
                    <a:pt x="752449" y="105528"/>
                  </a:lnTo>
                  <a:lnTo>
                    <a:pt x="791709" y="163589"/>
                  </a:lnTo>
                  <a:lnTo>
                    <a:pt x="796925" y="195262"/>
                  </a:lnTo>
                  <a:lnTo>
                    <a:pt x="791709" y="226935"/>
                  </a:lnTo>
                  <a:lnTo>
                    <a:pt x="752449" y="284996"/>
                  </a:lnTo>
                  <a:lnTo>
                    <a:pt x="720044" y="310582"/>
                  </a:lnTo>
                  <a:lnTo>
                    <a:pt x="680218" y="333333"/>
                  </a:lnTo>
                  <a:lnTo>
                    <a:pt x="633789" y="352850"/>
                  </a:lnTo>
                  <a:lnTo>
                    <a:pt x="581578" y="368730"/>
                  </a:lnTo>
                  <a:lnTo>
                    <a:pt x="524407" y="380570"/>
                  </a:lnTo>
                  <a:lnTo>
                    <a:pt x="463095" y="387969"/>
                  </a:lnTo>
                  <a:lnTo>
                    <a:pt x="398462" y="390525"/>
                  </a:lnTo>
                  <a:lnTo>
                    <a:pt x="333829" y="387969"/>
                  </a:lnTo>
                  <a:lnTo>
                    <a:pt x="272517" y="380570"/>
                  </a:lnTo>
                  <a:lnTo>
                    <a:pt x="215346" y="368730"/>
                  </a:lnTo>
                  <a:lnTo>
                    <a:pt x="163135" y="352850"/>
                  </a:lnTo>
                  <a:lnTo>
                    <a:pt x="116706" y="333333"/>
                  </a:lnTo>
                  <a:lnTo>
                    <a:pt x="76880" y="310582"/>
                  </a:lnTo>
                  <a:lnTo>
                    <a:pt x="44475" y="284996"/>
                  </a:lnTo>
                  <a:lnTo>
                    <a:pt x="5215" y="226935"/>
                  </a:lnTo>
                  <a:lnTo>
                    <a:pt x="0" y="195262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08212" y="2794000"/>
              <a:ext cx="795655" cy="390525"/>
            </a:xfrm>
            <a:custGeom>
              <a:avLst/>
              <a:gdLst/>
              <a:ahLst/>
              <a:cxnLst/>
              <a:rect l="l" t="t" r="r" b="b"/>
              <a:pathLst>
                <a:path w="795655" h="390525">
                  <a:moveTo>
                    <a:pt x="0" y="195262"/>
                  </a:moveTo>
                  <a:lnTo>
                    <a:pt x="20273" y="133544"/>
                  </a:lnTo>
                  <a:lnTo>
                    <a:pt x="76727" y="79943"/>
                  </a:lnTo>
                  <a:lnTo>
                    <a:pt x="116474" y="57191"/>
                  </a:lnTo>
                  <a:lnTo>
                    <a:pt x="162810" y="37674"/>
                  </a:lnTo>
                  <a:lnTo>
                    <a:pt x="214917" y="21794"/>
                  </a:lnTo>
                  <a:lnTo>
                    <a:pt x="271974" y="9954"/>
                  </a:lnTo>
                  <a:lnTo>
                    <a:pt x="333165" y="2555"/>
                  </a:lnTo>
                  <a:lnTo>
                    <a:pt x="397669" y="0"/>
                  </a:lnTo>
                  <a:lnTo>
                    <a:pt x="462172" y="2555"/>
                  </a:lnTo>
                  <a:lnTo>
                    <a:pt x="523363" y="9954"/>
                  </a:lnTo>
                  <a:lnTo>
                    <a:pt x="580420" y="21794"/>
                  </a:lnTo>
                  <a:lnTo>
                    <a:pt x="632527" y="37674"/>
                  </a:lnTo>
                  <a:lnTo>
                    <a:pt x="678863" y="57191"/>
                  </a:lnTo>
                  <a:lnTo>
                    <a:pt x="718610" y="79943"/>
                  </a:lnTo>
                  <a:lnTo>
                    <a:pt x="750950" y="105528"/>
                  </a:lnTo>
                  <a:lnTo>
                    <a:pt x="790133" y="163589"/>
                  </a:lnTo>
                  <a:lnTo>
                    <a:pt x="795338" y="195262"/>
                  </a:lnTo>
                  <a:lnTo>
                    <a:pt x="790133" y="226935"/>
                  </a:lnTo>
                  <a:lnTo>
                    <a:pt x="750950" y="284996"/>
                  </a:lnTo>
                  <a:lnTo>
                    <a:pt x="718610" y="310582"/>
                  </a:lnTo>
                  <a:lnTo>
                    <a:pt x="678863" y="333333"/>
                  </a:lnTo>
                  <a:lnTo>
                    <a:pt x="632527" y="352850"/>
                  </a:lnTo>
                  <a:lnTo>
                    <a:pt x="580420" y="368730"/>
                  </a:lnTo>
                  <a:lnTo>
                    <a:pt x="523363" y="380570"/>
                  </a:lnTo>
                  <a:lnTo>
                    <a:pt x="462172" y="387969"/>
                  </a:lnTo>
                  <a:lnTo>
                    <a:pt x="397669" y="390525"/>
                  </a:lnTo>
                  <a:lnTo>
                    <a:pt x="333165" y="387969"/>
                  </a:lnTo>
                  <a:lnTo>
                    <a:pt x="271974" y="380570"/>
                  </a:lnTo>
                  <a:lnTo>
                    <a:pt x="214917" y="368730"/>
                  </a:lnTo>
                  <a:lnTo>
                    <a:pt x="162810" y="352850"/>
                  </a:lnTo>
                  <a:lnTo>
                    <a:pt x="116474" y="333333"/>
                  </a:lnTo>
                  <a:lnTo>
                    <a:pt x="76727" y="310582"/>
                  </a:lnTo>
                  <a:lnTo>
                    <a:pt x="44387" y="284996"/>
                  </a:lnTo>
                  <a:lnTo>
                    <a:pt x="5204" y="226935"/>
                  </a:lnTo>
                  <a:lnTo>
                    <a:pt x="0" y="195262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77962" y="2403475"/>
              <a:ext cx="2387600" cy="1171575"/>
            </a:xfrm>
            <a:custGeom>
              <a:avLst/>
              <a:gdLst/>
              <a:ahLst/>
              <a:cxnLst/>
              <a:rect l="l" t="t" r="r" b="b"/>
              <a:pathLst>
                <a:path w="2387600" h="1171575">
                  <a:moveTo>
                    <a:pt x="0" y="0"/>
                  </a:moveTo>
                  <a:lnTo>
                    <a:pt x="2387600" y="0"/>
                  </a:lnTo>
                  <a:lnTo>
                    <a:pt x="2387600" y="1171575"/>
                  </a:lnTo>
                  <a:lnTo>
                    <a:pt x="0" y="1171575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92712" y="2403475"/>
              <a:ext cx="2387600" cy="1171575"/>
            </a:xfrm>
            <a:custGeom>
              <a:avLst/>
              <a:gdLst/>
              <a:ahLst/>
              <a:cxnLst/>
              <a:rect l="l" t="t" r="r" b="b"/>
              <a:pathLst>
                <a:path w="2387600" h="1171575">
                  <a:moveTo>
                    <a:pt x="0" y="0"/>
                  </a:moveTo>
                  <a:lnTo>
                    <a:pt x="2387600" y="0"/>
                  </a:lnTo>
                  <a:lnTo>
                    <a:pt x="2387600" y="1171575"/>
                  </a:lnTo>
                  <a:lnTo>
                    <a:pt x="0" y="1171575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65587" y="3249612"/>
              <a:ext cx="431800" cy="10477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43425" y="3249612"/>
              <a:ext cx="292101" cy="8096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414587" y="2954337"/>
              <a:ext cx="130175" cy="84455"/>
            </a:xfrm>
            <a:custGeom>
              <a:avLst/>
              <a:gdLst/>
              <a:ahLst/>
              <a:cxnLst/>
              <a:rect l="l" t="t" r="r" b="b"/>
              <a:pathLst>
                <a:path w="130175" h="84455">
                  <a:moveTo>
                    <a:pt x="92075" y="65100"/>
                  </a:moveTo>
                  <a:lnTo>
                    <a:pt x="88785" y="62712"/>
                  </a:lnTo>
                  <a:lnTo>
                    <a:pt x="82207" y="69862"/>
                  </a:lnTo>
                  <a:lnTo>
                    <a:pt x="78917" y="74625"/>
                  </a:lnTo>
                  <a:lnTo>
                    <a:pt x="72339" y="74625"/>
                  </a:lnTo>
                  <a:lnTo>
                    <a:pt x="69049" y="77000"/>
                  </a:lnTo>
                  <a:lnTo>
                    <a:pt x="62471" y="79387"/>
                  </a:lnTo>
                  <a:lnTo>
                    <a:pt x="46037" y="79387"/>
                  </a:lnTo>
                  <a:lnTo>
                    <a:pt x="39458" y="77000"/>
                  </a:lnTo>
                  <a:lnTo>
                    <a:pt x="36169" y="74625"/>
                  </a:lnTo>
                  <a:lnTo>
                    <a:pt x="29591" y="72237"/>
                  </a:lnTo>
                  <a:lnTo>
                    <a:pt x="23012" y="67475"/>
                  </a:lnTo>
                  <a:lnTo>
                    <a:pt x="19723" y="62712"/>
                  </a:lnTo>
                  <a:lnTo>
                    <a:pt x="19723" y="57950"/>
                  </a:lnTo>
                  <a:lnTo>
                    <a:pt x="16433" y="50812"/>
                  </a:lnTo>
                  <a:lnTo>
                    <a:pt x="16433" y="36512"/>
                  </a:lnTo>
                  <a:lnTo>
                    <a:pt x="19723" y="29375"/>
                  </a:lnTo>
                  <a:lnTo>
                    <a:pt x="23012" y="24612"/>
                  </a:lnTo>
                  <a:lnTo>
                    <a:pt x="23012" y="17462"/>
                  </a:lnTo>
                  <a:lnTo>
                    <a:pt x="29591" y="15087"/>
                  </a:lnTo>
                  <a:lnTo>
                    <a:pt x="32880" y="10325"/>
                  </a:lnTo>
                  <a:lnTo>
                    <a:pt x="39458" y="7937"/>
                  </a:lnTo>
                  <a:lnTo>
                    <a:pt x="59182" y="7937"/>
                  </a:lnTo>
                  <a:lnTo>
                    <a:pt x="69049" y="10325"/>
                  </a:lnTo>
                  <a:lnTo>
                    <a:pt x="78917" y="17462"/>
                  </a:lnTo>
                  <a:lnTo>
                    <a:pt x="82207" y="22225"/>
                  </a:lnTo>
                  <a:lnTo>
                    <a:pt x="85496" y="29375"/>
                  </a:lnTo>
                  <a:lnTo>
                    <a:pt x="88785" y="29375"/>
                  </a:lnTo>
                  <a:lnTo>
                    <a:pt x="85496" y="3175"/>
                  </a:lnTo>
                  <a:lnTo>
                    <a:pt x="85496" y="5562"/>
                  </a:lnTo>
                  <a:lnTo>
                    <a:pt x="82207" y="7937"/>
                  </a:lnTo>
                  <a:lnTo>
                    <a:pt x="72339" y="7937"/>
                  </a:lnTo>
                  <a:lnTo>
                    <a:pt x="59182" y="3175"/>
                  </a:lnTo>
                  <a:lnTo>
                    <a:pt x="52603" y="3175"/>
                  </a:lnTo>
                  <a:lnTo>
                    <a:pt x="45262" y="3632"/>
                  </a:lnTo>
                  <a:lnTo>
                    <a:pt x="38227" y="4965"/>
                  </a:lnTo>
                  <a:lnTo>
                    <a:pt x="31800" y="7200"/>
                  </a:lnTo>
                  <a:lnTo>
                    <a:pt x="26301" y="10325"/>
                  </a:lnTo>
                  <a:lnTo>
                    <a:pt x="16433" y="12700"/>
                  </a:lnTo>
                  <a:lnTo>
                    <a:pt x="9855" y="17462"/>
                  </a:lnTo>
                  <a:lnTo>
                    <a:pt x="6565" y="24612"/>
                  </a:lnTo>
                  <a:lnTo>
                    <a:pt x="0" y="29375"/>
                  </a:lnTo>
                  <a:lnTo>
                    <a:pt x="0" y="46037"/>
                  </a:lnTo>
                  <a:lnTo>
                    <a:pt x="609" y="52781"/>
                  </a:lnTo>
                  <a:lnTo>
                    <a:pt x="27127" y="80568"/>
                  </a:lnTo>
                  <a:lnTo>
                    <a:pt x="49326" y="84150"/>
                  </a:lnTo>
                  <a:lnTo>
                    <a:pt x="59182" y="84150"/>
                  </a:lnTo>
                  <a:lnTo>
                    <a:pt x="72339" y="79387"/>
                  </a:lnTo>
                  <a:lnTo>
                    <a:pt x="78917" y="77000"/>
                  </a:lnTo>
                  <a:lnTo>
                    <a:pt x="85496" y="69862"/>
                  </a:lnTo>
                  <a:lnTo>
                    <a:pt x="92075" y="65100"/>
                  </a:lnTo>
                  <a:close/>
                </a:path>
                <a:path w="130175" h="84455">
                  <a:moveTo>
                    <a:pt x="130175" y="80124"/>
                  </a:moveTo>
                  <a:lnTo>
                    <a:pt x="127000" y="80124"/>
                  </a:lnTo>
                  <a:lnTo>
                    <a:pt x="127000" y="0"/>
                  </a:lnTo>
                  <a:lnTo>
                    <a:pt x="123825" y="0"/>
                  </a:lnTo>
                  <a:lnTo>
                    <a:pt x="104775" y="7289"/>
                  </a:lnTo>
                  <a:lnTo>
                    <a:pt x="111125" y="7289"/>
                  </a:lnTo>
                  <a:lnTo>
                    <a:pt x="114300" y="9715"/>
                  </a:lnTo>
                  <a:lnTo>
                    <a:pt x="114300" y="77698"/>
                  </a:lnTo>
                  <a:lnTo>
                    <a:pt x="111125" y="80124"/>
                  </a:lnTo>
                  <a:lnTo>
                    <a:pt x="111125" y="82550"/>
                  </a:lnTo>
                  <a:lnTo>
                    <a:pt x="130175" y="82550"/>
                  </a:lnTo>
                  <a:lnTo>
                    <a:pt x="130175" y="801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65400" y="2954337"/>
              <a:ext cx="231776" cy="8413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64275" y="2957512"/>
              <a:ext cx="404812" cy="80963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5189537" y="4351337"/>
            <a:ext cx="2393950" cy="1177925"/>
            <a:chOff x="5189537" y="4351337"/>
            <a:chExt cx="2393950" cy="1177925"/>
          </a:xfrm>
        </p:grpSpPr>
        <p:sp>
          <p:nvSpPr>
            <p:cNvPr id="21" name="object 21"/>
            <p:cNvSpPr/>
            <p:nvPr/>
          </p:nvSpPr>
          <p:spPr>
            <a:xfrm>
              <a:off x="5988050" y="4745037"/>
              <a:ext cx="796925" cy="390525"/>
            </a:xfrm>
            <a:custGeom>
              <a:avLst/>
              <a:gdLst/>
              <a:ahLst/>
              <a:cxnLst/>
              <a:rect l="l" t="t" r="r" b="b"/>
              <a:pathLst>
                <a:path w="796925" h="390525">
                  <a:moveTo>
                    <a:pt x="0" y="195262"/>
                  </a:moveTo>
                  <a:lnTo>
                    <a:pt x="20313" y="133544"/>
                  </a:lnTo>
                  <a:lnTo>
                    <a:pt x="76880" y="79943"/>
                  </a:lnTo>
                  <a:lnTo>
                    <a:pt x="116706" y="57191"/>
                  </a:lnTo>
                  <a:lnTo>
                    <a:pt x="163135" y="37674"/>
                  </a:lnTo>
                  <a:lnTo>
                    <a:pt x="215346" y="21794"/>
                  </a:lnTo>
                  <a:lnTo>
                    <a:pt x="272517" y="9954"/>
                  </a:lnTo>
                  <a:lnTo>
                    <a:pt x="333829" y="2555"/>
                  </a:lnTo>
                  <a:lnTo>
                    <a:pt x="398462" y="0"/>
                  </a:lnTo>
                  <a:lnTo>
                    <a:pt x="463095" y="2555"/>
                  </a:lnTo>
                  <a:lnTo>
                    <a:pt x="524407" y="9954"/>
                  </a:lnTo>
                  <a:lnTo>
                    <a:pt x="581578" y="21794"/>
                  </a:lnTo>
                  <a:lnTo>
                    <a:pt x="633789" y="37674"/>
                  </a:lnTo>
                  <a:lnTo>
                    <a:pt x="680218" y="57191"/>
                  </a:lnTo>
                  <a:lnTo>
                    <a:pt x="720044" y="79943"/>
                  </a:lnTo>
                  <a:lnTo>
                    <a:pt x="752449" y="105528"/>
                  </a:lnTo>
                  <a:lnTo>
                    <a:pt x="791709" y="163589"/>
                  </a:lnTo>
                  <a:lnTo>
                    <a:pt x="796925" y="195262"/>
                  </a:lnTo>
                  <a:lnTo>
                    <a:pt x="791709" y="226935"/>
                  </a:lnTo>
                  <a:lnTo>
                    <a:pt x="752449" y="284996"/>
                  </a:lnTo>
                  <a:lnTo>
                    <a:pt x="720044" y="310582"/>
                  </a:lnTo>
                  <a:lnTo>
                    <a:pt x="680218" y="333333"/>
                  </a:lnTo>
                  <a:lnTo>
                    <a:pt x="633789" y="352850"/>
                  </a:lnTo>
                  <a:lnTo>
                    <a:pt x="581578" y="368730"/>
                  </a:lnTo>
                  <a:lnTo>
                    <a:pt x="524407" y="380570"/>
                  </a:lnTo>
                  <a:lnTo>
                    <a:pt x="463095" y="387969"/>
                  </a:lnTo>
                  <a:lnTo>
                    <a:pt x="398462" y="390525"/>
                  </a:lnTo>
                  <a:lnTo>
                    <a:pt x="333829" y="387969"/>
                  </a:lnTo>
                  <a:lnTo>
                    <a:pt x="272517" y="380570"/>
                  </a:lnTo>
                  <a:lnTo>
                    <a:pt x="215346" y="368730"/>
                  </a:lnTo>
                  <a:lnTo>
                    <a:pt x="163135" y="352850"/>
                  </a:lnTo>
                  <a:lnTo>
                    <a:pt x="116706" y="333333"/>
                  </a:lnTo>
                  <a:lnTo>
                    <a:pt x="76880" y="310582"/>
                  </a:lnTo>
                  <a:lnTo>
                    <a:pt x="44475" y="284996"/>
                  </a:lnTo>
                  <a:lnTo>
                    <a:pt x="5215" y="226935"/>
                  </a:lnTo>
                  <a:lnTo>
                    <a:pt x="0" y="195262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92712" y="4354512"/>
              <a:ext cx="2387600" cy="1171575"/>
            </a:xfrm>
            <a:custGeom>
              <a:avLst/>
              <a:gdLst/>
              <a:ahLst/>
              <a:cxnLst/>
              <a:rect l="l" t="t" r="r" b="b"/>
              <a:pathLst>
                <a:path w="2387600" h="1171575">
                  <a:moveTo>
                    <a:pt x="0" y="0"/>
                  </a:moveTo>
                  <a:lnTo>
                    <a:pt x="2387600" y="0"/>
                  </a:lnTo>
                  <a:lnTo>
                    <a:pt x="2387600" y="1171575"/>
                  </a:lnTo>
                  <a:lnTo>
                    <a:pt x="0" y="1171575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64275" y="4910137"/>
              <a:ext cx="404812" cy="80963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1474787" y="4351337"/>
            <a:ext cx="2393950" cy="1177925"/>
            <a:chOff x="1474787" y="4351337"/>
            <a:chExt cx="2393950" cy="1177925"/>
          </a:xfrm>
        </p:grpSpPr>
        <p:sp>
          <p:nvSpPr>
            <p:cNvPr id="25" name="object 25"/>
            <p:cNvSpPr/>
            <p:nvPr/>
          </p:nvSpPr>
          <p:spPr>
            <a:xfrm>
              <a:off x="2414587" y="4742976"/>
              <a:ext cx="655955" cy="51435"/>
            </a:xfrm>
            <a:custGeom>
              <a:avLst/>
              <a:gdLst/>
              <a:ahLst/>
              <a:cxnLst/>
              <a:rect l="l" t="t" r="r" b="b"/>
              <a:pathLst>
                <a:path w="655955" h="51435">
                  <a:moveTo>
                    <a:pt x="0" y="48836"/>
                  </a:moveTo>
                  <a:lnTo>
                    <a:pt x="48911" y="34816"/>
                  </a:lnTo>
                  <a:lnTo>
                    <a:pt x="98700" y="23139"/>
                  </a:lnTo>
                  <a:lnTo>
                    <a:pt x="149197" y="13812"/>
                  </a:lnTo>
                  <a:lnTo>
                    <a:pt x="200230" y="6842"/>
                  </a:lnTo>
                  <a:lnTo>
                    <a:pt x="251631" y="2236"/>
                  </a:lnTo>
                  <a:lnTo>
                    <a:pt x="303228" y="0"/>
                  </a:lnTo>
                  <a:lnTo>
                    <a:pt x="354853" y="140"/>
                  </a:lnTo>
                  <a:lnTo>
                    <a:pt x="406334" y="2665"/>
                  </a:lnTo>
                  <a:lnTo>
                    <a:pt x="457502" y="7580"/>
                  </a:lnTo>
                  <a:lnTo>
                    <a:pt x="508186" y="14891"/>
                  </a:lnTo>
                  <a:lnTo>
                    <a:pt x="558217" y="24607"/>
                  </a:lnTo>
                  <a:lnTo>
                    <a:pt x="607424" y="36732"/>
                  </a:lnTo>
                  <a:lnTo>
                    <a:pt x="655638" y="51274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938462" y="4745037"/>
              <a:ext cx="107950" cy="44450"/>
            </a:xfrm>
            <a:custGeom>
              <a:avLst/>
              <a:gdLst/>
              <a:ahLst/>
              <a:cxnLst/>
              <a:rect l="l" t="t" r="r" b="b"/>
              <a:pathLst>
                <a:path w="107950" h="44450">
                  <a:moveTo>
                    <a:pt x="16356" y="0"/>
                  </a:moveTo>
                  <a:lnTo>
                    <a:pt x="6543" y="17287"/>
                  </a:lnTo>
                  <a:lnTo>
                    <a:pt x="0" y="37042"/>
                  </a:lnTo>
                  <a:lnTo>
                    <a:pt x="107950" y="44450"/>
                  </a:lnTo>
                  <a:lnTo>
                    <a:pt x="163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938462" y="4745037"/>
              <a:ext cx="107950" cy="44450"/>
            </a:xfrm>
            <a:custGeom>
              <a:avLst/>
              <a:gdLst/>
              <a:ahLst/>
              <a:cxnLst/>
              <a:rect l="l" t="t" r="r" b="b"/>
              <a:pathLst>
                <a:path w="107950" h="44450">
                  <a:moveTo>
                    <a:pt x="16356" y="0"/>
                  </a:moveTo>
                  <a:lnTo>
                    <a:pt x="107950" y="44450"/>
                  </a:lnTo>
                  <a:lnTo>
                    <a:pt x="0" y="37041"/>
                  </a:lnTo>
                  <a:lnTo>
                    <a:pt x="6542" y="17286"/>
                  </a:lnTo>
                  <a:lnTo>
                    <a:pt x="16356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08237" y="5040312"/>
              <a:ext cx="668655" cy="96520"/>
            </a:xfrm>
            <a:custGeom>
              <a:avLst/>
              <a:gdLst/>
              <a:ahLst/>
              <a:cxnLst/>
              <a:rect l="l" t="t" r="r" b="b"/>
              <a:pathLst>
                <a:path w="668655" h="96520">
                  <a:moveTo>
                    <a:pt x="668338" y="45528"/>
                  </a:moveTo>
                  <a:lnTo>
                    <a:pt x="621949" y="61484"/>
                  </a:lnTo>
                  <a:lnTo>
                    <a:pt x="574236" y="74443"/>
                  </a:lnTo>
                  <a:lnTo>
                    <a:pt x="525477" y="84416"/>
                  </a:lnTo>
                  <a:lnTo>
                    <a:pt x="475951" y="91412"/>
                  </a:lnTo>
                  <a:lnTo>
                    <a:pt x="425938" y="95443"/>
                  </a:lnTo>
                  <a:lnTo>
                    <a:pt x="375718" y="96519"/>
                  </a:lnTo>
                  <a:lnTo>
                    <a:pt x="325569" y="94650"/>
                  </a:lnTo>
                  <a:lnTo>
                    <a:pt x="275771" y="89848"/>
                  </a:lnTo>
                  <a:lnTo>
                    <a:pt x="226603" y="82121"/>
                  </a:lnTo>
                  <a:lnTo>
                    <a:pt x="178345" y="71481"/>
                  </a:lnTo>
                  <a:lnTo>
                    <a:pt x="131277" y="57939"/>
                  </a:lnTo>
                  <a:lnTo>
                    <a:pt x="85677" y="41504"/>
                  </a:lnTo>
                  <a:lnTo>
                    <a:pt x="41824" y="22187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20937" y="5043487"/>
              <a:ext cx="111125" cy="66675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676400" y="4745037"/>
              <a:ext cx="796925" cy="390525"/>
            </a:xfrm>
            <a:custGeom>
              <a:avLst/>
              <a:gdLst/>
              <a:ahLst/>
              <a:cxnLst/>
              <a:rect l="l" t="t" r="r" b="b"/>
              <a:pathLst>
                <a:path w="796925" h="390525">
                  <a:moveTo>
                    <a:pt x="0" y="195262"/>
                  </a:moveTo>
                  <a:lnTo>
                    <a:pt x="20313" y="133544"/>
                  </a:lnTo>
                  <a:lnTo>
                    <a:pt x="76880" y="79943"/>
                  </a:lnTo>
                  <a:lnTo>
                    <a:pt x="116706" y="57191"/>
                  </a:lnTo>
                  <a:lnTo>
                    <a:pt x="163135" y="37674"/>
                  </a:lnTo>
                  <a:lnTo>
                    <a:pt x="215346" y="21794"/>
                  </a:lnTo>
                  <a:lnTo>
                    <a:pt x="272517" y="9954"/>
                  </a:lnTo>
                  <a:lnTo>
                    <a:pt x="333829" y="2555"/>
                  </a:lnTo>
                  <a:lnTo>
                    <a:pt x="398462" y="0"/>
                  </a:lnTo>
                  <a:lnTo>
                    <a:pt x="463095" y="2555"/>
                  </a:lnTo>
                  <a:lnTo>
                    <a:pt x="524407" y="9954"/>
                  </a:lnTo>
                  <a:lnTo>
                    <a:pt x="581578" y="21794"/>
                  </a:lnTo>
                  <a:lnTo>
                    <a:pt x="633789" y="37674"/>
                  </a:lnTo>
                  <a:lnTo>
                    <a:pt x="680218" y="57191"/>
                  </a:lnTo>
                  <a:lnTo>
                    <a:pt x="720044" y="79943"/>
                  </a:lnTo>
                  <a:lnTo>
                    <a:pt x="752449" y="105528"/>
                  </a:lnTo>
                  <a:lnTo>
                    <a:pt x="791709" y="163589"/>
                  </a:lnTo>
                  <a:lnTo>
                    <a:pt x="796925" y="195262"/>
                  </a:lnTo>
                  <a:lnTo>
                    <a:pt x="791709" y="226935"/>
                  </a:lnTo>
                  <a:lnTo>
                    <a:pt x="752449" y="284996"/>
                  </a:lnTo>
                  <a:lnTo>
                    <a:pt x="720044" y="310582"/>
                  </a:lnTo>
                  <a:lnTo>
                    <a:pt x="680218" y="333333"/>
                  </a:lnTo>
                  <a:lnTo>
                    <a:pt x="633789" y="352850"/>
                  </a:lnTo>
                  <a:lnTo>
                    <a:pt x="581578" y="368730"/>
                  </a:lnTo>
                  <a:lnTo>
                    <a:pt x="524407" y="380570"/>
                  </a:lnTo>
                  <a:lnTo>
                    <a:pt x="463095" y="387969"/>
                  </a:lnTo>
                  <a:lnTo>
                    <a:pt x="398462" y="390525"/>
                  </a:lnTo>
                  <a:lnTo>
                    <a:pt x="333829" y="387969"/>
                  </a:lnTo>
                  <a:lnTo>
                    <a:pt x="272517" y="380570"/>
                  </a:lnTo>
                  <a:lnTo>
                    <a:pt x="215346" y="368730"/>
                  </a:lnTo>
                  <a:lnTo>
                    <a:pt x="163135" y="352850"/>
                  </a:lnTo>
                  <a:lnTo>
                    <a:pt x="116706" y="333333"/>
                  </a:lnTo>
                  <a:lnTo>
                    <a:pt x="76880" y="310582"/>
                  </a:lnTo>
                  <a:lnTo>
                    <a:pt x="44475" y="284996"/>
                  </a:lnTo>
                  <a:lnTo>
                    <a:pt x="5215" y="226935"/>
                  </a:lnTo>
                  <a:lnTo>
                    <a:pt x="0" y="195262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935287" y="4745037"/>
              <a:ext cx="795655" cy="390525"/>
            </a:xfrm>
            <a:custGeom>
              <a:avLst/>
              <a:gdLst/>
              <a:ahLst/>
              <a:cxnLst/>
              <a:rect l="l" t="t" r="r" b="b"/>
              <a:pathLst>
                <a:path w="795654" h="390525">
                  <a:moveTo>
                    <a:pt x="0" y="195262"/>
                  </a:moveTo>
                  <a:lnTo>
                    <a:pt x="20273" y="133544"/>
                  </a:lnTo>
                  <a:lnTo>
                    <a:pt x="76727" y="79943"/>
                  </a:lnTo>
                  <a:lnTo>
                    <a:pt x="116474" y="57191"/>
                  </a:lnTo>
                  <a:lnTo>
                    <a:pt x="162810" y="37674"/>
                  </a:lnTo>
                  <a:lnTo>
                    <a:pt x="214917" y="21794"/>
                  </a:lnTo>
                  <a:lnTo>
                    <a:pt x="271974" y="9954"/>
                  </a:lnTo>
                  <a:lnTo>
                    <a:pt x="333165" y="2555"/>
                  </a:lnTo>
                  <a:lnTo>
                    <a:pt x="397669" y="0"/>
                  </a:lnTo>
                  <a:lnTo>
                    <a:pt x="462172" y="2555"/>
                  </a:lnTo>
                  <a:lnTo>
                    <a:pt x="523363" y="9954"/>
                  </a:lnTo>
                  <a:lnTo>
                    <a:pt x="580420" y="21794"/>
                  </a:lnTo>
                  <a:lnTo>
                    <a:pt x="632527" y="37674"/>
                  </a:lnTo>
                  <a:lnTo>
                    <a:pt x="678863" y="57191"/>
                  </a:lnTo>
                  <a:lnTo>
                    <a:pt x="718610" y="79943"/>
                  </a:lnTo>
                  <a:lnTo>
                    <a:pt x="750950" y="105528"/>
                  </a:lnTo>
                  <a:lnTo>
                    <a:pt x="790133" y="163589"/>
                  </a:lnTo>
                  <a:lnTo>
                    <a:pt x="795338" y="195262"/>
                  </a:lnTo>
                  <a:lnTo>
                    <a:pt x="790133" y="226935"/>
                  </a:lnTo>
                  <a:lnTo>
                    <a:pt x="750950" y="284996"/>
                  </a:lnTo>
                  <a:lnTo>
                    <a:pt x="718610" y="310582"/>
                  </a:lnTo>
                  <a:lnTo>
                    <a:pt x="678863" y="333333"/>
                  </a:lnTo>
                  <a:lnTo>
                    <a:pt x="632527" y="352850"/>
                  </a:lnTo>
                  <a:lnTo>
                    <a:pt x="580420" y="368730"/>
                  </a:lnTo>
                  <a:lnTo>
                    <a:pt x="523363" y="380570"/>
                  </a:lnTo>
                  <a:lnTo>
                    <a:pt x="462172" y="387969"/>
                  </a:lnTo>
                  <a:lnTo>
                    <a:pt x="397669" y="390525"/>
                  </a:lnTo>
                  <a:lnTo>
                    <a:pt x="333165" y="387969"/>
                  </a:lnTo>
                  <a:lnTo>
                    <a:pt x="271974" y="380570"/>
                  </a:lnTo>
                  <a:lnTo>
                    <a:pt x="214917" y="368730"/>
                  </a:lnTo>
                  <a:lnTo>
                    <a:pt x="162810" y="352850"/>
                  </a:lnTo>
                  <a:lnTo>
                    <a:pt x="116474" y="333333"/>
                  </a:lnTo>
                  <a:lnTo>
                    <a:pt x="76727" y="310582"/>
                  </a:lnTo>
                  <a:lnTo>
                    <a:pt x="44387" y="284996"/>
                  </a:lnTo>
                  <a:lnTo>
                    <a:pt x="5204" y="226935"/>
                  </a:lnTo>
                  <a:lnTo>
                    <a:pt x="0" y="195262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477962" y="4354512"/>
              <a:ext cx="2387600" cy="1171575"/>
            </a:xfrm>
            <a:custGeom>
              <a:avLst/>
              <a:gdLst/>
              <a:ahLst/>
              <a:cxnLst/>
              <a:rect l="l" t="t" r="r" b="b"/>
              <a:pathLst>
                <a:path w="2387600" h="1171575">
                  <a:moveTo>
                    <a:pt x="0" y="0"/>
                  </a:moveTo>
                  <a:lnTo>
                    <a:pt x="2387600" y="0"/>
                  </a:lnTo>
                  <a:lnTo>
                    <a:pt x="2387600" y="1171575"/>
                  </a:lnTo>
                  <a:lnTo>
                    <a:pt x="0" y="1171575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35312" y="4906962"/>
              <a:ext cx="434975" cy="10795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49450" y="4906962"/>
              <a:ext cx="382587" cy="841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3860" rIns="0" bIns="0" rtlCol="0">
            <a:spAutoFit/>
          </a:bodyPr>
          <a:lstStyle/>
          <a:p>
            <a:pPr marL="877569">
              <a:lnSpc>
                <a:spcPct val="100000"/>
              </a:lnSpc>
              <a:spcBef>
                <a:spcPts val="100"/>
              </a:spcBef>
            </a:pPr>
            <a:r>
              <a:rPr dirty="0"/>
              <a:t>Peer</a:t>
            </a:r>
            <a:r>
              <a:rPr spc="-5" dirty="0"/>
              <a:t> </a:t>
            </a:r>
            <a:r>
              <a:rPr spc="-10" dirty="0"/>
              <a:t>Processes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93734" y="2218199"/>
            <a:ext cx="3384323" cy="194353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02739" y="2168652"/>
            <a:ext cx="18300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Times New Roman"/>
                <a:cs typeface="Times New Roman"/>
              </a:rPr>
              <a:t>Peer-</a:t>
            </a:r>
            <a:r>
              <a:rPr sz="2000" spc="-10" dirty="0">
                <a:latin typeface="Times New Roman"/>
                <a:cs typeface="Times New Roman"/>
              </a:rPr>
              <a:t>to-</a:t>
            </a:r>
            <a:r>
              <a:rPr sz="2000" dirty="0">
                <a:latin typeface="Times New Roman"/>
                <a:cs typeface="Times New Roman"/>
              </a:rPr>
              <a:t>Peer: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P2P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2739" y="3997452"/>
            <a:ext cx="463486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Future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trend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Microservice: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P2P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(instead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monolithic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based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client-server)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0277" y="870203"/>
            <a:ext cx="47453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90190" algn="l"/>
              </a:tabLst>
            </a:pPr>
            <a:r>
              <a:rPr sz="4400" spc="-10" dirty="0"/>
              <a:t>Application</a:t>
            </a:r>
            <a:r>
              <a:rPr sz="4400" dirty="0"/>
              <a:t>	1: </a:t>
            </a:r>
            <a:r>
              <a:rPr sz="4400" spc="-10" dirty="0"/>
              <a:t>Cloud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64515" y="1728927"/>
            <a:ext cx="8031480" cy="523240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Cloud</a:t>
            </a:r>
            <a:r>
              <a:rPr sz="2400" spc="-10" dirty="0">
                <a:solidFill>
                  <a:srgbClr val="0070C0"/>
                </a:solidFill>
                <a:latin typeface="Times New Roman"/>
                <a:cs typeface="Times New Roman"/>
              </a:rPr>
              <a:t> computing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835"/>
              </a:spcBef>
            </a:pPr>
            <a:r>
              <a:rPr sz="2000" dirty="0">
                <a:latin typeface="Times New Roman"/>
                <a:cs typeface="Times New Roman"/>
              </a:rPr>
              <a:t>Ubiquitous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access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shared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pools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configurable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system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resources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be </a:t>
            </a:r>
            <a:r>
              <a:rPr sz="2000" dirty="0">
                <a:latin typeface="Times New Roman"/>
                <a:cs typeface="Times New Roman"/>
              </a:rPr>
              <a:t>rapidly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provisioned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minimal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management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effort,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often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over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Internet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Characteristics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(by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NIST)</a:t>
            </a:r>
            <a:endParaRPr sz="2400">
              <a:latin typeface="Times New Roman"/>
              <a:cs typeface="Times New Roman"/>
            </a:endParaRPr>
          </a:p>
          <a:p>
            <a:pPr marL="12700" marR="798830">
              <a:lnSpc>
                <a:spcPct val="100000"/>
              </a:lnSpc>
              <a:spcBef>
                <a:spcPts val="810"/>
              </a:spcBef>
            </a:pPr>
            <a:r>
              <a:rPr sz="2000" dirty="0">
                <a:latin typeface="Times New Roman"/>
                <a:cs typeface="Times New Roman"/>
              </a:rPr>
              <a:t>On-demand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self-</a:t>
            </a:r>
            <a:r>
              <a:rPr sz="2000" dirty="0">
                <a:latin typeface="Times New Roman"/>
                <a:cs typeface="Times New Roman"/>
              </a:rPr>
              <a:t>service,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broad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network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access,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resource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pooling,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rapid </a:t>
            </a:r>
            <a:r>
              <a:rPr sz="2000" dirty="0">
                <a:latin typeface="Times New Roman"/>
                <a:cs typeface="Times New Roman"/>
              </a:rPr>
              <a:t>elasticity,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measured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service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Times New Roman"/>
                <a:cs typeface="Times New Roman"/>
              </a:rPr>
              <a:t>Types</a:t>
            </a:r>
            <a:endParaRPr sz="24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spcBef>
                <a:spcPts val="835"/>
              </a:spcBef>
              <a:buClr>
                <a:srgbClr val="9A0000"/>
              </a:buClr>
              <a:buSzPct val="80000"/>
              <a:buFont typeface="Arial"/>
              <a:buChar char="•"/>
              <a:tabLst>
                <a:tab pos="353695" algn="l"/>
                <a:tab pos="354330" algn="l"/>
              </a:tabLst>
            </a:pPr>
            <a:r>
              <a:rPr sz="2000" dirty="0">
                <a:latin typeface="Times New Roman"/>
                <a:cs typeface="Times New Roman"/>
              </a:rPr>
              <a:t>Public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private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9A0000"/>
              </a:buClr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Times New Roman"/>
                <a:cs typeface="Times New Roman"/>
              </a:rPr>
              <a:t>Products</a:t>
            </a:r>
            <a:endParaRPr sz="24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spcBef>
                <a:spcPts val="810"/>
              </a:spcBef>
              <a:buClr>
                <a:srgbClr val="9A0000"/>
              </a:buClr>
              <a:buSzPct val="80000"/>
              <a:buFont typeface="Arial"/>
              <a:buChar char="•"/>
              <a:tabLst>
                <a:tab pos="353695" algn="l"/>
                <a:tab pos="354330" algn="l"/>
              </a:tabLst>
            </a:pPr>
            <a:r>
              <a:rPr sz="2000" dirty="0">
                <a:latin typeface="Times New Roman"/>
                <a:cs typeface="Times New Roman"/>
              </a:rPr>
              <a:t>Amazon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AWS,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Microsoft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Azure</a:t>
            </a:r>
            <a:endParaRPr sz="20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spcBef>
                <a:spcPts val="790"/>
              </a:spcBef>
              <a:buClr>
                <a:srgbClr val="9A0000"/>
              </a:buClr>
              <a:buSzPct val="80000"/>
              <a:buFont typeface="Arial"/>
              <a:buChar char="•"/>
              <a:tabLst>
                <a:tab pos="353695" algn="l"/>
                <a:tab pos="354330" algn="l"/>
              </a:tabLst>
            </a:pPr>
            <a:r>
              <a:rPr sz="2000" dirty="0">
                <a:latin typeface="Times New Roman"/>
                <a:cs typeface="Times New Roman"/>
              </a:rPr>
              <a:t>Others: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Google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Cloud,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Alibaba,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IBM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41837" y="4191000"/>
            <a:ext cx="3819525" cy="2260599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3860" rIns="0" bIns="0" rtlCol="0">
            <a:spAutoFit/>
          </a:bodyPr>
          <a:lstStyle/>
          <a:p>
            <a:pPr marL="877569">
              <a:lnSpc>
                <a:spcPct val="100000"/>
              </a:lnSpc>
              <a:spcBef>
                <a:spcPts val="100"/>
              </a:spcBef>
            </a:pPr>
            <a:r>
              <a:rPr dirty="0"/>
              <a:t>Hardware</a:t>
            </a:r>
            <a:r>
              <a:rPr spc="-15" dirty="0"/>
              <a:t> </a:t>
            </a:r>
            <a:r>
              <a:rPr dirty="0"/>
              <a:t>vs. </a:t>
            </a:r>
            <a:r>
              <a:rPr spc="-10" dirty="0"/>
              <a:t>Software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1553" y="1925828"/>
            <a:ext cx="7902575" cy="3249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Hardware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physical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tangible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components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computer.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9A0000"/>
              </a:buClr>
              <a:buFont typeface="Arial"/>
              <a:buChar char="■"/>
            </a:pPr>
            <a:endParaRPr sz="3450">
              <a:latin typeface="Times New Roman"/>
              <a:cs typeface="Times New Roman"/>
            </a:endParaRPr>
          </a:p>
          <a:p>
            <a:pPr marL="354965" marR="891540" indent="-342900">
              <a:lnSpc>
                <a:spcPct val="100800"/>
              </a:lnSpc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Software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well-</a:t>
            </a:r>
            <a:r>
              <a:rPr sz="2400" dirty="0">
                <a:latin typeface="Times New Roman"/>
                <a:cs typeface="Times New Roman"/>
              </a:rPr>
              <a:t>written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instructions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written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in </a:t>
            </a:r>
            <a:r>
              <a:rPr sz="2400" dirty="0">
                <a:latin typeface="Times New Roman"/>
                <a:cs typeface="Times New Roman"/>
              </a:rPr>
              <a:t>programming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language.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9A0000"/>
              </a:buClr>
              <a:buFont typeface="Arial"/>
              <a:buChar char="■"/>
            </a:pPr>
            <a:endParaRPr sz="3500">
              <a:latin typeface="Times New Roman"/>
              <a:cs typeface="Times New Roman"/>
            </a:endParaRPr>
          </a:p>
          <a:p>
            <a:pPr marL="354965" marR="219075" indent="-342900">
              <a:lnSpc>
                <a:spcPct val="100000"/>
              </a:lnSpc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Certain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implemented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either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hardware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or </a:t>
            </a:r>
            <a:r>
              <a:rPr sz="2400" spc="-10" dirty="0">
                <a:latin typeface="Times New Roman"/>
                <a:cs typeface="Times New Roman"/>
              </a:rPr>
              <a:t>software</a:t>
            </a:r>
            <a:endParaRPr sz="24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spcBef>
                <a:spcPts val="520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55015" algn="l"/>
                <a:tab pos="755650" algn="l"/>
              </a:tabLst>
            </a:pPr>
            <a:r>
              <a:rPr sz="2000" dirty="0">
                <a:latin typeface="Times New Roman"/>
                <a:cs typeface="Times New Roman"/>
              </a:rPr>
              <a:t>E.g.,</a:t>
            </a:r>
            <a:r>
              <a:rPr sz="2000" spc="-5" dirty="0">
                <a:latin typeface="Times New Roman"/>
                <a:cs typeface="Times New Roman"/>
              </a:rPr>
              <a:t>  </a:t>
            </a:r>
            <a:r>
              <a:rPr sz="2000" spc="-10" dirty="0">
                <a:latin typeface="Times New Roman"/>
                <a:cs typeface="Times New Roman"/>
              </a:rPr>
              <a:t>software-</a:t>
            </a:r>
            <a:r>
              <a:rPr sz="2000" dirty="0">
                <a:latin typeface="Times New Roman"/>
                <a:cs typeface="Times New Roman"/>
              </a:rPr>
              <a:t>defined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network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(SDN)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3860" rIns="0" bIns="0" rtlCol="0">
            <a:spAutoFit/>
          </a:bodyPr>
          <a:lstStyle/>
          <a:p>
            <a:pPr marL="877569">
              <a:lnSpc>
                <a:spcPct val="100000"/>
              </a:lnSpc>
              <a:spcBef>
                <a:spcPts val="100"/>
              </a:spcBef>
            </a:pPr>
            <a:r>
              <a:rPr dirty="0"/>
              <a:t>Future</a:t>
            </a:r>
            <a:r>
              <a:rPr spc="-20" dirty="0"/>
              <a:t> </a:t>
            </a:r>
            <a:r>
              <a:rPr dirty="0"/>
              <a:t>Trend</a:t>
            </a:r>
            <a:r>
              <a:rPr spc="-10" dirty="0"/>
              <a:t> </a:t>
            </a:r>
            <a:r>
              <a:rPr dirty="0"/>
              <a:t>on</a:t>
            </a:r>
            <a:r>
              <a:rPr spc="-10" dirty="0"/>
              <a:t> </a:t>
            </a:r>
            <a:r>
              <a:rPr dirty="0"/>
              <a:t>Distributed</a:t>
            </a:r>
            <a:r>
              <a:rPr spc="-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1553" y="1846580"/>
            <a:ext cx="7281545" cy="478853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2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Cloud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service</a:t>
            </a:r>
            <a:endParaRPr sz="24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spcBef>
                <a:spcPts val="520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55015" algn="l"/>
                <a:tab pos="755650" algn="l"/>
              </a:tabLst>
            </a:pPr>
            <a:r>
              <a:rPr sz="2000" dirty="0">
                <a:latin typeface="Times New Roman"/>
                <a:cs typeface="Times New Roman"/>
              </a:rPr>
              <a:t>Infrastructure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(IaaS)</a:t>
            </a:r>
            <a:endParaRPr sz="20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spcBef>
                <a:spcPts val="500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55015" algn="l"/>
                <a:tab pos="755650" algn="l"/>
              </a:tabLst>
            </a:pPr>
            <a:r>
              <a:rPr sz="2000" dirty="0">
                <a:latin typeface="Times New Roman"/>
                <a:cs typeface="Times New Roman"/>
              </a:rPr>
              <a:t>Planform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(PaaS)</a:t>
            </a:r>
            <a:endParaRPr sz="20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spcBef>
                <a:spcPts val="480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55015" algn="l"/>
                <a:tab pos="755650" algn="l"/>
              </a:tabLst>
            </a:pPr>
            <a:r>
              <a:rPr sz="2000" dirty="0">
                <a:latin typeface="Times New Roman"/>
                <a:cs typeface="Times New Roman"/>
              </a:rPr>
              <a:t>Software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(SaaS)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1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Elastic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computing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(adapted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workload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changes)</a:t>
            </a:r>
            <a:endParaRPr sz="20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spcBef>
                <a:spcPts val="520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55015" algn="l"/>
                <a:tab pos="755650" algn="l"/>
              </a:tabLst>
            </a:pPr>
            <a:r>
              <a:rPr sz="2000" spc="-10" dirty="0">
                <a:solidFill>
                  <a:srgbClr val="0070C0"/>
                </a:solidFill>
                <a:latin typeface="Times New Roman"/>
                <a:cs typeface="Times New Roman"/>
              </a:rPr>
              <a:t>Virtualization</a:t>
            </a:r>
            <a:endParaRPr sz="20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90"/>
              </a:spcBef>
              <a:buClr>
                <a:srgbClr val="003366"/>
              </a:buClr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latin typeface="Times New Roman"/>
                <a:cs typeface="Times New Roman"/>
              </a:rPr>
              <a:t>Virtual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machines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(containers)</a:t>
            </a:r>
            <a:endParaRPr sz="1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455"/>
              </a:spcBef>
              <a:buClr>
                <a:srgbClr val="003366"/>
              </a:buClr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latin typeface="Times New Roman"/>
                <a:cs typeface="Times New Roman"/>
              </a:rPr>
              <a:t>Virtual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networks</a:t>
            </a:r>
            <a:endParaRPr sz="1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434"/>
              </a:spcBef>
              <a:buClr>
                <a:srgbClr val="003366"/>
              </a:buClr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latin typeface="Times New Roman"/>
                <a:cs typeface="Times New Roman"/>
              </a:rPr>
              <a:t>Virtual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storage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(NAS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SAN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technology)</a:t>
            </a:r>
            <a:endParaRPr sz="16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spcBef>
                <a:spcPts val="445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55015" algn="l"/>
                <a:tab pos="755650" algn="l"/>
              </a:tabLst>
            </a:pPr>
            <a:r>
              <a:rPr sz="2000" dirty="0">
                <a:solidFill>
                  <a:srgbClr val="0070C0"/>
                </a:solidFill>
                <a:latin typeface="Times New Roman"/>
                <a:cs typeface="Times New Roman"/>
              </a:rPr>
              <a:t>Automation</a:t>
            </a:r>
            <a:r>
              <a:rPr sz="2000" spc="-2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70C0"/>
                </a:solidFill>
                <a:latin typeface="Times New Roman"/>
                <a:cs typeface="Times New Roman"/>
              </a:rPr>
              <a:t>orchestration</a:t>
            </a:r>
            <a:endParaRPr sz="20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490"/>
              </a:spcBef>
              <a:buClr>
                <a:srgbClr val="003366"/>
              </a:buClr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latin typeface="Times New Roman"/>
                <a:cs typeface="Times New Roman"/>
              </a:rPr>
              <a:t>Automation: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AIops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using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ML/AI</a:t>
            </a:r>
            <a:endParaRPr sz="1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430"/>
              </a:spcBef>
              <a:buClr>
                <a:srgbClr val="003366"/>
              </a:buClr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latin typeface="Times New Roman"/>
                <a:cs typeface="Times New Roman"/>
              </a:rPr>
              <a:t>Orchestration: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automated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replication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parallelism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(Kubernetes)</a:t>
            </a:r>
            <a:endParaRPr sz="16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1455"/>
              </a:spcBef>
            </a:pPr>
            <a:r>
              <a:rPr sz="1400" spc="-50" dirty="0">
                <a:solidFill>
                  <a:srgbClr val="336699"/>
                </a:solidFill>
                <a:latin typeface="Trebuchet MS"/>
                <a:cs typeface="Trebuchet MS"/>
              </a:rPr>
              <a:t>D.</a:t>
            </a:r>
            <a:r>
              <a:rPr sz="1400" spc="-45" dirty="0">
                <a:solidFill>
                  <a:srgbClr val="336699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336699"/>
                </a:solidFill>
                <a:latin typeface="Trebuchet MS"/>
                <a:cs typeface="Trebuchet MS"/>
              </a:rPr>
              <a:t>Comer:</a:t>
            </a:r>
            <a:r>
              <a:rPr sz="1400" spc="-45" dirty="0">
                <a:solidFill>
                  <a:srgbClr val="336699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36699"/>
                </a:solidFill>
                <a:latin typeface="Trebuchet MS"/>
                <a:cs typeface="Trebuchet MS"/>
              </a:rPr>
              <a:t>The</a:t>
            </a:r>
            <a:r>
              <a:rPr sz="1400" spc="-50" dirty="0">
                <a:solidFill>
                  <a:srgbClr val="336699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36699"/>
                </a:solidFill>
                <a:latin typeface="Trebuchet MS"/>
                <a:cs typeface="Trebuchet MS"/>
              </a:rPr>
              <a:t>Cloud</a:t>
            </a:r>
            <a:r>
              <a:rPr sz="1400" spc="-45" dirty="0">
                <a:solidFill>
                  <a:srgbClr val="336699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36699"/>
                </a:solidFill>
                <a:latin typeface="Trebuchet MS"/>
                <a:cs typeface="Trebuchet MS"/>
              </a:rPr>
              <a:t>Computing</a:t>
            </a:r>
            <a:r>
              <a:rPr sz="1400" spc="-50" dirty="0">
                <a:solidFill>
                  <a:srgbClr val="336699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36699"/>
                </a:solidFill>
                <a:latin typeface="Trebuchet MS"/>
                <a:cs typeface="Trebuchet MS"/>
              </a:rPr>
              <a:t>Book:</a:t>
            </a:r>
            <a:r>
              <a:rPr sz="1400" spc="-45" dirty="0">
                <a:solidFill>
                  <a:srgbClr val="336699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36699"/>
                </a:solidFill>
                <a:latin typeface="Trebuchet MS"/>
                <a:cs typeface="Trebuchet MS"/>
              </a:rPr>
              <a:t>The</a:t>
            </a:r>
            <a:r>
              <a:rPr sz="1400" spc="-50" dirty="0">
                <a:solidFill>
                  <a:srgbClr val="336699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336699"/>
                </a:solidFill>
                <a:latin typeface="Trebuchet MS"/>
                <a:cs typeface="Trebuchet MS"/>
              </a:rPr>
              <a:t>Future</a:t>
            </a:r>
            <a:r>
              <a:rPr sz="1400" spc="-50" dirty="0">
                <a:solidFill>
                  <a:srgbClr val="336699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36699"/>
                </a:solidFill>
                <a:latin typeface="Trebuchet MS"/>
                <a:cs typeface="Trebuchet MS"/>
              </a:rPr>
              <a:t>of</a:t>
            </a:r>
            <a:r>
              <a:rPr sz="1400" spc="-50" dirty="0">
                <a:solidFill>
                  <a:srgbClr val="336699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36699"/>
                </a:solidFill>
                <a:latin typeface="Trebuchet MS"/>
                <a:cs typeface="Trebuchet MS"/>
              </a:rPr>
              <a:t>Computing</a:t>
            </a:r>
            <a:r>
              <a:rPr sz="1400" spc="-45" dirty="0">
                <a:solidFill>
                  <a:srgbClr val="336699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336699"/>
                </a:solidFill>
                <a:latin typeface="Trebuchet MS"/>
                <a:cs typeface="Trebuchet MS"/>
              </a:rPr>
              <a:t>Explained,</a:t>
            </a:r>
            <a:r>
              <a:rPr sz="1400" spc="-45" dirty="0">
                <a:solidFill>
                  <a:srgbClr val="336699"/>
                </a:solidFill>
                <a:latin typeface="Trebuchet MS"/>
                <a:cs typeface="Trebuchet MS"/>
              </a:rPr>
              <a:t> </a:t>
            </a:r>
            <a:r>
              <a:rPr sz="1400" spc="30" dirty="0">
                <a:solidFill>
                  <a:srgbClr val="336699"/>
                </a:solidFill>
                <a:latin typeface="Trebuchet MS"/>
                <a:cs typeface="Trebuchet MS"/>
              </a:rPr>
              <a:t>2021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18652" y="6598919"/>
            <a:ext cx="6337300" cy="12700"/>
          </a:xfrm>
          <a:custGeom>
            <a:avLst/>
            <a:gdLst/>
            <a:ahLst/>
            <a:cxnLst/>
            <a:rect l="l" t="t" r="r" b="b"/>
            <a:pathLst>
              <a:path w="6337300" h="12700">
                <a:moveTo>
                  <a:pt x="6337300" y="0"/>
                </a:moveTo>
                <a:lnTo>
                  <a:pt x="0" y="0"/>
                </a:lnTo>
                <a:lnTo>
                  <a:pt x="0" y="12699"/>
                </a:lnTo>
                <a:lnTo>
                  <a:pt x="6337300" y="12699"/>
                </a:lnTo>
                <a:lnTo>
                  <a:pt x="6337300" y="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1553" y="1835403"/>
            <a:ext cx="5092065" cy="38690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Theoretical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foundations</a:t>
            </a:r>
            <a:endParaRPr sz="2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4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Reliability</a:t>
            </a:r>
            <a:endParaRPr sz="2800">
              <a:latin typeface="Times New Roman"/>
              <a:cs typeface="Times New Roman"/>
            </a:endParaRPr>
          </a:p>
          <a:p>
            <a:pPr marL="354965" indent="-342265">
              <a:lnSpc>
                <a:spcPts val="3325"/>
              </a:lnSpc>
              <a:spcBef>
                <a:spcPts val="5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Privacy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10" dirty="0">
                <a:latin typeface="Times New Roman"/>
                <a:cs typeface="Times New Roman"/>
              </a:rPr>
              <a:t> security</a:t>
            </a:r>
            <a:endParaRPr sz="2800">
              <a:latin typeface="Times New Roman"/>
              <a:cs typeface="Times New Roman"/>
            </a:endParaRPr>
          </a:p>
          <a:p>
            <a:pPr marL="354965" indent="-342265">
              <a:lnSpc>
                <a:spcPts val="3325"/>
              </a:lnSpc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Design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tools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10" dirty="0">
                <a:latin typeface="Times New Roman"/>
                <a:cs typeface="Times New Roman"/>
              </a:rPr>
              <a:t> methodology</a:t>
            </a:r>
            <a:endParaRPr sz="2800">
              <a:latin typeface="Times New Roman"/>
              <a:cs typeface="Times New Roman"/>
            </a:endParaRPr>
          </a:p>
          <a:p>
            <a:pPr marL="354965" indent="-342265">
              <a:lnSpc>
                <a:spcPts val="3325"/>
              </a:lnSpc>
              <a:spcBef>
                <a:spcPts val="5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Distribution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sharing</a:t>
            </a:r>
            <a:endParaRPr sz="2800">
              <a:latin typeface="Times New Roman"/>
              <a:cs typeface="Times New Roman"/>
            </a:endParaRPr>
          </a:p>
          <a:p>
            <a:pPr marL="354965" indent="-342265">
              <a:lnSpc>
                <a:spcPts val="3325"/>
              </a:lnSpc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Accessing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resources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services</a:t>
            </a:r>
            <a:endParaRPr sz="2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4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User</a:t>
            </a:r>
            <a:r>
              <a:rPr sz="2800" spc="-10" dirty="0">
                <a:latin typeface="Times New Roman"/>
                <a:cs typeface="Times New Roman"/>
              </a:rPr>
              <a:t> environment</a:t>
            </a:r>
            <a:endParaRPr sz="2800">
              <a:latin typeface="Times New Roman"/>
              <a:cs typeface="Times New Roman"/>
            </a:endParaRPr>
          </a:p>
          <a:p>
            <a:pPr marL="354965" indent="-342265">
              <a:lnSpc>
                <a:spcPts val="3325"/>
              </a:lnSpc>
              <a:spcBef>
                <a:spcPts val="5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Distributed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databases</a:t>
            </a:r>
            <a:endParaRPr sz="2800">
              <a:latin typeface="Times New Roman"/>
              <a:cs typeface="Times New Roman"/>
            </a:endParaRPr>
          </a:p>
          <a:p>
            <a:pPr marL="354965" indent="-342265">
              <a:lnSpc>
                <a:spcPts val="3325"/>
              </a:lnSpc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Network</a:t>
            </a:r>
            <a:r>
              <a:rPr sz="2800" spc="-10" dirty="0">
                <a:latin typeface="Times New Roman"/>
                <a:cs typeface="Times New Roman"/>
              </a:rPr>
              <a:t> research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0331" rIns="0" bIns="0" rtlCol="0">
            <a:spAutoFit/>
          </a:bodyPr>
          <a:lstStyle/>
          <a:p>
            <a:pPr marL="877569">
              <a:lnSpc>
                <a:spcPct val="100000"/>
              </a:lnSpc>
              <a:spcBef>
                <a:spcPts val="100"/>
              </a:spcBef>
            </a:pPr>
            <a:r>
              <a:rPr dirty="0"/>
              <a:t>Key</a:t>
            </a:r>
            <a:r>
              <a:rPr spc="-25" dirty="0"/>
              <a:t> </a:t>
            </a:r>
            <a:r>
              <a:rPr dirty="0"/>
              <a:t>Issues</a:t>
            </a:r>
            <a:r>
              <a:rPr spc="190" dirty="0"/>
              <a:t> </a:t>
            </a:r>
            <a:r>
              <a:rPr sz="3200" dirty="0"/>
              <a:t>(Stankovic's</a:t>
            </a:r>
            <a:r>
              <a:rPr sz="3200" spc="-10" dirty="0"/>
              <a:t> list)</a:t>
            </a:r>
            <a:endParaRPr sz="32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3860" rIns="0" bIns="0" rtlCol="0">
            <a:spAutoFit/>
          </a:bodyPr>
          <a:lstStyle/>
          <a:p>
            <a:pPr marL="877569">
              <a:lnSpc>
                <a:spcPct val="100000"/>
              </a:lnSpc>
              <a:spcBef>
                <a:spcPts val="100"/>
              </a:spcBef>
            </a:pPr>
            <a:r>
              <a:rPr dirty="0"/>
              <a:t>Wu's</a:t>
            </a:r>
            <a:r>
              <a:rPr spc="-15" dirty="0"/>
              <a:t> </a:t>
            </a:r>
            <a:r>
              <a:rPr spc="-20" dirty="0"/>
              <a:t>Book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1553" y="1843125"/>
            <a:ext cx="5639435" cy="491998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4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Distributed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Programming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Languages</a:t>
            </a:r>
            <a:endParaRPr sz="28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spcBef>
                <a:spcPts val="250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55015" algn="l"/>
                <a:tab pos="755650" algn="l"/>
              </a:tabLst>
            </a:pPr>
            <a:r>
              <a:rPr sz="2000" dirty="0">
                <a:latin typeface="Times New Roman"/>
                <a:cs typeface="Times New Roman"/>
              </a:rPr>
              <a:t>Basic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structures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28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Theoretical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Foundations</a:t>
            </a:r>
            <a:endParaRPr sz="28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spcBef>
                <a:spcPts val="245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55015" algn="l"/>
                <a:tab pos="755650" algn="l"/>
              </a:tabLst>
            </a:pPr>
            <a:r>
              <a:rPr sz="2000" dirty="0">
                <a:latin typeface="Times New Roman"/>
                <a:cs typeface="Times New Roman"/>
              </a:rPr>
              <a:t>Global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state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event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ordering</a:t>
            </a:r>
            <a:endParaRPr sz="20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spcBef>
                <a:spcPts val="315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55015" algn="l"/>
                <a:tab pos="755650" algn="l"/>
              </a:tabLst>
            </a:pPr>
            <a:r>
              <a:rPr sz="2000" dirty="0">
                <a:latin typeface="Times New Roman"/>
                <a:cs typeface="Times New Roman"/>
              </a:rPr>
              <a:t>Clock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synchronization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28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Distributed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Operating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Systems</a:t>
            </a:r>
            <a:endParaRPr sz="28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spcBef>
                <a:spcPts val="245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55015" algn="l"/>
                <a:tab pos="755650" algn="l"/>
              </a:tabLst>
            </a:pPr>
            <a:r>
              <a:rPr sz="2000" dirty="0">
                <a:latin typeface="Times New Roman"/>
                <a:cs typeface="Times New Roman"/>
              </a:rPr>
              <a:t>Mutual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exclusion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election</a:t>
            </a:r>
            <a:endParaRPr sz="20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spcBef>
                <a:spcPts val="195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55015" algn="l"/>
                <a:tab pos="755650" algn="l"/>
              </a:tabLst>
            </a:pPr>
            <a:r>
              <a:rPr sz="2000" dirty="0">
                <a:latin typeface="Times New Roman"/>
                <a:cs typeface="Times New Roman"/>
              </a:rPr>
              <a:t>Detection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resolution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deadlock</a:t>
            </a:r>
            <a:endParaRPr sz="20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spcBef>
                <a:spcPts val="310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55015" algn="l"/>
                <a:tab pos="755650" algn="l"/>
              </a:tabLst>
            </a:pPr>
            <a:r>
              <a:rPr sz="2000" spc="-10" dirty="0">
                <a:latin typeface="Times New Roman"/>
                <a:cs typeface="Times New Roman"/>
              </a:rPr>
              <a:t>self-stabilization</a:t>
            </a:r>
            <a:endParaRPr sz="20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spcBef>
                <a:spcPts val="195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55015" algn="l"/>
                <a:tab pos="755650" algn="l"/>
              </a:tabLst>
            </a:pPr>
            <a:r>
              <a:rPr sz="2000" dirty="0">
                <a:latin typeface="Times New Roman"/>
                <a:cs typeface="Times New Roman"/>
              </a:rPr>
              <a:t>Task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scheduling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load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balancing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30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Distributed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Communication</a:t>
            </a:r>
            <a:endParaRPr sz="28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spcBef>
                <a:spcPts val="345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55015" algn="l"/>
                <a:tab pos="755650" algn="l"/>
              </a:tabLst>
            </a:pPr>
            <a:r>
              <a:rPr sz="2000" spc="-10" dirty="0">
                <a:latin typeface="Times New Roman"/>
                <a:cs typeface="Times New Roman"/>
              </a:rPr>
              <a:t>One-to-</a:t>
            </a:r>
            <a:r>
              <a:rPr sz="2000" dirty="0">
                <a:latin typeface="Times New Roman"/>
                <a:cs typeface="Times New Roman"/>
              </a:rPr>
              <a:t>one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communication</a:t>
            </a:r>
            <a:endParaRPr sz="20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spcBef>
                <a:spcPts val="195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55015" algn="l"/>
                <a:tab pos="755650" algn="l"/>
              </a:tabLst>
            </a:pPr>
            <a:r>
              <a:rPr sz="2000" dirty="0">
                <a:latin typeface="Times New Roman"/>
                <a:cs typeface="Times New Roman"/>
              </a:rPr>
              <a:t>Collective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communication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0331" rIns="0" bIns="0" rtlCol="0">
            <a:spAutoFit/>
          </a:bodyPr>
          <a:lstStyle/>
          <a:p>
            <a:pPr marL="877569">
              <a:lnSpc>
                <a:spcPct val="100000"/>
              </a:lnSpc>
              <a:spcBef>
                <a:spcPts val="100"/>
              </a:spcBef>
            </a:pPr>
            <a:r>
              <a:rPr dirty="0"/>
              <a:t>Wu's</a:t>
            </a:r>
            <a:r>
              <a:rPr spc="-10" dirty="0"/>
              <a:t> </a:t>
            </a:r>
            <a:r>
              <a:rPr dirty="0"/>
              <a:t>Book</a:t>
            </a:r>
            <a:r>
              <a:rPr spc="195" dirty="0"/>
              <a:t> </a:t>
            </a:r>
            <a:r>
              <a:rPr sz="2800" spc="-10" dirty="0"/>
              <a:t>(Cont’d.)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91553" y="1843125"/>
            <a:ext cx="4667885" cy="478028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4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Reliability</a:t>
            </a:r>
            <a:endParaRPr sz="28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spcBef>
                <a:spcPts val="250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55015" algn="l"/>
                <a:tab pos="755650" algn="l"/>
              </a:tabLst>
            </a:pPr>
            <a:r>
              <a:rPr sz="2000" spc="-10" dirty="0">
                <a:latin typeface="Times New Roman"/>
                <a:cs typeface="Times New Roman"/>
              </a:rPr>
              <a:t>Agreement</a:t>
            </a:r>
            <a:endParaRPr sz="20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spcBef>
                <a:spcPts val="190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55015" algn="l"/>
                <a:tab pos="755650" algn="l"/>
              </a:tabLst>
            </a:pPr>
            <a:r>
              <a:rPr sz="2000" dirty="0">
                <a:latin typeface="Times New Roman"/>
                <a:cs typeface="Times New Roman"/>
              </a:rPr>
              <a:t>Error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recovery</a:t>
            </a:r>
            <a:endParaRPr sz="2000">
              <a:latin typeface="Times New Roman"/>
              <a:cs typeface="Times New Roman"/>
            </a:endParaRPr>
          </a:p>
          <a:p>
            <a:pPr marL="818515" lvl="1" indent="-349250">
              <a:lnSpc>
                <a:spcPct val="100000"/>
              </a:lnSpc>
              <a:spcBef>
                <a:spcPts val="290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818515" algn="l"/>
                <a:tab pos="819150" algn="l"/>
              </a:tabLst>
            </a:pPr>
            <a:r>
              <a:rPr sz="2000" dirty="0">
                <a:latin typeface="Times New Roman"/>
                <a:cs typeface="Times New Roman"/>
              </a:rPr>
              <a:t>Reliable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communication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30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Distributed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Data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Management</a:t>
            </a:r>
            <a:endParaRPr sz="28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spcBef>
                <a:spcPts val="245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55015" algn="l"/>
                <a:tab pos="755650" algn="l"/>
              </a:tabLst>
            </a:pPr>
            <a:r>
              <a:rPr sz="2000" dirty="0">
                <a:latin typeface="Times New Roman"/>
                <a:cs typeface="Times New Roman"/>
              </a:rPr>
              <a:t>Consistency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duplicated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 marL="818515" lvl="1" indent="-349250">
              <a:lnSpc>
                <a:spcPct val="100000"/>
              </a:lnSpc>
              <a:spcBef>
                <a:spcPts val="290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818515" algn="l"/>
                <a:tab pos="819150" algn="l"/>
              </a:tabLst>
            </a:pPr>
            <a:r>
              <a:rPr sz="2000" dirty="0">
                <a:latin typeface="Times New Roman"/>
                <a:cs typeface="Times New Roman"/>
              </a:rPr>
              <a:t>Distributed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concurrency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control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30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Applications</a:t>
            </a:r>
            <a:endParaRPr sz="28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spcBef>
                <a:spcPts val="245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55015" algn="l"/>
                <a:tab pos="755650" algn="l"/>
              </a:tabLst>
            </a:pPr>
            <a:r>
              <a:rPr sz="2000" dirty="0">
                <a:latin typeface="Times New Roman"/>
                <a:cs typeface="Times New Roman"/>
              </a:rPr>
              <a:t>Distributed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operating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systems</a:t>
            </a:r>
            <a:endParaRPr sz="20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spcBef>
                <a:spcPts val="195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55015" algn="l"/>
                <a:tab pos="755650" algn="l"/>
              </a:tabLst>
            </a:pPr>
            <a:r>
              <a:rPr sz="2000" dirty="0">
                <a:latin typeface="Times New Roman"/>
                <a:cs typeface="Times New Roman"/>
              </a:rPr>
              <a:t>Distributed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file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systems</a:t>
            </a:r>
            <a:endParaRPr sz="20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spcBef>
                <a:spcPts val="310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55015" algn="l"/>
                <a:tab pos="755650" algn="l"/>
              </a:tabLst>
            </a:pPr>
            <a:r>
              <a:rPr sz="2000" dirty="0">
                <a:latin typeface="Times New Roman"/>
                <a:cs typeface="Times New Roman"/>
              </a:rPr>
              <a:t>Distributed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database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systems</a:t>
            </a:r>
            <a:endParaRPr sz="20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spcBef>
                <a:spcPts val="190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55015" algn="l"/>
                <a:tab pos="755650" algn="l"/>
              </a:tabLst>
            </a:pPr>
            <a:r>
              <a:rPr sz="2000" dirty="0">
                <a:latin typeface="Times New Roman"/>
                <a:cs typeface="Times New Roman"/>
              </a:rPr>
              <a:t>Distributed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shared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memory</a:t>
            </a:r>
            <a:endParaRPr sz="20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spcBef>
                <a:spcPts val="195"/>
              </a:spcBef>
              <a:buClr>
                <a:srgbClr val="9A0000"/>
              </a:buClr>
              <a:buSzPct val="70000"/>
              <a:buFont typeface="Arial"/>
              <a:buChar char="■"/>
              <a:tabLst>
                <a:tab pos="755015" algn="l"/>
                <a:tab pos="755650" algn="l"/>
              </a:tabLst>
            </a:pPr>
            <a:r>
              <a:rPr sz="2000" dirty="0">
                <a:latin typeface="Times New Roman"/>
                <a:cs typeface="Times New Roman"/>
              </a:rPr>
              <a:t>Distributed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heterogeneous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systems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0331" rIns="0" bIns="0" rtlCol="0">
            <a:spAutoFit/>
          </a:bodyPr>
          <a:lstStyle/>
          <a:p>
            <a:pPr marL="877569">
              <a:lnSpc>
                <a:spcPct val="100000"/>
              </a:lnSpc>
              <a:spcBef>
                <a:spcPts val="100"/>
              </a:spcBef>
            </a:pPr>
            <a:r>
              <a:rPr dirty="0"/>
              <a:t>Wu's</a:t>
            </a:r>
            <a:r>
              <a:rPr spc="-10" dirty="0"/>
              <a:t> </a:t>
            </a:r>
            <a:r>
              <a:rPr dirty="0"/>
              <a:t>Book</a:t>
            </a:r>
            <a:r>
              <a:rPr spc="195" dirty="0"/>
              <a:t> </a:t>
            </a:r>
            <a:r>
              <a:rPr sz="2800" spc="-10" dirty="0"/>
              <a:t>(Cont’d.)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91553" y="1846580"/>
            <a:ext cx="6179820" cy="134556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2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Part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1: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Foundations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Distributed</a:t>
            </a:r>
            <a:r>
              <a:rPr sz="2400" spc="-10" dirty="0">
                <a:latin typeface="Times New Roman"/>
                <a:cs typeface="Times New Roman"/>
              </a:rPr>
              <a:t> Algorithms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62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Part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2: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</a:t>
            </a:r>
            <a:r>
              <a:rPr sz="2400" spc="-10" dirty="0">
                <a:latin typeface="Times New Roman"/>
                <a:cs typeface="Times New Roman"/>
              </a:rPr>
              <a:t> infrastructure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0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Part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3: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Applications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3275" rIns="0" bIns="0" rtlCol="0">
            <a:spAutoFit/>
          </a:bodyPr>
          <a:lstStyle/>
          <a:p>
            <a:pPr marL="98679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25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Distributed</a:t>
            </a:r>
            <a:r>
              <a:rPr spc="-10" dirty="0"/>
              <a:t> Algorithms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1553" y="1841500"/>
            <a:ext cx="7443470" cy="287464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4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Parallel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Computing: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efficiency</a:t>
            </a:r>
            <a:endParaRPr sz="2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65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Real-</a:t>
            </a:r>
            <a:r>
              <a:rPr sz="2800" dirty="0">
                <a:latin typeface="Times New Roman"/>
                <a:cs typeface="Times New Roman"/>
              </a:rPr>
              <a:t>Time: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On-time</a:t>
            </a:r>
            <a:r>
              <a:rPr sz="2800" spc="-10" dirty="0">
                <a:latin typeface="Times New Roman"/>
                <a:cs typeface="Times New Roman"/>
              </a:rPr>
              <a:t> computing</a:t>
            </a:r>
            <a:endParaRPr sz="2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74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Distributed</a:t>
            </a:r>
            <a:r>
              <a:rPr sz="2800" spc="-10" dirty="0">
                <a:latin typeface="Times New Roman"/>
                <a:cs typeface="Times New Roman"/>
              </a:rPr>
              <a:t> (Message-</a:t>
            </a:r>
            <a:r>
              <a:rPr sz="2800" dirty="0">
                <a:latin typeface="Times New Roman"/>
                <a:cs typeface="Times New Roman"/>
              </a:rPr>
              <a:t>Passing)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Algorithms</a:t>
            </a:r>
            <a:endParaRPr sz="280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540"/>
              </a:spcBef>
              <a:buClr>
                <a:srgbClr val="9A0000"/>
              </a:buClr>
              <a:buSzPct val="70833"/>
              <a:buFont typeface="Arial"/>
              <a:buChar char="■"/>
              <a:tabLst>
                <a:tab pos="755650" algn="l"/>
              </a:tabLst>
            </a:pPr>
            <a:r>
              <a:rPr sz="2400" dirty="0">
                <a:latin typeface="Times New Roman"/>
                <a:cs typeface="Times New Roman"/>
              </a:rPr>
              <a:t>Dealing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delay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336699"/>
                </a:solidFill>
                <a:latin typeface="Times New Roman"/>
                <a:cs typeface="Times New Roman"/>
              </a:rPr>
              <a:t>uncertainty</a:t>
            </a:r>
            <a:endParaRPr sz="2400">
              <a:latin typeface="Times New Roman"/>
              <a:cs typeface="Times New Roman"/>
            </a:endParaRPr>
          </a:p>
          <a:p>
            <a:pPr marL="697865" marR="5080" lvl="1" indent="-228600">
              <a:lnSpc>
                <a:spcPct val="117500"/>
              </a:lnSpc>
              <a:spcBef>
                <a:spcPts val="120"/>
              </a:spcBef>
              <a:buClr>
                <a:srgbClr val="9A0000"/>
              </a:buClr>
              <a:buSzPct val="70833"/>
              <a:buFont typeface="Arial"/>
              <a:buChar char="■"/>
              <a:tabLst>
                <a:tab pos="755650" algn="l"/>
              </a:tabLst>
            </a:pPr>
            <a:r>
              <a:rPr dirty="0"/>
              <a:t>	</a:t>
            </a:r>
            <a:r>
              <a:rPr sz="2400" dirty="0">
                <a:solidFill>
                  <a:srgbClr val="336699"/>
                </a:solidFill>
                <a:latin typeface="Times New Roman"/>
                <a:cs typeface="Times New Roman"/>
              </a:rPr>
              <a:t>Simplicity,</a:t>
            </a:r>
            <a:r>
              <a:rPr sz="2400" spc="-20" dirty="0">
                <a:solidFill>
                  <a:srgbClr val="3366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6699"/>
                </a:solidFill>
                <a:latin typeface="Times New Roman"/>
                <a:cs typeface="Times New Roman"/>
              </a:rPr>
              <a:t>elegance,</a:t>
            </a:r>
            <a:r>
              <a:rPr sz="2400" spc="-10" dirty="0">
                <a:solidFill>
                  <a:srgbClr val="3366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6699"/>
                </a:solidFill>
                <a:latin typeface="Times New Roman"/>
                <a:cs typeface="Times New Roman"/>
              </a:rPr>
              <a:t>beauty</a:t>
            </a:r>
            <a:r>
              <a:rPr sz="2400" spc="-10" dirty="0">
                <a:solidFill>
                  <a:srgbClr val="3366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first-</a:t>
            </a:r>
            <a:r>
              <a:rPr sz="2400" dirty="0">
                <a:latin typeface="Times New Roman"/>
                <a:cs typeface="Times New Roman"/>
              </a:rPr>
              <a:t>class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citizens </a:t>
            </a:r>
            <a:r>
              <a:rPr sz="2400" dirty="0">
                <a:latin typeface="Times New Roman"/>
                <a:cs typeface="Times New Roman"/>
              </a:rPr>
              <a:t>(Michel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Raynal,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2013)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3275" rIns="0" bIns="0" rtlCol="0">
            <a:spAutoFit/>
          </a:bodyPr>
          <a:lstStyle/>
          <a:p>
            <a:pPr marL="986790">
              <a:lnSpc>
                <a:spcPct val="100000"/>
              </a:lnSpc>
              <a:spcBef>
                <a:spcPts val="100"/>
              </a:spcBef>
            </a:pPr>
            <a:r>
              <a:rPr dirty="0"/>
              <a:t>Distributed</a:t>
            </a:r>
            <a:r>
              <a:rPr spc="-35" dirty="0"/>
              <a:t> </a:t>
            </a:r>
            <a:r>
              <a:rPr spc="-10" dirty="0"/>
              <a:t>Algorithms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1553" y="1828969"/>
            <a:ext cx="7745095" cy="399351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44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Termination</a:t>
            </a:r>
            <a:endParaRPr sz="2800">
              <a:latin typeface="Times New Roman"/>
              <a:cs typeface="Times New Roman"/>
            </a:endParaRPr>
          </a:p>
          <a:p>
            <a:pPr marL="755015" marR="5080" lvl="1" indent="-285750">
              <a:lnSpc>
                <a:spcPts val="2810"/>
              </a:lnSpc>
              <a:spcBef>
                <a:spcPts val="790"/>
              </a:spcBef>
              <a:buClr>
                <a:srgbClr val="9A0000"/>
              </a:buClr>
              <a:buSzPct val="70833"/>
              <a:buFont typeface="Arial"/>
              <a:buChar char="■"/>
              <a:tabLst>
                <a:tab pos="755650" algn="l"/>
              </a:tabLst>
            </a:pP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social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person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exchanges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his/her</a:t>
            </a:r>
            <a:r>
              <a:rPr sz="2400" spc="-10" dirty="0">
                <a:latin typeface="Times New Roman"/>
                <a:cs typeface="Times New Roman"/>
              </a:rPr>
              <a:t> friend </a:t>
            </a:r>
            <a:r>
              <a:rPr sz="2400" dirty="0">
                <a:latin typeface="Times New Roman"/>
                <a:cs typeface="Times New Roman"/>
              </a:rPr>
              <a:t>list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friends.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What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stoppage</a:t>
            </a:r>
            <a:r>
              <a:rPr sz="2400" spc="-10" dirty="0">
                <a:latin typeface="Times New Roman"/>
                <a:cs typeface="Times New Roman"/>
              </a:rPr>
              <a:t> condition?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64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Global</a:t>
            </a:r>
            <a:r>
              <a:rPr sz="2800" spc="-20" dirty="0">
                <a:latin typeface="Times New Roman"/>
                <a:cs typeface="Times New Roman"/>
              </a:rPr>
              <a:t> State</a:t>
            </a:r>
            <a:endParaRPr sz="2800">
              <a:latin typeface="Times New Roman"/>
              <a:cs typeface="Times New Roman"/>
            </a:endParaRPr>
          </a:p>
          <a:p>
            <a:pPr marL="755015" marR="61594" lvl="1" indent="-285750">
              <a:lnSpc>
                <a:spcPct val="100000"/>
              </a:lnSpc>
              <a:spcBef>
                <a:spcPts val="545"/>
              </a:spcBef>
              <a:buClr>
                <a:srgbClr val="9A0000"/>
              </a:buClr>
              <a:buSzPct val="70833"/>
              <a:buFont typeface="Arial"/>
              <a:buChar char="■"/>
              <a:tabLst>
                <a:tab pos="755650" algn="l"/>
              </a:tabLst>
            </a:pPr>
            <a:r>
              <a:rPr sz="2400" dirty="0">
                <a:latin typeface="Times New Roman"/>
                <a:cs typeface="Times New Roman"/>
              </a:rPr>
              <a:t>How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design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observation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algorithm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observing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an </a:t>
            </a:r>
            <a:r>
              <a:rPr sz="2400" dirty="0">
                <a:latin typeface="Times New Roman"/>
                <a:cs typeface="Times New Roman"/>
              </a:rPr>
              <a:t>execution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without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modifying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behavior?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63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Distributed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Consensus</a:t>
            </a:r>
            <a:endParaRPr sz="2800">
              <a:latin typeface="Times New Roman"/>
              <a:cs typeface="Times New Roman"/>
            </a:endParaRPr>
          </a:p>
          <a:p>
            <a:pPr marL="755015" marR="1101090" lvl="1" indent="-285750">
              <a:lnSpc>
                <a:spcPct val="100800"/>
              </a:lnSpc>
              <a:spcBef>
                <a:spcPts val="620"/>
              </a:spcBef>
              <a:buClr>
                <a:srgbClr val="9A0000"/>
              </a:buClr>
              <a:buSzPct val="70833"/>
              <a:buFont typeface="Arial"/>
              <a:buChar char="■"/>
              <a:tabLst>
                <a:tab pos="755650" algn="l"/>
              </a:tabLst>
            </a:pPr>
            <a:r>
              <a:rPr sz="2400" dirty="0">
                <a:latin typeface="Times New Roman"/>
                <a:cs typeface="Times New Roman"/>
              </a:rPr>
              <a:t>How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reach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distributed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consensus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(e.g.,</a:t>
            </a:r>
            <a:r>
              <a:rPr sz="2400" spc="-10" dirty="0">
                <a:latin typeface="Times New Roman"/>
                <a:cs typeface="Times New Roman"/>
              </a:rPr>
              <a:t> binary </a:t>
            </a:r>
            <a:r>
              <a:rPr sz="2400" dirty="0">
                <a:latin typeface="Times New Roman"/>
                <a:cs typeface="Times New Roman"/>
              </a:rPr>
              <a:t>decisions)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presence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traitors?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9814" y="904747"/>
            <a:ext cx="5907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98065" algn="l"/>
              </a:tabLst>
            </a:pPr>
            <a:r>
              <a:rPr spc="-10" dirty="0"/>
              <a:t>Distributed</a:t>
            </a:r>
            <a:r>
              <a:rPr dirty="0"/>
              <a:t>	Algorithms</a:t>
            </a:r>
            <a:r>
              <a:rPr spc="-30" dirty="0"/>
              <a:t> </a:t>
            </a:r>
            <a:r>
              <a:rPr sz="3200" spc="-10" dirty="0"/>
              <a:t>(Cont’d)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91553" y="1828969"/>
            <a:ext cx="7338059" cy="457581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44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Logical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Clock</a:t>
            </a:r>
            <a:endParaRPr sz="2800">
              <a:latin typeface="Times New Roman"/>
              <a:cs typeface="Times New Roman"/>
            </a:endParaRPr>
          </a:p>
          <a:p>
            <a:pPr marL="755015" marR="161925" lvl="1" indent="-285750">
              <a:lnSpc>
                <a:spcPts val="2810"/>
              </a:lnSpc>
              <a:spcBef>
                <a:spcPts val="790"/>
              </a:spcBef>
              <a:buClr>
                <a:srgbClr val="9A0000"/>
              </a:buClr>
              <a:buSzPct val="70833"/>
              <a:buFont typeface="Arial"/>
              <a:buChar char="■"/>
              <a:tabLst>
                <a:tab pos="755650" algn="l"/>
              </a:tabLst>
            </a:pPr>
            <a:r>
              <a:rPr sz="2400" dirty="0">
                <a:latin typeface="Times New Roman"/>
                <a:cs typeface="Times New Roman"/>
              </a:rPr>
              <a:t>How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order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events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different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with </a:t>
            </a:r>
            <a:r>
              <a:rPr sz="2400" dirty="0">
                <a:latin typeface="Times New Roman"/>
                <a:cs typeface="Times New Roman"/>
              </a:rPr>
              <a:t>asynchronous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clocks?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How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discard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obsolete</a:t>
            </a:r>
            <a:r>
              <a:rPr sz="2400" spc="-10" dirty="0">
                <a:latin typeface="Times New Roman"/>
                <a:cs typeface="Times New Roman"/>
              </a:rPr>
              <a:t> data?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64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spc="-20" dirty="0">
                <a:latin typeface="Times New Roman"/>
                <a:cs typeface="Times New Roman"/>
              </a:rPr>
              <a:t>Data</a:t>
            </a:r>
            <a:endParaRPr sz="280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545"/>
              </a:spcBef>
              <a:buClr>
                <a:srgbClr val="9A0000"/>
              </a:buClr>
              <a:buSzPct val="70833"/>
              <a:buFont typeface="Arial"/>
              <a:buChar char="■"/>
              <a:tabLst>
                <a:tab pos="755650" algn="l"/>
              </a:tabLst>
            </a:pPr>
            <a:r>
              <a:rPr sz="2400" dirty="0">
                <a:latin typeface="Times New Roman"/>
                <a:cs typeface="Times New Roman"/>
              </a:rPr>
              <a:t>How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replicate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keep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consistent?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70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spc="-20" dirty="0">
                <a:latin typeface="Times New Roman"/>
                <a:cs typeface="Times New Roman"/>
              </a:rPr>
              <a:t>Load</a:t>
            </a:r>
            <a:endParaRPr sz="2800">
              <a:latin typeface="Times New Roman"/>
              <a:cs typeface="Times New Roman"/>
            </a:endParaRPr>
          </a:p>
          <a:p>
            <a:pPr marL="755650" lvl="1" indent="-286385">
              <a:lnSpc>
                <a:spcPct val="100000"/>
              </a:lnSpc>
              <a:spcBef>
                <a:spcPts val="545"/>
              </a:spcBef>
              <a:buClr>
                <a:srgbClr val="9A0000"/>
              </a:buClr>
              <a:buSzPct val="70833"/>
              <a:buFont typeface="Arial"/>
              <a:buChar char="■"/>
              <a:tabLst>
                <a:tab pos="755650" algn="l"/>
              </a:tabLst>
            </a:pPr>
            <a:r>
              <a:rPr sz="2400" dirty="0">
                <a:latin typeface="Times New Roman"/>
                <a:cs typeface="Times New Roman"/>
              </a:rPr>
              <a:t>How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distribute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load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load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balanced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way?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63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Routing</a:t>
            </a:r>
            <a:endParaRPr sz="2800">
              <a:latin typeface="Times New Roman"/>
              <a:cs typeface="Times New Roman"/>
            </a:endParaRPr>
          </a:p>
          <a:p>
            <a:pPr marL="755015" marR="5080" lvl="1" indent="-285750">
              <a:lnSpc>
                <a:spcPct val="100000"/>
              </a:lnSpc>
              <a:spcBef>
                <a:spcPts val="640"/>
              </a:spcBef>
              <a:buClr>
                <a:srgbClr val="9A0000"/>
              </a:buClr>
              <a:buSzPct val="70833"/>
              <a:buFont typeface="Arial"/>
              <a:buChar char="■"/>
              <a:tabLst>
                <a:tab pos="755650" algn="l"/>
              </a:tabLst>
            </a:pPr>
            <a:r>
              <a:rPr sz="2400" dirty="0">
                <a:latin typeface="Times New Roman"/>
                <a:cs typeface="Times New Roman"/>
              </a:rPr>
              <a:t>How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perform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efficient routing that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deadlock-</a:t>
            </a:r>
            <a:r>
              <a:rPr sz="2400" spc="-20" dirty="0">
                <a:latin typeface="Times New Roman"/>
                <a:cs typeface="Times New Roman"/>
              </a:rPr>
              <a:t>free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fault-tolerant?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3860" rIns="0" bIns="0" rtlCol="0">
            <a:spAutoFit/>
          </a:bodyPr>
          <a:lstStyle/>
          <a:p>
            <a:pPr marL="877569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1553" y="1886203"/>
            <a:ext cx="7493000" cy="438150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4965" marR="398780" indent="-342900">
              <a:lnSpc>
                <a:spcPts val="2620"/>
              </a:lnSpc>
              <a:spcBef>
                <a:spcPts val="405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IEEE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Transactions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Parallel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Distributed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Systems (TPDS)</a:t>
            </a:r>
            <a:endParaRPr sz="2400">
              <a:latin typeface="Times New Roman"/>
              <a:cs typeface="Times New Roman"/>
            </a:endParaRPr>
          </a:p>
          <a:p>
            <a:pPr marL="354965" marR="87630" indent="-342900">
              <a:lnSpc>
                <a:spcPts val="2590"/>
              </a:lnSpc>
              <a:spcBef>
                <a:spcPts val="59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IEEE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International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Conference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Distributed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Computing </a:t>
            </a:r>
            <a:r>
              <a:rPr sz="2400" dirty="0">
                <a:latin typeface="Times New Roman"/>
                <a:cs typeface="Times New Roman"/>
              </a:rPr>
              <a:t>Systems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(ICDCS)</a:t>
            </a:r>
            <a:r>
              <a:rPr sz="2400" spc="-10" dirty="0">
                <a:latin typeface="Times New Roman"/>
                <a:cs typeface="Times New Roman"/>
              </a:rPr>
              <a:t> (theory/system)</a:t>
            </a:r>
            <a:endParaRPr sz="2400">
              <a:latin typeface="Times New Roman"/>
              <a:cs typeface="Times New Roman"/>
            </a:endParaRPr>
          </a:p>
          <a:p>
            <a:pPr marL="354965" marR="444500" indent="-342900">
              <a:lnSpc>
                <a:spcPts val="2620"/>
              </a:lnSpc>
              <a:spcBef>
                <a:spcPts val="484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IEEE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International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Conference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Reliable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Distributed </a:t>
            </a:r>
            <a:r>
              <a:rPr sz="2400" dirty="0">
                <a:latin typeface="Times New Roman"/>
                <a:cs typeface="Times New Roman"/>
              </a:rPr>
              <a:t>Systems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(SRDS)</a:t>
            </a:r>
            <a:r>
              <a:rPr sz="2400" spc="-10" dirty="0">
                <a:latin typeface="Times New Roman"/>
                <a:cs typeface="Times New Roman"/>
              </a:rPr>
              <a:t> (theory/system)</a:t>
            </a:r>
            <a:endParaRPr sz="2400">
              <a:latin typeface="Times New Roman"/>
              <a:cs typeface="Times New Roman"/>
            </a:endParaRPr>
          </a:p>
          <a:p>
            <a:pPr marL="354965" marR="5080" indent="-342900">
              <a:lnSpc>
                <a:spcPts val="2590"/>
              </a:lnSpc>
              <a:spcBef>
                <a:spcPts val="59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ACM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Symposium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Principles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Distributed</a:t>
            </a:r>
            <a:r>
              <a:rPr sz="2400" spc="-10" dirty="0">
                <a:latin typeface="Times New Roman"/>
                <a:cs typeface="Times New Roman"/>
              </a:rPr>
              <a:t> Computing </a:t>
            </a:r>
            <a:r>
              <a:rPr sz="2400" dirty="0">
                <a:latin typeface="Times New Roman"/>
                <a:cs typeface="Times New Roman"/>
              </a:rPr>
              <a:t>(PODC)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(theory)</a:t>
            </a:r>
            <a:endParaRPr sz="2400">
              <a:latin typeface="Times New Roman"/>
              <a:cs typeface="Times New Roman"/>
            </a:endParaRPr>
          </a:p>
          <a:p>
            <a:pPr marL="354965" marR="295275" indent="-342900">
              <a:lnSpc>
                <a:spcPts val="2590"/>
              </a:lnSpc>
              <a:spcBef>
                <a:spcPts val="630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IEEE/ACM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International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Symposium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Cluster,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Cloud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Internet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Computing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(CCGrid)</a:t>
            </a:r>
            <a:r>
              <a:rPr sz="2400" spc="-10" dirty="0">
                <a:latin typeface="Times New Roman"/>
                <a:cs typeface="Times New Roman"/>
              </a:rPr>
              <a:t> (system)</a:t>
            </a:r>
            <a:endParaRPr sz="2400">
              <a:latin typeface="Times New Roman"/>
              <a:cs typeface="Times New Roman"/>
            </a:endParaRPr>
          </a:p>
          <a:p>
            <a:pPr marL="354965" marR="549275" indent="-342900">
              <a:lnSpc>
                <a:spcPts val="2620"/>
              </a:lnSpc>
              <a:spcBef>
                <a:spcPts val="484"/>
              </a:spcBef>
              <a:buClr>
                <a:srgbClr val="9A0000"/>
              </a:buClr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ACM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Special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Interest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Group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10" dirty="0">
                <a:latin typeface="Times New Roman"/>
                <a:cs typeface="Times New Roman"/>
              </a:rPr>
              <a:t> Communication </a:t>
            </a:r>
            <a:r>
              <a:rPr sz="2400" dirty="0">
                <a:latin typeface="Times New Roman"/>
                <a:cs typeface="Times New Roman"/>
              </a:rPr>
              <a:t>(SIGCOMM)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(system)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0277" y="870203"/>
            <a:ext cx="49625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7765" algn="l"/>
              </a:tabLst>
            </a:pPr>
            <a:r>
              <a:rPr sz="4400" dirty="0"/>
              <a:t>Fog: </a:t>
            </a:r>
            <a:r>
              <a:rPr sz="4400" spc="-10" dirty="0"/>
              <a:t>distributed</a:t>
            </a:r>
            <a:r>
              <a:rPr sz="4400" dirty="0"/>
              <a:t>	</a:t>
            </a:r>
            <a:r>
              <a:rPr sz="4400" spc="-10" dirty="0"/>
              <a:t>cloud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64515" y="1855723"/>
            <a:ext cx="5503545" cy="3645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Edge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devices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edge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(e.g.,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IoT)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Fog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distributed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cloud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(e.g.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cloud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IoT)</a:t>
            </a:r>
            <a:endParaRPr sz="24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spcBef>
                <a:spcPts val="810"/>
              </a:spcBef>
              <a:buClr>
                <a:srgbClr val="9A0000"/>
              </a:buClr>
              <a:buSzPct val="80000"/>
              <a:buFont typeface="Arial"/>
              <a:buChar char="•"/>
              <a:tabLst>
                <a:tab pos="353695" algn="l"/>
                <a:tab pos="354330" algn="l"/>
              </a:tabLst>
            </a:pPr>
            <a:r>
              <a:rPr sz="2000" dirty="0">
                <a:latin typeface="Times New Roman"/>
                <a:cs typeface="Times New Roman"/>
              </a:rPr>
              <a:t>Reduce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communication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demands</a:t>
            </a:r>
            <a:endParaRPr sz="20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spcBef>
                <a:spcPts val="790"/>
              </a:spcBef>
              <a:buClr>
                <a:srgbClr val="9A0000"/>
              </a:buClr>
              <a:buSzPct val="80000"/>
              <a:buFont typeface="Arial"/>
              <a:buChar char="•"/>
              <a:tabLst>
                <a:tab pos="353695" algn="l"/>
                <a:tab pos="354330" algn="l"/>
              </a:tabLst>
            </a:pP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storage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processing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outside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70"/>
              </a:spcBef>
            </a:pPr>
            <a:r>
              <a:rPr sz="2400" spc="-10" dirty="0">
                <a:latin typeface="Times New Roman"/>
                <a:cs typeface="Times New Roman"/>
              </a:rPr>
              <a:t>Products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835"/>
              </a:spcBef>
              <a:buClr>
                <a:srgbClr val="9A0000"/>
              </a:buClr>
              <a:buSzPct val="80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Azure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intelligent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edge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790"/>
              </a:spcBef>
              <a:buClr>
                <a:srgbClr val="9A0000"/>
              </a:buClr>
              <a:buSzPct val="80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Cloudlets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(CMU)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0" y="4038600"/>
            <a:ext cx="4370387" cy="2133599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3860" rIns="0" bIns="0" rtlCol="0">
            <a:spAutoFit/>
          </a:bodyPr>
          <a:lstStyle/>
          <a:p>
            <a:pPr marL="877569">
              <a:lnSpc>
                <a:spcPct val="100000"/>
              </a:lnSpc>
              <a:spcBef>
                <a:spcPts val="100"/>
              </a:spcBef>
            </a:pPr>
            <a:r>
              <a:rPr dirty="0"/>
              <a:t>Exercise</a:t>
            </a:r>
            <a:r>
              <a:rPr spc="-10" dirty="0"/>
              <a:t> </a:t>
            </a:r>
            <a:r>
              <a:rPr spc="-50" dirty="0"/>
              <a:t>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440055" indent="304800">
              <a:lnSpc>
                <a:spcPct val="100800"/>
              </a:lnSpc>
              <a:spcBef>
                <a:spcPts val="75"/>
              </a:spcBef>
              <a:buAutoNum type="arabicPeriod"/>
              <a:tabLst>
                <a:tab pos="317500" algn="l"/>
              </a:tabLst>
            </a:pPr>
            <a:r>
              <a:rPr dirty="0"/>
              <a:t>In</a:t>
            </a:r>
            <a:r>
              <a:rPr spc="-20" dirty="0"/>
              <a:t> </a:t>
            </a:r>
            <a:r>
              <a:rPr dirty="0"/>
              <a:t>your</a:t>
            </a:r>
            <a:r>
              <a:rPr spc="-5" dirty="0"/>
              <a:t> </a:t>
            </a:r>
            <a:r>
              <a:rPr dirty="0"/>
              <a:t>opinion,</a:t>
            </a:r>
            <a:r>
              <a:rPr spc="-5" dirty="0"/>
              <a:t> </a:t>
            </a:r>
            <a:r>
              <a:rPr dirty="0"/>
              <a:t>what</a:t>
            </a:r>
            <a:r>
              <a:rPr spc="-10" dirty="0"/>
              <a:t> </a:t>
            </a:r>
            <a:r>
              <a:rPr dirty="0"/>
              <a:t>is</a:t>
            </a:r>
            <a:r>
              <a:rPr spc="-5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future</a:t>
            </a:r>
            <a:r>
              <a:rPr spc="-1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computing</a:t>
            </a:r>
            <a:r>
              <a:rPr spc="-5" dirty="0"/>
              <a:t> </a:t>
            </a:r>
            <a:r>
              <a:rPr spc="-25" dirty="0"/>
              <a:t>and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field</a:t>
            </a:r>
            <a:r>
              <a:rPr spc="-10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distributed</a:t>
            </a:r>
            <a:r>
              <a:rPr spc="-10" dirty="0"/>
              <a:t> systems?</a:t>
            </a:r>
          </a:p>
          <a:p>
            <a:pPr>
              <a:lnSpc>
                <a:spcPct val="100000"/>
              </a:lnSpc>
              <a:spcBef>
                <a:spcPts val="15"/>
              </a:spcBef>
              <a:buFont typeface="Times New Roman"/>
              <a:buAutoNum type="arabicPeriod"/>
            </a:pPr>
            <a:endParaRPr sz="3450"/>
          </a:p>
          <a:p>
            <a:pPr marL="12700" marR="377825" indent="304800">
              <a:lnSpc>
                <a:spcPct val="100800"/>
              </a:lnSpc>
              <a:spcBef>
                <a:spcPts val="5"/>
              </a:spcBef>
              <a:buAutoNum type="arabicPeriod"/>
              <a:tabLst>
                <a:tab pos="317500" algn="l"/>
              </a:tabLst>
            </a:pPr>
            <a:r>
              <a:rPr dirty="0"/>
              <a:t>Use</a:t>
            </a:r>
            <a:r>
              <a:rPr spc="-25" dirty="0"/>
              <a:t> </a:t>
            </a:r>
            <a:r>
              <a:rPr dirty="0"/>
              <a:t>your</a:t>
            </a:r>
            <a:r>
              <a:rPr spc="-5" dirty="0"/>
              <a:t> </a:t>
            </a:r>
            <a:r>
              <a:rPr dirty="0"/>
              <a:t>own</a:t>
            </a:r>
            <a:r>
              <a:rPr spc="-10" dirty="0"/>
              <a:t> </a:t>
            </a:r>
            <a:r>
              <a:rPr dirty="0"/>
              <a:t>words</a:t>
            </a:r>
            <a:r>
              <a:rPr spc="-5" dirty="0"/>
              <a:t> </a:t>
            </a:r>
            <a:r>
              <a:rPr dirty="0"/>
              <a:t>to</a:t>
            </a:r>
            <a:r>
              <a:rPr spc="-5" dirty="0"/>
              <a:t> </a:t>
            </a:r>
            <a:r>
              <a:rPr dirty="0"/>
              <a:t>explain</a:t>
            </a:r>
            <a:r>
              <a:rPr spc="-1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differences</a:t>
            </a:r>
            <a:r>
              <a:rPr spc="-5" dirty="0"/>
              <a:t> </a:t>
            </a:r>
            <a:r>
              <a:rPr spc="-10" dirty="0"/>
              <a:t>between </a:t>
            </a:r>
            <a:r>
              <a:rPr dirty="0"/>
              <a:t>distributed</a:t>
            </a:r>
            <a:r>
              <a:rPr spc="-30" dirty="0"/>
              <a:t> </a:t>
            </a:r>
            <a:r>
              <a:rPr dirty="0"/>
              <a:t>systems,</a:t>
            </a:r>
            <a:r>
              <a:rPr spc="-15" dirty="0"/>
              <a:t> </a:t>
            </a:r>
            <a:r>
              <a:rPr dirty="0"/>
              <a:t>multiprocessors,</a:t>
            </a:r>
            <a:r>
              <a:rPr spc="-20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network</a:t>
            </a:r>
            <a:r>
              <a:rPr spc="-15" dirty="0"/>
              <a:t> </a:t>
            </a:r>
            <a:r>
              <a:rPr spc="-10" dirty="0"/>
              <a:t>systems.</a:t>
            </a:r>
          </a:p>
          <a:p>
            <a:pPr>
              <a:lnSpc>
                <a:spcPct val="100000"/>
              </a:lnSpc>
              <a:spcBef>
                <a:spcPts val="15"/>
              </a:spcBef>
              <a:buFont typeface="Times New Roman"/>
              <a:buAutoNum type="arabicPeriod"/>
            </a:pPr>
            <a:endParaRPr sz="3450"/>
          </a:p>
          <a:p>
            <a:pPr marL="12700" marR="5080" indent="304800">
              <a:lnSpc>
                <a:spcPct val="100800"/>
              </a:lnSpc>
              <a:buAutoNum type="arabicPeriod"/>
              <a:tabLst>
                <a:tab pos="317500" algn="l"/>
              </a:tabLst>
            </a:pPr>
            <a:r>
              <a:rPr dirty="0"/>
              <a:t>Calculate</a:t>
            </a:r>
            <a:r>
              <a:rPr spc="-30" dirty="0"/>
              <a:t> </a:t>
            </a:r>
            <a:r>
              <a:rPr dirty="0"/>
              <a:t>(a)</a:t>
            </a:r>
            <a:r>
              <a:rPr spc="-15" dirty="0"/>
              <a:t> </a:t>
            </a:r>
            <a:r>
              <a:rPr dirty="0"/>
              <a:t>node</a:t>
            </a:r>
            <a:r>
              <a:rPr spc="-20" dirty="0"/>
              <a:t> </a:t>
            </a:r>
            <a:r>
              <a:rPr dirty="0"/>
              <a:t>degree,</a:t>
            </a:r>
            <a:r>
              <a:rPr spc="-15" dirty="0"/>
              <a:t> </a:t>
            </a:r>
            <a:r>
              <a:rPr dirty="0"/>
              <a:t>(b)</a:t>
            </a:r>
            <a:r>
              <a:rPr spc="-15" dirty="0"/>
              <a:t> </a:t>
            </a:r>
            <a:r>
              <a:rPr dirty="0"/>
              <a:t>diameter,</a:t>
            </a:r>
            <a:r>
              <a:rPr spc="-15" dirty="0"/>
              <a:t> </a:t>
            </a:r>
            <a:r>
              <a:rPr dirty="0"/>
              <a:t>(c)</a:t>
            </a:r>
            <a:r>
              <a:rPr spc="-15" dirty="0"/>
              <a:t> </a:t>
            </a:r>
            <a:r>
              <a:rPr dirty="0"/>
              <a:t>bisection</a:t>
            </a:r>
            <a:r>
              <a:rPr spc="-10" dirty="0"/>
              <a:t> width,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(d)</a:t>
            </a:r>
            <a:r>
              <a:rPr spc="-5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number</a:t>
            </a:r>
            <a:r>
              <a:rPr spc="-5" dirty="0"/>
              <a:t> </a:t>
            </a:r>
            <a:r>
              <a:rPr dirty="0"/>
              <a:t>of links</a:t>
            </a:r>
            <a:r>
              <a:rPr spc="-5" dirty="0"/>
              <a:t> </a:t>
            </a:r>
            <a:r>
              <a:rPr dirty="0"/>
              <a:t>for</a:t>
            </a:r>
            <a:r>
              <a:rPr spc="-5" dirty="0"/>
              <a:t> </a:t>
            </a:r>
            <a:r>
              <a:rPr dirty="0"/>
              <a:t>an </a:t>
            </a:r>
            <a:r>
              <a:rPr i="1" dirty="0">
                <a:latin typeface="Times New Roman"/>
                <a:cs typeface="Times New Roman"/>
              </a:rPr>
              <a:t>n</a:t>
            </a:r>
            <a:r>
              <a:rPr i="1" spc="-5" dirty="0">
                <a:latin typeface="Times New Roman"/>
                <a:cs typeface="Times New Roman"/>
              </a:rPr>
              <a:t> </a:t>
            </a:r>
            <a:r>
              <a:rPr dirty="0"/>
              <a:t>x </a:t>
            </a:r>
            <a:r>
              <a:rPr i="1" dirty="0">
                <a:latin typeface="Times New Roman"/>
                <a:cs typeface="Times New Roman"/>
              </a:rPr>
              <a:t>n</a:t>
            </a:r>
            <a:r>
              <a:rPr i="1" spc="-5" dirty="0">
                <a:latin typeface="Times New Roman"/>
                <a:cs typeface="Times New Roman"/>
              </a:rPr>
              <a:t> </a:t>
            </a:r>
            <a:r>
              <a:rPr dirty="0"/>
              <a:t>2-d</a:t>
            </a:r>
            <a:r>
              <a:rPr spc="-5" dirty="0"/>
              <a:t> </a:t>
            </a:r>
            <a:r>
              <a:rPr dirty="0"/>
              <a:t>mesh, an</a:t>
            </a:r>
            <a:r>
              <a:rPr spc="-5" dirty="0"/>
              <a:t> </a:t>
            </a:r>
            <a:r>
              <a:rPr dirty="0"/>
              <a:t>n x</a:t>
            </a:r>
            <a:r>
              <a:rPr spc="-5" dirty="0"/>
              <a:t> </a:t>
            </a:r>
            <a:r>
              <a:rPr i="1" dirty="0">
                <a:latin typeface="Times New Roman"/>
                <a:cs typeface="Times New Roman"/>
              </a:rPr>
              <a:t>n </a:t>
            </a:r>
            <a:r>
              <a:rPr spc="-50" dirty="0"/>
              <a:t>x</a:t>
            </a:r>
            <a:r>
              <a:rPr spc="600" dirty="0"/>
              <a:t> </a:t>
            </a:r>
            <a:r>
              <a:rPr i="1" dirty="0">
                <a:latin typeface="Times New Roman"/>
                <a:cs typeface="Times New Roman"/>
              </a:rPr>
              <a:t>n</a:t>
            </a:r>
            <a:r>
              <a:rPr i="1" spc="-20" dirty="0">
                <a:latin typeface="Times New Roman"/>
                <a:cs typeface="Times New Roman"/>
              </a:rPr>
              <a:t> </a:t>
            </a:r>
            <a:r>
              <a:rPr dirty="0"/>
              <a:t>3-d</a:t>
            </a:r>
            <a:r>
              <a:rPr spc="-5" dirty="0"/>
              <a:t> </a:t>
            </a:r>
            <a:r>
              <a:rPr dirty="0"/>
              <a:t>torus,</a:t>
            </a:r>
            <a:r>
              <a:rPr spc="-10" dirty="0"/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dirty="0"/>
              <a:t>an</a:t>
            </a:r>
            <a:r>
              <a:rPr spc="-10" dirty="0"/>
              <a:t> </a:t>
            </a:r>
            <a:r>
              <a:rPr i="1" dirty="0">
                <a:latin typeface="Times New Roman"/>
                <a:cs typeface="Times New Roman"/>
              </a:rPr>
              <a:t>n</a:t>
            </a:r>
            <a:r>
              <a:rPr dirty="0"/>
              <a:t>-dimensional</a:t>
            </a:r>
            <a:r>
              <a:rPr spc="-10" dirty="0"/>
              <a:t> hypercube.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0277" y="870203"/>
            <a:ext cx="51466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90190" algn="l"/>
              </a:tabLst>
            </a:pPr>
            <a:r>
              <a:rPr sz="4400" spc="-10" dirty="0"/>
              <a:t>Application</a:t>
            </a:r>
            <a:r>
              <a:rPr sz="4400" dirty="0"/>
              <a:t>	2: </a:t>
            </a:r>
            <a:r>
              <a:rPr sz="4400" spc="-10" dirty="0"/>
              <a:t>Hadoop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64515" y="1749043"/>
            <a:ext cx="6505575" cy="470408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2400" dirty="0">
                <a:latin typeface="Times New Roman"/>
                <a:cs typeface="Times New Roman"/>
              </a:rPr>
              <a:t>Apache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Hadoop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built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(ML)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processing</a:t>
            </a:r>
            <a:endParaRPr sz="24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spcBef>
                <a:spcPts val="840"/>
              </a:spcBef>
              <a:buClr>
                <a:srgbClr val="9A0000"/>
              </a:buClr>
              <a:buSzPct val="79166"/>
              <a:buFont typeface="Arial"/>
              <a:buChar char="•"/>
              <a:tabLst>
                <a:tab pos="353695" algn="l"/>
                <a:tab pos="354330" algn="l"/>
              </a:tabLst>
            </a:pPr>
            <a:r>
              <a:rPr sz="2400" dirty="0">
                <a:latin typeface="Times New Roman"/>
                <a:cs typeface="Times New Roman"/>
              </a:rPr>
              <a:t>MapReduce: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map,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shuffle,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reduce</a:t>
            </a:r>
            <a:endParaRPr sz="2400">
              <a:latin typeface="Times New Roman"/>
              <a:cs typeface="Times New Roman"/>
            </a:endParaRPr>
          </a:p>
          <a:p>
            <a:pPr marL="755015" lvl="1" indent="-341630">
              <a:lnSpc>
                <a:spcPct val="100000"/>
              </a:lnSpc>
              <a:spcBef>
                <a:spcPts val="815"/>
              </a:spcBef>
              <a:buClr>
                <a:srgbClr val="003366"/>
              </a:buClr>
              <a:buSzPct val="79166"/>
              <a:buChar char="•"/>
              <a:tabLst>
                <a:tab pos="755015" algn="l"/>
                <a:tab pos="755650" algn="l"/>
              </a:tabLst>
            </a:pPr>
            <a:r>
              <a:rPr sz="2400" spc="-10" dirty="0">
                <a:solidFill>
                  <a:srgbClr val="757575"/>
                </a:solidFill>
                <a:latin typeface="Times New Roman"/>
                <a:cs typeface="Times New Roman"/>
              </a:rPr>
              <a:t>Pipeline</a:t>
            </a:r>
            <a:endParaRPr sz="2400">
              <a:latin typeface="Times New Roman"/>
              <a:cs typeface="Times New Roman"/>
            </a:endParaRPr>
          </a:p>
          <a:p>
            <a:pPr marL="755015" lvl="1" indent="-341630">
              <a:lnSpc>
                <a:spcPct val="100000"/>
              </a:lnSpc>
              <a:spcBef>
                <a:spcPts val="815"/>
              </a:spcBef>
              <a:buClr>
                <a:srgbClr val="003366"/>
              </a:buClr>
              <a:buSzPct val="79166"/>
              <a:buChar char="•"/>
              <a:tabLst>
                <a:tab pos="755015" algn="l"/>
                <a:tab pos="755650" algn="l"/>
              </a:tabLst>
            </a:pPr>
            <a:r>
              <a:rPr sz="2400" dirty="0">
                <a:solidFill>
                  <a:srgbClr val="757575"/>
                </a:solidFill>
                <a:latin typeface="Times New Roman"/>
                <a:cs typeface="Times New Roman"/>
              </a:rPr>
              <a:t>Data</a:t>
            </a:r>
            <a:r>
              <a:rPr sz="2400" spc="-15" dirty="0">
                <a:solidFill>
                  <a:srgbClr val="75757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757575"/>
                </a:solidFill>
                <a:latin typeface="Times New Roman"/>
                <a:cs typeface="Times New Roman"/>
              </a:rPr>
              <a:t>parallelism</a:t>
            </a:r>
            <a:endParaRPr sz="24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spcBef>
                <a:spcPts val="720"/>
              </a:spcBef>
              <a:buClr>
                <a:srgbClr val="9A0000"/>
              </a:buClr>
              <a:buSzPct val="79166"/>
              <a:buFont typeface="Arial"/>
              <a:buChar char="•"/>
              <a:tabLst>
                <a:tab pos="353695" algn="l"/>
                <a:tab pos="354330" algn="l"/>
              </a:tabLst>
            </a:pPr>
            <a:r>
              <a:rPr sz="2400" dirty="0">
                <a:latin typeface="Times New Roman"/>
                <a:cs typeface="Times New Roman"/>
              </a:rPr>
              <a:t>HDFS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(Hadoop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757575"/>
                </a:solidFill>
                <a:latin typeface="Times New Roman"/>
                <a:cs typeface="Times New Roman"/>
              </a:rPr>
              <a:t>distributed</a:t>
            </a:r>
            <a:r>
              <a:rPr sz="2400" spc="-10" dirty="0">
                <a:solidFill>
                  <a:srgbClr val="75757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757575"/>
                </a:solidFill>
                <a:latin typeface="Times New Roman"/>
                <a:cs typeface="Times New Roman"/>
              </a:rPr>
              <a:t>file</a:t>
            </a:r>
            <a:r>
              <a:rPr sz="2400" spc="-15" dirty="0">
                <a:solidFill>
                  <a:srgbClr val="75757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757575"/>
                </a:solidFill>
                <a:latin typeface="Times New Roman"/>
                <a:cs typeface="Times New Roman"/>
              </a:rPr>
              <a:t>systems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9A0000"/>
              </a:buClr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25"/>
              </a:spcBef>
            </a:pPr>
            <a:r>
              <a:rPr sz="2400" dirty="0">
                <a:latin typeface="Times New Roman"/>
                <a:cs typeface="Times New Roman"/>
              </a:rPr>
              <a:t>Apache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HIVE</a:t>
            </a:r>
            <a:endParaRPr sz="2400">
              <a:latin typeface="Times New Roman"/>
              <a:cs typeface="Times New Roman"/>
            </a:endParaRPr>
          </a:p>
          <a:p>
            <a:pPr marL="755015" lvl="1" indent="-341630">
              <a:lnSpc>
                <a:spcPct val="100000"/>
              </a:lnSpc>
              <a:spcBef>
                <a:spcPts val="815"/>
              </a:spcBef>
              <a:buClr>
                <a:srgbClr val="003366"/>
              </a:buClr>
              <a:buSzPct val="79166"/>
              <a:buChar char="•"/>
              <a:tabLst>
                <a:tab pos="755015" algn="l"/>
                <a:tab pos="755650" algn="l"/>
              </a:tabLst>
            </a:pP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warehouse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top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Hadoop</a:t>
            </a:r>
            <a:endParaRPr sz="2400">
              <a:latin typeface="Times New Roman"/>
              <a:cs typeface="Times New Roman"/>
            </a:endParaRPr>
          </a:p>
          <a:p>
            <a:pPr marL="755015" lvl="1" indent="-341630">
              <a:lnSpc>
                <a:spcPct val="100000"/>
              </a:lnSpc>
              <a:spcBef>
                <a:spcPts val="840"/>
              </a:spcBef>
              <a:buClr>
                <a:srgbClr val="003366"/>
              </a:buClr>
              <a:buSzPct val="79166"/>
              <a:buChar char="•"/>
              <a:tabLst>
                <a:tab pos="755015" algn="l"/>
                <a:tab pos="755650" algn="l"/>
              </a:tabLst>
            </a:pPr>
            <a:r>
              <a:rPr sz="2400" dirty="0">
                <a:latin typeface="Times New Roman"/>
                <a:cs typeface="Times New Roman"/>
              </a:rPr>
              <a:t>SQL-like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interface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dirty="0">
                <a:solidFill>
                  <a:srgbClr val="757575"/>
                </a:solidFill>
                <a:latin typeface="Times New Roman"/>
                <a:cs typeface="Times New Roman"/>
              </a:rPr>
              <a:t>distributed</a:t>
            </a:r>
            <a:r>
              <a:rPr sz="2400" spc="-20" dirty="0">
                <a:solidFill>
                  <a:srgbClr val="75757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757575"/>
                </a:solidFill>
                <a:latin typeface="Times New Roman"/>
                <a:cs typeface="Times New Roman"/>
              </a:rPr>
              <a:t>database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  <a:spcBef>
                <a:spcPts val="720"/>
              </a:spcBef>
            </a:pPr>
            <a:r>
              <a:rPr sz="2400" dirty="0">
                <a:solidFill>
                  <a:srgbClr val="757575"/>
                </a:solidFill>
                <a:latin typeface="Times New Roman"/>
                <a:cs typeface="Times New Roman"/>
              </a:rPr>
              <a:t>*</a:t>
            </a:r>
            <a:r>
              <a:rPr sz="2400" spc="-20" dirty="0">
                <a:solidFill>
                  <a:srgbClr val="75757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757575"/>
                </a:solidFill>
                <a:latin typeface="Times New Roman"/>
                <a:cs typeface="Times New Roman"/>
              </a:rPr>
              <a:t>gray</a:t>
            </a:r>
            <a:r>
              <a:rPr sz="2400" spc="-10" dirty="0">
                <a:solidFill>
                  <a:srgbClr val="75757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757575"/>
                </a:solidFill>
                <a:latin typeface="Times New Roman"/>
                <a:cs typeface="Times New Roman"/>
              </a:rPr>
              <a:t>color:</a:t>
            </a:r>
            <a:r>
              <a:rPr sz="2400" spc="-10" dirty="0">
                <a:solidFill>
                  <a:srgbClr val="75757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757575"/>
                </a:solidFill>
                <a:latin typeface="Times New Roman"/>
                <a:cs typeface="Times New Roman"/>
              </a:rPr>
              <a:t>concepts</a:t>
            </a:r>
            <a:r>
              <a:rPr sz="2400" spc="-10" dirty="0">
                <a:solidFill>
                  <a:srgbClr val="75757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757575"/>
                </a:solidFill>
                <a:latin typeface="Times New Roman"/>
                <a:cs typeface="Times New Roman"/>
              </a:rPr>
              <a:t>to</a:t>
            </a:r>
            <a:r>
              <a:rPr sz="2400" spc="-5" dirty="0">
                <a:solidFill>
                  <a:srgbClr val="75757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757575"/>
                </a:solidFill>
                <a:latin typeface="Times New Roman"/>
                <a:cs typeface="Times New Roman"/>
              </a:rPr>
              <a:t>be</a:t>
            </a:r>
            <a:r>
              <a:rPr sz="2400" spc="-15" dirty="0">
                <a:solidFill>
                  <a:srgbClr val="75757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757575"/>
                </a:solidFill>
                <a:latin typeface="Times New Roman"/>
                <a:cs typeface="Times New Roman"/>
              </a:rPr>
              <a:t>covered</a:t>
            </a:r>
            <a:r>
              <a:rPr sz="2400" spc="-5" dirty="0">
                <a:solidFill>
                  <a:srgbClr val="75757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757575"/>
                </a:solidFill>
                <a:latin typeface="Times New Roman"/>
                <a:cs typeface="Times New Roman"/>
              </a:rPr>
              <a:t>in</a:t>
            </a:r>
            <a:r>
              <a:rPr sz="2400" spc="-10" dirty="0">
                <a:solidFill>
                  <a:srgbClr val="75757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757575"/>
                </a:solidFill>
                <a:latin typeface="Times New Roman"/>
                <a:cs typeface="Times New Roman"/>
              </a:rPr>
              <a:t>this</a:t>
            </a:r>
            <a:r>
              <a:rPr sz="2400" spc="-5" dirty="0">
                <a:solidFill>
                  <a:srgbClr val="75757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757575"/>
                </a:solidFill>
                <a:latin typeface="Times New Roman"/>
                <a:cs typeface="Times New Roman"/>
              </a:rPr>
              <a:t>class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0" y="2286000"/>
            <a:ext cx="1928812" cy="12954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81800" y="4562475"/>
            <a:ext cx="1439862" cy="12953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0277" y="870203"/>
            <a:ext cx="56756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93820" algn="l"/>
              </a:tabLst>
            </a:pPr>
            <a:r>
              <a:rPr sz="4400" dirty="0"/>
              <a:t>SPARK:</a:t>
            </a:r>
            <a:r>
              <a:rPr sz="4400" spc="-10" dirty="0"/>
              <a:t> beyond</a:t>
            </a:r>
            <a:r>
              <a:rPr sz="4400" dirty="0"/>
              <a:t>	</a:t>
            </a:r>
            <a:r>
              <a:rPr sz="4400" spc="-10" dirty="0"/>
              <a:t>Hadoop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12140" y="1802689"/>
            <a:ext cx="7713980" cy="4363085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Apache</a:t>
            </a:r>
            <a:r>
              <a:rPr sz="2400" spc="-1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Spark</a:t>
            </a:r>
            <a:r>
              <a:rPr sz="2400" spc="-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built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speed,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mainly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ML</a:t>
            </a:r>
            <a:endParaRPr sz="2400">
              <a:latin typeface="Times New Roman"/>
              <a:cs typeface="Times New Roman"/>
            </a:endParaRPr>
          </a:p>
          <a:p>
            <a:pPr marL="755015" indent="-341630">
              <a:lnSpc>
                <a:spcPct val="100000"/>
              </a:lnSpc>
              <a:spcBef>
                <a:spcPts val="805"/>
              </a:spcBef>
              <a:buClr>
                <a:srgbClr val="003366"/>
              </a:buClr>
              <a:buSzPct val="80000"/>
              <a:buChar char="•"/>
              <a:tabLst>
                <a:tab pos="755015" algn="l"/>
                <a:tab pos="755650" algn="l"/>
              </a:tabLst>
            </a:pPr>
            <a:r>
              <a:rPr sz="2000" dirty="0">
                <a:latin typeface="Times New Roman"/>
                <a:cs typeface="Times New Roman"/>
              </a:rPr>
              <a:t>Speed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(10x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100x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compared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Hadoop)</a:t>
            </a:r>
            <a:endParaRPr sz="2000">
              <a:latin typeface="Times New Roman"/>
              <a:cs typeface="Times New Roman"/>
            </a:endParaRPr>
          </a:p>
          <a:p>
            <a:pPr marL="755015" indent="-341630">
              <a:lnSpc>
                <a:spcPct val="100000"/>
              </a:lnSpc>
              <a:spcBef>
                <a:spcPts val="815"/>
              </a:spcBef>
              <a:buClr>
                <a:srgbClr val="003366"/>
              </a:buClr>
              <a:buSzPct val="80000"/>
              <a:buChar char="•"/>
              <a:tabLst>
                <a:tab pos="755015" algn="l"/>
                <a:tab pos="755650" algn="l"/>
              </a:tabLst>
            </a:pP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memory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(Hadoop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hard</a:t>
            </a:r>
            <a:r>
              <a:rPr sz="2000" spc="-10" dirty="0">
                <a:latin typeface="Times New Roman"/>
                <a:cs typeface="Times New Roman"/>
              </a:rPr>
              <a:t> disk)</a:t>
            </a:r>
            <a:endParaRPr sz="2000">
              <a:latin typeface="Times New Roman"/>
              <a:cs typeface="Times New Roman"/>
            </a:endParaRPr>
          </a:p>
          <a:p>
            <a:pPr marL="755015" marR="5080" indent="-340995">
              <a:lnSpc>
                <a:spcPct val="100000"/>
              </a:lnSpc>
              <a:spcBef>
                <a:spcPts val="795"/>
              </a:spcBef>
              <a:buClr>
                <a:srgbClr val="003366"/>
              </a:buClr>
              <a:buSzPct val="80000"/>
              <a:buChar char="•"/>
              <a:tabLst>
                <a:tab pos="755015" algn="l"/>
                <a:tab pos="755650" algn="l"/>
              </a:tabLst>
            </a:pPr>
            <a:r>
              <a:rPr sz="2000" dirty="0">
                <a:latin typeface="Times New Roman"/>
                <a:cs typeface="Times New Roman"/>
              </a:rPr>
              <a:t>RDD: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resilient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distributed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dataset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(extension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757575"/>
                </a:solidFill>
                <a:latin typeface="Times New Roman"/>
                <a:cs typeface="Times New Roman"/>
              </a:rPr>
              <a:t>distributed</a:t>
            </a:r>
            <a:r>
              <a:rPr sz="2000" spc="-30" dirty="0">
                <a:solidFill>
                  <a:srgbClr val="757575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57575"/>
                </a:solidFill>
                <a:latin typeface="Times New Roman"/>
                <a:cs typeface="Times New Roman"/>
              </a:rPr>
              <a:t>shared </a:t>
            </a:r>
            <a:r>
              <a:rPr sz="2000" dirty="0">
                <a:solidFill>
                  <a:srgbClr val="757575"/>
                </a:solidFill>
                <a:latin typeface="Times New Roman"/>
                <a:cs typeface="Times New Roman"/>
              </a:rPr>
              <a:t>memory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DSM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757575"/>
                </a:solidFill>
                <a:latin typeface="Times New Roman"/>
                <a:cs typeface="Times New Roman"/>
              </a:rPr>
              <a:t>fault</a:t>
            </a:r>
            <a:r>
              <a:rPr sz="2000" spc="-20" dirty="0">
                <a:solidFill>
                  <a:srgbClr val="757575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757575"/>
                </a:solidFill>
                <a:latin typeface="Times New Roman"/>
                <a:cs typeface="Times New Roman"/>
              </a:rPr>
              <a:t>tolerance</a:t>
            </a:r>
            <a:r>
              <a:rPr sz="2000" spc="-1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755015" indent="-341630">
              <a:lnSpc>
                <a:spcPct val="100000"/>
              </a:lnSpc>
              <a:spcBef>
                <a:spcPts val="790"/>
              </a:spcBef>
              <a:buClr>
                <a:srgbClr val="003366"/>
              </a:buClr>
              <a:buSzPct val="80000"/>
              <a:buChar char="•"/>
              <a:tabLst>
                <a:tab pos="755015" algn="l"/>
                <a:tab pos="755650" algn="l"/>
              </a:tabLst>
            </a:pPr>
            <a:r>
              <a:rPr sz="2000" spc="-10" dirty="0">
                <a:latin typeface="Times New Roman"/>
                <a:cs typeface="Times New Roman"/>
              </a:rPr>
              <a:t>Streaming</a:t>
            </a:r>
            <a:endParaRPr sz="2000">
              <a:latin typeface="Times New Roman"/>
              <a:cs typeface="Times New Roman"/>
            </a:endParaRPr>
          </a:p>
          <a:p>
            <a:pPr marL="755015" indent="-341630">
              <a:lnSpc>
                <a:spcPct val="100000"/>
              </a:lnSpc>
              <a:spcBef>
                <a:spcPts val="815"/>
              </a:spcBef>
              <a:buClr>
                <a:srgbClr val="003366"/>
              </a:buClr>
              <a:buSzPct val="80000"/>
              <a:buChar char="•"/>
              <a:tabLst>
                <a:tab pos="755015" algn="l"/>
                <a:tab pos="755650" algn="l"/>
              </a:tabLst>
            </a:pPr>
            <a:r>
              <a:rPr sz="2000" dirty="0">
                <a:latin typeface="Times New Roman"/>
                <a:cs typeface="Times New Roman"/>
              </a:rPr>
              <a:t>Better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API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3366"/>
              </a:buClr>
              <a:buFont typeface="Times New Roman"/>
              <a:buChar char="•"/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New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paradigm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reinforcement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learning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(RL)</a:t>
            </a:r>
            <a:endParaRPr sz="2400">
              <a:latin typeface="Times New Roman"/>
              <a:cs typeface="Times New Roman"/>
            </a:endParaRPr>
          </a:p>
          <a:p>
            <a:pPr marL="755015" indent="-341630">
              <a:lnSpc>
                <a:spcPct val="100000"/>
              </a:lnSpc>
              <a:spcBef>
                <a:spcPts val="810"/>
              </a:spcBef>
              <a:buClr>
                <a:srgbClr val="003366"/>
              </a:buClr>
              <a:buSzPct val="80000"/>
              <a:buChar char="•"/>
              <a:tabLst>
                <a:tab pos="755015" algn="l"/>
                <a:tab pos="755650" algn="l"/>
              </a:tabLst>
            </a:pPr>
            <a:r>
              <a:rPr sz="2000" dirty="0">
                <a:latin typeface="Times New Roman"/>
                <a:cs typeface="Times New Roman"/>
              </a:rPr>
              <a:t>Stanford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070C0"/>
                </a:solidFill>
                <a:latin typeface="Times New Roman"/>
                <a:cs typeface="Times New Roman"/>
              </a:rPr>
              <a:t>DAWN</a:t>
            </a:r>
            <a:endParaRPr sz="2000">
              <a:latin typeface="Times New Roman"/>
              <a:cs typeface="Times New Roman"/>
            </a:endParaRPr>
          </a:p>
          <a:p>
            <a:pPr marL="755015" indent="-341630">
              <a:lnSpc>
                <a:spcPct val="100000"/>
              </a:lnSpc>
              <a:spcBef>
                <a:spcPts val="790"/>
              </a:spcBef>
              <a:buClr>
                <a:srgbClr val="003366"/>
              </a:buClr>
              <a:buSzPct val="80000"/>
              <a:buChar char="•"/>
              <a:tabLst>
                <a:tab pos="755015" algn="l"/>
                <a:tab pos="755650" algn="l"/>
              </a:tabLst>
            </a:pPr>
            <a:r>
              <a:rPr sz="2000" dirty="0">
                <a:latin typeface="Times New Roman"/>
                <a:cs typeface="Times New Roman"/>
              </a:rPr>
              <a:t>Berkeley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070C0"/>
                </a:solidFill>
                <a:latin typeface="Times New Roman"/>
                <a:cs typeface="Times New Roman"/>
              </a:rPr>
              <a:t>Ray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59500" y="2930525"/>
            <a:ext cx="1130300" cy="469900"/>
            <a:chOff x="6159500" y="2930525"/>
            <a:chExt cx="1130300" cy="469900"/>
          </a:xfrm>
        </p:grpSpPr>
        <p:sp>
          <p:nvSpPr>
            <p:cNvPr id="3" name="object 3"/>
            <p:cNvSpPr/>
            <p:nvPr/>
          </p:nvSpPr>
          <p:spPr>
            <a:xfrm>
              <a:off x="6172200" y="2943225"/>
              <a:ext cx="1104900" cy="444500"/>
            </a:xfrm>
            <a:custGeom>
              <a:avLst/>
              <a:gdLst/>
              <a:ahLst/>
              <a:cxnLst/>
              <a:rect l="l" t="t" r="r" b="b"/>
              <a:pathLst>
                <a:path w="1104900" h="444500">
                  <a:moveTo>
                    <a:pt x="1104900" y="0"/>
                  </a:moveTo>
                  <a:lnTo>
                    <a:pt x="0" y="0"/>
                  </a:lnTo>
                  <a:lnTo>
                    <a:pt x="0" y="444500"/>
                  </a:lnTo>
                  <a:lnTo>
                    <a:pt x="1104900" y="444500"/>
                  </a:lnTo>
                  <a:lnTo>
                    <a:pt x="110490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72200" y="2943225"/>
              <a:ext cx="1104900" cy="444500"/>
            </a:xfrm>
            <a:custGeom>
              <a:avLst/>
              <a:gdLst/>
              <a:ahLst/>
              <a:cxnLst/>
              <a:rect l="l" t="t" r="r" b="b"/>
              <a:pathLst>
                <a:path w="1104900" h="444500">
                  <a:moveTo>
                    <a:pt x="0" y="0"/>
                  </a:moveTo>
                  <a:lnTo>
                    <a:pt x="1104900" y="0"/>
                  </a:lnTo>
                  <a:lnTo>
                    <a:pt x="1104900" y="444500"/>
                  </a:lnTo>
                  <a:lnTo>
                    <a:pt x="0" y="4445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EAEA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251575" y="2988564"/>
            <a:ext cx="9461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omic Sans MS"/>
                <a:cs typeface="Comic Sans MS"/>
              </a:rPr>
              <a:t>Shuffle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400" y="658875"/>
            <a:ext cx="60534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TeraSort:</a:t>
            </a:r>
            <a:r>
              <a:rPr sz="4000" spc="-5" dirty="0"/>
              <a:t> </a:t>
            </a:r>
            <a:r>
              <a:rPr sz="4000" dirty="0"/>
              <a:t>map-shuffle-</a:t>
            </a:r>
            <a:r>
              <a:rPr sz="4000" spc="-10" dirty="0"/>
              <a:t>reduce</a:t>
            </a:r>
            <a:endParaRPr sz="4000"/>
          </a:p>
        </p:txBody>
      </p:sp>
      <p:sp>
        <p:nvSpPr>
          <p:cNvPr id="7" name="object 7"/>
          <p:cNvSpPr txBox="1"/>
          <p:nvPr/>
        </p:nvSpPr>
        <p:spPr>
          <a:xfrm>
            <a:off x="836124" y="1656587"/>
            <a:ext cx="3830954" cy="107442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5"/>
              </a:spcBef>
            </a:pPr>
            <a:r>
              <a:rPr sz="2800" spc="-10" dirty="0">
                <a:solidFill>
                  <a:srgbClr val="0070C0"/>
                </a:solidFill>
                <a:latin typeface="Times New Roman"/>
                <a:cs typeface="Times New Roman"/>
              </a:rPr>
              <a:t>Map-</a:t>
            </a:r>
            <a:r>
              <a:rPr sz="2800" dirty="0">
                <a:solidFill>
                  <a:srgbClr val="0070C0"/>
                </a:solidFill>
                <a:latin typeface="Times New Roman"/>
                <a:cs typeface="Times New Roman"/>
              </a:rPr>
              <a:t>Shuffle-</a:t>
            </a:r>
            <a:r>
              <a:rPr sz="2800" spc="-10" dirty="0">
                <a:solidFill>
                  <a:srgbClr val="0070C0"/>
                </a:solidFill>
                <a:latin typeface="Times New Roman"/>
                <a:cs typeface="Times New Roman"/>
              </a:rPr>
              <a:t>Reduce</a:t>
            </a:r>
            <a:endParaRPr sz="28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1040"/>
              </a:spcBef>
            </a:pPr>
            <a:r>
              <a:rPr sz="2000" dirty="0">
                <a:latin typeface="Times New Roman"/>
                <a:cs typeface="Times New Roman"/>
              </a:rPr>
              <a:t>Map and Reduce: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70C0"/>
                </a:solidFill>
                <a:latin typeface="Times New Roman"/>
                <a:cs typeface="Times New Roman"/>
              </a:rPr>
              <a:t>CPU-intensive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93324" y="2793491"/>
            <a:ext cx="2242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Shuffle: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70C0"/>
                </a:solidFill>
                <a:latin typeface="Times New Roman"/>
                <a:cs typeface="Times New Roman"/>
              </a:rPr>
              <a:t>I/O-intensive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6124" y="3556507"/>
            <a:ext cx="32658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TeraSort</a:t>
            </a:r>
            <a:r>
              <a:rPr sz="2400" spc="-1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count)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79024" y="4000500"/>
            <a:ext cx="30086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Map: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70C0"/>
                </a:solidFill>
                <a:latin typeface="Times New Roman"/>
                <a:cs typeface="Times New Roman"/>
              </a:rPr>
              <a:t>sample</a:t>
            </a:r>
            <a:r>
              <a:rPr sz="2000" spc="-2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&amp;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partition</a:t>
            </a:r>
            <a:r>
              <a:rPr sz="2000" spc="-20" dirty="0">
                <a:latin typeface="Times New Roman"/>
                <a:cs typeface="Times New Roman"/>
              </a:rPr>
              <a:t> data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79024" y="4381500"/>
            <a:ext cx="24879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Shuffle: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partitioned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79024" y="4762500"/>
            <a:ext cx="25387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Reduce: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locally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sort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6124" y="5513323"/>
            <a:ext cx="3161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Parallelism</a:t>
            </a:r>
            <a:r>
              <a:rPr sz="2400" spc="-2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and</a:t>
            </a:r>
            <a:r>
              <a:rPr sz="2400" spc="-1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Data</a:t>
            </a:r>
            <a:r>
              <a:rPr sz="2400" spc="-20" dirty="0">
                <a:solidFill>
                  <a:srgbClr val="0070C0"/>
                </a:solidFill>
                <a:latin typeface="Times New Roman"/>
                <a:cs typeface="Times New Roman"/>
              </a:rPr>
              <a:t> Size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17124" y="5957316"/>
            <a:ext cx="22167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At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least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64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Gigabytes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36524" y="5982716"/>
            <a:ext cx="4750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Minimal</a:t>
            </a:r>
            <a:r>
              <a:rPr sz="1800" spc="-5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MapReduce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Algorithms,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SIGMOD’13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768850" y="3654425"/>
            <a:ext cx="1314450" cy="640080"/>
            <a:chOff x="4768850" y="3654425"/>
            <a:chExt cx="1314450" cy="640080"/>
          </a:xfrm>
        </p:grpSpPr>
        <p:sp>
          <p:nvSpPr>
            <p:cNvPr id="17" name="object 17"/>
            <p:cNvSpPr/>
            <p:nvPr/>
          </p:nvSpPr>
          <p:spPr>
            <a:xfrm>
              <a:off x="4781550" y="3667125"/>
              <a:ext cx="1289050" cy="614680"/>
            </a:xfrm>
            <a:custGeom>
              <a:avLst/>
              <a:gdLst/>
              <a:ahLst/>
              <a:cxnLst/>
              <a:rect l="l" t="t" r="r" b="b"/>
              <a:pathLst>
                <a:path w="1289050" h="614679">
                  <a:moveTo>
                    <a:pt x="1289050" y="0"/>
                  </a:moveTo>
                  <a:lnTo>
                    <a:pt x="0" y="0"/>
                  </a:lnTo>
                  <a:lnTo>
                    <a:pt x="0" y="614362"/>
                  </a:lnTo>
                  <a:lnTo>
                    <a:pt x="1289050" y="614362"/>
                  </a:lnTo>
                  <a:lnTo>
                    <a:pt x="128905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781550" y="3667125"/>
              <a:ext cx="1289050" cy="614680"/>
            </a:xfrm>
            <a:custGeom>
              <a:avLst/>
              <a:gdLst/>
              <a:ahLst/>
              <a:cxnLst/>
              <a:rect l="l" t="t" r="r" b="b"/>
              <a:pathLst>
                <a:path w="1289050" h="614679">
                  <a:moveTo>
                    <a:pt x="0" y="0"/>
                  </a:moveTo>
                  <a:lnTo>
                    <a:pt x="1289050" y="0"/>
                  </a:lnTo>
                  <a:lnTo>
                    <a:pt x="1289050" y="614363"/>
                  </a:lnTo>
                  <a:lnTo>
                    <a:pt x="0" y="614363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781550" y="3643884"/>
            <a:ext cx="12763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730" marR="106045" indent="236854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Comic Sans MS"/>
                <a:cs typeface="Comic Sans MS"/>
              </a:rPr>
              <a:t>Data </a:t>
            </a:r>
            <a:r>
              <a:rPr sz="2000" spc="-10" dirty="0">
                <a:latin typeface="Comic Sans MS"/>
                <a:cs typeface="Comic Sans MS"/>
              </a:rPr>
              <a:t>partition</a:t>
            </a:r>
            <a:endParaRPr sz="2000">
              <a:latin typeface="Comic Sans MS"/>
              <a:cs typeface="Comic Sans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838700" y="2844800"/>
            <a:ext cx="2459355" cy="2711450"/>
            <a:chOff x="4838700" y="2844800"/>
            <a:chExt cx="2459355" cy="2711450"/>
          </a:xfrm>
        </p:grpSpPr>
        <p:sp>
          <p:nvSpPr>
            <p:cNvPr id="21" name="object 21"/>
            <p:cNvSpPr/>
            <p:nvPr/>
          </p:nvSpPr>
          <p:spPr>
            <a:xfrm>
              <a:off x="6236888" y="3994076"/>
              <a:ext cx="948055" cy="807720"/>
            </a:xfrm>
            <a:custGeom>
              <a:avLst/>
              <a:gdLst/>
              <a:ahLst/>
              <a:cxnLst/>
              <a:rect l="l" t="t" r="r" b="b"/>
              <a:pathLst>
                <a:path w="948054" h="807720">
                  <a:moveTo>
                    <a:pt x="71480" y="0"/>
                  </a:moveTo>
                  <a:lnTo>
                    <a:pt x="0" y="87148"/>
                  </a:lnTo>
                  <a:lnTo>
                    <a:pt x="824833" y="763692"/>
                  </a:lnTo>
                  <a:lnTo>
                    <a:pt x="789094" y="807266"/>
                  </a:lnTo>
                  <a:lnTo>
                    <a:pt x="947719" y="791598"/>
                  </a:lnTo>
                  <a:lnTo>
                    <a:pt x="932054" y="632971"/>
                  </a:lnTo>
                  <a:lnTo>
                    <a:pt x="896313" y="676544"/>
                  </a:lnTo>
                  <a:lnTo>
                    <a:pt x="7148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36888" y="3994076"/>
              <a:ext cx="948055" cy="807720"/>
            </a:xfrm>
            <a:custGeom>
              <a:avLst/>
              <a:gdLst/>
              <a:ahLst/>
              <a:cxnLst/>
              <a:rect l="l" t="t" r="r" b="b"/>
              <a:pathLst>
                <a:path w="948054" h="807720">
                  <a:moveTo>
                    <a:pt x="71480" y="0"/>
                  </a:moveTo>
                  <a:lnTo>
                    <a:pt x="896313" y="676544"/>
                  </a:lnTo>
                  <a:lnTo>
                    <a:pt x="932053" y="632970"/>
                  </a:lnTo>
                  <a:lnTo>
                    <a:pt x="947720" y="791598"/>
                  </a:lnTo>
                  <a:lnTo>
                    <a:pt x="789093" y="807265"/>
                  </a:lnTo>
                  <a:lnTo>
                    <a:pt x="824833" y="763692"/>
                  </a:lnTo>
                  <a:lnTo>
                    <a:pt x="0" y="87148"/>
                  </a:lnTo>
                  <a:lnTo>
                    <a:pt x="71480" y="0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35700" y="4865687"/>
              <a:ext cx="990600" cy="215900"/>
            </a:xfrm>
            <a:custGeom>
              <a:avLst/>
              <a:gdLst/>
              <a:ahLst/>
              <a:cxnLst/>
              <a:rect l="l" t="t" r="r" b="b"/>
              <a:pathLst>
                <a:path w="990600" h="215900">
                  <a:moveTo>
                    <a:pt x="882650" y="0"/>
                  </a:moveTo>
                  <a:lnTo>
                    <a:pt x="882650" y="53975"/>
                  </a:lnTo>
                  <a:lnTo>
                    <a:pt x="0" y="53975"/>
                  </a:lnTo>
                  <a:lnTo>
                    <a:pt x="0" y="161925"/>
                  </a:lnTo>
                  <a:lnTo>
                    <a:pt x="882650" y="161925"/>
                  </a:lnTo>
                  <a:lnTo>
                    <a:pt x="882650" y="215900"/>
                  </a:lnTo>
                  <a:lnTo>
                    <a:pt x="990600" y="107950"/>
                  </a:lnTo>
                  <a:lnTo>
                    <a:pt x="88265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235700" y="4865687"/>
              <a:ext cx="990600" cy="215900"/>
            </a:xfrm>
            <a:custGeom>
              <a:avLst/>
              <a:gdLst/>
              <a:ahLst/>
              <a:cxnLst/>
              <a:rect l="l" t="t" r="r" b="b"/>
              <a:pathLst>
                <a:path w="990600" h="215900">
                  <a:moveTo>
                    <a:pt x="0" y="53975"/>
                  </a:moveTo>
                  <a:lnTo>
                    <a:pt x="882650" y="53975"/>
                  </a:lnTo>
                  <a:lnTo>
                    <a:pt x="882650" y="0"/>
                  </a:lnTo>
                  <a:lnTo>
                    <a:pt x="990600" y="107950"/>
                  </a:lnTo>
                  <a:lnTo>
                    <a:pt x="882650" y="215900"/>
                  </a:lnTo>
                  <a:lnTo>
                    <a:pt x="882650" y="161925"/>
                  </a:lnTo>
                  <a:lnTo>
                    <a:pt x="0" y="161925"/>
                  </a:lnTo>
                  <a:lnTo>
                    <a:pt x="0" y="5397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130925" y="2849562"/>
              <a:ext cx="44450" cy="2689225"/>
            </a:xfrm>
            <a:custGeom>
              <a:avLst/>
              <a:gdLst/>
              <a:ahLst/>
              <a:cxnLst/>
              <a:rect l="l" t="t" r="r" b="b"/>
              <a:pathLst>
                <a:path w="44450" h="2689225">
                  <a:moveTo>
                    <a:pt x="0" y="0"/>
                  </a:moveTo>
                  <a:lnTo>
                    <a:pt x="44450" y="2689225"/>
                  </a:lnTo>
                </a:path>
              </a:pathLst>
            </a:custGeom>
            <a:ln w="9525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277100" y="2932112"/>
              <a:ext cx="15875" cy="2619375"/>
            </a:xfrm>
            <a:custGeom>
              <a:avLst/>
              <a:gdLst/>
              <a:ahLst/>
              <a:cxnLst/>
              <a:rect l="l" t="t" r="r" b="b"/>
              <a:pathLst>
                <a:path w="15875" h="2619375">
                  <a:moveTo>
                    <a:pt x="0" y="0"/>
                  </a:moveTo>
                  <a:lnTo>
                    <a:pt x="15875" y="2619375"/>
                  </a:lnTo>
                </a:path>
              </a:pathLst>
            </a:custGeom>
            <a:ln w="9525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851400" y="2930525"/>
              <a:ext cx="965200" cy="444500"/>
            </a:xfrm>
            <a:custGeom>
              <a:avLst/>
              <a:gdLst/>
              <a:ahLst/>
              <a:cxnLst/>
              <a:rect l="l" t="t" r="r" b="b"/>
              <a:pathLst>
                <a:path w="965200" h="444500">
                  <a:moveTo>
                    <a:pt x="965200" y="0"/>
                  </a:moveTo>
                  <a:lnTo>
                    <a:pt x="0" y="0"/>
                  </a:lnTo>
                  <a:lnTo>
                    <a:pt x="0" y="444500"/>
                  </a:lnTo>
                  <a:lnTo>
                    <a:pt x="965200" y="444500"/>
                  </a:lnTo>
                  <a:lnTo>
                    <a:pt x="96520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851400" y="2930525"/>
              <a:ext cx="965200" cy="444500"/>
            </a:xfrm>
            <a:custGeom>
              <a:avLst/>
              <a:gdLst/>
              <a:ahLst/>
              <a:cxnLst/>
              <a:rect l="l" t="t" r="r" b="b"/>
              <a:pathLst>
                <a:path w="965200" h="444500">
                  <a:moveTo>
                    <a:pt x="0" y="0"/>
                  </a:moveTo>
                  <a:lnTo>
                    <a:pt x="965200" y="0"/>
                  </a:lnTo>
                  <a:lnTo>
                    <a:pt x="965200" y="444500"/>
                  </a:lnTo>
                  <a:lnTo>
                    <a:pt x="0" y="4445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EAEA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076031" y="2976371"/>
            <a:ext cx="5156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Comic Sans MS"/>
                <a:cs typeface="Comic Sans MS"/>
              </a:rPr>
              <a:t>Map</a:t>
            </a:r>
            <a:endParaRPr sz="2000">
              <a:latin typeface="Comic Sans MS"/>
              <a:cs typeface="Comic Sans M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297737" y="2917825"/>
            <a:ext cx="1109980" cy="469900"/>
            <a:chOff x="7297737" y="2917825"/>
            <a:chExt cx="1109980" cy="469900"/>
          </a:xfrm>
        </p:grpSpPr>
        <p:sp>
          <p:nvSpPr>
            <p:cNvPr id="31" name="object 31"/>
            <p:cNvSpPr/>
            <p:nvPr/>
          </p:nvSpPr>
          <p:spPr>
            <a:xfrm>
              <a:off x="7310437" y="2930525"/>
              <a:ext cx="1084580" cy="444500"/>
            </a:xfrm>
            <a:custGeom>
              <a:avLst/>
              <a:gdLst/>
              <a:ahLst/>
              <a:cxnLst/>
              <a:rect l="l" t="t" r="r" b="b"/>
              <a:pathLst>
                <a:path w="1084579" h="444500">
                  <a:moveTo>
                    <a:pt x="1084262" y="0"/>
                  </a:moveTo>
                  <a:lnTo>
                    <a:pt x="0" y="0"/>
                  </a:lnTo>
                  <a:lnTo>
                    <a:pt x="0" y="444500"/>
                  </a:lnTo>
                  <a:lnTo>
                    <a:pt x="1084262" y="444500"/>
                  </a:lnTo>
                  <a:lnTo>
                    <a:pt x="1084262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310437" y="2930525"/>
              <a:ext cx="1084580" cy="444500"/>
            </a:xfrm>
            <a:custGeom>
              <a:avLst/>
              <a:gdLst/>
              <a:ahLst/>
              <a:cxnLst/>
              <a:rect l="l" t="t" r="r" b="b"/>
              <a:pathLst>
                <a:path w="1084579" h="444500">
                  <a:moveTo>
                    <a:pt x="0" y="0"/>
                  </a:moveTo>
                  <a:lnTo>
                    <a:pt x="1084262" y="0"/>
                  </a:lnTo>
                  <a:lnTo>
                    <a:pt x="1084262" y="444500"/>
                  </a:lnTo>
                  <a:lnTo>
                    <a:pt x="0" y="4445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EAEA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414418" y="2976371"/>
            <a:ext cx="8756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omic Sans MS"/>
                <a:cs typeface="Comic Sans MS"/>
              </a:rPr>
              <a:t>Reduce</a:t>
            </a:r>
            <a:endParaRPr sz="2000">
              <a:latin typeface="Comic Sans MS"/>
              <a:cs typeface="Comic Sans MS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380287" y="3643312"/>
            <a:ext cx="906780" cy="666750"/>
            <a:chOff x="7380287" y="3643312"/>
            <a:chExt cx="906780" cy="666750"/>
          </a:xfrm>
        </p:grpSpPr>
        <p:sp>
          <p:nvSpPr>
            <p:cNvPr id="35" name="object 35"/>
            <p:cNvSpPr/>
            <p:nvPr/>
          </p:nvSpPr>
          <p:spPr>
            <a:xfrm>
              <a:off x="7392987" y="3656012"/>
              <a:ext cx="881380" cy="641350"/>
            </a:xfrm>
            <a:custGeom>
              <a:avLst/>
              <a:gdLst/>
              <a:ahLst/>
              <a:cxnLst/>
              <a:rect l="l" t="t" r="r" b="b"/>
              <a:pathLst>
                <a:path w="881379" h="641350">
                  <a:moveTo>
                    <a:pt x="881062" y="0"/>
                  </a:moveTo>
                  <a:lnTo>
                    <a:pt x="0" y="0"/>
                  </a:lnTo>
                  <a:lnTo>
                    <a:pt x="0" y="641350"/>
                  </a:lnTo>
                  <a:lnTo>
                    <a:pt x="881062" y="641350"/>
                  </a:lnTo>
                  <a:lnTo>
                    <a:pt x="881062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392987" y="3656012"/>
              <a:ext cx="881380" cy="641350"/>
            </a:xfrm>
            <a:custGeom>
              <a:avLst/>
              <a:gdLst/>
              <a:ahLst/>
              <a:cxnLst/>
              <a:rect l="l" t="t" r="r" b="b"/>
              <a:pathLst>
                <a:path w="881379" h="641350">
                  <a:moveTo>
                    <a:pt x="0" y="0"/>
                  </a:moveTo>
                  <a:lnTo>
                    <a:pt x="881062" y="0"/>
                  </a:lnTo>
                  <a:lnTo>
                    <a:pt x="881062" y="641350"/>
                  </a:lnTo>
                  <a:lnTo>
                    <a:pt x="0" y="64135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519193" y="3646932"/>
            <a:ext cx="6286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769" marR="5080" indent="-52705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omic Sans MS"/>
                <a:cs typeface="Comic Sans MS"/>
              </a:rPr>
              <a:t>Local </a:t>
            </a:r>
            <a:r>
              <a:rPr sz="2000" spc="-20" dirty="0">
                <a:latin typeface="Comic Sans MS"/>
                <a:cs typeface="Comic Sans MS"/>
              </a:rPr>
              <a:t>sort</a:t>
            </a:r>
            <a:endParaRPr sz="2000">
              <a:latin typeface="Comic Sans MS"/>
              <a:cs typeface="Comic Sans MS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768850" y="3654425"/>
            <a:ext cx="2446655" cy="1605280"/>
            <a:chOff x="4768850" y="3654425"/>
            <a:chExt cx="2446655" cy="1605280"/>
          </a:xfrm>
        </p:grpSpPr>
        <p:sp>
          <p:nvSpPr>
            <p:cNvPr id="39" name="object 39"/>
            <p:cNvSpPr/>
            <p:nvPr/>
          </p:nvSpPr>
          <p:spPr>
            <a:xfrm>
              <a:off x="6191031" y="4031000"/>
              <a:ext cx="1012190" cy="755015"/>
            </a:xfrm>
            <a:custGeom>
              <a:avLst/>
              <a:gdLst/>
              <a:ahLst/>
              <a:cxnLst/>
              <a:rect l="l" t="t" r="r" b="b"/>
              <a:pathLst>
                <a:path w="1012190" h="755014">
                  <a:moveTo>
                    <a:pt x="864624" y="0"/>
                  </a:moveTo>
                  <a:lnTo>
                    <a:pt x="894844" y="43277"/>
                  </a:lnTo>
                  <a:lnTo>
                    <a:pt x="0" y="668116"/>
                  </a:lnTo>
                  <a:lnTo>
                    <a:pt x="60438" y="754672"/>
                  </a:lnTo>
                  <a:lnTo>
                    <a:pt x="955282" y="129833"/>
                  </a:lnTo>
                  <a:lnTo>
                    <a:pt x="985502" y="173112"/>
                  </a:lnTo>
                  <a:lnTo>
                    <a:pt x="1011618" y="26117"/>
                  </a:lnTo>
                  <a:lnTo>
                    <a:pt x="864624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191031" y="4031001"/>
              <a:ext cx="1012190" cy="755015"/>
            </a:xfrm>
            <a:custGeom>
              <a:avLst/>
              <a:gdLst/>
              <a:ahLst/>
              <a:cxnLst/>
              <a:rect l="l" t="t" r="r" b="b"/>
              <a:pathLst>
                <a:path w="1012190" h="755014">
                  <a:moveTo>
                    <a:pt x="0" y="668115"/>
                  </a:moveTo>
                  <a:lnTo>
                    <a:pt x="894844" y="43277"/>
                  </a:lnTo>
                  <a:lnTo>
                    <a:pt x="864625" y="0"/>
                  </a:lnTo>
                  <a:lnTo>
                    <a:pt x="1011619" y="26117"/>
                  </a:lnTo>
                  <a:lnTo>
                    <a:pt x="985502" y="173111"/>
                  </a:lnTo>
                  <a:lnTo>
                    <a:pt x="955283" y="129833"/>
                  </a:lnTo>
                  <a:lnTo>
                    <a:pt x="60438" y="754671"/>
                  </a:lnTo>
                  <a:lnTo>
                    <a:pt x="0" y="668115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221412" y="3667125"/>
              <a:ext cx="979805" cy="208279"/>
            </a:xfrm>
            <a:custGeom>
              <a:avLst/>
              <a:gdLst/>
              <a:ahLst/>
              <a:cxnLst/>
              <a:rect l="l" t="t" r="r" b="b"/>
              <a:pathLst>
                <a:path w="979804" h="208279">
                  <a:moveTo>
                    <a:pt x="875506" y="0"/>
                  </a:moveTo>
                  <a:lnTo>
                    <a:pt x="875506" y="51991"/>
                  </a:lnTo>
                  <a:lnTo>
                    <a:pt x="0" y="51991"/>
                  </a:lnTo>
                  <a:lnTo>
                    <a:pt x="0" y="155972"/>
                  </a:lnTo>
                  <a:lnTo>
                    <a:pt x="875506" y="155972"/>
                  </a:lnTo>
                  <a:lnTo>
                    <a:pt x="875506" y="207962"/>
                  </a:lnTo>
                  <a:lnTo>
                    <a:pt x="979487" y="103982"/>
                  </a:lnTo>
                  <a:lnTo>
                    <a:pt x="875506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221412" y="3667125"/>
              <a:ext cx="979805" cy="208279"/>
            </a:xfrm>
            <a:custGeom>
              <a:avLst/>
              <a:gdLst/>
              <a:ahLst/>
              <a:cxnLst/>
              <a:rect l="l" t="t" r="r" b="b"/>
              <a:pathLst>
                <a:path w="979804" h="208279">
                  <a:moveTo>
                    <a:pt x="0" y="51991"/>
                  </a:moveTo>
                  <a:lnTo>
                    <a:pt x="875506" y="51991"/>
                  </a:lnTo>
                  <a:lnTo>
                    <a:pt x="875506" y="0"/>
                  </a:lnTo>
                  <a:lnTo>
                    <a:pt x="979487" y="103982"/>
                  </a:lnTo>
                  <a:lnTo>
                    <a:pt x="875506" y="207963"/>
                  </a:lnTo>
                  <a:lnTo>
                    <a:pt x="875506" y="155972"/>
                  </a:lnTo>
                  <a:lnTo>
                    <a:pt x="0" y="155972"/>
                  </a:lnTo>
                  <a:lnTo>
                    <a:pt x="0" y="51991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781550" y="4649787"/>
              <a:ext cx="1289050" cy="596900"/>
            </a:xfrm>
            <a:custGeom>
              <a:avLst/>
              <a:gdLst/>
              <a:ahLst/>
              <a:cxnLst/>
              <a:rect l="l" t="t" r="r" b="b"/>
              <a:pathLst>
                <a:path w="1289050" h="596900">
                  <a:moveTo>
                    <a:pt x="1289050" y="0"/>
                  </a:moveTo>
                  <a:lnTo>
                    <a:pt x="0" y="0"/>
                  </a:lnTo>
                  <a:lnTo>
                    <a:pt x="0" y="596900"/>
                  </a:lnTo>
                  <a:lnTo>
                    <a:pt x="1289050" y="596900"/>
                  </a:lnTo>
                  <a:lnTo>
                    <a:pt x="128905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781550" y="4649787"/>
              <a:ext cx="1289050" cy="596900"/>
            </a:xfrm>
            <a:custGeom>
              <a:avLst/>
              <a:gdLst/>
              <a:ahLst/>
              <a:cxnLst/>
              <a:rect l="l" t="t" r="r" b="b"/>
              <a:pathLst>
                <a:path w="1289050" h="596900">
                  <a:moveTo>
                    <a:pt x="0" y="0"/>
                  </a:moveTo>
                  <a:lnTo>
                    <a:pt x="1289050" y="0"/>
                  </a:lnTo>
                  <a:lnTo>
                    <a:pt x="1289050" y="596900"/>
                  </a:lnTo>
                  <a:lnTo>
                    <a:pt x="0" y="5969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5132419" y="4619244"/>
            <a:ext cx="5873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Comic Sans MS"/>
                <a:cs typeface="Comic Sans MS"/>
              </a:rPr>
              <a:t>Data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895056" y="4924044"/>
            <a:ext cx="10617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omic Sans MS"/>
                <a:cs typeface="Comic Sans MS"/>
              </a:rPr>
              <a:t>partition</a:t>
            </a:r>
            <a:endParaRPr sz="2000">
              <a:latin typeface="Comic Sans MS"/>
              <a:cs typeface="Comic Sans MS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7369175" y="4614862"/>
            <a:ext cx="906780" cy="666750"/>
            <a:chOff x="7369175" y="4614862"/>
            <a:chExt cx="906780" cy="666750"/>
          </a:xfrm>
        </p:grpSpPr>
        <p:sp>
          <p:nvSpPr>
            <p:cNvPr id="48" name="object 48"/>
            <p:cNvSpPr/>
            <p:nvPr/>
          </p:nvSpPr>
          <p:spPr>
            <a:xfrm>
              <a:off x="7381875" y="4627562"/>
              <a:ext cx="881380" cy="641350"/>
            </a:xfrm>
            <a:custGeom>
              <a:avLst/>
              <a:gdLst/>
              <a:ahLst/>
              <a:cxnLst/>
              <a:rect l="l" t="t" r="r" b="b"/>
              <a:pathLst>
                <a:path w="881379" h="641350">
                  <a:moveTo>
                    <a:pt x="881062" y="0"/>
                  </a:moveTo>
                  <a:lnTo>
                    <a:pt x="0" y="0"/>
                  </a:lnTo>
                  <a:lnTo>
                    <a:pt x="0" y="641350"/>
                  </a:lnTo>
                  <a:lnTo>
                    <a:pt x="881062" y="641350"/>
                  </a:lnTo>
                  <a:lnTo>
                    <a:pt x="881062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381875" y="4627562"/>
              <a:ext cx="881380" cy="641350"/>
            </a:xfrm>
            <a:custGeom>
              <a:avLst/>
              <a:gdLst/>
              <a:ahLst/>
              <a:cxnLst/>
              <a:rect l="l" t="t" r="r" b="b"/>
              <a:pathLst>
                <a:path w="881379" h="641350">
                  <a:moveTo>
                    <a:pt x="0" y="0"/>
                  </a:moveTo>
                  <a:lnTo>
                    <a:pt x="881063" y="0"/>
                  </a:lnTo>
                  <a:lnTo>
                    <a:pt x="881063" y="641350"/>
                  </a:lnTo>
                  <a:lnTo>
                    <a:pt x="0" y="64135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7508079" y="4619244"/>
            <a:ext cx="6286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omic Sans MS"/>
                <a:cs typeface="Comic Sans MS"/>
              </a:rPr>
              <a:t>Local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560467" y="4924044"/>
            <a:ext cx="5245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Comic Sans MS"/>
                <a:cs typeface="Comic Sans MS"/>
              </a:rPr>
              <a:t>sort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</TotalTime>
  <Words>3509</Words>
  <Application>Microsoft Macintosh PowerPoint</Application>
  <PresentationFormat>On-screen Show (4:3)</PresentationFormat>
  <Paragraphs>554</Paragraphs>
  <Slides>60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0" baseType="lpstr">
      <vt:lpstr>Arial</vt:lpstr>
      <vt:lpstr>Calibri</vt:lpstr>
      <vt:lpstr>Comic Sans MS</vt:lpstr>
      <vt:lpstr>Courier New</vt:lpstr>
      <vt:lpstr>Roboto</vt:lpstr>
      <vt:lpstr>Times New Roman</vt:lpstr>
      <vt:lpstr>Trebuchet MS</vt:lpstr>
      <vt:lpstr>Verdana</vt:lpstr>
      <vt:lpstr>Wingdings</vt:lpstr>
      <vt:lpstr>Office Theme</vt:lpstr>
      <vt:lpstr>Distributed Computing*</vt:lpstr>
      <vt:lpstr>The Structure of Classnotes</vt:lpstr>
      <vt:lpstr>Table of Contents</vt:lpstr>
      <vt:lpstr>Development of Computer Technology</vt:lpstr>
      <vt:lpstr>Application 1: Cloud</vt:lpstr>
      <vt:lpstr>Fog: distributed cloud</vt:lpstr>
      <vt:lpstr>Application 2: Hadoop</vt:lpstr>
      <vt:lpstr>SPARK: beyond Hadoop</vt:lpstr>
      <vt:lpstr>TeraSort: map-shuffle-reduce</vt:lpstr>
      <vt:lpstr>Application 3: Bitcoin</vt:lpstr>
      <vt:lpstr>Blockchain: building block</vt:lpstr>
      <vt:lpstr>Money transfer: ledger and minor</vt:lpstr>
      <vt:lpstr>Ledger consistency: removing fork</vt:lpstr>
      <vt:lpstr>A Simple Definition</vt:lpstr>
      <vt:lpstr>Motivation</vt:lpstr>
      <vt:lpstr>Goals</vt:lpstr>
      <vt:lpstr>Goals (Cont’d.)</vt:lpstr>
      <vt:lpstr>Scaling Techniques</vt:lpstr>
      <vt:lpstr>Example 1: (Scaling Through Distribution)</vt:lpstr>
      <vt:lpstr>Design Requirements</vt:lpstr>
      <vt:lpstr>Similar and Related Concepts</vt:lpstr>
      <vt:lpstr>Schroeder's Definition</vt:lpstr>
      <vt:lpstr>Focus 1: Enslow's Definition</vt:lpstr>
      <vt:lpstr>Focus 1 (Cont’d.)</vt:lpstr>
      <vt:lpstr>Hardware</vt:lpstr>
      <vt:lpstr>Control</vt:lpstr>
      <vt:lpstr>Data</vt:lpstr>
      <vt:lpstr>Network Systems</vt:lpstr>
      <vt:lpstr>Parallel Systems</vt:lpstr>
      <vt:lpstr>Distributed Systems</vt:lpstr>
      <vt:lpstr>Comparison</vt:lpstr>
      <vt:lpstr>Focus 2: Different Viewpoints</vt:lpstr>
      <vt:lpstr>Architecture Viewpoint</vt:lpstr>
      <vt:lpstr>Interconnection Network Viewpoint</vt:lpstr>
      <vt:lpstr>Interconnection Network Viewpoint (Cont’d.)</vt:lpstr>
      <vt:lpstr>Interconnection Network Viewpoint (Cont’d.)</vt:lpstr>
      <vt:lpstr>Measurements for Interconnection Networks</vt:lpstr>
      <vt:lpstr>Application 4: Data Center Network (DCN)</vt:lpstr>
      <vt:lpstr>Switch- and Server-centric DCNs</vt:lpstr>
      <vt:lpstr>Dual-Centric DCNs</vt:lpstr>
      <vt:lpstr>What's the Best Choice? (Siegel 1994)</vt:lpstr>
      <vt:lpstr>What's the Best Choice? (Cont’d.)</vt:lpstr>
      <vt:lpstr>Memory Viewpoint</vt:lpstr>
      <vt:lpstr>Software Viewpoint</vt:lpstr>
      <vt:lpstr>Service Common to Many Middleware Systems</vt:lpstr>
      <vt:lpstr>System Viewpoint</vt:lpstr>
      <vt:lpstr>Client-Server Model</vt:lpstr>
      <vt:lpstr>Mobile Code and Mobile Agents</vt:lpstr>
      <vt:lpstr>Peer Processes</vt:lpstr>
      <vt:lpstr>Hardware vs. Software</vt:lpstr>
      <vt:lpstr>Future Trend on Distributed Systems</vt:lpstr>
      <vt:lpstr>Key Issues (Stankovic's list)</vt:lpstr>
      <vt:lpstr>Wu's Book</vt:lpstr>
      <vt:lpstr>Wu's Book (Cont’d.)</vt:lpstr>
      <vt:lpstr>Wu's Book (Cont’d.)</vt:lpstr>
      <vt:lpstr>What is Distributed Algorithms</vt:lpstr>
      <vt:lpstr>Distributed Algorithms</vt:lpstr>
      <vt:lpstr>Distributed Algorithms (Cont’d)</vt:lpstr>
      <vt:lpstr>References</vt:lpstr>
      <vt:lpstr>Exercise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Computing*</dc:title>
  <cp:lastModifiedBy>Gavin Thomas Koma</cp:lastModifiedBy>
  <cp:revision>4</cp:revision>
  <dcterms:created xsi:type="dcterms:W3CDTF">2023-01-23T23:07:57Z</dcterms:created>
  <dcterms:modified xsi:type="dcterms:W3CDTF">2023-01-30T23:23:47Z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2023-01-02T00:00:00Z</vt:filetime>
  </property>
  <property fmtid="{D5CDD505-2E9C-101B-9397-08002B2CF9AE}" pid="3" name="LastSaved">
    <vt:filetime>2023-01-23T00:00:00Z</vt:filetime>
  </property>
  <property fmtid="{D5CDD505-2E9C-101B-9397-08002B2CF9AE}" pid="4" name="Producer">
    <vt:lpwstr>macOS Version 12.0.1 (Build 21A559) Quartz PDFContext</vt:lpwstr>
  </property>
</Properties>
</file>