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2" r:id="rId1"/>
    <p:sldMasterId id="2147483694" r:id="rId2"/>
    <p:sldMasterId id="2147483696" r:id="rId3"/>
  </p:sldMasterIdLst>
  <p:notesMasterIdLst>
    <p:notesMasterId r:id="rId26"/>
  </p:notesMasterIdLst>
  <p:handoutMasterIdLst>
    <p:handoutMasterId r:id="rId27"/>
  </p:handoutMasterIdLst>
  <p:sldIdLst>
    <p:sldId id="356" r:id="rId4"/>
    <p:sldId id="423" r:id="rId5"/>
    <p:sldId id="420" r:id="rId6"/>
    <p:sldId id="422" r:id="rId7"/>
    <p:sldId id="424" r:id="rId8"/>
    <p:sldId id="425" r:id="rId9"/>
    <p:sldId id="426" r:id="rId10"/>
    <p:sldId id="427" r:id="rId11"/>
    <p:sldId id="428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429" r:id="rId25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>
          <p15:clr>
            <a:srgbClr val="A4A3A4"/>
          </p15:clr>
        </p15:guide>
        <p15:guide id="2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3" autoAdjust="0"/>
    <p:restoredTop sz="95133" autoAdjust="0"/>
  </p:normalViewPr>
  <p:slideViewPr>
    <p:cSldViewPr snapToGrid="0">
      <p:cViewPr varScale="1">
        <p:scale>
          <a:sx n="127" d="100"/>
          <a:sy n="127" d="100"/>
        </p:scale>
        <p:origin x="960" y="184"/>
      </p:cViewPr>
      <p:guideLst>
        <p:guide orient="horz" pos="3816"/>
        <p:guide pos="549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568" y="22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DC6FA-9CCE-4287-BC5E-0D385E2FAC5B}" type="slidenum">
              <a:rPr lang="en-US"/>
              <a:pPr/>
              <a:t>1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XOR: x_1, x_2, and we want to transform to x_1^2, x_2^2, x_1 x_2</a:t>
            </a:r>
          </a:p>
          <a:p>
            <a:endParaRPr lang="en-US"/>
          </a:p>
          <a:p>
            <a:r>
              <a:rPr lang="en-US"/>
              <a:t>It can also be viewed as feature extraction from the feature vector </a:t>
            </a:r>
            <a:r>
              <a:rPr lang="en-US" b="1"/>
              <a:t>x</a:t>
            </a:r>
            <a:r>
              <a:rPr lang="en-US"/>
              <a:t>, but now we extract </a:t>
            </a:r>
            <a:r>
              <a:rPr lang="en-US" i="1"/>
              <a:t>more</a:t>
            </a:r>
            <a:r>
              <a:rPr lang="en-US"/>
              <a:t> feature than the number of features in </a:t>
            </a:r>
            <a:r>
              <a:rPr lang="en-US" b="1"/>
              <a:t>x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91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DC6FA-9CCE-4287-BC5E-0D385E2FAC5B}" type="slidenum">
              <a:rPr lang="en-US"/>
              <a:pPr/>
              <a:t>2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XOR: x_1, x_2, and we want to transform to x_1^2, x_2^2, x_1 x_2</a:t>
            </a:r>
          </a:p>
          <a:p>
            <a:endParaRPr lang="en-US"/>
          </a:p>
          <a:p>
            <a:r>
              <a:rPr lang="en-US"/>
              <a:t>It can also be viewed as feature extraction from the feature vector </a:t>
            </a:r>
            <a:r>
              <a:rPr lang="en-US" b="1"/>
              <a:t>x</a:t>
            </a:r>
            <a:r>
              <a:rPr lang="en-US"/>
              <a:t>, but now we extract </a:t>
            </a:r>
            <a:r>
              <a:rPr lang="en-US" i="1"/>
              <a:t>more</a:t>
            </a:r>
            <a:r>
              <a:rPr lang="en-US"/>
              <a:t> feature than the number of features in </a:t>
            </a:r>
            <a:r>
              <a:rPr lang="en-US" b="1"/>
              <a:t>x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96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DC6FA-9CCE-4287-BC5E-0D385E2FAC5B}" type="slidenum">
              <a:rPr lang="en-US"/>
              <a:pPr/>
              <a:t>3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XOR: x_1, x_2, and we want to transform to x_1^2, x_2^2, x_1 x_2</a:t>
            </a:r>
          </a:p>
          <a:p>
            <a:endParaRPr lang="en-US"/>
          </a:p>
          <a:p>
            <a:r>
              <a:rPr lang="en-US"/>
              <a:t>It can also be viewed as feature extraction from the feature vector </a:t>
            </a:r>
            <a:r>
              <a:rPr lang="en-US" b="1"/>
              <a:t>x</a:t>
            </a:r>
            <a:r>
              <a:rPr lang="en-US"/>
              <a:t>, but now we extract </a:t>
            </a:r>
            <a:r>
              <a:rPr lang="en-US" i="1"/>
              <a:t>more</a:t>
            </a:r>
            <a:r>
              <a:rPr lang="en-US"/>
              <a:t> feature than the number of features in </a:t>
            </a:r>
            <a:r>
              <a:rPr lang="en-US" b="1"/>
              <a:t>x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93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3/28/23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3/28/23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763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3/28/23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99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3/28/23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1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3/28/23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 dirty="0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3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3/28/23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61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3/28/23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69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3/28/23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0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3/28/23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41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>
                <a:solidFill>
                  <a:srgbClr val="775F55"/>
                </a:solidFill>
              </a:rPr>
              <a:pPr/>
              <a:t>3/28/23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2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28,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3A271A1-F6D6-438B-A432-4747EE7ECD40}" type="datetimeFigureOut">
              <a:rPr lang="en-US" smtClean="0">
                <a:solidFill>
                  <a:srgbClr val="775F55"/>
                </a:solidFill>
                <a:latin typeface="Tw Cen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3/28/23</a:t>
            </a:fld>
            <a:endParaRPr lang="en-US" dirty="0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0C94032-CD4C-4C25-B0C2-CEC720522D92}" type="slidenum">
              <a:rPr lang="en-US" smtClean="0">
                <a:latin typeface="Tw Cen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0389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www.cs.toronto.edu/~hinton/nntut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dsia.ch/NNcourse/" TargetMode="External"/><Relationship Id="rId5" Type="http://schemas.openxmlformats.org/officeDocument/2006/relationships/hyperlink" Target="http://www.autonlab.org/tutorials/neural.html" TargetMode="External"/><Relationship Id="rId4" Type="http://schemas.openxmlformats.org/officeDocument/2006/relationships/hyperlink" Target="http://www.rii.ricoh.com/~stork/DHSch6.pp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png"/><Relationship Id="rId7" Type="http://schemas.openxmlformats.org/officeDocument/2006/relationships/image" Target="../media/image8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Lecture 28: Backpropagation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5790" y="1543988"/>
            <a:ext cx="1933732" cy="235037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1406" y="3207479"/>
            <a:ext cx="2762421" cy="210356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541338" y="1358900"/>
            <a:ext cx="4721225" cy="4548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800" b="1" dirty="0">
                <a:solidFill>
                  <a:schemeClr val="tx2"/>
                </a:solidFill>
                <a:latin typeface="+mn-lt"/>
              </a:rPr>
              <a:t>Backpropagation</a:t>
            </a:r>
            <a:br>
              <a:rPr lang="en-US" sz="1800" b="1" dirty="0">
                <a:solidFill>
                  <a:schemeClr val="tx2"/>
                </a:solidFill>
                <a:latin typeface="+mn-lt"/>
              </a:rPr>
            </a:br>
            <a:r>
              <a:rPr lang="en-US" sz="1800" b="1" dirty="0">
                <a:solidFill>
                  <a:schemeClr val="tx2"/>
                </a:solidFill>
                <a:latin typeface="+mn-lt"/>
              </a:rPr>
              <a:t>Posteriors</a:t>
            </a:r>
            <a:br>
              <a:rPr lang="en-US" sz="1800" b="1" dirty="0">
                <a:solidFill>
                  <a:schemeClr val="tx2"/>
                </a:solidFill>
                <a:latin typeface="+mn-lt"/>
              </a:rPr>
            </a:br>
            <a:r>
              <a:rPr lang="en-US" sz="1800" b="1" dirty="0">
                <a:solidFill>
                  <a:schemeClr val="tx2"/>
                </a:solidFill>
                <a:latin typeface="+mn-lt"/>
              </a:rPr>
              <a:t>Kernels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0188" indent="-230188">
              <a:spcBef>
                <a:spcPts val="1400"/>
              </a:spcBef>
              <a:buFont typeface="Arial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800" b="1" dirty="0">
                <a:solidFill>
                  <a:schemeClr val="accent2"/>
                </a:solidFill>
                <a:hlinkClick r:id="rId4"/>
              </a:rPr>
              <a:t>DHS: Chapter 6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chemeClr val="accent2"/>
                </a:solidFill>
                <a:hlinkClick r:id="rId5"/>
              </a:rPr>
              <a:t>AM: Neural Network Tutorial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b="1" dirty="0">
                <a:solidFill>
                  <a:srgbClr val="004000"/>
                </a:solidFill>
                <a:hlinkClick r:id="rId6"/>
              </a:rPr>
              <a:t>NSFC: Introduction to NNs</a:t>
            </a:r>
            <a:br>
              <a:rPr lang="en-US" sz="1800" b="1" dirty="0">
                <a:solidFill>
                  <a:schemeClr val="accent2"/>
                </a:solidFill>
                <a:latin typeface="+mn-lt"/>
              </a:rPr>
            </a:br>
            <a:r>
              <a:rPr lang="en-US" sz="1800" b="1" dirty="0">
                <a:solidFill>
                  <a:schemeClr val="accent2"/>
                </a:solidFill>
                <a:latin typeface="+mn-lt"/>
                <a:hlinkClick r:id="rId7"/>
              </a:rPr>
              <a:t>GH: Short Courses</a:t>
            </a:r>
            <a:endParaRPr lang="en-US" sz="1800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all dimensions: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1525" y="4194175"/>
          <a:ext cx="46894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457200" progId="Equation.3">
                  <p:embed/>
                </p:oleObj>
              </mc:Choice>
              <mc:Fallback>
                <p:oleObj name="Equation" r:id="rId2" imgW="2273300" imgH="457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4194175"/>
                        <a:ext cx="4689475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1667" y="5658556"/>
            <a:ext cx="250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What is this doing?</a:t>
            </a:r>
          </a:p>
        </p:txBody>
      </p:sp>
    </p:spTree>
    <p:extLst>
      <p:ext uri="{BB962C8B-B14F-4D97-AF65-F5344CB8AC3E}">
        <p14:creationId xmlns:p14="http://schemas.microsoft.com/office/powerpoint/2010/main" val="139155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15900" progId="Equation.3">
                  <p:embed/>
                </p:oleObj>
              </mc:Choice>
              <mc:Fallback>
                <p:oleObj name="Equation" r:id="rId8" imgW="1485900" imgH="2159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91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3795888"/>
            <a:ext cx="327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When is this large/small?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1"/>
            <a:ext cx="973666" cy="846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2889" y="313266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4734" y="320040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label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learning rate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141306" y="2066751"/>
            <a:ext cx="512749" cy="11336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61444" y="2066749"/>
            <a:ext cx="762870" cy="10659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2"/>
            <a:ext cx="451555" cy="4104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951" y="255811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0912" y="258351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label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4889" y="2066751"/>
            <a:ext cx="239166" cy="47324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1121" y="3682957"/>
            <a:ext cx="4618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If they’re the same sign, as the predicted gets larger there update gets smaller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If they’re different, the more different they are, the bigger the update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2482" t="12716" r="15913" b="10577"/>
          <a:stretch/>
        </p:blipFill>
        <p:spPr>
          <a:xfrm>
            <a:off x="165454" y="3486625"/>
            <a:ext cx="4092222" cy="3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concern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836" y="4212146"/>
            <a:ext cx="4171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What is this calculated 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Is this what we want to optimize?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57200" progId="Equation.3">
                  <p:embed/>
                </p:oleObj>
              </mc:Choice>
              <mc:Fallback>
                <p:oleObj name="Equation" r:id="rId2" imgW="1930400" imgH="4572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loss</a:t>
            </a:r>
          </a:p>
        </p:txBody>
      </p:sp>
      <p:sp>
        <p:nvSpPr>
          <p:cNvPr id="23" name="Freeform 22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59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15900" progId="Equation.3">
                  <p:embed/>
                </p:oleObj>
              </mc:Choice>
              <mc:Fallback>
                <p:oleObj name="Equation" r:id="rId8" imgW="1485900" imgH="2159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03111" y="3330222"/>
            <a:ext cx="4910666" cy="141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0493" y="3599722"/>
            <a:ext cx="441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Note: for gradient descent, we always update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75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concern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loss</a:t>
            </a:r>
          </a:p>
        </p:txBody>
      </p:sp>
      <p:sp>
        <p:nvSpPr>
          <p:cNvPr id="9" name="Freeform 8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57200" progId="Equation.3">
                  <p:embed/>
                </p:oleObj>
              </mc:Choice>
              <mc:Fallback>
                <p:oleObj name="Equation" r:id="rId2" imgW="1930400" imgH="4572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4304" y="3282409"/>
            <a:ext cx="5175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We’re calculating this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training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 still need to be careful about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overfitting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The min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w,b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on the training set is generally NOT the min for the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667" y="6180667"/>
            <a:ext cx="701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How did we deal with this for the perceptron algorithm?</a:t>
            </a:r>
          </a:p>
        </p:txBody>
      </p:sp>
    </p:spTree>
    <p:extLst>
      <p:ext uri="{BB962C8B-B14F-4D97-AF65-F5344CB8AC3E}">
        <p14:creationId xmlns:p14="http://schemas.microsoft.com/office/powerpoint/2010/main" val="9121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revisited: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93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regularizer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is an additional criteria to the loss function to make sure that we don’t </a:t>
            </a:r>
            <a:r>
              <a:rPr lang="en-US" dirty="0" err="1"/>
              <a:t>overfit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called a </a:t>
            </a:r>
            <a:r>
              <a:rPr lang="en-US" dirty="0" err="1"/>
              <a:t>regularizer</a:t>
            </a:r>
            <a:r>
              <a:rPr lang="en-US" dirty="0"/>
              <a:t> since it tries to keep the parameters more normal/regular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bias on the model forces the learning to prefer certain types of weights over others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6675" y="5278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457200" progId="Equation.3">
                  <p:embed/>
                </p:oleObj>
              </mc:Choice>
              <mc:Fallback>
                <p:oleObj name="Equation" r:id="rId2" imgW="26162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6675" y="5278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30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30200" progId="Equation.3">
                  <p:embed/>
                </p:oleObj>
              </mc:Choice>
              <mc:Fallback>
                <p:oleObj name="Equation" r:id="rId2" imgW="1041400" imgH="330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8334" y="3259666"/>
            <a:ext cx="5630333" cy="232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Should we allow all possible weights?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Any preferences?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What makes for a “simpler” model for a linear model?</a:t>
            </a:r>
          </a:p>
        </p:txBody>
      </p:sp>
    </p:spTree>
    <p:extLst>
      <p:ext uri="{BB962C8B-B14F-4D97-AF65-F5344CB8AC3E}">
        <p14:creationId xmlns:p14="http://schemas.microsoft.com/office/powerpoint/2010/main" val="164473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222" y="2878666"/>
            <a:ext cx="8356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Generally, we don’t want huge weights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If weights are large, a small change in a feature can result in a large change in the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Also gives too much weight to any one feature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Might also prefer weights of 0 for features that aren’t useful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648" y="6154945"/>
            <a:ext cx="80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How do we encourage small weights? or penalize large weights?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30200" progId="Equation.3">
                  <p:embed/>
                </p:oleObj>
              </mc:Choice>
              <mc:Fallback>
                <p:oleObj name="Equation" r:id="rId2" imgW="1041400" imgH="330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4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chemeClr val="accent2"/>
                </a:solidFill>
              </a:rPr>
              <a:t>Backpropagation</a:t>
            </a:r>
            <a:r>
              <a:rPr lang="en-US" b="1" dirty="0">
                <a:solidFill>
                  <a:schemeClr val="accent2"/>
                </a:solidFill>
              </a:rPr>
              <a:t> (Cont.)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b="35689"/>
          <a:stretch>
            <a:fillRect/>
          </a:stretch>
        </p:blipFill>
        <p:spPr>
          <a:xfrm>
            <a:off x="179811" y="757471"/>
            <a:ext cx="8768397" cy="51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2909390"/>
            <a:ext cx="80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How do we encourage small weights? or penalize large weights?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85786" y="3881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457200" progId="Equation.3">
                  <p:embed/>
                </p:oleObj>
              </mc:Choice>
              <mc:Fallback>
                <p:oleObj name="Equation" r:id="rId2" imgW="26162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5786" y="3881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150556" y="4148667"/>
            <a:ext cx="2167643" cy="4092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400" imgH="330200" progId="Equation.3">
                  <p:embed/>
                </p:oleObj>
              </mc:Choice>
              <mc:Fallback>
                <p:oleObj name="Equation" r:id="rId4" imgW="1041400" imgH="330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7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783667"/>
            <a:ext cx="481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What’s the difference between these?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406400" progId="Equation.3">
                  <p:embed/>
                </p:oleObj>
              </mc:Choice>
              <mc:Fallback>
                <p:oleObj name="Equation" r:id="rId2" imgW="965200" imgH="406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sum of the weights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sum of the squared weights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69900" progId="Equation.3">
                  <p:embed/>
                </p:oleObj>
              </mc:Choice>
              <mc:Fallback>
                <p:oleObj name="Equation" r:id="rId4" imgW="1143000" imgH="469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7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87531" y="562705"/>
            <a:ext cx="8688388" cy="588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Introduced the concept of a </a:t>
            </a:r>
            <a:r>
              <a:rPr lang="en-US" sz="1800" b="1" dirty="0" err="1">
                <a:solidFill>
                  <a:schemeClr val="bg1"/>
                </a:solidFill>
              </a:rPr>
              <a:t>feedforward</a:t>
            </a:r>
            <a:r>
              <a:rPr lang="en-US" sz="1800" b="1" dirty="0">
                <a:solidFill>
                  <a:schemeClr val="bg1"/>
                </a:solidFill>
              </a:rPr>
              <a:t> neural network.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Described the basic computational structure.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Described how to train this network using </a:t>
            </a:r>
            <a:r>
              <a:rPr lang="en-US" sz="1800" b="1" dirty="0" err="1">
                <a:solidFill>
                  <a:schemeClr val="bg1"/>
                </a:solidFill>
              </a:rPr>
              <a:t>backpropagation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Discussed stopping criterion.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Described the problems associated with learning, notably </a:t>
            </a:r>
            <a:r>
              <a:rPr lang="en-US" sz="1800" b="1" dirty="0" err="1">
                <a:solidFill>
                  <a:schemeClr val="bg1"/>
                </a:solidFill>
              </a:rPr>
              <a:t>overfitting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What we didn’t discuss:</a:t>
            </a:r>
          </a:p>
          <a:p>
            <a:pPr marL="344488" indent="-179388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§"/>
            </a:pPr>
            <a:r>
              <a:rPr lang="en-US" sz="1800" b="1" dirty="0">
                <a:solidFill>
                  <a:schemeClr val="bg1"/>
                </a:solidFill>
              </a:rPr>
              <a:t>Many, many forms of neural networks. Three historically important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types of networks to consider:</a:t>
            </a:r>
          </a:p>
          <a:p>
            <a:pPr marL="630238" indent="-28575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Basis functions: </a:t>
            </a:r>
          </a:p>
          <a:p>
            <a:pPr marL="630238" indent="-28575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Boltzmann machines: a type of simulated annealing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stochastic recurrent neural network.</a:t>
            </a:r>
          </a:p>
          <a:p>
            <a:pPr marL="630238" indent="-28575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Recurrent networks: used extensively in time series analysis.</a:t>
            </a:r>
          </a:p>
          <a:p>
            <a:pPr marL="344488" indent="-179388"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US" sz="1800" b="1" dirty="0">
                <a:solidFill>
                  <a:schemeClr val="bg1"/>
                </a:solidFill>
              </a:rPr>
              <a:t>Posterior estimation: in the limit of infinite data the outputs approximate a true a posteriori probability in the least squares sense.</a:t>
            </a:r>
          </a:p>
          <a:p>
            <a:pPr marL="344488" indent="-179388"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US" sz="1800" b="1" dirty="0">
                <a:solidFill>
                  <a:schemeClr val="bg1"/>
                </a:solidFill>
              </a:rPr>
              <a:t>Alternative training strategies and learning rules.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65817"/>
              </p:ext>
            </p:extLst>
          </p:nvPr>
        </p:nvGraphicFramePr>
        <p:xfrm>
          <a:off x="2756584" y="3505818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609480" progId="Equation.DSMT4">
                  <p:embed/>
                </p:oleObj>
              </mc:Choice>
              <mc:Fallback>
                <p:oleObj name="Equation" r:id="rId2" imgW="15238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584" y="3505818"/>
                        <a:ext cx="1524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4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General </a:t>
            </a:r>
            <a:r>
              <a:rPr lang="en-US" b="1" dirty="0" err="1">
                <a:solidFill>
                  <a:schemeClr val="accent2"/>
                </a:solidFill>
              </a:rPr>
              <a:t>Feedforward</a:t>
            </a:r>
            <a:r>
              <a:rPr lang="en-US" b="1" dirty="0">
                <a:solidFill>
                  <a:schemeClr val="accent2"/>
                </a:solidFill>
              </a:rPr>
              <a:t>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4"/>
              <p:cNvSpPr>
                <a:spLocks noChangeArrowheads="1"/>
              </p:cNvSpPr>
              <p:nvPr/>
            </p:nvSpPr>
            <p:spPr bwMode="auto">
              <a:xfrm>
                <a:off x="227013" y="589937"/>
                <a:ext cx="8488362" cy="7579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b="1" dirty="0"/>
                  <a:t> output units:</a:t>
                </a:r>
              </a:p>
              <a:p>
                <a:pPr marL="23812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≝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800" dirty="0"/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Hidden units enable us to express more complicated nonlinear functions and thus extend the classification.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The activation function does not have to be a sign function, it is often required to be continuous and differentiable.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We can allow the activation in the output layer to be different from the activation function in the hidden layer or have different activation for each individual unit.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We assume for now that all activation functions to be identical.</a:t>
                </a:r>
              </a:p>
              <a:p>
                <a:pPr marL="165100" indent="-16510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Can every decision be implemented by a three-layer network?</a:t>
                </a:r>
              </a:p>
              <a:p>
                <a:pPr marL="165100" indent="-16510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Yes (A. Kolmogorov): “Any continuous function from input to output can be implemented in a three-layer net, given sufficient number of hidden units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proper nonlinearities, weights, and properly chosen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b="1" baseline="-25000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.”</a:t>
                </a:r>
              </a:p>
              <a:p>
                <a:pPr marL="238125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nary>
                          </m:e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165100" indent="-165100">
                  <a:lnSpc>
                    <a:spcPct val="90000"/>
                  </a:lnSpc>
                  <a:spcBef>
                    <a:spcPts val="7200"/>
                  </a:spcBef>
                  <a:spcAft>
                    <a:spcPts val="6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for properly chosen functions </a:t>
                </a:r>
                <a:r>
                  <a:rPr lang="en-US" sz="1800" b="1" i="1" dirty="0" err="1">
                    <a:solidFill>
                      <a:schemeClr val="bg1"/>
                    </a:solidFill>
                    <a:sym typeface="Symbol" pitchFamily="18" charset="2"/>
                  </a:rPr>
                  <a:t>δ</a:t>
                </a:r>
                <a:r>
                  <a:rPr lang="en-US" sz="1800" b="1" i="1" baseline="-25000" dirty="0" err="1">
                    <a:solidFill>
                      <a:schemeClr val="bg1"/>
                    </a:solidFill>
                    <a:sym typeface="Symbol" pitchFamily="18" charset="2"/>
                  </a:rPr>
                  <a:t>j</a:t>
                </a:r>
                <a:r>
                  <a:rPr lang="en-US" sz="1800" b="1" baseline="-25000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and </a:t>
                </a:r>
                <a:r>
                  <a:rPr lang="en-US" sz="1800" b="1" i="1" dirty="0">
                    <a:solidFill>
                      <a:schemeClr val="bg1"/>
                    </a:solidFill>
                    <a:sym typeface="Symbol" pitchFamily="18" charset="2"/>
                  </a:rPr>
                  <a:t>β</a:t>
                </a:r>
                <a:r>
                  <a:rPr lang="en-US" sz="1800" b="1" i="1" baseline="-25000" dirty="0" err="1">
                    <a:solidFill>
                      <a:schemeClr val="bg1"/>
                    </a:solidFill>
                    <a:sym typeface="Symbol" pitchFamily="18" charset="2"/>
                  </a:rPr>
                  <a:t>ij</a:t>
                </a:r>
                <a:endParaRPr lang="en-US" sz="1800" b="1" i="1" baseline="-25000" dirty="0">
                  <a:solidFill>
                    <a:schemeClr val="bg1"/>
                  </a:solidFill>
                </a:endParaRPr>
              </a:p>
              <a:p>
                <a:pPr marL="165100" indent="-165100">
                  <a:spcBef>
                    <a:spcPts val="0"/>
                  </a:spcBef>
                  <a:spcAft>
                    <a:spcPts val="1800"/>
                  </a:spcAft>
                  <a:buFont typeface="Arial" pitchFamily="34" charset="0"/>
                  <a:buChar char="•"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9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3" y="589937"/>
                <a:ext cx="8488362" cy="7579383"/>
              </a:xfrm>
              <a:prstGeom prst="rect">
                <a:avLst/>
              </a:prstGeom>
              <a:blipFill>
                <a:blip r:embed="rId3"/>
                <a:stretch>
                  <a:fillRect l="-1493" t="-6355" r="-134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4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chemeClr val="accent2"/>
                </a:solidFill>
              </a:rPr>
              <a:t>Backpropagation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209423" y="652985"/>
            <a:ext cx="8728329" cy="579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Any function from input to output can be implemented as a three-layer neural network.</a:t>
            </a:r>
          </a:p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These results are of greater theoretical interest than practical, since the construction of such a network requires the nonlinear functions and the weight values which are unknown!</a:t>
            </a:r>
          </a:p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Our goal now is to set the interconnection weights based on the training patterns and the desired outputs.</a:t>
            </a:r>
          </a:p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In a three-layer network, it is a straightforward matter to understand how the output, and thus the error, depend on the hidden-to-output layer weights.</a:t>
            </a:r>
          </a:p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The power of </a:t>
            </a:r>
            <a:r>
              <a:rPr lang="en-US" sz="1800" b="1" dirty="0" err="1"/>
              <a:t>backpropagation</a:t>
            </a:r>
            <a:r>
              <a:rPr lang="en-US" sz="1800" b="1" dirty="0"/>
              <a:t> is that it enables us to compute an effective error for each hidden unit, and thus derive a learning rule for the input-to-hidden weights, this is known as “t</a:t>
            </a:r>
            <a:r>
              <a:rPr lang="en-US" sz="1800" b="1" dirty="0">
                <a:solidFill>
                  <a:schemeClr val="bg1"/>
                </a:solidFill>
              </a:rPr>
              <a:t>he credit assignment problem.”</a:t>
            </a:r>
          </a:p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/>
              <a:t>Networks have two modes of operation:</a:t>
            </a:r>
          </a:p>
          <a:p>
            <a:pPr marL="344488" indent="-179388">
              <a:spcAft>
                <a:spcPts val="900"/>
              </a:spcAft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bg1"/>
                </a:solidFill>
              </a:rPr>
              <a:t>Feedforward</a:t>
            </a:r>
            <a:r>
              <a:rPr lang="en-US" sz="1800" b="1" dirty="0">
                <a:solidFill>
                  <a:schemeClr val="bg1"/>
                </a:solidFill>
              </a:rPr>
              <a:t>: </a:t>
            </a:r>
            <a:r>
              <a:rPr lang="en-US" sz="1800" b="1" dirty="0"/>
              <a:t>consists of presenting a pattern to the input units and passing (or feeding) the signals through the network in order to get outputs units.</a:t>
            </a:r>
          </a:p>
          <a:p>
            <a:pPr marL="344488" indent="-179388">
              <a:spcAft>
                <a:spcPts val="900"/>
              </a:spcAft>
              <a:buFont typeface="Wingdings" pitchFamily="2" charset="2"/>
              <a:buChar char="§"/>
            </a:pPr>
            <a:r>
              <a:rPr lang="en-US" sz="1800" b="1" dirty="0">
                <a:solidFill>
                  <a:schemeClr val="bg1"/>
                </a:solidFill>
              </a:rPr>
              <a:t>Learning: S</a:t>
            </a:r>
            <a:r>
              <a:rPr lang="en-US" sz="1800" b="1" dirty="0"/>
              <a:t>upervised learning consists of presenting an input pattern and modifying the network parameters (weights) to reduce distances between the computed output and the desired output.</a:t>
            </a:r>
          </a:p>
        </p:txBody>
      </p:sp>
    </p:spTree>
    <p:extLst>
      <p:ext uri="{BB962C8B-B14F-4D97-AF65-F5344CB8AC3E}">
        <p14:creationId xmlns:p14="http://schemas.microsoft.com/office/powerpoint/2010/main" val="324028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Network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238125" y="685800"/>
                <a:ext cx="8448675" cy="5969833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 marL="165100" lvl="1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b="1" dirty="0"/>
                  <a:t> be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baseline="30000" dirty="0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1800" b="1" dirty="0"/>
                  <a:t> target (or desired) output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b="1" dirty="0"/>
                  <a:t> be the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1800" b="1" dirty="0"/>
                  <a:t> computed output with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b="1" dirty="0"/>
                  <a:t>. The vector,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800" b="1" dirty="0"/>
                  <a:t>, represents all the weights of the network.</a:t>
                </a:r>
              </a:p>
              <a:p>
                <a:pPr marL="165100" lvl="1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Training error:  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 baseline="-25000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i="1" baseline="-25000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 baseline="-25000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𝑧𝑘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.</a:t>
                </a:r>
              </a:p>
              <a:p>
                <a:pPr marL="165100" lvl="1" indent="-16510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1800" b="1" dirty="0"/>
                  <a:t>The backpropagation learning rule is based on gradient descent:</a:t>
                </a:r>
              </a:p>
              <a:p>
                <a:pPr marL="344488" lvl="1" indent="-179388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/>
                  <a:t>The weights are initialized with pseudo-random values and are changed in a direction that will reduce the error: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1800" b="1" dirty="0"/>
                  <a:t>,</a:t>
                </a:r>
              </a:p>
              <a:p>
                <a:pPr marL="344488" lvl="1" indent="-179388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800" b="1" dirty="0"/>
                  <a:t>	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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is the learning rate which indicates the relative size of the change in weights.</a:t>
                </a:r>
              </a:p>
              <a:p>
                <a:pPr marL="344488" lvl="1" indent="-179388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The weights are updated using: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1)=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1800" i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Δ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346075" lvl="1" indent="-173038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Error on the hidden-to-output weights: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65100" lvl="1" indent="-1651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where the sensitivity of unit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is defined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and describes how the overall error changes with the activation of the unit’s net:</a:t>
                </a:r>
              </a:p>
              <a:p>
                <a:pPr marL="574675" lvl="1" indent="-228600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 baseline="-25000" dirty="0" err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i="1" baseline="-25000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lvl="2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                          </a:t>
                </a:r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" y="685800"/>
                <a:ext cx="8448675" cy="5969833"/>
              </a:xfrm>
              <a:prstGeom prst="rect">
                <a:avLst/>
              </a:prstGeom>
              <a:blipFill>
                <a:blip r:embed="rId2"/>
                <a:stretch>
                  <a:fillRect l="-1502" t="-1274" r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Network Learning (Cont.)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38125" y="685800"/>
            <a:ext cx="8448675" cy="5969833"/>
          </a:xfrm>
          <a:prstGeom prst="rect">
            <a:avLst/>
          </a:prstGeom>
        </p:spPr>
        <p:txBody>
          <a:bodyPr lIns="0" tIns="0" rIns="0" bIns="0"/>
          <a:lstStyle/>
          <a:p>
            <a:pPr marL="344488" lvl="1" indent="-179388">
              <a:spcAft>
                <a:spcPts val="1800"/>
              </a:spcAft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180455" y="674558"/>
                <a:ext cx="8613775" cy="6133476"/>
              </a:xfrm>
              <a:prstGeom prst="rect">
                <a:avLst/>
              </a:prstGeom>
            </p:spPr>
            <p:txBody>
              <a:bodyPr lIns="0" tIns="0" rIns="0" bIns="0"/>
              <a:lstStyle/>
              <a:p>
                <a:pPr marL="165100" lvl="1" indent="-165100"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800" b="0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 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65100" lvl="1" indent="-165100"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Therefore, the weight update (or learning rule) for the hidden-to-output weights is: 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Δ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𝑤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𝑘𝑗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𝜂𝛿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𝑦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𝜂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𝑡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– 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𝑧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 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’(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𝑛𝑒𝑡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𝑦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</a:p>
              <a:p>
                <a:pPr marL="165100" lvl="1" indent="-165100" algn="ctr">
                  <a:buFont typeface="Arial" pitchFamily="34" charset="0"/>
                  <a:buChar char="•"/>
                </a:pPr>
                <a:endParaRPr lang="en-US" sz="1800" b="1" i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65100" lvl="1" indent="-165100"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error on the input-to-hidden units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65100" lvl="1" indent="-165100">
                  <a:spcBef>
                    <a:spcPts val="3600"/>
                  </a:spcBef>
                  <a:buFont typeface="Arial" pitchFamily="34" charset="0"/>
                  <a:buChar char="•"/>
                </a:pPr>
                <a:r>
                  <a:rPr lang="en-US" sz="1800" b="1" dirty="0"/>
                  <a:t>The first term is given by:</a:t>
                </a:r>
              </a:p>
              <a:p>
                <a:pPr marL="165100" lvl="1" indent="-165100">
                  <a:spcBef>
                    <a:spcPts val="8400"/>
                  </a:spcBef>
                  <a:buFont typeface="Arial" pitchFamily="34" charset="0"/>
                  <a:buChar char="•"/>
                </a:pPr>
                <a:r>
                  <a:rPr lang="en-US" sz="1800" b="1" dirty="0"/>
                  <a:t>We define the sensitivity for a hidden unit:</a:t>
                </a:r>
              </a:p>
              <a:p>
                <a:pPr marL="165100" lvl="1" indent="-165100">
                  <a:spcBef>
                    <a:spcPts val="1800"/>
                  </a:spcBef>
                </a:pPr>
                <a:r>
                  <a:rPr lang="en-US" sz="1800" b="1" dirty="0"/>
                  <a:t>	which demonstrates that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“the sensitivity at a hidden unit is simply the sum of the individual sensitivities at the output units weighted by the hidden-to-output weights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𝑘𝑗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; all </a:t>
                </a:r>
                <a:r>
                  <a:rPr lang="en-US" sz="1800" b="1" dirty="0" err="1">
                    <a:solidFill>
                      <a:schemeClr val="bg1"/>
                    </a:solidFill>
                  </a:rPr>
                  <a:t>multipled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’(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𝑛𝑒𝑡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”</a:t>
                </a:r>
              </a:p>
              <a:p>
                <a:pPr marL="165100" lvl="1" indent="-165100">
                  <a:spcBef>
                    <a:spcPts val="1800"/>
                  </a:spcBef>
                  <a:buFont typeface="Arial" pitchFamily="34" charset="0"/>
                  <a:buChar char="•"/>
                </a:pPr>
                <a:r>
                  <a:rPr lang="en-US" sz="1800" b="1" dirty="0"/>
                  <a:t>The learning rule for the</a:t>
                </a:r>
                <a:br>
                  <a:rPr lang="en-US" sz="1800" b="1" dirty="0"/>
                </a:br>
                <a:r>
                  <a:rPr lang="en-US" sz="1800" b="1" dirty="0"/>
                  <a:t>input-to-hidden weights is:</a:t>
                </a:r>
              </a:p>
              <a:p>
                <a:pPr marL="165100" lvl="1" indent="-165100">
                  <a:spcBef>
                    <a:spcPts val="3600"/>
                  </a:spcBef>
                  <a:buFont typeface="Arial" pitchFamily="34" charset="0"/>
                  <a:buChar char="•"/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65100" lvl="1" indent="-165100">
                  <a:buFont typeface="Arial" pitchFamily="34" charset="0"/>
                  <a:buChar char="•"/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5" y="674558"/>
                <a:ext cx="8613775" cy="6133476"/>
              </a:xfrm>
              <a:prstGeom prst="rect">
                <a:avLst/>
              </a:prstGeom>
              <a:blipFill>
                <a:blip r:embed="rId3"/>
                <a:stretch>
                  <a:fillRect l="-1620" t="-207" r="-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69600"/>
              </p:ext>
            </p:extLst>
          </p:nvPr>
        </p:nvGraphicFramePr>
        <p:xfrm>
          <a:off x="3269996" y="2749890"/>
          <a:ext cx="525621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57800" imgH="1358640" progId="Equation.3">
                  <p:embed/>
                </p:oleObj>
              </mc:Choice>
              <mc:Fallback>
                <p:oleObj name="Equation" r:id="rId4" imgW="525780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96" y="2749890"/>
                        <a:ext cx="5256213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494689"/>
              </p:ext>
            </p:extLst>
          </p:nvPr>
        </p:nvGraphicFramePr>
        <p:xfrm>
          <a:off x="5055447" y="4110378"/>
          <a:ext cx="19716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080" imgH="571320" progId="Equation.3">
                  <p:embed/>
                </p:oleObj>
              </mc:Choice>
              <mc:Fallback>
                <p:oleObj name="Equation" r:id="rId6" imgW="1981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447" y="4110378"/>
                        <a:ext cx="197167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711943"/>
              </p:ext>
            </p:extLst>
          </p:nvPr>
        </p:nvGraphicFramePr>
        <p:xfrm>
          <a:off x="3510342" y="5936497"/>
          <a:ext cx="3619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25600" imgH="634680" progId="Equation.DSMT4">
                  <p:embed/>
                </p:oleObj>
              </mc:Choice>
              <mc:Fallback>
                <p:oleObj name="Equation" r:id="rId8" imgW="32256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342" y="5936497"/>
                        <a:ext cx="36195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98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Stochastic Back Propagation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38125" y="685800"/>
            <a:ext cx="8448675" cy="5969833"/>
          </a:xfrm>
          <a:prstGeom prst="rect">
            <a:avLst/>
          </a:prstGeom>
        </p:spPr>
        <p:txBody>
          <a:bodyPr lIns="0" tIns="0" rIns="0" bIns="0"/>
          <a:lstStyle/>
          <a:p>
            <a:pPr marL="344488" lvl="1" indent="-179388">
              <a:spcAft>
                <a:spcPts val="1800"/>
              </a:spcAft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80455" y="674558"/>
            <a:ext cx="8613775" cy="6133476"/>
          </a:xfrm>
          <a:prstGeom prst="rect">
            <a:avLst/>
          </a:prstGeom>
        </p:spPr>
        <p:txBody>
          <a:bodyPr lIns="0" tIns="0" rIns="0" bIns="0"/>
          <a:lstStyle/>
          <a:p>
            <a:pPr marL="165100" lvl="1" indent="-165100">
              <a:buFont typeface="Arial" pitchFamily="34" charset="0"/>
              <a:buChar char="•"/>
            </a:pPr>
            <a:r>
              <a:rPr lang="en-US" sz="1800" b="1" kern="0" dirty="0"/>
              <a:t>Starting with a pseudo-random weight configuration, the stochastic </a:t>
            </a:r>
            <a:r>
              <a:rPr lang="en-US" sz="1800" b="1" kern="0" dirty="0" err="1"/>
              <a:t>backpropagation</a:t>
            </a:r>
            <a:r>
              <a:rPr lang="en-US" sz="1800" b="1" kern="0" dirty="0"/>
              <a:t> algorithm can be written as:</a:t>
            </a:r>
            <a:endParaRPr lang="en-US" sz="1800" b="1" dirty="0">
              <a:solidFill>
                <a:schemeClr val="bg1"/>
              </a:solidFill>
            </a:endParaRPr>
          </a:p>
          <a:p>
            <a:pPr marL="165100" lvl="1" indent="-165100">
              <a:buFont typeface="Arial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79685" y="1680954"/>
            <a:ext cx="8349522" cy="2578309"/>
          </a:xfrm>
          <a:prstGeom prst="rect">
            <a:avLst/>
          </a:prstGeom>
        </p:spPr>
        <p:txBody>
          <a:bodyPr lIns="0" tIns="0" rIns="0" bIns="0"/>
          <a:lstStyle/>
          <a:p>
            <a:pPr marL="165100" marR="0" lvl="1" indent="-165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Begin</a:t>
            </a:r>
          </a:p>
          <a:p>
            <a:pPr marL="344488" marR="0" lvl="1" indent="-179388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initialize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H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; </a:t>
            </a: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w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, criterion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θ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,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η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, m 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0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			do m 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m + 1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			    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x</a:t>
            </a:r>
            <a:r>
              <a:rPr kumimoji="0" lang="en-US" sz="1800" i="0" strike="noStrike" kern="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m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randomly chosen pattern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			    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w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ji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w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ji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+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ηδ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j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x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i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;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w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kj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w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kj</a:t>
            </a: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+ 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k</a:t>
            </a:r>
            <a:r>
              <a:rPr kumimoji="0" lang="en-US" sz="1800" i="0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y</a:t>
            </a:r>
            <a:r>
              <a:rPr kumimoji="0" lang="en-US" sz="1800" i="0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j</a:t>
            </a:r>
            <a:endParaRPr kumimoji="0" lang="en-US" sz="1800" i="0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			until ||J(w)|| &lt; </a:t>
            </a:r>
          </a:p>
          <a:p>
            <a:pPr marL="344488" marR="0" lvl="1" indent="-1793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return w</a:t>
            </a:r>
          </a:p>
          <a:p>
            <a:pPr marL="0" marR="0" lvl="1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4916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Stopping Criterion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38125" y="685800"/>
            <a:ext cx="8448675" cy="5969833"/>
          </a:xfrm>
          <a:prstGeom prst="rect">
            <a:avLst/>
          </a:prstGeom>
        </p:spPr>
        <p:txBody>
          <a:bodyPr lIns="0" tIns="0" rIns="0" bIns="0"/>
          <a:lstStyle/>
          <a:p>
            <a:pPr marL="344488" lvl="1" indent="-179388">
              <a:spcAft>
                <a:spcPts val="1800"/>
              </a:spcAft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80455" y="674558"/>
            <a:ext cx="8613775" cy="2788170"/>
          </a:xfrm>
          <a:prstGeom prst="rect">
            <a:avLst/>
          </a:prstGeom>
        </p:spPr>
        <p:txBody>
          <a:bodyPr lIns="0" tIns="0" rIns="0" bIns="0"/>
          <a:lstStyle/>
          <a:p>
            <a:pPr marL="165100" lvl="2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/>
              <a:t>One example of a stopping algorithm is to terminate the algorithm when the change in the criterion function </a:t>
            </a:r>
            <a:r>
              <a:rPr lang="en-US" sz="1800" dirty="0"/>
              <a:t>J(w)</a:t>
            </a:r>
            <a:r>
              <a:rPr lang="en-US" sz="1800" b="1" dirty="0"/>
              <a:t> is smaller than some preset value </a:t>
            </a:r>
            <a:r>
              <a:rPr lang="en-US" sz="1800" b="1" dirty="0" err="1">
                <a:sym typeface="Symbol" pitchFamily="18" charset="2"/>
              </a:rPr>
              <a:t>θ</a:t>
            </a:r>
            <a:r>
              <a:rPr lang="en-US" sz="1800" b="1" dirty="0">
                <a:sym typeface="Symbol" pitchFamily="18" charset="2"/>
              </a:rPr>
              <a:t>.</a:t>
            </a:r>
          </a:p>
          <a:p>
            <a:pPr marL="165100" lvl="2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/>
              <a:t>There are other stopping criteria that lead to better performance than this one. Most gradient descent approaches can be applied.</a:t>
            </a:r>
          </a:p>
          <a:p>
            <a:pPr marL="165100" lvl="2" indent="-1651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/>
              <a:t>So far, we have considered the error on a single pattern, but we want to consider an error defined over the entirety of patterns in the training set.</a:t>
            </a:r>
          </a:p>
          <a:p>
            <a:pPr marL="1651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/>
              <a:t>The total training error is the sum over the errors of</a:t>
            </a:r>
            <a:br>
              <a:rPr lang="en-US" sz="1800" b="1" dirty="0"/>
            </a:br>
            <a:r>
              <a:rPr lang="en-US" sz="1800" b="1" dirty="0"/>
              <a:t>n individual patterns:</a:t>
            </a:r>
          </a:p>
          <a:p>
            <a:pPr marL="1651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/>
              <a:t>A weight update may reduce the error on the single pattern being presented but can increase the error on the full training set.</a:t>
            </a:r>
          </a:p>
          <a:p>
            <a:pPr marL="165100" lvl="2" indent="-1651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/>
              <a:t>However, given a large number of such individual updates, the total error decreases.</a:t>
            </a:r>
          </a:p>
          <a:p>
            <a:pPr marL="165100" lvl="2" indent="-165100"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761080" y="3228403"/>
          <a:ext cx="1060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596880" progId="Equation.DSMT4">
                  <p:embed/>
                </p:oleObj>
              </mc:Choice>
              <mc:Fallback>
                <p:oleObj name="Equation" r:id="rId2" imgW="10666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080" y="3228403"/>
                        <a:ext cx="10604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35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Learning Curves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80455" y="674558"/>
            <a:ext cx="8613775" cy="3822491"/>
          </a:xfrm>
          <a:prstGeom prst="rect">
            <a:avLst/>
          </a:prstGeom>
        </p:spPr>
        <p:txBody>
          <a:bodyPr lIns="0" tIns="0" rIns="0" bIns="0"/>
          <a:lstStyle/>
          <a:p>
            <a:pPr marL="165100" lvl="1" indent="-165100">
              <a:buFont typeface="Arial" pitchFamily="34" charset="0"/>
              <a:buChar char="•"/>
            </a:pPr>
            <a:r>
              <a:rPr lang="en-US" sz="1800" b="1" dirty="0"/>
              <a:t>Before training starts, the error on the training set is high; through the learning process, the error becomes smaller.</a:t>
            </a:r>
            <a:br>
              <a:rPr lang="en-US" sz="1800" b="1" dirty="0"/>
            </a:br>
            <a:endParaRPr lang="en-US" sz="1800" b="1" dirty="0"/>
          </a:p>
          <a:p>
            <a:pPr marL="165100" lvl="1" indent="-165100">
              <a:buFont typeface="Arial" pitchFamily="34" charset="0"/>
              <a:buChar char="•"/>
            </a:pPr>
            <a:r>
              <a:rPr lang="en-US" sz="1800" b="1" dirty="0"/>
              <a:t>The error per pattern depends on the amount of training data and the expressive power (such as the number of weights) in the network.</a:t>
            </a:r>
            <a:br>
              <a:rPr lang="en-US" sz="1800" b="1" dirty="0"/>
            </a:br>
            <a:endParaRPr lang="en-US" sz="1800" b="1" dirty="0"/>
          </a:p>
          <a:p>
            <a:pPr marL="165100" lvl="1" indent="-165100">
              <a:buFont typeface="Arial" pitchFamily="34" charset="0"/>
              <a:buChar char="•"/>
            </a:pPr>
            <a:r>
              <a:rPr lang="en-US" sz="1800" b="1" dirty="0"/>
              <a:t>The average error on an independent test set is always higher than on the training set, and it can decrease as well as increase.</a:t>
            </a:r>
            <a:br>
              <a:rPr lang="en-US" sz="1800" b="1" dirty="0"/>
            </a:br>
            <a:endParaRPr lang="en-US" sz="1800" b="1" dirty="0"/>
          </a:p>
          <a:p>
            <a:pPr marL="165100" lvl="1" indent="-165100">
              <a:buFont typeface="Arial" pitchFamily="34" charset="0"/>
              <a:buChar char="•"/>
            </a:pPr>
            <a:r>
              <a:rPr lang="en-US" sz="1800" b="1" dirty="0"/>
              <a:t>A validation set is used in order to decide</a:t>
            </a:r>
            <a:br>
              <a:rPr lang="en-US" sz="1800" b="1" dirty="0"/>
            </a:br>
            <a:r>
              <a:rPr lang="en-US" sz="1800" b="1" dirty="0"/>
              <a:t>when to stop training; we do not want to</a:t>
            </a:r>
            <a:br>
              <a:rPr lang="en-US" sz="1800" b="1" dirty="0"/>
            </a:br>
            <a:r>
              <a:rPr lang="en-US" sz="1800" b="1" dirty="0" err="1"/>
              <a:t>overfit</a:t>
            </a:r>
            <a:r>
              <a:rPr lang="en-US" sz="1800" b="1" dirty="0"/>
              <a:t> the network and decrease the </a:t>
            </a:r>
            <a:br>
              <a:rPr lang="en-US" sz="1800" b="1" dirty="0"/>
            </a:br>
            <a:r>
              <a:rPr lang="en-US" sz="1800" b="1" dirty="0"/>
              <a:t>power of the classifier generalization.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6180" r="17054" b="35203"/>
          <a:stretch>
            <a:fillRect/>
          </a:stretch>
        </p:blipFill>
        <p:spPr>
          <a:xfrm>
            <a:off x="5575769" y="2872668"/>
            <a:ext cx="3342806" cy="24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7309</TotalTime>
  <Words>1811</Words>
  <Application>Microsoft Macintosh PowerPoint</Application>
  <PresentationFormat>Letter Paper (8.5x11 in)</PresentationFormat>
  <Paragraphs>170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Cambria Math</vt:lpstr>
      <vt:lpstr>Times New Roman</vt:lpstr>
      <vt:lpstr>Tw Cen MT</vt:lpstr>
      <vt:lpstr>Wingdings</vt:lpstr>
      <vt:lpstr>Wingdings 2</vt:lpstr>
      <vt:lpstr>1_isip_default</vt:lpstr>
      <vt:lpstr>1_lecture_title</vt:lpstr>
      <vt:lpstr>Median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</vt:lpstr>
      <vt:lpstr>Perceptron learning algorithm!</vt:lpstr>
      <vt:lpstr>The constant</vt:lpstr>
      <vt:lpstr>The constant</vt:lpstr>
      <vt:lpstr>One concern</vt:lpstr>
      <vt:lpstr>Perceptron learning algorithm!</vt:lpstr>
      <vt:lpstr>One concern</vt:lpstr>
      <vt:lpstr>Overfitting revisited: regularization</vt:lpstr>
      <vt:lpstr>Regularizers</vt:lpstr>
      <vt:lpstr>Regularizers</vt:lpstr>
      <vt:lpstr>Regularizers</vt:lpstr>
      <vt:lpstr>Common regularizers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425</cp:revision>
  <dcterms:created xsi:type="dcterms:W3CDTF">2002-09-12T17:13:32Z</dcterms:created>
  <dcterms:modified xsi:type="dcterms:W3CDTF">2023-03-29T03:09:50Z</dcterms:modified>
</cp:coreProperties>
</file>