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4" r:id="rId1"/>
    <p:sldMasterId id="2147483682" r:id="rId2"/>
    <p:sldMasterId id="2147483698" r:id="rId3"/>
  </p:sldMasterIdLst>
  <p:notesMasterIdLst>
    <p:notesMasterId r:id="rId75"/>
  </p:notesMasterIdLst>
  <p:handoutMasterIdLst>
    <p:handoutMasterId r:id="rId76"/>
  </p:handoutMasterIdLst>
  <p:sldIdLst>
    <p:sldId id="333" r:id="rId4"/>
    <p:sldId id="312" r:id="rId5"/>
    <p:sldId id="313" r:id="rId6"/>
    <p:sldId id="314" r:id="rId7"/>
    <p:sldId id="334" r:id="rId8"/>
    <p:sldId id="335" r:id="rId9"/>
    <p:sldId id="336" r:id="rId10"/>
    <p:sldId id="337" r:id="rId11"/>
    <p:sldId id="338" r:id="rId12"/>
    <p:sldId id="340" r:id="rId13"/>
    <p:sldId id="341" r:id="rId14"/>
    <p:sldId id="342" r:id="rId15"/>
    <p:sldId id="343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77" r:id="rId49"/>
    <p:sldId id="378" r:id="rId50"/>
    <p:sldId id="379" r:id="rId51"/>
    <p:sldId id="380" r:id="rId52"/>
    <p:sldId id="381" r:id="rId53"/>
    <p:sldId id="382" r:id="rId54"/>
    <p:sldId id="383" r:id="rId55"/>
    <p:sldId id="384" r:id="rId56"/>
    <p:sldId id="385" r:id="rId57"/>
    <p:sldId id="386" r:id="rId58"/>
    <p:sldId id="387" r:id="rId59"/>
    <p:sldId id="388" r:id="rId60"/>
    <p:sldId id="389" r:id="rId61"/>
    <p:sldId id="390" r:id="rId62"/>
    <p:sldId id="391" r:id="rId63"/>
    <p:sldId id="392" r:id="rId64"/>
    <p:sldId id="393" r:id="rId65"/>
    <p:sldId id="394" r:id="rId66"/>
    <p:sldId id="395" r:id="rId67"/>
    <p:sldId id="396" r:id="rId68"/>
    <p:sldId id="397" r:id="rId69"/>
    <p:sldId id="398" r:id="rId70"/>
    <p:sldId id="399" r:id="rId71"/>
    <p:sldId id="400" r:id="rId72"/>
    <p:sldId id="401" r:id="rId73"/>
    <p:sldId id="339" r:id="rId74"/>
  </p:sldIdLst>
  <p:sldSz cx="9144000" cy="6858000" type="letter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45">
          <p15:clr>
            <a:srgbClr val="A4A3A4"/>
          </p15:clr>
        </p15:guide>
        <p15:guide id="2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EFF755"/>
    <a:srgbClr val="CC6600"/>
    <a:srgbClr val="6666FF"/>
    <a:srgbClr val="008000"/>
    <a:srgbClr val="000080"/>
    <a:srgbClr val="004000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69" autoAdjust="0"/>
    <p:restoredTop sz="95796" autoAdjust="0"/>
  </p:normalViewPr>
  <p:slideViewPr>
    <p:cSldViewPr snapToGrid="0">
      <p:cViewPr varScale="1">
        <p:scale>
          <a:sx n="125" d="100"/>
          <a:sy n="125" d="100"/>
        </p:scale>
        <p:origin x="1104" y="168"/>
      </p:cViewPr>
      <p:guideLst>
        <p:guide orient="horz" pos="3945"/>
        <p:guide pos="29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1818" y="-102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66158826-EADE-4792-AB13-43381F09B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85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4538"/>
            <a:ext cx="53530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ECC53042-5A96-4DBC-B738-B843823BA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094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3565D6-C9A9-40B4-B6E6-5887FB414E06}" type="slidenum">
              <a:rPr lang="en-US"/>
              <a:pPr/>
              <a:t>1</a:t>
            </a:fld>
            <a:endParaRPr lang="en-US"/>
          </a:p>
        </p:txBody>
      </p:sp>
      <p:sp>
        <p:nvSpPr>
          <p:cNvPr id="8192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412750" y="4554538"/>
            <a:ext cx="6550025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28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n-US">
              <a:latin typeface="Times New Roman" charset="0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D4212CA0-B703-7C47-A33F-7E6F9CD3CC95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193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n-US">
              <a:latin typeface="Times New Roman" charset="0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3C930572-1622-CD48-B348-DD194D0627B2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42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n-US">
              <a:latin typeface="Times New Roman" charset="0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A814DF3A-C892-C244-A79A-8F9318966CCC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661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n-US">
              <a:latin typeface="Times New Roman" charset="0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7FABAEDA-F165-AD40-A5F9-D32E98F91659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325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n-US">
              <a:latin typeface="Times New Roman" charset="0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B6F3F63B-1C19-A846-BAD8-F6BDBD6346C1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19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n-US">
              <a:latin typeface="Times New Roman" charset="0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0C869A26-982A-7540-A06B-A6F58892583C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508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n-US">
              <a:latin typeface="Times New Roman" charset="0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BFEA2C83-F5B3-D94B-B1D2-70DCD652A72F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739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n-US">
              <a:latin typeface="Times New Roman" charset="0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A052404E-79F5-5548-B45C-BA10EB433A2D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443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n-US">
              <a:latin typeface="Times New Roman" charset="0"/>
            </a:endParaRP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D64FF519-D879-814A-AB6A-B6D1449C5692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417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n-US">
              <a:latin typeface="Times New Roman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F055B922-60E9-9D4A-A5D1-B335BBD18A26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632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weights</a:t>
            </a:r>
            <a:r>
              <a:rPr lang="en-US" baseline="0" dirty="0"/>
              <a:t> tend to increase during training and the terms get large enough, the gradient would grow exponentially and the problem would be an exploding gradient instead.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C53042-5A96-4DBC-B738-B843823BA6D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90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http://www.iro.umontreal.ca/~bengioy/papers/ftml.pdf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C53042-5A96-4DBC-B738-B843823BA6D7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08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http://www.iro.umontreal.ca/~bengioy/papers/ftml.pdf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C53042-5A96-4DBC-B738-B843823BA6D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5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http://www.iro.umontreal.ca/~bengioy/papers/ftml.pdf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C53042-5A96-4DBC-B738-B843823BA6D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54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http://www.iro.umontreal.ca/~bengioy/papers/ftml.pdf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C53042-5A96-4DBC-B738-B843823BA6D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70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http://www.iro.umontreal.ca/~bengioy/papers/ftml.pdf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C53042-5A96-4DBC-B738-B843823BA6D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46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http://www.iro.umontreal.ca/~bengioy/papers/ftml.pdf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C53042-5A96-4DBC-B738-B843823BA6D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http://www.iro.umontreal.ca/~bengioy/papers/ftml.pdf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C53042-5A96-4DBC-B738-B843823BA6D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74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http://www.iro.umontreal.ca/~bengioy/papers/ftml.pdf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C53042-5A96-4DBC-B738-B843823BA6D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90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429124-42AB-834B-802A-43546C25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72B6AC1-370D-BA43-BF46-E770AD9ABB0A}" type="datetimeFigureOut">
              <a:rPr lang="en-US" smtClean="0"/>
              <a:t>4/4/23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746DD-4441-CB45-8C91-6C8FA1E4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E5FE2-2E8C-C243-A233-94D020F3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54081DA-C74C-6441-B166-B595AEBB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6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4800" y="277813"/>
            <a:ext cx="8605838" cy="6254750"/>
          </a:xfrm>
          <a:prstGeom prst="rect">
            <a:avLst/>
          </a:prstGeom>
          <a:noFill/>
          <a:ln w="38100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92034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79425" y="130175"/>
            <a:ext cx="3821113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333399"/>
                </a:solidFill>
              </a:rPr>
              <a:t>ECE 8443 – Pattern Recognition</a:t>
            </a:r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04800" y="277813"/>
            <a:ext cx="8605838" cy="6254750"/>
          </a:xfrm>
          <a:prstGeom prst="rect">
            <a:avLst/>
          </a:prstGeom>
          <a:noFill/>
          <a:ln w="38100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92034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479425" y="110332"/>
            <a:ext cx="7935886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anchor="ctr" anchorCtr="1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defRPr sz="1800" b="1">
                <a:solidFill>
                  <a:srgbClr val="333399"/>
                </a:solidFill>
              </a:defRPr>
            </a:lvl1pPr>
          </a:lstStyle>
          <a:p>
            <a:pPr lvl="0"/>
            <a:r>
              <a:rPr lang="en-US" dirty="0"/>
              <a:t>ECE 8527 – Introduction to Machine Learning and Pattern Recognition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227013" y="455613"/>
            <a:ext cx="8683625" cy="42862"/>
          </a:xfrm>
          <a:prstGeom prst="rect">
            <a:avLst/>
          </a:prstGeom>
          <a:gradFill rotWithShape="0">
            <a:gsLst>
              <a:gs pos="0">
                <a:srgbClr val="892034"/>
              </a:gs>
              <a:gs pos="100000">
                <a:srgbClr val="95CA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7" name="Picture 37" descr="isip_logo_pla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72525" y="6492875"/>
            <a:ext cx="33337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9" name="Text Box 45"/>
          <p:cNvSpPr txBox="1">
            <a:spLocks noChangeArrowheads="1"/>
          </p:cNvSpPr>
          <p:nvPr/>
        </p:nvSpPr>
        <p:spPr bwMode="auto">
          <a:xfrm>
            <a:off x="252413" y="6648450"/>
            <a:ext cx="815816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892034"/>
                </a:solidFill>
              </a:rPr>
              <a:t>ECE 8527: Lecture 31, Slide </a:t>
            </a:r>
            <a:fld id="{56D32A91-0AE1-4806-AC33-D8959F4B7E0D}" type="slidenum">
              <a:rPr lang="en-US" sz="1200" b="1">
                <a:solidFill>
                  <a:srgbClr val="892034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sz="1200" b="1" dirty="0">
              <a:solidFill>
                <a:srgbClr val="89203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72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ro.umontreal.ca/~lisa/twiki/bin/view.cgi/Public/DBNEquations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www.iro.umontreal.ca/~bengioy/papers/ftml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deeplearning.net/tutorial/rbm.html" TargetMode="External"/><Relationship Id="rId4" Type="http://schemas.openxmlformats.org/officeDocument/2006/relationships/hyperlink" Target="http://www.mitpressjournals.org/doi/pdf/10.1162/089976698300017386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0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8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31" Type="http://schemas.openxmlformats.org/officeDocument/2006/relationships/image" Target="../media/image44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9"/>
          <p:cNvSpPr txBox="1">
            <a:spLocks noChangeArrowheads="1"/>
          </p:cNvSpPr>
          <p:nvPr/>
        </p:nvSpPr>
        <p:spPr bwMode="auto">
          <a:xfrm>
            <a:off x="409575" y="552450"/>
            <a:ext cx="8467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accent1"/>
                </a:solidFill>
              </a:rPr>
              <a:t>Lecture 31: </a:t>
            </a:r>
            <a:r>
              <a:rPr lang="en-US" b="1" dirty="0">
                <a:solidFill>
                  <a:schemeClr val="accent1"/>
                </a:solidFill>
              </a:rPr>
              <a:t>Deep Learning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41339" y="1144629"/>
            <a:ext cx="3598862" cy="483621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234950" marR="0" lvl="0" indent="-234950" algn="l" defTabSz="914400" rtl="0" eaLnBrk="0" fontAlgn="base" latinLnBrk="0" hangingPunct="0">
              <a:spcBef>
                <a:spcPts val="12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Objectives:</a:t>
            </a:r>
          </a:p>
          <a:p>
            <a:pPr marL="176213" marR="0" lvl="0" indent="-176213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Deep</a:t>
            </a:r>
            <a:r>
              <a:rPr kumimoji="0" lang="en-US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Learning</a:t>
            </a:r>
          </a:p>
          <a:p>
            <a:pPr marL="176213" marR="0" lvl="0" indent="-176213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0" dirty="0">
                <a:solidFill>
                  <a:schemeClr val="bg1"/>
                </a:solidFill>
                <a:latin typeface="+mn-lt"/>
              </a:rPr>
              <a:t>    Restricted Boltzmann Machines</a:t>
            </a:r>
          </a:p>
          <a:p>
            <a:pPr marL="176213" marR="0" lvl="0" indent="-176213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0" dirty="0">
                <a:solidFill>
                  <a:schemeClr val="bg1"/>
                </a:solidFill>
                <a:latin typeface="+mn-lt"/>
              </a:rPr>
              <a:t>    Deep Belief Networks</a:t>
            </a:r>
          </a:p>
          <a:p>
            <a:pPr marL="234950" indent="-234950" eaLnBrk="0" hangingPunct="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b="1" kern="0" dirty="0">
                <a:solidFill>
                  <a:srgbClr val="000080"/>
                </a:solidFill>
                <a:latin typeface="+mn-lt"/>
              </a:rPr>
              <a:t>Resources:</a:t>
            </a:r>
          </a:p>
          <a:p>
            <a:pPr marL="234950" marR="0" lvl="0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 b="1" kern="0" dirty="0">
                <a:solidFill>
                  <a:schemeClr val="bg1"/>
                </a:solidFill>
                <a:latin typeface="+mn-lt"/>
              </a:rPr>
              <a:t>Textbook (Sects. 6.1, 6.2)</a:t>
            </a:r>
            <a:endParaRPr lang="en-US" sz="1800" b="1" kern="0" dirty="0">
              <a:solidFill>
                <a:schemeClr val="bg1"/>
              </a:solidFill>
              <a:latin typeface="+mn-lt"/>
              <a:hlinkClick r:id="rId2"/>
            </a:endParaRPr>
          </a:p>
          <a:p>
            <a:pPr marL="234950" marR="0" lvl="0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 b="1" kern="0" dirty="0">
                <a:solidFill>
                  <a:schemeClr val="bg1"/>
                </a:solidFill>
                <a:latin typeface="+mn-lt"/>
                <a:hlinkClick r:id="rId2"/>
              </a:rPr>
              <a:t>Learning Architectures for AI</a:t>
            </a:r>
            <a:endParaRPr lang="en-US" sz="1800" b="1" kern="0" dirty="0">
              <a:solidFill>
                <a:schemeClr val="bg1"/>
              </a:solidFill>
              <a:latin typeface="+mn-lt"/>
            </a:endParaRPr>
          </a:p>
          <a:p>
            <a:pPr marL="234950" marR="0" lvl="0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 b="1" kern="0" dirty="0">
                <a:solidFill>
                  <a:schemeClr val="bg1"/>
                </a:solidFill>
                <a:latin typeface="+mn-lt"/>
                <a:hlinkClick r:id="rId3"/>
              </a:rPr>
              <a:t>Contrastive Divergence RBMs</a:t>
            </a:r>
            <a:endParaRPr lang="en-US" sz="1800" b="1" kern="0" dirty="0">
              <a:solidFill>
                <a:schemeClr val="bg1"/>
              </a:solidFill>
              <a:latin typeface="+mn-lt"/>
            </a:endParaRPr>
          </a:p>
          <a:p>
            <a:pPr marL="234950" marR="0" lvl="0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 b="1" kern="0" dirty="0">
                <a:solidFill>
                  <a:schemeClr val="bg1"/>
                </a:solidFill>
                <a:latin typeface="+mn-lt"/>
                <a:hlinkClick r:id="rId4"/>
              </a:rPr>
              <a:t>Boltzmann Machines</a:t>
            </a:r>
            <a:endParaRPr lang="en-US" sz="1800" b="1" kern="0" dirty="0">
              <a:solidFill>
                <a:schemeClr val="bg1"/>
              </a:solidFill>
              <a:latin typeface="+mn-lt"/>
            </a:endParaRPr>
          </a:p>
          <a:p>
            <a:pPr marL="234950" marR="0" lvl="0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 b="1" kern="0" dirty="0">
                <a:solidFill>
                  <a:schemeClr val="bg1"/>
                </a:solidFill>
                <a:latin typeface="+mn-lt"/>
                <a:hlinkClick r:id="rId4"/>
              </a:rPr>
              <a:t>Derivation of Learning</a:t>
            </a:r>
            <a:endParaRPr lang="en-US" sz="1800" b="1" kern="0" dirty="0">
              <a:solidFill>
                <a:schemeClr val="bg1"/>
              </a:solidFill>
              <a:latin typeface="+mn-lt"/>
            </a:endParaRPr>
          </a:p>
          <a:p>
            <a:pPr marL="234950" marR="0" lvl="0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 b="1" kern="0" dirty="0">
                <a:solidFill>
                  <a:schemeClr val="bg1"/>
                </a:solidFill>
                <a:latin typeface="+mn-lt"/>
                <a:hlinkClick r:id="rId5"/>
              </a:rPr>
              <a:t>Contrastive Divergence</a:t>
            </a:r>
            <a:endParaRPr lang="en-US" sz="1800" b="1" kern="0" dirty="0">
              <a:solidFill>
                <a:schemeClr val="bg1"/>
              </a:solidFill>
              <a:latin typeface="+mn-lt"/>
            </a:endParaRPr>
          </a:p>
          <a:p>
            <a:pPr marL="176213" marR="0" lvl="0" indent="-176213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1" kern="0" dirty="0">
              <a:solidFill>
                <a:schemeClr val="bg1"/>
              </a:solidFill>
              <a:latin typeface="+mn-lt"/>
            </a:endParaRPr>
          </a:p>
          <a:p>
            <a:pPr marL="176213" marR="0" lvl="0" indent="-176213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1" kern="0" dirty="0">
              <a:solidFill>
                <a:schemeClr val="bg1"/>
              </a:solidFill>
              <a:latin typeface="+mn-lt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800" b="1" kern="0" dirty="0">
              <a:solidFill>
                <a:schemeClr val="bg1"/>
              </a:solidFill>
              <a:latin typeface="+mn-lt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800" b="1" kern="0" dirty="0">
              <a:solidFill>
                <a:schemeClr val="bg1"/>
              </a:solidFill>
              <a:latin typeface="+mn-lt"/>
            </a:endParaRPr>
          </a:p>
          <a:p>
            <a:pPr marL="176213" marR="0" lvl="0" indent="-176213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Intelligenza artificiale: la nuova frontiera dei social media? | Tech ...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758" y="1144628"/>
            <a:ext cx="4099578" cy="2223289"/>
          </a:xfrm>
          <a:prstGeom prst="rect">
            <a:avLst/>
          </a:prstGeom>
        </p:spPr>
      </p:pic>
      <p:pic>
        <p:nvPicPr>
          <p:cNvPr id="53250" name="Picture 2" descr="http://neuralnetworksanddeeplearning.com/images/tikz41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3"/>
          <a:stretch/>
        </p:blipFill>
        <p:spPr bwMode="auto">
          <a:xfrm>
            <a:off x="4299626" y="3941759"/>
            <a:ext cx="4577674" cy="203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89989" y="92413"/>
            <a:ext cx="685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Supervised Fine-Tuning of DBNs </a:t>
            </a:r>
          </a:p>
        </p:txBody>
      </p:sp>
      <p:sp>
        <p:nvSpPr>
          <p:cNvPr id="22" name="Rectangle 3155"/>
          <p:cNvSpPr>
            <a:spLocks noChangeArrowheads="1"/>
          </p:cNvSpPr>
          <p:nvPr/>
        </p:nvSpPr>
        <p:spPr bwMode="auto">
          <a:xfrm>
            <a:off x="284886" y="609803"/>
            <a:ext cx="8645525" cy="588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76213" indent="-176213" algn="just">
              <a:spcAft>
                <a:spcPct val="50000"/>
              </a:spcAft>
              <a:buFontTx/>
              <a:buChar char="•"/>
            </a:pP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0" name="Rectangle 3155"/>
          <p:cNvSpPr>
            <a:spLocks noChangeArrowheads="1"/>
          </p:cNvSpPr>
          <p:nvPr/>
        </p:nvSpPr>
        <p:spPr bwMode="auto">
          <a:xfrm>
            <a:off x="437286" y="762203"/>
            <a:ext cx="8645525" cy="588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bg1"/>
              </a:solidFill>
              <a:ea typeface="Cambria Math" panose="02040503050406030204" pitchFamily="18" charset="0"/>
            </a:endParaRPr>
          </a:p>
          <a:p>
            <a:pPr algn="just"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  <a:ea typeface="Cambria Math" panose="02040503050406030204" pitchFamily="18" charset="0"/>
            </a:endParaRPr>
          </a:p>
          <a:p>
            <a:pPr algn="just"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</a:endParaRPr>
          </a:p>
          <a:p>
            <a:pPr algn="just"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5" name="Rectangle 3155"/>
          <p:cNvSpPr>
            <a:spLocks noChangeArrowheads="1"/>
          </p:cNvSpPr>
          <p:nvPr/>
        </p:nvSpPr>
        <p:spPr bwMode="auto">
          <a:xfrm>
            <a:off x="270126" y="609803"/>
            <a:ext cx="8645525" cy="588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After unsupervised pre-training, the network can be further optimized by gradient descent with respect to a supervised training criterion.</a:t>
            </a:r>
          </a:p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As a small set of labeled samples is introduced, the parameters are slightly updated to improve the network’s perception of the patterns </a:t>
            </a:r>
          </a:p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bg1"/>
              </a:solidFill>
            </a:endParaRPr>
          </a:p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bg1"/>
              </a:solidFill>
            </a:endParaRPr>
          </a:p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bg1"/>
              </a:solidFill>
            </a:endParaRPr>
          </a:p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bg1"/>
              </a:solidFill>
            </a:endParaRPr>
          </a:p>
          <a:p>
            <a:pPr algn="just"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</a:endParaRPr>
          </a:p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bg1"/>
              </a:solidFill>
            </a:endParaRPr>
          </a:p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This training process can be accomplished in a reasonable amount of time (depending on the depth and other parameters of the DBN) in a GPU</a:t>
            </a:r>
          </a:p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Given that DBN attempt to sequentially learn the entire input and then reconstruct it in a backward pass, they are commonly used to learn features for the data.</a:t>
            </a:r>
          </a:p>
          <a:p>
            <a:pPr algn="just"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</a:endParaRPr>
          </a:p>
          <a:p>
            <a:pPr algn="just"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</a:endParaRPr>
          </a:p>
          <a:p>
            <a:pPr algn="just">
              <a:spcAft>
                <a:spcPct val="50000"/>
              </a:spcAft>
            </a:pPr>
            <a:endParaRPr lang="en-US" sz="1800" b="1" u="sng" dirty="0">
              <a:solidFill>
                <a:schemeClr val="bg1"/>
              </a:solidFill>
              <a:ea typeface="Cambria Math" panose="02040503050406030204" pitchFamily="18" charset="0"/>
            </a:endParaRPr>
          </a:p>
          <a:p>
            <a:pPr algn="just">
              <a:spcAft>
                <a:spcPct val="50000"/>
              </a:spcAft>
            </a:pPr>
            <a:endParaRPr lang="en-US" sz="1800" b="1" u="sng" dirty="0">
              <a:solidFill>
                <a:schemeClr val="bg1"/>
              </a:solidFill>
            </a:endParaRPr>
          </a:p>
          <a:p>
            <a:pPr algn="just"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098316" y="2347899"/>
            <a:ext cx="5018664" cy="1650015"/>
            <a:chOff x="2284682" y="2173728"/>
            <a:chExt cx="5018664" cy="1650015"/>
          </a:xfrm>
        </p:grpSpPr>
        <p:grpSp>
          <p:nvGrpSpPr>
            <p:cNvPr id="25" name="Group 24"/>
            <p:cNvGrpSpPr/>
            <p:nvPr/>
          </p:nvGrpSpPr>
          <p:grpSpPr>
            <a:xfrm>
              <a:off x="2284682" y="2173728"/>
              <a:ext cx="4645932" cy="1650015"/>
              <a:chOff x="2507855" y="2053985"/>
              <a:chExt cx="4645932" cy="1650015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2507855" y="2053985"/>
                <a:ext cx="4199583" cy="1650015"/>
                <a:chOff x="1152050" y="1751577"/>
                <a:chExt cx="4199583" cy="1650015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1152050" y="2045704"/>
                  <a:ext cx="437250" cy="398178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/>
                <a:p>
                  <a:pPr algn="ctr"/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1152050" y="2598690"/>
                  <a:ext cx="437250" cy="398178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/>
                <a:p>
                  <a:pPr algn="ctr"/>
                  <a:endParaRPr lang="en-US" i="1" dirty="0">
                    <a:solidFill>
                      <a:schemeClr val="accent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2028102" y="2351880"/>
                  <a:ext cx="437250" cy="398178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/>
                <a:p>
                  <a:pPr algn="ctr"/>
                  <a:endParaRPr lang="en-US" i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2048581" y="1751577"/>
                  <a:ext cx="437250" cy="3981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/>
                <a:p>
                  <a:pPr algn="ctr"/>
                  <a:endParaRPr lang="en-US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028102" y="2984274"/>
                  <a:ext cx="437250" cy="398178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/>
                <a:p>
                  <a:pPr algn="ctr"/>
                  <a:endParaRPr lang="en-US" i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89" name="Straight Arrow Connector 88"/>
                <p:cNvCxnSpPr>
                  <a:stCxn id="83" idx="6"/>
                  <a:endCxn id="87" idx="2"/>
                </p:cNvCxnSpPr>
                <p:nvPr/>
              </p:nvCxnSpPr>
              <p:spPr>
                <a:xfrm>
                  <a:off x="1589300" y="2797779"/>
                  <a:ext cx="438802" cy="385584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>
                  <a:stCxn id="83" idx="6"/>
                  <a:endCxn id="84" idx="2"/>
                </p:cNvCxnSpPr>
                <p:nvPr/>
              </p:nvCxnSpPr>
              <p:spPr>
                <a:xfrm flipV="1">
                  <a:off x="1589300" y="2550969"/>
                  <a:ext cx="438802" cy="246810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>
                  <a:stCxn id="83" idx="6"/>
                  <a:endCxn id="86" idx="2"/>
                </p:cNvCxnSpPr>
                <p:nvPr/>
              </p:nvCxnSpPr>
              <p:spPr>
                <a:xfrm flipV="1">
                  <a:off x="1589300" y="1950666"/>
                  <a:ext cx="459281" cy="847113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>
                  <a:stCxn id="81" idx="6"/>
                  <a:endCxn id="84" idx="2"/>
                </p:cNvCxnSpPr>
                <p:nvPr/>
              </p:nvCxnSpPr>
              <p:spPr>
                <a:xfrm>
                  <a:off x="1589300" y="2244793"/>
                  <a:ext cx="438802" cy="306176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>
                  <a:stCxn id="81" idx="6"/>
                  <a:endCxn id="87" idx="2"/>
                </p:cNvCxnSpPr>
                <p:nvPr/>
              </p:nvCxnSpPr>
              <p:spPr>
                <a:xfrm>
                  <a:off x="1589300" y="2244793"/>
                  <a:ext cx="438802" cy="938570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>
                  <a:stCxn id="81" idx="6"/>
                  <a:endCxn id="86" idx="2"/>
                </p:cNvCxnSpPr>
                <p:nvPr/>
              </p:nvCxnSpPr>
              <p:spPr>
                <a:xfrm flipV="1">
                  <a:off x="1589300" y="1950666"/>
                  <a:ext cx="459281" cy="294127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Oval 97"/>
                <p:cNvSpPr/>
                <p:nvPr/>
              </p:nvSpPr>
              <p:spPr>
                <a:xfrm>
                  <a:off x="3018459" y="2360134"/>
                  <a:ext cx="437250" cy="398178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/>
                <a:p>
                  <a:pPr algn="ctr"/>
                  <a:endParaRPr lang="en-US" i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3038938" y="1759831"/>
                  <a:ext cx="437250" cy="3981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/>
                <a:p>
                  <a:pPr algn="ctr"/>
                  <a:endParaRPr lang="en-US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3018459" y="2992528"/>
                  <a:ext cx="437250" cy="398178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/>
                <a:p>
                  <a:pPr algn="ctr"/>
                  <a:endParaRPr lang="en-US" i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02" name="Straight Arrow Connector 101"/>
                <p:cNvCxnSpPr>
                  <a:stCxn id="86" idx="6"/>
                  <a:endCxn id="99" idx="2"/>
                </p:cNvCxnSpPr>
                <p:nvPr/>
              </p:nvCxnSpPr>
              <p:spPr>
                <a:xfrm>
                  <a:off x="2485831" y="1950666"/>
                  <a:ext cx="553107" cy="8254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/>
                <p:cNvCxnSpPr>
                  <a:stCxn id="86" idx="6"/>
                  <a:endCxn id="98" idx="2"/>
                </p:cNvCxnSpPr>
                <p:nvPr/>
              </p:nvCxnSpPr>
              <p:spPr>
                <a:xfrm>
                  <a:off x="2485831" y="1950666"/>
                  <a:ext cx="532628" cy="608557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/>
                <p:cNvCxnSpPr>
                  <a:stCxn id="86" idx="6"/>
                  <a:endCxn id="101" idx="2"/>
                </p:cNvCxnSpPr>
                <p:nvPr/>
              </p:nvCxnSpPr>
              <p:spPr>
                <a:xfrm>
                  <a:off x="2485831" y="1950666"/>
                  <a:ext cx="532628" cy="1240951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>
                  <a:stCxn id="84" idx="6"/>
                  <a:endCxn id="98" idx="2"/>
                </p:cNvCxnSpPr>
                <p:nvPr/>
              </p:nvCxnSpPr>
              <p:spPr>
                <a:xfrm>
                  <a:off x="2465352" y="2550969"/>
                  <a:ext cx="553107" cy="8254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/>
                <p:cNvCxnSpPr>
                  <a:stCxn id="84" idx="6"/>
                  <a:endCxn id="99" idx="2"/>
                </p:cNvCxnSpPr>
                <p:nvPr/>
              </p:nvCxnSpPr>
              <p:spPr>
                <a:xfrm flipV="1">
                  <a:off x="2465352" y="1958920"/>
                  <a:ext cx="573586" cy="592049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>
                  <a:stCxn id="84" idx="6"/>
                  <a:endCxn id="101" idx="2"/>
                </p:cNvCxnSpPr>
                <p:nvPr/>
              </p:nvCxnSpPr>
              <p:spPr>
                <a:xfrm>
                  <a:off x="2465352" y="2550969"/>
                  <a:ext cx="553107" cy="640648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/>
                <p:cNvCxnSpPr>
                  <a:stCxn id="87" idx="6"/>
                  <a:endCxn id="101" idx="2"/>
                </p:cNvCxnSpPr>
                <p:nvPr/>
              </p:nvCxnSpPr>
              <p:spPr>
                <a:xfrm>
                  <a:off x="2465352" y="3183363"/>
                  <a:ext cx="553107" cy="8254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>
                  <a:stCxn id="87" idx="6"/>
                  <a:endCxn id="98" idx="2"/>
                </p:cNvCxnSpPr>
                <p:nvPr/>
              </p:nvCxnSpPr>
              <p:spPr>
                <a:xfrm flipV="1">
                  <a:off x="2465352" y="2559223"/>
                  <a:ext cx="553107" cy="624140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/>
                <p:cNvCxnSpPr>
                  <a:stCxn id="87" idx="6"/>
                  <a:endCxn id="99" idx="2"/>
                </p:cNvCxnSpPr>
                <p:nvPr/>
              </p:nvCxnSpPr>
              <p:spPr>
                <a:xfrm flipV="1">
                  <a:off x="2465352" y="1958920"/>
                  <a:ext cx="573586" cy="1224443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Oval 112"/>
                <p:cNvSpPr/>
                <p:nvPr/>
              </p:nvSpPr>
              <p:spPr>
                <a:xfrm>
                  <a:off x="3021761" y="2362766"/>
                  <a:ext cx="437250" cy="398178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/>
                <a:p>
                  <a:pPr algn="ctr"/>
                  <a:endParaRPr lang="en-US" i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042240" y="1762463"/>
                  <a:ext cx="437250" cy="3981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/>
                <a:p>
                  <a:pPr algn="ctr"/>
                  <a:endParaRPr lang="en-US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3021761" y="2995160"/>
                  <a:ext cx="437250" cy="398178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/>
                <a:p>
                  <a:pPr algn="ctr"/>
                  <a:endParaRPr lang="en-US" i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4012118" y="2371020"/>
                  <a:ext cx="437250" cy="398178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/>
                <a:p>
                  <a:pPr algn="ctr"/>
                  <a:endParaRPr lang="en-US" i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4032597" y="1770717"/>
                  <a:ext cx="437250" cy="3981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/>
                <a:p>
                  <a:pPr algn="ctr"/>
                  <a:endParaRPr lang="en-US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4012118" y="3003414"/>
                  <a:ext cx="437250" cy="398178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/>
                <a:p>
                  <a:pPr algn="ctr"/>
                  <a:endParaRPr lang="en-US" i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19" name="Straight Arrow Connector 118"/>
                <p:cNvCxnSpPr>
                  <a:stCxn id="114" idx="6"/>
                  <a:endCxn id="117" idx="2"/>
                </p:cNvCxnSpPr>
                <p:nvPr/>
              </p:nvCxnSpPr>
              <p:spPr>
                <a:xfrm>
                  <a:off x="3479490" y="1961552"/>
                  <a:ext cx="553107" cy="8254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>
                  <a:stCxn id="114" idx="6"/>
                  <a:endCxn id="116" idx="2"/>
                </p:cNvCxnSpPr>
                <p:nvPr/>
              </p:nvCxnSpPr>
              <p:spPr>
                <a:xfrm>
                  <a:off x="3479490" y="1961552"/>
                  <a:ext cx="532628" cy="608557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Arrow Connector 146"/>
                <p:cNvCxnSpPr>
                  <a:stCxn id="114" idx="6"/>
                  <a:endCxn id="118" idx="2"/>
                </p:cNvCxnSpPr>
                <p:nvPr/>
              </p:nvCxnSpPr>
              <p:spPr>
                <a:xfrm>
                  <a:off x="3479490" y="1961552"/>
                  <a:ext cx="532628" cy="1240951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>
                  <a:stCxn id="113" idx="6"/>
                  <a:endCxn id="116" idx="2"/>
                </p:cNvCxnSpPr>
                <p:nvPr/>
              </p:nvCxnSpPr>
              <p:spPr>
                <a:xfrm>
                  <a:off x="3459011" y="2561855"/>
                  <a:ext cx="553107" cy="8254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>
                  <a:stCxn id="113" idx="6"/>
                  <a:endCxn id="117" idx="2"/>
                </p:cNvCxnSpPr>
                <p:nvPr/>
              </p:nvCxnSpPr>
              <p:spPr>
                <a:xfrm flipV="1">
                  <a:off x="3459011" y="1969806"/>
                  <a:ext cx="573586" cy="592049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Arrow Connector 149"/>
                <p:cNvCxnSpPr>
                  <a:stCxn id="113" idx="6"/>
                  <a:endCxn id="118" idx="2"/>
                </p:cNvCxnSpPr>
                <p:nvPr/>
              </p:nvCxnSpPr>
              <p:spPr>
                <a:xfrm>
                  <a:off x="3459011" y="2561855"/>
                  <a:ext cx="553107" cy="640648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Arrow Connector 150"/>
                <p:cNvCxnSpPr>
                  <a:stCxn id="115" idx="6"/>
                  <a:endCxn id="118" idx="2"/>
                </p:cNvCxnSpPr>
                <p:nvPr/>
              </p:nvCxnSpPr>
              <p:spPr>
                <a:xfrm>
                  <a:off x="3459011" y="3194249"/>
                  <a:ext cx="553107" cy="8254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Arrow Connector 151"/>
                <p:cNvCxnSpPr>
                  <a:stCxn id="115" idx="6"/>
                  <a:endCxn id="116" idx="2"/>
                </p:cNvCxnSpPr>
                <p:nvPr/>
              </p:nvCxnSpPr>
              <p:spPr>
                <a:xfrm flipV="1">
                  <a:off x="3459011" y="2570109"/>
                  <a:ext cx="553107" cy="624140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/>
                <p:cNvCxnSpPr>
                  <a:stCxn id="115" idx="6"/>
                  <a:endCxn id="117" idx="2"/>
                </p:cNvCxnSpPr>
                <p:nvPr/>
              </p:nvCxnSpPr>
              <p:spPr>
                <a:xfrm flipV="1">
                  <a:off x="3459011" y="1969806"/>
                  <a:ext cx="573586" cy="1224443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5" name="Group 154"/>
                <p:cNvGrpSpPr/>
                <p:nvPr/>
              </p:nvGrpSpPr>
              <p:grpSpPr>
                <a:xfrm rot="10800000">
                  <a:off x="4008816" y="1770717"/>
                  <a:ext cx="1342817" cy="1630875"/>
                  <a:chOff x="4440778" y="3725625"/>
                  <a:chExt cx="1342817" cy="1630875"/>
                </a:xfrm>
              </p:grpSpPr>
              <p:sp>
                <p:nvSpPr>
                  <p:cNvPr id="156" name="Oval 155"/>
                  <p:cNvSpPr/>
                  <p:nvPr/>
                </p:nvSpPr>
                <p:spPr>
                  <a:xfrm rot="187571">
                    <a:off x="4440778" y="4062706"/>
                    <a:ext cx="437250" cy="398178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/>
                  <a:p>
                    <a:pPr algn="ctr"/>
                    <a:endParaRPr lang="en-US" dirty="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 rot="187571">
                    <a:off x="4440778" y="4615692"/>
                    <a:ext cx="437250" cy="398178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/>
                  <a:p>
                    <a:pPr algn="ctr"/>
                    <a:endParaRPr lang="en-US" i="1" dirty="0">
                      <a:solidFill>
                        <a:schemeClr val="accent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58" name="Oval 157"/>
                  <p:cNvSpPr/>
                  <p:nvPr/>
                </p:nvSpPr>
                <p:spPr>
                  <a:xfrm rot="187571">
                    <a:off x="5336724" y="4358807"/>
                    <a:ext cx="437250" cy="398178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/>
                  <a:p>
                    <a:pPr algn="ctr"/>
                    <a:endParaRPr lang="en-US" i="1" dirty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59" name="Oval 158"/>
                  <p:cNvSpPr/>
                  <p:nvPr/>
                </p:nvSpPr>
                <p:spPr>
                  <a:xfrm rot="187571">
                    <a:off x="5346345" y="3725625"/>
                    <a:ext cx="437250" cy="39817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/>
                  <a:p>
                    <a:pPr algn="ctr"/>
                    <a:endParaRPr lang="en-US" dirty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endParaRPr>
                  </a:p>
                </p:txBody>
              </p:sp>
              <p:sp>
                <p:nvSpPr>
                  <p:cNvPr id="160" name="Oval 159"/>
                  <p:cNvSpPr/>
                  <p:nvPr/>
                </p:nvSpPr>
                <p:spPr>
                  <a:xfrm rot="187571">
                    <a:off x="5325866" y="4958322"/>
                    <a:ext cx="437250" cy="398178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/>
                  <a:p>
                    <a:pPr algn="ctr"/>
                    <a:endParaRPr lang="en-US" i="1" dirty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161" name="Straight Arrow Connector 160"/>
                  <p:cNvCxnSpPr>
                    <a:stCxn id="157" idx="6"/>
                    <a:endCxn id="160" idx="2"/>
                  </p:cNvCxnSpPr>
                  <p:nvPr/>
                </p:nvCxnSpPr>
                <p:spPr>
                  <a:xfrm rot="10800000" flipH="1" flipV="1">
                    <a:off x="4877703" y="4826704"/>
                    <a:ext cx="448488" cy="318784"/>
                  </a:xfrm>
                  <a:prstGeom prst="straightConnector1">
                    <a:avLst/>
                  </a:prstGeom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Arrow Connector 161"/>
                  <p:cNvCxnSpPr>
                    <a:stCxn id="157" idx="6"/>
                    <a:endCxn id="158" idx="2"/>
                  </p:cNvCxnSpPr>
                  <p:nvPr/>
                </p:nvCxnSpPr>
                <p:spPr>
                  <a:xfrm rot="10800000" flipH="1">
                    <a:off x="4877703" y="4545973"/>
                    <a:ext cx="459346" cy="280731"/>
                  </a:xfrm>
                  <a:prstGeom prst="straightConnector1">
                    <a:avLst/>
                  </a:prstGeom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Arrow Connector 162"/>
                  <p:cNvCxnSpPr>
                    <a:stCxn id="157" idx="6"/>
                    <a:endCxn id="159" idx="2"/>
                  </p:cNvCxnSpPr>
                  <p:nvPr/>
                </p:nvCxnSpPr>
                <p:spPr>
                  <a:xfrm rot="10800000" flipH="1">
                    <a:off x="4877703" y="3912791"/>
                    <a:ext cx="468967" cy="913913"/>
                  </a:xfrm>
                  <a:prstGeom prst="straightConnector1">
                    <a:avLst/>
                  </a:prstGeom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Arrow Connector 163"/>
                  <p:cNvCxnSpPr>
                    <a:stCxn id="156" idx="6"/>
                    <a:endCxn id="158" idx="2"/>
                  </p:cNvCxnSpPr>
                  <p:nvPr/>
                </p:nvCxnSpPr>
                <p:spPr>
                  <a:xfrm rot="10800000" flipH="1" flipV="1">
                    <a:off x="4877703" y="4273718"/>
                    <a:ext cx="459346" cy="272255"/>
                  </a:xfrm>
                  <a:prstGeom prst="straightConnector1">
                    <a:avLst/>
                  </a:prstGeom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Arrow Connector 164"/>
                  <p:cNvCxnSpPr>
                    <a:stCxn id="156" idx="6"/>
                    <a:endCxn id="160" idx="2"/>
                  </p:cNvCxnSpPr>
                  <p:nvPr/>
                </p:nvCxnSpPr>
                <p:spPr>
                  <a:xfrm rot="10800000" flipH="1" flipV="1">
                    <a:off x="4877703" y="4273718"/>
                    <a:ext cx="448488" cy="871770"/>
                  </a:xfrm>
                  <a:prstGeom prst="straightConnector1">
                    <a:avLst/>
                  </a:prstGeom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Arrow Connector 165"/>
                  <p:cNvCxnSpPr>
                    <a:stCxn id="156" idx="6"/>
                    <a:endCxn id="159" idx="2"/>
                  </p:cNvCxnSpPr>
                  <p:nvPr/>
                </p:nvCxnSpPr>
                <p:spPr>
                  <a:xfrm rot="10800000" flipH="1">
                    <a:off x="4877703" y="3912791"/>
                    <a:ext cx="468967" cy="360927"/>
                  </a:xfrm>
                  <a:prstGeom prst="straightConnector1">
                    <a:avLst/>
                  </a:prstGeom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" name="Straight Arrow Connector 7"/>
              <p:cNvCxnSpPr>
                <a:endCxn id="157" idx="2"/>
              </p:cNvCxnSpPr>
              <p:nvPr/>
            </p:nvCxnSpPr>
            <p:spPr>
              <a:xfrm flipH="1">
                <a:off x="6707113" y="2620143"/>
                <a:ext cx="446674" cy="662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endCxn id="156" idx="2"/>
              </p:cNvCxnSpPr>
              <p:nvPr/>
            </p:nvCxnSpPr>
            <p:spPr>
              <a:xfrm flipH="1">
                <a:off x="6707113" y="3167830"/>
                <a:ext cx="446674" cy="1192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 rot="5400000">
              <a:off x="6656340" y="2892191"/>
              <a:ext cx="924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</a:rPr>
                <a:t>Labels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992515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89989" y="92413"/>
            <a:ext cx="685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Example: Movie Recommendations</a:t>
            </a:r>
          </a:p>
        </p:txBody>
      </p:sp>
      <p:sp>
        <p:nvSpPr>
          <p:cNvPr id="22" name="Rectangle 3155"/>
          <p:cNvSpPr>
            <a:spLocks noChangeArrowheads="1"/>
          </p:cNvSpPr>
          <p:nvPr/>
        </p:nvSpPr>
        <p:spPr bwMode="auto">
          <a:xfrm>
            <a:off x="284886" y="609803"/>
            <a:ext cx="8645525" cy="588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76213" indent="-176213" algn="just">
              <a:spcAft>
                <a:spcPct val="50000"/>
              </a:spcAft>
              <a:buFontTx/>
              <a:buChar char="•"/>
            </a:pP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0" name="Rectangle 3155"/>
          <p:cNvSpPr>
            <a:spLocks noChangeArrowheads="1"/>
          </p:cNvSpPr>
          <p:nvPr/>
        </p:nvSpPr>
        <p:spPr bwMode="auto">
          <a:xfrm>
            <a:off x="437286" y="762203"/>
            <a:ext cx="8645525" cy="588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bg1"/>
              </a:solidFill>
              <a:ea typeface="Cambria Math" panose="02040503050406030204" pitchFamily="18" charset="0"/>
            </a:endParaRPr>
          </a:p>
          <a:p>
            <a:pPr algn="just"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  <a:ea typeface="Cambria Math" panose="02040503050406030204" pitchFamily="18" charset="0"/>
            </a:endParaRPr>
          </a:p>
          <a:p>
            <a:pPr algn="just"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</a:endParaRPr>
          </a:p>
          <a:p>
            <a:pPr algn="just"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5" name="Rectangle 3155"/>
          <p:cNvSpPr>
            <a:spLocks noChangeArrowheads="1"/>
          </p:cNvSpPr>
          <p:nvPr/>
        </p:nvSpPr>
        <p:spPr bwMode="auto">
          <a:xfrm>
            <a:off x="270126" y="609803"/>
            <a:ext cx="8645525" cy="588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In this example, a simple RBM will be constructed and utilized for movie recommendations</a:t>
            </a:r>
          </a:p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In 2007, Hinton proposed the utilization of RBMs in order to produce more accurate movie recommendations with Netflix data </a:t>
            </a:r>
          </a:p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Essentially, the input data is comprised of the movies that users liked. The output is a set of weights that activate (or not) the hidden units that, in this case will represent movie genre. </a:t>
            </a:r>
          </a:p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As it was shown in the RBM training section, the input will be passed to the hidden layer, where the  activation energy is calculated, and the weights and biases are updated</a:t>
            </a:r>
          </a:p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The input is then attempted to be reconstructed in a similar manner and the hidden units are updated accordingly</a:t>
            </a:r>
          </a:p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In this example the visible units will represent a movie and the input will be 1 if the user liked it, and 0 if the user did not like it</a:t>
            </a:r>
          </a:p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For a new user, the activation (or not activation) of the hidden units, indicates whether or not the use should be recommended to a set of movies</a:t>
            </a:r>
          </a:p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Note that this is a simple example to illustrate one application of RBMs.</a:t>
            </a:r>
          </a:p>
          <a:p>
            <a:pPr marL="742950" lvl="1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bg1"/>
              </a:solidFill>
            </a:endParaRPr>
          </a:p>
          <a:p>
            <a:pPr algn="just"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</a:endParaRPr>
          </a:p>
          <a:p>
            <a:pPr algn="just">
              <a:spcAft>
                <a:spcPct val="50000"/>
              </a:spcAft>
            </a:pPr>
            <a:endParaRPr lang="en-US" sz="1800" b="1" u="sng" dirty="0">
              <a:solidFill>
                <a:schemeClr val="bg1"/>
              </a:solidFill>
              <a:ea typeface="Cambria Math" panose="02040503050406030204" pitchFamily="18" charset="0"/>
            </a:endParaRPr>
          </a:p>
          <a:p>
            <a:pPr algn="just">
              <a:spcAft>
                <a:spcPct val="50000"/>
              </a:spcAft>
            </a:pPr>
            <a:endParaRPr lang="en-US" sz="1800" b="1" u="sng" dirty="0">
              <a:solidFill>
                <a:schemeClr val="bg1"/>
              </a:solidFill>
            </a:endParaRPr>
          </a:p>
          <a:p>
            <a:pPr algn="just"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5095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89989" y="92413"/>
            <a:ext cx="685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Example: Movie Recommendations</a:t>
            </a:r>
          </a:p>
        </p:txBody>
      </p:sp>
      <p:sp>
        <p:nvSpPr>
          <p:cNvPr id="22" name="Rectangle 3155"/>
          <p:cNvSpPr>
            <a:spLocks noChangeArrowheads="1"/>
          </p:cNvSpPr>
          <p:nvPr/>
        </p:nvSpPr>
        <p:spPr bwMode="auto">
          <a:xfrm>
            <a:off x="284886" y="609803"/>
            <a:ext cx="8645525" cy="588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76213" indent="-176213" algn="just">
              <a:spcAft>
                <a:spcPct val="50000"/>
              </a:spcAft>
              <a:buFontTx/>
              <a:buChar char="•"/>
            </a:pP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0" name="Rectangle 3155"/>
          <p:cNvSpPr>
            <a:spLocks noChangeArrowheads="1"/>
          </p:cNvSpPr>
          <p:nvPr/>
        </p:nvSpPr>
        <p:spPr bwMode="auto">
          <a:xfrm>
            <a:off x="437286" y="762203"/>
            <a:ext cx="8645525" cy="588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bg1"/>
              </a:solidFill>
              <a:ea typeface="Cambria Math" panose="02040503050406030204" pitchFamily="18" charset="0"/>
            </a:endParaRPr>
          </a:p>
          <a:p>
            <a:pPr algn="just"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  <a:ea typeface="Cambria Math" panose="02040503050406030204" pitchFamily="18" charset="0"/>
            </a:endParaRPr>
          </a:p>
          <a:p>
            <a:pPr algn="just"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</a:endParaRPr>
          </a:p>
          <a:p>
            <a:pPr algn="just"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5" name="Rectangle 3155"/>
          <p:cNvSpPr>
            <a:spLocks noChangeArrowheads="1"/>
          </p:cNvSpPr>
          <p:nvPr/>
        </p:nvSpPr>
        <p:spPr bwMode="auto">
          <a:xfrm>
            <a:off x="269907" y="707412"/>
            <a:ext cx="8645525" cy="588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The RBM used in this example is constructed to have 6 visible units and 2 hidden units</a:t>
            </a:r>
          </a:p>
          <a:p>
            <a:pPr algn="just"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</a:endParaRPr>
          </a:p>
          <a:p>
            <a:pPr algn="just"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</a:endParaRPr>
          </a:p>
          <a:p>
            <a:pPr marL="742950" lvl="1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bg1"/>
              </a:solidFill>
            </a:endParaRPr>
          </a:p>
          <a:p>
            <a:pPr algn="just"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</a:endParaRPr>
          </a:p>
          <a:p>
            <a:pPr algn="just">
              <a:spcAft>
                <a:spcPct val="50000"/>
              </a:spcAft>
            </a:pPr>
            <a:endParaRPr lang="en-US" sz="1800" b="1" u="sng" dirty="0">
              <a:solidFill>
                <a:schemeClr val="bg1"/>
              </a:solidFill>
              <a:ea typeface="Cambria Math" panose="02040503050406030204" pitchFamily="18" charset="0"/>
            </a:endParaRPr>
          </a:p>
          <a:p>
            <a:pPr algn="just">
              <a:spcAft>
                <a:spcPct val="50000"/>
              </a:spcAft>
            </a:pPr>
            <a:endParaRPr lang="en-US" sz="1800" b="1" u="sng" dirty="0">
              <a:solidFill>
                <a:schemeClr val="bg1"/>
              </a:solidFill>
            </a:endParaRPr>
          </a:p>
          <a:p>
            <a:pPr algn="just"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3238534" y="1479284"/>
            <a:ext cx="5676898" cy="2224716"/>
            <a:chOff x="1498369" y="1189257"/>
            <a:chExt cx="6480642" cy="2539694"/>
          </a:xfrm>
        </p:grpSpPr>
        <p:grpSp>
          <p:nvGrpSpPr>
            <p:cNvPr id="7" name="Group 6"/>
            <p:cNvGrpSpPr/>
            <p:nvPr/>
          </p:nvGrpSpPr>
          <p:grpSpPr>
            <a:xfrm rot="16200000">
              <a:off x="3242287" y="723623"/>
              <a:ext cx="2072237" cy="3003505"/>
              <a:chOff x="995575" y="3347287"/>
              <a:chExt cx="2074194" cy="308001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995576" y="4949595"/>
                <a:ext cx="653142" cy="65314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995576" y="5774155"/>
                <a:ext cx="653142" cy="65314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995575" y="3347287"/>
                <a:ext cx="653142" cy="65314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995575" y="4151112"/>
                <a:ext cx="653142" cy="65314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416627" y="4821365"/>
                <a:ext cx="653142" cy="6531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i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389414" y="3969884"/>
                <a:ext cx="653142" cy="6531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i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9" name="Straight Connector 18"/>
              <p:cNvCxnSpPr>
                <a:stCxn id="13" idx="6"/>
                <a:endCxn id="16" idx="2"/>
              </p:cNvCxnSpPr>
              <p:nvPr/>
            </p:nvCxnSpPr>
            <p:spPr>
              <a:xfrm rot="5400000" flipV="1">
                <a:off x="1707767" y="3614808"/>
                <a:ext cx="622598" cy="74069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3" idx="6"/>
                <a:endCxn id="15" idx="2"/>
              </p:cNvCxnSpPr>
              <p:nvPr/>
            </p:nvCxnSpPr>
            <p:spPr>
              <a:xfrm rot="5400000" flipV="1">
                <a:off x="1295633" y="4026942"/>
                <a:ext cx="1474078" cy="76791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14" idx="6"/>
                <a:endCxn id="16" idx="2"/>
              </p:cNvCxnSpPr>
              <p:nvPr/>
            </p:nvCxnSpPr>
            <p:spPr>
              <a:xfrm rot="5400000" flipH="1" flipV="1">
                <a:off x="1928452" y="4016721"/>
                <a:ext cx="181228" cy="74069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4" idx="6"/>
                <a:endCxn id="15" idx="2"/>
              </p:cNvCxnSpPr>
              <p:nvPr/>
            </p:nvCxnSpPr>
            <p:spPr>
              <a:xfrm rot="5400000" flipV="1">
                <a:off x="1697546" y="4428855"/>
                <a:ext cx="670253" cy="76791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1" idx="6"/>
                <a:endCxn id="16" idx="2"/>
              </p:cNvCxnSpPr>
              <p:nvPr/>
            </p:nvCxnSpPr>
            <p:spPr>
              <a:xfrm rot="5400000" flipH="1" flipV="1">
                <a:off x="1529211" y="4415963"/>
                <a:ext cx="979710" cy="74069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1" idx="6"/>
                <a:endCxn id="15" idx="2"/>
              </p:cNvCxnSpPr>
              <p:nvPr/>
            </p:nvCxnSpPr>
            <p:spPr>
              <a:xfrm rot="5400000" flipH="1" flipV="1">
                <a:off x="1968557" y="4828097"/>
                <a:ext cx="128230" cy="76790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2" idx="6"/>
                <a:endCxn id="16" idx="2"/>
              </p:cNvCxnSpPr>
              <p:nvPr/>
            </p:nvCxnSpPr>
            <p:spPr>
              <a:xfrm rot="5400000" flipH="1" flipV="1">
                <a:off x="1116931" y="4828243"/>
                <a:ext cx="1804271" cy="74069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12" idx="6"/>
                <a:endCxn id="15" idx="2"/>
              </p:cNvCxnSpPr>
              <p:nvPr/>
            </p:nvCxnSpPr>
            <p:spPr>
              <a:xfrm rot="5400000" flipH="1" flipV="1">
                <a:off x="1556277" y="5240377"/>
                <a:ext cx="952791" cy="76790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Oval 48"/>
            <p:cNvSpPr/>
            <p:nvPr/>
          </p:nvSpPr>
          <p:spPr>
            <a:xfrm rot="16200000">
              <a:off x="1960295" y="2616771"/>
              <a:ext cx="652526" cy="636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 rot="16200000">
              <a:off x="5949080" y="2616770"/>
              <a:ext cx="652526" cy="636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US" i="1" dirty="0">
                <a:solidFill>
                  <a:schemeClr val="accent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51" name="Straight Connector 50"/>
            <p:cNvCxnSpPr>
              <a:stCxn id="49" idx="5"/>
              <a:endCxn id="16" idx="2"/>
            </p:cNvCxnSpPr>
            <p:nvPr/>
          </p:nvCxnSpPr>
          <p:spPr>
            <a:xfrm flipV="1">
              <a:off x="2511743" y="1868970"/>
              <a:ext cx="1190502" cy="83555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9" idx="5"/>
              <a:endCxn id="15" idx="2"/>
            </p:cNvCxnSpPr>
            <p:nvPr/>
          </p:nvCxnSpPr>
          <p:spPr>
            <a:xfrm flipV="1">
              <a:off x="2511743" y="1841783"/>
              <a:ext cx="2020832" cy="8627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0" idx="7"/>
              <a:endCxn id="15" idx="2"/>
            </p:cNvCxnSpPr>
            <p:nvPr/>
          </p:nvCxnSpPr>
          <p:spPr>
            <a:xfrm flipH="1" flipV="1">
              <a:off x="4532575" y="1841783"/>
              <a:ext cx="1517583" cy="86274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0" idx="7"/>
              <a:endCxn id="16" idx="2"/>
            </p:cNvCxnSpPr>
            <p:nvPr/>
          </p:nvCxnSpPr>
          <p:spPr>
            <a:xfrm flipH="1" flipV="1">
              <a:off x="3702245" y="1868970"/>
              <a:ext cx="2347913" cy="8355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3155"/>
            <p:cNvSpPr>
              <a:spLocks noChangeArrowheads="1"/>
            </p:cNvSpPr>
            <p:nvPr/>
          </p:nvSpPr>
          <p:spPr bwMode="auto">
            <a:xfrm>
              <a:off x="6746203" y="2862408"/>
              <a:ext cx="1232808" cy="399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>
                <a:spcAft>
                  <a:spcPct val="50000"/>
                </a:spcAft>
              </a:pPr>
              <a:r>
                <a:rPr lang="en-US" sz="1800" b="1" dirty="0">
                  <a:solidFill>
                    <a:schemeClr val="bg1"/>
                  </a:solidFill>
                </a:rPr>
                <a:t>Visible Layer</a:t>
              </a:r>
            </a:p>
          </p:txBody>
        </p:sp>
        <p:sp>
          <p:nvSpPr>
            <p:cNvPr id="70" name="Rectangle 3155"/>
            <p:cNvSpPr>
              <a:spLocks noChangeArrowheads="1"/>
            </p:cNvSpPr>
            <p:nvPr/>
          </p:nvSpPr>
          <p:spPr bwMode="auto">
            <a:xfrm>
              <a:off x="5044446" y="1317485"/>
              <a:ext cx="1524704" cy="399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>
                <a:spcAft>
                  <a:spcPct val="50000"/>
                </a:spcAft>
              </a:pPr>
              <a:r>
                <a:rPr lang="en-US" sz="1800" b="1" dirty="0">
                  <a:solidFill>
                    <a:schemeClr val="bg1"/>
                  </a:solidFill>
                </a:rPr>
                <a:t>Hidden Layer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3155"/>
                <p:cNvSpPr>
                  <a:spLocks noChangeArrowheads="1"/>
                </p:cNvSpPr>
                <p:nvPr/>
              </p:nvSpPr>
              <p:spPr bwMode="auto">
                <a:xfrm>
                  <a:off x="1498369" y="3279734"/>
                  <a:ext cx="1524704" cy="39908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just">
                    <a:spcAft>
                      <a:spcPct val="50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8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ectangle 3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98369" y="3279734"/>
                  <a:ext cx="1524704" cy="39908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3155"/>
                <p:cNvSpPr>
                  <a:spLocks noChangeArrowheads="1"/>
                </p:cNvSpPr>
                <p:nvPr/>
              </p:nvSpPr>
              <p:spPr bwMode="auto">
                <a:xfrm>
                  <a:off x="2336921" y="3276468"/>
                  <a:ext cx="1524704" cy="39908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just">
                    <a:spcAft>
                      <a:spcPct val="50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8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angle 3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36921" y="3276468"/>
                  <a:ext cx="1524704" cy="3990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3155"/>
                <p:cNvSpPr>
                  <a:spLocks noChangeArrowheads="1"/>
                </p:cNvSpPr>
                <p:nvPr/>
              </p:nvSpPr>
              <p:spPr bwMode="auto">
                <a:xfrm>
                  <a:off x="3124418" y="3329866"/>
                  <a:ext cx="1524704" cy="39908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just">
                    <a:spcAft>
                      <a:spcPct val="50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18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Rectangle 3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24418" y="3329866"/>
                  <a:ext cx="1524704" cy="39908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3155"/>
                <p:cNvSpPr>
                  <a:spLocks noChangeArrowheads="1"/>
                </p:cNvSpPr>
                <p:nvPr/>
              </p:nvSpPr>
              <p:spPr bwMode="auto">
                <a:xfrm>
                  <a:off x="3886770" y="3267317"/>
                  <a:ext cx="1524704" cy="39908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just">
                    <a:spcAft>
                      <a:spcPct val="50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sz="18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Rectangle 3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86770" y="3267317"/>
                  <a:ext cx="1524704" cy="39908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3155"/>
                <p:cNvSpPr>
                  <a:spLocks noChangeArrowheads="1"/>
                </p:cNvSpPr>
                <p:nvPr/>
              </p:nvSpPr>
              <p:spPr bwMode="auto">
                <a:xfrm>
                  <a:off x="4741626" y="3278852"/>
                  <a:ext cx="1524704" cy="39908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just">
                    <a:spcAft>
                      <a:spcPct val="50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sz="18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Rectangle 3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41626" y="3278852"/>
                  <a:ext cx="1524704" cy="39908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3155"/>
                <p:cNvSpPr>
                  <a:spLocks noChangeArrowheads="1"/>
                </p:cNvSpPr>
                <p:nvPr/>
              </p:nvSpPr>
              <p:spPr bwMode="auto">
                <a:xfrm>
                  <a:off x="5550460" y="3304915"/>
                  <a:ext cx="1524704" cy="39908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just">
                    <a:spcAft>
                      <a:spcPct val="50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sz="18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3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50460" y="3304915"/>
                  <a:ext cx="1524704" cy="39908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3155"/>
              <p:cNvSpPr>
                <a:spLocks noChangeArrowheads="1"/>
              </p:cNvSpPr>
              <p:nvPr/>
            </p:nvSpPr>
            <p:spPr bwMode="auto">
              <a:xfrm>
                <a:off x="228613" y="1465526"/>
                <a:ext cx="3697594" cy="1816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spcAft>
                    <a:spcPct val="50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𝑯𝒂𝒓𝒓𝒚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𝑷𝒐𝒕𝒕𝒆𝒓</m:t>
                      </m:r>
                    </m:oMath>
                  </m:oMathPara>
                </a14:m>
                <a:br>
                  <a:rPr lang="en-US" sz="1800" b="1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𝑨𝒗𝒂𝒕𝒂𝒓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𝑳𝒐𝒓𝒅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𝒐𝒇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𝒕𝒉𝒆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𝑹𝒊𝒏𝒈𝒔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 algn="ctr">
                  <a:spcAft>
                    <a:spcPct val="50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𝑮𝒍𝒂𝒅𝒊𝒂𝒕𝒐𝒓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𝑻𝒊𝒕𝒂𝒏𝒊𝒄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𝑮𝒍𝒊𝒕𝒕𝒆𝒓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 algn="ctr">
                  <a:spcAft>
                    <a:spcPct val="50000"/>
                  </a:spcAft>
                </a:pPr>
                <a:endParaRPr lang="en-US" sz="1800" b="1" dirty="0">
                  <a:solidFill>
                    <a:schemeClr val="bg1"/>
                  </a:solidFill>
                </a:endParaRPr>
              </a:p>
              <a:p>
                <a:pPr algn="ctr">
                  <a:spcAft>
                    <a:spcPct val="50000"/>
                  </a:spcAft>
                </a:pPr>
                <a:endParaRPr lang="en-US" sz="1800" b="1" dirty="0">
                  <a:solidFill>
                    <a:schemeClr val="bg1"/>
                  </a:solidFill>
                </a:endParaRPr>
              </a:p>
              <a:p>
                <a:pPr algn="ctr">
                  <a:spcAft>
                    <a:spcPct val="50000"/>
                  </a:spcAft>
                </a:pPr>
                <a:endParaRPr lang="en-US" sz="1800" b="1" dirty="0">
                  <a:solidFill>
                    <a:schemeClr val="bg1"/>
                  </a:solidFill>
                </a:endParaRPr>
              </a:p>
              <a:p>
                <a:pPr algn="ctr">
                  <a:spcAft>
                    <a:spcPct val="50000"/>
                  </a:spcAft>
                </a:pPr>
                <a:endParaRPr lang="en-US" sz="1800" b="1" dirty="0">
                  <a:solidFill>
                    <a:schemeClr val="bg1"/>
                  </a:solidFill>
                </a:endParaRPr>
              </a:p>
              <a:p>
                <a:pPr algn="just">
                  <a:spcAft>
                    <a:spcPct val="50000"/>
                  </a:spcAft>
                </a:pPr>
                <a:endParaRPr lang="en-US" sz="1800" b="1" dirty="0">
                  <a:solidFill>
                    <a:schemeClr val="bg1"/>
                  </a:solidFill>
                </a:endParaRPr>
              </a:p>
              <a:p>
                <a:pPr algn="just">
                  <a:spcAft>
                    <a:spcPct val="50000"/>
                  </a:spcAft>
                </a:pPr>
                <a:endParaRPr lang="en-US" sz="1800" b="1" dirty="0">
                  <a:solidFill>
                    <a:schemeClr val="bg1"/>
                  </a:solidFill>
                </a:endParaRPr>
              </a:p>
              <a:p>
                <a:pPr algn="just">
                  <a:spcAft>
                    <a:spcPct val="50000"/>
                  </a:spcAft>
                </a:pPr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7" name="Rectangle 3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13" y="1465526"/>
                <a:ext cx="3697594" cy="18162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3155"/>
              <p:cNvSpPr>
                <a:spLocks noChangeArrowheads="1"/>
              </p:cNvSpPr>
              <p:nvPr/>
            </p:nvSpPr>
            <p:spPr bwMode="auto">
              <a:xfrm>
                <a:off x="-53491" y="3474414"/>
                <a:ext cx="3697594" cy="2489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spcAft>
                    <a:spcPct val="50000"/>
                  </a:spcAft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Input for Training</a:t>
                </a:r>
                <a:br>
                  <a:rPr lang="en-US" sz="1800" b="1" dirty="0">
                    <a:solidFill>
                      <a:schemeClr val="bg1"/>
                    </a:solidFill>
                  </a:rPr>
                </a:br>
                <a:r>
                  <a:rPr lang="en-US" sz="1800" b="1" dirty="0">
                    <a:solidFill>
                      <a:schemeClr val="bg1"/>
                    </a:solidFill>
                  </a:rPr>
                  <a:t>User#: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1800" b="1" dirty="0">
                    <a:solidFill>
                      <a:schemeClr val="bg1"/>
                    </a:solidFill>
                  </a:rPr>
                </a:br>
                <a:r>
                  <a:rPr lang="en-US" sz="1800" b="1" dirty="0">
                    <a:solidFill>
                      <a:schemeClr val="bg1"/>
                    </a:solidFill>
                  </a:rPr>
                  <a:t>User1: [1 1 1 0 0 0]</a:t>
                </a:r>
                <a:br>
                  <a:rPr lang="en-US" sz="1800" b="1" dirty="0">
                    <a:solidFill>
                      <a:schemeClr val="bg1"/>
                    </a:solidFill>
                  </a:rPr>
                </a:br>
                <a:r>
                  <a:rPr lang="en-US" sz="1800" b="1" dirty="0">
                    <a:solidFill>
                      <a:schemeClr val="bg1"/>
                    </a:solidFill>
                  </a:rPr>
                  <a:t>User2: [1 0 1 0 0 0]</a:t>
                </a:r>
                <a:br>
                  <a:rPr lang="en-US" sz="1800" b="1" dirty="0">
                    <a:solidFill>
                      <a:schemeClr val="bg1"/>
                    </a:solidFill>
                  </a:rPr>
                </a:br>
                <a:r>
                  <a:rPr lang="en-US" sz="1800" b="1" dirty="0">
                    <a:solidFill>
                      <a:schemeClr val="bg1"/>
                    </a:solidFill>
                  </a:rPr>
                  <a:t>User3: [1 1 1 0 0 0]</a:t>
                </a:r>
                <a:br>
                  <a:rPr lang="en-US" sz="1800" b="1" dirty="0">
                    <a:solidFill>
                      <a:schemeClr val="bg1"/>
                    </a:solidFill>
                  </a:rPr>
                </a:br>
                <a:r>
                  <a:rPr lang="en-US" sz="1800" b="1" dirty="0">
                    <a:solidFill>
                      <a:schemeClr val="bg1"/>
                    </a:solidFill>
                  </a:rPr>
                  <a:t>User4: [0 0 1 1 1 0]</a:t>
                </a:r>
                <a:br>
                  <a:rPr lang="en-US" sz="1800" b="1" dirty="0">
                    <a:solidFill>
                      <a:schemeClr val="bg1"/>
                    </a:solidFill>
                  </a:rPr>
                </a:br>
                <a:r>
                  <a:rPr lang="en-US" sz="1800" b="1" dirty="0">
                    <a:solidFill>
                      <a:schemeClr val="bg1"/>
                    </a:solidFill>
                  </a:rPr>
                  <a:t>User5: [0 0 1 1 0 1]</a:t>
                </a:r>
                <a:br>
                  <a:rPr lang="en-US" sz="1800" b="1" dirty="0">
                    <a:solidFill>
                      <a:schemeClr val="bg1"/>
                    </a:solidFill>
                  </a:rPr>
                </a:br>
                <a:r>
                  <a:rPr lang="en-US" sz="1800" b="1" dirty="0">
                    <a:solidFill>
                      <a:schemeClr val="bg1"/>
                    </a:solidFill>
                  </a:rPr>
                  <a:t>User6: [0 0 1 1 1 0]</a:t>
                </a:r>
              </a:p>
              <a:p>
                <a:pPr algn="ctr">
                  <a:spcAft>
                    <a:spcPct val="50000"/>
                  </a:spcAft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1: User liked the movie</a:t>
                </a:r>
                <a:br>
                  <a:rPr lang="en-US" sz="1800" b="1" dirty="0">
                    <a:solidFill>
                      <a:schemeClr val="bg1"/>
                    </a:solidFill>
                  </a:rPr>
                </a:br>
                <a:r>
                  <a:rPr lang="en-US" sz="1800" b="1" dirty="0">
                    <a:solidFill>
                      <a:schemeClr val="bg1"/>
                    </a:solidFill>
                  </a:rPr>
                  <a:t>0: User did not like the movie</a:t>
                </a:r>
              </a:p>
              <a:p>
                <a:pPr algn="ctr">
                  <a:spcAft>
                    <a:spcPct val="50000"/>
                  </a:spcAft>
                </a:pPr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9" name="Rectangle 3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53491" y="3474414"/>
                <a:ext cx="3697594" cy="2489272"/>
              </a:xfrm>
              <a:prstGeom prst="rect">
                <a:avLst/>
              </a:prstGeom>
              <a:blipFill>
                <a:blip r:embed="rId10"/>
                <a:stretch>
                  <a:fillRect t="-3186" b="-2156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3155"/>
          <p:cNvSpPr>
            <a:spLocks noChangeArrowheads="1"/>
          </p:cNvSpPr>
          <p:nvPr/>
        </p:nvSpPr>
        <p:spPr bwMode="auto">
          <a:xfrm>
            <a:off x="3685397" y="4091810"/>
            <a:ext cx="5122818" cy="2144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just">
              <a:spcAft>
                <a:spcPct val="50000"/>
              </a:spcAft>
            </a:pPr>
            <a:r>
              <a:rPr lang="en-US" sz="1800" b="1" dirty="0">
                <a:solidFill>
                  <a:schemeClr val="bg1"/>
                </a:solidFill>
              </a:rPr>
              <a:t>In this case, the hidden units will learn two latent variables underlying the movie preferences. </a:t>
            </a:r>
          </a:p>
          <a:p>
            <a:pPr algn="just">
              <a:spcAft>
                <a:spcPct val="50000"/>
              </a:spcAft>
            </a:pPr>
            <a:r>
              <a:rPr lang="en-US" sz="1800" b="1" dirty="0">
                <a:solidFill>
                  <a:schemeClr val="bg1"/>
                </a:solidFill>
              </a:rPr>
              <a:t>For example: It could learn to identify the Sci-Fi/Fantasy movies from the Oscar winning movies</a:t>
            </a:r>
          </a:p>
        </p:txBody>
      </p:sp>
    </p:spTree>
    <p:extLst>
      <p:ext uri="{BB962C8B-B14F-4D97-AF65-F5344CB8AC3E}">
        <p14:creationId xmlns:p14="http://schemas.microsoft.com/office/powerpoint/2010/main" val="187970033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89989" y="92413"/>
            <a:ext cx="685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Example: Movie Recommendations</a:t>
            </a:r>
          </a:p>
        </p:txBody>
      </p:sp>
      <p:sp>
        <p:nvSpPr>
          <p:cNvPr id="22" name="Rectangle 3155"/>
          <p:cNvSpPr>
            <a:spLocks noChangeArrowheads="1"/>
          </p:cNvSpPr>
          <p:nvPr/>
        </p:nvSpPr>
        <p:spPr bwMode="auto">
          <a:xfrm>
            <a:off x="284886" y="609803"/>
            <a:ext cx="8645525" cy="588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76213" indent="-176213" algn="just">
              <a:spcAft>
                <a:spcPct val="50000"/>
              </a:spcAft>
              <a:buFontTx/>
              <a:buChar char="•"/>
            </a:pP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0" name="Rectangle 3155"/>
          <p:cNvSpPr>
            <a:spLocks noChangeArrowheads="1"/>
          </p:cNvSpPr>
          <p:nvPr/>
        </p:nvSpPr>
        <p:spPr bwMode="auto">
          <a:xfrm>
            <a:off x="437286" y="762203"/>
            <a:ext cx="8645525" cy="588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bg1"/>
              </a:solidFill>
              <a:ea typeface="Cambria Math" panose="02040503050406030204" pitchFamily="18" charset="0"/>
            </a:endParaRPr>
          </a:p>
          <a:p>
            <a:pPr algn="just"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  <a:ea typeface="Cambria Math" panose="02040503050406030204" pitchFamily="18" charset="0"/>
            </a:endParaRPr>
          </a:p>
          <a:p>
            <a:pPr algn="just"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</a:endParaRPr>
          </a:p>
          <a:p>
            <a:pPr algn="just"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5" name="Rectangle 3155"/>
          <p:cNvSpPr>
            <a:spLocks noChangeArrowheads="1"/>
          </p:cNvSpPr>
          <p:nvPr/>
        </p:nvSpPr>
        <p:spPr bwMode="auto">
          <a:xfrm>
            <a:off x="269907" y="707412"/>
            <a:ext cx="8645525" cy="61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Running the code for the specified RBM and the provided examples produces the following weights:</a:t>
            </a:r>
          </a:p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bg1"/>
              </a:solidFill>
            </a:endParaRPr>
          </a:p>
          <a:p>
            <a:pPr algn="just"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</a:endParaRPr>
          </a:p>
          <a:p>
            <a:pPr algn="just"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</a:endParaRPr>
          </a:p>
          <a:p>
            <a:pPr marL="742950" lvl="1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bg1"/>
              </a:solidFill>
            </a:endParaRPr>
          </a:p>
          <a:p>
            <a:pPr algn="just"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</a:endParaRPr>
          </a:p>
          <a:p>
            <a:pPr algn="just">
              <a:spcAft>
                <a:spcPct val="50000"/>
              </a:spcAft>
            </a:pPr>
            <a:endParaRPr lang="en-US" sz="1800" b="1" u="sng" dirty="0">
              <a:solidFill>
                <a:schemeClr val="bg1"/>
              </a:solidFill>
              <a:ea typeface="Cambria Math" panose="02040503050406030204" pitchFamily="18" charset="0"/>
            </a:endParaRPr>
          </a:p>
          <a:p>
            <a:pPr algn="just">
              <a:spcAft>
                <a:spcPct val="50000"/>
              </a:spcAft>
            </a:pPr>
            <a:endParaRPr lang="en-US" sz="1800" b="1" u="sng" dirty="0">
              <a:solidFill>
                <a:schemeClr val="bg1"/>
              </a:solidFill>
            </a:endParaRPr>
          </a:p>
          <a:p>
            <a:pPr algn="just"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40" name="Rectangle 3155"/>
          <p:cNvSpPr>
            <a:spLocks noChangeArrowheads="1"/>
          </p:cNvSpPr>
          <p:nvPr/>
        </p:nvSpPr>
        <p:spPr bwMode="auto">
          <a:xfrm>
            <a:off x="5417944" y="1368783"/>
            <a:ext cx="3527446" cy="150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Aft>
                <a:spcPct val="50000"/>
              </a:spcAft>
            </a:pPr>
            <a:r>
              <a:rPr lang="en-US" sz="1800" b="1" dirty="0">
                <a:solidFill>
                  <a:schemeClr val="bg1"/>
                </a:solidFill>
              </a:rPr>
              <a:t>The probability of activation is the sigmoid of the activation energy, negative values will correspond to low probability of activation.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55" y="1368783"/>
            <a:ext cx="4548920" cy="1821889"/>
          </a:xfrm>
          <a:prstGeom prst="rect">
            <a:avLst/>
          </a:prstGeom>
        </p:spPr>
      </p:pic>
      <p:sp>
        <p:nvSpPr>
          <p:cNvPr id="42" name="Rectangle 3155"/>
          <p:cNvSpPr>
            <a:spLocks noChangeArrowheads="1"/>
          </p:cNvSpPr>
          <p:nvPr/>
        </p:nvSpPr>
        <p:spPr bwMode="auto">
          <a:xfrm>
            <a:off x="269906" y="3338730"/>
            <a:ext cx="8645525" cy="1265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It can be seen that the first hidden layer activates for Sci-Fi/Fantasy movies, while the second hidden layer corresponds to Oscar Winners.  </a:t>
            </a:r>
          </a:p>
          <a:p>
            <a:pPr algn="just">
              <a:spcAft>
                <a:spcPct val="50000"/>
              </a:spcAft>
            </a:pPr>
            <a:r>
              <a:rPr lang="en-US" sz="1800" b="1" dirty="0">
                <a:solidFill>
                  <a:schemeClr val="bg1"/>
                </a:solidFill>
              </a:rPr>
              <a:t>When entering the information of a new user that likes Titanic and Gladiator, we get this result:</a:t>
            </a:r>
          </a:p>
          <a:p>
            <a:pPr algn="just"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</a:endParaRPr>
          </a:p>
          <a:p>
            <a:pPr marL="742950" lvl="1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bg1"/>
              </a:solidFill>
            </a:endParaRPr>
          </a:p>
          <a:p>
            <a:pPr algn="just"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</a:endParaRPr>
          </a:p>
          <a:p>
            <a:pPr algn="just">
              <a:spcAft>
                <a:spcPct val="50000"/>
              </a:spcAft>
            </a:pPr>
            <a:endParaRPr lang="en-US" sz="1800" b="1" u="sng" dirty="0">
              <a:solidFill>
                <a:schemeClr val="bg1"/>
              </a:solidFill>
              <a:ea typeface="Cambria Math" panose="02040503050406030204" pitchFamily="18" charset="0"/>
            </a:endParaRPr>
          </a:p>
          <a:p>
            <a:pPr algn="just">
              <a:spcAft>
                <a:spcPct val="50000"/>
              </a:spcAft>
            </a:pPr>
            <a:endParaRPr lang="en-US" sz="1800" b="1" u="sng" dirty="0">
              <a:solidFill>
                <a:schemeClr val="bg1"/>
              </a:solidFill>
            </a:endParaRPr>
          </a:p>
          <a:p>
            <a:pPr algn="just"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23" y="4756660"/>
            <a:ext cx="3324666" cy="764137"/>
          </a:xfrm>
          <a:prstGeom prst="rect">
            <a:avLst/>
          </a:prstGeom>
        </p:spPr>
      </p:pic>
      <p:sp>
        <p:nvSpPr>
          <p:cNvPr id="44" name="Rectangle 3155"/>
          <p:cNvSpPr>
            <a:spLocks noChangeArrowheads="1"/>
          </p:cNvSpPr>
          <p:nvPr/>
        </p:nvSpPr>
        <p:spPr bwMode="auto">
          <a:xfrm>
            <a:off x="4052829" y="4566780"/>
            <a:ext cx="4536694" cy="18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Aft>
                <a:spcPct val="50000"/>
              </a:spcAft>
            </a:pPr>
            <a:r>
              <a:rPr lang="en-US" sz="1800" b="1" dirty="0">
                <a:solidFill>
                  <a:schemeClr val="bg1"/>
                </a:solidFill>
              </a:rPr>
              <a:t>In this sense, the system is more likely to recommend Oscar Winning Movies to the new user.</a:t>
            </a:r>
          </a:p>
        </p:txBody>
      </p:sp>
    </p:spTree>
    <p:extLst>
      <p:ext uri="{BB962C8B-B14F-4D97-AF65-F5344CB8AC3E}">
        <p14:creationId xmlns:p14="http://schemas.microsoft.com/office/powerpoint/2010/main" val="423164342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2"/>
          <p:cNvSpPr>
            <a:spLocks noGrp="1"/>
          </p:cNvSpPr>
          <p:nvPr>
            <p:ph idx="4294967295"/>
          </p:nvPr>
        </p:nvSpPr>
        <p:spPr>
          <a:xfrm>
            <a:off x="461963" y="396875"/>
            <a:ext cx="8682037" cy="5699125"/>
          </a:xfrm>
          <a:prstGeom prst="rect">
            <a:avLst/>
          </a:prstGeom>
        </p:spPr>
        <p:txBody>
          <a:bodyPr/>
          <a:lstStyle/>
          <a:p>
            <a:pPr marL="0" indent="0">
              <a:buFontTx/>
              <a:buNone/>
            </a:pPr>
            <a:r>
              <a:rPr lang="en-GB" altLang="en-US" sz="2800"/>
              <a:t>So, 1. </a:t>
            </a:r>
            <a:r>
              <a:rPr lang="en-GB" altLang="en-US" sz="2800" b="1"/>
              <a:t>what exactly is deep learning</a:t>
            </a:r>
            <a:r>
              <a:rPr lang="en-GB" altLang="en-US" sz="2800"/>
              <a:t> ? </a:t>
            </a:r>
          </a:p>
          <a:p>
            <a:pPr marL="0" indent="0">
              <a:buFontTx/>
              <a:buNone/>
            </a:pPr>
            <a:endParaRPr lang="en-GB" altLang="en-US" sz="2800"/>
          </a:p>
          <a:p>
            <a:pPr marL="0" indent="0">
              <a:buFontTx/>
              <a:buNone/>
            </a:pPr>
            <a:r>
              <a:rPr lang="en-GB" altLang="en-US" sz="2800"/>
              <a:t>And, 2. </a:t>
            </a:r>
            <a:r>
              <a:rPr lang="en-GB" altLang="en-US" sz="2800" b="1"/>
              <a:t>why is it generally better </a:t>
            </a:r>
            <a:r>
              <a:rPr lang="en-GB" altLang="en-US" sz="2800"/>
              <a:t>than other methods on image, speech and certain other types of data? </a:t>
            </a:r>
          </a:p>
          <a:p>
            <a:pPr marL="0" indent="0">
              <a:buFontTx/>
              <a:buNone/>
            </a:pPr>
            <a:endParaRPr lang="en-GB" altLang="en-US" sz="2800"/>
          </a:p>
          <a:p>
            <a:pPr marL="0" indent="0">
              <a:buFontTx/>
              <a:buNone/>
            </a:pPr>
            <a:r>
              <a:rPr lang="en-GB" altLang="en-US" sz="2800" b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11C339A-B6B9-1243-A43F-B15F28B23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092825"/>
            <a:ext cx="9144000" cy="612775"/>
          </a:xfrm>
          <a:prstGeom prst="rect">
            <a:avLst/>
          </a:prstGeom>
          <a:noFill/>
          <a:ln w="1905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David Corne, and Nick Taylor,  Heriot-Watt University  -  dwcorne@gmail.com</a:t>
            </a:r>
          </a:p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These slides and related resources:   </a:t>
            </a:r>
            <a:r>
              <a:rPr lang="en-GB">
                <a:solidFill>
                  <a:srgbClr val="3333CC"/>
                </a:solidFill>
              </a:rPr>
              <a:t>http://www.macs.hw.ac.uk/~dwcorne/Teaching/dmml.html</a:t>
            </a:r>
          </a:p>
        </p:txBody>
      </p:sp>
    </p:spTree>
    <p:extLst>
      <p:ext uri="{BB962C8B-B14F-4D97-AF65-F5344CB8AC3E}">
        <p14:creationId xmlns:p14="http://schemas.microsoft.com/office/powerpoint/2010/main" val="2061621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1963" y="396875"/>
            <a:ext cx="8682037" cy="5699125"/>
          </a:xfrm>
          <a:prstGeom prst="rect">
            <a:avLst/>
          </a:prstGeom>
        </p:spPr>
        <p:txBody>
          <a:bodyPr/>
          <a:lstStyle/>
          <a:p>
            <a:pPr marL="0" indent="0">
              <a:buFontTx/>
              <a:buNone/>
            </a:pPr>
            <a:r>
              <a:rPr lang="en-GB" altLang="x-none" sz="2800"/>
              <a:t>So, 1. </a:t>
            </a:r>
            <a:r>
              <a:rPr lang="en-GB" altLang="x-none" sz="2800" b="1"/>
              <a:t>what exactly is deep learning</a:t>
            </a:r>
            <a:r>
              <a:rPr lang="en-GB" altLang="x-none" sz="2800"/>
              <a:t> ? </a:t>
            </a:r>
          </a:p>
          <a:p>
            <a:pPr marL="0" indent="0">
              <a:buFontTx/>
              <a:buNone/>
            </a:pPr>
            <a:endParaRPr lang="en-GB" altLang="x-none" sz="2800"/>
          </a:p>
          <a:p>
            <a:pPr marL="0" indent="0">
              <a:buFontTx/>
              <a:buNone/>
            </a:pPr>
            <a:r>
              <a:rPr lang="en-GB" altLang="x-none" sz="2800"/>
              <a:t>And, 2. </a:t>
            </a:r>
            <a:r>
              <a:rPr lang="en-GB" altLang="x-none" sz="2800" b="1"/>
              <a:t>why is it generally better </a:t>
            </a:r>
            <a:r>
              <a:rPr lang="en-GB" altLang="x-none" sz="2800"/>
              <a:t>than other methods on image, speech and certain other types of data? </a:t>
            </a:r>
          </a:p>
          <a:p>
            <a:pPr marL="0" indent="0">
              <a:buFontTx/>
              <a:buNone/>
            </a:pPr>
            <a:endParaRPr lang="en-GB" altLang="x-none" sz="2800"/>
          </a:p>
          <a:p>
            <a:pPr marL="0" indent="0">
              <a:buFontTx/>
              <a:buNone/>
            </a:pPr>
            <a:r>
              <a:rPr lang="en-GB" altLang="x-none" sz="2800" b="1">
                <a:solidFill>
                  <a:srgbClr val="FF0000"/>
                </a:solidFill>
              </a:rPr>
              <a:t>The short answers</a:t>
            </a:r>
          </a:p>
          <a:p>
            <a:pPr marL="0" indent="0">
              <a:buFontTx/>
              <a:buNone/>
            </a:pPr>
            <a:r>
              <a:rPr lang="en-GB" altLang="x-none" sz="2400" b="1">
                <a:solidFill>
                  <a:srgbClr val="FF0000"/>
                </a:solidFill>
              </a:rPr>
              <a:t>   1.   </a:t>
            </a:r>
            <a:r>
              <a:rPr lang="en-GB" altLang="x-none" sz="2400" b="1">
                <a:solidFill>
                  <a:srgbClr val="0D0D0D"/>
                </a:solidFill>
              </a:rPr>
              <a:t>‘Deep Learning’ </a:t>
            </a:r>
            <a:r>
              <a:rPr lang="en-GB" altLang="x-none" sz="2400" b="1">
                <a:solidFill>
                  <a:srgbClr val="FF0000"/>
                </a:solidFill>
              </a:rPr>
              <a:t>means </a:t>
            </a:r>
            <a:r>
              <a:rPr lang="en-GB" altLang="x-none" sz="2400">
                <a:solidFill>
                  <a:srgbClr val="FF0000"/>
                </a:solidFill>
              </a:rPr>
              <a:t>using a </a:t>
            </a:r>
            <a:r>
              <a:rPr lang="en-GB" altLang="x-none" sz="2400" b="1">
                <a:solidFill>
                  <a:srgbClr val="0D0D0D"/>
                </a:solidFill>
              </a:rPr>
              <a:t>neural network</a:t>
            </a:r>
          </a:p>
          <a:p>
            <a:pPr marL="0" indent="0">
              <a:buFontTx/>
              <a:buNone/>
            </a:pPr>
            <a:r>
              <a:rPr lang="en-GB" altLang="x-none" sz="2400" b="1">
                <a:solidFill>
                  <a:srgbClr val="FF0000"/>
                </a:solidFill>
              </a:rPr>
              <a:t>         </a:t>
            </a:r>
            <a:r>
              <a:rPr lang="en-GB" altLang="x-none" sz="2400">
                <a:solidFill>
                  <a:srgbClr val="FF0000"/>
                </a:solidFill>
              </a:rPr>
              <a:t>with </a:t>
            </a:r>
            <a:r>
              <a:rPr lang="en-GB" altLang="x-none" sz="2400" b="1" u="sng">
                <a:solidFill>
                  <a:srgbClr val="0D0D0D"/>
                </a:solidFill>
              </a:rPr>
              <a:t>several layers of nodes</a:t>
            </a:r>
            <a:r>
              <a:rPr lang="en-GB" altLang="x-none" sz="2400" b="1" u="sng">
                <a:solidFill>
                  <a:srgbClr val="FF0000"/>
                </a:solidFill>
              </a:rPr>
              <a:t> </a:t>
            </a:r>
            <a:r>
              <a:rPr lang="en-GB" altLang="x-none" sz="2400">
                <a:solidFill>
                  <a:srgbClr val="FF0000"/>
                </a:solidFill>
              </a:rPr>
              <a:t>between input and output</a:t>
            </a:r>
            <a:r>
              <a:rPr lang="en-GB" altLang="x-none" sz="2400" b="1">
                <a:solidFill>
                  <a:srgbClr val="FF0000"/>
                </a:solidFill>
              </a:rPr>
              <a:t> </a:t>
            </a:r>
          </a:p>
          <a:p>
            <a:pPr marL="0" indent="0">
              <a:buFontTx/>
              <a:buNone/>
            </a:pPr>
            <a:r>
              <a:rPr lang="en-GB" altLang="x-none" sz="2400" b="1">
                <a:solidFill>
                  <a:srgbClr val="FF0000"/>
                </a:solidFill>
              </a:rPr>
              <a:t>  </a:t>
            </a:r>
          </a:p>
          <a:p>
            <a:pPr marL="0" indent="0">
              <a:buFontTx/>
              <a:buNone/>
            </a:pPr>
            <a:r>
              <a:rPr lang="en-GB" altLang="x-none" sz="2400" b="1">
                <a:solidFill>
                  <a:srgbClr val="FF0000"/>
                </a:solidFill>
              </a:rPr>
              <a:t>   2.   the series of layers between input &amp; output do</a:t>
            </a:r>
          </a:p>
          <a:p>
            <a:pPr marL="0" indent="0">
              <a:buFontTx/>
              <a:buNone/>
            </a:pPr>
            <a:r>
              <a:rPr lang="en-GB" altLang="x-none" sz="2400" b="1">
                <a:solidFill>
                  <a:srgbClr val="FF0000"/>
                </a:solidFill>
              </a:rPr>
              <a:t> </a:t>
            </a:r>
            <a:r>
              <a:rPr lang="en-GB" altLang="x-none" sz="2400" b="1">
                <a:solidFill>
                  <a:srgbClr val="0D0D0D"/>
                </a:solidFill>
              </a:rPr>
              <a:t>feature identification and processing in a series of stages</a:t>
            </a:r>
            <a:r>
              <a:rPr lang="en-GB" altLang="x-none" sz="2400" b="1">
                <a:solidFill>
                  <a:srgbClr val="FF0000"/>
                </a:solidFill>
              </a:rPr>
              <a:t>, </a:t>
            </a:r>
          </a:p>
          <a:p>
            <a:pPr marL="0" indent="0">
              <a:buFontTx/>
              <a:buNone/>
            </a:pPr>
            <a:r>
              <a:rPr lang="en-GB" altLang="x-none" sz="2400" b="1">
                <a:solidFill>
                  <a:srgbClr val="FF0000"/>
                </a:solidFill>
              </a:rPr>
              <a:t>  just as our brains seem to.</a:t>
            </a:r>
          </a:p>
        </p:txBody>
      </p:sp>
      <p:sp>
        <p:nvSpPr>
          <p:cNvPr id="2" name="Rectangle 1"/>
          <p:cNvSpPr/>
          <p:nvPr/>
        </p:nvSpPr>
        <p:spPr>
          <a:xfrm>
            <a:off x="508000" y="2936875"/>
            <a:ext cx="8301038" cy="3544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03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Content Placeholder 2"/>
          <p:cNvSpPr>
            <a:spLocks noGrp="1"/>
          </p:cNvSpPr>
          <p:nvPr>
            <p:ph idx="4294967295"/>
          </p:nvPr>
        </p:nvSpPr>
        <p:spPr>
          <a:xfrm>
            <a:off x="461963" y="396875"/>
            <a:ext cx="8682037" cy="5699125"/>
          </a:xfrm>
          <a:prstGeom prst="rect">
            <a:avLst/>
          </a:prstGeom>
        </p:spPr>
        <p:txBody>
          <a:bodyPr/>
          <a:lstStyle/>
          <a:p>
            <a:pPr marL="0" indent="0">
              <a:buFontTx/>
              <a:buNone/>
            </a:pPr>
            <a:r>
              <a:rPr lang="en-GB" altLang="en-US" sz="2800"/>
              <a:t>hmmm… OK, but: </a:t>
            </a:r>
          </a:p>
          <a:p>
            <a:pPr marL="0" indent="0">
              <a:buFontTx/>
              <a:buNone/>
            </a:pPr>
            <a:r>
              <a:rPr lang="en-GB" altLang="en-US" sz="2800"/>
              <a:t>  3. </a:t>
            </a:r>
            <a:r>
              <a:rPr lang="en-GB" altLang="en-US" sz="2800" b="1"/>
              <a:t>multilayer</a:t>
            </a:r>
            <a:r>
              <a:rPr lang="en-GB" altLang="en-US" sz="2800"/>
              <a:t> </a:t>
            </a:r>
            <a:r>
              <a:rPr lang="en-GB" altLang="en-US" sz="2800" b="1"/>
              <a:t>neural networks have been around for</a:t>
            </a:r>
          </a:p>
          <a:p>
            <a:pPr marL="0" indent="0">
              <a:buFontTx/>
              <a:buNone/>
            </a:pPr>
            <a:r>
              <a:rPr lang="en-GB" altLang="en-US" sz="2800" b="1"/>
              <a:t>      25 years.  What’s actually new?</a:t>
            </a:r>
            <a:r>
              <a:rPr lang="en-GB" altLang="en-US" sz="2800"/>
              <a:t> </a:t>
            </a:r>
          </a:p>
          <a:p>
            <a:pPr marL="0" indent="0">
              <a:buFontTx/>
              <a:buNone/>
            </a:pPr>
            <a:r>
              <a:rPr lang="en-GB" altLang="en-US" sz="2800"/>
              <a:t> </a:t>
            </a:r>
            <a:endParaRPr lang="en-GB" altLang="en-US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456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Content Placeholder 2"/>
          <p:cNvSpPr>
            <a:spLocks noGrp="1"/>
          </p:cNvSpPr>
          <p:nvPr>
            <p:ph idx="4294967295"/>
          </p:nvPr>
        </p:nvSpPr>
        <p:spPr>
          <a:xfrm>
            <a:off x="461963" y="396875"/>
            <a:ext cx="8682037" cy="5699125"/>
          </a:xfrm>
          <a:prstGeom prst="rect">
            <a:avLst/>
          </a:prstGeom>
        </p:spPr>
        <p:txBody>
          <a:bodyPr/>
          <a:lstStyle/>
          <a:p>
            <a:pPr marL="0" indent="0">
              <a:buFontTx/>
              <a:buNone/>
            </a:pPr>
            <a:r>
              <a:rPr lang="en-GB" altLang="en-US" sz="2800"/>
              <a:t>hmmm… OK, but: </a:t>
            </a:r>
          </a:p>
          <a:p>
            <a:pPr marL="0" indent="0">
              <a:buFontTx/>
              <a:buNone/>
            </a:pPr>
            <a:r>
              <a:rPr lang="en-GB" altLang="en-US" sz="2800"/>
              <a:t>  3. </a:t>
            </a:r>
            <a:r>
              <a:rPr lang="en-GB" altLang="en-US" sz="2800" b="1"/>
              <a:t>multilayer</a:t>
            </a:r>
            <a:r>
              <a:rPr lang="en-GB" altLang="en-US" sz="2800"/>
              <a:t> </a:t>
            </a:r>
            <a:r>
              <a:rPr lang="en-GB" altLang="en-US" sz="2800" b="1"/>
              <a:t>neural networks have been around for</a:t>
            </a:r>
          </a:p>
          <a:p>
            <a:pPr marL="0" indent="0">
              <a:buFontTx/>
              <a:buNone/>
            </a:pPr>
            <a:r>
              <a:rPr lang="en-GB" altLang="en-US" sz="2800" b="1"/>
              <a:t>      25 years.  What’s actually new?</a:t>
            </a:r>
            <a:r>
              <a:rPr lang="en-GB" altLang="en-US" sz="2800"/>
              <a:t> </a:t>
            </a:r>
          </a:p>
          <a:p>
            <a:pPr marL="0" indent="0">
              <a:buFontTx/>
              <a:buNone/>
            </a:pPr>
            <a:endParaRPr lang="en-GB" altLang="en-US" sz="2800"/>
          </a:p>
          <a:p>
            <a:pPr marL="0" indent="0">
              <a:buFontTx/>
              <a:buNone/>
            </a:pPr>
            <a:endParaRPr lang="en-GB" altLang="en-US" sz="2800"/>
          </a:p>
          <a:p>
            <a:pPr marL="0" indent="0">
              <a:buFontTx/>
              <a:buNone/>
            </a:pPr>
            <a:r>
              <a:rPr lang="en-GB" altLang="en-US" sz="2400" b="1">
                <a:solidFill>
                  <a:srgbClr val="FF0000"/>
                </a:solidFill>
              </a:rPr>
              <a:t>we have always had good algorithms for learning the</a:t>
            </a:r>
          </a:p>
          <a:p>
            <a:pPr marL="0" indent="0">
              <a:buFontTx/>
              <a:buNone/>
            </a:pPr>
            <a:r>
              <a:rPr lang="en-GB" altLang="en-US" sz="2400" b="1">
                <a:solidFill>
                  <a:srgbClr val="FF0000"/>
                </a:solidFill>
              </a:rPr>
              <a:t>weights in networks with 1 hidden layer</a:t>
            </a:r>
          </a:p>
          <a:p>
            <a:pPr marL="0" indent="0">
              <a:buFontTx/>
              <a:buNone/>
            </a:pPr>
            <a:endParaRPr lang="en-GB" altLang="en-US" sz="2400" b="1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endParaRPr lang="en-GB" altLang="en-US" sz="2400" b="1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lang="en-GB" altLang="en-US" sz="2400" b="1">
                <a:solidFill>
                  <a:srgbClr val="FF0000"/>
                </a:solidFill>
              </a:rPr>
              <a:t>but these algorithms are not good at learning the weights for</a:t>
            </a:r>
          </a:p>
          <a:p>
            <a:pPr marL="0" indent="0">
              <a:buFontTx/>
              <a:buNone/>
            </a:pPr>
            <a:r>
              <a:rPr lang="en-GB" altLang="en-US" sz="2400" b="1">
                <a:solidFill>
                  <a:srgbClr val="FF0000"/>
                </a:solidFill>
              </a:rPr>
              <a:t>networks with more hidden layers </a:t>
            </a:r>
          </a:p>
          <a:p>
            <a:pPr marL="0" indent="0">
              <a:buFontTx/>
              <a:buNone/>
            </a:pPr>
            <a:endParaRPr lang="en-GB" altLang="en-US" sz="2400" b="1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lang="en-GB" altLang="en-US" sz="2400" b="1">
                <a:solidFill>
                  <a:srgbClr val="FF0000"/>
                </a:solidFill>
              </a:rPr>
              <a:t>what’s new is:   </a:t>
            </a:r>
            <a:r>
              <a:rPr lang="en-GB" altLang="en-US" sz="2400" b="1" u="sng"/>
              <a:t>algorithms for training many-later networks</a:t>
            </a:r>
            <a:endParaRPr lang="en-GB" altLang="en-US" sz="2400" b="1"/>
          </a:p>
          <a:p>
            <a:pPr marL="0" indent="0">
              <a:buFontTx/>
              <a:buNone/>
            </a:pPr>
            <a:endParaRPr lang="en-GB" altLang="en-US" sz="2800"/>
          </a:p>
          <a:p>
            <a:pPr marL="0" indent="0">
              <a:buFontTx/>
              <a:buNone/>
            </a:pPr>
            <a:r>
              <a:rPr lang="en-GB" altLang="en-US" sz="2800"/>
              <a:t> </a:t>
            </a:r>
            <a:endParaRPr lang="en-GB" altLang="en-US" sz="2800" b="1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8000" y="2936875"/>
            <a:ext cx="8301038" cy="3687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888" y="3429000"/>
            <a:ext cx="1201737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1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038" y="5118100"/>
            <a:ext cx="2982912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756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GB" altLang="en-US">
                <a:solidFill>
                  <a:srgbClr val="FF0000"/>
                </a:solidFill>
              </a:rPr>
              <a:t>longer answers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GB" altLang="en-US"/>
              <a:t>reminder/quick-explanation of how neural network weights are learned;</a:t>
            </a:r>
          </a:p>
          <a:p>
            <a:pPr marL="514350" indent="-514350">
              <a:buFontTx/>
              <a:buAutoNum type="arabicPeriod"/>
            </a:pPr>
            <a:r>
              <a:rPr lang="en-GB" altLang="en-US"/>
              <a:t>the idea of </a:t>
            </a:r>
            <a:r>
              <a:rPr lang="en-GB" altLang="en-US" b="1"/>
              <a:t>unsupervised feature learning </a:t>
            </a:r>
            <a:r>
              <a:rPr lang="en-GB" altLang="en-US"/>
              <a:t>(why ‘intermediate features’ are important for difficult classification tasks, and how NNs seem to naturally learn them)</a:t>
            </a:r>
          </a:p>
          <a:p>
            <a:pPr marL="514350" indent="-514350">
              <a:buFontTx/>
              <a:buAutoNum type="arabicPeriod"/>
            </a:pPr>
            <a:r>
              <a:rPr lang="en-GB" altLang="en-US"/>
              <a:t>The ‘breakthrough’ – the simple trick for training Deep neural networks</a:t>
            </a:r>
          </a:p>
          <a:p>
            <a:pPr marL="514350" indent="-514350">
              <a:buFontTx/>
              <a:buAutoNum type="arabicPeriod"/>
            </a:pPr>
            <a:endParaRPr lang="en-GB" altLang="en-US" b="1"/>
          </a:p>
        </p:txBody>
      </p:sp>
      <p:sp>
        <p:nvSpPr>
          <p:cNvPr id="5" name="Rectangle 4"/>
          <p:cNvSpPr/>
          <p:nvPr/>
        </p:nvSpPr>
        <p:spPr>
          <a:xfrm>
            <a:off x="295275" y="2022475"/>
            <a:ext cx="8534400" cy="995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325" y="3048000"/>
            <a:ext cx="8534400" cy="2082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325" y="5151438"/>
            <a:ext cx="8534400" cy="995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524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1071563"/>
            <a:ext cx="7143750" cy="428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3554" name="Picture 4" descr="f(x) = \frac{1}{1 + \mathrm e^{-x}}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4313"/>
            <a:ext cx="15525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6" descr="http://upload.wikimedia.org/wikipedia/commons/thumb/8/88/Logistic-curve.svg/480px-Logistic-curv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0" y="47625"/>
            <a:ext cx="30480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1"/>
          <p:cNvSpPr txBox="1">
            <a:spLocks noChangeArrowheads="1"/>
          </p:cNvSpPr>
          <p:nvPr/>
        </p:nvSpPr>
        <p:spPr bwMode="auto">
          <a:xfrm>
            <a:off x="2235200" y="1757363"/>
            <a:ext cx="704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W1 </a:t>
            </a:r>
          </a:p>
        </p:txBody>
      </p:sp>
      <p:sp>
        <p:nvSpPr>
          <p:cNvPr id="23557" name="TextBox 35"/>
          <p:cNvSpPr txBox="1">
            <a:spLocks noChangeArrowheads="1"/>
          </p:cNvSpPr>
          <p:nvPr/>
        </p:nvSpPr>
        <p:spPr bwMode="auto">
          <a:xfrm>
            <a:off x="1920875" y="2824163"/>
            <a:ext cx="704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W2 </a:t>
            </a:r>
          </a:p>
        </p:txBody>
      </p:sp>
      <p:sp>
        <p:nvSpPr>
          <p:cNvPr id="23558" name="TextBox 36"/>
          <p:cNvSpPr txBox="1">
            <a:spLocks noChangeArrowheads="1"/>
          </p:cNvSpPr>
          <p:nvPr/>
        </p:nvSpPr>
        <p:spPr bwMode="auto">
          <a:xfrm>
            <a:off x="1917700" y="3971925"/>
            <a:ext cx="704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W3 </a:t>
            </a:r>
          </a:p>
        </p:txBody>
      </p:sp>
      <p:sp>
        <p:nvSpPr>
          <p:cNvPr id="23559" name="TextBox 2"/>
          <p:cNvSpPr txBox="1">
            <a:spLocks noChangeArrowheads="1"/>
          </p:cNvSpPr>
          <p:nvPr/>
        </p:nvSpPr>
        <p:spPr bwMode="auto">
          <a:xfrm>
            <a:off x="4057650" y="2827338"/>
            <a:ext cx="10287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4400" b="1" i="1">
                <a:solidFill>
                  <a:srgbClr val="000000"/>
                </a:solidFill>
              </a:rPr>
              <a:t>f</a:t>
            </a:r>
            <a:r>
              <a:rPr lang="en-GB" altLang="en-US" sz="4400" b="1">
                <a:solidFill>
                  <a:srgbClr val="000000"/>
                </a:solidFill>
              </a:rPr>
              <a:t>(</a:t>
            </a:r>
            <a:r>
              <a:rPr lang="en-GB" altLang="en-US" sz="4400" b="1" i="1">
                <a:solidFill>
                  <a:srgbClr val="000000"/>
                </a:solidFill>
              </a:rPr>
              <a:t>x</a:t>
            </a:r>
            <a:r>
              <a:rPr lang="en-GB" altLang="en-US" sz="4400" b="1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3560" name="TextBox 39"/>
          <p:cNvSpPr txBox="1">
            <a:spLocks noChangeArrowheads="1"/>
          </p:cNvSpPr>
          <p:nvPr/>
        </p:nvSpPr>
        <p:spPr bwMode="auto">
          <a:xfrm>
            <a:off x="488950" y="5124450"/>
            <a:ext cx="568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1.4</a:t>
            </a:r>
          </a:p>
        </p:txBody>
      </p:sp>
      <p:sp>
        <p:nvSpPr>
          <p:cNvPr id="23561" name="TextBox 39"/>
          <p:cNvSpPr txBox="1">
            <a:spLocks noChangeArrowheads="1"/>
          </p:cNvSpPr>
          <p:nvPr/>
        </p:nvSpPr>
        <p:spPr bwMode="auto">
          <a:xfrm>
            <a:off x="477838" y="2967038"/>
            <a:ext cx="6715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-2.5</a:t>
            </a:r>
          </a:p>
        </p:txBody>
      </p:sp>
      <p:sp>
        <p:nvSpPr>
          <p:cNvPr id="23562" name="TextBox 39"/>
          <p:cNvSpPr txBox="1">
            <a:spLocks noChangeArrowheads="1"/>
          </p:cNvSpPr>
          <p:nvPr/>
        </p:nvSpPr>
        <p:spPr bwMode="auto">
          <a:xfrm>
            <a:off x="488950" y="841375"/>
            <a:ext cx="825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-0.06</a:t>
            </a:r>
          </a:p>
        </p:txBody>
      </p:sp>
    </p:spTree>
    <p:extLst>
      <p:ext uri="{BB962C8B-B14F-4D97-AF65-F5344CB8AC3E}">
        <p14:creationId xmlns:p14="http://schemas.microsoft.com/office/powerpoint/2010/main" val="407244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79" name="Rectangle 3155"/>
          <p:cNvSpPr>
            <a:spLocks noChangeArrowheads="1"/>
          </p:cNvSpPr>
          <p:nvPr/>
        </p:nvSpPr>
        <p:spPr bwMode="auto">
          <a:xfrm>
            <a:off x="187531" y="691727"/>
            <a:ext cx="8645525" cy="533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76213" indent="-176213" algn="just">
              <a:spcAft>
                <a:spcPct val="50000"/>
              </a:spcAft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Deep learning is a branch of machine learning that has gained great popularity in the latest years</a:t>
            </a:r>
          </a:p>
          <a:p>
            <a:pPr marL="176213" indent="-176213" algn="just">
              <a:spcAft>
                <a:spcPct val="50000"/>
              </a:spcAft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The first deep network descriptions emerged in the late 60s and early 70s. </a:t>
            </a:r>
            <a:r>
              <a:rPr lang="en-US" sz="1800" b="1" dirty="0" err="1">
                <a:solidFill>
                  <a:schemeClr val="bg1"/>
                </a:solidFill>
              </a:rPr>
              <a:t>Ivankhnenko</a:t>
            </a:r>
            <a:r>
              <a:rPr lang="en-US" sz="1800" b="1" dirty="0">
                <a:solidFill>
                  <a:schemeClr val="bg1"/>
                </a:solidFill>
              </a:rPr>
              <a:t> (1971) published a paper that described a deep network with 8 layers trained by the Group Method of Data Handling algorithm </a:t>
            </a:r>
          </a:p>
          <a:p>
            <a:pPr marL="176213" indent="-176213" algn="just">
              <a:spcAft>
                <a:spcPct val="50000"/>
              </a:spcAft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In 1989 </a:t>
            </a:r>
            <a:r>
              <a:rPr lang="en-US" sz="1800" b="1" dirty="0" err="1">
                <a:solidFill>
                  <a:schemeClr val="bg1"/>
                </a:solidFill>
              </a:rPr>
              <a:t>LeCun</a:t>
            </a:r>
            <a:r>
              <a:rPr lang="en-US" sz="1800" b="1" dirty="0">
                <a:solidFill>
                  <a:schemeClr val="bg1"/>
                </a:solidFill>
              </a:rPr>
              <a:t> was able to apply the standard backpropagation algorithm to train a deep network to recognize handwritten Zip codes. This process was not very practical, since it took three days for training</a:t>
            </a:r>
          </a:p>
          <a:p>
            <a:pPr marL="176213" indent="-176213" algn="just">
              <a:spcAft>
                <a:spcPct val="50000"/>
              </a:spcAft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In 1998, a team led by Larry Heck achieved the first success for deep learning on speaker recognition.</a:t>
            </a:r>
          </a:p>
          <a:p>
            <a:pPr marL="176213" indent="-176213" algn="just">
              <a:spcAft>
                <a:spcPct val="50000"/>
              </a:spcAft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Nowadays, several speech recognition problems have been approached with a deep learning method called a Long Short Term Memory (LSTM), a recurrent neural network proposed by </a:t>
            </a:r>
            <a:r>
              <a:rPr lang="en-US" sz="1800" b="1" dirty="0" err="1">
                <a:solidFill>
                  <a:schemeClr val="bg1"/>
                </a:solidFill>
              </a:rPr>
              <a:t>Schmidhuber</a:t>
            </a:r>
            <a:r>
              <a:rPr lang="en-US" sz="1800" b="1" dirty="0">
                <a:solidFill>
                  <a:schemeClr val="bg1"/>
                </a:solidFill>
              </a:rPr>
              <a:t> in 1997</a:t>
            </a:r>
          </a:p>
          <a:p>
            <a:pPr marL="176213" indent="-176213" algn="just">
              <a:spcAft>
                <a:spcPct val="50000"/>
              </a:spcAft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New training methodologies (greedy-layer-wise learning algorithm) and advances in hardware (GPUs) have contributed to the renewed interest on this topic. </a:t>
            </a:r>
          </a:p>
        </p:txBody>
      </p:sp>
      <p:sp>
        <p:nvSpPr>
          <p:cNvPr id="80899" name="Rectangle 3075"/>
          <p:cNvSpPr>
            <a:spLocks noChangeArrowheads="1"/>
          </p:cNvSpPr>
          <p:nvPr/>
        </p:nvSpPr>
        <p:spPr bwMode="auto">
          <a:xfrm>
            <a:off x="1588" y="-206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685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Deep Learning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1071563"/>
            <a:ext cx="7143750" cy="428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4578" name="Picture 4" descr="f(x) = \frac{1}{1 + \mathrm e^{-x}}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4313"/>
            <a:ext cx="15525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6" descr="http://upload.wikimedia.org/wikipedia/commons/thumb/8/88/Logistic-curve.svg/480px-Logistic-curv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0" y="47625"/>
            <a:ext cx="30480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Box 1"/>
          <p:cNvSpPr txBox="1">
            <a:spLocks noChangeArrowheads="1"/>
          </p:cNvSpPr>
          <p:nvPr/>
        </p:nvSpPr>
        <p:spPr bwMode="auto">
          <a:xfrm>
            <a:off x="2235200" y="1757363"/>
            <a:ext cx="569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2.7</a:t>
            </a:r>
          </a:p>
        </p:txBody>
      </p:sp>
      <p:sp>
        <p:nvSpPr>
          <p:cNvPr id="24581" name="TextBox 35"/>
          <p:cNvSpPr txBox="1">
            <a:spLocks noChangeArrowheads="1"/>
          </p:cNvSpPr>
          <p:nvPr/>
        </p:nvSpPr>
        <p:spPr bwMode="auto">
          <a:xfrm>
            <a:off x="1920875" y="2824163"/>
            <a:ext cx="6715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-8.6</a:t>
            </a:r>
          </a:p>
        </p:txBody>
      </p:sp>
      <p:sp>
        <p:nvSpPr>
          <p:cNvPr id="24582" name="TextBox 36"/>
          <p:cNvSpPr txBox="1">
            <a:spLocks noChangeArrowheads="1"/>
          </p:cNvSpPr>
          <p:nvPr/>
        </p:nvSpPr>
        <p:spPr bwMode="auto">
          <a:xfrm>
            <a:off x="1917700" y="3971925"/>
            <a:ext cx="877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0.002</a:t>
            </a:r>
          </a:p>
        </p:txBody>
      </p:sp>
      <p:sp>
        <p:nvSpPr>
          <p:cNvPr id="24583" name="TextBox 2"/>
          <p:cNvSpPr txBox="1">
            <a:spLocks noChangeArrowheads="1"/>
          </p:cNvSpPr>
          <p:nvPr/>
        </p:nvSpPr>
        <p:spPr bwMode="auto">
          <a:xfrm>
            <a:off x="4057650" y="2827338"/>
            <a:ext cx="10287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4400" b="1" i="1">
                <a:solidFill>
                  <a:srgbClr val="000000"/>
                </a:solidFill>
              </a:rPr>
              <a:t>f</a:t>
            </a:r>
            <a:r>
              <a:rPr lang="en-GB" altLang="en-US" sz="4400" b="1">
                <a:solidFill>
                  <a:srgbClr val="000000"/>
                </a:solidFill>
              </a:rPr>
              <a:t>(</a:t>
            </a:r>
            <a:r>
              <a:rPr lang="en-GB" altLang="en-US" sz="4400" b="1" i="1">
                <a:solidFill>
                  <a:srgbClr val="000000"/>
                </a:solidFill>
              </a:rPr>
              <a:t>x</a:t>
            </a:r>
            <a:r>
              <a:rPr lang="en-GB" altLang="en-US" sz="4400" b="1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4584" name="TextBox 39"/>
          <p:cNvSpPr txBox="1">
            <a:spLocks noChangeArrowheads="1"/>
          </p:cNvSpPr>
          <p:nvPr/>
        </p:nvSpPr>
        <p:spPr bwMode="auto">
          <a:xfrm>
            <a:off x="488950" y="5124450"/>
            <a:ext cx="568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1.4</a:t>
            </a:r>
          </a:p>
        </p:txBody>
      </p:sp>
      <p:sp>
        <p:nvSpPr>
          <p:cNvPr id="24585" name="TextBox 39"/>
          <p:cNvSpPr txBox="1">
            <a:spLocks noChangeArrowheads="1"/>
          </p:cNvSpPr>
          <p:nvPr/>
        </p:nvSpPr>
        <p:spPr bwMode="auto">
          <a:xfrm>
            <a:off x="477838" y="2967038"/>
            <a:ext cx="6715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-2.5</a:t>
            </a:r>
          </a:p>
        </p:txBody>
      </p:sp>
      <p:sp>
        <p:nvSpPr>
          <p:cNvPr id="24586" name="TextBox 39"/>
          <p:cNvSpPr txBox="1">
            <a:spLocks noChangeArrowheads="1"/>
          </p:cNvSpPr>
          <p:nvPr/>
        </p:nvSpPr>
        <p:spPr bwMode="auto">
          <a:xfrm>
            <a:off x="488950" y="841375"/>
            <a:ext cx="825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-0.06</a:t>
            </a:r>
          </a:p>
        </p:txBody>
      </p:sp>
      <p:sp>
        <p:nvSpPr>
          <p:cNvPr id="24587" name="TextBox 1"/>
          <p:cNvSpPr txBox="1">
            <a:spLocks noChangeArrowheads="1"/>
          </p:cNvSpPr>
          <p:nvPr/>
        </p:nvSpPr>
        <p:spPr bwMode="auto">
          <a:xfrm>
            <a:off x="3222625" y="4102100"/>
            <a:ext cx="5999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i="1">
                <a:solidFill>
                  <a:srgbClr val="000000"/>
                </a:solidFill>
              </a:rPr>
              <a:t>x =  -</a:t>
            </a:r>
            <a:r>
              <a:rPr lang="en-GB" altLang="en-US" sz="2400">
                <a:solidFill>
                  <a:srgbClr val="000000"/>
                </a:solidFill>
              </a:rPr>
              <a:t>0.06×2.7 + 2.5×8.6 + 1.4×0.002  = 21.34 </a:t>
            </a:r>
            <a:endParaRPr lang="en-GB" altLang="en-US" sz="2400" i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503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291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i="1">
                <a:solidFill>
                  <a:srgbClr val="262699"/>
                </a:solidFill>
              </a:rPr>
              <a:t>A  dataset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 i="1">
                <a:solidFill>
                  <a:srgbClr val="000000"/>
                </a:solidFill>
              </a:rPr>
              <a:t>Fields               class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1.4  2.7   1.9         0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3.8  3.4   3.2         0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6.4  2.8   1.7         1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4.1  0.1   0.2         0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etc …</a:t>
            </a:r>
          </a:p>
        </p:txBody>
      </p:sp>
    </p:spTree>
    <p:extLst>
      <p:ext uri="{BB962C8B-B14F-4D97-AF65-F5344CB8AC3E}">
        <p14:creationId xmlns:p14="http://schemas.microsoft.com/office/powerpoint/2010/main" val="3125380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6626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3798888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i="1">
                <a:solidFill>
                  <a:srgbClr val="000000"/>
                </a:solidFill>
              </a:rPr>
              <a:t>Training the neural network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 i="1">
                <a:solidFill>
                  <a:srgbClr val="000000"/>
                </a:solidFill>
              </a:rPr>
              <a:t>Fields               class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1.4  2.7   1.9         0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3.8  3.4   3.2         0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6.4  2.8   1.7         1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4.1  0.1   0.2         0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etc …</a:t>
            </a:r>
          </a:p>
        </p:txBody>
      </p:sp>
    </p:spTree>
    <p:extLst>
      <p:ext uri="{BB962C8B-B14F-4D97-AF65-F5344CB8AC3E}">
        <p14:creationId xmlns:p14="http://schemas.microsoft.com/office/powerpoint/2010/main" val="949280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7650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i="1">
                <a:solidFill>
                  <a:srgbClr val="000000"/>
                </a:solidFill>
              </a:rPr>
              <a:t>Training data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 i="1">
                <a:solidFill>
                  <a:srgbClr val="000000"/>
                </a:solidFill>
              </a:rPr>
              <a:t>Fields               class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1.4  2.7   1.9         0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3.8  3.4   3.2         0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6.4  2.8   1.7         1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4.1  0.1   0.2         0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etc …</a:t>
            </a:r>
          </a:p>
        </p:txBody>
      </p:sp>
      <p:sp>
        <p:nvSpPr>
          <p:cNvPr id="27651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4178300" cy="4603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FFFFFF"/>
                </a:solidFill>
              </a:rPr>
              <a:t>Initialise with random weights</a:t>
            </a:r>
          </a:p>
        </p:txBody>
      </p:sp>
    </p:spTree>
    <p:extLst>
      <p:ext uri="{BB962C8B-B14F-4D97-AF65-F5344CB8AC3E}">
        <p14:creationId xmlns:p14="http://schemas.microsoft.com/office/powerpoint/2010/main" val="978447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8674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i="1">
                <a:solidFill>
                  <a:srgbClr val="000000"/>
                </a:solidFill>
              </a:rPr>
              <a:t>Training data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 i="1">
                <a:solidFill>
                  <a:srgbClr val="000000"/>
                </a:solidFill>
              </a:rPr>
              <a:t>Fields               class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1.4  2.7   1.9         </a:t>
            </a:r>
            <a:r>
              <a:rPr lang="en-GB" altLang="en-US" sz="2400">
                <a:solidFill>
                  <a:srgbClr val="FF0000"/>
                </a:solidFill>
              </a:rPr>
              <a:t>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3.8  3.4   3.2         0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6.4  2.8   1.7         1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4.1  0.1   0.2         0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etc …</a:t>
            </a:r>
          </a:p>
        </p:txBody>
      </p:sp>
      <p:sp>
        <p:nvSpPr>
          <p:cNvPr id="28675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589338" cy="4603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FFFFFF"/>
                </a:solidFill>
              </a:rPr>
              <a:t>Present a training pattern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835400" y="2487613"/>
            <a:ext cx="4570413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1.4 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2800">
              <a:solidFill>
                <a:srgbClr val="0033CC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2.7                                             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2800">
              <a:solidFill>
                <a:srgbClr val="0033CC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1.9        </a:t>
            </a:r>
            <a:endParaRPr lang="en-GB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714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9698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i="1">
                <a:solidFill>
                  <a:srgbClr val="000000"/>
                </a:solidFill>
              </a:rPr>
              <a:t>Training data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 i="1">
                <a:solidFill>
                  <a:srgbClr val="000000"/>
                </a:solidFill>
              </a:rPr>
              <a:t>Fields               class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1.4  2.7   1.9         </a:t>
            </a:r>
            <a:r>
              <a:rPr lang="en-GB" altLang="en-US" sz="2400">
                <a:solidFill>
                  <a:srgbClr val="FF0000"/>
                </a:solidFill>
              </a:rPr>
              <a:t>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3.8  3.4   3.2         0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6.4  2.8   1.7         1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4.1  0.1   0.2         0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etc …</a:t>
            </a:r>
          </a:p>
        </p:txBody>
      </p:sp>
      <p:sp>
        <p:nvSpPr>
          <p:cNvPr id="29699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967163" cy="4603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FFFFFF"/>
                </a:solidFill>
              </a:rPr>
              <a:t>Feed it through to 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835400" y="2487613"/>
            <a:ext cx="5108575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1.4 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2800">
              <a:solidFill>
                <a:srgbClr val="0033CC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2.7                                                    </a:t>
            </a:r>
            <a:r>
              <a:rPr lang="en-GB" altLang="en-US" sz="2400" b="1">
                <a:solidFill>
                  <a:srgbClr val="0033CC"/>
                </a:solidFill>
              </a:rPr>
              <a:t>0.8</a:t>
            </a:r>
            <a:endParaRPr lang="en-GB" altLang="en-US" sz="2400">
              <a:solidFill>
                <a:srgbClr val="0033CC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GB" altLang="en-US" sz="2800">
              <a:solidFill>
                <a:srgbClr val="0033CC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1.9        </a:t>
            </a:r>
            <a:endParaRPr lang="en-GB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557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0722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i="1">
                <a:solidFill>
                  <a:srgbClr val="000000"/>
                </a:solidFill>
              </a:rPr>
              <a:t>Training data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 i="1">
                <a:solidFill>
                  <a:srgbClr val="000000"/>
                </a:solidFill>
              </a:rPr>
              <a:t>Fields               class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1.4  2.7   1.9         </a:t>
            </a:r>
            <a:r>
              <a:rPr lang="en-GB" altLang="en-US" sz="2400">
                <a:solidFill>
                  <a:srgbClr val="FF0000"/>
                </a:solidFill>
              </a:rPr>
              <a:t>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3.8  3.4   3.2         0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6.4  2.8   1.7         1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4.1  0.1   0.2         0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etc …</a:t>
            </a:r>
          </a:p>
        </p:txBody>
      </p:sp>
      <p:sp>
        <p:nvSpPr>
          <p:cNvPr id="30723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881438" cy="4603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FFFFFF"/>
                </a:solidFill>
              </a:rPr>
              <a:t>Compare with target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835400" y="2487613"/>
            <a:ext cx="5032375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1.4 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2800">
              <a:solidFill>
                <a:srgbClr val="0033CC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2.7                                                    </a:t>
            </a:r>
            <a:r>
              <a:rPr lang="en-GB" altLang="en-US" sz="2400" b="1">
                <a:solidFill>
                  <a:srgbClr val="0033CC"/>
                </a:solidFill>
              </a:rPr>
              <a:t>0.8 </a:t>
            </a:r>
            <a:endParaRPr lang="en-GB" altLang="en-US" sz="2400">
              <a:solidFill>
                <a:srgbClr val="0033CC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>
                <a:solidFill>
                  <a:srgbClr val="0033CC"/>
                </a:solidFill>
              </a:rPr>
              <a:t>                                                  </a:t>
            </a:r>
            <a:r>
              <a:rPr lang="en-GB" altLang="en-US" sz="2800" b="1">
                <a:solidFill>
                  <a:srgbClr val="FF0000"/>
                </a:solidFill>
              </a:rPr>
              <a:t>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1.9                                           </a:t>
            </a:r>
            <a:r>
              <a:rPr lang="en-GB" altLang="en-US" sz="2400" i="1">
                <a:solidFill>
                  <a:srgbClr val="0033CC"/>
                </a:solidFill>
              </a:rPr>
              <a:t>error </a:t>
            </a:r>
            <a:r>
              <a:rPr lang="en-GB" altLang="en-US" sz="2400">
                <a:solidFill>
                  <a:srgbClr val="0033CC"/>
                </a:solidFill>
              </a:rPr>
              <a:t>0.8</a:t>
            </a:r>
            <a:endParaRPr lang="en-GB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169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1746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i="1">
                <a:solidFill>
                  <a:srgbClr val="000000"/>
                </a:solidFill>
              </a:rPr>
              <a:t>Training data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 i="1">
                <a:solidFill>
                  <a:srgbClr val="000000"/>
                </a:solidFill>
              </a:rPr>
              <a:t>Fields               class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1.4  2.7   1.9         </a:t>
            </a:r>
            <a:r>
              <a:rPr lang="en-GB" altLang="en-US" sz="2400">
                <a:solidFill>
                  <a:srgbClr val="FF0000"/>
                </a:solidFill>
              </a:rPr>
              <a:t>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3.8  3.4   3.2         0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6.4  2.8   1.7         1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4.1  0.1   0.2         0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etc …</a:t>
            </a:r>
          </a:p>
        </p:txBody>
      </p:sp>
      <p:sp>
        <p:nvSpPr>
          <p:cNvPr id="31747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4148138" cy="4603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FFFFFF"/>
                </a:solidFill>
              </a:rPr>
              <a:t>Adjust weights based on 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835400" y="2487613"/>
            <a:ext cx="8443913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1.4 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2800">
              <a:solidFill>
                <a:srgbClr val="0033CC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2.7                                                    </a:t>
            </a:r>
            <a:r>
              <a:rPr lang="en-GB" altLang="en-US" sz="2400" b="1">
                <a:solidFill>
                  <a:srgbClr val="0033CC"/>
                </a:solidFill>
              </a:rPr>
              <a:t>0.8 </a:t>
            </a:r>
            <a:endParaRPr lang="en-GB" altLang="en-US" sz="2400">
              <a:solidFill>
                <a:srgbClr val="0033CC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>
                <a:solidFill>
                  <a:srgbClr val="0033CC"/>
                </a:solidFill>
              </a:rPr>
              <a:t>                                                  </a:t>
            </a:r>
            <a:r>
              <a:rPr lang="en-GB" altLang="en-US" sz="2800" b="1">
                <a:solidFill>
                  <a:srgbClr val="FF0000"/>
                </a:solidFill>
              </a:rPr>
              <a:t>0                          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1.9                                           </a:t>
            </a:r>
            <a:r>
              <a:rPr lang="en-GB" altLang="en-US" sz="2400" i="1">
                <a:solidFill>
                  <a:srgbClr val="0033CC"/>
                </a:solidFill>
              </a:rPr>
              <a:t>error </a:t>
            </a:r>
            <a:r>
              <a:rPr lang="en-GB" altLang="en-US" sz="2400">
                <a:solidFill>
                  <a:srgbClr val="0033CC"/>
                </a:solidFill>
              </a:rPr>
              <a:t>0.8</a:t>
            </a:r>
            <a:endParaRPr lang="en-GB" altLang="en-US" sz="2400">
              <a:solidFill>
                <a:srgbClr val="FF0000"/>
              </a:solidFill>
            </a:endParaRPr>
          </a:p>
        </p:txBody>
      </p:sp>
      <p:pic>
        <p:nvPicPr>
          <p:cNvPr id="31750" name="Picture 4" descr="File:Hamm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2459038"/>
            <a:ext cx="8255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4" descr="File:Hammer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413" y="3517900"/>
            <a:ext cx="739775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537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2770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i="1">
                <a:solidFill>
                  <a:srgbClr val="000000"/>
                </a:solidFill>
              </a:rPr>
              <a:t>Training data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 i="1">
                <a:solidFill>
                  <a:srgbClr val="000000"/>
                </a:solidFill>
              </a:rPr>
              <a:t>Fields               class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1.4  2.7   1.9         0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3.8  3.4   3.2         0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3333CC"/>
                </a:solidFill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4.1  0.1   0.2         0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etc …</a:t>
            </a:r>
          </a:p>
        </p:txBody>
      </p:sp>
      <p:sp>
        <p:nvSpPr>
          <p:cNvPr id="32771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589338" cy="4603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FFFFFF"/>
                </a:solidFill>
              </a:rPr>
              <a:t>Present a training pattern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3835400" y="2487613"/>
            <a:ext cx="4570413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6.4 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2800">
              <a:solidFill>
                <a:srgbClr val="0033CC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2.8                                             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2800">
              <a:solidFill>
                <a:srgbClr val="0033CC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1.7        </a:t>
            </a:r>
            <a:endParaRPr lang="en-GB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286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3794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i="1">
                <a:solidFill>
                  <a:srgbClr val="000000"/>
                </a:solidFill>
              </a:rPr>
              <a:t>Training data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 i="1">
                <a:solidFill>
                  <a:srgbClr val="000000"/>
                </a:solidFill>
              </a:rPr>
              <a:t>Fields               class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1.4  2.7   1.9         0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3.8  3.4   3.2         0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3333CC"/>
                </a:solidFill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4.1  0.1   0.2         0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etc …</a:t>
            </a:r>
          </a:p>
        </p:txBody>
      </p:sp>
      <p:sp>
        <p:nvSpPr>
          <p:cNvPr id="33795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967163" cy="4603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FFFFFF"/>
                </a:solidFill>
              </a:rPr>
              <a:t>Feed it through to 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835400" y="2487613"/>
            <a:ext cx="8956675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6.4 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2800">
              <a:solidFill>
                <a:srgbClr val="0033CC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2.8                                                     0.9                                            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2800">
              <a:solidFill>
                <a:srgbClr val="0033CC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1.7        </a:t>
            </a:r>
            <a:endParaRPr lang="en-GB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32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751" y="2153481"/>
            <a:ext cx="5255571" cy="582891"/>
          </a:xfrm>
          <a:prstGeom prst="rect">
            <a:avLst/>
          </a:prstGeom>
        </p:spPr>
      </p:pic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231775" y="663591"/>
            <a:ext cx="8645525" cy="557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76213" indent="-176213">
              <a:spcAft>
                <a:spcPct val="50000"/>
              </a:spcAft>
              <a:buFontTx/>
              <a:buChar char="•"/>
            </a:pPr>
            <a:endParaRPr lang="en-US" sz="1800" baseline="-25000" dirty="0">
              <a:solidFill>
                <a:schemeClr val="bg1"/>
              </a:solidFill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685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Vanishing Gradient and 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155"/>
              <p:cNvSpPr>
                <a:spLocks noChangeArrowheads="1"/>
              </p:cNvSpPr>
              <p:nvPr/>
            </p:nvSpPr>
            <p:spPr bwMode="auto">
              <a:xfrm>
                <a:off x="187531" y="637296"/>
                <a:ext cx="8645525" cy="6024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285750" indent="-285750" algn="just">
                  <a:spcAft>
                    <a:spcPct val="50000"/>
                  </a:spcAft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One of the reasons that made the training of deep neural networks a difficult task is related to the vanishing gradient, which results from gradient based training techniques and the backpropagation algorithm</a:t>
                </a:r>
              </a:p>
              <a:p>
                <a:pPr marL="285750" indent="-285750" algn="just">
                  <a:spcAft>
                    <a:spcPct val="50000"/>
                  </a:spcAft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Considering a very simple deep network, with only one neuron per layer, a cost </a:t>
                </a:r>
                <a:r>
                  <a:rPr lang="en-US" sz="1800" b="1" i="1" dirty="0">
                    <a:solidFill>
                      <a:schemeClr val="bg1"/>
                    </a:solidFill>
                  </a:rPr>
                  <a:t>C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and a sigmoid activation function:</a:t>
                </a:r>
              </a:p>
              <a:p>
                <a:pPr algn="just">
                  <a:spcAft>
                    <a:spcPct val="50000"/>
                  </a:spcAft>
                </a:pPr>
                <a:endParaRPr lang="en-US" sz="1800" b="1" i="1" dirty="0">
                  <a:solidFill>
                    <a:schemeClr val="bg1"/>
                  </a:solidFill>
                </a:endParaRPr>
              </a:p>
              <a:p>
                <a:pPr marL="285750" indent="-285750" algn="just">
                  <a:spcAft>
                    <a:spcPct val="50000"/>
                  </a:spcAft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A small change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sets off a series of cascading changes in the network</a:t>
                </a:r>
              </a:p>
              <a:p>
                <a:pPr algn="just">
                  <a:spcAft>
                    <a:spcPct val="50000"/>
                  </a:spcAft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  <m:d>
                          <m:d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The change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, then causes a change in the weighted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, which would be given by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. Basically, a term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is picked up in every neuron</a:t>
                </a:r>
              </a:p>
              <a:p>
                <a:pPr algn="just">
                  <a:spcAft>
                    <a:spcPct val="50000"/>
                  </a:spcAft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The resulting change in cost (divided by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), produced by the change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is given by: </a:t>
                </a:r>
              </a:p>
              <a:p>
                <a:pPr algn="just">
                  <a:spcAft>
                    <a:spcPct val="50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b="1" i="1" dirty="0">
                  <a:solidFill>
                    <a:schemeClr val="bg1"/>
                  </a:solidFill>
                </a:endParaRPr>
              </a:p>
              <a:p>
                <a:pPr marL="285750" indent="-285750" algn="just">
                  <a:spcAft>
                    <a:spcPct val="50000"/>
                  </a:spcAft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For a sigmoid,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, in this sense, the terms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sSup>
                          <m:sSup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, contributing to a vanishing gradient</a:t>
                </a:r>
              </a:p>
            </p:txBody>
          </p:sp>
        </mc:Choice>
        <mc:Fallback xmlns="">
          <p:sp>
            <p:nvSpPr>
              <p:cNvPr id="11" name="Rectangle 3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531" y="637296"/>
                <a:ext cx="8645525" cy="6024759"/>
              </a:xfrm>
              <a:prstGeom prst="rect">
                <a:avLst/>
              </a:prstGeom>
              <a:blipFill>
                <a:blip r:embed="rId4"/>
                <a:stretch>
                  <a:fillRect l="-1613" t="-1050" r="-1466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i="1">
                <a:solidFill>
                  <a:srgbClr val="000000"/>
                </a:solidFill>
              </a:rPr>
              <a:t>Training data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 i="1">
                <a:solidFill>
                  <a:srgbClr val="000000"/>
                </a:solidFill>
              </a:rPr>
              <a:t>Fields               class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1.4  2.7   1.9         0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3.8  3.4   3.2         0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3333CC"/>
                </a:solidFill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4.1  0.1   0.2         0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etc …</a:t>
            </a:r>
          </a:p>
        </p:txBody>
      </p:sp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881438" cy="4603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FFFFFF"/>
                </a:solidFill>
              </a:rPr>
              <a:t>Compare with target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835400" y="2487613"/>
            <a:ext cx="8956675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6.4 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2800">
              <a:solidFill>
                <a:srgbClr val="0033CC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2.8                                                     0.9                                     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>
                <a:solidFill>
                  <a:srgbClr val="0033CC"/>
                </a:solidFill>
              </a:rPr>
              <a:t>                                                  </a:t>
            </a:r>
            <a:r>
              <a:rPr lang="en-GB" altLang="en-US" sz="2800">
                <a:solidFill>
                  <a:srgbClr val="FF0000"/>
                </a:solidFill>
              </a:rPr>
              <a:t>1</a:t>
            </a:r>
            <a:r>
              <a:rPr lang="en-GB" altLang="en-US" sz="2800">
                <a:solidFill>
                  <a:srgbClr val="0033CC"/>
                </a:solidFill>
              </a:rPr>
              <a:t>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1.7                                          </a:t>
            </a:r>
            <a:r>
              <a:rPr lang="en-GB" altLang="en-US" sz="2400" i="1">
                <a:solidFill>
                  <a:srgbClr val="0033CC"/>
                </a:solidFill>
              </a:rPr>
              <a:t>error</a:t>
            </a:r>
            <a:r>
              <a:rPr lang="en-GB" altLang="en-US" sz="2400">
                <a:solidFill>
                  <a:srgbClr val="0033CC"/>
                </a:solidFill>
              </a:rPr>
              <a:t>  -0.1</a:t>
            </a:r>
            <a:endParaRPr lang="en-GB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108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5842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i="1">
                <a:solidFill>
                  <a:srgbClr val="000000"/>
                </a:solidFill>
              </a:rPr>
              <a:t>Training data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 i="1">
                <a:solidFill>
                  <a:srgbClr val="000000"/>
                </a:solidFill>
              </a:rPr>
              <a:t>Fields               class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1.4  2.7   1.9         0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3.8  3.4   3.2         0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3333CC"/>
                </a:solidFill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4.1  0.1   0.2         0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etc …</a:t>
            </a:r>
          </a:p>
        </p:txBody>
      </p:sp>
      <p:sp>
        <p:nvSpPr>
          <p:cNvPr id="35843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4148138" cy="4603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FFFFFF"/>
                </a:solidFill>
              </a:rPr>
              <a:t>Adjust weights based on 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3835400" y="2487613"/>
            <a:ext cx="8956675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6.4 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2800">
              <a:solidFill>
                <a:srgbClr val="0033CC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2.8                                                     0.9                                     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>
                <a:solidFill>
                  <a:srgbClr val="0033CC"/>
                </a:solidFill>
              </a:rPr>
              <a:t>                                                  </a:t>
            </a:r>
            <a:r>
              <a:rPr lang="en-GB" altLang="en-US" sz="2800">
                <a:solidFill>
                  <a:srgbClr val="FF0000"/>
                </a:solidFill>
              </a:rPr>
              <a:t>1</a:t>
            </a:r>
            <a:r>
              <a:rPr lang="en-GB" altLang="en-US" sz="2800">
                <a:solidFill>
                  <a:srgbClr val="0033CC"/>
                </a:solidFill>
              </a:rPr>
              <a:t>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1.7                                          </a:t>
            </a:r>
            <a:r>
              <a:rPr lang="en-GB" altLang="en-US" sz="2400" i="1">
                <a:solidFill>
                  <a:srgbClr val="0033CC"/>
                </a:solidFill>
              </a:rPr>
              <a:t>error</a:t>
            </a:r>
            <a:r>
              <a:rPr lang="en-GB" altLang="en-US" sz="2400">
                <a:solidFill>
                  <a:srgbClr val="0033CC"/>
                </a:solidFill>
              </a:rPr>
              <a:t>  -0.1</a:t>
            </a:r>
            <a:endParaRPr lang="en-GB" altLang="en-US" sz="2400">
              <a:solidFill>
                <a:srgbClr val="FF0000"/>
              </a:solidFill>
            </a:endParaRPr>
          </a:p>
        </p:txBody>
      </p:sp>
      <p:pic>
        <p:nvPicPr>
          <p:cNvPr id="35846" name="Picture 4" descr="File:Hamm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6002">
            <a:off x="5205413" y="3173413"/>
            <a:ext cx="823912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4" descr="File:Hamm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6002" flipH="1" flipV="1">
            <a:off x="6726238" y="2857500"/>
            <a:ext cx="7048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729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362200"/>
            <a:ext cx="3794125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6866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i="1">
                <a:solidFill>
                  <a:srgbClr val="000000"/>
                </a:solidFill>
              </a:rPr>
              <a:t>Training data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 i="1">
                <a:solidFill>
                  <a:srgbClr val="000000"/>
                </a:solidFill>
              </a:rPr>
              <a:t>Fields               class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1.4  2.7   1.9         0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3.8  3.4   3.2         0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3333CC"/>
                </a:solidFill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4.1  0.1   0.2         0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etc …</a:t>
            </a:r>
          </a:p>
        </p:txBody>
      </p:sp>
      <p:sp>
        <p:nvSpPr>
          <p:cNvPr id="36867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1965325" cy="4603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FFFFFF"/>
                </a:solidFill>
              </a:rPr>
              <a:t>And so on ….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3835400" y="2487613"/>
            <a:ext cx="8956675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6.4 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2800">
              <a:solidFill>
                <a:srgbClr val="0033CC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2.8                                                     0.9                                     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>
                <a:solidFill>
                  <a:srgbClr val="0033CC"/>
                </a:solidFill>
              </a:rPr>
              <a:t>                                                  </a:t>
            </a:r>
            <a:r>
              <a:rPr lang="en-GB" altLang="en-US" sz="2800">
                <a:solidFill>
                  <a:srgbClr val="FF0000"/>
                </a:solidFill>
              </a:rPr>
              <a:t>1</a:t>
            </a:r>
            <a:r>
              <a:rPr lang="en-GB" altLang="en-US" sz="2800">
                <a:solidFill>
                  <a:srgbClr val="0033CC"/>
                </a:solidFill>
              </a:rPr>
              <a:t>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1.7                                          </a:t>
            </a:r>
            <a:r>
              <a:rPr lang="en-GB" altLang="en-US" sz="2400" i="1">
                <a:solidFill>
                  <a:srgbClr val="0033CC"/>
                </a:solidFill>
              </a:rPr>
              <a:t>error</a:t>
            </a:r>
            <a:r>
              <a:rPr lang="en-GB" altLang="en-US" sz="2400">
                <a:solidFill>
                  <a:srgbClr val="0033CC"/>
                </a:solidFill>
              </a:rPr>
              <a:t>  -0.1</a:t>
            </a:r>
            <a:endParaRPr lang="en-GB" altLang="en-US" sz="2400">
              <a:solidFill>
                <a:srgbClr val="FF0000"/>
              </a:solidFill>
            </a:endParaRPr>
          </a:p>
        </p:txBody>
      </p:sp>
      <p:pic>
        <p:nvPicPr>
          <p:cNvPr id="36870" name="Picture 4" descr="File:Hamm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6002">
            <a:off x="5205413" y="3152775"/>
            <a:ext cx="823912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4" descr="File:Hamm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6002" flipH="1" flipV="1">
            <a:off x="6726238" y="2836863"/>
            <a:ext cx="7048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57275" y="4816475"/>
            <a:ext cx="7896225" cy="1938338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altLang="x-none" b="1">
                <a:solidFill>
                  <a:srgbClr val="FFFFFF"/>
                </a:solidFill>
              </a:rPr>
              <a:t>Repeat this thousands, maybe millions of times – each time</a:t>
            </a:r>
          </a:p>
          <a:p>
            <a:r>
              <a:rPr lang="en-GB" altLang="x-none" b="1">
                <a:solidFill>
                  <a:srgbClr val="FFFFFF"/>
                </a:solidFill>
              </a:rPr>
              <a:t>taking a random training instance, and making slight </a:t>
            </a:r>
          </a:p>
          <a:p>
            <a:r>
              <a:rPr lang="en-GB" altLang="x-none" b="1">
                <a:solidFill>
                  <a:srgbClr val="FFFFFF"/>
                </a:solidFill>
              </a:rPr>
              <a:t>weight adjustments</a:t>
            </a:r>
          </a:p>
          <a:p>
            <a:r>
              <a:rPr lang="en-GB" altLang="x-none" b="1">
                <a:solidFill>
                  <a:srgbClr val="0D0D0D"/>
                </a:solidFill>
              </a:rPr>
              <a:t>  </a:t>
            </a:r>
            <a:r>
              <a:rPr lang="en-GB" altLang="x-none" b="1" i="1">
                <a:solidFill>
                  <a:srgbClr val="0D0D0D"/>
                </a:solidFill>
              </a:rPr>
              <a:t>Algorithms for weight adjustment are designed to make</a:t>
            </a:r>
          </a:p>
          <a:p>
            <a:r>
              <a:rPr lang="en-GB" altLang="x-none" b="1" i="1">
                <a:solidFill>
                  <a:srgbClr val="0D0D0D"/>
                </a:solidFill>
              </a:rPr>
              <a:t>changes that will reduce the error</a:t>
            </a:r>
            <a:endParaRPr lang="en-GB" altLang="x-none" b="1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504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 idx="4294967295"/>
          </p:nvPr>
        </p:nvSpPr>
        <p:spPr>
          <a:xfrm>
            <a:off x="350838" y="406400"/>
            <a:ext cx="8793162" cy="752475"/>
          </a:xfrm>
          <a:prstGeom prst="rect">
            <a:avLst/>
          </a:prstGeo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985838" y="2214563"/>
            <a:ext cx="6726237" cy="2178050"/>
          </a:xfrm>
          <a:custGeom>
            <a:avLst/>
            <a:gdLst>
              <a:gd name="connsiteX0" fmla="*/ 0 w 5733402"/>
              <a:gd name="connsiteY0" fmla="*/ 812800 h 1229760"/>
              <a:gd name="connsiteX1" fmla="*/ 30480 w 5733402"/>
              <a:gd name="connsiteY1" fmla="*/ 721360 h 1229760"/>
              <a:gd name="connsiteX2" fmla="*/ 264160 w 5733402"/>
              <a:gd name="connsiteY2" fmla="*/ 731520 h 1229760"/>
              <a:gd name="connsiteX3" fmla="*/ 284480 w 5733402"/>
              <a:gd name="connsiteY3" fmla="*/ 762000 h 1229760"/>
              <a:gd name="connsiteX4" fmla="*/ 314960 w 5733402"/>
              <a:gd name="connsiteY4" fmla="*/ 792480 h 1229760"/>
              <a:gd name="connsiteX5" fmla="*/ 335280 w 5733402"/>
              <a:gd name="connsiteY5" fmla="*/ 822960 h 1229760"/>
              <a:gd name="connsiteX6" fmla="*/ 365760 w 5733402"/>
              <a:gd name="connsiteY6" fmla="*/ 863600 h 1229760"/>
              <a:gd name="connsiteX7" fmla="*/ 396240 w 5733402"/>
              <a:gd name="connsiteY7" fmla="*/ 985520 h 1229760"/>
              <a:gd name="connsiteX8" fmla="*/ 406400 w 5733402"/>
              <a:gd name="connsiteY8" fmla="*/ 1016000 h 1229760"/>
              <a:gd name="connsiteX9" fmla="*/ 416560 w 5733402"/>
              <a:gd name="connsiteY9" fmla="*/ 1076960 h 1229760"/>
              <a:gd name="connsiteX10" fmla="*/ 447040 w 5733402"/>
              <a:gd name="connsiteY10" fmla="*/ 1158240 h 1229760"/>
              <a:gd name="connsiteX11" fmla="*/ 467360 w 5733402"/>
              <a:gd name="connsiteY11" fmla="*/ 1188720 h 1229760"/>
              <a:gd name="connsiteX12" fmla="*/ 477520 w 5733402"/>
              <a:gd name="connsiteY12" fmla="*/ 1219200 h 1229760"/>
              <a:gd name="connsiteX13" fmla="*/ 528320 w 5733402"/>
              <a:gd name="connsiteY13" fmla="*/ 1229360 h 1229760"/>
              <a:gd name="connsiteX14" fmla="*/ 1158240 w 5733402"/>
              <a:gd name="connsiteY14" fmla="*/ 1168400 h 1229760"/>
              <a:gd name="connsiteX15" fmla="*/ 1402080 w 5733402"/>
              <a:gd name="connsiteY15" fmla="*/ 1117600 h 1229760"/>
              <a:gd name="connsiteX16" fmla="*/ 1493520 w 5733402"/>
              <a:gd name="connsiteY16" fmla="*/ 1097280 h 1229760"/>
              <a:gd name="connsiteX17" fmla="*/ 1554480 w 5733402"/>
              <a:gd name="connsiteY17" fmla="*/ 1076960 h 1229760"/>
              <a:gd name="connsiteX18" fmla="*/ 1554480 w 5733402"/>
              <a:gd name="connsiteY18" fmla="*/ 904240 h 1229760"/>
              <a:gd name="connsiteX19" fmla="*/ 1595120 w 5733402"/>
              <a:gd name="connsiteY19" fmla="*/ 853440 h 1229760"/>
              <a:gd name="connsiteX20" fmla="*/ 1737360 w 5733402"/>
              <a:gd name="connsiteY20" fmla="*/ 833120 h 1229760"/>
              <a:gd name="connsiteX21" fmla="*/ 1981200 w 5733402"/>
              <a:gd name="connsiteY21" fmla="*/ 772160 h 1229760"/>
              <a:gd name="connsiteX22" fmla="*/ 2306320 w 5733402"/>
              <a:gd name="connsiteY22" fmla="*/ 741680 h 1229760"/>
              <a:gd name="connsiteX23" fmla="*/ 2763520 w 5733402"/>
              <a:gd name="connsiteY23" fmla="*/ 660400 h 1229760"/>
              <a:gd name="connsiteX24" fmla="*/ 2915920 w 5733402"/>
              <a:gd name="connsiteY24" fmla="*/ 650240 h 1229760"/>
              <a:gd name="connsiteX25" fmla="*/ 3027680 w 5733402"/>
              <a:gd name="connsiteY25" fmla="*/ 640080 h 1229760"/>
              <a:gd name="connsiteX26" fmla="*/ 3169920 w 5733402"/>
              <a:gd name="connsiteY26" fmla="*/ 629920 h 1229760"/>
              <a:gd name="connsiteX27" fmla="*/ 3098800 w 5733402"/>
              <a:gd name="connsiteY27" fmla="*/ 619760 h 1229760"/>
              <a:gd name="connsiteX28" fmla="*/ 3088640 w 5733402"/>
              <a:gd name="connsiteY28" fmla="*/ 538480 h 1229760"/>
              <a:gd name="connsiteX29" fmla="*/ 3048000 w 5733402"/>
              <a:gd name="connsiteY29" fmla="*/ 487680 h 1229760"/>
              <a:gd name="connsiteX30" fmla="*/ 3007360 w 5733402"/>
              <a:gd name="connsiteY30" fmla="*/ 457200 h 1229760"/>
              <a:gd name="connsiteX31" fmla="*/ 2946400 w 5733402"/>
              <a:gd name="connsiteY31" fmla="*/ 406400 h 1229760"/>
              <a:gd name="connsiteX32" fmla="*/ 2915920 w 5733402"/>
              <a:gd name="connsiteY32" fmla="*/ 396240 h 1229760"/>
              <a:gd name="connsiteX33" fmla="*/ 2885440 w 5733402"/>
              <a:gd name="connsiteY33" fmla="*/ 375920 h 1229760"/>
              <a:gd name="connsiteX34" fmla="*/ 2794000 w 5733402"/>
              <a:gd name="connsiteY34" fmla="*/ 355600 h 1229760"/>
              <a:gd name="connsiteX35" fmla="*/ 2834640 w 5733402"/>
              <a:gd name="connsiteY35" fmla="*/ 365760 h 1229760"/>
              <a:gd name="connsiteX36" fmla="*/ 3129280 w 5733402"/>
              <a:gd name="connsiteY36" fmla="*/ 355600 h 1229760"/>
              <a:gd name="connsiteX37" fmla="*/ 3149600 w 5733402"/>
              <a:gd name="connsiteY37" fmla="*/ 294640 h 1229760"/>
              <a:gd name="connsiteX38" fmla="*/ 3312160 w 5733402"/>
              <a:gd name="connsiteY38" fmla="*/ 243840 h 1229760"/>
              <a:gd name="connsiteX39" fmla="*/ 3515360 w 5733402"/>
              <a:gd name="connsiteY39" fmla="*/ 172720 h 1229760"/>
              <a:gd name="connsiteX40" fmla="*/ 4358640 w 5733402"/>
              <a:gd name="connsiteY40" fmla="*/ 20320 h 1229760"/>
              <a:gd name="connsiteX41" fmla="*/ 4612640 w 5733402"/>
              <a:gd name="connsiteY41" fmla="*/ 0 h 1229760"/>
              <a:gd name="connsiteX42" fmla="*/ 4693920 w 5733402"/>
              <a:gd name="connsiteY42" fmla="*/ 20320 h 1229760"/>
              <a:gd name="connsiteX43" fmla="*/ 4704080 w 5733402"/>
              <a:gd name="connsiteY43" fmla="*/ 60960 h 1229760"/>
              <a:gd name="connsiteX44" fmla="*/ 4724400 w 5733402"/>
              <a:gd name="connsiteY44" fmla="*/ 132080 h 1229760"/>
              <a:gd name="connsiteX45" fmla="*/ 4673600 w 5733402"/>
              <a:gd name="connsiteY45" fmla="*/ 375920 h 1229760"/>
              <a:gd name="connsiteX46" fmla="*/ 4632960 w 5733402"/>
              <a:gd name="connsiteY46" fmla="*/ 426720 h 1229760"/>
              <a:gd name="connsiteX47" fmla="*/ 4622800 w 5733402"/>
              <a:gd name="connsiteY47" fmla="*/ 457200 h 1229760"/>
              <a:gd name="connsiteX48" fmla="*/ 4592320 w 5733402"/>
              <a:gd name="connsiteY48" fmla="*/ 477520 h 1229760"/>
              <a:gd name="connsiteX49" fmla="*/ 4602480 w 5733402"/>
              <a:gd name="connsiteY49" fmla="*/ 528320 h 1229760"/>
              <a:gd name="connsiteX50" fmla="*/ 4622800 w 5733402"/>
              <a:gd name="connsiteY50" fmla="*/ 599440 h 1229760"/>
              <a:gd name="connsiteX51" fmla="*/ 4643120 w 5733402"/>
              <a:gd name="connsiteY51" fmla="*/ 1076960 h 1229760"/>
              <a:gd name="connsiteX52" fmla="*/ 4663440 w 5733402"/>
              <a:gd name="connsiteY52" fmla="*/ 1137920 h 1229760"/>
              <a:gd name="connsiteX53" fmla="*/ 4724400 w 5733402"/>
              <a:gd name="connsiteY53" fmla="*/ 1148080 h 1229760"/>
              <a:gd name="connsiteX54" fmla="*/ 4836160 w 5733402"/>
              <a:gd name="connsiteY54" fmla="*/ 1188720 h 1229760"/>
              <a:gd name="connsiteX55" fmla="*/ 5577840 w 5733402"/>
              <a:gd name="connsiteY55" fmla="*/ 1209040 h 1229760"/>
              <a:gd name="connsiteX56" fmla="*/ 5730240 w 5733402"/>
              <a:gd name="connsiteY56" fmla="*/ 1229360 h 1229760"/>
              <a:gd name="connsiteX57" fmla="*/ 5689600 w 5733402"/>
              <a:gd name="connsiteY57" fmla="*/ 1209040 h 1229760"/>
              <a:gd name="connsiteX58" fmla="*/ 5608320 w 5733402"/>
              <a:gd name="connsiteY58" fmla="*/ 1178560 h 122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733402" h="1229760">
                <a:moveTo>
                  <a:pt x="0" y="812800"/>
                </a:moveTo>
                <a:cubicBezTo>
                  <a:pt x="10160" y="782320"/>
                  <a:pt x="-228" y="730809"/>
                  <a:pt x="30480" y="721360"/>
                </a:cubicBezTo>
                <a:cubicBezTo>
                  <a:pt x="104999" y="698431"/>
                  <a:pt x="187172" y="719202"/>
                  <a:pt x="264160" y="731520"/>
                </a:cubicBezTo>
                <a:cubicBezTo>
                  <a:pt x="276217" y="733449"/>
                  <a:pt x="276663" y="752619"/>
                  <a:pt x="284480" y="762000"/>
                </a:cubicBezTo>
                <a:cubicBezTo>
                  <a:pt x="293678" y="773038"/>
                  <a:pt x="305762" y="781442"/>
                  <a:pt x="314960" y="792480"/>
                </a:cubicBezTo>
                <a:cubicBezTo>
                  <a:pt x="322777" y="801861"/>
                  <a:pt x="328183" y="813024"/>
                  <a:pt x="335280" y="822960"/>
                </a:cubicBezTo>
                <a:cubicBezTo>
                  <a:pt x="345122" y="836739"/>
                  <a:pt x="355600" y="850053"/>
                  <a:pt x="365760" y="863600"/>
                </a:cubicBezTo>
                <a:cubicBezTo>
                  <a:pt x="379000" y="929799"/>
                  <a:pt x="373682" y="910328"/>
                  <a:pt x="396240" y="985520"/>
                </a:cubicBezTo>
                <a:cubicBezTo>
                  <a:pt x="399317" y="995778"/>
                  <a:pt x="404077" y="1005545"/>
                  <a:pt x="406400" y="1016000"/>
                </a:cubicBezTo>
                <a:cubicBezTo>
                  <a:pt x="410869" y="1036110"/>
                  <a:pt x="412091" y="1056850"/>
                  <a:pt x="416560" y="1076960"/>
                </a:cubicBezTo>
                <a:cubicBezTo>
                  <a:pt x="420077" y="1092788"/>
                  <a:pt x="443876" y="1151912"/>
                  <a:pt x="447040" y="1158240"/>
                </a:cubicBezTo>
                <a:cubicBezTo>
                  <a:pt x="452501" y="1169162"/>
                  <a:pt x="461899" y="1177798"/>
                  <a:pt x="467360" y="1188720"/>
                </a:cubicBezTo>
                <a:cubicBezTo>
                  <a:pt x="472149" y="1198299"/>
                  <a:pt x="468609" y="1213259"/>
                  <a:pt x="477520" y="1219200"/>
                </a:cubicBezTo>
                <a:cubicBezTo>
                  <a:pt x="491888" y="1228779"/>
                  <a:pt x="511387" y="1225973"/>
                  <a:pt x="528320" y="1229360"/>
                </a:cubicBezTo>
                <a:cubicBezTo>
                  <a:pt x="950272" y="1204539"/>
                  <a:pt x="775446" y="1224419"/>
                  <a:pt x="1158240" y="1168400"/>
                </a:cubicBezTo>
                <a:cubicBezTo>
                  <a:pt x="1355296" y="1139563"/>
                  <a:pt x="1224103" y="1162094"/>
                  <a:pt x="1402080" y="1117600"/>
                </a:cubicBezTo>
                <a:cubicBezTo>
                  <a:pt x="1432371" y="1110027"/>
                  <a:pt x="1463351" y="1105325"/>
                  <a:pt x="1493520" y="1097280"/>
                </a:cubicBezTo>
                <a:cubicBezTo>
                  <a:pt x="1514216" y="1091761"/>
                  <a:pt x="1554480" y="1076960"/>
                  <a:pt x="1554480" y="1076960"/>
                </a:cubicBezTo>
                <a:cubicBezTo>
                  <a:pt x="1541349" y="1011303"/>
                  <a:pt x="1531016" y="984018"/>
                  <a:pt x="1554480" y="904240"/>
                </a:cubicBezTo>
                <a:cubicBezTo>
                  <a:pt x="1560599" y="883436"/>
                  <a:pt x="1574909" y="861300"/>
                  <a:pt x="1595120" y="853440"/>
                </a:cubicBezTo>
                <a:cubicBezTo>
                  <a:pt x="1639758" y="836081"/>
                  <a:pt x="1690493" y="842987"/>
                  <a:pt x="1737360" y="833120"/>
                </a:cubicBezTo>
                <a:cubicBezTo>
                  <a:pt x="1819344" y="815860"/>
                  <a:pt x="1898480" y="785454"/>
                  <a:pt x="1981200" y="772160"/>
                </a:cubicBezTo>
                <a:cubicBezTo>
                  <a:pt x="2088669" y="754888"/>
                  <a:pt x="2198565" y="757074"/>
                  <a:pt x="2306320" y="741680"/>
                </a:cubicBezTo>
                <a:cubicBezTo>
                  <a:pt x="2459554" y="719789"/>
                  <a:pt x="2609073" y="670696"/>
                  <a:pt x="2763520" y="660400"/>
                </a:cubicBezTo>
                <a:lnTo>
                  <a:pt x="2915920" y="650240"/>
                </a:lnTo>
                <a:cubicBezTo>
                  <a:pt x="2953217" y="647371"/>
                  <a:pt x="2990392" y="643063"/>
                  <a:pt x="3027680" y="640080"/>
                </a:cubicBezTo>
                <a:lnTo>
                  <a:pt x="3169920" y="629920"/>
                </a:lnTo>
                <a:lnTo>
                  <a:pt x="3098800" y="619760"/>
                </a:lnTo>
                <a:cubicBezTo>
                  <a:pt x="3080660" y="599353"/>
                  <a:pt x="3098442" y="563964"/>
                  <a:pt x="3088640" y="538480"/>
                </a:cubicBezTo>
                <a:cubicBezTo>
                  <a:pt x="3080855" y="518240"/>
                  <a:pt x="3063334" y="503014"/>
                  <a:pt x="3048000" y="487680"/>
                </a:cubicBezTo>
                <a:cubicBezTo>
                  <a:pt x="3036026" y="475706"/>
                  <a:pt x="3020217" y="468220"/>
                  <a:pt x="3007360" y="457200"/>
                </a:cubicBezTo>
                <a:cubicBezTo>
                  <a:pt x="2975902" y="430236"/>
                  <a:pt x="2982328" y="424364"/>
                  <a:pt x="2946400" y="406400"/>
                </a:cubicBezTo>
                <a:cubicBezTo>
                  <a:pt x="2936821" y="401611"/>
                  <a:pt x="2925499" y="401029"/>
                  <a:pt x="2915920" y="396240"/>
                </a:cubicBezTo>
                <a:cubicBezTo>
                  <a:pt x="2904998" y="390779"/>
                  <a:pt x="2896362" y="381381"/>
                  <a:pt x="2885440" y="375920"/>
                </a:cubicBezTo>
                <a:cubicBezTo>
                  <a:pt x="2864486" y="365443"/>
                  <a:pt x="2809609" y="355600"/>
                  <a:pt x="2794000" y="355600"/>
                </a:cubicBezTo>
                <a:cubicBezTo>
                  <a:pt x="2780036" y="355600"/>
                  <a:pt x="2821093" y="362373"/>
                  <a:pt x="2834640" y="365760"/>
                </a:cubicBezTo>
                <a:cubicBezTo>
                  <a:pt x="2932853" y="362373"/>
                  <a:pt x="3033422" y="377245"/>
                  <a:pt x="3129280" y="355600"/>
                </a:cubicBezTo>
                <a:cubicBezTo>
                  <a:pt x="3150173" y="350882"/>
                  <a:pt x="3131323" y="305809"/>
                  <a:pt x="3149600" y="294640"/>
                </a:cubicBezTo>
                <a:cubicBezTo>
                  <a:pt x="3198042" y="265037"/>
                  <a:pt x="3258576" y="262594"/>
                  <a:pt x="3312160" y="243840"/>
                </a:cubicBezTo>
                <a:cubicBezTo>
                  <a:pt x="3379893" y="220133"/>
                  <a:pt x="3445815" y="190422"/>
                  <a:pt x="3515360" y="172720"/>
                </a:cubicBezTo>
                <a:cubicBezTo>
                  <a:pt x="3645463" y="139603"/>
                  <a:pt x="4279474" y="25598"/>
                  <a:pt x="4358640" y="20320"/>
                </a:cubicBezTo>
                <a:cubicBezTo>
                  <a:pt x="4545000" y="7896"/>
                  <a:pt x="4460380" y="15226"/>
                  <a:pt x="4612640" y="0"/>
                </a:cubicBezTo>
                <a:cubicBezTo>
                  <a:pt x="4639733" y="6773"/>
                  <a:pt x="4670683" y="4829"/>
                  <a:pt x="4693920" y="20320"/>
                </a:cubicBezTo>
                <a:cubicBezTo>
                  <a:pt x="4705538" y="28066"/>
                  <a:pt x="4700244" y="47534"/>
                  <a:pt x="4704080" y="60960"/>
                </a:cubicBezTo>
                <a:cubicBezTo>
                  <a:pt x="4733231" y="162990"/>
                  <a:pt x="4692638" y="5033"/>
                  <a:pt x="4724400" y="132080"/>
                </a:cubicBezTo>
                <a:cubicBezTo>
                  <a:pt x="4710591" y="256360"/>
                  <a:pt x="4728169" y="290169"/>
                  <a:pt x="4673600" y="375920"/>
                </a:cubicBezTo>
                <a:cubicBezTo>
                  <a:pt x="4661958" y="394215"/>
                  <a:pt x="4646507" y="409787"/>
                  <a:pt x="4632960" y="426720"/>
                </a:cubicBezTo>
                <a:cubicBezTo>
                  <a:pt x="4629573" y="436880"/>
                  <a:pt x="4629490" y="448837"/>
                  <a:pt x="4622800" y="457200"/>
                </a:cubicBezTo>
                <a:cubicBezTo>
                  <a:pt x="4615172" y="466735"/>
                  <a:pt x="4595675" y="465779"/>
                  <a:pt x="4592320" y="477520"/>
                </a:cubicBezTo>
                <a:cubicBezTo>
                  <a:pt x="4587576" y="494124"/>
                  <a:pt x="4598734" y="511463"/>
                  <a:pt x="4602480" y="528320"/>
                </a:cubicBezTo>
                <a:cubicBezTo>
                  <a:pt x="4610985" y="566592"/>
                  <a:pt x="4611486" y="565498"/>
                  <a:pt x="4622800" y="599440"/>
                </a:cubicBezTo>
                <a:cubicBezTo>
                  <a:pt x="4629573" y="758613"/>
                  <a:pt x="4631130" y="918094"/>
                  <a:pt x="4643120" y="1076960"/>
                </a:cubicBezTo>
                <a:cubicBezTo>
                  <a:pt x="4644732" y="1098318"/>
                  <a:pt x="4647320" y="1123815"/>
                  <a:pt x="4663440" y="1137920"/>
                </a:cubicBezTo>
                <a:cubicBezTo>
                  <a:pt x="4678943" y="1151485"/>
                  <a:pt x="4704080" y="1144693"/>
                  <a:pt x="4724400" y="1148080"/>
                </a:cubicBezTo>
                <a:cubicBezTo>
                  <a:pt x="4747489" y="1157316"/>
                  <a:pt x="4813799" y="1184993"/>
                  <a:pt x="4836160" y="1188720"/>
                </a:cubicBezTo>
                <a:cubicBezTo>
                  <a:pt x="5120964" y="1236187"/>
                  <a:pt x="4876522" y="1198573"/>
                  <a:pt x="5577840" y="1209040"/>
                </a:cubicBezTo>
                <a:cubicBezTo>
                  <a:pt x="5605265" y="1213611"/>
                  <a:pt x="5713283" y="1232751"/>
                  <a:pt x="5730240" y="1229360"/>
                </a:cubicBezTo>
                <a:cubicBezTo>
                  <a:pt x="5745092" y="1226390"/>
                  <a:pt x="5703581" y="1214865"/>
                  <a:pt x="5689600" y="1209040"/>
                </a:cubicBezTo>
                <a:cubicBezTo>
                  <a:pt x="5662890" y="1197911"/>
                  <a:pt x="5608320" y="1178560"/>
                  <a:pt x="5608320" y="11785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7285038" y="3952875"/>
            <a:ext cx="20637" cy="347663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H="1" flipV="1">
            <a:off x="7315200" y="4381500"/>
            <a:ext cx="20638" cy="346075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18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3178175" cy="4619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FFFFFF"/>
                </a:solidFill>
              </a:rPr>
              <a:t>Initial random weights</a:t>
            </a:r>
          </a:p>
        </p:txBody>
      </p:sp>
    </p:spTree>
    <p:extLst>
      <p:ext uri="{BB962C8B-B14F-4D97-AF65-F5344CB8AC3E}">
        <p14:creationId xmlns:p14="http://schemas.microsoft.com/office/powerpoint/2010/main" val="2729622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 idx="4294967295"/>
          </p:nvPr>
        </p:nvSpPr>
        <p:spPr>
          <a:xfrm>
            <a:off x="350838" y="406400"/>
            <a:ext cx="8793162" cy="752475"/>
          </a:xfrm>
          <a:prstGeom prst="rect">
            <a:avLst/>
          </a:prstGeo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88238" y="4319588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" idx="112"/>
          </p:cNvCxnSpPr>
          <p:nvPr/>
        </p:nvCxnSpPr>
        <p:spPr>
          <a:xfrm flipH="1">
            <a:off x="7366000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41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6308725" cy="4619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FFFFFF"/>
                </a:solidFill>
              </a:rPr>
              <a:t>Present a training instance / adjust the weights</a:t>
            </a:r>
          </a:p>
        </p:txBody>
      </p:sp>
      <p:sp>
        <p:nvSpPr>
          <p:cNvPr id="3" name="Freeform 2"/>
          <p:cNvSpPr/>
          <p:nvPr/>
        </p:nvSpPr>
        <p:spPr>
          <a:xfrm>
            <a:off x="985838" y="2327275"/>
            <a:ext cx="6726237" cy="2498725"/>
          </a:xfrm>
          <a:custGeom>
            <a:avLst/>
            <a:gdLst>
              <a:gd name="connsiteX0" fmla="*/ 0 w 6725920"/>
              <a:gd name="connsiteY0" fmla="*/ 1290320 h 2499360"/>
              <a:gd name="connsiteX1" fmla="*/ 91440 w 6725920"/>
              <a:gd name="connsiteY1" fmla="*/ 1280160 h 2499360"/>
              <a:gd name="connsiteX2" fmla="*/ 121920 w 6725920"/>
              <a:gd name="connsiteY2" fmla="*/ 1249680 h 2499360"/>
              <a:gd name="connsiteX3" fmla="*/ 213360 w 6725920"/>
              <a:gd name="connsiteY3" fmla="*/ 1198880 h 2499360"/>
              <a:gd name="connsiteX4" fmla="*/ 345440 w 6725920"/>
              <a:gd name="connsiteY4" fmla="*/ 1209040 h 2499360"/>
              <a:gd name="connsiteX5" fmla="*/ 447040 w 6725920"/>
              <a:gd name="connsiteY5" fmla="*/ 1229360 h 2499360"/>
              <a:gd name="connsiteX6" fmla="*/ 477520 w 6725920"/>
              <a:gd name="connsiteY6" fmla="*/ 1249680 h 2499360"/>
              <a:gd name="connsiteX7" fmla="*/ 508000 w 6725920"/>
              <a:gd name="connsiteY7" fmla="*/ 1351280 h 2499360"/>
              <a:gd name="connsiteX8" fmla="*/ 518160 w 6725920"/>
              <a:gd name="connsiteY8" fmla="*/ 1391920 h 2499360"/>
              <a:gd name="connsiteX9" fmla="*/ 558800 w 6725920"/>
              <a:gd name="connsiteY9" fmla="*/ 1452880 h 2499360"/>
              <a:gd name="connsiteX10" fmla="*/ 680720 w 6725920"/>
              <a:gd name="connsiteY10" fmla="*/ 1463040 h 2499360"/>
              <a:gd name="connsiteX11" fmla="*/ 711200 w 6725920"/>
              <a:gd name="connsiteY11" fmla="*/ 1483360 h 2499360"/>
              <a:gd name="connsiteX12" fmla="*/ 772160 w 6725920"/>
              <a:gd name="connsiteY12" fmla="*/ 1513840 h 2499360"/>
              <a:gd name="connsiteX13" fmla="*/ 833120 w 6725920"/>
              <a:gd name="connsiteY13" fmla="*/ 1584960 h 2499360"/>
              <a:gd name="connsiteX14" fmla="*/ 843280 w 6725920"/>
              <a:gd name="connsiteY14" fmla="*/ 1615440 h 2499360"/>
              <a:gd name="connsiteX15" fmla="*/ 863600 w 6725920"/>
              <a:gd name="connsiteY15" fmla="*/ 1645920 h 2499360"/>
              <a:gd name="connsiteX16" fmla="*/ 843280 w 6725920"/>
              <a:gd name="connsiteY16" fmla="*/ 1737360 h 2499360"/>
              <a:gd name="connsiteX17" fmla="*/ 853440 w 6725920"/>
              <a:gd name="connsiteY17" fmla="*/ 1818640 h 2499360"/>
              <a:gd name="connsiteX18" fmla="*/ 1615440 w 6725920"/>
              <a:gd name="connsiteY18" fmla="*/ 1818640 h 2499360"/>
              <a:gd name="connsiteX19" fmla="*/ 1625600 w 6725920"/>
              <a:gd name="connsiteY19" fmla="*/ 1788160 h 2499360"/>
              <a:gd name="connsiteX20" fmla="*/ 1666240 w 6725920"/>
              <a:gd name="connsiteY20" fmla="*/ 1778000 h 2499360"/>
              <a:gd name="connsiteX21" fmla="*/ 1727200 w 6725920"/>
              <a:gd name="connsiteY21" fmla="*/ 1747520 h 2499360"/>
              <a:gd name="connsiteX22" fmla="*/ 1747520 w 6725920"/>
              <a:gd name="connsiteY22" fmla="*/ 1686560 h 2499360"/>
              <a:gd name="connsiteX23" fmla="*/ 1778000 w 6725920"/>
              <a:gd name="connsiteY23" fmla="*/ 1625600 h 2499360"/>
              <a:gd name="connsiteX24" fmla="*/ 1808480 w 6725920"/>
              <a:gd name="connsiteY24" fmla="*/ 1595120 h 2499360"/>
              <a:gd name="connsiteX25" fmla="*/ 1828800 w 6725920"/>
              <a:gd name="connsiteY25" fmla="*/ 1554480 h 2499360"/>
              <a:gd name="connsiteX26" fmla="*/ 1940560 w 6725920"/>
              <a:gd name="connsiteY26" fmla="*/ 1493520 h 2499360"/>
              <a:gd name="connsiteX27" fmla="*/ 1981200 w 6725920"/>
              <a:gd name="connsiteY27" fmla="*/ 1463040 h 2499360"/>
              <a:gd name="connsiteX28" fmla="*/ 2062480 w 6725920"/>
              <a:gd name="connsiteY28" fmla="*/ 1412240 h 2499360"/>
              <a:gd name="connsiteX29" fmla="*/ 2113280 w 6725920"/>
              <a:gd name="connsiteY29" fmla="*/ 1381760 h 2499360"/>
              <a:gd name="connsiteX30" fmla="*/ 2174240 w 6725920"/>
              <a:gd name="connsiteY30" fmla="*/ 1330960 h 2499360"/>
              <a:gd name="connsiteX31" fmla="*/ 2184400 w 6725920"/>
              <a:gd name="connsiteY31" fmla="*/ 1300480 h 2499360"/>
              <a:gd name="connsiteX32" fmla="*/ 2214880 w 6725920"/>
              <a:gd name="connsiteY32" fmla="*/ 1290320 h 2499360"/>
              <a:gd name="connsiteX33" fmla="*/ 2184400 w 6725920"/>
              <a:gd name="connsiteY33" fmla="*/ 1320800 h 2499360"/>
              <a:gd name="connsiteX34" fmla="*/ 2113280 w 6725920"/>
              <a:gd name="connsiteY34" fmla="*/ 1300480 h 2499360"/>
              <a:gd name="connsiteX35" fmla="*/ 2092960 w 6725920"/>
              <a:gd name="connsiteY35" fmla="*/ 1270000 h 2499360"/>
              <a:gd name="connsiteX36" fmla="*/ 2103120 w 6725920"/>
              <a:gd name="connsiteY36" fmla="*/ 1016000 h 2499360"/>
              <a:gd name="connsiteX37" fmla="*/ 2133600 w 6725920"/>
              <a:gd name="connsiteY37" fmla="*/ 985520 h 2499360"/>
              <a:gd name="connsiteX38" fmla="*/ 2204720 w 6725920"/>
              <a:gd name="connsiteY38" fmla="*/ 965200 h 2499360"/>
              <a:gd name="connsiteX39" fmla="*/ 2397760 w 6725920"/>
              <a:gd name="connsiteY39" fmla="*/ 955040 h 2499360"/>
              <a:gd name="connsiteX40" fmla="*/ 2570480 w 6725920"/>
              <a:gd name="connsiteY40" fmla="*/ 934720 h 2499360"/>
              <a:gd name="connsiteX41" fmla="*/ 2631440 w 6725920"/>
              <a:gd name="connsiteY41" fmla="*/ 904240 h 2499360"/>
              <a:gd name="connsiteX42" fmla="*/ 2682240 w 6725920"/>
              <a:gd name="connsiteY42" fmla="*/ 894080 h 2499360"/>
              <a:gd name="connsiteX43" fmla="*/ 2722880 w 6725920"/>
              <a:gd name="connsiteY43" fmla="*/ 883920 h 2499360"/>
              <a:gd name="connsiteX44" fmla="*/ 2956560 w 6725920"/>
              <a:gd name="connsiteY44" fmla="*/ 873760 h 2499360"/>
              <a:gd name="connsiteX45" fmla="*/ 2987040 w 6725920"/>
              <a:gd name="connsiteY45" fmla="*/ 863600 h 2499360"/>
              <a:gd name="connsiteX46" fmla="*/ 3007360 w 6725920"/>
              <a:gd name="connsiteY46" fmla="*/ 802640 h 2499360"/>
              <a:gd name="connsiteX47" fmla="*/ 3027680 w 6725920"/>
              <a:gd name="connsiteY47" fmla="*/ 772160 h 2499360"/>
              <a:gd name="connsiteX48" fmla="*/ 3037840 w 6725920"/>
              <a:gd name="connsiteY48" fmla="*/ 711200 h 2499360"/>
              <a:gd name="connsiteX49" fmla="*/ 3088640 w 6725920"/>
              <a:gd name="connsiteY49" fmla="*/ 680720 h 2499360"/>
              <a:gd name="connsiteX50" fmla="*/ 3119120 w 6725920"/>
              <a:gd name="connsiteY50" fmla="*/ 670560 h 2499360"/>
              <a:gd name="connsiteX51" fmla="*/ 3159760 w 6725920"/>
              <a:gd name="connsiteY51" fmla="*/ 650240 h 2499360"/>
              <a:gd name="connsiteX52" fmla="*/ 3230880 w 6725920"/>
              <a:gd name="connsiteY52" fmla="*/ 640080 h 2499360"/>
              <a:gd name="connsiteX53" fmla="*/ 3261360 w 6725920"/>
              <a:gd name="connsiteY53" fmla="*/ 619760 h 2499360"/>
              <a:gd name="connsiteX54" fmla="*/ 3322320 w 6725920"/>
              <a:gd name="connsiteY54" fmla="*/ 558800 h 2499360"/>
              <a:gd name="connsiteX55" fmla="*/ 3342640 w 6725920"/>
              <a:gd name="connsiteY55" fmla="*/ 528320 h 2499360"/>
              <a:gd name="connsiteX56" fmla="*/ 3403600 w 6725920"/>
              <a:gd name="connsiteY56" fmla="*/ 487680 h 2499360"/>
              <a:gd name="connsiteX57" fmla="*/ 3393440 w 6725920"/>
              <a:gd name="connsiteY57" fmla="*/ 436880 h 2499360"/>
              <a:gd name="connsiteX58" fmla="*/ 3373120 w 6725920"/>
              <a:gd name="connsiteY58" fmla="*/ 406400 h 2499360"/>
              <a:gd name="connsiteX59" fmla="*/ 3362960 w 6725920"/>
              <a:gd name="connsiteY59" fmla="*/ 365760 h 2499360"/>
              <a:gd name="connsiteX60" fmla="*/ 3383280 w 6725920"/>
              <a:gd name="connsiteY60" fmla="*/ 335280 h 2499360"/>
              <a:gd name="connsiteX61" fmla="*/ 3434080 w 6725920"/>
              <a:gd name="connsiteY61" fmla="*/ 325120 h 2499360"/>
              <a:gd name="connsiteX62" fmla="*/ 3474720 w 6725920"/>
              <a:gd name="connsiteY62" fmla="*/ 314960 h 2499360"/>
              <a:gd name="connsiteX63" fmla="*/ 3576320 w 6725920"/>
              <a:gd name="connsiteY63" fmla="*/ 264160 h 2499360"/>
              <a:gd name="connsiteX64" fmla="*/ 3769360 w 6725920"/>
              <a:gd name="connsiteY64" fmla="*/ 111760 h 2499360"/>
              <a:gd name="connsiteX65" fmla="*/ 3820160 w 6725920"/>
              <a:gd name="connsiteY65" fmla="*/ 71120 h 2499360"/>
              <a:gd name="connsiteX66" fmla="*/ 3901440 w 6725920"/>
              <a:gd name="connsiteY66" fmla="*/ 40640 h 2499360"/>
              <a:gd name="connsiteX67" fmla="*/ 3992880 w 6725920"/>
              <a:gd name="connsiteY67" fmla="*/ 50800 h 2499360"/>
              <a:gd name="connsiteX68" fmla="*/ 4084320 w 6725920"/>
              <a:gd name="connsiteY68" fmla="*/ 30480 h 2499360"/>
              <a:gd name="connsiteX69" fmla="*/ 4145280 w 6725920"/>
              <a:gd name="connsiteY69" fmla="*/ 20320 h 2499360"/>
              <a:gd name="connsiteX70" fmla="*/ 4297680 w 6725920"/>
              <a:gd name="connsiteY70" fmla="*/ 0 h 2499360"/>
              <a:gd name="connsiteX71" fmla="*/ 4632960 w 6725920"/>
              <a:gd name="connsiteY71" fmla="*/ 10160 h 2499360"/>
              <a:gd name="connsiteX72" fmla="*/ 4714240 w 6725920"/>
              <a:gd name="connsiteY72" fmla="*/ 40640 h 2499360"/>
              <a:gd name="connsiteX73" fmla="*/ 4815840 w 6725920"/>
              <a:gd name="connsiteY73" fmla="*/ 91440 h 2499360"/>
              <a:gd name="connsiteX74" fmla="*/ 4978400 w 6725920"/>
              <a:gd name="connsiteY74" fmla="*/ 213360 h 2499360"/>
              <a:gd name="connsiteX75" fmla="*/ 5039360 w 6725920"/>
              <a:gd name="connsiteY75" fmla="*/ 254000 h 2499360"/>
              <a:gd name="connsiteX76" fmla="*/ 5069840 w 6725920"/>
              <a:gd name="connsiteY76" fmla="*/ 304800 h 2499360"/>
              <a:gd name="connsiteX77" fmla="*/ 5130800 w 6725920"/>
              <a:gd name="connsiteY77" fmla="*/ 406400 h 2499360"/>
              <a:gd name="connsiteX78" fmla="*/ 5191760 w 6725920"/>
              <a:gd name="connsiteY78" fmla="*/ 477520 h 2499360"/>
              <a:gd name="connsiteX79" fmla="*/ 5212080 w 6725920"/>
              <a:gd name="connsiteY79" fmla="*/ 528320 h 2499360"/>
              <a:gd name="connsiteX80" fmla="*/ 5232400 w 6725920"/>
              <a:gd name="connsiteY80" fmla="*/ 568960 h 2499360"/>
              <a:gd name="connsiteX81" fmla="*/ 5252720 w 6725920"/>
              <a:gd name="connsiteY81" fmla="*/ 599440 h 2499360"/>
              <a:gd name="connsiteX82" fmla="*/ 5262880 w 6725920"/>
              <a:gd name="connsiteY82" fmla="*/ 629920 h 2499360"/>
              <a:gd name="connsiteX83" fmla="*/ 5293360 w 6725920"/>
              <a:gd name="connsiteY83" fmla="*/ 650240 h 2499360"/>
              <a:gd name="connsiteX84" fmla="*/ 5313680 w 6725920"/>
              <a:gd name="connsiteY84" fmla="*/ 731520 h 2499360"/>
              <a:gd name="connsiteX85" fmla="*/ 5354320 w 6725920"/>
              <a:gd name="connsiteY85" fmla="*/ 782320 h 2499360"/>
              <a:gd name="connsiteX86" fmla="*/ 5445760 w 6725920"/>
              <a:gd name="connsiteY86" fmla="*/ 914400 h 2499360"/>
              <a:gd name="connsiteX87" fmla="*/ 5516880 w 6725920"/>
              <a:gd name="connsiteY87" fmla="*/ 1005840 h 2499360"/>
              <a:gd name="connsiteX88" fmla="*/ 5598160 w 6725920"/>
              <a:gd name="connsiteY88" fmla="*/ 1148080 h 2499360"/>
              <a:gd name="connsiteX89" fmla="*/ 5628640 w 6725920"/>
              <a:gd name="connsiteY89" fmla="*/ 1198880 h 2499360"/>
              <a:gd name="connsiteX90" fmla="*/ 5648960 w 6725920"/>
              <a:gd name="connsiteY90" fmla="*/ 1229360 h 2499360"/>
              <a:gd name="connsiteX91" fmla="*/ 5679440 w 6725920"/>
              <a:gd name="connsiteY91" fmla="*/ 1239520 h 2499360"/>
              <a:gd name="connsiteX92" fmla="*/ 5709920 w 6725920"/>
              <a:gd name="connsiteY92" fmla="*/ 1270000 h 2499360"/>
              <a:gd name="connsiteX93" fmla="*/ 5852160 w 6725920"/>
              <a:gd name="connsiteY93" fmla="*/ 1351280 h 2499360"/>
              <a:gd name="connsiteX94" fmla="*/ 5923280 w 6725920"/>
              <a:gd name="connsiteY94" fmla="*/ 1432560 h 2499360"/>
              <a:gd name="connsiteX95" fmla="*/ 5994400 w 6725920"/>
              <a:gd name="connsiteY95" fmla="*/ 1493520 h 2499360"/>
              <a:gd name="connsiteX96" fmla="*/ 6085840 w 6725920"/>
              <a:gd name="connsiteY96" fmla="*/ 1656080 h 2499360"/>
              <a:gd name="connsiteX97" fmla="*/ 6096000 w 6725920"/>
              <a:gd name="connsiteY97" fmla="*/ 1686560 h 2499360"/>
              <a:gd name="connsiteX98" fmla="*/ 6106160 w 6725920"/>
              <a:gd name="connsiteY98" fmla="*/ 1747520 h 2499360"/>
              <a:gd name="connsiteX99" fmla="*/ 6187440 w 6725920"/>
              <a:gd name="connsiteY99" fmla="*/ 1778000 h 2499360"/>
              <a:gd name="connsiteX100" fmla="*/ 6217920 w 6725920"/>
              <a:gd name="connsiteY100" fmla="*/ 1818640 h 2499360"/>
              <a:gd name="connsiteX101" fmla="*/ 6248400 w 6725920"/>
              <a:gd name="connsiteY101" fmla="*/ 1838960 h 2499360"/>
              <a:gd name="connsiteX102" fmla="*/ 6238240 w 6725920"/>
              <a:gd name="connsiteY102" fmla="*/ 1869440 h 2499360"/>
              <a:gd name="connsiteX103" fmla="*/ 6238240 w 6725920"/>
              <a:gd name="connsiteY103" fmla="*/ 1950720 h 2499360"/>
              <a:gd name="connsiteX104" fmla="*/ 6197600 w 6725920"/>
              <a:gd name="connsiteY104" fmla="*/ 1960880 h 2499360"/>
              <a:gd name="connsiteX105" fmla="*/ 6207760 w 6725920"/>
              <a:gd name="connsiteY105" fmla="*/ 2052320 h 2499360"/>
              <a:gd name="connsiteX106" fmla="*/ 6238240 w 6725920"/>
              <a:gd name="connsiteY106" fmla="*/ 2062480 h 2499360"/>
              <a:gd name="connsiteX107" fmla="*/ 6258560 w 6725920"/>
              <a:gd name="connsiteY107" fmla="*/ 2092960 h 2499360"/>
              <a:gd name="connsiteX108" fmla="*/ 6268720 w 6725920"/>
              <a:gd name="connsiteY108" fmla="*/ 2174240 h 2499360"/>
              <a:gd name="connsiteX109" fmla="*/ 6309360 w 6725920"/>
              <a:gd name="connsiteY109" fmla="*/ 2245360 h 2499360"/>
              <a:gd name="connsiteX110" fmla="*/ 6339840 w 6725920"/>
              <a:gd name="connsiteY110" fmla="*/ 2235200 h 2499360"/>
              <a:gd name="connsiteX111" fmla="*/ 6431280 w 6725920"/>
              <a:gd name="connsiteY111" fmla="*/ 2275840 h 2499360"/>
              <a:gd name="connsiteX112" fmla="*/ 6492240 w 6725920"/>
              <a:gd name="connsiteY112" fmla="*/ 2316480 h 2499360"/>
              <a:gd name="connsiteX113" fmla="*/ 6614160 w 6725920"/>
              <a:gd name="connsiteY113" fmla="*/ 2407920 h 2499360"/>
              <a:gd name="connsiteX114" fmla="*/ 6654800 w 6725920"/>
              <a:gd name="connsiteY114" fmla="*/ 2418080 h 2499360"/>
              <a:gd name="connsiteX115" fmla="*/ 6685280 w 6725920"/>
              <a:gd name="connsiteY115" fmla="*/ 2448560 h 2499360"/>
              <a:gd name="connsiteX116" fmla="*/ 6725920 w 6725920"/>
              <a:gd name="connsiteY116" fmla="*/ 249936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6725920" h="2499360">
                <a:moveTo>
                  <a:pt x="0" y="1290320"/>
                </a:moveTo>
                <a:cubicBezTo>
                  <a:pt x="30480" y="1286933"/>
                  <a:pt x="62346" y="1289858"/>
                  <a:pt x="91440" y="1280160"/>
                </a:cubicBezTo>
                <a:cubicBezTo>
                  <a:pt x="105071" y="1275616"/>
                  <a:pt x="110578" y="1258501"/>
                  <a:pt x="121920" y="1249680"/>
                </a:cubicBezTo>
                <a:cubicBezTo>
                  <a:pt x="174323" y="1208922"/>
                  <a:pt x="167372" y="1214209"/>
                  <a:pt x="213360" y="1198880"/>
                </a:cubicBezTo>
                <a:cubicBezTo>
                  <a:pt x="257387" y="1202267"/>
                  <a:pt x="301654" y="1203329"/>
                  <a:pt x="345440" y="1209040"/>
                </a:cubicBezTo>
                <a:cubicBezTo>
                  <a:pt x="379687" y="1213507"/>
                  <a:pt x="447040" y="1229360"/>
                  <a:pt x="447040" y="1229360"/>
                </a:cubicBezTo>
                <a:cubicBezTo>
                  <a:pt x="457200" y="1236133"/>
                  <a:pt x="469703" y="1240299"/>
                  <a:pt x="477520" y="1249680"/>
                </a:cubicBezTo>
                <a:cubicBezTo>
                  <a:pt x="503283" y="1280595"/>
                  <a:pt x="500478" y="1313669"/>
                  <a:pt x="508000" y="1351280"/>
                </a:cubicBezTo>
                <a:cubicBezTo>
                  <a:pt x="510738" y="1364972"/>
                  <a:pt x="514324" y="1378494"/>
                  <a:pt x="518160" y="1391920"/>
                </a:cubicBezTo>
                <a:cubicBezTo>
                  <a:pt x="524157" y="1412910"/>
                  <a:pt x="532428" y="1445848"/>
                  <a:pt x="558800" y="1452880"/>
                </a:cubicBezTo>
                <a:cubicBezTo>
                  <a:pt x="598204" y="1463388"/>
                  <a:pt x="640080" y="1459653"/>
                  <a:pt x="680720" y="1463040"/>
                </a:cubicBezTo>
                <a:cubicBezTo>
                  <a:pt x="690880" y="1469813"/>
                  <a:pt x="700278" y="1477899"/>
                  <a:pt x="711200" y="1483360"/>
                </a:cubicBezTo>
                <a:cubicBezTo>
                  <a:pt x="757022" y="1506271"/>
                  <a:pt x="728484" y="1477444"/>
                  <a:pt x="772160" y="1513840"/>
                </a:cubicBezTo>
                <a:cubicBezTo>
                  <a:pt x="800462" y="1537425"/>
                  <a:pt x="810696" y="1555062"/>
                  <a:pt x="833120" y="1584960"/>
                </a:cubicBezTo>
                <a:cubicBezTo>
                  <a:pt x="836507" y="1595120"/>
                  <a:pt x="838491" y="1605861"/>
                  <a:pt x="843280" y="1615440"/>
                </a:cubicBezTo>
                <a:cubicBezTo>
                  <a:pt x="848741" y="1626362"/>
                  <a:pt x="862085" y="1633803"/>
                  <a:pt x="863600" y="1645920"/>
                </a:cubicBezTo>
                <a:cubicBezTo>
                  <a:pt x="864675" y="1654519"/>
                  <a:pt x="846329" y="1725163"/>
                  <a:pt x="843280" y="1737360"/>
                </a:cubicBezTo>
                <a:cubicBezTo>
                  <a:pt x="846667" y="1764453"/>
                  <a:pt x="826835" y="1812500"/>
                  <a:pt x="853440" y="1818640"/>
                </a:cubicBezTo>
                <a:cubicBezTo>
                  <a:pt x="959256" y="1843059"/>
                  <a:pt x="1505737" y="1821605"/>
                  <a:pt x="1615440" y="1818640"/>
                </a:cubicBezTo>
                <a:cubicBezTo>
                  <a:pt x="1618827" y="1808480"/>
                  <a:pt x="1617237" y="1794850"/>
                  <a:pt x="1625600" y="1788160"/>
                </a:cubicBezTo>
                <a:cubicBezTo>
                  <a:pt x="1636504" y="1779437"/>
                  <a:pt x="1652814" y="1781836"/>
                  <a:pt x="1666240" y="1778000"/>
                </a:cubicBezTo>
                <a:cubicBezTo>
                  <a:pt x="1703046" y="1767484"/>
                  <a:pt x="1693804" y="1769784"/>
                  <a:pt x="1727200" y="1747520"/>
                </a:cubicBezTo>
                <a:lnTo>
                  <a:pt x="1747520" y="1686560"/>
                </a:lnTo>
                <a:cubicBezTo>
                  <a:pt x="1757703" y="1656012"/>
                  <a:pt x="1756116" y="1651861"/>
                  <a:pt x="1778000" y="1625600"/>
                </a:cubicBezTo>
                <a:cubicBezTo>
                  <a:pt x="1787198" y="1614562"/>
                  <a:pt x="1800129" y="1606812"/>
                  <a:pt x="1808480" y="1595120"/>
                </a:cubicBezTo>
                <a:cubicBezTo>
                  <a:pt x="1817283" y="1582795"/>
                  <a:pt x="1818090" y="1565190"/>
                  <a:pt x="1828800" y="1554480"/>
                </a:cubicBezTo>
                <a:cubicBezTo>
                  <a:pt x="1882269" y="1501011"/>
                  <a:pt x="1884011" y="1524936"/>
                  <a:pt x="1940560" y="1493520"/>
                </a:cubicBezTo>
                <a:cubicBezTo>
                  <a:pt x="1955362" y="1485296"/>
                  <a:pt x="1967111" y="1472433"/>
                  <a:pt x="1981200" y="1463040"/>
                </a:cubicBezTo>
                <a:cubicBezTo>
                  <a:pt x="2007784" y="1445317"/>
                  <a:pt x="2035270" y="1428985"/>
                  <a:pt x="2062480" y="1412240"/>
                </a:cubicBezTo>
                <a:cubicBezTo>
                  <a:pt x="2079298" y="1401890"/>
                  <a:pt x="2099316" y="1395724"/>
                  <a:pt x="2113280" y="1381760"/>
                </a:cubicBezTo>
                <a:cubicBezTo>
                  <a:pt x="2152394" y="1342646"/>
                  <a:pt x="2131805" y="1359250"/>
                  <a:pt x="2174240" y="1330960"/>
                </a:cubicBezTo>
                <a:cubicBezTo>
                  <a:pt x="2177627" y="1320800"/>
                  <a:pt x="2176827" y="1308053"/>
                  <a:pt x="2184400" y="1300480"/>
                </a:cubicBezTo>
                <a:cubicBezTo>
                  <a:pt x="2191973" y="1292907"/>
                  <a:pt x="2214880" y="1279610"/>
                  <a:pt x="2214880" y="1290320"/>
                </a:cubicBezTo>
                <a:lnTo>
                  <a:pt x="2184400" y="1320800"/>
                </a:lnTo>
                <a:cubicBezTo>
                  <a:pt x="2181745" y="1320136"/>
                  <a:pt x="2119905" y="1305780"/>
                  <a:pt x="2113280" y="1300480"/>
                </a:cubicBezTo>
                <a:cubicBezTo>
                  <a:pt x="2103745" y="1292852"/>
                  <a:pt x="2099733" y="1280160"/>
                  <a:pt x="2092960" y="1270000"/>
                </a:cubicBezTo>
                <a:cubicBezTo>
                  <a:pt x="2096347" y="1185333"/>
                  <a:pt x="2091137" y="1099883"/>
                  <a:pt x="2103120" y="1016000"/>
                </a:cubicBezTo>
                <a:cubicBezTo>
                  <a:pt x="2105152" y="1001776"/>
                  <a:pt x="2121645" y="993490"/>
                  <a:pt x="2133600" y="985520"/>
                </a:cubicBezTo>
                <a:cubicBezTo>
                  <a:pt x="2141176" y="980469"/>
                  <a:pt x="2200825" y="965539"/>
                  <a:pt x="2204720" y="965200"/>
                </a:cubicBezTo>
                <a:cubicBezTo>
                  <a:pt x="2268913" y="959618"/>
                  <a:pt x="2333413" y="958427"/>
                  <a:pt x="2397760" y="955040"/>
                </a:cubicBezTo>
                <a:cubicBezTo>
                  <a:pt x="2498996" y="929731"/>
                  <a:pt x="2368323" y="959990"/>
                  <a:pt x="2570480" y="934720"/>
                </a:cubicBezTo>
                <a:cubicBezTo>
                  <a:pt x="2617797" y="928805"/>
                  <a:pt x="2586060" y="921257"/>
                  <a:pt x="2631440" y="904240"/>
                </a:cubicBezTo>
                <a:cubicBezTo>
                  <a:pt x="2647609" y="898177"/>
                  <a:pt x="2665383" y="897826"/>
                  <a:pt x="2682240" y="894080"/>
                </a:cubicBezTo>
                <a:cubicBezTo>
                  <a:pt x="2695871" y="891051"/>
                  <a:pt x="2708955" y="884952"/>
                  <a:pt x="2722880" y="883920"/>
                </a:cubicBezTo>
                <a:cubicBezTo>
                  <a:pt x="2800634" y="878160"/>
                  <a:pt x="2878667" y="877147"/>
                  <a:pt x="2956560" y="873760"/>
                </a:cubicBezTo>
                <a:cubicBezTo>
                  <a:pt x="2966720" y="870373"/>
                  <a:pt x="2980815" y="872315"/>
                  <a:pt x="2987040" y="863600"/>
                </a:cubicBezTo>
                <a:cubicBezTo>
                  <a:pt x="2999490" y="846171"/>
                  <a:pt x="2998661" y="822213"/>
                  <a:pt x="3007360" y="802640"/>
                </a:cubicBezTo>
                <a:cubicBezTo>
                  <a:pt x="3012319" y="791482"/>
                  <a:pt x="3020907" y="782320"/>
                  <a:pt x="3027680" y="772160"/>
                </a:cubicBezTo>
                <a:cubicBezTo>
                  <a:pt x="3031067" y="751840"/>
                  <a:pt x="3026413" y="728340"/>
                  <a:pt x="3037840" y="711200"/>
                </a:cubicBezTo>
                <a:cubicBezTo>
                  <a:pt x="3048794" y="694769"/>
                  <a:pt x="3070977" y="689551"/>
                  <a:pt x="3088640" y="680720"/>
                </a:cubicBezTo>
                <a:cubicBezTo>
                  <a:pt x="3098219" y="675931"/>
                  <a:pt x="3109276" y="674779"/>
                  <a:pt x="3119120" y="670560"/>
                </a:cubicBezTo>
                <a:cubicBezTo>
                  <a:pt x="3133041" y="664594"/>
                  <a:pt x="3145148" y="654225"/>
                  <a:pt x="3159760" y="650240"/>
                </a:cubicBezTo>
                <a:cubicBezTo>
                  <a:pt x="3182864" y="643939"/>
                  <a:pt x="3207173" y="643467"/>
                  <a:pt x="3230880" y="640080"/>
                </a:cubicBezTo>
                <a:cubicBezTo>
                  <a:pt x="3241040" y="633307"/>
                  <a:pt x="3252726" y="628394"/>
                  <a:pt x="3261360" y="619760"/>
                </a:cubicBezTo>
                <a:cubicBezTo>
                  <a:pt x="3336973" y="544147"/>
                  <a:pt x="3250488" y="606688"/>
                  <a:pt x="3322320" y="558800"/>
                </a:cubicBezTo>
                <a:cubicBezTo>
                  <a:pt x="3329093" y="548640"/>
                  <a:pt x="3333450" y="536361"/>
                  <a:pt x="3342640" y="528320"/>
                </a:cubicBezTo>
                <a:cubicBezTo>
                  <a:pt x="3361019" y="512238"/>
                  <a:pt x="3403600" y="487680"/>
                  <a:pt x="3403600" y="487680"/>
                </a:cubicBezTo>
                <a:cubicBezTo>
                  <a:pt x="3400213" y="470747"/>
                  <a:pt x="3399503" y="453049"/>
                  <a:pt x="3393440" y="436880"/>
                </a:cubicBezTo>
                <a:cubicBezTo>
                  <a:pt x="3389153" y="425447"/>
                  <a:pt x="3377930" y="417623"/>
                  <a:pt x="3373120" y="406400"/>
                </a:cubicBezTo>
                <a:cubicBezTo>
                  <a:pt x="3367619" y="393565"/>
                  <a:pt x="3366347" y="379307"/>
                  <a:pt x="3362960" y="365760"/>
                </a:cubicBezTo>
                <a:cubicBezTo>
                  <a:pt x="3369733" y="355600"/>
                  <a:pt x="3372678" y="341338"/>
                  <a:pt x="3383280" y="335280"/>
                </a:cubicBezTo>
                <a:cubicBezTo>
                  <a:pt x="3398273" y="326712"/>
                  <a:pt x="3417223" y="328866"/>
                  <a:pt x="3434080" y="325120"/>
                </a:cubicBezTo>
                <a:cubicBezTo>
                  <a:pt x="3447711" y="322091"/>
                  <a:pt x="3461173" y="318347"/>
                  <a:pt x="3474720" y="314960"/>
                </a:cubicBezTo>
                <a:cubicBezTo>
                  <a:pt x="3547298" y="266574"/>
                  <a:pt x="3511988" y="280243"/>
                  <a:pt x="3576320" y="264160"/>
                </a:cubicBezTo>
                <a:cubicBezTo>
                  <a:pt x="3809468" y="69870"/>
                  <a:pt x="3606263" y="234082"/>
                  <a:pt x="3769360" y="111760"/>
                </a:cubicBezTo>
                <a:cubicBezTo>
                  <a:pt x="3786708" y="98749"/>
                  <a:pt x="3801565" y="82277"/>
                  <a:pt x="3820160" y="71120"/>
                </a:cubicBezTo>
                <a:cubicBezTo>
                  <a:pt x="3835346" y="62008"/>
                  <a:pt x="3880411" y="47650"/>
                  <a:pt x="3901440" y="40640"/>
                </a:cubicBezTo>
                <a:cubicBezTo>
                  <a:pt x="3931920" y="44027"/>
                  <a:pt x="3962260" y="52501"/>
                  <a:pt x="3992880" y="50800"/>
                </a:cubicBezTo>
                <a:cubicBezTo>
                  <a:pt x="4024055" y="49068"/>
                  <a:pt x="4053703" y="36603"/>
                  <a:pt x="4084320" y="30480"/>
                </a:cubicBezTo>
                <a:cubicBezTo>
                  <a:pt x="4104520" y="26440"/>
                  <a:pt x="4124919" y="23452"/>
                  <a:pt x="4145280" y="20320"/>
                </a:cubicBezTo>
                <a:cubicBezTo>
                  <a:pt x="4206039" y="10972"/>
                  <a:pt x="4235269" y="7801"/>
                  <a:pt x="4297680" y="0"/>
                </a:cubicBezTo>
                <a:cubicBezTo>
                  <a:pt x="4409440" y="3387"/>
                  <a:pt x="4521677" y="-697"/>
                  <a:pt x="4632960" y="10160"/>
                </a:cubicBezTo>
                <a:cubicBezTo>
                  <a:pt x="4661759" y="12970"/>
                  <a:pt x="4687798" y="28888"/>
                  <a:pt x="4714240" y="40640"/>
                </a:cubicBezTo>
                <a:cubicBezTo>
                  <a:pt x="4748841" y="56018"/>
                  <a:pt x="4783372" y="71959"/>
                  <a:pt x="4815840" y="91440"/>
                </a:cubicBezTo>
                <a:cubicBezTo>
                  <a:pt x="4937434" y="164396"/>
                  <a:pt x="4886754" y="144625"/>
                  <a:pt x="4978400" y="213360"/>
                </a:cubicBezTo>
                <a:cubicBezTo>
                  <a:pt x="4997937" y="228013"/>
                  <a:pt x="5019040" y="240453"/>
                  <a:pt x="5039360" y="254000"/>
                </a:cubicBezTo>
                <a:cubicBezTo>
                  <a:pt x="5049520" y="270933"/>
                  <a:pt x="5060250" y="287538"/>
                  <a:pt x="5069840" y="304800"/>
                </a:cubicBezTo>
                <a:cubicBezTo>
                  <a:pt x="5089883" y="340878"/>
                  <a:pt x="5099816" y="375416"/>
                  <a:pt x="5130800" y="406400"/>
                </a:cubicBezTo>
                <a:cubicBezTo>
                  <a:pt x="5153900" y="429500"/>
                  <a:pt x="5175468" y="448194"/>
                  <a:pt x="5191760" y="477520"/>
                </a:cubicBezTo>
                <a:cubicBezTo>
                  <a:pt x="5200617" y="493463"/>
                  <a:pt x="5204673" y="511654"/>
                  <a:pt x="5212080" y="528320"/>
                </a:cubicBezTo>
                <a:cubicBezTo>
                  <a:pt x="5218231" y="542160"/>
                  <a:pt x="5224886" y="555810"/>
                  <a:pt x="5232400" y="568960"/>
                </a:cubicBezTo>
                <a:cubicBezTo>
                  <a:pt x="5238458" y="579562"/>
                  <a:pt x="5247259" y="588518"/>
                  <a:pt x="5252720" y="599440"/>
                </a:cubicBezTo>
                <a:cubicBezTo>
                  <a:pt x="5257509" y="609019"/>
                  <a:pt x="5256190" y="621557"/>
                  <a:pt x="5262880" y="629920"/>
                </a:cubicBezTo>
                <a:cubicBezTo>
                  <a:pt x="5270508" y="639455"/>
                  <a:pt x="5283200" y="643467"/>
                  <a:pt x="5293360" y="650240"/>
                </a:cubicBezTo>
                <a:cubicBezTo>
                  <a:pt x="5300133" y="677333"/>
                  <a:pt x="5301977" y="706163"/>
                  <a:pt x="5313680" y="731520"/>
                </a:cubicBezTo>
                <a:cubicBezTo>
                  <a:pt x="5322767" y="751209"/>
                  <a:pt x="5341623" y="764740"/>
                  <a:pt x="5354320" y="782320"/>
                </a:cubicBezTo>
                <a:cubicBezTo>
                  <a:pt x="5385672" y="825730"/>
                  <a:pt x="5414265" y="871094"/>
                  <a:pt x="5445760" y="914400"/>
                </a:cubicBezTo>
                <a:cubicBezTo>
                  <a:pt x="5468472" y="945628"/>
                  <a:pt x="5501197" y="970554"/>
                  <a:pt x="5516880" y="1005840"/>
                </a:cubicBezTo>
                <a:cubicBezTo>
                  <a:pt x="5586884" y="1163348"/>
                  <a:pt x="5523319" y="1041164"/>
                  <a:pt x="5598160" y="1148080"/>
                </a:cubicBezTo>
                <a:cubicBezTo>
                  <a:pt x="5609484" y="1164258"/>
                  <a:pt x="5618174" y="1182134"/>
                  <a:pt x="5628640" y="1198880"/>
                </a:cubicBezTo>
                <a:cubicBezTo>
                  <a:pt x="5635112" y="1209235"/>
                  <a:pt x="5639425" y="1221732"/>
                  <a:pt x="5648960" y="1229360"/>
                </a:cubicBezTo>
                <a:cubicBezTo>
                  <a:pt x="5657323" y="1236050"/>
                  <a:pt x="5669280" y="1236133"/>
                  <a:pt x="5679440" y="1239520"/>
                </a:cubicBezTo>
                <a:cubicBezTo>
                  <a:pt x="5689600" y="1249680"/>
                  <a:pt x="5697965" y="1262030"/>
                  <a:pt x="5709920" y="1270000"/>
                </a:cubicBezTo>
                <a:cubicBezTo>
                  <a:pt x="5787681" y="1321841"/>
                  <a:pt x="5768175" y="1278493"/>
                  <a:pt x="5852160" y="1351280"/>
                </a:cubicBezTo>
                <a:cubicBezTo>
                  <a:pt x="5879365" y="1374858"/>
                  <a:pt x="5897824" y="1407104"/>
                  <a:pt x="5923280" y="1432560"/>
                </a:cubicBezTo>
                <a:cubicBezTo>
                  <a:pt x="5945358" y="1454638"/>
                  <a:pt x="5970693" y="1473200"/>
                  <a:pt x="5994400" y="1493520"/>
                </a:cubicBezTo>
                <a:cubicBezTo>
                  <a:pt x="6003967" y="1509920"/>
                  <a:pt x="6066750" y="1611537"/>
                  <a:pt x="6085840" y="1656080"/>
                </a:cubicBezTo>
                <a:cubicBezTo>
                  <a:pt x="6090059" y="1665924"/>
                  <a:pt x="6093677" y="1676105"/>
                  <a:pt x="6096000" y="1686560"/>
                </a:cubicBezTo>
                <a:cubicBezTo>
                  <a:pt x="6100469" y="1706670"/>
                  <a:pt x="6093800" y="1731040"/>
                  <a:pt x="6106160" y="1747520"/>
                </a:cubicBezTo>
                <a:cubicBezTo>
                  <a:pt x="6110210" y="1752919"/>
                  <a:pt x="6172950" y="1773170"/>
                  <a:pt x="6187440" y="1778000"/>
                </a:cubicBezTo>
                <a:cubicBezTo>
                  <a:pt x="6197600" y="1791547"/>
                  <a:pt x="6205946" y="1806666"/>
                  <a:pt x="6217920" y="1818640"/>
                </a:cubicBezTo>
                <a:cubicBezTo>
                  <a:pt x="6226554" y="1827274"/>
                  <a:pt x="6243865" y="1827623"/>
                  <a:pt x="6248400" y="1838960"/>
                </a:cubicBezTo>
                <a:cubicBezTo>
                  <a:pt x="6252377" y="1848904"/>
                  <a:pt x="6241627" y="1859280"/>
                  <a:pt x="6238240" y="1869440"/>
                </a:cubicBezTo>
                <a:cubicBezTo>
                  <a:pt x="6246981" y="1895664"/>
                  <a:pt x="6261593" y="1922696"/>
                  <a:pt x="6238240" y="1950720"/>
                </a:cubicBezTo>
                <a:cubicBezTo>
                  <a:pt x="6229301" y="1961447"/>
                  <a:pt x="6211147" y="1957493"/>
                  <a:pt x="6197600" y="1960880"/>
                </a:cubicBezTo>
                <a:cubicBezTo>
                  <a:pt x="6200987" y="1991360"/>
                  <a:pt x="6196370" y="2023846"/>
                  <a:pt x="6207760" y="2052320"/>
                </a:cubicBezTo>
                <a:cubicBezTo>
                  <a:pt x="6211737" y="2062264"/>
                  <a:pt x="6229877" y="2055790"/>
                  <a:pt x="6238240" y="2062480"/>
                </a:cubicBezTo>
                <a:cubicBezTo>
                  <a:pt x="6247775" y="2070108"/>
                  <a:pt x="6251787" y="2082800"/>
                  <a:pt x="6258560" y="2092960"/>
                </a:cubicBezTo>
                <a:cubicBezTo>
                  <a:pt x="6261947" y="2120053"/>
                  <a:pt x="6262098" y="2147751"/>
                  <a:pt x="6268720" y="2174240"/>
                </a:cubicBezTo>
                <a:cubicBezTo>
                  <a:pt x="6273876" y="2194865"/>
                  <a:pt x="6297267" y="2227220"/>
                  <a:pt x="6309360" y="2245360"/>
                </a:cubicBezTo>
                <a:cubicBezTo>
                  <a:pt x="6319520" y="2241973"/>
                  <a:pt x="6329213" y="2233872"/>
                  <a:pt x="6339840" y="2235200"/>
                </a:cubicBezTo>
                <a:cubicBezTo>
                  <a:pt x="6352713" y="2236809"/>
                  <a:pt x="6417503" y="2267574"/>
                  <a:pt x="6431280" y="2275840"/>
                </a:cubicBezTo>
                <a:cubicBezTo>
                  <a:pt x="6452221" y="2288405"/>
                  <a:pt x="6472703" y="2301827"/>
                  <a:pt x="6492240" y="2316480"/>
                </a:cubicBezTo>
                <a:cubicBezTo>
                  <a:pt x="6538627" y="2351270"/>
                  <a:pt x="6561969" y="2381824"/>
                  <a:pt x="6614160" y="2407920"/>
                </a:cubicBezTo>
                <a:cubicBezTo>
                  <a:pt x="6626649" y="2414165"/>
                  <a:pt x="6641253" y="2414693"/>
                  <a:pt x="6654800" y="2418080"/>
                </a:cubicBezTo>
                <a:cubicBezTo>
                  <a:pt x="6664960" y="2428240"/>
                  <a:pt x="6675929" y="2437651"/>
                  <a:pt x="6685280" y="2448560"/>
                </a:cubicBezTo>
                <a:cubicBezTo>
                  <a:pt x="6751987" y="2526385"/>
                  <a:pt x="6694352" y="2467792"/>
                  <a:pt x="6725920" y="2499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6200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 idx="4294967295"/>
          </p:nvPr>
        </p:nvSpPr>
        <p:spPr>
          <a:xfrm>
            <a:off x="350838" y="406400"/>
            <a:ext cx="8793162" cy="752475"/>
          </a:xfrm>
          <a:prstGeom prst="rect">
            <a:avLst/>
          </a:prstGeo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accent2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88238" y="4319588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66000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65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6308725" cy="4619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FFFFFF"/>
                </a:solidFill>
              </a:rPr>
              <a:t>Present a training instance / adjust the weights</a:t>
            </a:r>
          </a:p>
        </p:txBody>
      </p:sp>
      <p:sp>
        <p:nvSpPr>
          <p:cNvPr id="4" name="Freeform 3"/>
          <p:cNvSpPr/>
          <p:nvPr/>
        </p:nvSpPr>
        <p:spPr>
          <a:xfrm>
            <a:off x="1006475" y="2366963"/>
            <a:ext cx="6654800" cy="2500312"/>
          </a:xfrm>
          <a:custGeom>
            <a:avLst/>
            <a:gdLst>
              <a:gd name="connsiteX0" fmla="*/ 0 w 6654800"/>
              <a:gd name="connsiteY0" fmla="*/ 1351280 h 2499360"/>
              <a:gd name="connsiteX1" fmla="*/ 101600 w 6654800"/>
              <a:gd name="connsiteY1" fmla="*/ 1341120 h 2499360"/>
              <a:gd name="connsiteX2" fmla="*/ 162560 w 6654800"/>
              <a:gd name="connsiteY2" fmla="*/ 1320800 h 2499360"/>
              <a:gd name="connsiteX3" fmla="*/ 203200 w 6654800"/>
              <a:gd name="connsiteY3" fmla="*/ 1310640 h 2499360"/>
              <a:gd name="connsiteX4" fmla="*/ 233680 w 6654800"/>
              <a:gd name="connsiteY4" fmla="*/ 1290320 h 2499360"/>
              <a:gd name="connsiteX5" fmla="*/ 274320 w 6654800"/>
              <a:gd name="connsiteY5" fmla="*/ 1259840 h 2499360"/>
              <a:gd name="connsiteX6" fmla="*/ 355600 w 6654800"/>
              <a:gd name="connsiteY6" fmla="*/ 1239520 h 2499360"/>
              <a:gd name="connsiteX7" fmla="*/ 528320 w 6654800"/>
              <a:gd name="connsiteY7" fmla="*/ 1249680 h 2499360"/>
              <a:gd name="connsiteX8" fmla="*/ 548640 w 6654800"/>
              <a:gd name="connsiteY8" fmla="*/ 1280160 h 2499360"/>
              <a:gd name="connsiteX9" fmla="*/ 579120 w 6654800"/>
              <a:gd name="connsiteY9" fmla="*/ 1300480 h 2499360"/>
              <a:gd name="connsiteX10" fmla="*/ 609600 w 6654800"/>
              <a:gd name="connsiteY10" fmla="*/ 1330960 h 2499360"/>
              <a:gd name="connsiteX11" fmla="*/ 650240 w 6654800"/>
              <a:gd name="connsiteY11" fmla="*/ 1351280 h 2499360"/>
              <a:gd name="connsiteX12" fmla="*/ 690880 w 6654800"/>
              <a:gd name="connsiteY12" fmla="*/ 1391920 h 2499360"/>
              <a:gd name="connsiteX13" fmla="*/ 721360 w 6654800"/>
              <a:gd name="connsiteY13" fmla="*/ 1463040 h 2499360"/>
              <a:gd name="connsiteX14" fmla="*/ 802640 w 6654800"/>
              <a:gd name="connsiteY14" fmla="*/ 1483360 h 2499360"/>
              <a:gd name="connsiteX15" fmla="*/ 812800 w 6654800"/>
              <a:gd name="connsiteY15" fmla="*/ 1513840 h 2499360"/>
              <a:gd name="connsiteX16" fmla="*/ 853440 w 6654800"/>
              <a:gd name="connsiteY16" fmla="*/ 1574800 h 2499360"/>
              <a:gd name="connsiteX17" fmla="*/ 934720 w 6654800"/>
              <a:gd name="connsiteY17" fmla="*/ 1584960 h 2499360"/>
              <a:gd name="connsiteX18" fmla="*/ 995680 w 6654800"/>
              <a:gd name="connsiteY18" fmla="*/ 1625600 h 2499360"/>
              <a:gd name="connsiteX19" fmla="*/ 1066800 w 6654800"/>
              <a:gd name="connsiteY19" fmla="*/ 1645920 h 2499360"/>
              <a:gd name="connsiteX20" fmla="*/ 1087120 w 6654800"/>
              <a:gd name="connsiteY20" fmla="*/ 1676400 h 2499360"/>
              <a:gd name="connsiteX21" fmla="*/ 1158240 w 6654800"/>
              <a:gd name="connsiteY21" fmla="*/ 1717040 h 2499360"/>
              <a:gd name="connsiteX22" fmla="*/ 1259840 w 6654800"/>
              <a:gd name="connsiteY22" fmla="*/ 1747520 h 2499360"/>
              <a:gd name="connsiteX23" fmla="*/ 1432560 w 6654800"/>
              <a:gd name="connsiteY23" fmla="*/ 1757680 h 2499360"/>
              <a:gd name="connsiteX24" fmla="*/ 1483360 w 6654800"/>
              <a:gd name="connsiteY24" fmla="*/ 1778000 h 2499360"/>
              <a:gd name="connsiteX25" fmla="*/ 1524000 w 6654800"/>
              <a:gd name="connsiteY25" fmla="*/ 1818640 h 2499360"/>
              <a:gd name="connsiteX26" fmla="*/ 1584960 w 6654800"/>
              <a:gd name="connsiteY26" fmla="*/ 1808480 h 2499360"/>
              <a:gd name="connsiteX27" fmla="*/ 1645920 w 6654800"/>
              <a:gd name="connsiteY27" fmla="*/ 1767840 h 2499360"/>
              <a:gd name="connsiteX28" fmla="*/ 1706880 w 6654800"/>
              <a:gd name="connsiteY28" fmla="*/ 1666240 h 2499360"/>
              <a:gd name="connsiteX29" fmla="*/ 1717040 w 6654800"/>
              <a:gd name="connsiteY29" fmla="*/ 1635760 h 2499360"/>
              <a:gd name="connsiteX30" fmla="*/ 1818640 w 6654800"/>
              <a:gd name="connsiteY30" fmla="*/ 1605280 h 2499360"/>
              <a:gd name="connsiteX31" fmla="*/ 1869440 w 6654800"/>
              <a:gd name="connsiteY31" fmla="*/ 1595120 h 2499360"/>
              <a:gd name="connsiteX32" fmla="*/ 1910080 w 6654800"/>
              <a:gd name="connsiteY32" fmla="*/ 1584960 h 2499360"/>
              <a:gd name="connsiteX33" fmla="*/ 1991360 w 6654800"/>
              <a:gd name="connsiteY33" fmla="*/ 1574800 h 2499360"/>
              <a:gd name="connsiteX34" fmla="*/ 2052320 w 6654800"/>
              <a:gd name="connsiteY34" fmla="*/ 1584960 h 2499360"/>
              <a:gd name="connsiteX35" fmla="*/ 2082800 w 6654800"/>
              <a:gd name="connsiteY35" fmla="*/ 1615440 h 2499360"/>
              <a:gd name="connsiteX36" fmla="*/ 2113280 w 6654800"/>
              <a:gd name="connsiteY36" fmla="*/ 1625600 h 2499360"/>
              <a:gd name="connsiteX37" fmla="*/ 2143760 w 6654800"/>
              <a:gd name="connsiteY37" fmla="*/ 1656080 h 2499360"/>
              <a:gd name="connsiteX38" fmla="*/ 2174240 w 6654800"/>
              <a:gd name="connsiteY38" fmla="*/ 1645920 h 2499360"/>
              <a:gd name="connsiteX39" fmla="*/ 2214880 w 6654800"/>
              <a:gd name="connsiteY39" fmla="*/ 1635760 h 2499360"/>
              <a:gd name="connsiteX40" fmla="*/ 2458720 w 6654800"/>
              <a:gd name="connsiteY40" fmla="*/ 1584960 h 2499360"/>
              <a:gd name="connsiteX41" fmla="*/ 2479040 w 6654800"/>
              <a:gd name="connsiteY41" fmla="*/ 1544320 h 2499360"/>
              <a:gd name="connsiteX42" fmla="*/ 2489200 w 6654800"/>
              <a:gd name="connsiteY42" fmla="*/ 1513840 h 2499360"/>
              <a:gd name="connsiteX43" fmla="*/ 2509520 w 6654800"/>
              <a:gd name="connsiteY43" fmla="*/ 1483360 h 2499360"/>
              <a:gd name="connsiteX44" fmla="*/ 2529840 w 6654800"/>
              <a:gd name="connsiteY44" fmla="*/ 1442720 h 2499360"/>
              <a:gd name="connsiteX45" fmla="*/ 2580640 w 6654800"/>
              <a:gd name="connsiteY45" fmla="*/ 1422400 h 2499360"/>
              <a:gd name="connsiteX46" fmla="*/ 2702560 w 6654800"/>
              <a:gd name="connsiteY46" fmla="*/ 1432560 h 2499360"/>
              <a:gd name="connsiteX47" fmla="*/ 2733040 w 6654800"/>
              <a:gd name="connsiteY47" fmla="*/ 1513840 h 2499360"/>
              <a:gd name="connsiteX48" fmla="*/ 2763520 w 6654800"/>
              <a:gd name="connsiteY48" fmla="*/ 1524000 h 2499360"/>
              <a:gd name="connsiteX49" fmla="*/ 2824480 w 6654800"/>
              <a:gd name="connsiteY49" fmla="*/ 1493520 h 2499360"/>
              <a:gd name="connsiteX50" fmla="*/ 2885440 w 6654800"/>
              <a:gd name="connsiteY50" fmla="*/ 1452880 h 2499360"/>
              <a:gd name="connsiteX51" fmla="*/ 2926080 w 6654800"/>
              <a:gd name="connsiteY51" fmla="*/ 1422400 h 2499360"/>
              <a:gd name="connsiteX52" fmla="*/ 2956560 w 6654800"/>
              <a:gd name="connsiteY52" fmla="*/ 1391920 h 2499360"/>
              <a:gd name="connsiteX53" fmla="*/ 2987040 w 6654800"/>
              <a:gd name="connsiteY53" fmla="*/ 1381760 h 2499360"/>
              <a:gd name="connsiteX54" fmla="*/ 3007360 w 6654800"/>
              <a:gd name="connsiteY54" fmla="*/ 1351280 h 2499360"/>
              <a:gd name="connsiteX55" fmla="*/ 3017520 w 6654800"/>
              <a:gd name="connsiteY55" fmla="*/ 1320800 h 2499360"/>
              <a:gd name="connsiteX56" fmla="*/ 3048000 w 6654800"/>
              <a:gd name="connsiteY56" fmla="*/ 1300480 h 2499360"/>
              <a:gd name="connsiteX57" fmla="*/ 3058160 w 6654800"/>
              <a:gd name="connsiteY57" fmla="*/ 1270000 h 2499360"/>
              <a:gd name="connsiteX58" fmla="*/ 3088640 w 6654800"/>
              <a:gd name="connsiteY58" fmla="*/ 1239520 h 2499360"/>
              <a:gd name="connsiteX59" fmla="*/ 3108960 w 6654800"/>
              <a:gd name="connsiteY59" fmla="*/ 1209040 h 2499360"/>
              <a:gd name="connsiteX60" fmla="*/ 3119120 w 6654800"/>
              <a:gd name="connsiteY60" fmla="*/ 1087120 h 2499360"/>
              <a:gd name="connsiteX61" fmla="*/ 3149600 w 6654800"/>
              <a:gd name="connsiteY61" fmla="*/ 1036320 h 2499360"/>
              <a:gd name="connsiteX62" fmla="*/ 3200400 w 6654800"/>
              <a:gd name="connsiteY62" fmla="*/ 894080 h 2499360"/>
              <a:gd name="connsiteX63" fmla="*/ 3230880 w 6654800"/>
              <a:gd name="connsiteY63" fmla="*/ 863600 h 2499360"/>
              <a:gd name="connsiteX64" fmla="*/ 3261360 w 6654800"/>
              <a:gd name="connsiteY64" fmla="*/ 853440 h 2499360"/>
              <a:gd name="connsiteX65" fmla="*/ 3373120 w 6654800"/>
              <a:gd name="connsiteY65" fmla="*/ 853440 h 2499360"/>
              <a:gd name="connsiteX66" fmla="*/ 3393440 w 6654800"/>
              <a:gd name="connsiteY66" fmla="*/ 772160 h 2499360"/>
              <a:gd name="connsiteX67" fmla="*/ 3434080 w 6654800"/>
              <a:gd name="connsiteY67" fmla="*/ 731520 h 2499360"/>
              <a:gd name="connsiteX68" fmla="*/ 3464560 w 6654800"/>
              <a:gd name="connsiteY68" fmla="*/ 619760 h 2499360"/>
              <a:gd name="connsiteX69" fmla="*/ 3474720 w 6654800"/>
              <a:gd name="connsiteY69" fmla="*/ 579120 h 2499360"/>
              <a:gd name="connsiteX70" fmla="*/ 3495040 w 6654800"/>
              <a:gd name="connsiteY70" fmla="*/ 548640 h 2499360"/>
              <a:gd name="connsiteX71" fmla="*/ 3505200 w 6654800"/>
              <a:gd name="connsiteY71" fmla="*/ 487680 h 2499360"/>
              <a:gd name="connsiteX72" fmla="*/ 3545840 w 6654800"/>
              <a:gd name="connsiteY72" fmla="*/ 477520 h 2499360"/>
              <a:gd name="connsiteX73" fmla="*/ 3667760 w 6654800"/>
              <a:gd name="connsiteY73" fmla="*/ 467360 h 2499360"/>
              <a:gd name="connsiteX74" fmla="*/ 3749040 w 6654800"/>
              <a:gd name="connsiteY74" fmla="*/ 416560 h 2499360"/>
              <a:gd name="connsiteX75" fmla="*/ 3799840 w 6654800"/>
              <a:gd name="connsiteY75" fmla="*/ 365760 h 2499360"/>
              <a:gd name="connsiteX76" fmla="*/ 3992880 w 6654800"/>
              <a:gd name="connsiteY76" fmla="*/ 193040 h 2499360"/>
              <a:gd name="connsiteX77" fmla="*/ 4043680 w 6654800"/>
              <a:gd name="connsiteY77" fmla="*/ 213360 h 2499360"/>
              <a:gd name="connsiteX78" fmla="*/ 4104640 w 6654800"/>
              <a:gd name="connsiteY78" fmla="*/ 223520 h 2499360"/>
              <a:gd name="connsiteX79" fmla="*/ 4155440 w 6654800"/>
              <a:gd name="connsiteY79" fmla="*/ 233680 h 2499360"/>
              <a:gd name="connsiteX80" fmla="*/ 4236720 w 6654800"/>
              <a:gd name="connsiteY80" fmla="*/ 254000 h 2499360"/>
              <a:gd name="connsiteX81" fmla="*/ 4277360 w 6654800"/>
              <a:gd name="connsiteY81" fmla="*/ 264160 h 2499360"/>
              <a:gd name="connsiteX82" fmla="*/ 4378960 w 6654800"/>
              <a:gd name="connsiteY82" fmla="*/ 254000 h 2499360"/>
              <a:gd name="connsiteX83" fmla="*/ 4490720 w 6654800"/>
              <a:gd name="connsiteY83" fmla="*/ 162560 h 2499360"/>
              <a:gd name="connsiteX84" fmla="*/ 4582160 w 6654800"/>
              <a:gd name="connsiteY84" fmla="*/ 81280 h 2499360"/>
              <a:gd name="connsiteX85" fmla="*/ 4632960 w 6654800"/>
              <a:gd name="connsiteY85" fmla="*/ 40640 h 2499360"/>
              <a:gd name="connsiteX86" fmla="*/ 4714240 w 6654800"/>
              <a:gd name="connsiteY86" fmla="*/ 0 h 2499360"/>
              <a:gd name="connsiteX87" fmla="*/ 4856480 w 6654800"/>
              <a:gd name="connsiteY87" fmla="*/ 20320 h 2499360"/>
              <a:gd name="connsiteX88" fmla="*/ 4927600 w 6654800"/>
              <a:gd name="connsiteY88" fmla="*/ 40640 h 2499360"/>
              <a:gd name="connsiteX89" fmla="*/ 4978400 w 6654800"/>
              <a:gd name="connsiteY89" fmla="*/ 71120 h 2499360"/>
              <a:gd name="connsiteX90" fmla="*/ 5029200 w 6654800"/>
              <a:gd name="connsiteY90" fmla="*/ 132080 h 2499360"/>
              <a:gd name="connsiteX91" fmla="*/ 5059680 w 6654800"/>
              <a:gd name="connsiteY91" fmla="*/ 162560 h 2499360"/>
              <a:gd name="connsiteX92" fmla="*/ 5100320 w 6654800"/>
              <a:gd name="connsiteY92" fmla="*/ 314960 h 2499360"/>
              <a:gd name="connsiteX93" fmla="*/ 5130800 w 6654800"/>
              <a:gd name="connsiteY93" fmla="*/ 325120 h 2499360"/>
              <a:gd name="connsiteX94" fmla="*/ 5181600 w 6654800"/>
              <a:gd name="connsiteY94" fmla="*/ 355600 h 2499360"/>
              <a:gd name="connsiteX95" fmla="*/ 5222240 w 6654800"/>
              <a:gd name="connsiteY95" fmla="*/ 375920 h 2499360"/>
              <a:gd name="connsiteX96" fmla="*/ 5262880 w 6654800"/>
              <a:gd name="connsiteY96" fmla="*/ 436880 h 2499360"/>
              <a:gd name="connsiteX97" fmla="*/ 5283200 w 6654800"/>
              <a:gd name="connsiteY97" fmla="*/ 467360 h 2499360"/>
              <a:gd name="connsiteX98" fmla="*/ 5293360 w 6654800"/>
              <a:gd name="connsiteY98" fmla="*/ 497840 h 2499360"/>
              <a:gd name="connsiteX99" fmla="*/ 5313680 w 6654800"/>
              <a:gd name="connsiteY99" fmla="*/ 538480 h 2499360"/>
              <a:gd name="connsiteX100" fmla="*/ 5334000 w 6654800"/>
              <a:gd name="connsiteY100" fmla="*/ 619760 h 2499360"/>
              <a:gd name="connsiteX101" fmla="*/ 5354320 w 6654800"/>
              <a:gd name="connsiteY101" fmla="*/ 650240 h 2499360"/>
              <a:gd name="connsiteX102" fmla="*/ 5364480 w 6654800"/>
              <a:gd name="connsiteY102" fmla="*/ 680720 h 2499360"/>
              <a:gd name="connsiteX103" fmla="*/ 5394960 w 6654800"/>
              <a:gd name="connsiteY103" fmla="*/ 701040 h 2499360"/>
              <a:gd name="connsiteX104" fmla="*/ 5425440 w 6654800"/>
              <a:gd name="connsiteY104" fmla="*/ 731520 h 2499360"/>
              <a:gd name="connsiteX105" fmla="*/ 5476240 w 6654800"/>
              <a:gd name="connsiteY105" fmla="*/ 772160 h 2499360"/>
              <a:gd name="connsiteX106" fmla="*/ 5577840 w 6654800"/>
              <a:gd name="connsiteY106" fmla="*/ 924560 h 2499360"/>
              <a:gd name="connsiteX107" fmla="*/ 5638800 w 6654800"/>
              <a:gd name="connsiteY107" fmla="*/ 1005840 h 2499360"/>
              <a:gd name="connsiteX108" fmla="*/ 5709920 w 6654800"/>
              <a:gd name="connsiteY108" fmla="*/ 1168400 h 2499360"/>
              <a:gd name="connsiteX109" fmla="*/ 5720080 w 6654800"/>
              <a:gd name="connsiteY109" fmla="*/ 1219200 h 2499360"/>
              <a:gd name="connsiteX110" fmla="*/ 5781040 w 6654800"/>
              <a:gd name="connsiteY110" fmla="*/ 1270000 h 2499360"/>
              <a:gd name="connsiteX111" fmla="*/ 5872480 w 6654800"/>
              <a:gd name="connsiteY111" fmla="*/ 1371600 h 2499360"/>
              <a:gd name="connsiteX112" fmla="*/ 5923280 w 6654800"/>
              <a:gd name="connsiteY112" fmla="*/ 1452880 h 2499360"/>
              <a:gd name="connsiteX113" fmla="*/ 5984240 w 6654800"/>
              <a:gd name="connsiteY113" fmla="*/ 1524000 h 2499360"/>
              <a:gd name="connsiteX114" fmla="*/ 6055360 w 6654800"/>
              <a:gd name="connsiteY114" fmla="*/ 1666240 h 2499360"/>
              <a:gd name="connsiteX115" fmla="*/ 6136640 w 6654800"/>
              <a:gd name="connsiteY115" fmla="*/ 1778000 h 2499360"/>
              <a:gd name="connsiteX116" fmla="*/ 6146800 w 6654800"/>
              <a:gd name="connsiteY116" fmla="*/ 1991360 h 2499360"/>
              <a:gd name="connsiteX117" fmla="*/ 6156960 w 6654800"/>
              <a:gd name="connsiteY117" fmla="*/ 2021840 h 2499360"/>
              <a:gd name="connsiteX118" fmla="*/ 6268720 w 6654800"/>
              <a:gd name="connsiteY118" fmla="*/ 2042160 h 2499360"/>
              <a:gd name="connsiteX119" fmla="*/ 6319520 w 6654800"/>
              <a:gd name="connsiteY119" fmla="*/ 2052320 h 2499360"/>
              <a:gd name="connsiteX120" fmla="*/ 6350000 w 6654800"/>
              <a:gd name="connsiteY120" fmla="*/ 2072640 h 2499360"/>
              <a:gd name="connsiteX121" fmla="*/ 6390640 w 6654800"/>
              <a:gd name="connsiteY121" fmla="*/ 2092960 h 2499360"/>
              <a:gd name="connsiteX122" fmla="*/ 6410960 w 6654800"/>
              <a:gd name="connsiteY122" fmla="*/ 2123440 h 2499360"/>
              <a:gd name="connsiteX123" fmla="*/ 6471920 w 6654800"/>
              <a:gd name="connsiteY123" fmla="*/ 2164080 h 2499360"/>
              <a:gd name="connsiteX124" fmla="*/ 6502400 w 6654800"/>
              <a:gd name="connsiteY124" fmla="*/ 2225040 h 2499360"/>
              <a:gd name="connsiteX125" fmla="*/ 6512560 w 6654800"/>
              <a:gd name="connsiteY125" fmla="*/ 2275840 h 2499360"/>
              <a:gd name="connsiteX126" fmla="*/ 6563360 w 6654800"/>
              <a:gd name="connsiteY126" fmla="*/ 2326640 h 2499360"/>
              <a:gd name="connsiteX127" fmla="*/ 6634480 w 6654800"/>
              <a:gd name="connsiteY127" fmla="*/ 2458720 h 2499360"/>
              <a:gd name="connsiteX128" fmla="*/ 6654800 w 6654800"/>
              <a:gd name="connsiteY128" fmla="*/ 249936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6654800" h="2499360">
                <a:moveTo>
                  <a:pt x="0" y="1351280"/>
                </a:moveTo>
                <a:cubicBezTo>
                  <a:pt x="33867" y="1347893"/>
                  <a:pt x="68147" y="1347392"/>
                  <a:pt x="101600" y="1341120"/>
                </a:cubicBezTo>
                <a:cubicBezTo>
                  <a:pt x="122652" y="1337173"/>
                  <a:pt x="141780" y="1325995"/>
                  <a:pt x="162560" y="1320800"/>
                </a:cubicBezTo>
                <a:lnTo>
                  <a:pt x="203200" y="1310640"/>
                </a:lnTo>
                <a:cubicBezTo>
                  <a:pt x="213360" y="1303867"/>
                  <a:pt x="223744" y="1297417"/>
                  <a:pt x="233680" y="1290320"/>
                </a:cubicBezTo>
                <a:cubicBezTo>
                  <a:pt x="247459" y="1280478"/>
                  <a:pt x="259618" y="1268241"/>
                  <a:pt x="274320" y="1259840"/>
                </a:cubicBezTo>
                <a:cubicBezTo>
                  <a:pt x="291142" y="1250227"/>
                  <a:pt x="342737" y="1242093"/>
                  <a:pt x="355600" y="1239520"/>
                </a:cubicBezTo>
                <a:cubicBezTo>
                  <a:pt x="413173" y="1242907"/>
                  <a:pt x="471884" y="1237799"/>
                  <a:pt x="528320" y="1249680"/>
                </a:cubicBezTo>
                <a:cubicBezTo>
                  <a:pt x="540269" y="1252196"/>
                  <a:pt x="540006" y="1271526"/>
                  <a:pt x="548640" y="1280160"/>
                </a:cubicBezTo>
                <a:cubicBezTo>
                  <a:pt x="557274" y="1288794"/>
                  <a:pt x="569739" y="1292663"/>
                  <a:pt x="579120" y="1300480"/>
                </a:cubicBezTo>
                <a:cubicBezTo>
                  <a:pt x="590158" y="1309678"/>
                  <a:pt x="597908" y="1322609"/>
                  <a:pt x="609600" y="1330960"/>
                </a:cubicBezTo>
                <a:cubicBezTo>
                  <a:pt x="621925" y="1339763"/>
                  <a:pt x="638123" y="1342193"/>
                  <a:pt x="650240" y="1351280"/>
                </a:cubicBezTo>
                <a:cubicBezTo>
                  <a:pt x="665566" y="1362775"/>
                  <a:pt x="677333" y="1378373"/>
                  <a:pt x="690880" y="1391920"/>
                </a:cubicBezTo>
                <a:cubicBezTo>
                  <a:pt x="694832" y="1407727"/>
                  <a:pt x="701313" y="1453017"/>
                  <a:pt x="721360" y="1463040"/>
                </a:cubicBezTo>
                <a:cubicBezTo>
                  <a:pt x="746339" y="1475529"/>
                  <a:pt x="802640" y="1483360"/>
                  <a:pt x="802640" y="1483360"/>
                </a:cubicBezTo>
                <a:cubicBezTo>
                  <a:pt x="806027" y="1493520"/>
                  <a:pt x="809858" y="1503542"/>
                  <a:pt x="812800" y="1513840"/>
                </a:cubicBezTo>
                <a:cubicBezTo>
                  <a:pt x="822078" y="1546313"/>
                  <a:pt x="814703" y="1564235"/>
                  <a:pt x="853440" y="1574800"/>
                </a:cubicBezTo>
                <a:cubicBezTo>
                  <a:pt x="879782" y="1581984"/>
                  <a:pt x="907627" y="1581573"/>
                  <a:pt x="934720" y="1584960"/>
                </a:cubicBezTo>
                <a:cubicBezTo>
                  <a:pt x="955040" y="1598507"/>
                  <a:pt x="971988" y="1619677"/>
                  <a:pt x="995680" y="1625600"/>
                </a:cubicBezTo>
                <a:cubicBezTo>
                  <a:pt x="1046710" y="1638357"/>
                  <a:pt x="1023073" y="1631344"/>
                  <a:pt x="1066800" y="1645920"/>
                </a:cubicBezTo>
                <a:cubicBezTo>
                  <a:pt x="1073573" y="1656080"/>
                  <a:pt x="1078486" y="1667766"/>
                  <a:pt x="1087120" y="1676400"/>
                </a:cubicBezTo>
                <a:cubicBezTo>
                  <a:pt x="1099339" y="1688619"/>
                  <a:pt x="1144959" y="1711728"/>
                  <a:pt x="1158240" y="1717040"/>
                </a:cubicBezTo>
                <a:cubicBezTo>
                  <a:pt x="1168371" y="1721093"/>
                  <a:pt x="1240193" y="1745649"/>
                  <a:pt x="1259840" y="1747520"/>
                </a:cubicBezTo>
                <a:cubicBezTo>
                  <a:pt x="1317253" y="1752988"/>
                  <a:pt x="1374987" y="1754293"/>
                  <a:pt x="1432560" y="1757680"/>
                </a:cubicBezTo>
                <a:cubicBezTo>
                  <a:pt x="1449493" y="1764453"/>
                  <a:pt x="1469349" y="1766324"/>
                  <a:pt x="1483360" y="1778000"/>
                </a:cubicBezTo>
                <a:cubicBezTo>
                  <a:pt x="1555609" y="1838207"/>
                  <a:pt x="1424658" y="1785526"/>
                  <a:pt x="1524000" y="1818640"/>
                </a:cubicBezTo>
                <a:cubicBezTo>
                  <a:pt x="1544320" y="1815253"/>
                  <a:pt x="1565944" y="1816403"/>
                  <a:pt x="1584960" y="1808480"/>
                </a:cubicBezTo>
                <a:cubicBezTo>
                  <a:pt x="1607503" y="1799087"/>
                  <a:pt x="1645920" y="1767840"/>
                  <a:pt x="1645920" y="1767840"/>
                </a:cubicBezTo>
                <a:cubicBezTo>
                  <a:pt x="1674811" y="1724503"/>
                  <a:pt x="1688135" y="1709978"/>
                  <a:pt x="1706880" y="1666240"/>
                </a:cubicBezTo>
                <a:cubicBezTo>
                  <a:pt x="1711099" y="1656396"/>
                  <a:pt x="1709467" y="1643333"/>
                  <a:pt x="1717040" y="1635760"/>
                </a:cubicBezTo>
                <a:cubicBezTo>
                  <a:pt x="1741043" y="1611757"/>
                  <a:pt x="1790430" y="1610409"/>
                  <a:pt x="1818640" y="1605280"/>
                </a:cubicBezTo>
                <a:cubicBezTo>
                  <a:pt x="1835630" y="1602191"/>
                  <a:pt x="1852583" y="1598866"/>
                  <a:pt x="1869440" y="1595120"/>
                </a:cubicBezTo>
                <a:cubicBezTo>
                  <a:pt x="1883071" y="1592091"/>
                  <a:pt x="1896306" y="1587256"/>
                  <a:pt x="1910080" y="1584960"/>
                </a:cubicBezTo>
                <a:cubicBezTo>
                  <a:pt x="1937013" y="1580471"/>
                  <a:pt x="1964267" y="1578187"/>
                  <a:pt x="1991360" y="1574800"/>
                </a:cubicBezTo>
                <a:cubicBezTo>
                  <a:pt x="2011680" y="1578187"/>
                  <a:pt x="2033495" y="1576593"/>
                  <a:pt x="2052320" y="1584960"/>
                </a:cubicBezTo>
                <a:cubicBezTo>
                  <a:pt x="2065450" y="1590796"/>
                  <a:pt x="2070845" y="1607470"/>
                  <a:pt x="2082800" y="1615440"/>
                </a:cubicBezTo>
                <a:cubicBezTo>
                  <a:pt x="2091711" y="1621381"/>
                  <a:pt x="2103120" y="1622213"/>
                  <a:pt x="2113280" y="1625600"/>
                </a:cubicBezTo>
                <a:cubicBezTo>
                  <a:pt x="2123440" y="1635760"/>
                  <a:pt x="2130129" y="1651536"/>
                  <a:pt x="2143760" y="1656080"/>
                </a:cubicBezTo>
                <a:cubicBezTo>
                  <a:pt x="2153920" y="1659467"/>
                  <a:pt x="2163942" y="1648862"/>
                  <a:pt x="2174240" y="1645920"/>
                </a:cubicBezTo>
                <a:cubicBezTo>
                  <a:pt x="2187666" y="1642084"/>
                  <a:pt x="2201333" y="1639147"/>
                  <a:pt x="2214880" y="1635760"/>
                </a:cubicBezTo>
                <a:cubicBezTo>
                  <a:pt x="2326640" y="1561253"/>
                  <a:pt x="2251456" y="1596475"/>
                  <a:pt x="2458720" y="1584960"/>
                </a:cubicBezTo>
                <a:cubicBezTo>
                  <a:pt x="2465493" y="1571413"/>
                  <a:pt x="2473074" y="1558241"/>
                  <a:pt x="2479040" y="1544320"/>
                </a:cubicBezTo>
                <a:cubicBezTo>
                  <a:pt x="2483259" y="1534476"/>
                  <a:pt x="2484411" y="1523419"/>
                  <a:pt x="2489200" y="1513840"/>
                </a:cubicBezTo>
                <a:cubicBezTo>
                  <a:pt x="2494661" y="1502918"/>
                  <a:pt x="2503462" y="1493962"/>
                  <a:pt x="2509520" y="1483360"/>
                </a:cubicBezTo>
                <a:cubicBezTo>
                  <a:pt x="2517034" y="1470210"/>
                  <a:pt x="2518341" y="1452577"/>
                  <a:pt x="2529840" y="1442720"/>
                </a:cubicBezTo>
                <a:cubicBezTo>
                  <a:pt x="2543687" y="1430851"/>
                  <a:pt x="2563707" y="1429173"/>
                  <a:pt x="2580640" y="1422400"/>
                </a:cubicBezTo>
                <a:cubicBezTo>
                  <a:pt x="2621280" y="1425787"/>
                  <a:pt x="2663348" y="1421357"/>
                  <a:pt x="2702560" y="1432560"/>
                </a:cubicBezTo>
                <a:cubicBezTo>
                  <a:pt x="2728148" y="1439871"/>
                  <a:pt x="2726582" y="1504152"/>
                  <a:pt x="2733040" y="1513840"/>
                </a:cubicBezTo>
                <a:cubicBezTo>
                  <a:pt x="2738981" y="1522751"/>
                  <a:pt x="2753360" y="1520613"/>
                  <a:pt x="2763520" y="1524000"/>
                </a:cubicBezTo>
                <a:cubicBezTo>
                  <a:pt x="2794068" y="1513817"/>
                  <a:pt x="2798219" y="1515404"/>
                  <a:pt x="2824480" y="1493520"/>
                </a:cubicBezTo>
                <a:cubicBezTo>
                  <a:pt x="2875217" y="1451239"/>
                  <a:pt x="2831875" y="1470735"/>
                  <a:pt x="2885440" y="1452880"/>
                </a:cubicBezTo>
                <a:cubicBezTo>
                  <a:pt x="2898987" y="1442720"/>
                  <a:pt x="2913223" y="1433420"/>
                  <a:pt x="2926080" y="1422400"/>
                </a:cubicBezTo>
                <a:cubicBezTo>
                  <a:pt x="2936989" y="1413049"/>
                  <a:pt x="2944605" y="1399890"/>
                  <a:pt x="2956560" y="1391920"/>
                </a:cubicBezTo>
                <a:cubicBezTo>
                  <a:pt x="2965471" y="1385979"/>
                  <a:pt x="2976880" y="1385147"/>
                  <a:pt x="2987040" y="1381760"/>
                </a:cubicBezTo>
                <a:cubicBezTo>
                  <a:pt x="2993813" y="1371600"/>
                  <a:pt x="3001899" y="1362202"/>
                  <a:pt x="3007360" y="1351280"/>
                </a:cubicBezTo>
                <a:cubicBezTo>
                  <a:pt x="3012149" y="1341701"/>
                  <a:pt x="3010830" y="1329163"/>
                  <a:pt x="3017520" y="1320800"/>
                </a:cubicBezTo>
                <a:cubicBezTo>
                  <a:pt x="3025148" y="1311265"/>
                  <a:pt x="3037840" y="1307253"/>
                  <a:pt x="3048000" y="1300480"/>
                </a:cubicBezTo>
                <a:cubicBezTo>
                  <a:pt x="3051387" y="1290320"/>
                  <a:pt x="3052219" y="1278911"/>
                  <a:pt x="3058160" y="1270000"/>
                </a:cubicBezTo>
                <a:cubicBezTo>
                  <a:pt x="3066130" y="1258045"/>
                  <a:pt x="3079442" y="1250558"/>
                  <a:pt x="3088640" y="1239520"/>
                </a:cubicBezTo>
                <a:cubicBezTo>
                  <a:pt x="3096457" y="1230139"/>
                  <a:pt x="3102187" y="1219200"/>
                  <a:pt x="3108960" y="1209040"/>
                </a:cubicBezTo>
                <a:cubicBezTo>
                  <a:pt x="3112347" y="1168400"/>
                  <a:pt x="3109780" y="1126817"/>
                  <a:pt x="3119120" y="1087120"/>
                </a:cubicBezTo>
                <a:cubicBezTo>
                  <a:pt x="3123643" y="1067897"/>
                  <a:pt x="3144028" y="1055265"/>
                  <a:pt x="3149600" y="1036320"/>
                </a:cubicBezTo>
                <a:cubicBezTo>
                  <a:pt x="3208734" y="835265"/>
                  <a:pt x="3124731" y="957138"/>
                  <a:pt x="3200400" y="894080"/>
                </a:cubicBezTo>
                <a:cubicBezTo>
                  <a:pt x="3211438" y="884882"/>
                  <a:pt x="3218925" y="871570"/>
                  <a:pt x="3230880" y="863600"/>
                </a:cubicBezTo>
                <a:cubicBezTo>
                  <a:pt x="3239791" y="857659"/>
                  <a:pt x="3251200" y="856827"/>
                  <a:pt x="3261360" y="853440"/>
                </a:cubicBezTo>
                <a:cubicBezTo>
                  <a:pt x="3285073" y="858183"/>
                  <a:pt x="3351537" y="877721"/>
                  <a:pt x="3373120" y="853440"/>
                </a:cubicBezTo>
                <a:cubicBezTo>
                  <a:pt x="3391674" y="832567"/>
                  <a:pt x="3380951" y="797139"/>
                  <a:pt x="3393440" y="772160"/>
                </a:cubicBezTo>
                <a:cubicBezTo>
                  <a:pt x="3402008" y="755025"/>
                  <a:pt x="3420533" y="745067"/>
                  <a:pt x="3434080" y="731520"/>
                </a:cubicBezTo>
                <a:cubicBezTo>
                  <a:pt x="3453071" y="674546"/>
                  <a:pt x="3441643" y="711430"/>
                  <a:pt x="3464560" y="619760"/>
                </a:cubicBezTo>
                <a:cubicBezTo>
                  <a:pt x="3467947" y="606213"/>
                  <a:pt x="3466974" y="590738"/>
                  <a:pt x="3474720" y="579120"/>
                </a:cubicBezTo>
                <a:lnTo>
                  <a:pt x="3495040" y="548640"/>
                </a:lnTo>
                <a:cubicBezTo>
                  <a:pt x="3498427" y="528320"/>
                  <a:pt x="3493226" y="504443"/>
                  <a:pt x="3505200" y="487680"/>
                </a:cubicBezTo>
                <a:cubicBezTo>
                  <a:pt x="3513316" y="476317"/>
                  <a:pt x="3531984" y="479252"/>
                  <a:pt x="3545840" y="477520"/>
                </a:cubicBezTo>
                <a:cubicBezTo>
                  <a:pt x="3586306" y="472462"/>
                  <a:pt x="3627120" y="470747"/>
                  <a:pt x="3667760" y="467360"/>
                </a:cubicBezTo>
                <a:cubicBezTo>
                  <a:pt x="3706693" y="447893"/>
                  <a:pt x="3715125" y="446707"/>
                  <a:pt x="3749040" y="416560"/>
                </a:cubicBezTo>
                <a:cubicBezTo>
                  <a:pt x="3766938" y="400650"/>
                  <a:pt x="3781942" y="381670"/>
                  <a:pt x="3799840" y="365760"/>
                </a:cubicBezTo>
                <a:cubicBezTo>
                  <a:pt x="4013095" y="176200"/>
                  <a:pt x="3861623" y="324297"/>
                  <a:pt x="3992880" y="193040"/>
                </a:cubicBezTo>
                <a:cubicBezTo>
                  <a:pt x="4009813" y="199813"/>
                  <a:pt x="4026085" y="208561"/>
                  <a:pt x="4043680" y="213360"/>
                </a:cubicBezTo>
                <a:cubicBezTo>
                  <a:pt x="4063554" y="218780"/>
                  <a:pt x="4084372" y="219835"/>
                  <a:pt x="4104640" y="223520"/>
                </a:cubicBezTo>
                <a:cubicBezTo>
                  <a:pt x="4121630" y="226609"/>
                  <a:pt x="4138614" y="229797"/>
                  <a:pt x="4155440" y="233680"/>
                </a:cubicBezTo>
                <a:cubicBezTo>
                  <a:pt x="4182652" y="239960"/>
                  <a:pt x="4209627" y="247227"/>
                  <a:pt x="4236720" y="254000"/>
                </a:cubicBezTo>
                <a:lnTo>
                  <a:pt x="4277360" y="264160"/>
                </a:lnTo>
                <a:cubicBezTo>
                  <a:pt x="4311227" y="260773"/>
                  <a:pt x="4348231" y="268633"/>
                  <a:pt x="4378960" y="254000"/>
                </a:cubicBezTo>
                <a:cubicBezTo>
                  <a:pt x="4422418" y="233306"/>
                  <a:pt x="4453363" y="192913"/>
                  <a:pt x="4490720" y="162560"/>
                </a:cubicBezTo>
                <a:cubicBezTo>
                  <a:pt x="4659398" y="25509"/>
                  <a:pt x="4435263" y="211855"/>
                  <a:pt x="4582160" y="81280"/>
                </a:cubicBezTo>
                <a:cubicBezTo>
                  <a:pt x="4598368" y="66873"/>
                  <a:pt x="4614492" y="52005"/>
                  <a:pt x="4632960" y="40640"/>
                </a:cubicBezTo>
                <a:cubicBezTo>
                  <a:pt x="4658758" y="24764"/>
                  <a:pt x="4714240" y="0"/>
                  <a:pt x="4714240" y="0"/>
                </a:cubicBezTo>
                <a:cubicBezTo>
                  <a:pt x="4796139" y="27300"/>
                  <a:pt x="4678406" y="-9359"/>
                  <a:pt x="4856480" y="20320"/>
                </a:cubicBezTo>
                <a:cubicBezTo>
                  <a:pt x="4880800" y="24373"/>
                  <a:pt x="4903893" y="33867"/>
                  <a:pt x="4927600" y="40640"/>
                </a:cubicBezTo>
                <a:cubicBezTo>
                  <a:pt x="4944533" y="50800"/>
                  <a:pt x="4962602" y="59272"/>
                  <a:pt x="4978400" y="71120"/>
                </a:cubicBezTo>
                <a:cubicBezTo>
                  <a:pt x="5017977" y="100803"/>
                  <a:pt x="5000517" y="97660"/>
                  <a:pt x="5029200" y="132080"/>
                </a:cubicBezTo>
                <a:cubicBezTo>
                  <a:pt x="5038398" y="143118"/>
                  <a:pt x="5049520" y="152400"/>
                  <a:pt x="5059680" y="162560"/>
                </a:cubicBezTo>
                <a:cubicBezTo>
                  <a:pt x="5060879" y="167354"/>
                  <a:pt x="5094488" y="305629"/>
                  <a:pt x="5100320" y="314960"/>
                </a:cubicBezTo>
                <a:cubicBezTo>
                  <a:pt x="5105996" y="324042"/>
                  <a:pt x="5121221" y="320331"/>
                  <a:pt x="5130800" y="325120"/>
                </a:cubicBezTo>
                <a:cubicBezTo>
                  <a:pt x="5148463" y="333951"/>
                  <a:pt x="5164338" y="346010"/>
                  <a:pt x="5181600" y="355600"/>
                </a:cubicBezTo>
                <a:cubicBezTo>
                  <a:pt x="5194840" y="362955"/>
                  <a:pt x="5208693" y="369147"/>
                  <a:pt x="5222240" y="375920"/>
                </a:cubicBezTo>
                <a:lnTo>
                  <a:pt x="5262880" y="436880"/>
                </a:lnTo>
                <a:cubicBezTo>
                  <a:pt x="5269653" y="447040"/>
                  <a:pt x="5279339" y="455776"/>
                  <a:pt x="5283200" y="467360"/>
                </a:cubicBezTo>
                <a:cubicBezTo>
                  <a:pt x="5286587" y="477520"/>
                  <a:pt x="5289141" y="487996"/>
                  <a:pt x="5293360" y="497840"/>
                </a:cubicBezTo>
                <a:cubicBezTo>
                  <a:pt x="5299326" y="511761"/>
                  <a:pt x="5308891" y="524112"/>
                  <a:pt x="5313680" y="538480"/>
                </a:cubicBezTo>
                <a:cubicBezTo>
                  <a:pt x="5322511" y="564974"/>
                  <a:pt x="5318509" y="596523"/>
                  <a:pt x="5334000" y="619760"/>
                </a:cubicBezTo>
                <a:cubicBezTo>
                  <a:pt x="5340773" y="629920"/>
                  <a:pt x="5348859" y="639318"/>
                  <a:pt x="5354320" y="650240"/>
                </a:cubicBezTo>
                <a:cubicBezTo>
                  <a:pt x="5359109" y="659819"/>
                  <a:pt x="5357790" y="672357"/>
                  <a:pt x="5364480" y="680720"/>
                </a:cubicBezTo>
                <a:cubicBezTo>
                  <a:pt x="5372108" y="690255"/>
                  <a:pt x="5385579" y="693223"/>
                  <a:pt x="5394960" y="701040"/>
                </a:cubicBezTo>
                <a:cubicBezTo>
                  <a:pt x="5405998" y="710238"/>
                  <a:pt x="5414627" y="722058"/>
                  <a:pt x="5425440" y="731520"/>
                </a:cubicBezTo>
                <a:cubicBezTo>
                  <a:pt x="5441760" y="745800"/>
                  <a:pt x="5462803" y="755140"/>
                  <a:pt x="5476240" y="772160"/>
                </a:cubicBezTo>
                <a:cubicBezTo>
                  <a:pt x="5514072" y="820080"/>
                  <a:pt x="5541208" y="875717"/>
                  <a:pt x="5577840" y="924560"/>
                </a:cubicBezTo>
                <a:cubicBezTo>
                  <a:pt x="5598160" y="951653"/>
                  <a:pt x="5620851" y="977121"/>
                  <a:pt x="5638800" y="1005840"/>
                </a:cubicBezTo>
                <a:cubicBezTo>
                  <a:pt x="5664174" y="1046439"/>
                  <a:pt x="5695748" y="1122341"/>
                  <a:pt x="5709920" y="1168400"/>
                </a:cubicBezTo>
                <a:cubicBezTo>
                  <a:pt x="5714998" y="1184905"/>
                  <a:pt x="5712357" y="1203754"/>
                  <a:pt x="5720080" y="1219200"/>
                </a:cubicBezTo>
                <a:cubicBezTo>
                  <a:pt x="5733292" y="1245623"/>
                  <a:pt x="5760618" y="1252495"/>
                  <a:pt x="5781040" y="1270000"/>
                </a:cubicBezTo>
                <a:cubicBezTo>
                  <a:pt x="5807938" y="1293056"/>
                  <a:pt x="5854211" y="1346024"/>
                  <a:pt x="5872480" y="1371600"/>
                </a:cubicBezTo>
                <a:cubicBezTo>
                  <a:pt x="5891050" y="1397599"/>
                  <a:pt x="5904386" y="1427116"/>
                  <a:pt x="5923280" y="1452880"/>
                </a:cubicBezTo>
                <a:cubicBezTo>
                  <a:pt x="5941744" y="1478059"/>
                  <a:pt x="5967805" y="1497452"/>
                  <a:pt x="5984240" y="1524000"/>
                </a:cubicBezTo>
                <a:cubicBezTo>
                  <a:pt x="6012142" y="1569072"/>
                  <a:pt x="6023554" y="1623832"/>
                  <a:pt x="6055360" y="1666240"/>
                </a:cubicBezTo>
                <a:cubicBezTo>
                  <a:pt x="6123646" y="1757289"/>
                  <a:pt x="6097534" y="1719341"/>
                  <a:pt x="6136640" y="1778000"/>
                </a:cubicBezTo>
                <a:cubicBezTo>
                  <a:pt x="6140027" y="1849120"/>
                  <a:pt x="6140887" y="1920405"/>
                  <a:pt x="6146800" y="1991360"/>
                </a:cubicBezTo>
                <a:cubicBezTo>
                  <a:pt x="6147689" y="2002033"/>
                  <a:pt x="6147074" y="2017721"/>
                  <a:pt x="6156960" y="2021840"/>
                </a:cubicBezTo>
                <a:cubicBezTo>
                  <a:pt x="6191911" y="2036403"/>
                  <a:pt x="6231504" y="2035182"/>
                  <a:pt x="6268720" y="2042160"/>
                </a:cubicBezTo>
                <a:cubicBezTo>
                  <a:pt x="6285693" y="2045342"/>
                  <a:pt x="6302587" y="2048933"/>
                  <a:pt x="6319520" y="2052320"/>
                </a:cubicBezTo>
                <a:cubicBezTo>
                  <a:pt x="6329680" y="2059093"/>
                  <a:pt x="6339398" y="2066582"/>
                  <a:pt x="6350000" y="2072640"/>
                </a:cubicBezTo>
                <a:cubicBezTo>
                  <a:pt x="6363150" y="2080154"/>
                  <a:pt x="6379005" y="2083264"/>
                  <a:pt x="6390640" y="2092960"/>
                </a:cubicBezTo>
                <a:cubicBezTo>
                  <a:pt x="6400021" y="2100777"/>
                  <a:pt x="6401770" y="2115399"/>
                  <a:pt x="6410960" y="2123440"/>
                </a:cubicBezTo>
                <a:cubicBezTo>
                  <a:pt x="6429339" y="2139522"/>
                  <a:pt x="6471920" y="2164080"/>
                  <a:pt x="6471920" y="2164080"/>
                </a:cubicBezTo>
                <a:cubicBezTo>
                  <a:pt x="6491786" y="2193879"/>
                  <a:pt x="6493987" y="2191389"/>
                  <a:pt x="6502400" y="2225040"/>
                </a:cubicBezTo>
                <a:cubicBezTo>
                  <a:pt x="6506588" y="2241793"/>
                  <a:pt x="6506497" y="2259671"/>
                  <a:pt x="6512560" y="2275840"/>
                </a:cubicBezTo>
                <a:cubicBezTo>
                  <a:pt x="6523849" y="2305944"/>
                  <a:pt x="6538524" y="2310083"/>
                  <a:pt x="6563360" y="2326640"/>
                </a:cubicBezTo>
                <a:cubicBezTo>
                  <a:pt x="6585236" y="2363100"/>
                  <a:pt x="6622112" y="2421616"/>
                  <a:pt x="6634480" y="2458720"/>
                </a:cubicBezTo>
                <a:cubicBezTo>
                  <a:pt x="6646155" y="2493744"/>
                  <a:pt x="6637067" y="2481627"/>
                  <a:pt x="6654800" y="2499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9888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 idx="4294967295"/>
          </p:nvPr>
        </p:nvSpPr>
        <p:spPr>
          <a:xfrm>
            <a:off x="350838" y="406400"/>
            <a:ext cx="8793162" cy="752475"/>
          </a:xfrm>
          <a:prstGeom prst="rect">
            <a:avLst/>
          </a:prstGeo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accent2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88238" y="4319588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66000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9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6308725" cy="4619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FFFFFF"/>
                </a:solidFill>
              </a:rPr>
              <a:t>Present a training instance / adjust the weights</a:t>
            </a:r>
          </a:p>
        </p:txBody>
      </p:sp>
      <p:sp>
        <p:nvSpPr>
          <p:cNvPr id="3" name="Freeform 2"/>
          <p:cNvSpPr/>
          <p:nvPr/>
        </p:nvSpPr>
        <p:spPr>
          <a:xfrm>
            <a:off x="995363" y="2498725"/>
            <a:ext cx="6746875" cy="2306638"/>
          </a:xfrm>
          <a:custGeom>
            <a:avLst/>
            <a:gdLst>
              <a:gd name="connsiteX0" fmla="*/ 0 w 6746240"/>
              <a:gd name="connsiteY0" fmla="*/ 1280160 h 2306320"/>
              <a:gd name="connsiteX1" fmla="*/ 121920 w 6746240"/>
              <a:gd name="connsiteY1" fmla="*/ 1259840 h 2306320"/>
              <a:gd name="connsiteX2" fmla="*/ 182880 w 6746240"/>
              <a:gd name="connsiteY2" fmla="*/ 1239520 h 2306320"/>
              <a:gd name="connsiteX3" fmla="*/ 274320 w 6746240"/>
              <a:gd name="connsiteY3" fmla="*/ 1209040 h 2306320"/>
              <a:gd name="connsiteX4" fmla="*/ 304800 w 6746240"/>
              <a:gd name="connsiteY4" fmla="*/ 1198880 h 2306320"/>
              <a:gd name="connsiteX5" fmla="*/ 335280 w 6746240"/>
              <a:gd name="connsiteY5" fmla="*/ 1188720 h 2306320"/>
              <a:gd name="connsiteX6" fmla="*/ 375920 w 6746240"/>
              <a:gd name="connsiteY6" fmla="*/ 1178560 h 2306320"/>
              <a:gd name="connsiteX7" fmla="*/ 426720 w 6746240"/>
              <a:gd name="connsiteY7" fmla="*/ 1188720 h 2306320"/>
              <a:gd name="connsiteX8" fmla="*/ 447040 w 6746240"/>
              <a:gd name="connsiteY8" fmla="*/ 1219200 h 2306320"/>
              <a:gd name="connsiteX9" fmla="*/ 538480 w 6746240"/>
              <a:gd name="connsiteY9" fmla="*/ 1198880 h 2306320"/>
              <a:gd name="connsiteX10" fmla="*/ 690880 w 6746240"/>
              <a:gd name="connsiteY10" fmla="*/ 1209040 h 2306320"/>
              <a:gd name="connsiteX11" fmla="*/ 701040 w 6746240"/>
              <a:gd name="connsiteY11" fmla="*/ 1239520 h 2306320"/>
              <a:gd name="connsiteX12" fmla="*/ 731520 w 6746240"/>
              <a:gd name="connsiteY12" fmla="*/ 1259840 h 2306320"/>
              <a:gd name="connsiteX13" fmla="*/ 853440 w 6746240"/>
              <a:gd name="connsiteY13" fmla="*/ 1280160 h 2306320"/>
              <a:gd name="connsiteX14" fmla="*/ 883920 w 6746240"/>
              <a:gd name="connsiteY14" fmla="*/ 1320800 h 2306320"/>
              <a:gd name="connsiteX15" fmla="*/ 894080 w 6746240"/>
              <a:gd name="connsiteY15" fmla="*/ 1351280 h 2306320"/>
              <a:gd name="connsiteX16" fmla="*/ 924560 w 6746240"/>
              <a:gd name="connsiteY16" fmla="*/ 1361440 h 2306320"/>
              <a:gd name="connsiteX17" fmla="*/ 1066800 w 6746240"/>
              <a:gd name="connsiteY17" fmla="*/ 1402080 h 2306320"/>
              <a:gd name="connsiteX18" fmla="*/ 1127760 w 6746240"/>
              <a:gd name="connsiteY18" fmla="*/ 1432560 h 2306320"/>
              <a:gd name="connsiteX19" fmla="*/ 1188720 w 6746240"/>
              <a:gd name="connsiteY19" fmla="*/ 1493520 h 2306320"/>
              <a:gd name="connsiteX20" fmla="*/ 1534160 w 6746240"/>
              <a:gd name="connsiteY20" fmla="*/ 1503680 h 2306320"/>
              <a:gd name="connsiteX21" fmla="*/ 1717040 w 6746240"/>
              <a:gd name="connsiteY21" fmla="*/ 1534160 h 2306320"/>
              <a:gd name="connsiteX22" fmla="*/ 1767840 w 6746240"/>
              <a:gd name="connsiteY22" fmla="*/ 1544320 h 2306320"/>
              <a:gd name="connsiteX23" fmla="*/ 1828800 w 6746240"/>
              <a:gd name="connsiteY23" fmla="*/ 1564640 h 2306320"/>
              <a:gd name="connsiteX24" fmla="*/ 1930400 w 6746240"/>
              <a:gd name="connsiteY24" fmla="*/ 1544320 h 2306320"/>
              <a:gd name="connsiteX25" fmla="*/ 1981200 w 6746240"/>
              <a:gd name="connsiteY25" fmla="*/ 1524000 h 2306320"/>
              <a:gd name="connsiteX26" fmla="*/ 2082800 w 6746240"/>
              <a:gd name="connsiteY26" fmla="*/ 1483360 h 2306320"/>
              <a:gd name="connsiteX27" fmla="*/ 2143760 w 6746240"/>
              <a:gd name="connsiteY27" fmla="*/ 1463040 h 2306320"/>
              <a:gd name="connsiteX28" fmla="*/ 2468880 w 6746240"/>
              <a:gd name="connsiteY28" fmla="*/ 1452880 h 2306320"/>
              <a:gd name="connsiteX29" fmla="*/ 2600960 w 6746240"/>
              <a:gd name="connsiteY29" fmla="*/ 1402080 h 2306320"/>
              <a:gd name="connsiteX30" fmla="*/ 2661920 w 6746240"/>
              <a:gd name="connsiteY30" fmla="*/ 1371600 h 2306320"/>
              <a:gd name="connsiteX31" fmla="*/ 2692400 w 6746240"/>
              <a:gd name="connsiteY31" fmla="*/ 1351280 h 2306320"/>
              <a:gd name="connsiteX32" fmla="*/ 2733040 w 6746240"/>
              <a:gd name="connsiteY32" fmla="*/ 1341120 h 2306320"/>
              <a:gd name="connsiteX33" fmla="*/ 2824480 w 6746240"/>
              <a:gd name="connsiteY33" fmla="*/ 1300480 h 2306320"/>
              <a:gd name="connsiteX34" fmla="*/ 2865120 w 6746240"/>
              <a:gd name="connsiteY34" fmla="*/ 1229360 h 2306320"/>
              <a:gd name="connsiteX35" fmla="*/ 2885440 w 6746240"/>
              <a:gd name="connsiteY35" fmla="*/ 1188720 h 2306320"/>
              <a:gd name="connsiteX36" fmla="*/ 2915920 w 6746240"/>
              <a:gd name="connsiteY36" fmla="*/ 1158240 h 2306320"/>
              <a:gd name="connsiteX37" fmla="*/ 3007360 w 6746240"/>
              <a:gd name="connsiteY37" fmla="*/ 1107440 h 2306320"/>
              <a:gd name="connsiteX38" fmla="*/ 3068320 w 6746240"/>
              <a:gd name="connsiteY38" fmla="*/ 1036320 h 2306320"/>
              <a:gd name="connsiteX39" fmla="*/ 3108960 w 6746240"/>
              <a:gd name="connsiteY39" fmla="*/ 995680 h 2306320"/>
              <a:gd name="connsiteX40" fmla="*/ 3139440 w 6746240"/>
              <a:gd name="connsiteY40" fmla="*/ 1005840 h 2306320"/>
              <a:gd name="connsiteX41" fmla="*/ 3159760 w 6746240"/>
              <a:gd name="connsiteY41" fmla="*/ 975360 h 2306320"/>
              <a:gd name="connsiteX42" fmla="*/ 3180080 w 6746240"/>
              <a:gd name="connsiteY42" fmla="*/ 904240 h 2306320"/>
              <a:gd name="connsiteX43" fmla="*/ 3200400 w 6746240"/>
              <a:gd name="connsiteY43" fmla="*/ 843280 h 2306320"/>
              <a:gd name="connsiteX44" fmla="*/ 3210560 w 6746240"/>
              <a:gd name="connsiteY44" fmla="*/ 802640 h 2306320"/>
              <a:gd name="connsiteX45" fmla="*/ 3241040 w 6746240"/>
              <a:gd name="connsiteY45" fmla="*/ 792480 h 2306320"/>
              <a:gd name="connsiteX46" fmla="*/ 3271520 w 6746240"/>
              <a:gd name="connsiteY46" fmla="*/ 772160 h 2306320"/>
              <a:gd name="connsiteX47" fmla="*/ 3383280 w 6746240"/>
              <a:gd name="connsiteY47" fmla="*/ 751840 h 2306320"/>
              <a:gd name="connsiteX48" fmla="*/ 3484880 w 6746240"/>
              <a:gd name="connsiteY48" fmla="*/ 680720 h 2306320"/>
              <a:gd name="connsiteX49" fmla="*/ 3515360 w 6746240"/>
              <a:gd name="connsiteY49" fmla="*/ 670560 h 2306320"/>
              <a:gd name="connsiteX50" fmla="*/ 3576320 w 6746240"/>
              <a:gd name="connsiteY50" fmla="*/ 629920 h 2306320"/>
              <a:gd name="connsiteX51" fmla="*/ 3586480 w 6746240"/>
              <a:gd name="connsiteY51" fmla="*/ 599440 h 2306320"/>
              <a:gd name="connsiteX52" fmla="*/ 3596640 w 6746240"/>
              <a:gd name="connsiteY52" fmla="*/ 558800 h 2306320"/>
              <a:gd name="connsiteX53" fmla="*/ 3627120 w 6746240"/>
              <a:gd name="connsiteY53" fmla="*/ 528320 h 2306320"/>
              <a:gd name="connsiteX54" fmla="*/ 3667760 w 6746240"/>
              <a:gd name="connsiteY54" fmla="*/ 467360 h 2306320"/>
              <a:gd name="connsiteX55" fmla="*/ 3708400 w 6746240"/>
              <a:gd name="connsiteY55" fmla="*/ 406400 h 2306320"/>
              <a:gd name="connsiteX56" fmla="*/ 3728720 w 6746240"/>
              <a:gd name="connsiteY56" fmla="*/ 375920 h 2306320"/>
              <a:gd name="connsiteX57" fmla="*/ 3759200 w 6746240"/>
              <a:gd name="connsiteY57" fmla="*/ 355600 h 2306320"/>
              <a:gd name="connsiteX58" fmla="*/ 3840480 w 6746240"/>
              <a:gd name="connsiteY58" fmla="*/ 274320 h 2306320"/>
              <a:gd name="connsiteX59" fmla="*/ 3870960 w 6746240"/>
              <a:gd name="connsiteY59" fmla="*/ 254000 h 2306320"/>
              <a:gd name="connsiteX60" fmla="*/ 3911600 w 6746240"/>
              <a:gd name="connsiteY60" fmla="*/ 223520 h 2306320"/>
              <a:gd name="connsiteX61" fmla="*/ 4003040 w 6746240"/>
              <a:gd name="connsiteY61" fmla="*/ 182880 h 2306320"/>
              <a:gd name="connsiteX62" fmla="*/ 4033520 w 6746240"/>
              <a:gd name="connsiteY62" fmla="*/ 152400 h 2306320"/>
              <a:gd name="connsiteX63" fmla="*/ 4114800 w 6746240"/>
              <a:gd name="connsiteY63" fmla="*/ 121920 h 2306320"/>
              <a:gd name="connsiteX64" fmla="*/ 4145280 w 6746240"/>
              <a:gd name="connsiteY64" fmla="*/ 142240 h 2306320"/>
              <a:gd name="connsiteX65" fmla="*/ 4185920 w 6746240"/>
              <a:gd name="connsiteY65" fmla="*/ 132080 h 2306320"/>
              <a:gd name="connsiteX66" fmla="*/ 4307840 w 6746240"/>
              <a:gd name="connsiteY66" fmla="*/ 121920 h 2306320"/>
              <a:gd name="connsiteX67" fmla="*/ 4378960 w 6746240"/>
              <a:gd name="connsiteY67" fmla="*/ 101600 h 2306320"/>
              <a:gd name="connsiteX68" fmla="*/ 4409440 w 6746240"/>
              <a:gd name="connsiteY68" fmla="*/ 91440 h 2306320"/>
              <a:gd name="connsiteX69" fmla="*/ 4541520 w 6746240"/>
              <a:gd name="connsiteY69" fmla="*/ 81280 h 2306320"/>
              <a:gd name="connsiteX70" fmla="*/ 4582160 w 6746240"/>
              <a:gd name="connsiteY70" fmla="*/ 71120 h 2306320"/>
              <a:gd name="connsiteX71" fmla="*/ 4592320 w 6746240"/>
              <a:gd name="connsiteY71" fmla="*/ 30480 h 2306320"/>
              <a:gd name="connsiteX72" fmla="*/ 4622800 w 6746240"/>
              <a:gd name="connsiteY72" fmla="*/ 0 h 2306320"/>
              <a:gd name="connsiteX73" fmla="*/ 4724400 w 6746240"/>
              <a:gd name="connsiteY73" fmla="*/ 30480 h 2306320"/>
              <a:gd name="connsiteX74" fmla="*/ 4744720 w 6746240"/>
              <a:gd name="connsiteY74" fmla="*/ 60960 h 2306320"/>
              <a:gd name="connsiteX75" fmla="*/ 4826000 w 6746240"/>
              <a:gd name="connsiteY75" fmla="*/ 81280 h 2306320"/>
              <a:gd name="connsiteX76" fmla="*/ 4968240 w 6746240"/>
              <a:gd name="connsiteY76" fmla="*/ 162560 h 2306320"/>
              <a:gd name="connsiteX77" fmla="*/ 5130800 w 6746240"/>
              <a:gd name="connsiteY77" fmla="*/ 254000 h 2306320"/>
              <a:gd name="connsiteX78" fmla="*/ 5242560 w 6746240"/>
              <a:gd name="connsiteY78" fmla="*/ 335280 h 2306320"/>
              <a:gd name="connsiteX79" fmla="*/ 5273040 w 6746240"/>
              <a:gd name="connsiteY79" fmla="*/ 365760 h 2306320"/>
              <a:gd name="connsiteX80" fmla="*/ 5323840 w 6746240"/>
              <a:gd name="connsiteY80" fmla="*/ 375920 h 2306320"/>
              <a:gd name="connsiteX81" fmla="*/ 5527040 w 6746240"/>
              <a:gd name="connsiteY81" fmla="*/ 396240 h 2306320"/>
              <a:gd name="connsiteX82" fmla="*/ 5547360 w 6746240"/>
              <a:gd name="connsiteY82" fmla="*/ 589280 h 2306320"/>
              <a:gd name="connsiteX83" fmla="*/ 5557520 w 6746240"/>
              <a:gd name="connsiteY83" fmla="*/ 629920 h 2306320"/>
              <a:gd name="connsiteX84" fmla="*/ 5567680 w 6746240"/>
              <a:gd name="connsiteY84" fmla="*/ 680720 h 2306320"/>
              <a:gd name="connsiteX85" fmla="*/ 5577840 w 6746240"/>
              <a:gd name="connsiteY85" fmla="*/ 741680 h 2306320"/>
              <a:gd name="connsiteX86" fmla="*/ 5588000 w 6746240"/>
              <a:gd name="connsiteY86" fmla="*/ 812800 h 2306320"/>
              <a:gd name="connsiteX87" fmla="*/ 5598160 w 6746240"/>
              <a:gd name="connsiteY87" fmla="*/ 853440 h 2306320"/>
              <a:gd name="connsiteX88" fmla="*/ 5608320 w 6746240"/>
              <a:gd name="connsiteY88" fmla="*/ 904240 h 2306320"/>
              <a:gd name="connsiteX89" fmla="*/ 5618480 w 6746240"/>
              <a:gd name="connsiteY89" fmla="*/ 944880 h 2306320"/>
              <a:gd name="connsiteX90" fmla="*/ 5659120 w 6746240"/>
              <a:gd name="connsiteY90" fmla="*/ 955040 h 2306320"/>
              <a:gd name="connsiteX91" fmla="*/ 5689600 w 6746240"/>
              <a:gd name="connsiteY91" fmla="*/ 1005840 h 2306320"/>
              <a:gd name="connsiteX92" fmla="*/ 5699760 w 6746240"/>
              <a:gd name="connsiteY92" fmla="*/ 1036320 h 2306320"/>
              <a:gd name="connsiteX93" fmla="*/ 5750560 w 6746240"/>
              <a:gd name="connsiteY93" fmla="*/ 1127760 h 2306320"/>
              <a:gd name="connsiteX94" fmla="*/ 5770880 w 6746240"/>
              <a:gd name="connsiteY94" fmla="*/ 1188720 h 2306320"/>
              <a:gd name="connsiteX95" fmla="*/ 5781040 w 6746240"/>
              <a:gd name="connsiteY95" fmla="*/ 1229360 h 2306320"/>
              <a:gd name="connsiteX96" fmla="*/ 5821680 w 6746240"/>
              <a:gd name="connsiteY96" fmla="*/ 1239520 h 2306320"/>
              <a:gd name="connsiteX97" fmla="*/ 5872480 w 6746240"/>
              <a:gd name="connsiteY97" fmla="*/ 1259840 h 2306320"/>
              <a:gd name="connsiteX98" fmla="*/ 5974080 w 6746240"/>
              <a:gd name="connsiteY98" fmla="*/ 1330960 h 2306320"/>
              <a:gd name="connsiteX99" fmla="*/ 6004560 w 6746240"/>
              <a:gd name="connsiteY99" fmla="*/ 1371600 h 2306320"/>
              <a:gd name="connsiteX100" fmla="*/ 6065520 w 6746240"/>
              <a:gd name="connsiteY100" fmla="*/ 1442720 h 2306320"/>
              <a:gd name="connsiteX101" fmla="*/ 6085840 w 6746240"/>
              <a:gd name="connsiteY101" fmla="*/ 1483360 h 2306320"/>
              <a:gd name="connsiteX102" fmla="*/ 6126480 w 6746240"/>
              <a:gd name="connsiteY102" fmla="*/ 1544320 h 2306320"/>
              <a:gd name="connsiteX103" fmla="*/ 6177280 w 6746240"/>
              <a:gd name="connsiteY103" fmla="*/ 1564640 h 2306320"/>
              <a:gd name="connsiteX104" fmla="*/ 6268720 w 6746240"/>
              <a:gd name="connsiteY104" fmla="*/ 1666240 h 2306320"/>
              <a:gd name="connsiteX105" fmla="*/ 6278880 w 6746240"/>
              <a:gd name="connsiteY105" fmla="*/ 1717040 h 2306320"/>
              <a:gd name="connsiteX106" fmla="*/ 6319520 w 6746240"/>
              <a:gd name="connsiteY106" fmla="*/ 1737360 h 2306320"/>
              <a:gd name="connsiteX107" fmla="*/ 6350000 w 6746240"/>
              <a:gd name="connsiteY107" fmla="*/ 1757680 h 2306320"/>
              <a:gd name="connsiteX108" fmla="*/ 6370320 w 6746240"/>
              <a:gd name="connsiteY108" fmla="*/ 1798320 h 2306320"/>
              <a:gd name="connsiteX109" fmla="*/ 6390640 w 6746240"/>
              <a:gd name="connsiteY109" fmla="*/ 1859280 h 2306320"/>
              <a:gd name="connsiteX110" fmla="*/ 6421120 w 6746240"/>
              <a:gd name="connsiteY110" fmla="*/ 1971040 h 2306320"/>
              <a:gd name="connsiteX111" fmla="*/ 6431280 w 6746240"/>
              <a:gd name="connsiteY111" fmla="*/ 2001520 h 2306320"/>
              <a:gd name="connsiteX112" fmla="*/ 6461760 w 6746240"/>
              <a:gd name="connsiteY112" fmla="*/ 2011680 h 2306320"/>
              <a:gd name="connsiteX113" fmla="*/ 6471920 w 6746240"/>
              <a:gd name="connsiteY113" fmla="*/ 2042160 h 2306320"/>
              <a:gd name="connsiteX114" fmla="*/ 6563360 w 6746240"/>
              <a:gd name="connsiteY114" fmla="*/ 2082800 h 2306320"/>
              <a:gd name="connsiteX115" fmla="*/ 6614160 w 6746240"/>
              <a:gd name="connsiteY115" fmla="*/ 2113280 h 2306320"/>
              <a:gd name="connsiteX116" fmla="*/ 6644640 w 6746240"/>
              <a:gd name="connsiteY116" fmla="*/ 2164080 h 2306320"/>
              <a:gd name="connsiteX117" fmla="*/ 6675120 w 6746240"/>
              <a:gd name="connsiteY117" fmla="*/ 2194560 h 2306320"/>
              <a:gd name="connsiteX118" fmla="*/ 6695440 w 6746240"/>
              <a:gd name="connsiteY118" fmla="*/ 2235200 h 2306320"/>
              <a:gd name="connsiteX119" fmla="*/ 6746240 w 6746240"/>
              <a:gd name="connsiteY119" fmla="*/ 2306320 h 230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6746240" h="2306320">
                <a:moveTo>
                  <a:pt x="0" y="1280160"/>
                </a:moveTo>
                <a:cubicBezTo>
                  <a:pt x="30529" y="1275799"/>
                  <a:pt x="89236" y="1268754"/>
                  <a:pt x="121920" y="1259840"/>
                </a:cubicBezTo>
                <a:cubicBezTo>
                  <a:pt x="142584" y="1254204"/>
                  <a:pt x="162560" y="1246293"/>
                  <a:pt x="182880" y="1239520"/>
                </a:cubicBezTo>
                <a:lnTo>
                  <a:pt x="274320" y="1209040"/>
                </a:lnTo>
                <a:lnTo>
                  <a:pt x="304800" y="1198880"/>
                </a:lnTo>
                <a:cubicBezTo>
                  <a:pt x="314960" y="1195493"/>
                  <a:pt x="324890" y="1191317"/>
                  <a:pt x="335280" y="1188720"/>
                </a:cubicBezTo>
                <a:lnTo>
                  <a:pt x="375920" y="1178560"/>
                </a:lnTo>
                <a:cubicBezTo>
                  <a:pt x="392853" y="1181947"/>
                  <a:pt x="411727" y="1180152"/>
                  <a:pt x="426720" y="1188720"/>
                </a:cubicBezTo>
                <a:cubicBezTo>
                  <a:pt x="437322" y="1194778"/>
                  <a:pt x="435194" y="1216238"/>
                  <a:pt x="447040" y="1219200"/>
                </a:cubicBezTo>
                <a:cubicBezTo>
                  <a:pt x="467475" y="1224309"/>
                  <a:pt x="515016" y="1206701"/>
                  <a:pt x="538480" y="1198880"/>
                </a:cubicBezTo>
                <a:cubicBezTo>
                  <a:pt x="589280" y="1202267"/>
                  <a:pt x="641487" y="1196692"/>
                  <a:pt x="690880" y="1209040"/>
                </a:cubicBezTo>
                <a:cubicBezTo>
                  <a:pt x="701270" y="1211637"/>
                  <a:pt x="694350" y="1231157"/>
                  <a:pt x="701040" y="1239520"/>
                </a:cubicBezTo>
                <a:cubicBezTo>
                  <a:pt x="708668" y="1249055"/>
                  <a:pt x="720598" y="1254379"/>
                  <a:pt x="731520" y="1259840"/>
                </a:cubicBezTo>
                <a:cubicBezTo>
                  <a:pt x="765562" y="1276861"/>
                  <a:pt x="824467" y="1276941"/>
                  <a:pt x="853440" y="1280160"/>
                </a:cubicBezTo>
                <a:cubicBezTo>
                  <a:pt x="863600" y="1293707"/>
                  <a:pt x="875519" y="1306098"/>
                  <a:pt x="883920" y="1320800"/>
                </a:cubicBezTo>
                <a:cubicBezTo>
                  <a:pt x="889233" y="1330099"/>
                  <a:pt x="886507" y="1343707"/>
                  <a:pt x="894080" y="1351280"/>
                </a:cubicBezTo>
                <a:cubicBezTo>
                  <a:pt x="901653" y="1358853"/>
                  <a:pt x="914400" y="1358053"/>
                  <a:pt x="924560" y="1361440"/>
                </a:cubicBezTo>
                <a:cubicBezTo>
                  <a:pt x="949263" y="1435548"/>
                  <a:pt x="921655" y="1383937"/>
                  <a:pt x="1066800" y="1402080"/>
                </a:cubicBezTo>
                <a:cubicBezTo>
                  <a:pt x="1085688" y="1404441"/>
                  <a:pt x="1114794" y="1419594"/>
                  <a:pt x="1127760" y="1432560"/>
                </a:cubicBezTo>
                <a:cubicBezTo>
                  <a:pt x="1139894" y="1444694"/>
                  <a:pt x="1162663" y="1491407"/>
                  <a:pt x="1188720" y="1493520"/>
                </a:cubicBezTo>
                <a:cubicBezTo>
                  <a:pt x="1303540" y="1502830"/>
                  <a:pt x="1419013" y="1500293"/>
                  <a:pt x="1534160" y="1503680"/>
                </a:cubicBezTo>
                <a:cubicBezTo>
                  <a:pt x="1633808" y="1536896"/>
                  <a:pt x="1573775" y="1522221"/>
                  <a:pt x="1717040" y="1534160"/>
                </a:cubicBezTo>
                <a:cubicBezTo>
                  <a:pt x="1733973" y="1537547"/>
                  <a:pt x="1751180" y="1539776"/>
                  <a:pt x="1767840" y="1544320"/>
                </a:cubicBezTo>
                <a:cubicBezTo>
                  <a:pt x="1788504" y="1549956"/>
                  <a:pt x="1828800" y="1564640"/>
                  <a:pt x="1828800" y="1564640"/>
                </a:cubicBezTo>
                <a:cubicBezTo>
                  <a:pt x="1858814" y="1559638"/>
                  <a:pt x="1900087" y="1554424"/>
                  <a:pt x="1930400" y="1544320"/>
                </a:cubicBezTo>
                <a:cubicBezTo>
                  <a:pt x="1947702" y="1538553"/>
                  <a:pt x="1965257" y="1532857"/>
                  <a:pt x="1981200" y="1524000"/>
                </a:cubicBezTo>
                <a:cubicBezTo>
                  <a:pt x="2092080" y="1462400"/>
                  <a:pt x="1939736" y="1519126"/>
                  <a:pt x="2082800" y="1483360"/>
                </a:cubicBezTo>
                <a:cubicBezTo>
                  <a:pt x="2103580" y="1478165"/>
                  <a:pt x="2122351" y="1463709"/>
                  <a:pt x="2143760" y="1463040"/>
                </a:cubicBezTo>
                <a:lnTo>
                  <a:pt x="2468880" y="1452880"/>
                </a:lnTo>
                <a:cubicBezTo>
                  <a:pt x="2549765" y="1398956"/>
                  <a:pt x="2505664" y="1415694"/>
                  <a:pt x="2600960" y="1402080"/>
                </a:cubicBezTo>
                <a:cubicBezTo>
                  <a:pt x="2688311" y="1343846"/>
                  <a:pt x="2577792" y="1413664"/>
                  <a:pt x="2661920" y="1371600"/>
                </a:cubicBezTo>
                <a:cubicBezTo>
                  <a:pt x="2672842" y="1366139"/>
                  <a:pt x="2681177" y="1356090"/>
                  <a:pt x="2692400" y="1351280"/>
                </a:cubicBezTo>
                <a:cubicBezTo>
                  <a:pt x="2705235" y="1345779"/>
                  <a:pt x="2719665" y="1345132"/>
                  <a:pt x="2733040" y="1341120"/>
                </a:cubicBezTo>
                <a:cubicBezTo>
                  <a:pt x="2798989" y="1321335"/>
                  <a:pt x="2779938" y="1330175"/>
                  <a:pt x="2824480" y="1300480"/>
                </a:cubicBezTo>
                <a:cubicBezTo>
                  <a:pt x="2885885" y="1177670"/>
                  <a:pt x="2807677" y="1329885"/>
                  <a:pt x="2865120" y="1229360"/>
                </a:cubicBezTo>
                <a:cubicBezTo>
                  <a:pt x="2872634" y="1216210"/>
                  <a:pt x="2876637" y="1201045"/>
                  <a:pt x="2885440" y="1188720"/>
                </a:cubicBezTo>
                <a:cubicBezTo>
                  <a:pt x="2893791" y="1177028"/>
                  <a:pt x="2904578" y="1167061"/>
                  <a:pt x="2915920" y="1158240"/>
                </a:cubicBezTo>
                <a:cubicBezTo>
                  <a:pt x="2968323" y="1117482"/>
                  <a:pt x="2961372" y="1122769"/>
                  <a:pt x="3007360" y="1107440"/>
                </a:cubicBezTo>
                <a:cubicBezTo>
                  <a:pt x="3094051" y="1020749"/>
                  <a:pt x="2977084" y="1140589"/>
                  <a:pt x="3068320" y="1036320"/>
                </a:cubicBezTo>
                <a:cubicBezTo>
                  <a:pt x="3080936" y="1021902"/>
                  <a:pt x="3095413" y="1009227"/>
                  <a:pt x="3108960" y="995680"/>
                </a:cubicBezTo>
                <a:cubicBezTo>
                  <a:pt x="3119120" y="999067"/>
                  <a:pt x="3129496" y="1009817"/>
                  <a:pt x="3139440" y="1005840"/>
                </a:cubicBezTo>
                <a:cubicBezTo>
                  <a:pt x="3150777" y="1001305"/>
                  <a:pt x="3154299" y="986282"/>
                  <a:pt x="3159760" y="975360"/>
                </a:cubicBezTo>
                <a:cubicBezTo>
                  <a:pt x="3168296" y="958288"/>
                  <a:pt x="3175197" y="920516"/>
                  <a:pt x="3180080" y="904240"/>
                </a:cubicBezTo>
                <a:cubicBezTo>
                  <a:pt x="3186235" y="883724"/>
                  <a:pt x="3195205" y="864060"/>
                  <a:pt x="3200400" y="843280"/>
                </a:cubicBezTo>
                <a:cubicBezTo>
                  <a:pt x="3203787" y="829733"/>
                  <a:pt x="3201837" y="813544"/>
                  <a:pt x="3210560" y="802640"/>
                </a:cubicBezTo>
                <a:cubicBezTo>
                  <a:pt x="3217250" y="794277"/>
                  <a:pt x="3231461" y="797269"/>
                  <a:pt x="3241040" y="792480"/>
                </a:cubicBezTo>
                <a:cubicBezTo>
                  <a:pt x="3251962" y="787019"/>
                  <a:pt x="3260598" y="777621"/>
                  <a:pt x="3271520" y="772160"/>
                </a:cubicBezTo>
                <a:cubicBezTo>
                  <a:pt x="3302844" y="756498"/>
                  <a:pt x="3355262" y="755342"/>
                  <a:pt x="3383280" y="751840"/>
                </a:cubicBezTo>
                <a:cubicBezTo>
                  <a:pt x="3401827" y="737929"/>
                  <a:pt x="3469870" y="685723"/>
                  <a:pt x="3484880" y="680720"/>
                </a:cubicBezTo>
                <a:cubicBezTo>
                  <a:pt x="3495040" y="677333"/>
                  <a:pt x="3505998" y="675761"/>
                  <a:pt x="3515360" y="670560"/>
                </a:cubicBezTo>
                <a:cubicBezTo>
                  <a:pt x="3536708" y="658700"/>
                  <a:pt x="3576320" y="629920"/>
                  <a:pt x="3576320" y="629920"/>
                </a:cubicBezTo>
                <a:cubicBezTo>
                  <a:pt x="3579707" y="619760"/>
                  <a:pt x="3583538" y="609738"/>
                  <a:pt x="3586480" y="599440"/>
                </a:cubicBezTo>
                <a:cubicBezTo>
                  <a:pt x="3590316" y="586014"/>
                  <a:pt x="3589712" y="570924"/>
                  <a:pt x="3596640" y="558800"/>
                </a:cubicBezTo>
                <a:cubicBezTo>
                  <a:pt x="3603769" y="546325"/>
                  <a:pt x="3618299" y="539662"/>
                  <a:pt x="3627120" y="528320"/>
                </a:cubicBezTo>
                <a:cubicBezTo>
                  <a:pt x="3642113" y="509043"/>
                  <a:pt x="3654213" y="487680"/>
                  <a:pt x="3667760" y="467360"/>
                </a:cubicBezTo>
                <a:lnTo>
                  <a:pt x="3708400" y="406400"/>
                </a:lnTo>
                <a:cubicBezTo>
                  <a:pt x="3715173" y="396240"/>
                  <a:pt x="3718560" y="382693"/>
                  <a:pt x="3728720" y="375920"/>
                </a:cubicBezTo>
                <a:cubicBezTo>
                  <a:pt x="3738880" y="369147"/>
                  <a:pt x="3750165" y="363814"/>
                  <a:pt x="3759200" y="355600"/>
                </a:cubicBezTo>
                <a:cubicBezTo>
                  <a:pt x="3787551" y="329826"/>
                  <a:pt x="3808599" y="295574"/>
                  <a:pt x="3840480" y="274320"/>
                </a:cubicBezTo>
                <a:cubicBezTo>
                  <a:pt x="3850640" y="267547"/>
                  <a:pt x="3861024" y="261097"/>
                  <a:pt x="3870960" y="254000"/>
                </a:cubicBezTo>
                <a:cubicBezTo>
                  <a:pt x="3884739" y="244158"/>
                  <a:pt x="3897241" y="232495"/>
                  <a:pt x="3911600" y="223520"/>
                </a:cubicBezTo>
                <a:cubicBezTo>
                  <a:pt x="3936912" y="207700"/>
                  <a:pt x="3976277" y="193585"/>
                  <a:pt x="4003040" y="182880"/>
                </a:cubicBezTo>
                <a:cubicBezTo>
                  <a:pt x="4013200" y="172720"/>
                  <a:pt x="4021336" y="160015"/>
                  <a:pt x="4033520" y="152400"/>
                </a:cubicBezTo>
                <a:cubicBezTo>
                  <a:pt x="4047404" y="143722"/>
                  <a:pt x="4094535" y="128675"/>
                  <a:pt x="4114800" y="121920"/>
                </a:cubicBezTo>
                <a:cubicBezTo>
                  <a:pt x="4124960" y="128693"/>
                  <a:pt x="4133192" y="140513"/>
                  <a:pt x="4145280" y="142240"/>
                </a:cubicBezTo>
                <a:cubicBezTo>
                  <a:pt x="4159103" y="144215"/>
                  <a:pt x="4172064" y="133812"/>
                  <a:pt x="4185920" y="132080"/>
                </a:cubicBezTo>
                <a:cubicBezTo>
                  <a:pt x="4226386" y="127022"/>
                  <a:pt x="4267200" y="125307"/>
                  <a:pt x="4307840" y="121920"/>
                </a:cubicBezTo>
                <a:cubicBezTo>
                  <a:pt x="4380921" y="97560"/>
                  <a:pt x="4289658" y="127115"/>
                  <a:pt x="4378960" y="101600"/>
                </a:cubicBezTo>
                <a:cubicBezTo>
                  <a:pt x="4389258" y="98658"/>
                  <a:pt x="4398813" y="92768"/>
                  <a:pt x="4409440" y="91440"/>
                </a:cubicBezTo>
                <a:cubicBezTo>
                  <a:pt x="4453256" y="85963"/>
                  <a:pt x="4497493" y="84667"/>
                  <a:pt x="4541520" y="81280"/>
                </a:cubicBezTo>
                <a:cubicBezTo>
                  <a:pt x="4555067" y="77893"/>
                  <a:pt x="4572286" y="80994"/>
                  <a:pt x="4582160" y="71120"/>
                </a:cubicBezTo>
                <a:cubicBezTo>
                  <a:pt x="4592034" y="61246"/>
                  <a:pt x="4585392" y="42604"/>
                  <a:pt x="4592320" y="30480"/>
                </a:cubicBezTo>
                <a:cubicBezTo>
                  <a:pt x="4599449" y="18005"/>
                  <a:pt x="4612640" y="10160"/>
                  <a:pt x="4622800" y="0"/>
                </a:cubicBezTo>
                <a:cubicBezTo>
                  <a:pt x="4667565" y="6395"/>
                  <a:pt x="4693597" y="-323"/>
                  <a:pt x="4724400" y="30480"/>
                </a:cubicBezTo>
                <a:cubicBezTo>
                  <a:pt x="4733034" y="39114"/>
                  <a:pt x="4733798" y="55499"/>
                  <a:pt x="4744720" y="60960"/>
                </a:cubicBezTo>
                <a:cubicBezTo>
                  <a:pt x="4769699" y="73449"/>
                  <a:pt x="4826000" y="81280"/>
                  <a:pt x="4826000" y="81280"/>
                </a:cubicBezTo>
                <a:cubicBezTo>
                  <a:pt x="4914335" y="147531"/>
                  <a:pt x="4812579" y="75001"/>
                  <a:pt x="4968240" y="162560"/>
                </a:cubicBezTo>
                <a:cubicBezTo>
                  <a:pt x="5022427" y="193040"/>
                  <a:pt x="5079071" y="219514"/>
                  <a:pt x="5130800" y="254000"/>
                </a:cubicBezTo>
                <a:cubicBezTo>
                  <a:pt x="5181476" y="287784"/>
                  <a:pt x="5197843" y="296153"/>
                  <a:pt x="5242560" y="335280"/>
                </a:cubicBezTo>
                <a:cubicBezTo>
                  <a:pt x="5253373" y="344742"/>
                  <a:pt x="5260189" y="359334"/>
                  <a:pt x="5273040" y="365760"/>
                </a:cubicBezTo>
                <a:cubicBezTo>
                  <a:pt x="5288486" y="373483"/>
                  <a:pt x="5306694" y="373863"/>
                  <a:pt x="5323840" y="375920"/>
                </a:cubicBezTo>
                <a:cubicBezTo>
                  <a:pt x="5391426" y="384030"/>
                  <a:pt x="5459307" y="389467"/>
                  <a:pt x="5527040" y="396240"/>
                </a:cubicBezTo>
                <a:cubicBezTo>
                  <a:pt x="5556200" y="483719"/>
                  <a:pt x="5527251" y="388188"/>
                  <a:pt x="5547360" y="589280"/>
                </a:cubicBezTo>
                <a:cubicBezTo>
                  <a:pt x="5548749" y="603174"/>
                  <a:pt x="5554491" y="616289"/>
                  <a:pt x="5557520" y="629920"/>
                </a:cubicBezTo>
                <a:cubicBezTo>
                  <a:pt x="5561266" y="646777"/>
                  <a:pt x="5564591" y="663730"/>
                  <a:pt x="5567680" y="680720"/>
                </a:cubicBezTo>
                <a:cubicBezTo>
                  <a:pt x="5571365" y="700988"/>
                  <a:pt x="5574708" y="721319"/>
                  <a:pt x="5577840" y="741680"/>
                </a:cubicBezTo>
                <a:cubicBezTo>
                  <a:pt x="5581481" y="765349"/>
                  <a:pt x="5583716" y="789239"/>
                  <a:pt x="5588000" y="812800"/>
                </a:cubicBezTo>
                <a:cubicBezTo>
                  <a:pt x="5590498" y="826538"/>
                  <a:pt x="5595131" y="839809"/>
                  <a:pt x="5598160" y="853440"/>
                </a:cubicBezTo>
                <a:cubicBezTo>
                  <a:pt x="5601906" y="870297"/>
                  <a:pt x="5604574" y="887383"/>
                  <a:pt x="5608320" y="904240"/>
                </a:cubicBezTo>
                <a:cubicBezTo>
                  <a:pt x="5611349" y="917871"/>
                  <a:pt x="5608606" y="935006"/>
                  <a:pt x="5618480" y="944880"/>
                </a:cubicBezTo>
                <a:cubicBezTo>
                  <a:pt x="5628354" y="954754"/>
                  <a:pt x="5645573" y="951653"/>
                  <a:pt x="5659120" y="955040"/>
                </a:cubicBezTo>
                <a:cubicBezTo>
                  <a:pt x="5669280" y="971973"/>
                  <a:pt x="5680769" y="988177"/>
                  <a:pt x="5689600" y="1005840"/>
                </a:cubicBezTo>
                <a:cubicBezTo>
                  <a:pt x="5694389" y="1015419"/>
                  <a:pt x="5694971" y="1026741"/>
                  <a:pt x="5699760" y="1036320"/>
                </a:cubicBezTo>
                <a:cubicBezTo>
                  <a:pt x="5725539" y="1087877"/>
                  <a:pt x="5730991" y="1078837"/>
                  <a:pt x="5750560" y="1127760"/>
                </a:cubicBezTo>
                <a:cubicBezTo>
                  <a:pt x="5758515" y="1147647"/>
                  <a:pt x="5765685" y="1167940"/>
                  <a:pt x="5770880" y="1188720"/>
                </a:cubicBezTo>
                <a:cubicBezTo>
                  <a:pt x="5774267" y="1202267"/>
                  <a:pt x="5771166" y="1219486"/>
                  <a:pt x="5781040" y="1229360"/>
                </a:cubicBezTo>
                <a:cubicBezTo>
                  <a:pt x="5790914" y="1239234"/>
                  <a:pt x="5808433" y="1235104"/>
                  <a:pt x="5821680" y="1239520"/>
                </a:cubicBezTo>
                <a:cubicBezTo>
                  <a:pt x="5838982" y="1245287"/>
                  <a:pt x="5855877" y="1252293"/>
                  <a:pt x="5872480" y="1259840"/>
                </a:cubicBezTo>
                <a:cubicBezTo>
                  <a:pt x="5931462" y="1286650"/>
                  <a:pt x="5933493" y="1284575"/>
                  <a:pt x="5974080" y="1330960"/>
                </a:cubicBezTo>
                <a:cubicBezTo>
                  <a:pt x="5985231" y="1343704"/>
                  <a:pt x="5993540" y="1358743"/>
                  <a:pt x="6004560" y="1371600"/>
                </a:cubicBezTo>
                <a:cubicBezTo>
                  <a:pt x="6042925" y="1416359"/>
                  <a:pt x="6031238" y="1387869"/>
                  <a:pt x="6065520" y="1442720"/>
                </a:cubicBezTo>
                <a:cubicBezTo>
                  <a:pt x="6073547" y="1455563"/>
                  <a:pt x="6079874" y="1469439"/>
                  <a:pt x="6085840" y="1483360"/>
                </a:cubicBezTo>
                <a:cubicBezTo>
                  <a:pt x="6100056" y="1516530"/>
                  <a:pt x="6089082" y="1520946"/>
                  <a:pt x="6126480" y="1544320"/>
                </a:cubicBezTo>
                <a:cubicBezTo>
                  <a:pt x="6141946" y="1553986"/>
                  <a:pt x="6160347" y="1557867"/>
                  <a:pt x="6177280" y="1564640"/>
                </a:cubicBezTo>
                <a:cubicBezTo>
                  <a:pt x="6245566" y="1655689"/>
                  <a:pt x="6210061" y="1627134"/>
                  <a:pt x="6268720" y="1666240"/>
                </a:cubicBezTo>
                <a:cubicBezTo>
                  <a:pt x="6272107" y="1683173"/>
                  <a:pt x="6268843" y="1702988"/>
                  <a:pt x="6278880" y="1717040"/>
                </a:cubicBezTo>
                <a:cubicBezTo>
                  <a:pt x="6287683" y="1729365"/>
                  <a:pt x="6306370" y="1729846"/>
                  <a:pt x="6319520" y="1737360"/>
                </a:cubicBezTo>
                <a:cubicBezTo>
                  <a:pt x="6330122" y="1743418"/>
                  <a:pt x="6339840" y="1750907"/>
                  <a:pt x="6350000" y="1757680"/>
                </a:cubicBezTo>
                <a:cubicBezTo>
                  <a:pt x="6356773" y="1771227"/>
                  <a:pt x="6364695" y="1784258"/>
                  <a:pt x="6370320" y="1798320"/>
                </a:cubicBezTo>
                <a:cubicBezTo>
                  <a:pt x="6378275" y="1818207"/>
                  <a:pt x="6390640" y="1859280"/>
                  <a:pt x="6390640" y="1859280"/>
                </a:cubicBezTo>
                <a:cubicBezTo>
                  <a:pt x="6408923" y="2005546"/>
                  <a:pt x="6382699" y="1894198"/>
                  <a:pt x="6421120" y="1971040"/>
                </a:cubicBezTo>
                <a:cubicBezTo>
                  <a:pt x="6425909" y="1980619"/>
                  <a:pt x="6423707" y="1993947"/>
                  <a:pt x="6431280" y="2001520"/>
                </a:cubicBezTo>
                <a:cubicBezTo>
                  <a:pt x="6438853" y="2009093"/>
                  <a:pt x="6451600" y="2008293"/>
                  <a:pt x="6461760" y="2011680"/>
                </a:cubicBezTo>
                <a:cubicBezTo>
                  <a:pt x="6465147" y="2021840"/>
                  <a:pt x="6465230" y="2033797"/>
                  <a:pt x="6471920" y="2042160"/>
                </a:cubicBezTo>
                <a:cubicBezTo>
                  <a:pt x="6493841" y="2069561"/>
                  <a:pt x="6537091" y="2067039"/>
                  <a:pt x="6563360" y="2082800"/>
                </a:cubicBezTo>
                <a:lnTo>
                  <a:pt x="6614160" y="2113280"/>
                </a:lnTo>
                <a:cubicBezTo>
                  <a:pt x="6624320" y="2130213"/>
                  <a:pt x="6632792" y="2148282"/>
                  <a:pt x="6644640" y="2164080"/>
                </a:cubicBezTo>
                <a:cubicBezTo>
                  <a:pt x="6653261" y="2175575"/>
                  <a:pt x="6666769" y="2182868"/>
                  <a:pt x="6675120" y="2194560"/>
                </a:cubicBezTo>
                <a:cubicBezTo>
                  <a:pt x="6683923" y="2206885"/>
                  <a:pt x="6687648" y="2222213"/>
                  <a:pt x="6695440" y="2235200"/>
                </a:cubicBezTo>
                <a:cubicBezTo>
                  <a:pt x="6727913" y="2289321"/>
                  <a:pt x="6720934" y="2281014"/>
                  <a:pt x="6746240" y="23063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641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 idx="4294967295"/>
          </p:nvPr>
        </p:nvSpPr>
        <p:spPr>
          <a:xfrm>
            <a:off x="350838" y="406400"/>
            <a:ext cx="8793162" cy="752475"/>
          </a:xfrm>
          <a:prstGeom prst="rect">
            <a:avLst/>
          </a:prstGeo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accent2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88238" y="4319588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66000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13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6308725" cy="4619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FFFFFF"/>
                </a:solidFill>
              </a:rPr>
              <a:t>Present a training instance / adjust the weights</a:t>
            </a:r>
          </a:p>
        </p:txBody>
      </p:sp>
      <p:sp>
        <p:nvSpPr>
          <p:cNvPr id="4" name="Freeform 3"/>
          <p:cNvSpPr/>
          <p:nvPr/>
        </p:nvSpPr>
        <p:spPr>
          <a:xfrm>
            <a:off x="974725" y="2671763"/>
            <a:ext cx="6756400" cy="2062162"/>
          </a:xfrm>
          <a:custGeom>
            <a:avLst/>
            <a:gdLst>
              <a:gd name="connsiteX0" fmla="*/ 0 w 6756400"/>
              <a:gd name="connsiteY0" fmla="*/ 1097280 h 2062480"/>
              <a:gd name="connsiteX1" fmla="*/ 71120 w 6756400"/>
              <a:gd name="connsiteY1" fmla="*/ 1087120 h 2062480"/>
              <a:gd name="connsiteX2" fmla="*/ 101600 w 6756400"/>
              <a:gd name="connsiteY2" fmla="*/ 1056640 h 2062480"/>
              <a:gd name="connsiteX3" fmla="*/ 132080 w 6756400"/>
              <a:gd name="connsiteY3" fmla="*/ 1046480 h 2062480"/>
              <a:gd name="connsiteX4" fmla="*/ 193040 w 6756400"/>
              <a:gd name="connsiteY4" fmla="*/ 1005840 h 2062480"/>
              <a:gd name="connsiteX5" fmla="*/ 487680 w 6756400"/>
              <a:gd name="connsiteY5" fmla="*/ 985520 h 2062480"/>
              <a:gd name="connsiteX6" fmla="*/ 934720 w 6756400"/>
              <a:gd name="connsiteY6" fmla="*/ 985520 h 2062480"/>
              <a:gd name="connsiteX7" fmla="*/ 985520 w 6756400"/>
              <a:gd name="connsiteY7" fmla="*/ 1026160 h 2062480"/>
              <a:gd name="connsiteX8" fmla="*/ 1016000 w 6756400"/>
              <a:gd name="connsiteY8" fmla="*/ 1046480 h 2062480"/>
              <a:gd name="connsiteX9" fmla="*/ 1107440 w 6756400"/>
              <a:gd name="connsiteY9" fmla="*/ 1137920 h 2062480"/>
              <a:gd name="connsiteX10" fmla="*/ 1188720 w 6756400"/>
              <a:gd name="connsiteY10" fmla="*/ 1148080 h 2062480"/>
              <a:gd name="connsiteX11" fmla="*/ 1280160 w 6756400"/>
              <a:gd name="connsiteY11" fmla="*/ 1219200 h 2062480"/>
              <a:gd name="connsiteX12" fmla="*/ 1290320 w 6756400"/>
              <a:gd name="connsiteY12" fmla="*/ 1249680 h 2062480"/>
              <a:gd name="connsiteX13" fmla="*/ 1412240 w 6756400"/>
              <a:gd name="connsiteY13" fmla="*/ 1280160 h 2062480"/>
              <a:gd name="connsiteX14" fmla="*/ 1483360 w 6756400"/>
              <a:gd name="connsiteY14" fmla="*/ 1270000 h 2062480"/>
              <a:gd name="connsiteX15" fmla="*/ 1503680 w 6756400"/>
              <a:gd name="connsiteY15" fmla="*/ 1239520 h 2062480"/>
              <a:gd name="connsiteX16" fmla="*/ 1564640 w 6756400"/>
              <a:gd name="connsiteY16" fmla="*/ 1188720 h 2062480"/>
              <a:gd name="connsiteX17" fmla="*/ 1574800 w 6756400"/>
              <a:gd name="connsiteY17" fmla="*/ 1117600 h 2062480"/>
              <a:gd name="connsiteX18" fmla="*/ 1595120 w 6756400"/>
              <a:gd name="connsiteY18" fmla="*/ 1046480 h 2062480"/>
              <a:gd name="connsiteX19" fmla="*/ 1615440 w 6756400"/>
              <a:gd name="connsiteY19" fmla="*/ 955040 h 2062480"/>
              <a:gd name="connsiteX20" fmla="*/ 1635760 w 6756400"/>
              <a:gd name="connsiteY20" fmla="*/ 924560 h 2062480"/>
              <a:gd name="connsiteX21" fmla="*/ 1666240 w 6756400"/>
              <a:gd name="connsiteY21" fmla="*/ 914400 h 2062480"/>
              <a:gd name="connsiteX22" fmla="*/ 1706880 w 6756400"/>
              <a:gd name="connsiteY22" fmla="*/ 853440 h 2062480"/>
              <a:gd name="connsiteX23" fmla="*/ 1727200 w 6756400"/>
              <a:gd name="connsiteY23" fmla="*/ 792480 h 2062480"/>
              <a:gd name="connsiteX24" fmla="*/ 1828800 w 6756400"/>
              <a:gd name="connsiteY24" fmla="*/ 741680 h 2062480"/>
              <a:gd name="connsiteX25" fmla="*/ 1859280 w 6756400"/>
              <a:gd name="connsiteY25" fmla="*/ 721360 h 2062480"/>
              <a:gd name="connsiteX26" fmla="*/ 1879600 w 6756400"/>
              <a:gd name="connsiteY26" fmla="*/ 690880 h 2062480"/>
              <a:gd name="connsiteX27" fmla="*/ 1910080 w 6756400"/>
              <a:gd name="connsiteY27" fmla="*/ 650240 h 2062480"/>
              <a:gd name="connsiteX28" fmla="*/ 2011680 w 6756400"/>
              <a:gd name="connsiteY28" fmla="*/ 609600 h 2062480"/>
              <a:gd name="connsiteX29" fmla="*/ 2042160 w 6756400"/>
              <a:gd name="connsiteY29" fmla="*/ 599440 h 2062480"/>
              <a:gd name="connsiteX30" fmla="*/ 2275840 w 6756400"/>
              <a:gd name="connsiteY30" fmla="*/ 619760 h 2062480"/>
              <a:gd name="connsiteX31" fmla="*/ 2306320 w 6756400"/>
              <a:gd name="connsiteY31" fmla="*/ 640080 h 2062480"/>
              <a:gd name="connsiteX32" fmla="*/ 2336800 w 6756400"/>
              <a:gd name="connsiteY32" fmla="*/ 650240 h 2062480"/>
              <a:gd name="connsiteX33" fmla="*/ 2377440 w 6756400"/>
              <a:gd name="connsiteY33" fmla="*/ 680720 h 2062480"/>
              <a:gd name="connsiteX34" fmla="*/ 2397760 w 6756400"/>
              <a:gd name="connsiteY34" fmla="*/ 711200 h 2062480"/>
              <a:gd name="connsiteX35" fmla="*/ 2428240 w 6756400"/>
              <a:gd name="connsiteY35" fmla="*/ 721360 h 2062480"/>
              <a:gd name="connsiteX36" fmla="*/ 2611120 w 6756400"/>
              <a:gd name="connsiteY36" fmla="*/ 731520 h 2062480"/>
              <a:gd name="connsiteX37" fmla="*/ 2661920 w 6756400"/>
              <a:gd name="connsiteY37" fmla="*/ 741680 h 2062480"/>
              <a:gd name="connsiteX38" fmla="*/ 2692400 w 6756400"/>
              <a:gd name="connsiteY38" fmla="*/ 751840 h 2062480"/>
              <a:gd name="connsiteX39" fmla="*/ 2733040 w 6756400"/>
              <a:gd name="connsiteY39" fmla="*/ 762000 h 2062480"/>
              <a:gd name="connsiteX40" fmla="*/ 2763520 w 6756400"/>
              <a:gd name="connsiteY40" fmla="*/ 782320 h 2062480"/>
              <a:gd name="connsiteX41" fmla="*/ 2885440 w 6756400"/>
              <a:gd name="connsiteY41" fmla="*/ 762000 h 2062480"/>
              <a:gd name="connsiteX42" fmla="*/ 2966720 w 6756400"/>
              <a:gd name="connsiteY42" fmla="*/ 741680 h 2062480"/>
              <a:gd name="connsiteX43" fmla="*/ 3068320 w 6756400"/>
              <a:gd name="connsiteY43" fmla="*/ 690880 h 2062480"/>
              <a:gd name="connsiteX44" fmla="*/ 3098800 w 6756400"/>
              <a:gd name="connsiteY44" fmla="*/ 660400 h 2062480"/>
              <a:gd name="connsiteX45" fmla="*/ 3119120 w 6756400"/>
              <a:gd name="connsiteY45" fmla="*/ 629920 h 2062480"/>
              <a:gd name="connsiteX46" fmla="*/ 3180080 w 6756400"/>
              <a:gd name="connsiteY46" fmla="*/ 609600 h 2062480"/>
              <a:gd name="connsiteX47" fmla="*/ 3241040 w 6756400"/>
              <a:gd name="connsiteY47" fmla="*/ 568960 h 2062480"/>
              <a:gd name="connsiteX48" fmla="*/ 3312160 w 6756400"/>
              <a:gd name="connsiteY48" fmla="*/ 548640 h 2062480"/>
              <a:gd name="connsiteX49" fmla="*/ 3373120 w 6756400"/>
              <a:gd name="connsiteY49" fmla="*/ 528320 h 2062480"/>
              <a:gd name="connsiteX50" fmla="*/ 3474720 w 6756400"/>
              <a:gd name="connsiteY50" fmla="*/ 518160 h 2062480"/>
              <a:gd name="connsiteX51" fmla="*/ 3556000 w 6756400"/>
              <a:gd name="connsiteY51" fmla="*/ 487680 h 2062480"/>
              <a:gd name="connsiteX52" fmla="*/ 3596640 w 6756400"/>
              <a:gd name="connsiteY52" fmla="*/ 436880 h 2062480"/>
              <a:gd name="connsiteX53" fmla="*/ 3667760 w 6756400"/>
              <a:gd name="connsiteY53" fmla="*/ 375920 h 2062480"/>
              <a:gd name="connsiteX54" fmla="*/ 3769360 w 6756400"/>
              <a:gd name="connsiteY54" fmla="*/ 284480 h 2062480"/>
              <a:gd name="connsiteX55" fmla="*/ 3799840 w 6756400"/>
              <a:gd name="connsiteY55" fmla="*/ 274320 h 2062480"/>
              <a:gd name="connsiteX56" fmla="*/ 3840480 w 6756400"/>
              <a:gd name="connsiteY56" fmla="*/ 243840 h 2062480"/>
              <a:gd name="connsiteX57" fmla="*/ 3891280 w 6756400"/>
              <a:gd name="connsiteY57" fmla="*/ 213360 h 2062480"/>
              <a:gd name="connsiteX58" fmla="*/ 3901440 w 6756400"/>
              <a:gd name="connsiteY58" fmla="*/ 182880 h 2062480"/>
              <a:gd name="connsiteX59" fmla="*/ 4023360 w 6756400"/>
              <a:gd name="connsiteY59" fmla="*/ 91440 h 2062480"/>
              <a:gd name="connsiteX60" fmla="*/ 4084320 w 6756400"/>
              <a:gd name="connsiteY60" fmla="*/ 60960 h 2062480"/>
              <a:gd name="connsiteX61" fmla="*/ 4460240 w 6756400"/>
              <a:gd name="connsiteY61" fmla="*/ 50800 h 2062480"/>
              <a:gd name="connsiteX62" fmla="*/ 4622800 w 6756400"/>
              <a:gd name="connsiteY62" fmla="*/ 10160 h 2062480"/>
              <a:gd name="connsiteX63" fmla="*/ 4744720 w 6756400"/>
              <a:gd name="connsiteY63" fmla="*/ 0 h 2062480"/>
              <a:gd name="connsiteX64" fmla="*/ 4968240 w 6756400"/>
              <a:gd name="connsiteY64" fmla="*/ 10160 h 2062480"/>
              <a:gd name="connsiteX65" fmla="*/ 5069840 w 6756400"/>
              <a:gd name="connsiteY65" fmla="*/ 30480 h 2062480"/>
              <a:gd name="connsiteX66" fmla="*/ 5191760 w 6756400"/>
              <a:gd name="connsiteY66" fmla="*/ 60960 h 2062480"/>
              <a:gd name="connsiteX67" fmla="*/ 5222240 w 6756400"/>
              <a:gd name="connsiteY67" fmla="*/ 81280 h 2062480"/>
              <a:gd name="connsiteX68" fmla="*/ 5262880 w 6756400"/>
              <a:gd name="connsiteY68" fmla="*/ 101600 h 2062480"/>
              <a:gd name="connsiteX69" fmla="*/ 5323840 w 6756400"/>
              <a:gd name="connsiteY69" fmla="*/ 142240 h 2062480"/>
              <a:gd name="connsiteX70" fmla="*/ 5334000 w 6756400"/>
              <a:gd name="connsiteY70" fmla="*/ 172720 h 2062480"/>
              <a:gd name="connsiteX71" fmla="*/ 5405120 w 6756400"/>
              <a:gd name="connsiteY71" fmla="*/ 274320 h 2062480"/>
              <a:gd name="connsiteX72" fmla="*/ 5445760 w 6756400"/>
              <a:gd name="connsiteY72" fmla="*/ 314960 h 2062480"/>
              <a:gd name="connsiteX73" fmla="*/ 5527040 w 6756400"/>
              <a:gd name="connsiteY73" fmla="*/ 416560 h 2062480"/>
              <a:gd name="connsiteX74" fmla="*/ 5557520 w 6756400"/>
              <a:gd name="connsiteY74" fmla="*/ 467360 h 2062480"/>
              <a:gd name="connsiteX75" fmla="*/ 5628640 w 6756400"/>
              <a:gd name="connsiteY75" fmla="*/ 528320 h 2062480"/>
              <a:gd name="connsiteX76" fmla="*/ 5659120 w 6756400"/>
              <a:gd name="connsiteY76" fmla="*/ 568960 h 2062480"/>
              <a:gd name="connsiteX77" fmla="*/ 5709920 w 6756400"/>
              <a:gd name="connsiteY77" fmla="*/ 609600 h 2062480"/>
              <a:gd name="connsiteX78" fmla="*/ 5791200 w 6756400"/>
              <a:gd name="connsiteY78" fmla="*/ 711200 h 2062480"/>
              <a:gd name="connsiteX79" fmla="*/ 5842000 w 6756400"/>
              <a:gd name="connsiteY79" fmla="*/ 772160 h 2062480"/>
              <a:gd name="connsiteX80" fmla="*/ 5872480 w 6756400"/>
              <a:gd name="connsiteY80" fmla="*/ 822960 h 2062480"/>
              <a:gd name="connsiteX81" fmla="*/ 5943600 w 6756400"/>
              <a:gd name="connsiteY81" fmla="*/ 894080 h 2062480"/>
              <a:gd name="connsiteX82" fmla="*/ 6004560 w 6756400"/>
              <a:gd name="connsiteY82" fmla="*/ 914400 h 2062480"/>
              <a:gd name="connsiteX83" fmla="*/ 6014720 w 6756400"/>
              <a:gd name="connsiteY83" fmla="*/ 1158240 h 2062480"/>
              <a:gd name="connsiteX84" fmla="*/ 6055360 w 6756400"/>
              <a:gd name="connsiteY84" fmla="*/ 1168400 h 2062480"/>
              <a:gd name="connsiteX85" fmla="*/ 6106160 w 6756400"/>
              <a:gd name="connsiteY85" fmla="*/ 1219200 h 2062480"/>
              <a:gd name="connsiteX86" fmla="*/ 6136640 w 6756400"/>
              <a:gd name="connsiteY86" fmla="*/ 1270000 h 2062480"/>
              <a:gd name="connsiteX87" fmla="*/ 6177280 w 6756400"/>
              <a:gd name="connsiteY87" fmla="*/ 1330960 h 2062480"/>
              <a:gd name="connsiteX88" fmla="*/ 6228080 w 6756400"/>
              <a:gd name="connsiteY88" fmla="*/ 1422400 h 2062480"/>
              <a:gd name="connsiteX89" fmla="*/ 6238240 w 6756400"/>
              <a:gd name="connsiteY89" fmla="*/ 1473200 h 2062480"/>
              <a:gd name="connsiteX90" fmla="*/ 6319520 w 6756400"/>
              <a:gd name="connsiteY90" fmla="*/ 1524000 h 2062480"/>
              <a:gd name="connsiteX91" fmla="*/ 6350000 w 6756400"/>
              <a:gd name="connsiteY91" fmla="*/ 1574800 h 2062480"/>
              <a:gd name="connsiteX92" fmla="*/ 6370320 w 6756400"/>
              <a:gd name="connsiteY92" fmla="*/ 1645920 h 2062480"/>
              <a:gd name="connsiteX93" fmla="*/ 6380480 w 6756400"/>
              <a:gd name="connsiteY93" fmla="*/ 1676400 h 2062480"/>
              <a:gd name="connsiteX94" fmla="*/ 6410960 w 6756400"/>
              <a:gd name="connsiteY94" fmla="*/ 1788160 h 2062480"/>
              <a:gd name="connsiteX95" fmla="*/ 6471920 w 6756400"/>
              <a:gd name="connsiteY95" fmla="*/ 1859280 h 2062480"/>
              <a:gd name="connsiteX96" fmla="*/ 6492240 w 6756400"/>
              <a:gd name="connsiteY96" fmla="*/ 1889760 h 2062480"/>
              <a:gd name="connsiteX97" fmla="*/ 6593840 w 6756400"/>
              <a:gd name="connsiteY97" fmla="*/ 1940560 h 2062480"/>
              <a:gd name="connsiteX98" fmla="*/ 6624320 w 6756400"/>
              <a:gd name="connsiteY98" fmla="*/ 1960880 h 2062480"/>
              <a:gd name="connsiteX99" fmla="*/ 6654800 w 6756400"/>
              <a:gd name="connsiteY99" fmla="*/ 1971040 h 2062480"/>
              <a:gd name="connsiteX100" fmla="*/ 6675120 w 6756400"/>
              <a:gd name="connsiteY100" fmla="*/ 2032000 h 2062480"/>
              <a:gd name="connsiteX101" fmla="*/ 6695440 w 6756400"/>
              <a:gd name="connsiteY101" fmla="*/ 2062480 h 2062480"/>
              <a:gd name="connsiteX102" fmla="*/ 6756400 w 6756400"/>
              <a:gd name="connsiteY102" fmla="*/ 2052320 h 206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756400" h="2062480">
                <a:moveTo>
                  <a:pt x="0" y="1097280"/>
                </a:moveTo>
                <a:cubicBezTo>
                  <a:pt x="23707" y="1093893"/>
                  <a:pt x="48885" y="1096014"/>
                  <a:pt x="71120" y="1087120"/>
                </a:cubicBezTo>
                <a:cubicBezTo>
                  <a:pt x="84461" y="1081784"/>
                  <a:pt x="89645" y="1064610"/>
                  <a:pt x="101600" y="1056640"/>
                </a:cubicBezTo>
                <a:cubicBezTo>
                  <a:pt x="110511" y="1050699"/>
                  <a:pt x="122718" y="1051681"/>
                  <a:pt x="132080" y="1046480"/>
                </a:cubicBezTo>
                <a:cubicBezTo>
                  <a:pt x="153428" y="1034620"/>
                  <a:pt x="168652" y="1007124"/>
                  <a:pt x="193040" y="1005840"/>
                </a:cubicBezTo>
                <a:cubicBezTo>
                  <a:pt x="420069" y="993891"/>
                  <a:pt x="321964" y="1002092"/>
                  <a:pt x="487680" y="985520"/>
                </a:cubicBezTo>
                <a:cubicBezTo>
                  <a:pt x="687422" y="935584"/>
                  <a:pt x="541076" y="963651"/>
                  <a:pt x="934720" y="985520"/>
                </a:cubicBezTo>
                <a:cubicBezTo>
                  <a:pt x="951653" y="999067"/>
                  <a:pt x="968172" y="1013149"/>
                  <a:pt x="985520" y="1026160"/>
                </a:cubicBezTo>
                <a:cubicBezTo>
                  <a:pt x="995289" y="1033486"/>
                  <a:pt x="1008053" y="1037209"/>
                  <a:pt x="1016000" y="1046480"/>
                </a:cubicBezTo>
                <a:cubicBezTo>
                  <a:pt x="1047165" y="1082840"/>
                  <a:pt x="1044740" y="1130083"/>
                  <a:pt x="1107440" y="1137920"/>
                </a:cubicBezTo>
                <a:lnTo>
                  <a:pt x="1188720" y="1148080"/>
                </a:lnTo>
                <a:cubicBezTo>
                  <a:pt x="1261635" y="1196690"/>
                  <a:pt x="1232411" y="1171451"/>
                  <a:pt x="1280160" y="1219200"/>
                </a:cubicBezTo>
                <a:cubicBezTo>
                  <a:pt x="1283547" y="1229360"/>
                  <a:pt x="1283630" y="1241317"/>
                  <a:pt x="1290320" y="1249680"/>
                </a:cubicBezTo>
                <a:cubicBezTo>
                  <a:pt x="1317636" y="1283824"/>
                  <a:pt x="1380697" y="1276655"/>
                  <a:pt x="1412240" y="1280160"/>
                </a:cubicBezTo>
                <a:cubicBezTo>
                  <a:pt x="1435947" y="1276773"/>
                  <a:pt x="1461477" y="1279726"/>
                  <a:pt x="1483360" y="1270000"/>
                </a:cubicBezTo>
                <a:cubicBezTo>
                  <a:pt x="1494518" y="1265041"/>
                  <a:pt x="1495863" y="1248901"/>
                  <a:pt x="1503680" y="1239520"/>
                </a:cubicBezTo>
                <a:cubicBezTo>
                  <a:pt x="1528126" y="1210184"/>
                  <a:pt x="1534670" y="1208700"/>
                  <a:pt x="1564640" y="1188720"/>
                </a:cubicBezTo>
                <a:cubicBezTo>
                  <a:pt x="1568027" y="1165013"/>
                  <a:pt x="1570516" y="1141161"/>
                  <a:pt x="1574800" y="1117600"/>
                </a:cubicBezTo>
                <a:cubicBezTo>
                  <a:pt x="1587470" y="1047917"/>
                  <a:pt x="1580612" y="1104513"/>
                  <a:pt x="1595120" y="1046480"/>
                </a:cubicBezTo>
                <a:cubicBezTo>
                  <a:pt x="1598013" y="1034907"/>
                  <a:pt x="1609182" y="969642"/>
                  <a:pt x="1615440" y="955040"/>
                </a:cubicBezTo>
                <a:cubicBezTo>
                  <a:pt x="1620250" y="943817"/>
                  <a:pt x="1626225" y="932188"/>
                  <a:pt x="1635760" y="924560"/>
                </a:cubicBezTo>
                <a:cubicBezTo>
                  <a:pt x="1644123" y="917870"/>
                  <a:pt x="1656080" y="917787"/>
                  <a:pt x="1666240" y="914400"/>
                </a:cubicBezTo>
                <a:cubicBezTo>
                  <a:pt x="1699852" y="813563"/>
                  <a:pt x="1643459" y="967598"/>
                  <a:pt x="1706880" y="853440"/>
                </a:cubicBezTo>
                <a:cubicBezTo>
                  <a:pt x="1717282" y="834716"/>
                  <a:pt x="1720427" y="812800"/>
                  <a:pt x="1727200" y="792480"/>
                </a:cubicBezTo>
                <a:cubicBezTo>
                  <a:pt x="1747234" y="732379"/>
                  <a:pt x="1726905" y="764323"/>
                  <a:pt x="1828800" y="741680"/>
                </a:cubicBezTo>
                <a:cubicBezTo>
                  <a:pt x="1838960" y="734907"/>
                  <a:pt x="1850646" y="729994"/>
                  <a:pt x="1859280" y="721360"/>
                </a:cubicBezTo>
                <a:cubicBezTo>
                  <a:pt x="1867914" y="712726"/>
                  <a:pt x="1872503" y="700816"/>
                  <a:pt x="1879600" y="690880"/>
                </a:cubicBezTo>
                <a:cubicBezTo>
                  <a:pt x="1889442" y="677101"/>
                  <a:pt x="1898106" y="662214"/>
                  <a:pt x="1910080" y="650240"/>
                </a:cubicBezTo>
                <a:cubicBezTo>
                  <a:pt x="1937285" y="623035"/>
                  <a:pt x="1976909" y="619535"/>
                  <a:pt x="2011680" y="609600"/>
                </a:cubicBezTo>
                <a:cubicBezTo>
                  <a:pt x="2021978" y="606658"/>
                  <a:pt x="2032000" y="602827"/>
                  <a:pt x="2042160" y="599440"/>
                </a:cubicBezTo>
                <a:cubicBezTo>
                  <a:pt x="2045615" y="599670"/>
                  <a:pt x="2238529" y="609584"/>
                  <a:pt x="2275840" y="619760"/>
                </a:cubicBezTo>
                <a:cubicBezTo>
                  <a:pt x="2287621" y="622973"/>
                  <a:pt x="2295398" y="634619"/>
                  <a:pt x="2306320" y="640080"/>
                </a:cubicBezTo>
                <a:cubicBezTo>
                  <a:pt x="2315899" y="644869"/>
                  <a:pt x="2326640" y="646853"/>
                  <a:pt x="2336800" y="650240"/>
                </a:cubicBezTo>
                <a:cubicBezTo>
                  <a:pt x="2350347" y="660400"/>
                  <a:pt x="2365466" y="668746"/>
                  <a:pt x="2377440" y="680720"/>
                </a:cubicBezTo>
                <a:cubicBezTo>
                  <a:pt x="2386074" y="689354"/>
                  <a:pt x="2388225" y="703572"/>
                  <a:pt x="2397760" y="711200"/>
                </a:cubicBezTo>
                <a:cubicBezTo>
                  <a:pt x="2406123" y="717890"/>
                  <a:pt x="2417579" y="720345"/>
                  <a:pt x="2428240" y="721360"/>
                </a:cubicBezTo>
                <a:cubicBezTo>
                  <a:pt x="2489019" y="727148"/>
                  <a:pt x="2550160" y="728133"/>
                  <a:pt x="2611120" y="731520"/>
                </a:cubicBezTo>
                <a:cubicBezTo>
                  <a:pt x="2628053" y="734907"/>
                  <a:pt x="2645167" y="737492"/>
                  <a:pt x="2661920" y="741680"/>
                </a:cubicBezTo>
                <a:cubicBezTo>
                  <a:pt x="2672310" y="744277"/>
                  <a:pt x="2682102" y="748898"/>
                  <a:pt x="2692400" y="751840"/>
                </a:cubicBezTo>
                <a:cubicBezTo>
                  <a:pt x="2705826" y="755676"/>
                  <a:pt x="2719493" y="758613"/>
                  <a:pt x="2733040" y="762000"/>
                </a:cubicBezTo>
                <a:cubicBezTo>
                  <a:pt x="2743200" y="768773"/>
                  <a:pt x="2751351" y="781306"/>
                  <a:pt x="2763520" y="782320"/>
                </a:cubicBezTo>
                <a:cubicBezTo>
                  <a:pt x="2838893" y="788601"/>
                  <a:pt x="2835194" y="775703"/>
                  <a:pt x="2885440" y="762000"/>
                </a:cubicBezTo>
                <a:cubicBezTo>
                  <a:pt x="2912383" y="754652"/>
                  <a:pt x="2966720" y="741680"/>
                  <a:pt x="2966720" y="741680"/>
                </a:cubicBezTo>
                <a:cubicBezTo>
                  <a:pt x="3039298" y="693294"/>
                  <a:pt x="3003988" y="706963"/>
                  <a:pt x="3068320" y="690880"/>
                </a:cubicBezTo>
                <a:cubicBezTo>
                  <a:pt x="3078480" y="680720"/>
                  <a:pt x="3089602" y="671438"/>
                  <a:pt x="3098800" y="660400"/>
                </a:cubicBezTo>
                <a:cubicBezTo>
                  <a:pt x="3106617" y="651019"/>
                  <a:pt x="3108765" y="636392"/>
                  <a:pt x="3119120" y="629920"/>
                </a:cubicBezTo>
                <a:cubicBezTo>
                  <a:pt x="3137283" y="618568"/>
                  <a:pt x="3162258" y="621481"/>
                  <a:pt x="3180080" y="609600"/>
                </a:cubicBezTo>
                <a:cubicBezTo>
                  <a:pt x="3200400" y="596053"/>
                  <a:pt x="3217872" y="576683"/>
                  <a:pt x="3241040" y="568960"/>
                </a:cubicBezTo>
                <a:cubicBezTo>
                  <a:pt x="3343474" y="534815"/>
                  <a:pt x="3184585" y="586912"/>
                  <a:pt x="3312160" y="548640"/>
                </a:cubicBezTo>
                <a:cubicBezTo>
                  <a:pt x="3332676" y="542485"/>
                  <a:pt x="3352068" y="532267"/>
                  <a:pt x="3373120" y="528320"/>
                </a:cubicBezTo>
                <a:cubicBezTo>
                  <a:pt x="3406573" y="522048"/>
                  <a:pt x="3440853" y="521547"/>
                  <a:pt x="3474720" y="518160"/>
                </a:cubicBezTo>
                <a:cubicBezTo>
                  <a:pt x="3500664" y="511674"/>
                  <a:pt x="3534748" y="506275"/>
                  <a:pt x="3556000" y="487680"/>
                </a:cubicBezTo>
                <a:cubicBezTo>
                  <a:pt x="3572320" y="473400"/>
                  <a:pt x="3582360" y="453200"/>
                  <a:pt x="3596640" y="436880"/>
                </a:cubicBezTo>
                <a:cubicBezTo>
                  <a:pt x="3643256" y="383605"/>
                  <a:pt x="3610720" y="427775"/>
                  <a:pt x="3667760" y="375920"/>
                </a:cubicBezTo>
                <a:cubicBezTo>
                  <a:pt x="3699939" y="346666"/>
                  <a:pt x="3728312" y="305004"/>
                  <a:pt x="3769360" y="284480"/>
                </a:cubicBezTo>
                <a:cubicBezTo>
                  <a:pt x="3778939" y="279691"/>
                  <a:pt x="3789680" y="277707"/>
                  <a:pt x="3799840" y="274320"/>
                </a:cubicBezTo>
                <a:cubicBezTo>
                  <a:pt x="3813387" y="264160"/>
                  <a:pt x="3826391" y="253233"/>
                  <a:pt x="3840480" y="243840"/>
                </a:cubicBezTo>
                <a:cubicBezTo>
                  <a:pt x="3856911" y="232886"/>
                  <a:pt x="3877316" y="227324"/>
                  <a:pt x="3891280" y="213360"/>
                </a:cubicBezTo>
                <a:cubicBezTo>
                  <a:pt x="3898853" y="205787"/>
                  <a:pt x="3895215" y="191595"/>
                  <a:pt x="3901440" y="182880"/>
                </a:cubicBezTo>
                <a:cubicBezTo>
                  <a:pt x="3933504" y="137990"/>
                  <a:pt x="3977812" y="121805"/>
                  <a:pt x="4023360" y="91440"/>
                </a:cubicBezTo>
                <a:cubicBezTo>
                  <a:pt x="4040715" y="79870"/>
                  <a:pt x="4061583" y="62097"/>
                  <a:pt x="4084320" y="60960"/>
                </a:cubicBezTo>
                <a:cubicBezTo>
                  <a:pt x="4209516" y="54700"/>
                  <a:pt x="4334933" y="54187"/>
                  <a:pt x="4460240" y="50800"/>
                </a:cubicBezTo>
                <a:cubicBezTo>
                  <a:pt x="4529400" y="27747"/>
                  <a:pt x="4539807" y="21477"/>
                  <a:pt x="4622800" y="10160"/>
                </a:cubicBezTo>
                <a:cubicBezTo>
                  <a:pt x="4663207" y="4650"/>
                  <a:pt x="4704080" y="3387"/>
                  <a:pt x="4744720" y="0"/>
                </a:cubicBezTo>
                <a:cubicBezTo>
                  <a:pt x="4819227" y="3387"/>
                  <a:pt x="4893846" y="4846"/>
                  <a:pt x="4968240" y="10160"/>
                </a:cubicBezTo>
                <a:cubicBezTo>
                  <a:pt x="5003116" y="12651"/>
                  <a:pt x="5036232" y="22078"/>
                  <a:pt x="5069840" y="30480"/>
                </a:cubicBezTo>
                <a:cubicBezTo>
                  <a:pt x="5139584" y="76976"/>
                  <a:pt x="5053659" y="26435"/>
                  <a:pt x="5191760" y="60960"/>
                </a:cubicBezTo>
                <a:cubicBezTo>
                  <a:pt x="5203606" y="63922"/>
                  <a:pt x="5211638" y="75222"/>
                  <a:pt x="5222240" y="81280"/>
                </a:cubicBezTo>
                <a:cubicBezTo>
                  <a:pt x="5235390" y="88794"/>
                  <a:pt x="5249893" y="93808"/>
                  <a:pt x="5262880" y="101600"/>
                </a:cubicBezTo>
                <a:cubicBezTo>
                  <a:pt x="5283821" y="114165"/>
                  <a:pt x="5323840" y="142240"/>
                  <a:pt x="5323840" y="142240"/>
                </a:cubicBezTo>
                <a:cubicBezTo>
                  <a:pt x="5327227" y="152400"/>
                  <a:pt x="5328799" y="163358"/>
                  <a:pt x="5334000" y="172720"/>
                </a:cubicBezTo>
                <a:cubicBezTo>
                  <a:pt x="5342325" y="187704"/>
                  <a:pt x="5388907" y="255790"/>
                  <a:pt x="5405120" y="274320"/>
                </a:cubicBezTo>
                <a:cubicBezTo>
                  <a:pt x="5417736" y="288738"/>
                  <a:pt x="5433292" y="300414"/>
                  <a:pt x="5445760" y="314960"/>
                </a:cubicBezTo>
                <a:cubicBezTo>
                  <a:pt x="5473985" y="347889"/>
                  <a:pt x="5504726" y="379370"/>
                  <a:pt x="5527040" y="416560"/>
                </a:cubicBezTo>
                <a:cubicBezTo>
                  <a:pt x="5537200" y="433493"/>
                  <a:pt x="5545396" y="451772"/>
                  <a:pt x="5557520" y="467360"/>
                </a:cubicBezTo>
                <a:cubicBezTo>
                  <a:pt x="5642489" y="576605"/>
                  <a:pt x="5559469" y="459149"/>
                  <a:pt x="5628640" y="528320"/>
                </a:cubicBezTo>
                <a:cubicBezTo>
                  <a:pt x="5640614" y="540294"/>
                  <a:pt x="5647146" y="556986"/>
                  <a:pt x="5659120" y="568960"/>
                </a:cubicBezTo>
                <a:cubicBezTo>
                  <a:pt x="5674454" y="584294"/>
                  <a:pt x="5695164" y="593709"/>
                  <a:pt x="5709920" y="609600"/>
                </a:cubicBezTo>
                <a:cubicBezTo>
                  <a:pt x="5739432" y="641382"/>
                  <a:pt x="5763851" y="677540"/>
                  <a:pt x="5791200" y="711200"/>
                </a:cubicBezTo>
                <a:cubicBezTo>
                  <a:pt x="5807880" y="731729"/>
                  <a:pt x="5828391" y="749479"/>
                  <a:pt x="5842000" y="772160"/>
                </a:cubicBezTo>
                <a:cubicBezTo>
                  <a:pt x="5852160" y="789093"/>
                  <a:pt x="5859838" y="807790"/>
                  <a:pt x="5872480" y="822960"/>
                </a:cubicBezTo>
                <a:cubicBezTo>
                  <a:pt x="5893943" y="848716"/>
                  <a:pt x="5911794" y="883478"/>
                  <a:pt x="5943600" y="894080"/>
                </a:cubicBezTo>
                <a:lnTo>
                  <a:pt x="6004560" y="914400"/>
                </a:lnTo>
                <a:cubicBezTo>
                  <a:pt x="6007947" y="995680"/>
                  <a:pt x="5998766" y="1078469"/>
                  <a:pt x="6014720" y="1158240"/>
                </a:cubicBezTo>
                <a:cubicBezTo>
                  <a:pt x="6017458" y="1171932"/>
                  <a:pt x="6043742" y="1160654"/>
                  <a:pt x="6055360" y="1168400"/>
                </a:cubicBezTo>
                <a:cubicBezTo>
                  <a:pt x="6075285" y="1181684"/>
                  <a:pt x="6091200" y="1200500"/>
                  <a:pt x="6106160" y="1219200"/>
                </a:cubicBezTo>
                <a:cubicBezTo>
                  <a:pt x="6118496" y="1234620"/>
                  <a:pt x="6126038" y="1253340"/>
                  <a:pt x="6136640" y="1270000"/>
                </a:cubicBezTo>
                <a:cubicBezTo>
                  <a:pt x="6149751" y="1290604"/>
                  <a:pt x="6164975" y="1309865"/>
                  <a:pt x="6177280" y="1330960"/>
                </a:cubicBezTo>
                <a:cubicBezTo>
                  <a:pt x="6261142" y="1474723"/>
                  <a:pt x="6169401" y="1334382"/>
                  <a:pt x="6228080" y="1422400"/>
                </a:cubicBezTo>
                <a:cubicBezTo>
                  <a:pt x="6231467" y="1439333"/>
                  <a:pt x="6230517" y="1457754"/>
                  <a:pt x="6238240" y="1473200"/>
                </a:cubicBezTo>
                <a:cubicBezTo>
                  <a:pt x="6254506" y="1505732"/>
                  <a:pt x="6289790" y="1512108"/>
                  <a:pt x="6319520" y="1524000"/>
                </a:cubicBezTo>
                <a:cubicBezTo>
                  <a:pt x="6329680" y="1540933"/>
                  <a:pt x="6341169" y="1557137"/>
                  <a:pt x="6350000" y="1574800"/>
                </a:cubicBezTo>
                <a:cubicBezTo>
                  <a:pt x="6358120" y="1591040"/>
                  <a:pt x="6365980" y="1630729"/>
                  <a:pt x="6370320" y="1645920"/>
                </a:cubicBezTo>
                <a:cubicBezTo>
                  <a:pt x="6373262" y="1656218"/>
                  <a:pt x="6377883" y="1666010"/>
                  <a:pt x="6380480" y="1676400"/>
                </a:cubicBezTo>
                <a:cubicBezTo>
                  <a:pt x="6385771" y="1697563"/>
                  <a:pt x="6396429" y="1773629"/>
                  <a:pt x="6410960" y="1788160"/>
                </a:cubicBezTo>
                <a:cubicBezTo>
                  <a:pt x="6447884" y="1825084"/>
                  <a:pt x="6439336" y="1813662"/>
                  <a:pt x="6471920" y="1859280"/>
                </a:cubicBezTo>
                <a:cubicBezTo>
                  <a:pt x="6479017" y="1869216"/>
                  <a:pt x="6483050" y="1881719"/>
                  <a:pt x="6492240" y="1889760"/>
                </a:cubicBezTo>
                <a:cubicBezTo>
                  <a:pt x="6540626" y="1932097"/>
                  <a:pt x="6543340" y="1927935"/>
                  <a:pt x="6593840" y="1940560"/>
                </a:cubicBezTo>
                <a:cubicBezTo>
                  <a:pt x="6604000" y="1947333"/>
                  <a:pt x="6613398" y="1955419"/>
                  <a:pt x="6624320" y="1960880"/>
                </a:cubicBezTo>
                <a:cubicBezTo>
                  <a:pt x="6633899" y="1965669"/>
                  <a:pt x="6648575" y="1962325"/>
                  <a:pt x="6654800" y="1971040"/>
                </a:cubicBezTo>
                <a:cubicBezTo>
                  <a:pt x="6667250" y="1988469"/>
                  <a:pt x="6663239" y="2014178"/>
                  <a:pt x="6675120" y="2032000"/>
                </a:cubicBezTo>
                <a:lnTo>
                  <a:pt x="6695440" y="2062480"/>
                </a:lnTo>
                <a:lnTo>
                  <a:pt x="6756400" y="20523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3616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 idx="4294967295"/>
          </p:nvPr>
        </p:nvSpPr>
        <p:spPr>
          <a:xfrm>
            <a:off x="350838" y="406400"/>
            <a:ext cx="8793162" cy="752475"/>
          </a:xfrm>
          <a:prstGeom prst="rect">
            <a:avLst/>
          </a:prstGeo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accent2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294563" y="4516438"/>
            <a:ext cx="142875" cy="474662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407275" y="4217988"/>
            <a:ext cx="141288" cy="425450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37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2065338" cy="4619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FFFFFF"/>
                </a:solidFill>
              </a:rPr>
              <a:t>Eventually ….</a:t>
            </a:r>
          </a:p>
        </p:txBody>
      </p:sp>
      <p:sp>
        <p:nvSpPr>
          <p:cNvPr id="3" name="Freeform 2"/>
          <p:cNvSpPr/>
          <p:nvPr/>
        </p:nvSpPr>
        <p:spPr>
          <a:xfrm>
            <a:off x="720725" y="1879600"/>
            <a:ext cx="7143750" cy="3151188"/>
          </a:xfrm>
          <a:custGeom>
            <a:avLst/>
            <a:gdLst>
              <a:gd name="connsiteX0" fmla="*/ 0 w 7142480"/>
              <a:gd name="connsiteY0" fmla="*/ 1605280 h 3150465"/>
              <a:gd name="connsiteX1" fmla="*/ 91440 w 7142480"/>
              <a:gd name="connsiteY1" fmla="*/ 1625600 h 3150465"/>
              <a:gd name="connsiteX2" fmla="*/ 162560 w 7142480"/>
              <a:gd name="connsiteY2" fmla="*/ 1666240 h 3150465"/>
              <a:gd name="connsiteX3" fmla="*/ 223520 w 7142480"/>
              <a:gd name="connsiteY3" fmla="*/ 1737360 h 3150465"/>
              <a:gd name="connsiteX4" fmla="*/ 243840 w 7142480"/>
              <a:gd name="connsiteY4" fmla="*/ 1767840 h 3150465"/>
              <a:gd name="connsiteX5" fmla="*/ 294640 w 7142480"/>
              <a:gd name="connsiteY5" fmla="*/ 1778000 h 3150465"/>
              <a:gd name="connsiteX6" fmla="*/ 325120 w 7142480"/>
              <a:gd name="connsiteY6" fmla="*/ 1788160 h 3150465"/>
              <a:gd name="connsiteX7" fmla="*/ 355600 w 7142480"/>
              <a:gd name="connsiteY7" fmla="*/ 1808480 h 3150465"/>
              <a:gd name="connsiteX8" fmla="*/ 396240 w 7142480"/>
              <a:gd name="connsiteY8" fmla="*/ 1838960 h 3150465"/>
              <a:gd name="connsiteX9" fmla="*/ 436880 w 7142480"/>
              <a:gd name="connsiteY9" fmla="*/ 1849120 h 3150465"/>
              <a:gd name="connsiteX10" fmla="*/ 487680 w 7142480"/>
              <a:gd name="connsiteY10" fmla="*/ 1889760 h 3150465"/>
              <a:gd name="connsiteX11" fmla="*/ 579120 w 7142480"/>
              <a:gd name="connsiteY11" fmla="*/ 1920240 h 3150465"/>
              <a:gd name="connsiteX12" fmla="*/ 792480 w 7142480"/>
              <a:gd name="connsiteY12" fmla="*/ 1910080 h 3150465"/>
              <a:gd name="connsiteX13" fmla="*/ 822960 w 7142480"/>
              <a:gd name="connsiteY13" fmla="*/ 1899920 h 3150465"/>
              <a:gd name="connsiteX14" fmla="*/ 944880 w 7142480"/>
              <a:gd name="connsiteY14" fmla="*/ 1879600 h 3150465"/>
              <a:gd name="connsiteX15" fmla="*/ 995680 w 7142480"/>
              <a:gd name="connsiteY15" fmla="*/ 1859280 h 3150465"/>
              <a:gd name="connsiteX16" fmla="*/ 1036320 w 7142480"/>
              <a:gd name="connsiteY16" fmla="*/ 1849120 h 3150465"/>
              <a:gd name="connsiteX17" fmla="*/ 1066800 w 7142480"/>
              <a:gd name="connsiteY17" fmla="*/ 1838960 h 3150465"/>
              <a:gd name="connsiteX18" fmla="*/ 1188720 w 7142480"/>
              <a:gd name="connsiteY18" fmla="*/ 1828800 h 3150465"/>
              <a:gd name="connsiteX19" fmla="*/ 1290320 w 7142480"/>
              <a:gd name="connsiteY19" fmla="*/ 1808480 h 3150465"/>
              <a:gd name="connsiteX20" fmla="*/ 1320800 w 7142480"/>
              <a:gd name="connsiteY20" fmla="*/ 1818640 h 3150465"/>
              <a:gd name="connsiteX21" fmla="*/ 1341120 w 7142480"/>
              <a:gd name="connsiteY21" fmla="*/ 1849120 h 3150465"/>
              <a:gd name="connsiteX22" fmla="*/ 1371600 w 7142480"/>
              <a:gd name="connsiteY22" fmla="*/ 1869440 h 3150465"/>
              <a:gd name="connsiteX23" fmla="*/ 1412240 w 7142480"/>
              <a:gd name="connsiteY23" fmla="*/ 1930400 h 3150465"/>
              <a:gd name="connsiteX24" fmla="*/ 1422400 w 7142480"/>
              <a:gd name="connsiteY24" fmla="*/ 1960880 h 3150465"/>
              <a:gd name="connsiteX25" fmla="*/ 1432560 w 7142480"/>
              <a:gd name="connsiteY25" fmla="*/ 2001520 h 3150465"/>
              <a:gd name="connsiteX26" fmla="*/ 1452880 w 7142480"/>
              <a:gd name="connsiteY26" fmla="*/ 2042160 h 3150465"/>
              <a:gd name="connsiteX27" fmla="*/ 1463040 w 7142480"/>
              <a:gd name="connsiteY27" fmla="*/ 2072640 h 3150465"/>
              <a:gd name="connsiteX28" fmla="*/ 1473200 w 7142480"/>
              <a:gd name="connsiteY28" fmla="*/ 2123440 h 3150465"/>
              <a:gd name="connsiteX29" fmla="*/ 1534160 w 7142480"/>
              <a:gd name="connsiteY29" fmla="*/ 2143760 h 3150465"/>
              <a:gd name="connsiteX30" fmla="*/ 1564640 w 7142480"/>
              <a:gd name="connsiteY30" fmla="*/ 2164080 h 3150465"/>
              <a:gd name="connsiteX31" fmla="*/ 1574800 w 7142480"/>
              <a:gd name="connsiteY31" fmla="*/ 2194560 h 3150465"/>
              <a:gd name="connsiteX32" fmla="*/ 1605280 w 7142480"/>
              <a:gd name="connsiteY32" fmla="*/ 2225040 h 3150465"/>
              <a:gd name="connsiteX33" fmla="*/ 1635760 w 7142480"/>
              <a:gd name="connsiteY33" fmla="*/ 2438400 h 3150465"/>
              <a:gd name="connsiteX34" fmla="*/ 1666240 w 7142480"/>
              <a:gd name="connsiteY34" fmla="*/ 2468880 h 3150465"/>
              <a:gd name="connsiteX35" fmla="*/ 1696720 w 7142480"/>
              <a:gd name="connsiteY35" fmla="*/ 2550160 h 3150465"/>
              <a:gd name="connsiteX36" fmla="*/ 1706880 w 7142480"/>
              <a:gd name="connsiteY36" fmla="*/ 2580640 h 3150465"/>
              <a:gd name="connsiteX37" fmla="*/ 1727200 w 7142480"/>
              <a:gd name="connsiteY37" fmla="*/ 2631440 h 3150465"/>
              <a:gd name="connsiteX38" fmla="*/ 1737360 w 7142480"/>
              <a:gd name="connsiteY38" fmla="*/ 2692400 h 3150465"/>
              <a:gd name="connsiteX39" fmla="*/ 1767840 w 7142480"/>
              <a:gd name="connsiteY39" fmla="*/ 2702560 h 3150465"/>
              <a:gd name="connsiteX40" fmla="*/ 1818640 w 7142480"/>
              <a:gd name="connsiteY40" fmla="*/ 2712720 h 3150465"/>
              <a:gd name="connsiteX41" fmla="*/ 1849120 w 7142480"/>
              <a:gd name="connsiteY41" fmla="*/ 2722880 h 3150465"/>
              <a:gd name="connsiteX42" fmla="*/ 1940560 w 7142480"/>
              <a:gd name="connsiteY42" fmla="*/ 2743200 h 3150465"/>
              <a:gd name="connsiteX43" fmla="*/ 2021840 w 7142480"/>
              <a:gd name="connsiteY43" fmla="*/ 2783840 h 3150465"/>
              <a:gd name="connsiteX44" fmla="*/ 2062480 w 7142480"/>
              <a:gd name="connsiteY44" fmla="*/ 2814320 h 3150465"/>
              <a:gd name="connsiteX45" fmla="*/ 2123440 w 7142480"/>
              <a:gd name="connsiteY45" fmla="*/ 2854960 h 3150465"/>
              <a:gd name="connsiteX46" fmla="*/ 2225040 w 7142480"/>
              <a:gd name="connsiteY46" fmla="*/ 2773680 h 3150465"/>
              <a:gd name="connsiteX47" fmla="*/ 2265680 w 7142480"/>
              <a:gd name="connsiteY47" fmla="*/ 2712720 h 3150465"/>
              <a:gd name="connsiteX48" fmla="*/ 2336800 w 7142480"/>
              <a:gd name="connsiteY48" fmla="*/ 2631440 h 3150465"/>
              <a:gd name="connsiteX49" fmla="*/ 2418080 w 7142480"/>
              <a:gd name="connsiteY49" fmla="*/ 2580640 h 3150465"/>
              <a:gd name="connsiteX50" fmla="*/ 2448560 w 7142480"/>
              <a:gd name="connsiteY50" fmla="*/ 2540000 h 3150465"/>
              <a:gd name="connsiteX51" fmla="*/ 2509520 w 7142480"/>
              <a:gd name="connsiteY51" fmla="*/ 2468880 h 3150465"/>
              <a:gd name="connsiteX52" fmla="*/ 2550160 w 7142480"/>
              <a:gd name="connsiteY52" fmla="*/ 2448560 h 3150465"/>
              <a:gd name="connsiteX53" fmla="*/ 2580640 w 7142480"/>
              <a:gd name="connsiteY53" fmla="*/ 2418080 h 3150465"/>
              <a:gd name="connsiteX54" fmla="*/ 2611120 w 7142480"/>
              <a:gd name="connsiteY54" fmla="*/ 2407920 h 3150465"/>
              <a:gd name="connsiteX55" fmla="*/ 2641600 w 7142480"/>
              <a:gd name="connsiteY55" fmla="*/ 2387600 h 3150465"/>
              <a:gd name="connsiteX56" fmla="*/ 2672080 w 7142480"/>
              <a:gd name="connsiteY56" fmla="*/ 2377440 h 3150465"/>
              <a:gd name="connsiteX57" fmla="*/ 2733040 w 7142480"/>
              <a:gd name="connsiteY57" fmla="*/ 2336800 h 3150465"/>
              <a:gd name="connsiteX58" fmla="*/ 2875280 w 7142480"/>
              <a:gd name="connsiteY58" fmla="*/ 2286000 h 3150465"/>
              <a:gd name="connsiteX59" fmla="*/ 2956560 w 7142480"/>
              <a:gd name="connsiteY59" fmla="*/ 2245360 h 3150465"/>
              <a:gd name="connsiteX60" fmla="*/ 3017520 w 7142480"/>
              <a:gd name="connsiteY60" fmla="*/ 2194560 h 3150465"/>
              <a:gd name="connsiteX61" fmla="*/ 3048000 w 7142480"/>
              <a:gd name="connsiteY61" fmla="*/ 2184400 h 3150465"/>
              <a:gd name="connsiteX62" fmla="*/ 3078480 w 7142480"/>
              <a:gd name="connsiteY62" fmla="*/ 2153920 h 3150465"/>
              <a:gd name="connsiteX63" fmla="*/ 3180080 w 7142480"/>
              <a:gd name="connsiteY63" fmla="*/ 2082800 h 3150465"/>
              <a:gd name="connsiteX64" fmla="*/ 3210560 w 7142480"/>
              <a:gd name="connsiteY64" fmla="*/ 2062480 h 3150465"/>
              <a:gd name="connsiteX65" fmla="*/ 3261360 w 7142480"/>
              <a:gd name="connsiteY65" fmla="*/ 1940560 h 3150465"/>
              <a:gd name="connsiteX66" fmla="*/ 3271520 w 7142480"/>
              <a:gd name="connsiteY66" fmla="*/ 1910080 h 3150465"/>
              <a:gd name="connsiteX67" fmla="*/ 3312160 w 7142480"/>
              <a:gd name="connsiteY67" fmla="*/ 1879600 h 3150465"/>
              <a:gd name="connsiteX68" fmla="*/ 3332480 w 7142480"/>
              <a:gd name="connsiteY68" fmla="*/ 1798320 h 3150465"/>
              <a:gd name="connsiteX69" fmla="*/ 3362960 w 7142480"/>
              <a:gd name="connsiteY69" fmla="*/ 1727200 h 3150465"/>
              <a:gd name="connsiteX70" fmla="*/ 3220720 w 7142480"/>
              <a:gd name="connsiteY70" fmla="*/ 1676400 h 3150465"/>
              <a:gd name="connsiteX71" fmla="*/ 3190240 w 7142480"/>
              <a:gd name="connsiteY71" fmla="*/ 1645920 h 3150465"/>
              <a:gd name="connsiteX72" fmla="*/ 3180080 w 7142480"/>
              <a:gd name="connsiteY72" fmla="*/ 1615440 h 3150465"/>
              <a:gd name="connsiteX73" fmla="*/ 3169920 w 7142480"/>
              <a:gd name="connsiteY73" fmla="*/ 1544320 h 3150465"/>
              <a:gd name="connsiteX74" fmla="*/ 3078480 w 7142480"/>
              <a:gd name="connsiteY74" fmla="*/ 1402080 h 3150465"/>
              <a:gd name="connsiteX75" fmla="*/ 3048000 w 7142480"/>
              <a:gd name="connsiteY75" fmla="*/ 1330960 h 3150465"/>
              <a:gd name="connsiteX76" fmla="*/ 2956560 w 7142480"/>
              <a:gd name="connsiteY76" fmla="*/ 1320800 h 3150465"/>
              <a:gd name="connsiteX77" fmla="*/ 2783840 w 7142480"/>
              <a:gd name="connsiteY77" fmla="*/ 1219200 h 3150465"/>
              <a:gd name="connsiteX78" fmla="*/ 2702560 w 7142480"/>
              <a:gd name="connsiteY78" fmla="*/ 1137920 h 3150465"/>
              <a:gd name="connsiteX79" fmla="*/ 2661920 w 7142480"/>
              <a:gd name="connsiteY79" fmla="*/ 1076960 h 3150465"/>
              <a:gd name="connsiteX80" fmla="*/ 2641600 w 7142480"/>
              <a:gd name="connsiteY80" fmla="*/ 1046480 h 3150465"/>
              <a:gd name="connsiteX81" fmla="*/ 2580640 w 7142480"/>
              <a:gd name="connsiteY81" fmla="*/ 1076960 h 3150465"/>
              <a:gd name="connsiteX82" fmla="*/ 2651760 w 7142480"/>
              <a:gd name="connsiteY82" fmla="*/ 914400 h 3150465"/>
              <a:gd name="connsiteX83" fmla="*/ 2672080 w 7142480"/>
              <a:gd name="connsiteY83" fmla="*/ 822960 h 3150465"/>
              <a:gd name="connsiteX84" fmla="*/ 2682240 w 7142480"/>
              <a:gd name="connsiteY84" fmla="*/ 782320 h 3150465"/>
              <a:gd name="connsiteX85" fmla="*/ 2722880 w 7142480"/>
              <a:gd name="connsiteY85" fmla="*/ 619760 h 3150465"/>
              <a:gd name="connsiteX86" fmla="*/ 2753360 w 7142480"/>
              <a:gd name="connsiteY86" fmla="*/ 558800 h 3150465"/>
              <a:gd name="connsiteX87" fmla="*/ 2794000 w 7142480"/>
              <a:gd name="connsiteY87" fmla="*/ 538480 h 3150465"/>
              <a:gd name="connsiteX88" fmla="*/ 2905760 w 7142480"/>
              <a:gd name="connsiteY88" fmla="*/ 457200 h 3150465"/>
              <a:gd name="connsiteX89" fmla="*/ 3007360 w 7142480"/>
              <a:gd name="connsiteY89" fmla="*/ 375920 h 3150465"/>
              <a:gd name="connsiteX90" fmla="*/ 3281680 w 7142480"/>
              <a:gd name="connsiteY90" fmla="*/ 233680 h 3150465"/>
              <a:gd name="connsiteX91" fmla="*/ 3495040 w 7142480"/>
              <a:gd name="connsiteY91" fmla="*/ 142240 h 3150465"/>
              <a:gd name="connsiteX92" fmla="*/ 3667760 w 7142480"/>
              <a:gd name="connsiteY92" fmla="*/ 91440 h 3150465"/>
              <a:gd name="connsiteX93" fmla="*/ 3942080 w 7142480"/>
              <a:gd name="connsiteY93" fmla="*/ 30480 h 3150465"/>
              <a:gd name="connsiteX94" fmla="*/ 4104640 w 7142480"/>
              <a:gd name="connsiteY94" fmla="*/ 20320 h 3150465"/>
              <a:gd name="connsiteX95" fmla="*/ 4277360 w 7142480"/>
              <a:gd name="connsiteY95" fmla="*/ 0 h 3150465"/>
              <a:gd name="connsiteX96" fmla="*/ 4409440 w 7142480"/>
              <a:gd name="connsiteY96" fmla="*/ 40640 h 3150465"/>
              <a:gd name="connsiteX97" fmla="*/ 4429760 w 7142480"/>
              <a:gd name="connsiteY97" fmla="*/ 71120 h 3150465"/>
              <a:gd name="connsiteX98" fmla="*/ 4439920 w 7142480"/>
              <a:gd name="connsiteY98" fmla="*/ 193040 h 3150465"/>
              <a:gd name="connsiteX99" fmla="*/ 4450080 w 7142480"/>
              <a:gd name="connsiteY99" fmla="*/ 233680 h 3150465"/>
              <a:gd name="connsiteX100" fmla="*/ 4460240 w 7142480"/>
              <a:gd name="connsiteY100" fmla="*/ 284480 h 3150465"/>
              <a:gd name="connsiteX101" fmla="*/ 4429760 w 7142480"/>
              <a:gd name="connsiteY101" fmla="*/ 650240 h 3150465"/>
              <a:gd name="connsiteX102" fmla="*/ 4368800 w 7142480"/>
              <a:gd name="connsiteY102" fmla="*/ 731520 h 3150465"/>
              <a:gd name="connsiteX103" fmla="*/ 4318000 w 7142480"/>
              <a:gd name="connsiteY103" fmla="*/ 762000 h 3150465"/>
              <a:gd name="connsiteX104" fmla="*/ 4297680 w 7142480"/>
              <a:gd name="connsiteY104" fmla="*/ 792480 h 3150465"/>
              <a:gd name="connsiteX105" fmla="*/ 4287520 w 7142480"/>
              <a:gd name="connsiteY105" fmla="*/ 843280 h 3150465"/>
              <a:gd name="connsiteX106" fmla="*/ 4277360 w 7142480"/>
              <a:gd name="connsiteY106" fmla="*/ 873760 h 3150465"/>
              <a:gd name="connsiteX107" fmla="*/ 4267200 w 7142480"/>
              <a:gd name="connsiteY107" fmla="*/ 914400 h 3150465"/>
              <a:gd name="connsiteX108" fmla="*/ 4206240 w 7142480"/>
              <a:gd name="connsiteY108" fmla="*/ 955040 h 3150465"/>
              <a:gd name="connsiteX109" fmla="*/ 4175760 w 7142480"/>
              <a:gd name="connsiteY109" fmla="*/ 975360 h 3150465"/>
              <a:gd name="connsiteX110" fmla="*/ 4135120 w 7142480"/>
              <a:gd name="connsiteY110" fmla="*/ 1005840 h 3150465"/>
              <a:gd name="connsiteX111" fmla="*/ 4043680 w 7142480"/>
              <a:gd name="connsiteY111" fmla="*/ 1036320 h 3150465"/>
              <a:gd name="connsiteX112" fmla="*/ 3982720 w 7142480"/>
              <a:gd name="connsiteY112" fmla="*/ 1076960 h 3150465"/>
              <a:gd name="connsiteX113" fmla="*/ 3942080 w 7142480"/>
              <a:gd name="connsiteY113" fmla="*/ 1117600 h 3150465"/>
              <a:gd name="connsiteX114" fmla="*/ 3921760 w 7142480"/>
              <a:gd name="connsiteY114" fmla="*/ 1148080 h 3150465"/>
              <a:gd name="connsiteX115" fmla="*/ 3891280 w 7142480"/>
              <a:gd name="connsiteY115" fmla="*/ 1168400 h 3150465"/>
              <a:gd name="connsiteX116" fmla="*/ 3810000 w 7142480"/>
              <a:gd name="connsiteY116" fmla="*/ 1198880 h 3150465"/>
              <a:gd name="connsiteX117" fmla="*/ 3535680 w 7142480"/>
              <a:gd name="connsiteY117" fmla="*/ 1209040 h 3150465"/>
              <a:gd name="connsiteX118" fmla="*/ 3505200 w 7142480"/>
              <a:gd name="connsiteY118" fmla="*/ 1219200 h 3150465"/>
              <a:gd name="connsiteX119" fmla="*/ 3474720 w 7142480"/>
              <a:gd name="connsiteY119" fmla="*/ 1310640 h 3150465"/>
              <a:gd name="connsiteX120" fmla="*/ 3454400 w 7142480"/>
              <a:gd name="connsiteY120" fmla="*/ 1341120 h 3150465"/>
              <a:gd name="connsiteX121" fmla="*/ 3444240 w 7142480"/>
              <a:gd name="connsiteY121" fmla="*/ 1534160 h 3150465"/>
              <a:gd name="connsiteX122" fmla="*/ 3444240 w 7142480"/>
              <a:gd name="connsiteY122" fmla="*/ 1686560 h 3150465"/>
              <a:gd name="connsiteX123" fmla="*/ 3454400 w 7142480"/>
              <a:gd name="connsiteY123" fmla="*/ 1737360 h 3150465"/>
              <a:gd name="connsiteX124" fmla="*/ 3525520 w 7142480"/>
              <a:gd name="connsiteY124" fmla="*/ 1757680 h 3150465"/>
              <a:gd name="connsiteX125" fmla="*/ 3566160 w 7142480"/>
              <a:gd name="connsiteY125" fmla="*/ 1798320 h 3150465"/>
              <a:gd name="connsiteX126" fmla="*/ 3596640 w 7142480"/>
              <a:gd name="connsiteY126" fmla="*/ 1818640 h 3150465"/>
              <a:gd name="connsiteX127" fmla="*/ 3637280 w 7142480"/>
              <a:gd name="connsiteY127" fmla="*/ 1910080 h 3150465"/>
              <a:gd name="connsiteX128" fmla="*/ 3667760 w 7142480"/>
              <a:gd name="connsiteY128" fmla="*/ 1930400 h 3150465"/>
              <a:gd name="connsiteX129" fmla="*/ 3708400 w 7142480"/>
              <a:gd name="connsiteY129" fmla="*/ 1940560 h 3150465"/>
              <a:gd name="connsiteX130" fmla="*/ 3728720 w 7142480"/>
              <a:gd name="connsiteY130" fmla="*/ 2021840 h 3150465"/>
              <a:gd name="connsiteX131" fmla="*/ 3738880 w 7142480"/>
              <a:gd name="connsiteY131" fmla="*/ 2052320 h 3150465"/>
              <a:gd name="connsiteX132" fmla="*/ 3749040 w 7142480"/>
              <a:gd name="connsiteY132" fmla="*/ 2103120 h 3150465"/>
              <a:gd name="connsiteX133" fmla="*/ 3759200 w 7142480"/>
              <a:gd name="connsiteY133" fmla="*/ 2133600 h 3150465"/>
              <a:gd name="connsiteX134" fmla="*/ 3799840 w 7142480"/>
              <a:gd name="connsiteY134" fmla="*/ 2194560 h 3150465"/>
              <a:gd name="connsiteX135" fmla="*/ 3810000 w 7142480"/>
              <a:gd name="connsiteY135" fmla="*/ 2346960 h 3150465"/>
              <a:gd name="connsiteX136" fmla="*/ 3840480 w 7142480"/>
              <a:gd name="connsiteY136" fmla="*/ 2377440 h 3150465"/>
              <a:gd name="connsiteX137" fmla="*/ 3891280 w 7142480"/>
              <a:gd name="connsiteY137" fmla="*/ 2448560 h 3150465"/>
              <a:gd name="connsiteX138" fmla="*/ 3901440 w 7142480"/>
              <a:gd name="connsiteY138" fmla="*/ 2489200 h 3150465"/>
              <a:gd name="connsiteX139" fmla="*/ 3931920 w 7142480"/>
              <a:gd name="connsiteY139" fmla="*/ 2529840 h 3150465"/>
              <a:gd name="connsiteX140" fmla="*/ 4033520 w 7142480"/>
              <a:gd name="connsiteY140" fmla="*/ 2600960 h 3150465"/>
              <a:gd name="connsiteX141" fmla="*/ 4074160 w 7142480"/>
              <a:gd name="connsiteY141" fmla="*/ 2611120 h 3150465"/>
              <a:gd name="connsiteX142" fmla="*/ 4124960 w 7142480"/>
              <a:gd name="connsiteY142" fmla="*/ 2631440 h 3150465"/>
              <a:gd name="connsiteX143" fmla="*/ 4165600 w 7142480"/>
              <a:gd name="connsiteY143" fmla="*/ 2641600 h 3150465"/>
              <a:gd name="connsiteX144" fmla="*/ 4206240 w 7142480"/>
              <a:gd name="connsiteY144" fmla="*/ 2661920 h 3150465"/>
              <a:gd name="connsiteX145" fmla="*/ 4236720 w 7142480"/>
              <a:gd name="connsiteY145" fmla="*/ 2682240 h 3150465"/>
              <a:gd name="connsiteX146" fmla="*/ 4287520 w 7142480"/>
              <a:gd name="connsiteY146" fmla="*/ 2692400 h 3150465"/>
              <a:gd name="connsiteX147" fmla="*/ 4429760 w 7142480"/>
              <a:gd name="connsiteY147" fmla="*/ 2702560 h 3150465"/>
              <a:gd name="connsiteX148" fmla="*/ 4500880 w 7142480"/>
              <a:gd name="connsiteY148" fmla="*/ 2712720 h 3150465"/>
              <a:gd name="connsiteX149" fmla="*/ 4582160 w 7142480"/>
              <a:gd name="connsiteY149" fmla="*/ 2722880 h 3150465"/>
              <a:gd name="connsiteX150" fmla="*/ 4653280 w 7142480"/>
              <a:gd name="connsiteY150" fmla="*/ 2743200 h 3150465"/>
              <a:gd name="connsiteX151" fmla="*/ 4704080 w 7142480"/>
              <a:gd name="connsiteY151" fmla="*/ 2753360 h 3150465"/>
              <a:gd name="connsiteX152" fmla="*/ 4734560 w 7142480"/>
              <a:gd name="connsiteY152" fmla="*/ 2773680 h 3150465"/>
              <a:gd name="connsiteX153" fmla="*/ 4907280 w 7142480"/>
              <a:gd name="connsiteY153" fmla="*/ 2794000 h 3150465"/>
              <a:gd name="connsiteX154" fmla="*/ 5039360 w 7142480"/>
              <a:gd name="connsiteY154" fmla="*/ 2875280 h 3150465"/>
              <a:gd name="connsiteX155" fmla="*/ 5100320 w 7142480"/>
              <a:gd name="connsiteY155" fmla="*/ 2966720 h 3150465"/>
              <a:gd name="connsiteX156" fmla="*/ 5130800 w 7142480"/>
              <a:gd name="connsiteY156" fmla="*/ 2997200 h 3150465"/>
              <a:gd name="connsiteX157" fmla="*/ 5334000 w 7142480"/>
              <a:gd name="connsiteY157" fmla="*/ 3088640 h 3150465"/>
              <a:gd name="connsiteX158" fmla="*/ 5364480 w 7142480"/>
              <a:gd name="connsiteY158" fmla="*/ 3108960 h 3150465"/>
              <a:gd name="connsiteX159" fmla="*/ 5405120 w 7142480"/>
              <a:gd name="connsiteY159" fmla="*/ 3119120 h 3150465"/>
              <a:gd name="connsiteX160" fmla="*/ 5435600 w 7142480"/>
              <a:gd name="connsiteY160" fmla="*/ 3149600 h 3150465"/>
              <a:gd name="connsiteX161" fmla="*/ 5516880 w 7142480"/>
              <a:gd name="connsiteY161" fmla="*/ 3068320 h 3150465"/>
              <a:gd name="connsiteX162" fmla="*/ 5628640 w 7142480"/>
              <a:gd name="connsiteY162" fmla="*/ 2966720 h 3150465"/>
              <a:gd name="connsiteX163" fmla="*/ 5781040 w 7142480"/>
              <a:gd name="connsiteY163" fmla="*/ 2844800 h 3150465"/>
              <a:gd name="connsiteX164" fmla="*/ 6024880 w 7142480"/>
              <a:gd name="connsiteY164" fmla="*/ 2682240 h 3150465"/>
              <a:gd name="connsiteX165" fmla="*/ 6085840 w 7142480"/>
              <a:gd name="connsiteY165" fmla="*/ 2651760 h 3150465"/>
              <a:gd name="connsiteX166" fmla="*/ 6136640 w 7142480"/>
              <a:gd name="connsiteY166" fmla="*/ 2631440 h 3150465"/>
              <a:gd name="connsiteX167" fmla="*/ 6167120 w 7142480"/>
              <a:gd name="connsiteY167" fmla="*/ 2611120 h 3150465"/>
              <a:gd name="connsiteX168" fmla="*/ 6217920 w 7142480"/>
              <a:gd name="connsiteY168" fmla="*/ 2600960 h 3150465"/>
              <a:gd name="connsiteX169" fmla="*/ 6350000 w 7142480"/>
              <a:gd name="connsiteY169" fmla="*/ 2611120 h 3150465"/>
              <a:gd name="connsiteX170" fmla="*/ 6380480 w 7142480"/>
              <a:gd name="connsiteY170" fmla="*/ 2621280 h 3150465"/>
              <a:gd name="connsiteX171" fmla="*/ 6532880 w 7142480"/>
              <a:gd name="connsiteY171" fmla="*/ 2631440 h 3150465"/>
              <a:gd name="connsiteX172" fmla="*/ 6543040 w 7142480"/>
              <a:gd name="connsiteY172" fmla="*/ 2661920 h 3150465"/>
              <a:gd name="connsiteX173" fmla="*/ 6553200 w 7142480"/>
              <a:gd name="connsiteY173" fmla="*/ 2702560 h 3150465"/>
              <a:gd name="connsiteX174" fmla="*/ 6583680 w 7142480"/>
              <a:gd name="connsiteY174" fmla="*/ 2712720 h 3150465"/>
              <a:gd name="connsiteX175" fmla="*/ 6715760 w 7142480"/>
              <a:gd name="connsiteY175" fmla="*/ 2733040 h 3150465"/>
              <a:gd name="connsiteX176" fmla="*/ 6736080 w 7142480"/>
              <a:gd name="connsiteY176" fmla="*/ 2763520 h 3150465"/>
              <a:gd name="connsiteX177" fmla="*/ 6807200 w 7142480"/>
              <a:gd name="connsiteY177" fmla="*/ 2783840 h 3150465"/>
              <a:gd name="connsiteX178" fmla="*/ 6827520 w 7142480"/>
              <a:gd name="connsiteY178" fmla="*/ 2814320 h 3150465"/>
              <a:gd name="connsiteX179" fmla="*/ 6858000 w 7142480"/>
              <a:gd name="connsiteY179" fmla="*/ 2824480 h 3150465"/>
              <a:gd name="connsiteX180" fmla="*/ 6929120 w 7142480"/>
              <a:gd name="connsiteY180" fmla="*/ 2834640 h 3150465"/>
              <a:gd name="connsiteX181" fmla="*/ 7061200 w 7142480"/>
              <a:gd name="connsiteY181" fmla="*/ 2854960 h 3150465"/>
              <a:gd name="connsiteX182" fmla="*/ 7132320 w 7142480"/>
              <a:gd name="connsiteY182" fmla="*/ 2895600 h 3150465"/>
              <a:gd name="connsiteX183" fmla="*/ 7142480 w 7142480"/>
              <a:gd name="connsiteY183" fmla="*/ 2905760 h 3150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7142480" h="3150465">
                <a:moveTo>
                  <a:pt x="0" y="1605280"/>
                </a:moveTo>
                <a:cubicBezTo>
                  <a:pt x="30480" y="1612053"/>
                  <a:pt x="61597" y="1616418"/>
                  <a:pt x="91440" y="1625600"/>
                </a:cubicBezTo>
                <a:cubicBezTo>
                  <a:pt x="107194" y="1630447"/>
                  <a:pt x="148347" y="1654396"/>
                  <a:pt x="162560" y="1666240"/>
                </a:cubicBezTo>
                <a:cubicBezTo>
                  <a:pt x="188624" y="1687960"/>
                  <a:pt x="203734" y="1709660"/>
                  <a:pt x="223520" y="1737360"/>
                </a:cubicBezTo>
                <a:cubicBezTo>
                  <a:pt x="230617" y="1747296"/>
                  <a:pt x="233238" y="1761782"/>
                  <a:pt x="243840" y="1767840"/>
                </a:cubicBezTo>
                <a:cubicBezTo>
                  <a:pt x="258833" y="1776408"/>
                  <a:pt x="277887" y="1773812"/>
                  <a:pt x="294640" y="1778000"/>
                </a:cubicBezTo>
                <a:cubicBezTo>
                  <a:pt x="305030" y="1780597"/>
                  <a:pt x="315541" y="1783371"/>
                  <a:pt x="325120" y="1788160"/>
                </a:cubicBezTo>
                <a:cubicBezTo>
                  <a:pt x="336042" y="1793621"/>
                  <a:pt x="345664" y="1801383"/>
                  <a:pt x="355600" y="1808480"/>
                </a:cubicBezTo>
                <a:cubicBezTo>
                  <a:pt x="369379" y="1818322"/>
                  <a:pt x="381094" y="1831387"/>
                  <a:pt x="396240" y="1838960"/>
                </a:cubicBezTo>
                <a:cubicBezTo>
                  <a:pt x="408729" y="1845205"/>
                  <a:pt x="423333" y="1845733"/>
                  <a:pt x="436880" y="1849120"/>
                </a:cubicBezTo>
                <a:cubicBezTo>
                  <a:pt x="453813" y="1862667"/>
                  <a:pt x="469085" y="1878603"/>
                  <a:pt x="487680" y="1889760"/>
                </a:cubicBezTo>
                <a:cubicBezTo>
                  <a:pt x="515008" y="1906157"/>
                  <a:pt x="548685" y="1912631"/>
                  <a:pt x="579120" y="1920240"/>
                </a:cubicBezTo>
                <a:cubicBezTo>
                  <a:pt x="650240" y="1916853"/>
                  <a:pt x="721525" y="1915993"/>
                  <a:pt x="792480" y="1910080"/>
                </a:cubicBezTo>
                <a:cubicBezTo>
                  <a:pt x="803153" y="1909191"/>
                  <a:pt x="812458" y="1902020"/>
                  <a:pt x="822960" y="1899920"/>
                </a:cubicBezTo>
                <a:cubicBezTo>
                  <a:pt x="858573" y="1892797"/>
                  <a:pt x="908530" y="1890505"/>
                  <a:pt x="944880" y="1879600"/>
                </a:cubicBezTo>
                <a:cubicBezTo>
                  <a:pt x="962349" y="1874359"/>
                  <a:pt x="978378" y="1865047"/>
                  <a:pt x="995680" y="1859280"/>
                </a:cubicBezTo>
                <a:cubicBezTo>
                  <a:pt x="1008927" y="1854864"/>
                  <a:pt x="1022894" y="1852956"/>
                  <a:pt x="1036320" y="1849120"/>
                </a:cubicBezTo>
                <a:cubicBezTo>
                  <a:pt x="1046618" y="1846178"/>
                  <a:pt x="1056184" y="1840375"/>
                  <a:pt x="1066800" y="1838960"/>
                </a:cubicBezTo>
                <a:cubicBezTo>
                  <a:pt x="1107223" y="1833570"/>
                  <a:pt x="1148189" y="1833303"/>
                  <a:pt x="1188720" y="1828800"/>
                </a:cubicBezTo>
                <a:cubicBezTo>
                  <a:pt x="1233560" y="1823818"/>
                  <a:pt x="1249958" y="1818571"/>
                  <a:pt x="1290320" y="1808480"/>
                </a:cubicBezTo>
                <a:cubicBezTo>
                  <a:pt x="1300480" y="1811867"/>
                  <a:pt x="1312437" y="1811950"/>
                  <a:pt x="1320800" y="1818640"/>
                </a:cubicBezTo>
                <a:cubicBezTo>
                  <a:pt x="1330335" y="1826268"/>
                  <a:pt x="1332486" y="1840486"/>
                  <a:pt x="1341120" y="1849120"/>
                </a:cubicBezTo>
                <a:cubicBezTo>
                  <a:pt x="1349754" y="1857754"/>
                  <a:pt x="1361440" y="1862667"/>
                  <a:pt x="1371600" y="1869440"/>
                </a:cubicBezTo>
                <a:cubicBezTo>
                  <a:pt x="1385147" y="1889760"/>
                  <a:pt x="1404517" y="1907232"/>
                  <a:pt x="1412240" y="1930400"/>
                </a:cubicBezTo>
                <a:cubicBezTo>
                  <a:pt x="1415627" y="1940560"/>
                  <a:pt x="1419458" y="1950582"/>
                  <a:pt x="1422400" y="1960880"/>
                </a:cubicBezTo>
                <a:cubicBezTo>
                  <a:pt x="1426236" y="1974306"/>
                  <a:pt x="1427657" y="1988445"/>
                  <a:pt x="1432560" y="2001520"/>
                </a:cubicBezTo>
                <a:cubicBezTo>
                  <a:pt x="1437878" y="2015701"/>
                  <a:pt x="1446914" y="2028239"/>
                  <a:pt x="1452880" y="2042160"/>
                </a:cubicBezTo>
                <a:cubicBezTo>
                  <a:pt x="1457099" y="2052004"/>
                  <a:pt x="1460443" y="2062250"/>
                  <a:pt x="1463040" y="2072640"/>
                </a:cubicBezTo>
                <a:cubicBezTo>
                  <a:pt x="1467228" y="2089393"/>
                  <a:pt x="1460989" y="2111229"/>
                  <a:pt x="1473200" y="2123440"/>
                </a:cubicBezTo>
                <a:cubicBezTo>
                  <a:pt x="1488346" y="2138586"/>
                  <a:pt x="1516338" y="2131879"/>
                  <a:pt x="1534160" y="2143760"/>
                </a:cubicBezTo>
                <a:lnTo>
                  <a:pt x="1564640" y="2164080"/>
                </a:lnTo>
                <a:cubicBezTo>
                  <a:pt x="1568027" y="2174240"/>
                  <a:pt x="1568859" y="2185649"/>
                  <a:pt x="1574800" y="2194560"/>
                </a:cubicBezTo>
                <a:cubicBezTo>
                  <a:pt x="1582770" y="2206515"/>
                  <a:pt x="1602591" y="2210925"/>
                  <a:pt x="1605280" y="2225040"/>
                </a:cubicBezTo>
                <a:cubicBezTo>
                  <a:pt x="1630166" y="2355690"/>
                  <a:pt x="1578764" y="2370004"/>
                  <a:pt x="1635760" y="2438400"/>
                </a:cubicBezTo>
                <a:cubicBezTo>
                  <a:pt x="1644958" y="2449438"/>
                  <a:pt x="1656080" y="2458720"/>
                  <a:pt x="1666240" y="2468880"/>
                </a:cubicBezTo>
                <a:cubicBezTo>
                  <a:pt x="1689301" y="2538064"/>
                  <a:pt x="1660274" y="2452970"/>
                  <a:pt x="1696720" y="2550160"/>
                </a:cubicBezTo>
                <a:cubicBezTo>
                  <a:pt x="1700480" y="2560188"/>
                  <a:pt x="1703120" y="2570612"/>
                  <a:pt x="1706880" y="2580640"/>
                </a:cubicBezTo>
                <a:cubicBezTo>
                  <a:pt x="1713284" y="2597717"/>
                  <a:pt x="1720427" y="2614507"/>
                  <a:pt x="1727200" y="2631440"/>
                </a:cubicBezTo>
                <a:cubicBezTo>
                  <a:pt x="1730587" y="2651760"/>
                  <a:pt x="1727139" y="2674514"/>
                  <a:pt x="1737360" y="2692400"/>
                </a:cubicBezTo>
                <a:cubicBezTo>
                  <a:pt x="1742673" y="2701699"/>
                  <a:pt x="1757450" y="2699963"/>
                  <a:pt x="1767840" y="2702560"/>
                </a:cubicBezTo>
                <a:cubicBezTo>
                  <a:pt x="1784593" y="2706748"/>
                  <a:pt x="1801887" y="2708532"/>
                  <a:pt x="1818640" y="2712720"/>
                </a:cubicBezTo>
                <a:cubicBezTo>
                  <a:pt x="1829030" y="2715317"/>
                  <a:pt x="1838730" y="2720283"/>
                  <a:pt x="1849120" y="2722880"/>
                </a:cubicBezTo>
                <a:cubicBezTo>
                  <a:pt x="1879411" y="2730453"/>
                  <a:pt x="1910080" y="2736427"/>
                  <a:pt x="1940560" y="2743200"/>
                </a:cubicBezTo>
                <a:cubicBezTo>
                  <a:pt x="2044459" y="2812466"/>
                  <a:pt x="1872710" y="2700990"/>
                  <a:pt x="2021840" y="2783840"/>
                </a:cubicBezTo>
                <a:cubicBezTo>
                  <a:pt x="2036642" y="2792064"/>
                  <a:pt x="2048608" y="2804609"/>
                  <a:pt x="2062480" y="2814320"/>
                </a:cubicBezTo>
                <a:cubicBezTo>
                  <a:pt x="2082487" y="2828325"/>
                  <a:pt x="2123440" y="2854960"/>
                  <a:pt x="2123440" y="2854960"/>
                </a:cubicBezTo>
                <a:cubicBezTo>
                  <a:pt x="2175701" y="2823603"/>
                  <a:pt x="2183406" y="2824566"/>
                  <a:pt x="2225040" y="2773680"/>
                </a:cubicBezTo>
                <a:cubicBezTo>
                  <a:pt x="2240505" y="2754779"/>
                  <a:pt x="2250424" y="2731790"/>
                  <a:pt x="2265680" y="2712720"/>
                </a:cubicBezTo>
                <a:cubicBezTo>
                  <a:pt x="2290153" y="2682129"/>
                  <a:pt x="2307646" y="2656429"/>
                  <a:pt x="2336800" y="2631440"/>
                </a:cubicBezTo>
                <a:cubicBezTo>
                  <a:pt x="2373730" y="2599786"/>
                  <a:pt x="2376450" y="2601455"/>
                  <a:pt x="2418080" y="2580640"/>
                </a:cubicBezTo>
                <a:cubicBezTo>
                  <a:pt x="2428240" y="2567093"/>
                  <a:pt x="2438718" y="2553779"/>
                  <a:pt x="2448560" y="2540000"/>
                </a:cubicBezTo>
                <a:cubicBezTo>
                  <a:pt x="2472189" y="2506920"/>
                  <a:pt x="2471728" y="2497224"/>
                  <a:pt x="2509520" y="2468880"/>
                </a:cubicBezTo>
                <a:cubicBezTo>
                  <a:pt x="2521637" y="2459793"/>
                  <a:pt x="2537835" y="2457363"/>
                  <a:pt x="2550160" y="2448560"/>
                </a:cubicBezTo>
                <a:cubicBezTo>
                  <a:pt x="2561852" y="2440209"/>
                  <a:pt x="2568685" y="2426050"/>
                  <a:pt x="2580640" y="2418080"/>
                </a:cubicBezTo>
                <a:cubicBezTo>
                  <a:pt x="2589551" y="2412139"/>
                  <a:pt x="2601541" y="2412709"/>
                  <a:pt x="2611120" y="2407920"/>
                </a:cubicBezTo>
                <a:cubicBezTo>
                  <a:pt x="2622042" y="2402459"/>
                  <a:pt x="2630678" y="2393061"/>
                  <a:pt x="2641600" y="2387600"/>
                </a:cubicBezTo>
                <a:cubicBezTo>
                  <a:pt x="2651179" y="2382811"/>
                  <a:pt x="2662718" y="2382641"/>
                  <a:pt x="2672080" y="2377440"/>
                </a:cubicBezTo>
                <a:cubicBezTo>
                  <a:pt x="2693428" y="2365580"/>
                  <a:pt x="2709872" y="2344523"/>
                  <a:pt x="2733040" y="2336800"/>
                </a:cubicBezTo>
                <a:cubicBezTo>
                  <a:pt x="2773601" y="2323280"/>
                  <a:pt x="2833352" y="2305351"/>
                  <a:pt x="2875280" y="2286000"/>
                </a:cubicBezTo>
                <a:cubicBezTo>
                  <a:pt x="2902783" y="2273306"/>
                  <a:pt x="2935141" y="2266779"/>
                  <a:pt x="2956560" y="2245360"/>
                </a:cubicBezTo>
                <a:cubicBezTo>
                  <a:pt x="2979030" y="2222890"/>
                  <a:pt x="2989230" y="2208705"/>
                  <a:pt x="3017520" y="2194560"/>
                </a:cubicBezTo>
                <a:cubicBezTo>
                  <a:pt x="3027099" y="2189771"/>
                  <a:pt x="3037840" y="2187787"/>
                  <a:pt x="3048000" y="2184400"/>
                </a:cubicBezTo>
                <a:cubicBezTo>
                  <a:pt x="3058160" y="2174240"/>
                  <a:pt x="3067571" y="2163271"/>
                  <a:pt x="3078480" y="2153920"/>
                </a:cubicBezTo>
                <a:cubicBezTo>
                  <a:pt x="3104808" y="2131354"/>
                  <a:pt x="3153849" y="2100287"/>
                  <a:pt x="3180080" y="2082800"/>
                </a:cubicBezTo>
                <a:lnTo>
                  <a:pt x="3210560" y="2062480"/>
                </a:lnTo>
                <a:cubicBezTo>
                  <a:pt x="3234987" y="1964772"/>
                  <a:pt x="3214124" y="2003542"/>
                  <a:pt x="3261360" y="1940560"/>
                </a:cubicBezTo>
                <a:cubicBezTo>
                  <a:pt x="3264747" y="1930400"/>
                  <a:pt x="3264664" y="1918307"/>
                  <a:pt x="3271520" y="1910080"/>
                </a:cubicBezTo>
                <a:cubicBezTo>
                  <a:pt x="3282360" y="1897071"/>
                  <a:pt x="3304051" y="1894466"/>
                  <a:pt x="3312160" y="1879600"/>
                </a:cubicBezTo>
                <a:cubicBezTo>
                  <a:pt x="3325533" y="1855083"/>
                  <a:pt x="3319991" y="1823299"/>
                  <a:pt x="3332480" y="1798320"/>
                </a:cubicBezTo>
                <a:cubicBezTo>
                  <a:pt x="3357589" y="1748101"/>
                  <a:pt x="3348011" y="1772048"/>
                  <a:pt x="3362960" y="1727200"/>
                </a:cubicBezTo>
                <a:cubicBezTo>
                  <a:pt x="3339959" y="1635198"/>
                  <a:pt x="3373461" y="1714585"/>
                  <a:pt x="3220720" y="1676400"/>
                </a:cubicBezTo>
                <a:cubicBezTo>
                  <a:pt x="3206781" y="1672915"/>
                  <a:pt x="3200400" y="1656080"/>
                  <a:pt x="3190240" y="1645920"/>
                </a:cubicBezTo>
                <a:cubicBezTo>
                  <a:pt x="3186853" y="1635760"/>
                  <a:pt x="3182180" y="1625942"/>
                  <a:pt x="3180080" y="1615440"/>
                </a:cubicBezTo>
                <a:cubicBezTo>
                  <a:pt x="3175384" y="1591958"/>
                  <a:pt x="3177974" y="1566872"/>
                  <a:pt x="3169920" y="1544320"/>
                </a:cubicBezTo>
                <a:cubicBezTo>
                  <a:pt x="3149092" y="1486001"/>
                  <a:pt x="3108589" y="1454771"/>
                  <a:pt x="3078480" y="1402080"/>
                </a:cubicBezTo>
                <a:cubicBezTo>
                  <a:pt x="3065684" y="1379686"/>
                  <a:pt x="3069460" y="1345267"/>
                  <a:pt x="3048000" y="1330960"/>
                </a:cubicBezTo>
                <a:cubicBezTo>
                  <a:pt x="3022483" y="1313949"/>
                  <a:pt x="2987040" y="1324187"/>
                  <a:pt x="2956560" y="1320800"/>
                </a:cubicBezTo>
                <a:cubicBezTo>
                  <a:pt x="2905095" y="1295067"/>
                  <a:pt x="2819547" y="1254907"/>
                  <a:pt x="2783840" y="1219200"/>
                </a:cubicBezTo>
                <a:cubicBezTo>
                  <a:pt x="2756747" y="1192107"/>
                  <a:pt x="2723814" y="1169801"/>
                  <a:pt x="2702560" y="1137920"/>
                </a:cubicBezTo>
                <a:lnTo>
                  <a:pt x="2661920" y="1076960"/>
                </a:lnTo>
                <a:lnTo>
                  <a:pt x="2641600" y="1046480"/>
                </a:lnTo>
                <a:cubicBezTo>
                  <a:pt x="2621280" y="1056640"/>
                  <a:pt x="2593242" y="1095863"/>
                  <a:pt x="2580640" y="1076960"/>
                </a:cubicBezTo>
                <a:cubicBezTo>
                  <a:pt x="2552163" y="1034244"/>
                  <a:pt x="2634239" y="938930"/>
                  <a:pt x="2651760" y="914400"/>
                </a:cubicBezTo>
                <a:cubicBezTo>
                  <a:pt x="2658533" y="883920"/>
                  <a:pt x="2665059" y="853384"/>
                  <a:pt x="2672080" y="822960"/>
                </a:cubicBezTo>
                <a:cubicBezTo>
                  <a:pt x="2675220" y="809354"/>
                  <a:pt x="2680117" y="796121"/>
                  <a:pt x="2682240" y="782320"/>
                </a:cubicBezTo>
                <a:cubicBezTo>
                  <a:pt x="2700807" y="661637"/>
                  <a:pt x="2675645" y="722103"/>
                  <a:pt x="2722880" y="619760"/>
                </a:cubicBezTo>
                <a:cubicBezTo>
                  <a:pt x="2732400" y="599133"/>
                  <a:pt x="2738400" y="575897"/>
                  <a:pt x="2753360" y="558800"/>
                </a:cubicBezTo>
                <a:cubicBezTo>
                  <a:pt x="2763333" y="547402"/>
                  <a:pt x="2781398" y="546881"/>
                  <a:pt x="2794000" y="538480"/>
                </a:cubicBezTo>
                <a:cubicBezTo>
                  <a:pt x="2832327" y="512928"/>
                  <a:pt x="2869790" y="485976"/>
                  <a:pt x="2905760" y="457200"/>
                </a:cubicBezTo>
                <a:cubicBezTo>
                  <a:pt x="2939627" y="430107"/>
                  <a:pt x="2971496" y="400308"/>
                  <a:pt x="3007360" y="375920"/>
                </a:cubicBezTo>
                <a:cubicBezTo>
                  <a:pt x="3148261" y="280107"/>
                  <a:pt x="3141676" y="293682"/>
                  <a:pt x="3281680" y="233680"/>
                </a:cubicBezTo>
                <a:cubicBezTo>
                  <a:pt x="3323447" y="215780"/>
                  <a:pt x="3461001" y="152252"/>
                  <a:pt x="3495040" y="142240"/>
                </a:cubicBezTo>
                <a:cubicBezTo>
                  <a:pt x="3552613" y="125307"/>
                  <a:pt x="3609863" y="107230"/>
                  <a:pt x="3667760" y="91440"/>
                </a:cubicBezTo>
                <a:cubicBezTo>
                  <a:pt x="3731436" y="74074"/>
                  <a:pt x="3867303" y="38789"/>
                  <a:pt x="3942080" y="30480"/>
                </a:cubicBezTo>
                <a:cubicBezTo>
                  <a:pt x="3996040" y="24484"/>
                  <a:pt x="4050521" y="24650"/>
                  <a:pt x="4104640" y="20320"/>
                </a:cubicBezTo>
                <a:cubicBezTo>
                  <a:pt x="4141238" y="17392"/>
                  <a:pt x="4238638" y="4840"/>
                  <a:pt x="4277360" y="0"/>
                </a:cubicBezTo>
                <a:cubicBezTo>
                  <a:pt x="4369765" y="9240"/>
                  <a:pt x="4364811" y="-12915"/>
                  <a:pt x="4409440" y="40640"/>
                </a:cubicBezTo>
                <a:cubicBezTo>
                  <a:pt x="4417257" y="50021"/>
                  <a:pt x="4422987" y="60960"/>
                  <a:pt x="4429760" y="71120"/>
                </a:cubicBezTo>
                <a:cubicBezTo>
                  <a:pt x="4433147" y="111760"/>
                  <a:pt x="4434862" y="152574"/>
                  <a:pt x="4439920" y="193040"/>
                </a:cubicBezTo>
                <a:cubicBezTo>
                  <a:pt x="4441652" y="206896"/>
                  <a:pt x="4447051" y="220049"/>
                  <a:pt x="4450080" y="233680"/>
                </a:cubicBezTo>
                <a:cubicBezTo>
                  <a:pt x="4453826" y="250537"/>
                  <a:pt x="4456853" y="267547"/>
                  <a:pt x="4460240" y="284480"/>
                </a:cubicBezTo>
                <a:cubicBezTo>
                  <a:pt x="4452690" y="533620"/>
                  <a:pt x="4511776" y="537468"/>
                  <a:pt x="4429760" y="650240"/>
                </a:cubicBezTo>
                <a:cubicBezTo>
                  <a:pt x="4409841" y="677629"/>
                  <a:pt x="4397840" y="714096"/>
                  <a:pt x="4368800" y="731520"/>
                </a:cubicBezTo>
                <a:lnTo>
                  <a:pt x="4318000" y="762000"/>
                </a:lnTo>
                <a:cubicBezTo>
                  <a:pt x="4311227" y="772160"/>
                  <a:pt x="4301967" y="781047"/>
                  <a:pt x="4297680" y="792480"/>
                </a:cubicBezTo>
                <a:cubicBezTo>
                  <a:pt x="4291617" y="808649"/>
                  <a:pt x="4291708" y="826527"/>
                  <a:pt x="4287520" y="843280"/>
                </a:cubicBezTo>
                <a:cubicBezTo>
                  <a:pt x="4284923" y="853670"/>
                  <a:pt x="4280302" y="863462"/>
                  <a:pt x="4277360" y="873760"/>
                </a:cubicBezTo>
                <a:cubicBezTo>
                  <a:pt x="4273524" y="887186"/>
                  <a:pt x="4274128" y="902276"/>
                  <a:pt x="4267200" y="914400"/>
                </a:cubicBezTo>
                <a:cubicBezTo>
                  <a:pt x="4244088" y="954846"/>
                  <a:pt x="4239215" y="938553"/>
                  <a:pt x="4206240" y="955040"/>
                </a:cubicBezTo>
                <a:cubicBezTo>
                  <a:pt x="4195318" y="960501"/>
                  <a:pt x="4185696" y="968263"/>
                  <a:pt x="4175760" y="975360"/>
                </a:cubicBezTo>
                <a:cubicBezTo>
                  <a:pt x="4161981" y="985202"/>
                  <a:pt x="4150495" y="998744"/>
                  <a:pt x="4135120" y="1005840"/>
                </a:cubicBezTo>
                <a:cubicBezTo>
                  <a:pt x="4105948" y="1019304"/>
                  <a:pt x="4070413" y="1018498"/>
                  <a:pt x="4043680" y="1036320"/>
                </a:cubicBezTo>
                <a:cubicBezTo>
                  <a:pt x="4023360" y="1049867"/>
                  <a:pt x="3999989" y="1059691"/>
                  <a:pt x="3982720" y="1076960"/>
                </a:cubicBezTo>
                <a:cubicBezTo>
                  <a:pt x="3969173" y="1090507"/>
                  <a:pt x="3954548" y="1103054"/>
                  <a:pt x="3942080" y="1117600"/>
                </a:cubicBezTo>
                <a:cubicBezTo>
                  <a:pt x="3934133" y="1126871"/>
                  <a:pt x="3930394" y="1139446"/>
                  <a:pt x="3921760" y="1148080"/>
                </a:cubicBezTo>
                <a:cubicBezTo>
                  <a:pt x="3913126" y="1156714"/>
                  <a:pt x="3901882" y="1162342"/>
                  <a:pt x="3891280" y="1168400"/>
                </a:cubicBezTo>
                <a:cubicBezTo>
                  <a:pt x="3867598" y="1181933"/>
                  <a:pt x="3838184" y="1197062"/>
                  <a:pt x="3810000" y="1198880"/>
                </a:cubicBezTo>
                <a:cubicBezTo>
                  <a:pt x="3718687" y="1204771"/>
                  <a:pt x="3627120" y="1205653"/>
                  <a:pt x="3535680" y="1209040"/>
                </a:cubicBezTo>
                <a:cubicBezTo>
                  <a:pt x="3525520" y="1212427"/>
                  <a:pt x="3513563" y="1212510"/>
                  <a:pt x="3505200" y="1219200"/>
                </a:cubicBezTo>
                <a:cubicBezTo>
                  <a:pt x="3473719" y="1244384"/>
                  <a:pt x="3486438" y="1275486"/>
                  <a:pt x="3474720" y="1310640"/>
                </a:cubicBezTo>
                <a:cubicBezTo>
                  <a:pt x="3470859" y="1322224"/>
                  <a:pt x="3461173" y="1330960"/>
                  <a:pt x="3454400" y="1341120"/>
                </a:cubicBezTo>
                <a:cubicBezTo>
                  <a:pt x="3451013" y="1405467"/>
                  <a:pt x="3449378" y="1469929"/>
                  <a:pt x="3444240" y="1534160"/>
                </a:cubicBezTo>
                <a:cubicBezTo>
                  <a:pt x="3434962" y="1650132"/>
                  <a:pt x="3422986" y="1537783"/>
                  <a:pt x="3444240" y="1686560"/>
                </a:cubicBezTo>
                <a:cubicBezTo>
                  <a:pt x="3446682" y="1703655"/>
                  <a:pt x="3441404" y="1725988"/>
                  <a:pt x="3454400" y="1737360"/>
                </a:cubicBezTo>
                <a:cubicBezTo>
                  <a:pt x="3472955" y="1753596"/>
                  <a:pt x="3501813" y="1750907"/>
                  <a:pt x="3525520" y="1757680"/>
                </a:cubicBezTo>
                <a:cubicBezTo>
                  <a:pt x="3539067" y="1771227"/>
                  <a:pt x="3551614" y="1785852"/>
                  <a:pt x="3566160" y="1798320"/>
                </a:cubicBezTo>
                <a:cubicBezTo>
                  <a:pt x="3575431" y="1806267"/>
                  <a:pt x="3589543" y="1808704"/>
                  <a:pt x="3596640" y="1818640"/>
                </a:cubicBezTo>
                <a:cubicBezTo>
                  <a:pt x="3628123" y="1862716"/>
                  <a:pt x="3604205" y="1870390"/>
                  <a:pt x="3637280" y="1910080"/>
                </a:cubicBezTo>
                <a:cubicBezTo>
                  <a:pt x="3645097" y="1919461"/>
                  <a:pt x="3656537" y="1925590"/>
                  <a:pt x="3667760" y="1930400"/>
                </a:cubicBezTo>
                <a:cubicBezTo>
                  <a:pt x="3680595" y="1935901"/>
                  <a:pt x="3694853" y="1937173"/>
                  <a:pt x="3708400" y="1940560"/>
                </a:cubicBezTo>
                <a:cubicBezTo>
                  <a:pt x="3731624" y="2010233"/>
                  <a:pt x="3704199" y="1923757"/>
                  <a:pt x="3728720" y="2021840"/>
                </a:cubicBezTo>
                <a:cubicBezTo>
                  <a:pt x="3731317" y="2032230"/>
                  <a:pt x="3736283" y="2041930"/>
                  <a:pt x="3738880" y="2052320"/>
                </a:cubicBezTo>
                <a:cubicBezTo>
                  <a:pt x="3743068" y="2069073"/>
                  <a:pt x="3744852" y="2086367"/>
                  <a:pt x="3749040" y="2103120"/>
                </a:cubicBezTo>
                <a:cubicBezTo>
                  <a:pt x="3751637" y="2113510"/>
                  <a:pt x="3753999" y="2124238"/>
                  <a:pt x="3759200" y="2133600"/>
                </a:cubicBezTo>
                <a:cubicBezTo>
                  <a:pt x="3771060" y="2154948"/>
                  <a:pt x="3799840" y="2194560"/>
                  <a:pt x="3799840" y="2194560"/>
                </a:cubicBezTo>
                <a:cubicBezTo>
                  <a:pt x="3803227" y="2245360"/>
                  <a:pt x="3798955" y="2297260"/>
                  <a:pt x="3810000" y="2346960"/>
                </a:cubicBezTo>
                <a:cubicBezTo>
                  <a:pt x="3813117" y="2360986"/>
                  <a:pt x="3831129" y="2366531"/>
                  <a:pt x="3840480" y="2377440"/>
                </a:cubicBezTo>
                <a:cubicBezTo>
                  <a:pt x="3859383" y="2399494"/>
                  <a:pt x="3875198" y="2424438"/>
                  <a:pt x="3891280" y="2448560"/>
                </a:cubicBezTo>
                <a:cubicBezTo>
                  <a:pt x="3894667" y="2462107"/>
                  <a:pt x="3895195" y="2476711"/>
                  <a:pt x="3901440" y="2489200"/>
                </a:cubicBezTo>
                <a:cubicBezTo>
                  <a:pt x="3909013" y="2504346"/>
                  <a:pt x="3920900" y="2516983"/>
                  <a:pt x="3931920" y="2529840"/>
                </a:cubicBezTo>
                <a:cubicBezTo>
                  <a:pt x="3962834" y="2565907"/>
                  <a:pt x="3985788" y="2579264"/>
                  <a:pt x="4033520" y="2600960"/>
                </a:cubicBezTo>
                <a:cubicBezTo>
                  <a:pt x="4046232" y="2606738"/>
                  <a:pt x="4060913" y="2606704"/>
                  <a:pt x="4074160" y="2611120"/>
                </a:cubicBezTo>
                <a:cubicBezTo>
                  <a:pt x="4091462" y="2616887"/>
                  <a:pt x="4107658" y="2625673"/>
                  <a:pt x="4124960" y="2631440"/>
                </a:cubicBezTo>
                <a:cubicBezTo>
                  <a:pt x="4138207" y="2635856"/>
                  <a:pt x="4152525" y="2636697"/>
                  <a:pt x="4165600" y="2641600"/>
                </a:cubicBezTo>
                <a:cubicBezTo>
                  <a:pt x="4179781" y="2646918"/>
                  <a:pt x="4193090" y="2654406"/>
                  <a:pt x="4206240" y="2661920"/>
                </a:cubicBezTo>
                <a:cubicBezTo>
                  <a:pt x="4216842" y="2667978"/>
                  <a:pt x="4225287" y="2677953"/>
                  <a:pt x="4236720" y="2682240"/>
                </a:cubicBezTo>
                <a:cubicBezTo>
                  <a:pt x="4252889" y="2688303"/>
                  <a:pt x="4270346" y="2690592"/>
                  <a:pt x="4287520" y="2692400"/>
                </a:cubicBezTo>
                <a:cubicBezTo>
                  <a:pt x="4334793" y="2697376"/>
                  <a:pt x="4382440" y="2698053"/>
                  <a:pt x="4429760" y="2702560"/>
                </a:cubicBezTo>
                <a:cubicBezTo>
                  <a:pt x="4453599" y="2704830"/>
                  <a:pt x="4477143" y="2709555"/>
                  <a:pt x="4500880" y="2712720"/>
                </a:cubicBezTo>
                <a:lnTo>
                  <a:pt x="4582160" y="2722880"/>
                </a:lnTo>
                <a:cubicBezTo>
                  <a:pt x="4605867" y="2729653"/>
                  <a:pt x="4629361" y="2737220"/>
                  <a:pt x="4653280" y="2743200"/>
                </a:cubicBezTo>
                <a:cubicBezTo>
                  <a:pt x="4670033" y="2747388"/>
                  <a:pt x="4687911" y="2747297"/>
                  <a:pt x="4704080" y="2753360"/>
                </a:cubicBezTo>
                <a:cubicBezTo>
                  <a:pt x="4715513" y="2757647"/>
                  <a:pt x="4722586" y="2771285"/>
                  <a:pt x="4734560" y="2773680"/>
                </a:cubicBezTo>
                <a:cubicBezTo>
                  <a:pt x="4791405" y="2785049"/>
                  <a:pt x="4849707" y="2787227"/>
                  <a:pt x="4907280" y="2794000"/>
                </a:cubicBezTo>
                <a:cubicBezTo>
                  <a:pt x="4966355" y="2823538"/>
                  <a:pt x="4994688" y="2830608"/>
                  <a:pt x="5039360" y="2875280"/>
                </a:cubicBezTo>
                <a:cubicBezTo>
                  <a:pt x="5072967" y="2908887"/>
                  <a:pt x="5071299" y="2928025"/>
                  <a:pt x="5100320" y="2966720"/>
                </a:cubicBezTo>
                <a:cubicBezTo>
                  <a:pt x="5108941" y="2978215"/>
                  <a:pt x="5120640" y="2987040"/>
                  <a:pt x="5130800" y="2997200"/>
                </a:cubicBezTo>
                <a:cubicBezTo>
                  <a:pt x="5169969" y="3134292"/>
                  <a:pt x="5121642" y="3048191"/>
                  <a:pt x="5334000" y="3088640"/>
                </a:cubicBezTo>
                <a:cubicBezTo>
                  <a:pt x="5345995" y="3090925"/>
                  <a:pt x="5353257" y="3104150"/>
                  <a:pt x="5364480" y="3108960"/>
                </a:cubicBezTo>
                <a:cubicBezTo>
                  <a:pt x="5377315" y="3114461"/>
                  <a:pt x="5391573" y="3115733"/>
                  <a:pt x="5405120" y="3119120"/>
                </a:cubicBezTo>
                <a:cubicBezTo>
                  <a:pt x="5415280" y="3129280"/>
                  <a:pt x="5422519" y="3155546"/>
                  <a:pt x="5435600" y="3149600"/>
                </a:cubicBezTo>
                <a:cubicBezTo>
                  <a:pt x="5470481" y="3133745"/>
                  <a:pt x="5487445" y="3092849"/>
                  <a:pt x="5516880" y="3068320"/>
                </a:cubicBezTo>
                <a:cubicBezTo>
                  <a:pt x="5662039" y="2947354"/>
                  <a:pt x="5499562" y="3085869"/>
                  <a:pt x="5628640" y="2966720"/>
                </a:cubicBezTo>
                <a:cubicBezTo>
                  <a:pt x="5747076" y="2857394"/>
                  <a:pt x="5668299" y="2931918"/>
                  <a:pt x="5781040" y="2844800"/>
                </a:cubicBezTo>
                <a:cubicBezTo>
                  <a:pt x="5996755" y="2678111"/>
                  <a:pt x="5854883" y="2761572"/>
                  <a:pt x="6024880" y="2682240"/>
                </a:cubicBezTo>
                <a:cubicBezTo>
                  <a:pt x="6045467" y="2672633"/>
                  <a:pt x="6065158" y="2661161"/>
                  <a:pt x="6085840" y="2651760"/>
                </a:cubicBezTo>
                <a:cubicBezTo>
                  <a:pt x="6102443" y="2644213"/>
                  <a:pt x="6120328" y="2639596"/>
                  <a:pt x="6136640" y="2631440"/>
                </a:cubicBezTo>
                <a:cubicBezTo>
                  <a:pt x="6147562" y="2625979"/>
                  <a:pt x="6155687" y="2615407"/>
                  <a:pt x="6167120" y="2611120"/>
                </a:cubicBezTo>
                <a:cubicBezTo>
                  <a:pt x="6183289" y="2605057"/>
                  <a:pt x="6200987" y="2604347"/>
                  <a:pt x="6217920" y="2600960"/>
                </a:cubicBezTo>
                <a:cubicBezTo>
                  <a:pt x="6261947" y="2604347"/>
                  <a:pt x="6306184" y="2605643"/>
                  <a:pt x="6350000" y="2611120"/>
                </a:cubicBezTo>
                <a:cubicBezTo>
                  <a:pt x="6360627" y="2612448"/>
                  <a:pt x="6369836" y="2620097"/>
                  <a:pt x="6380480" y="2621280"/>
                </a:cubicBezTo>
                <a:cubicBezTo>
                  <a:pt x="6431081" y="2626902"/>
                  <a:pt x="6482080" y="2628053"/>
                  <a:pt x="6532880" y="2631440"/>
                </a:cubicBezTo>
                <a:cubicBezTo>
                  <a:pt x="6536267" y="2641600"/>
                  <a:pt x="6540098" y="2651622"/>
                  <a:pt x="6543040" y="2661920"/>
                </a:cubicBezTo>
                <a:cubicBezTo>
                  <a:pt x="6546876" y="2675346"/>
                  <a:pt x="6544477" y="2691656"/>
                  <a:pt x="6553200" y="2702560"/>
                </a:cubicBezTo>
                <a:cubicBezTo>
                  <a:pt x="6559890" y="2710923"/>
                  <a:pt x="6573382" y="2709778"/>
                  <a:pt x="6583680" y="2712720"/>
                </a:cubicBezTo>
                <a:cubicBezTo>
                  <a:pt x="6639674" y="2728718"/>
                  <a:pt x="6642064" y="2724852"/>
                  <a:pt x="6715760" y="2733040"/>
                </a:cubicBezTo>
                <a:cubicBezTo>
                  <a:pt x="6722533" y="2743200"/>
                  <a:pt x="6726545" y="2755892"/>
                  <a:pt x="6736080" y="2763520"/>
                </a:cubicBezTo>
                <a:cubicBezTo>
                  <a:pt x="6742705" y="2768820"/>
                  <a:pt x="6804545" y="2783176"/>
                  <a:pt x="6807200" y="2783840"/>
                </a:cubicBezTo>
                <a:cubicBezTo>
                  <a:pt x="6813973" y="2794000"/>
                  <a:pt x="6817985" y="2806692"/>
                  <a:pt x="6827520" y="2814320"/>
                </a:cubicBezTo>
                <a:cubicBezTo>
                  <a:pt x="6835883" y="2821010"/>
                  <a:pt x="6847498" y="2822380"/>
                  <a:pt x="6858000" y="2824480"/>
                </a:cubicBezTo>
                <a:cubicBezTo>
                  <a:pt x="6881482" y="2829176"/>
                  <a:pt x="6905451" y="2830999"/>
                  <a:pt x="6929120" y="2834640"/>
                </a:cubicBezTo>
                <a:cubicBezTo>
                  <a:pt x="7112380" y="2862834"/>
                  <a:pt x="6854975" y="2825499"/>
                  <a:pt x="7061200" y="2854960"/>
                </a:cubicBezTo>
                <a:cubicBezTo>
                  <a:pt x="7094949" y="2871835"/>
                  <a:pt x="7103599" y="2874059"/>
                  <a:pt x="7132320" y="2895600"/>
                </a:cubicBezTo>
                <a:cubicBezTo>
                  <a:pt x="7136152" y="2898474"/>
                  <a:pt x="7139093" y="2902373"/>
                  <a:pt x="7142480" y="29057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8015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 idx="4294967295"/>
          </p:nvPr>
        </p:nvSpPr>
        <p:spPr>
          <a:xfrm>
            <a:off x="0" y="314325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GB" altLang="en-US"/>
              <a:t>The point I am trying to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74800"/>
            <a:ext cx="8183563" cy="4521200"/>
          </a:xfrm>
          <a:prstGeom prst="rect">
            <a:avLst/>
          </a:prstGeom>
        </p:spPr>
        <p:txBody>
          <a:bodyPr/>
          <a:lstStyle/>
          <a:p>
            <a:r>
              <a:rPr lang="en-GB" altLang="x-none" sz="2400"/>
              <a:t>weight-learning algorithms for NNs are dumb</a:t>
            </a:r>
          </a:p>
          <a:p>
            <a:endParaRPr lang="en-GB" altLang="x-none" sz="2400"/>
          </a:p>
          <a:p>
            <a:r>
              <a:rPr lang="en-GB" altLang="x-none" sz="2400"/>
              <a:t>they work by making thousands and thousands of tiny adjustments, each making the network do better at the most recent pattern, but perhaps a little worse on many others</a:t>
            </a:r>
          </a:p>
          <a:p>
            <a:endParaRPr lang="en-GB" altLang="x-none" sz="2400"/>
          </a:p>
          <a:p>
            <a:r>
              <a:rPr lang="en-GB" altLang="x-none" sz="2400"/>
              <a:t>but, by dumb luck, eventually this tends to be good enough to</a:t>
            </a:r>
          </a:p>
          <a:p>
            <a:pPr>
              <a:buFontTx/>
              <a:buNone/>
            </a:pPr>
            <a:r>
              <a:rPr lang="en-GB" altLang="x-none" sz="2400"/>
              <a:t>    learn effective classifiers for many real applications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475" y="5026025"/>
            <a:ext cx="21717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667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685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Boltzmann Machines (BM)</a:t>
            </a:r>
          </a:p>
        </p:txBody>
      </p:sp>
      <p:sp>
        <p:nvSpPr>
          <p:cNvPr id="22" name="Rectangle 3155"/>
          <p:cNvSpPr>
            <a:spLocks noChangeArrowheads="1"/>
          </p:cNvSpPr>
          <p:nvPr/>
        </p:nvSpPr>
        <p:spPr bwMode="auto">
          <a:xfrm>
            <a:off x="357642" y="621379"/>
            <a:ext cx="8645525" cy="1679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76213" indent="-176213" algn="just">
              <a:spcAft>
                <a:spcPct val="50000"/>
              </a:spcAft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The vanishing gradient results in very slow training for the front layers of the network</a:t>
            </a:r>
          </a:p>
          <a:p>
            <a:pPr marL="176213" indent="-176213" algn="just">
              <a:spcAft>
                <a:spcPct val="50000"/>
              </a:spcAft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One of the solutions to this issue was proposed by Hinton (2006). He proposed to use a Restricted Boltzmann Machine (RBM) to model each new layer of higher level features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370968" y="2549730"/>
            <a:ext cx="1847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3155"/>
              <p:cNvSpPr>
                <a:spLocks noChangeArrowheads="1"/>
              </p:cNvSpPr>
              <p:nvPr/>
            </p:nvSpPr>
            <p:spPr bwMode="auto">
              <a:xfrm>
                <a:off x="346066" y="2249228"/>
                <a:ext cx="5719067" cy="37001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176213" indent="-176213" algn="just">
                  <a:spcAft>
                    <a:spcPct val="500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RBMs are energy based models, they associate a scalar energy to each configuration of the variables of interest</a:t>
                </a:r>
              </a:p>
              <a:p>
                <a:pPr marL="176213" indent="-176213" algn="just">
                  <a:spcAft>
                    <a:spcPct val="500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Energy based probabilistic models define a probability distribution as:</a:t>
                </a:r>
              </a:p>
              <a:p>
                <a:pPr algn="ctr">
                  <a:spcAft>
                    <a:spcPct val="50000"/>
                  </a:spcAft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  <m:d>
                              <m:dPr>
                                <m:ctrlP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  <m:d>
                              <m:dPr>
                                <m:ctrlP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 marL="285750" indent="-285750" algn="just">
                  <a:spcAft>
                    <a:spcPct val="50000"/>
                  </a:spcAft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An energy-based model can be learned by performing (stochastic) gradient descent on the empirical negative log-likelihood of the training data, where the log-likelihood and the loss function are:</a:t>
                </a:r>
              </a:p>
            </p:txBody>
          </p:sp>
        </mc:Choice>
        <mc:Fallback xmlns="">
          <p:sp>
            <p:nvSpPr>
              <p:cNvPr id="123" name="Rectangle 3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6066" y="2249228"/>
                <a:ext cx="5719067" cy="3700159"/>
              </a:xfrm>
              <a:prstGeom prst="rect">
                <a:avLst/>
              </a:prstGeom>
              <a:blipFill>
                <a:blip r:embed="rId2"/>
                <a:stretch>
                  <a:fillRect l="-2212" t="-1712" r="-2212" b="-342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ectangle 3155"/>
          <p:cNvSpPr>
            <a:spLocks noChangeArrowheads="1"/>
          </p:cNvSpPr>
          <p:nvPr/>
        </p:nvSpPr>
        <p:spPr bwMode="auto">
          <a:xfrm>
            <a:off x="4225479" y="6174602"/>
            <a:ext cx="5719067" cy="378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325301" y="5940199"/>
                <a:ext cx="7899722" cy="491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ct val="50000"/>
                  </a:spcAft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m:rPr>
                                <m:brk m:alnAt="7"/>
                              </m:r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  <m:sup/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𝒍𝒐𝒈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Brush Script MT" panose="03060802040406070304" pitchFamily="66" charset="0"/>
                  </a:rPr>
                  <a:t>    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and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301" y="5940199"/>
                <a:ext cx="7899722" cy="491096"/>
              </a:xfrm>
              <a:prstGeom prst="rect">
                <a:avLst/>
              </a:prstGeom>
              <a:blipFill>
                <a:blip r:embed="rId3"/>
                <a:stretch>
                  <a:fillRect t="-76543" b="-127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307400" y="2576619"/>
            <a:ext cx="2675356" cy="2935657"/>
            <a:chOff x="6307400" y="2576619"/>
            <a:chExt cx="2675356" cy="2935657"/>
          </a:xfrm>
        </p:grpSpPr>
        <p:grpSp>
          <p:nvGrpSpPr>
            <p:cNvPr id="103" name="Group 102"/>
            <p:cNvGrpSpPr/>
            <p:nvPr/>
          </p:nvGrpSpPr>
          <p:grpSpPr>
            <a:xfrm>
              <a:off x="6307400" y="2576619"/>
              <a:ext cx="2675356" cy="2935657"/>
              <a:chOff x="391886" y="3347286"/>
              <a:chExt cx="2677883" cy="30104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Oval 103"/>
                  <p:cNvSpPr/>
                  <p:nvPr/>
                </p:nvSpPr>
                <p:spPr>
                  <a:xfrm>
                    <a:off x="391886" y="4918814"/>
                    <a:ext cx="653142" cy="653142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accent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" name="Oval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886" y="4918814"/>
                    <a:ext cx="653142" cy="653142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Oval 104"/>
                  <p:cNvSpPr/>
                  <p:nvPr/>
                </p:nvSpPr>
                <p:spPr>
                  <a:xfrm>
                    <a:off x="391886" y="5704578"/>
                    <a:ext cx="653142" cy="653142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accent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" name="Oval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886" y="5704578"/>
                    <a:ext cx="653142" cy="653142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Oval 105"/>
                  <p:cNvSpPr/>
                  <p:nvPr/>
                </p:nvSpPr>
                <p:spPr>
                  <a:xfrm>
                    <a:off x="391886" y="3347286"/>
                    <a:ext cx="653142" cy="653142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Oval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886" y="3347286"/>
                    <a:ext cx="653142" cy="653142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Oval 106"/>
                  <p:cNvSpPr/>
                  <p:nvPr/>
                </p:nvSpPr>
                <p:spPr>
                  <a:xfrm>
                    <a:off x="391886" y="4133050"/>
                    <a:ext cx="653142" cy="653142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accent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" name="Oval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886" y="4133050"/>
                    <a:ext cx="653142" cy="653142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Oval 107"/>
                  <p:cNvSpPr/>
                  <p:nvPr/>
                </p:nvSpPr>
                <p:spPr>
                  <a:xfrm>
                    <a:off x="2416627" y="5307658"/>
                    <a:ext cx="653142" cy="65314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" name="Oval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6627" y="5307658"/>
                    <a:ext cx="653142" cy="653142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Oval 108"/>
                  <p:cNvSpPr/>
                  <p:nvPr/>
                </p:nvSpPr>
                <p:spPr>
                  <a:xfrm>
                    <a:off x="2416627" y="4509917"/>
                    <a:ext cx="653142" cy="65314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8" name="Oval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6627" y="4509917"/>
                    <a:ext cx="653142" cy="653142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Oval 109"/>
                  <p:cNvSpPr/>
                  <p:nvPr/>
                </p:nvSpPr>
                <p:spPr>
                  <a:xfrm>
                    <a:off x="2416627" y="3708123"/>
                    <a:ext cx="653142" cy="65314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Oval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6627" y="3708123"/>
                    <a:ext cx="653142" cy="653142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1" name="Straight Connector 110"/>
              <p:cNvCxnSpPr>
                <a:stCxn id="106" idx="6"/>
                <a:endCxn id="110" idx="2"/>
              </p:cNvCxnSpPr>
              <p:nvPr/>
            </p:nvCxnSpPr>
            <p:spPr>
              <a:xfrm>
                <a:off x="1045028" y="3673857"/>
                <a:ext cx="1371599" cy="36083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>
                <a:stCxn id="106" idx="6"/>
                <a:endCxn id="109" idx="2"/>
              </p:cNvCxnSpPr>
              <p:nvPr/>
            </p:nvCxnSpPr>
            <p:spPr>
              <a:xfrm>
                <a:off x="1045028" y="3673857"/>
                <a:ext cx="1371599" cy="116263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stCxn id="106" idx="6"/>
                <a:endCxn id="108" idx="2"/>
              </p:cNvCxnSpPr>
              <p:nvPr/>
            </p:nvCxnSpPr>
            <p:spPr>
              <a:xfrm>
                <a:off x="1045028" y="3673857"/>
                <a:ext cx="1371599" cy="196037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stCxn id="107" idx="6"/>
                <a:endCxn id="110" idx="2"/>
              </p:cNvCxnSpPr>
              <p:nvPr/>
            </p:nvCxnSpPr>
            <p:spPr>
              <a:xfrm flipV="1">
                <a:off x="1045028" y="4034694"/>
                <a:ext cx="1371599" cy="42492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>
                <a:stCxn id="107" idx="6"/>
                <a:endCxn id="109" idx="2"/>
              </p:cNvCxnSpPr>
              <p:nvPr/>
            </p:nvCxnSpPr>
            <p:spPr>
              <a:xfrm>
                <a:off x="1045028" y="4459621"/>
                <a:ext cx="1371599" cy="37686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>
                <a:stCxn id="107" idx="6"/>
                <a:endCxn id="108" idx="2"/>
              </p:cNvCxnSpPr>
              <p:nvPr/>
            </p:nvCxnSpPr>
            <p:spPr>
              <a:xfrm>
                <a:off x="1045028" y="4459621"/>
                <a:ext cx="1371599" cy="117460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104" idx="6"/>
                <a:endCxn id="110" idx="2"/>
              </p:cNvCxnSpPr>
              <p:nvPr/>
            </p:nvCxnSpPr>
            <p:spPr>
              <a:xfrm flipV="1">
                <a:off x="1045028" y="4034694"/>
                <a:ext cx="1371599" cy="121069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>
                <a:stCxn id="104" idx="6"/>
                <a:endCxn id="109" idx="2"/>
              </p:cNvCxnSpPr>
              <p:nvPr/>
            </p:nvCxnSpPr>
            <p:spPr>
              <a:xfrm flipV="1">
                <a:off x="1045028" y="4836488"/>
                <a:ext cx="1371599" cy="40889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>
                <a:stCxn id="104" idx="6"/>
                <a:endCxn id="108" idx="2"/>
              </p:cNvCxnSpPr>
              <p:nvPr/>
            </p:nvCxnSpPr>
            <p:spPr>
              <a:xfrm>
                <a:off x="1045028" y="5245385"/>
                <a:ext cx="1371599" cy="38884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>
                <a:stCxn id="105" idx="6"/>
                <a:endCxn id="110" idx="2"/>
              </p:cNvCxnSpPr>
              <p:nvPr/>
            </p:nvCxnSpPr>
            <p:spPr>
              <a:xfrm flipV="1">
                <a:off x="1045028" y="4034694"/>
                <a:ext cx="1371599" cy="199645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105" idx="6"/>
                <a:endCxn id="109" idx="2"/>
              </p:cNvCxnSpPr>
              <p:nvPr/>
            </p:nvCxnSpPr>
            <p:spPr>
              <a:xfrm flipV="1">
                <a:off x="1045028" y="4836488"/>
                <a:ext cx="1371599" cy="11946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>
                <a:stCxn id="105" idx="6"/>
                <a:endCxn id="108" idx="2"/>
              </p:cNvCxnSpPr>
              <p:nvPr/>
            </p:nvCxnSpPr>
            <p:spPr>
              <a:xfrm flipV="1">
                <a:off x="1045028" y="5634229"/>
                <a:ext cx="1371599" cy="3969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Rectangle 3155"/>
            <p:cNvSpPr>
              <a:spLocks noChangeArrowheads="1"/>
            </p:cNvSpPr>
            <p:nvPr/>
          </p:nvSpPr>
          <p:spPr bwMode="auto">
            <a:xfrm>
              <a:off x="7416588" y="2576619"/>
              <a:ext cx="913643" cy="399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>
                <a:spcAft>
                  <a:spcPct val="50000"/>
                </a:spcAft>
              </a:pPr>
              <a:r>
                <a:rPr lang="en-US" sz="1800" b="1" dirty="0">
                  <a:solidFill>
                    <a:schemeClr val="bg1"/>
                  </a:solidFill>
                </a:rPr>
                <a:t>RBM</a:t>
              </a:r>
            </a:p>
          </p:txBody>
        </p:sp>
      </p:grp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 idx="4294967295"/>
          </p:nvPr>
        </p:nvSpPr>
        <p:spPr>
          <a:xfrm>
            <a:off x="6029325" y="415925"/>
            <a:ext cx="3114675" cy="1143000"/>
          </a:xfrm>
          <a:prstGeom prst="rect">
            <a:avLst/>
          </a:prstGeom>
        </p:spPr>
        <p:txBody>
          <a:bodyPr/>
          <a:lstStyle/>
          <a:p>
            <a:r>
              <a:rPr lang="en-GB" altLang="en-US">
                <a:solidFill>
                  <a:srgbClr val="00B050"/>
                </a:solidFill>
              </a:rPr>
              <a:t>Feature detectors</a:t>
            </a:r>
          </a:p>
        </p:txBody>
      </p:sp>
      <p:pic>
        <p:nvPicPr>
          <p:cNvPr id="49155" name="Picture 4" descr="https://onlinecourses.science.psu.edu/stat857/sites/onlinecourses.science.psu.edu.stat857/files/image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295275"/>
            <a:ext cx="3983038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6" descr="http://mechanicalforex.com/wp-content/uploads/2011/06/N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1815262"/>
            <a:ext cx="692150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Rectangle 11"/>
          <p:cNvSpPr>
            <a:spLocks noChangeArrowheads="1"/>
          </p:cNvSpPr>
          <p:nvPr/>
        </p:nvSpPr>
        <p:spPr bwMode="auto">
          <a:xfrm>
            <a:off x="3846513" y="2595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158" name="Rectangle 11"/>
          <p:cNvSpPr>
            <a:spLocks noChangeArrowheads="1"/>
          </p:cNvSpPr>
          <p:nvPr/>
        </p:nvSpPr>
        <p:spPr bwMode="auto">
          <a:xfrm>
            <a:off x="3867150" y="319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159" name="Rectangle 4"/>
          <p:cNvSpPr>
            <a:spLocks noChangeArrowheads="1"/>
          </p:cNvSpPr>
          <p:nvPr/>
        </p:nvSpPr>
        <p:spPr bwMode="auto">
          <a:xfrm>
            <a:off x="3857625" y="375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160" name="Rectangle 129"/>
          <p:cNvSpPr>
            <a:spLocks noChangeArrowheads="1"/>
          </p:cNvSpPr>
          <p:nvPr/>
        </p:nvSpPr>
        <p:spPr bwMode="auto">
          <a:xfrm>
            <a:off x="3886200" y="4414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161" name="Rectangle 129"/>
          <p:cNvSpPr>
            <a:spLocks noChangeArrowheads="1"/>
          </p:cNvSpPr>
          <p:nvPr/>
        </p:nvSpPr>
        <p:spPr bwMode="auto">
          <a:xfrm>
            <a:off x="3886200" y="5084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162" name="Rectangle 129"/>
          <p:cNvSpPr>
            <a:spLocks noChangeArrowheads="1"/>
          </p:cNvSpPr>
          <p:nvPr/>
        </p:nvSpPr>
        <p:spPr bwMode="auto">
          <a:xfrm>
            <a:off x="3916363" y="6100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163" name="Rectangle 3"/>
          <p:cNvSpPr>
            <a:spLocks noChangeArrowheads="1"/>
          </p:cNvSpPr>
          <p:nvPr/>
        </p:nvSpPr>
        <p:spPr bwMode="auto">
          <a:xfrm>
            <a:off x="238125" y="35718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164" name="Rectangle 4"/>
          <p:cNvSpPr>
            <a:spLocks noChangeArrowheads="1"/>
          </p:cNvSpPr>
          <p:nvPr/>
        </p:nvSpPr>
        <p:spPr bwMode="auto">
          <a:xfrm>
            <a:off x="847725" y="35718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165" name="Rectangle 5"/>
          <p:cNvSpPr>
            <a:spLocks noChangeArrowheads="1"/>
          </p:cNvSpPr>
          <p:nvPr/>
        </p:nvSpPr>
        <p:spPr bwMode="auto">
          <a:xfrm>
            <a:off x="1152525" y="357187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166" name="Rectangle 6"/>
          <p:cNvSpPr>
            <a:spLocks noChangeArrowheads="1"/>
          </p:cNvSpPr>
          <p:nvPr/>
        </p:nvSpPr>
        <p:spPr bwMode="auto">
          <a:xfrm>
            <a:off x="542925" y="35718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167" name="Rectangle 7"/>
          <p:cNvSpPr>
            <a:spLocks noChangeArrowheads="1"/>
          </p:cNvSpPr>
          <p:nvPr/>
        </p:nvSpPr>
        <p:spPr bwMode="auto">
          <a:xfrm>
            <a:off x="238125" y="38766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168" name="Rectangle 8"/>
          <p:cNvSpPr>
            <a:spLocks noChangeArrowheads="1"/>
          </p:cNvSpPr>
          <p:nvPr/>
        </p:nvSpPr>
        <p:spPr bwMode="auto">
          <a:xfrm>
            <a:off x="847725" y="38766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169" name="Rectangle 9"/>
          <p:cNvSpPr>
            <a:spLocks noChangeArrowheads="1"/>
          </p:cNvSpPr>
          <p:nvPr/>
        </p:nvSpPr>
        <p:spPr bwMode="auto">
          <a:xfrm>
            <a:off x="1152525" y="387667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170" name="Rectangle 10"/>
          <p:cNvSpPr>
            <a:spLocks noChangeArrowheads="1"/>
          </p:cNvSpPr>
          <p:nvPr/>
        </p:nvSpPr>
        <p:spPr bwMode="auto">
          <a:xfrm>
            <a:off x="542925" y="38766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171" name="Rectangle 11"/>
          <p:cNvSpPr>
            <a:spLocks noChangeArrowheads="1"/>
          </p:cNvSpPr>
          <p:nvPr/>
        </p:nvSpPr>
        <p:spPr bwMode="auto">
          <a:xfrm>
            <a:off x="238125" y="41814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172" name="Rectangle 12"/>
          <p:cNvSpPr>
            <a:spLocks noChangeArrowheads="1"/>
          </p:cNvSpPr>
          <p:nvPr/>
        </p:nvSpPr>
        <p:spPr bwMode="auto">
          <a:xfrm>
            <a:off x="847725" y="41814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173" name="Rectangle 13"/>
          <p:cNvSpPr>
            <a:spLocks noChangeArrowheads="1"/>
          </p:cNvSpPr>
          <p:nvPr/>
        </p:nvSpPr>
        <p:spPr bwMode="auto">
          <a:xfrm>
            <a:off x="1152525" y="41814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174" name="Rectangle 14"/>
          <p:cNvSpPr>
            <a:spLocks noChangeArrowheads="1"/>
          </p:cNvSpPr>
          <p:nvPr/>
        </p:nvSpPr>
        <p:spPr bwMode="auto">
          <a:xfrm>
            <a:off x="542925" y="41814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175" name="Rectangle 15"/>
          <p:cNvSpPr>
            <a:spLocks noChangeArrowheads="1"/>
          </p:cNvSpPr>
          <p:nvPr/>
        </p:nvSpPr>
        <p:spPr bwMode="auto">
          <a:xfrm>
            <a:off x="238125" y="448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176" name="Rectangle 16"/>
          <p:cNvSpPr>
            <a:spLocks noChangeArrowheads="1"/>
          </p:cNvSpPr>
          <p:nvPr/>
        </p:nvSpPr>
        <p:spPr bwMode="auto">
          <a:xfrm>
            <a:off x="847725" y="448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177" name="Rectangle 17"/>
          <p:cNvSpPr>
            <a:spLocks noChangeArrowheads="1"/>
          </p:cNvSpPr>
          <p:nvPr/>
        </p:nvSpPr>
        <p:spPr bwMode="auto">
          <a:xfrm>
            <a:off x="1152525" y="448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178" name="Rectangle 18"/>
          <p:cNvSpPr>
            <a:spLocks noChangeArrowheads="1"/>
          </p:cNvSpPr>
          <p:nvPr/>
        </p:nvSpPr>
        <p:spPr bwMode="auto">
          <a:xfrm>
            <a:off x="542925" y="448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179" name="Rectangle 19"/>
          <p:cNvSpPr>
            <a:spLocks noChangeArrowheads="1"/>
          </p:cNvSpPr>
          <p:nvPr/>
        </p:nvSpPr>
        <p:spPr bwMode="auto">
          <a:xfrm>
            <a:off x="238125" y="47910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180" name="Rectangle 20"/>
          <p:cNvSpPr>
            <a:spLocks noChangeArrowheads="1"/>
          </p:cNvSpPr>
          <p:nvPr/>
        </p:nvSpPr>
        <p:spPr bwMode="auto">
          <a:xfrm>
            <a:off x="847725" y="47910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181" name="Rectangle 21"/>
          <p:cNvSpPr>
            <a:spLocks noChangeArrowheads="1"/>
          </p:cNvSpPr>
          <p:nvPr/>
        </p:nvSpPr>
        <p:spPr bwMode="auto">
          <a:xfrm>
            <a:off x="1152525" y="47910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182" name="Rectangle 22"/>
          <p:cNvSpPr>
            <a:spLocks noChangeArrowheads="1"/>
          </p:cNvSpPr>
          <p:nvPr/>
        </p:nvSpPr>
        <p:spPr bwMode="auto">
          <a:xfrm>
            <a:off x="542925" y="47910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183" name="Rectangle 127"/>
          <p:cNvSpPr>
            <a:spLocks noChangeArrowheads="1"/>
          </p:cNvSpPr>
          <p:nvPr/>
        </p:nvSpPr>
        <p:spPr bwMode="auto">
          <a:xfrm>
            <a:off x="542925" y="38766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184" name="Rectangle 128"/>
          <p:cNvSpPr>
            <a:spLocks noChangeArrowheads="1"/>
          </p:cNvSpPr>
          <p:nvPr/>
        </p:nvSpPr>
        <p:spPr bwMode="auto">
          <a:xfrm>
            <a:off x="847725" y="38766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185" name="Rectangle 129"/>
          <p:cNvSpPr>
            <a:spLocks noChangeArrowheads="1"/>
          </p:cNvSpPr>
          <p:nvPr/>
        </p:nvSpPr>
        <p:spPr bwMode="auto">
          <a:xfrm>
            <a:off x="542925" y="35718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186" name="Rectangle 130"/>
          <p:cNvSpPr>
            <a:spLocks noChangeArrowheads="1"/>
          </p:cNvSpPr>
          <p:nvPr/>
        </p:nvSpPr>
        <p:spPr bwMode="auto">
          <a:xfrm>
            <a:off x="542925" y="41814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187" name="Rectangle 131"/>
          <p:cNvSpPr>
            <a:spLocks noChangeArrowheads="1"/>
          </p:cNvSpPr>
          <p:nvPr/>
        </p:nvSpPr>
        <p:spPr bwMode="auto">
          <a:xfrm>
            <a:off x="542925" y="448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188" name="Rectangle 132"/>
          <p:cNvSpPr>
            <a:spLocks noChangeArrowheads="1"/>
          </p:cNvSpPr>
          <p:nvPr/>
        </p:nvSpPr>
        <p:spPr bwMode="auto">
          <a:xfrm>
            <a:off x="847725" y="47910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189" name="Rectangle 3"/>
          <p:cNvSpPr>
            <a:spLocks noChangeArrowheads="1"/>
          </p:cNvSpPr>
          <p:nvPr/>
        </p:nvSpPr>
        <p:spPr bwMode="auto">
          <a:xfrm>
            <a:off x="1477963" y="3581400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190" name="Rectangle 4"/>
          <p:cNvSpPr>
            <a:spLocks noChangeArrowheads="1"/>
          </p:cNvSpPr>
          <p:nvPr/>
        </p:nvSpPr>
        <p:spPr bwMode="auto">
          <a:xfrm>
            <a:off x="2087563" y="3581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191" name="Rectangle 6"/>
          <p:cNvSpPr>
            <a:spLocks noChangeArrowheads="1"/>
          </p:cNvSpPr>
          <p:nvPr/>
        </p:nvSpPr>
        <p:spPr bwMode="auto">
          <a:xfrm>
            <a:off x="1782763" y="3581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192" name="Rectangle 7"/>
          <p:cNvSpPr>
            <a:spLocks noChangeArrowheads="1"/>
          </p:cNvSpPr>
          <p:nvPr/>
        </p:nvSpPr>
        <p:spPr bwMode="auto">
          <a:xfrm>
            <a:off x="1477963" y="38862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193" name="Rectangle 8"/>
          <p:cNvSpPr>
            <a:spLocks noChangeArrowheads="1"/>
          </p:cNvSpPr>
          <p:nvPr/>
        </p:nvSpPr>
        <p:spPr bwMode="auto">
          <a:xfrm>
            <a:off x="2087563" y="3886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194" name="Rectangle 10"/>
          <p:cNvSpPr>
            <a:spLocks noChangeArrowheads="1"/>
          </p:cNvSpPr>
          <p:nvPr/>
        </p:nvSpPr>
        <p:spPr bwMode="auto">
          <a:xfrm>
            <a:off x="1782763" y="3886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195" name="Rectangle 11"/>
          <p:cNvSpPr>
            <a:spLocks noChangeArrowheads="1"/>
          </p:cNvSpPr>
          <p:nvPr/>
        </p:nvSpPr>
        <p:spPr bwMode="auto">
          <a:xfrm>
            <a:off x="1477963" y="4191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196" name="Rectangle 12"/>
          <p:cNvSpPr>
            <a:spLocks noChangeArrowheads="1"/>
          </p:cNvSpPr>
          <p:nvPr/>
        </p:nvSpPr>
        <p:spPr bwMode="auto">
          <a:xfrm>
            <a:off x="2087563" y="4191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197" name="Rectangle 14"/>
          <p:cNvSpPr>
            <a:spLocks noChangeArrowheads="1"/>
          </p:cNvSpPr>
          <p:nvPr/>
        </p:nvSpPr>
        <p:spPr bwMode="auto">
          <a:xfrm>
            <a:off x="1782763" y="4191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198" name="Rectangle 15"/>
          <p:cNvSpPr>
            <a:spLocks noChangeArrowheads="1"/>
          </p:cNvSpPr>
          <p:nvPr/>
        </p:nvSpPr>
        <p:spPr bwMode="auto">
          <a:xfrm>
            <a:off x="1477963" y="4495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199" name="Rectangle 16"/>
          <p:cNvSpPr>
            <a:spLocks noChangeArrowheads="1"/>
          </p:cNvSpPr>
          <p:nvPr/>
        </p:nvSpPr>
        <p:spPr bwMode="auto">
          <a:xfrm>
            <a:off x="2087563" y="4495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00" name="Rectangle 18"/>
          <p:cNvSpPr>
            <a:spLocks noChangeArrowheads="1"/>
          </p:cNvSpPr>
          <p:nvPr/>
        </p:nvSpPr>
        <p:spPr bwMode="auto">
          <a:xfrm>
            <a:off x="1782763" y="4495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01" name="Rectangle 19"/>
          <p:cNvSpPr>
            <a:spLocks noChangeArrowheads="1"/>
          </p:cNvSpPr>
          <p:nvPr/>
        </p:nvSpPr>
        <p:spPr bwMode="auto">
          <a:xfrm>
            <a:off x="1477963" y="4800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02" name="Rectangle 20"/>
          <p:cNvSpPr>
            <a:spLocks noChangeArrowheads="1"/>
          </p:cNvSpPr>
          <p:nvPr/>
        </p:nvSpPr>
        <p:spPr bwMode="auto">
          <a:xfrm>
            <a:off x="2087563" y="4800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03" name="Rectangle 22"/>
          <p:cNvSpPr>
            <a:spLocks noChangeArrowheads="1"/>
          </p:cNvSpPr>
          <p:nvPr/>
        </p:nvSpPr>
        <p:spPr bwMode="auto">
          <a:xfrm>
            <a:off x="1477963" y="4800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04" name="Rectangle 127"/>
          <p:cNvSpPr>
            <a:spLocks noChangeArrowheads="1"/>
          </p:cNvSpPr>
          <p:nvPr/>
        </p:nvSpPr>
        <p:spPr bwMode="auto">
          <a:xfrm>
            <a:off x="1782763" y="38862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05" name="Rectangle 128"/>
          <p:cNvSpPr>
            <a:spLocks noChangeArrowheads="1"/>
          </p:cNvSpPr>
          <p:nvPr/>
        </p:nvSpPr>
        <p:spPr bwMode="auto">
          <a:xfrm>
            <a:off x="1773238" y="5114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06" name="Rectangle 129"/>
          <p:cNvSpPr>
            <a:spLocks noChangeArrowheads="1"/>
          </p:cNvSpPr>
          <p:nvPr/>
        </p:nvSpPr>
        <p:spPr bwMode="auto">
          <a:xfrm>
            <a:off x="1782763" y="35814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07" name="Rectangle 130"/>
          <p:cNvSpPr>
            <a:spLocks noChangeArrowheads="1"/>
          </p:cNvSpPr>
          <p:nvPr/>
        </p:nvSpPr>
        <p:spPr bwMode="auto">
          <a:xfrm>
            <a:off x="1782763" y="41910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08" name="Rectangle 131"/>
          <p:cNvSpPr>
            <a:spLocks noChangeArrowheads="1"/>
          </p:cNvSpPr>
          <p:nvPr/>
        </p:nvSpPr>
        <p:spPr bwMode="auto">
          <a:xfrm>
            <a:off x="1782763" y="44958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09" name="Rectangle 132"/>
          <p:cNvSpPr>
            <a:spLocks noChangeArrowheads="1"/>
          </p:cNvSpPr>
          <p:nvPr/>
        </p:nvSpPr>
        <p:spPr bwMode="auto">
          <a:xfrm>
            <a:off x="2087563" y="48006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10" name="Rectangle 3"/>
          <p:cNvSpPr>
            <a:spLocks noChangeArrowheads="1"/>
          </p:cNvSpPr>
          <p:nvPr/>
        </p:nvSpPr>
        <p:spPr bwMode="auto">
          <a:xfrm>
            <a:off x="258763" y="5105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11" name="Rectangle 4"/>
          <p:cNvSpPr>
            <a:spLocks noChangeArrowheads="1"/>
          </p:cNvSpPr>
          <p:nvPr/>
        </p:nvSpPr>
        <p:spPr bwMode="auto">
          <a:xfrm>
            <a:off x="868363" y="5105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12" name="Rectangle 5"/>
          <p:cNvSpPr>
            <a:spLocks noChangeArrowheads="1"/>
          </p:cNvSpPr>
          <p:nvPr/>
        </p:nvSpPr>
        <p:spPr bwMode="auto">
          <a:xfrm>
            <a:off x="1173163" y="5105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13" name="Rectangle 6"/>
          <p:cNvSpPr>
            <a:spLocks noChangeArrowheads="1"/>
          </p:cNvSpPr>
          <p:nvPr/>
        </p:nvSpPr>
        <p:spPr bwMode="auto">
          <a:xfrm>
            <a:off x="563563" y="5105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14" name="Rectangle 7"/>
          <p:cNvSpPr>
            <a:spLocks noChangeArrowheads="1"/>
          </p:cNvSpPr>
          <p:nvPr/>
        </p:nvSpPr>
        <p:spPr bwMode="auto">
          <a:xfrm>
            <a:off x="258763" y="54102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15" name="Rectangle 8"/>
          <p:cNvSpPr>
            <a:spLocks noChangeArrowheads="1"/>
          </p:cNvSpPr>
          <p:nvPr/>
        </p:nvSpPr>
        <p:spPr bwMode="auto">
          <a:xfrm>
            <a:off x="868363" y="5410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16" name="Rectangle 9"/>
          <p:cNvSpPr>
            <a:spLocks noChangeArrowheads="1"/>
          </p:cNvSpPr>
          <p:nvPr/>
        </p:nvSpPr>
        <p:spPr bwMode="auto">
          <a:xfrm>
            <a:off x="1173163" y="5410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17" name="Rectangle 10"/>
          <p:cNvSpPr>
            <a:spLocks noChangeArrowheads="1"/>
          </p:cNvSpPr>
          <p:nvPr/>
        </p:nvSpPr>
        <p:spPr bwMode="auto">
          <a:xfrm>
            <a:off x="563563" y="5410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18" name="Rectangle 11"/>
          <p:cNvSpPr>
            <a:spLocks noChangeArrowheads="1"/>
          </p:cNvSpPr>
          <p:nvPr/>
        </p:nvSpPr>
        <p:spPr bwMode="auto">
          <a:xfrm>
            <a:off x="258763" y="571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19" name="Rectangle 12"/>
          <p:cNvSpPr>
            <a:spLocks noChangeArrowheads="1"/>
          </p:cNvSpPr>
          <p:nvPr/>
        </p:nvSpPr>
        <p:spPr bwMode="auto">
          <a:xfrm>
            <a:off x="868363" y="571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20" name="Rectangle 13"/>
          <p:cNvSpPr>
            <a:spLocks noChangeArrowheads="1"/>
          </p:cNvSpPr>
          <p:nvPr/>
        </p:nvSpPr>
        <p:spPr bwMode="auto">
          <a:xfrm>
            <a:off x="1173163" y="571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21" name="Rectangle 14"/>
          <p:cNvSpPr>
            <a:spLocks noChangeArrowheads="1"/>
          </p:cNvSpPr>
          <p:nvPr/>
        </p:nvSpPr>
        <p:spPr bwMode="auto">
          <a:xfrm>
            <a:off x="563563" y="571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22" name="Rectangle 15"/>
          <p:cNvSpPr>
            <a:spLocks noChangeArrowheads="1"/>
          </p:cNvSpPr>
          <p:nvPr/>
        </p:nvSpPr>
        <p:spPr bwMode="auto">
          <a:xfrm>
            <a:off x="258763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23" name="Rectangle 16"/>
          <p:cNvSpPr>
            <a:spLocks noChangeArrowheads="1"/>
          </p:cNvSpPr>
          <p:nvPr/>
        </p:nvSpPr>
        <p:spPr bwMode="auto">
          <a:xfrm>
            <a:off x="868363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24" name="Rectangle 17"/>
          <p:cNvSpPr>
            <a:spLocks noChangeArrowheads="1"/>
          </p:cNvSpPr>
          <p:nvPr/>
        </p:nvSpPr>
        <p:spPr bwMode="auto">
          <a:xfrm>
            <a:off x="1173163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25" name="Rectangle 18"/>
          <p:cNvSpPr>
            <a:spLocks noChangeArrowheads="1"/>
          </p:cNvSpPr>
          <p:nvPr/>
        </p:nvSpPr>
        <p:spPr bwMode="auto">
          <a:xfrm>
            <a:off x="563563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26" name="Rectangle 127"/>
          <p:cNvSpPr>
            <a:spLocks noChangeArrowheads="1"/>
          </p:cNvSpPr>
          <p:nvPr/>
        </p:nvSpPr>
        <p:spPr bwMode="auto">
          <a:xfrm>
            <a:off x="1508125" y="4770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27" name="Rectangle 128"/>
          <p:cNvSpPr>
            <a:spLocks noChangeArrowheads="1"/>
          </p:cNvSpPr>
          <p:nvPr/>
        </p:nvSpPr>
        <p:spPr bwMode="auto">
          <a:xfrm>
            <a:off x="868363" y="54102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28" name="Rectangle 129"/>
          <p:cNvSpPr>
            <a:spLocks noChangeArrowheads="1"/>
          </p:cNvSpPr>
          <p:nvPr/>
        </p:nvSpPr>
        <p:spPr bwMode="auto">
          <a:xfrm>
            <a:off x="1193800" y="57150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29" name="Rectangle 130"/>
          <p:cNvSpPr>
            <a:spLocks noChangeArrowheads="1"/>
          </p:cNvSpPr>
          <p:nvPr/>
        </p:nvSpPr>
        <p:spPr bwMode="auto">
          <a:xfrm>
            <a:off x="858838" y="447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30" name="Rectangle 131"/>
          <p:cNvSpPr>
            <a:spLocks noChangeArrowheads="1"/>
          </p:cNvSpPr>
          <p:nvPr/>
        </p:nvSpPr>
        <p:spPr bwMode="auto">
          <a:xfrm>
            <a:off x="1184275" y="47799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31" name="Rectangle 3"/>
          <p:cNvSpPr>
            <a:spLocks noChangeArrowheads="1"/>
          </p:cNvSpPr>
          <p:nvPr/>
        </p:nvSpPr>
        <p:spPr bwMode="auto">
          <a:xfrm>
            <a:off x="1468438" y="5114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32" name="Rectangle 4"/>
          <p:cNvSpPr>
            <a:spLocks noChangeArrowheads="1"/>
          </p:cNvSpPr>
          <p:nvPr/>
        </p:nvSpPr>
        <p:spPr bwMode="auto">
          <a:xfrm>
            <a:off x="2078038" y="5114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33" name="Rectangle 6"/>
          <p:cNvSpPr>
            <a:spLocks noChangeArrowheads="1"/>
          </p:cNvSpPr>
          <p:nvPr/>
        </p:nvSpPr>
        <p:spPr bwMode="auto">
          <a:xfrm>
            <a:off x="1468438" y="5114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34" name="Rectangle 7"/>
          <p:cNvSpPr>
            <a:spLocks noChangeArrowheads="1"/>
          </p:cNvSpPr>
          <p:nvPr/>
        </p:nvSpPr>
        <p:spPr bwMode="auto">
          <a:xfrm>
            <a:off x="1762125" y="48006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35" name="Rectangle 8"/>
          <p:cNvSpPr>
            <a:spLocks noChangeArrowheads="1"/>
          </p:cNvSpPr>
          <p:nvPr/>
        </p:nvSpPr>
        <p:spPr bwMode="auto">
          <a:xfrm>
            <a:off x="2078038" y="5419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36" name="Rectangle 10"/>
          <p:cNvSpPr>
            <a:spLocks noChangeArrowheads="1"/>
          </p:cNvSpPr>
          <p:nvPr/>
        </p:nvSpPr>
        <p:spPr bwMode="auto">
          <a:xfrm>
            <a:off x="1468438" y="5419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37" name="Rectangle 11"/>
          <p:cNvSpPr>
            <a:spLocks noChangeArrowheads="1"/>
          </p:cNvSpPr>
          <p:nvPr/>
        </p:nvSpPr>
        <p:spPr bwMode="auto">
          <a:xfrm>
            <a:off x="1468438" y="572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38" name="Rectangle 12"/>
          <p:cNvSpPr>
            <a:spLocks noChangeArrowheads="1"/>
          </p:cNvSpPr>
          <p:nvPr/>
        </p:nvSpPr>
        <p:spPr bwMode="auto">
          <a:xfrm>
            <a:off x="2078038" y="572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39" name="Rectangle 14"/>
          <p:cNvSpPr>
            <a:spLocks noChangeArrowheads="1"/>
          </p:cNvSpPr>
          <p:nvPr/>
        </p:nvSpPr>
        <p:spPr bwMode="auto">
          <a:xfrm>
            <a:off x="1468438" y="572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40" name="Rectangle 15"/>
          <p:cNvSpPr>
            <a:spLocks noChangeArrowheads="1"/>
          </p:cNvSpPr>
          <p:nvPr/>
        </p:nvSpPr>
        <p:spPr bwMode="auto">
          <a:xfrm>
            <a:off x="1468438" y="6029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41" name="Rectangle 16"/>
          <p:cNvSpPr>
            <a:spLocks noChangeArrowheads="1"/>
          </p:cNvSpPr>
          <p:nvPr/>
        </p:nvSpPr>
        <p:spPr bwMode="auto">
          <a:xfrm>
            <a:off x="2078038" y="6029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42" name="Rectangle 18"/>
          <p:cNvSpPr>
            <a:spLocks noChangeArrowheads="1"/>
          </p:cNvSpPr>
          <p:nvPr/>
        </p:nvSpPr>
        <p:spPr bwMode="auto">
          <a:xfrm>
            <a:off x="1468438" y="6029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43" name="Rectangle 127"/>
          <p:cNvSpPr>
            <a:spLocks noChangeArrowheads="1"/>
          </p:cNvSpPr>
          <p:nvPr/>
        </p:nvSpPr>
        <p:spPr bwMode="auto">
          <a:xfrm>
            <a:off x="1468438" y="54197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44" name="Rectangle 128"/>
          <p:cNvSpPr>
            <a:spLocks noChangeArrowheads="1"/>
          </p:cNvSpPr>
          <p:nvPr/>
        </p:nvSpPr>
        <p:spPr bwMode="auto">
          <a:xfrm>
            <a:off x="542925" y="48101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45" name="Rectangle 129"/>
          <p:cNvSpPr>
            <a:spLocks noChangeArrowheads="1"/>
          </p:cNvSpPr>
          <p:nvPr/>
        </p:nvSpPr>
        <p:spPr bwMode="auto">
          <a:xfrm>
            <a:off x="1468438" y="5114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46" name="Rectangle 130"/>
          <p:cNvSpPr>
            <a:spLocks noChangeArrowheads="1"/>
          </p:cNvSpPr>
          <p:nvPr/>
        </p:nvSpPr>
        <p:spPr bwMode="auto">
          <a:xfrm>
            <a:off x="1468438" y="5724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47" name="Rectangle 131"/>
          <p:cNvSpPr>
            <a:spLocks noChangeArrowheads="1"/>
          </p:cNvSpPr>
          <p:nvPr/>
        </p:nvSpPr>
        <p:spPr bwMode="auto">
          <a:xfrm>
            <a:off x="1468438" y="60293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48" name="Rectangle 11"/>
          <p:cNvSpPr>
            <a:spLocks noChangeArrowheads="1"/>
          </p:cNvSpPr>
          <p:nvPr/>
        </p:nvSpPr>
        <p:spPr bwMode="auto">
          <a:xfrm>
            <a:off x="249238" y="38766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49" name="Rectangle 11"/>
          <p:cNvSpPr>
            <a:spLocks noChangeArrowheads="1"/>
          </p:cNvSpPr>
          <p:nvPr/>
        </p:nvSpPr>
        <p:spPr bwMode="auto">
          <a:xfrm>
            <a:off x="542925" y="3560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50" name="Rectangle 22"/>
          <p:cNvSpPr>
            <a:spLocks noChangeArrowheads="1"/>
          </p:cNvSpPr>
          <p:nvPr/>
        </p:nvSpPr>
        <p:spPr bwMode="auto">
          <a:xfrm>
            <a:off x="269875" y="5389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51" name="Rectangle 21"/>
          <p:cNvSpPr>
            <a:spLocks noChangeArrowheads="1"/>
          </p:cNvSpPr>
          <p:nvPr/>
        </p:nvSpPr>
        <p:spPr bwMode="auto">
          <a:xfrm>
            <a:off x="2087563" y="4810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52" name="Rectangle 21"/>
          <p:cNvSpPr>
            <a:spLocks noChangeArrowheads="1"/>
          </p:cNvSpPr>
          <p:nvPr/>
        </p:nvSpPr>
        <p:spPr bwMode="auto">
          <a:xfrm>
            <a:off x="889000" y="54006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53" name="Rectangle 15"/>
          <p:cNvSpPr>
            <a:spLocks noChangeArrowheads="1"/>
          </p:cNvSpPr>
          <p:nvPr/>
        </p:nvSpPr>
        <p:spPr bwMode="auto">
          <a:xfrm>
            <a:off x="1773238" y="54006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54" name="Rectangle 16"/>
          <p:cNvSpPr>
            <a:spLocks noChangeArrowheads="1"/>
          </p:cNvSpPr>
          <p:nvPr/>
        </p:nvSpPr>
        <p:spPr bwMode="auto">
          <a:xfrm>
            <a:off x="1793875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55" name="Rectangle 16"/>
          <p:cNvSpPr>
            <a:spLocks noChangeArrowheads="1"/>
          </p:cNvSpPr>
          <p:nvPr/>
        </p:nvSpPr>
        <p:spPr bwMode="auto">
          <a:xfrm>
            <a:off x="1793875" y="57054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9256" name="Rectangle 131"/>
          <p:cNvSpPr>
            <a:spLocks noChangeArrowheads="1"/>
          </p:cNvSpPr>
          <p:nvPr/>
        </p:nvSpPr>
        <p:spPr bwMode="auto">
          <a:xfrm>
            <a:off x="1184275" y="6010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3082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 idx="4294967295"/>
          </p:nvPr>
        </p:nvSpPr>
        <p:spPr>
          <a:xfrm>
            <a:off x="1371600" y="5080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GB" altLang="en-US">
                <a:solidFill>
                  <a:srgbClr val="FF3300"/>
                </a:solidFill>
              </a:rPr>
              <a:t> </a:t>
            </a:r>
            <a:r>
              <a:rPr lang="en-GB" altLang="en-US" i="1">
                <a:solidFill>
                  <a:srgbClr val="FF3300"/>
                </a:solidFill>
              </a:rPr>
              <a:t>what is this </a:t>
            </a:r>
            <a:br>
              <a:rPr lang="en-GB" altLang="en-US" i="1">
                <a:solidFill>
                  <a:srgbClr val="FF3300"/>
                </a:solidFill>
              </a:rPr>
            </a:br>
            <a:r>
              <a:rPr lang="en-GB" altLang="en-US" i="1">
                <a:solidFill>
                  <a:srgbClr val="FF3300"/>
                </a:solidFill>
              </a:rPr>
              <a:t>unit doing?</a:t>
            </a:r>
            <a:endParaRPr lang="en-GB" altLang="en-US">
              <a:solidFill>
                <a:srgbClr val="FF3300"/>
              </a:solidFill>
            </a:endParaRPr>
          </a:p>
        </p:txBody>
      </p:sp>
      <p:pic>
        <p:nvPicPr>
          <p:cNvPr id="50179" name="Picture 4" descr="https://onlinecourses.science.psu.edu/stat857/sites/onlinecourses.science.psu.edu.stat857/files/image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295275"/>
            <a:ext cx="3983038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6" descr="http://mechanicalforex.com/wp-content/uploads/2011/06/N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1804988"/>
            <a:ext cx="692150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Rectangle 3"/>
          <p:cNvSpPr>
            <a:spLocks noChangeArrowheads="1"/>
          </p:cNvSpPr>
          <p:nvPr/>
        </p:nvSpPr>
        <p:spPr bwMode="auto">
          <a:xfrm>
            <a:off x="238125" y="35718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182" name="Rectangle 4"/>
          <p:cNvSpPr>
            <a:spLocks noChangeArrowheads="1"/>
          </p:cNvSpPr>
          <p:nvPr/>
        </p:nvSpPr>
        <p:spPr bwMode="auto">
          <a:xfrm>
            <a:off x="847725" y="35718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183" name="Rectangle 5"/>
          <p:cNvSpPr>
            <a:spLocks noChangeArrowheads="1"/>
          </p:cNvSpPr>
          <p:nvPr/>
        </p:nvSpPr>
        <p:spPr bwMode="auto">
          <a:xfrm>
            <a:off x="1152525" y="357187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184" name="Rectangle 6"/>
          <p:cNvSpPr>
            <a:spLocks noChangeArrowheads="1"/>
          </p:cNvSpPr>
          <p:nvPr/>
        </p:nvSpPr>
        <p:spPr bwMode="auto">
          <a:xfrm>
            <a:off x="542925" y="35718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185" name="Rectangle 7"/>
          <p:cNvSpPr>
            <a:spLocks noChangeArrowheads="1"/>
          </p:cNvSpPr>
          <p:nvPr/>
        </p:nvSpPr>
        <p:spPr bwMode="auto">
          <a:xfrm>
            <a:off x="238125" y="38766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186" name="Rectangle 8"/>
          <p:cNvSpPr>
            <a:spLocks noChangeArrowheads="1"/>
          </p:cNvSpPr>
          <p:nvPr/>
        </p:nvSpPr>
        <p:spPr bwMode="auto">
          <a:xfrm>
            <a:off x="847725" y="38766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187" name="Rectangle 9"/>
          <p:cNvSpPr>
            <a:spLocks noChangeArrowheads="1"/>
          </p:cNvSpPr>
          <p:nvPr/>
        </p:nvSpPr>
        <p:spPr bwMode="auto">
          <a:xfrm>
            <a:off x="1152525" y="387667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188" name="Rectangle 10"/>
          <p:cNvSpPr>
            <a:spLocks noChangeArrowheads="1"/>
          </p:cNvSpPr>
          <p:nvPr/>
        </p:nvSpPr>
        <p:spPr bwMode="auto">
          <a:xfrm>
            <a:off x="542925" y="38766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189" name="Rectangle 11"/>
          <p:cNvSpPr>
            <a:spLocks noChangeArrowheads="1"/>
          </p:cNvSpPr>
          <p:nvPr/>
        </p:nvSpPr>
        <p:spPr bwMode="auto">
          <a:xfrm>
            <a:off x="238125" y="41814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190" name="Rectangle 12"/>
          <p:cNvSpPr>
            <a:spLocks noChangeArrowheads="1"/>
          </p:cNvSpPr>
          <p:nvPr/>
        </p:nvSpPr>
        <p:spPr bwMode="auto">
          <a:xfrm>
            <a:off x="847725" y="41814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191" name="Rectangle 13"/>
          <p:cNvSpPr>
            <a:spLocks noChangeArrowheads="1"/>
          </p:cNvSpPr>
          <p:nvPr/>
        </p:nvSpPr>
        <p:spPr bwMode="auto">
          <a:xfrm>
            <a:off x="1152525" y="41814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192" name="Rectangle 14"/>
          <p:cNvSpPr>
            <a:spLocks noChangeArrowheads="1"/>
          </p:cNvSpPr>
          <p:nvPr/>
        </p:nvSpPr>
        <p:spPr bwMode="auto">
          <a:xfrm>
            <a:off x="542925" y="41814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193" name="Rectangle 15"/>
          <p:cNvSpPr>
            <a:spLocks noChangeArrowheads="1"/>
          </p:cNvSpPr>
          <p:nvPr/>
        </p:nvSpPr>
        <p:spPr bwMode="auto">
          <a:xfrm>
            <a:off x="238125" y="448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194" name="Rectangle 16"/>
          <p:cNvSpPr>
            <a:spLocks noChangeArrowheads="1"/>
          </p:cNvSpPr>
          <p:nvPr/>
        </p:nvSpPr>
        <p:spPr bwMode="auto">
          <a:xfrm>
            <a:off x="847725" y="448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195" name="Rectangle 17"/>
          <p:cNvSpPr>
            <a:spLocks noChangeArrowheads="1"/>
          </p:cNvSpPr>
          <p:nvPr/>
        </p:nvSpPr>
        <p:spPr bwMode="auto">
          <a:xfrm>
            <a:off x="1152525" y="448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196" name="Rectangle 18"/>
          <p:cNvSpPr>
            <a:spLocks noChangeArrowheads="1"/>
          </p:cNvSpPr>
          <p:nvPr/>
        </p:nvSpPr>
        <p:spPr bwMode="auto">
          <a:xfrm>
            <a:off x="542925" y="448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197" name="Rectangle 19"/>
          <p:cNvSpPr>
            <a:spLocks noChangeArrowheads="1"/>
          </p:cNvSpPr>
          <p:nvPr/>
        </p:nvSpPr>
        <p:spPr bwMode="auto">
          <a:xfrm>
            <a:off x="238125" y="47910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198" name="Rectangle 20"/>
          <p:cNvSpPr>
            <a:spLocks noChangeArrowheads="1"/>
          </p:cNvSpPr>
          <p:nvPr/>
        </p:nvSpPr>
        <p:spPr bwMode="auto">
          <a:xfrm>
            <a:off x="847725" y="47910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199" name="Rectangle 21"/>
          <p:cNvSpPr>
            <a:spLocks noChangeArrowheads="1"/>
          </p:cNvSpPr>
          <p:nvPr/>
        </p:nvSpPr>
        <p:spPr bwMode="auto">
          <a:xfrm>
            <a:off x="1152525" y="47910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00" name="Rectangle 22"/>
          <p:cNvSpPr>
            <a:spLocks noChangeArrowheads="1"/>
          </p:cNvSpPr>
          <p:nvPr/>
        </p:nvSpPr>
        <p:spPr bwMode="auto">
          <a:xfrm>
            <a:off x="542925" y="47910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01" name="Rectangle 127"/>
          <p:cNvSpPr>
            <a:spLocks noChangeArrowheads="1"/>
          </p:cNvSpPr>
          <p:nvPr/>
        </p:nvSpPr>
        <p:spPr bwMode="auto">
          <a:xfrm>
            <a:off x="542925" y="38766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02" name="Rectangle 128"/>
          <p:cNvSpPr>
            <a:spLocks noChangeArrowheads="1"/>
          </p:cNvSpPr>
          <p:nvPr/>
        </p:nvSpPr>
        <p:spPr bwMode="auto">
          <a:xfrm>
            <a:off x="847725" y="38766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03" name="Rectangle 129"/>
          <p:cNvSpPr>
            <a:spLocks noChangeArrowheads="1"/>
          </p:cNvSpPr>
          <p:nvPr/>
        </p:nvSpPr>
        <p:spPr bwMode="auto">
          <a:xfrm>
            <a:off x="542925" y="35718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04" name="Rectangle 130"/>
          <p:cNvSpPr>
            <a:spLocks noChangeArrowheads="1"/>
          </p:cNvSpPr>
          <p:nvPr/>
        </p:nvSpPr>
        <p:spPr bwMode="auto">
          <a:xfrm>
            <a:off x="542925" y="41814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05" name="Rectangle 131"/>
          <p:cNvSpPr>
            <a:spLocks noChangeArrowheads="1"/>
          </p:cNvSpPr>
          <p:nvPr/>
        </p:nvSpPr>
        <p:spPr bwMode="auto">
          <a:xfrm>
            <a:off x="542925" y="448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06" name="Rectangle 132"/>
          <p:cNvSpPr>
            <a:spLocks noChangeArrowheads="1"/>
          </p:cNvSpPr>
          <p:nvPr/>
        </p:nvSpPr>
        <p:spPr bwMode="auto">
          <a:xfrm>
            <a:off x="847725" y="47910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07" name="Rectangle 3"/>
          <p:cNvSpPr>
            <a:spLocks noChangeArrowheads="1"/>
          </p:cNvSpPr>
          <p:nvPr/>
        </p:nvSpPr>
        <p:spPr bwMode="auto">
          <a:xfrm>
            <a:off x="1477963" y="3581400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08" name="Rectangle 4"/>
          <p:cNvSpPr>
            <a:spLocks noChangeArrowheads="1"/>
          </p:cNvSpPr>
          <p:nvPr/>
        </p:nvSpPr>
        <p:spPr bwMode="auto">
          <a:xfrm>
            <a:off x="2087563" y="3581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09" name="Rectangle 6"/>
          <p:cNvSpPr>
            <a:spLocks noChangeArrowheads="1"/>
          </p:cNvSpPr>
          <p:nvPr/>
        </p:nvSpPr>
        <p:spPr bwMode="auto">
          <a:xfrm>
            <a:off x="1782763" y="3581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10" name="Rectangle 7"/>
          <p:cNvSpPr>
            <a:spLocks noChangeArrowheads="1"/>
          </p:cNvSpPr>
          <p:nvPr/>
        </p:nvSpPr>
        <p:spPr bwMode="auto">
          <a:xfrm>
            <a:off x="1477963" y="38862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11" name="Rectangle 8"/>
          <p:cNvSpPr>
            <a:spLocks noChangeArrowheads="1"/>
          </p:cNvSpPr>
          <p:nvPr/>
        </p:nvSpPr>
        <p:spPr bwMode="auto">
          <a:xfrm>
            <a:off x="2087563" y="3886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12" name="Rectangle 10"/>
          <p:cNvSpPr>
            <a:spLocks noChangeArrowheads="1"/>
          </p:cNvSpPr>
          <p:nvPr/>
        </p:nvSpPr>
        <p:spPr bwMode="auto">
          <a:xfrm>
            <a:off x="1782763" y="3886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13" name="Rectangle 11"/>
          <p:cNvSpPr>
            <a:spLocks noChangeArrowheads="1"/>
          </p:cNvSpPr>
          <p:nvPr/>
        </p:nvSpPr>
        <p:spPr bwMode="auto">
          <a:xfrm>
            <a:off x="1477963" y="4191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14" name="Rectangle 12"/>
          <p:cNvSpPr>
            <a:spLocks noChangeArrowheads="1"/>
          </p:cNvSpPr>
          <p:nvPr/>
        </p:nvSpPr>
        <p:spPr bwMode="auto">
          <a:xfrm>
            <a:off x="2087563" y="4191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15" name="Rectangle 14"/>
          <p:cNvSpPr>
            <a:spLocks noChangeArrowheads="1"/>
          </p:cNvSpPr>
          <p:nvPr/>
        </p:nvSpPr>
        <p:spPr bwMode="auto">
          <a:xfrm>
            <a:off x="1782763" y="4191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16" name="Rectangle 15"/>
          <p:cNvSpPr>
            <a:spLocks noChangeArrowheads="1"/>
          </p:cNvSpPr>
          <p:nvPr/>
        </p:nvSpPr>
        <p:spPr bwMode="auto">
          <a:xfrm>
            <a:off x="1477963" y="4495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17" name="Rectangle 16"/>
          <p:cNvSpPr>
            <a:spLocks noChangeArrowheads="1"/>
          </p:cNvSpPr>
          <p:nvPr/>
        </p:nvSpPr>
        <p:spPr bwMode="auto">
          <a:xfrm>
            <a:off x="2087563" y="4495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18" name="Rectangle 18"/>
          <p:cNvSpPr>
            <a:spLocks noChangeArrowheads="1"/>
          </p:cNvSpPr>
          <p:nvPr/>
        </p:nvSpPr>
        <p:spPr bwMode="auto">
          <a:xfrm>
            <a:off x="1782763" y="4495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19" name="Rectangle 19"/>
          <p:cNvSpPr>
            <a:spLocks noChangeArrowheads="1"/>
          </p:cNvSpPr>
          <p:nvPr/>
        </p:nvSpPr>
        <p:spPr bwMode="auto">
          <a:xfrm>
            <a:off x="1477963" y="4800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20" name="Rectangle 20"/>
          <p:cNvSpPr>
            <a:spLocks noChangeArrowheads="1"/>
          </p:cNvSpPr>
          <p:nvPr/>
        </p:nvSpPr>
        <p:spPr bwMode="auto">
          <a:xfrm>
            <a:off x="2087563" y="4800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21" name="Rectangle 22"/>
          <p:cNvSpPr>
            <a:spLocks noChangeArrowheads="1"/>
          </p:cNvSpPr>
          <p:nvPr/>
        </p:nvSpPr>
        <p:spPr bwMode="auto">
          <a:xfrm>
            <a:off x="1477963" y="4800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22" name="Rectangle 127"/>
          <p:cNvSpPr>
            <a:spLocks noChangeArrowheads="1"/>
          </p:cNvSpPr>
          <p:nvPr/>
        </p:nvSpPr>
        <p:spPr bwMode="auto">
          <a:xfrm>
            <a:off x="1782763" y="38862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23" name="Rectangle 128"/>
          <p:cNvSpPr>
            <a:spLocks noChangeArrowheads="1"/>
          </p:cNvSpPr>
          <p:nvPr/>
        </p:nvSpPr>
        <p:spPr bwMode="auto">
          <a:xfrm>
            <a:off x="1773238" y="5114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24" name="Rectangle 129"/>
          <p:cNvSpPr>
            <a:spLocks noChangeArrowheads="1"/>
          </p:cNvSpPr>
          <p:nvPr/>
        </p:nvSpPr>
        <p:spPr bwMode="auto">
          <a:xfrm>
            <a:off x="1782763" y="35814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25" name="Rectangle 130"/>
          <p:cNvSpPr>
            <a:spLocks noChangeArrowheads="1"/>
          </p:cNvSpPr>
          <p:nvPr/>
        </p:nvSpPr>
        <p:spPr bwMode="auto">
          <a:xfrm>
            <a:off x="1782763" y="41910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26" name="Rectangle 131"/>
          <p:cNvSpPr>
            <a:spLocks noChangeArrowheads="1"/>
          </p:cNvSpPr>
          <p:nvPr/>
        </p:nvSpPr>
        <p:spPr bwMode="auto">
          <a:xfrm>
            <a:off x="1782763" y="44958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27" name="Rectangle 132"/>
          <p:cNvSpPr>
            <a:spLocks noChangeArrowheads="1"/>
          </p:cNvSpPr>
          <p:nvPr/>
        </p:nvSpPr>
        <p:spPr bwMode="auto">
          <a:xfrm>
            <a:off x="2087563" y="48006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28" name="Rectangle 3"/>
          <p:cNvSpPr>
            <a:spLocks noChangeArrowheads="1"/>
          </p:cNvSpPr>
          <p:nvPr/>
        </p:nvSpPr>
        <p:spPr bwMode="auto">
          <a:xfrm>
            <a:off x="258763" y="5105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29" name="Rectangle 4"/>
          <p:cNvSpPr>
            <a:spLocks noChangeArrowheads="1"/>
          </p:cNvSpPr>
          <p:nvPr/>
        </p:nvSpPr>
        <p:spPr bwMode="auto">
          <a:xfrm>
            <a:off x="868363" y="5105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30" name="Rectangle 5"/>
          <p:cNvSpPr>
            <a:spLocks noChangeArrowheads="1"/>
          </p:cNvSpPr>
          <p:nvPr/>
        </p:nvSpPr>
        <p:spPr bwMode="auto">
          <a:xfrm>
            <a:off x="1173163" y="5105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31" name="Rectangle 6"/>
          <p:cNvSpPr>
            <a:spLocks noChangeArrowheads="1"/>
          </p:cNvSpPr>
          <p:nvPr/>
        </p:nvSpPr>
        <p:spPr bwMode="auto">
          <a:xfrm>
            <a:off x="563563" y="5105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32" name="Rectangle 7"/>
          <p:cNvSpPr>
            <a:spLocks noChangeArrowheads="1"/>
          </p:cNvSpPr>
          <p:nvPr/>
        </p:nvSpPr>
        <p:spPr bwMode="auto">
          <a:xfrm>
            <a:off x="258763" y="54102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33" name="Rectangle 8"/>
          <p:cNvSpPr>
            <a:spLocks noChangeArrowheads="1"/>
          </p:cNvSpPr>
          <p:nvPr/>
        </p:nvSpPr>
        <p:spPr bwMode="auto">
          <a:xfrm>
            <a:off x="868363" y="5410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34" name="Rectangle 9"/>
          <p:cNvSpPr>
            <a:spLocks noChangeArrowheads="1"/>
          </p:cNvSpPr>
          <p:nvPr/>
        </p:nvSpPr>
        <p:spPr bwMode="auto">
          <a:xfrm>
            <a:off x="1173163" y="5410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35" name="Rectangle 10"/>
          <p:cNvSpPr>
            <a:spLocks noChangeArrowheads="1"/>
          </p:cNvSpPr>
          <p:nvPr/>
        </p:nvSpPr>
        <p:spPr bwMode="auto">
          <a:xfrm>
            <a:off x="563563" y="5410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36" name="Rectangle 11"/>
          <p:cNvSpPr>
            <a:spLocks noChangeArrowheads="1"/>
          </p:cNvSpPr>
          <p:nvPr/>
        </p:nvSpPr>
        <p:spPr bwMode="auto">
          <a:xfrm>
            <a:off x="258763" y="571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37" name="Rectangle 12"/>
          <p:cNvSpPr>
            <a:spLocks noChangeArrowheads="1"/>
          </p:cNvSpPr>
          <p:nvPr/>
        </p:nvSpPr>
        <p:spPr bwMode="auto">
          <a:xfrm>
            <a:off x="868363" y="571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38" name="Rectangle 13"/>
          <p:cNvSpPr>
            <a:spLocks noChangeArrowheads="1"/>
          </p:cNvSpPr>
          <p:nvPr/>
        </p:nvSpPr>
        <p:spPr bwMode="auto">
          <a:xfrm>
            <a:off x="1173163" y="571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39" name="Rectangle 14"/>
          <p:cNvSpPr>
            <a:spLocks noChangeArrowheads="1"/>
          </p:cNvSpPr>
          <p:nvPr/>
        </p:nvSpPr>
        <p:spPr bwMode="auto">
          <a:xfrm>
            <a:off x="563563" y="571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40" name="Rectangle 15"/>
          <p:cNvSpPr>
            <a:spLocks noChangeArrowheads="1"/>
          </p:cNvSpPr>
          <p:nvPr/>
        </p:nvSpPr>
        <p:spPr bwMode="auto">
          <a:xfrm>
            <a:off x="258763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41" name="Rectangle 16"/>
          <p:cNvSpPr>
            <a:spLocks noChangeArrowheads="1"/>
          </p:cNvSpPr>
          <p:nvPr/>
        </p:nvSpPr>
        <p:spPr bwMode="auto">
          <a:xfrm>
            <a:off x="868363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42" name="Rectangle 17"/>
          <p:cNvSpPr>
            <a:spLocks noChangeArrowheads="1"/>
          </p:cNvSpPr>
          <p:nvPr/>
        </p:nvSpPr>
        <p:spPr bwMode="auto">
          <a:xfrm>
            <a:off x="1173163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43" name="Rectangle 18"/>
          <p:cNvSpPr>
            <a:spLocks noChangeArrowheads="1"/>
          </p:cNvSpPr>
          <p:nvPr/>
        </p:nvSpPr>
        <p:spPr bwMode="auto">
          <a:xfrm>
            <a:off x="563563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44" name="Rectangle 127"/>
          <p:cNvSpPr>
            <a:spLocks noChangeArrowheads="1"/>
          </p:cNvSpPr>
          <p:nvPr/>
        </p:nvSpPr>
        <p:spPr bwMode="auto">
          <a:xfrm>
            <a:off x="1508125" y="4770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45" name="Rectangle 128"/>
          <p:cNvSpPr>
            <a:spLocks noChangeArrowheads="1"/>
          </p:cNvSpPr>
          <p:nvPr/>
        </p:nvSpPr>
        <p:spPr bwMode="auto">
          <a:xfrm>
            <a:off x="868363" y="54102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46" name="Rectangle 129"/>
          <p:cNvSpPr>
            <a:spLocks noChangeArrowheads="1"/>
          </p:cNvSpPr>
          <p:nvPr/>
        </p:nvSpPr>
        <p:spPr bwMode="auto">
          <a:xfrm>
            <a:off x="1193800" y="57150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47" name="Rectangle 130"/>
          <p:cNvSpPr>
            <a:spLocks noChangeArrowheads="1"/>
          </p:cNvSpPr>
          <p:nvPr/>
        </p:nvSpPr>
        <p:spPr bwMode="auto">
          <a:xfrm>
            <a:off x="858838" y="447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48" name="Rectangle 131"/>
          <p:cNvSpPr>
            <a:spLocks noChangeArrowheads="1"/>
          </p:cNvSpPr>
          <p:nvPr/>
        </p:nvSpPr>
        <p:spPr bwMode="auto">
          <a:xfrm>
            <a:off x="1184275" y="47799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49" name="Rectangle 3"/>
          <p:cNvSpPr>
            <a:spLocks noChangeArrowheads="1"/>
          </p:cNvSpPr>
          <p:nvPr/>
        </p:nvSpPr>
        <p:spPr bwMode="auto">
          <a:xfrm>
            <a:off x="1468438" y="5114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50" name="Rectangle 4"/>
          <p:cNvSpPr>
            <a:spLocks noChangeArrowheads="1"/>
          </p:cNvSpPr>
          <p:nvPr/>
        </p:nvSpPr>
        <p:spPr bwMode="auto">
          <a:xfrm>
            <a:off x="2078038" y="5114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51" name="Rectangle 6"/>
          <p:cNvSpPr>
            <a:spLocks noChangeArrowheads="1"/>
          </p:cNvSpPr>
          <p:nvPr/>
        </p:nvSpPr>
        <p:spPr bwMode="auto">
          <a:xfrm>
            <a:off x="1468438" y="5114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52" name="Rectangle 7"/>
          <p:cNvSpPr>
            <a:spLocks noChangeArrowheads="1"/>
          </p:cNvSpPr>
          <p:nvPr/>
        </p:nvSpPr>
        <p:spPr bwMode="auto">
          <a:xfrm>
            <a:off x="1762125" y="48006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53" name="Rectangle 8"/>
          <p:cNvSpPr>
            <a:spLocks noChangeArrowheads="1"/>
          </p:cNvSpPr>
          <p:nvPr/>
        </p:nvSpPr>
        <p:spPr bwMode="auto">
          <a:xfrm>
            <a:off x="2078038" y="5419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54" name="Rectangle 10"/>
          <p:cNvSpPr>
            <a:spLocks noChangeArrowheads="1"/>
          </p:cNvSpPr>
          <p:nvPr/>
        </p:nvSpPr>
        <p:spPr bwMode="auto">
          <a:xfrm>
            <a:off x="1468438" y="5419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55" name="Rectangle 11"/>
          <p:cNvSpPr>
            <a:spLocks noChangeArrowheads="1"/>
          </p:cNvSpPr>
          <p:nvPr/>
        </p:nvSpPr>
        <p:spPr bwMode="auto">
          <a:xfrm>
            <a:off x="1468438" y="572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56" name="Rectangle 12"/>
          <p:cNvSpPr>
            <a:spLocks noChangeArrowheads="1"/>
          </p:cNvSpPr>
          <p:nvPr/>
        </p:nvSpPr>
        <p:spPr bwMode="auto">
          <a:xfrm>
            <a:off x="2078038" y="572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57" name="Rectangle 14"/>
          <p:cNvSpPr>
            <a:spLocks noChangeArrowheads="1"/>
          </p:cNvSpPr>
          <p:nvPr/>
        </p:nvSpPr>
        <p:spPr bwMode="auto">
          <a:xfrm>
            <a:off x="1468438" y="572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58" name="Rectangle 15"/>
          <p:cNvSpPr>
            <a:spLocks noChangeArrowheads="1"/>
          </p:cNvSpPr>
          <p:nvPr/>
        </p:nvSpPr>
        <p:spPr bwMode="auto">
          <a:xfrm>
            <a:off x="1468438" y="6029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59" name="Rectangle 16"/>
          <p:cNvSpPr>
            <a:spLocks noChangeArrowheads="1"/>
          </p:cNvSpPr>
          <p:nvPr/>
        </p:nvSpPr>
        <p:spPr bwMode="auto">
          <a:xfrm>
            <a:off x="2078038" y="6029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60" name="Rectangle 18"/>
          <p:cNvSpPr>
            <a:spLocks noChangeArrowheads="1"/>
          </p:cNvSpPr>
          <p:nvPr/>
        </p:nvSpPr>
        <p:spPr bwMode="auto">
          <a:xfrm>
            <a:off x="1468438" y="6029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61" name="Rectangle 127"/>
          <p:cNvSpPr>
            <a:spLocks noChangeArrowheads="1"/>
          </p:cNvSpPr>
          <p:nvPr/>
        </p:nvSpPr>
        <p:spPr bwMode="auto">
          <a:xfrm>
            <a:off x="1468438" y="54197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62" name="Rectangle 128"/>
          <p:cNvSpPr>
            <a:spLocks noChangeArrowheads="1"/>
          </p:cNvSpPr>
          <p:nvPr/>
        </p:nvSpPr>
        <p:spPr bwMode="auto">
          <a:xfrm>
            <a:off x="542925" y="48101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63" name="Rectangle 129"/>
          <p:cNvSpPr>
            <a:spLocks noChangeArrowheads="1"/>
          </p:cNvSpPr>
          <p:nvPr/>
        </p:nvSpPr>
        <p:spPr bwMode="auto">
          <a:xfrm>
            <a:off x="1468438" y="5114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64" name="Rectangle 130"/>
          <p:cNvSpPr>
            <a:spLocks noChangeArrowheads="1"/>
          </p:cNvSpPr>
          <p:nvPr/>
        </p:nvSpPr>
        <p:spPr bwMode="auto">
          <a:xfrm>
            <a:off x="1468438" y="5724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65" name="Rectangle 131"/>
          <p:cNvSpPr>
            <a:spLocks noChangeArrowheads="1"/>
          </p:cNvSpPr>
          <p:nvPr/>
        </p:nvSpPr>
        <p:spPr bwMode="auto">
          <a:xfrm>
            <a:off x="1468438" y="60293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66" name="Rectangle 11"/>
          <p:cNvSpPr>
            <a:spLocks noChangeArrowheads="1"/>
          </p:cNvSpPr>
          <p:nvPr/>
        </p:nvSpPr>
        <p:spPr bwMode="auto">
          <a:xfrm>
            <a:off x="249238" y="38766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67" name="Rectangle 11"/>
          <p:cNvSpPr>
            <a:spLocks noChangeArrowheads="1"/>
          </p:cNvSpPr>
          <p:nvPr/>
        </p:nvSpPr>
        <p:spPr bwMode="auto">
          <a:xfrm>
            <a:off x="542925" y="3560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68" name="Rectangle 22"/>
          <p:cNvSpPr>
            <a:spLocks noChangeArrowheads="1"/>
          </p:cNvSpPr>
          <p:nvPr/>
        </p:nvSpPr>
        <p:spPr bwMode="auto">
          <a:xfrm>
            <a:off x="269875" y="5389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69" name="Rectangle 21"/>
          <p:cNvSpPr>
            <a:spLocks noChangeArrowheads="1"/>
          </p:cNvSpPr>
          <p:nvPr/>
        </p:nvSpPr>
        <p:spPr bwMode="auto">
          <a:xfrm>
            <a:off x="2087563" y="4810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70" name="Rectangle 21"/>
          <p:cNvSpPr>
            <a:spLocks noChangeArrowheads="1"/>
          </p:cNvSpPr>
          <p:nvPr/>
        </p:nvSpPr>
        <p:spPr bwMode="auto">
          <a:xfrm>
            <a:off x="889000" y="54006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71" name="Rectangle 15"/>
          <p:cNvSpPr>
            <a:spLocks noChangeArrowheads="1"/>
          </p:cNvSpPr>
          <p:nvPr/>
        </p:nvSpPr>
        <p:spPr bwMode="auto">
          <a:xfrm>
            <a:off x="1773238" y="54006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72" name="Rectangle 16"/>
          <p:cNvSpPr>
            <a:spLocks noChangeArrowheads="1"/>
          </p:cNvSpPr>
          <p:nvPr/>
        </p:nvSpPr>
        <p:spPr bwMode="auto">
          <a:xfrm>
            <a:off x="1793875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73" name="Rectangle 16"/>
          <p:cNvSpPr>
            <a:spLocks noChangeArrowheads="1"/>
          </p:cNvSpPr>
          <p:nvPr/>
        </p:nvSpPr>
        <p:spPr bwMode="auto">
          <a:xfrm>
            <a:off x="1793875" y="57054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74" name="Rectangle 11"/>
          <p:cNvSpPr>
            <a:spLocks noChangeArrowheads="1"/>
          </p:cNvSpPr>
          <p:nvPr/>
        </p:nvSpPr>
        <p:spPr bwMode="auto">
          <a:xfrm>
            <a:off x="3846513" y="2595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75" name="Rectangle 11"/>
          <p:cNvSpPr>
            <a:spLocks noChangeArrowheads="1"/>
          </p:cNvSpPr>
          <p:nvPr/>
        </p:nvSpPr>
        <p:spPr bwMode="auto">
          <a:xfrm>
            <a:off x="3867150" y="319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76" name="Rectangle 4"/>
          <p:cNvSpPr>
            <a:spLocks noChangeArrowheads="1"/>
          </p:cNvSpPr>
          <p:nvPr/>
        </p:nvSpPr>
        <p:spPr bwMode="auto">
          <a:xfrm>
            <a:off x="3857625" y="375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77" name="Rectangle 129"/>
          <p:cNvSpPr>
            <a:spLocks noChangeArrowheads="1"/>
          </p:cNvSpPr>
          <p:nvPr/>
        </p:nvSpPr>
        <p:spPr bwMode="auto">
          <a:xfrm>
            <a:off x="3886200" y="4414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78" name="Rectangle 129"/>
          <p:cNvSpPr>
            <a:spLocks noChangeArrowheads="1"/>
          </p:cNvSpPr>
          <p:nvPr/>
        </p:nvSpPr>
        <p:spPr bwMode="auto">
          <a:xfrm>
            <a:off x="3886200" y="5084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0279" name="Rectangle 129"/>
          <p:cNvSpPr>
            <a:spLocks noChangeArrowheads="1"/>
          </p:cNvSpPr>
          <p:nvPr/>
        </p:nvSpPr>
        <p:spPr bwMode="auto">
          <a:xfrm>
            <a:off x="3916363" y="6100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715125" y="3119438"/>
            <a:ext cx="711200" cy="746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50281" name="Rectangle 131"/>
          <p:cNvSpPr>
            <a:spLocks noChangeArrowheads="1"/>
          </p:cNvSpPr>
          <p:nvPr/>
        </p:nvSpPr>
        <p:spPr bwMode="auto">
          <a:xfrm>
            <a:off x="1184275" y="6010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6587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 idx="4294967295"/>
          </p:nvPr>
        </p:nvSpPr>
        <p:spPr>
          <a:xfrm>
            <a:off x="0" y="296863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GB" altLang="en-US">
                <a:solidFill>
                  <a:srgbClr val="FF3300"/>
                </a:solidFill>
              </a:rPr>
              <a:t>Hidden layer units become </a:t>
            </a:r>
            <a:br>
              <a:rPr lang="en-GB" altLang="en-US">
                <a:solidFill>
                  <a:srgbClr val="FF3300"/>
                </a:solidFill>
              </a:rPr>
            </a:br>
            <a:r>
              <a:rPr lang="en-GB" altLang="en-US" i="1">
                <a:solidFill>
                  <a:srgbClr val="FF3300"/>
                </a:solidFill>
              </a:rPr>
              <a:t>self-organised feature detectors</a:t>
            </a:r>
          </a:p>
        </p:txBody>
      </p:sp>
      <p:sp>
        <p:nvSpPr>
          <p:cNvPr id="4" name="Oval 3"/>
          <p:cNvSpPr/>
          <p:nvPr/>
        </p:nvSpPr>
        <p:spPr>
          <a:xfrm>
            <a:off x="3729038" y="3584575"/>
            <a:ext cx="711200" cy="746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2286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8382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1143000" y="37941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5334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2286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838200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1143000" y="40989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533400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2286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8382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11430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5334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2286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8382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11430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18" name="Rectangle 18"/>
          <p:cNvSpPr>
            <a:spLocks noChangeArrowheads="1"/>
          </p:cNvSpPr>
          <p:nvPr/>
        </p:nvSpPr>
        <p:spPr bwMode="auto">
          <a:xfrm>
            <a:off x="5334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19" name="Rectangle 19"/>
          <p:cNvSpPr>
            <a:spLocks noChangeArrowheads="1"/>
          </p:cNvSpPr>
          <p:nvPr/>
        </p:nvSpPr>
        <p:spPr bwMode="auto">
          <a:xfrm>
            <a:off x="2286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20" name="Rectangle 20"/>
          <p:cNvSpPr>
            <a:spLocks noChangeArrowheads="1"/>
          </p:cNvSpPr>
          <p:nvPr/>
        </p:nvSpPr>
        <p:spPr bwMode="auto">
          <a:xfrm>
            <a:off x="8382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21" name="Rectangle 21"/>
          <p:cNvSpPr>
            <a:spLocks noChangeArrowheads="1"/>
          </p:cNvSpPr>
          <p:nvPr/>
        </p:nvSpPr>
        <p:spPr bwMode="auto">
          <a:xfrm>
            <a:off x="11430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22" name="Rectangle 22"/>
          <p:cNvSpPr>
            <a:spLocks noChangeArrowheads="1"/>
          </p:cNvSpPr>
          <p:nvPr/>
        </p:nvSpPr>
        <p:spPr bwMode="auto">
          <a:xfrm>
            <a:off x="5334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23" name="Rectangle 127"/>
          <p:cNvSpPr>
            <a:spLocks noChangeArrowheads="1"/>
          </p:cNvSpPr>
          <p:nvPr/>
        </p:nvSpPr>
        <p:spPr bwMode="auto">
          <a:xfrm>
            <a:off x="5334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24" name="Rectangle 128"/>
          <p:cNvSpPr>
            <a:spLocks noChangeArrowheads="1"/>
          </p:cNvSpPr>
          <p:nvPr/>
        </p:nvSpPr>
        <p:spPr bwMode="auto">
          <a:xfrm>
            <a:off x="8382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25" name="Rectangle 129"/>
          <p:cNvSpPr>
            <a:spLocks noChangeArrowheads="1"/>
          </p:cNvSpPr>
          <p:nvPr/>
        </p:nvSpPr>
        <p:spPr bwMode="auto">
          <a:xfrm>
            <a:off x="533400" y="37941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26" name="Rectangle 130"/>
          <p:cNvSpPr>
            <a:spLocks noChangeArrowheads="1"/>
          </p:cNvSpPr>
          <p:nvPr/>
        </p:nvSpPr>
        <p:spPr bwMode="auto">
          <a:xfrm>
            <a:off x="533400" y="44037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27" name="Rectangle 131"/>
          <p:cNvSpPr>
            <a:spLocks noChangeArrowheads="1"/>
          </p:cNvSpPr>
          <p:nvPr/>
        </p:nvSpPr>
        <p:spPr bwMode="auto">
          <a:xfrm>
            <a:off x="533400" y="4708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28" name="Rectangle 132"/>
          <p:cNvSpPr>
            <a:spLocks noChangeArrowheads="1"/>
          </p:cNvSpPr>
          <p:nvPr/>
        </p:nvSpPr>
        <p:spPr bwMode="auto">
          <a:xfrm>
            <a:off x="838200" y="50133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29" name="Rectangle 3"/>
          <p:cNvSpPr>
            <a:spLocks noChangeArrowheads="1"/>
          </p:cNvSpPr>
          <p:nvPr/>
        </p:nvSpPr>
        <p:spPr bwMode="auto">
          <a:xfrm>
            <a:off x="1468438" y="3805238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30" name="Rectangle 4"/>
          <p:cNvSpPr>
            <a:spLocks noChangeArrowheads="1"/>
          </p:cNvSpPr>
          <p:nvPr/>
        </p:nvSpPr>
        <p:spPr bwMode="auto">
          <a:xfrm>
            <a:off x="2078038" y="3805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31" name="Rectangle 6"/>
          <p:cNvSpPr>
            <a:spLocks noChangeArrowheads="1"/>
          </p:cNvSpPr>
          <p:nvPr/>
        </p:nvSpPr>
        <p:spPr bwMode="auto">
          <a:xfrm>
            <a:off x="1773238" y="3805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32" name="Rectangle 7"/>
          <p:cNvSpPr>
            <a:spLocks noChangeArrowheads="1"/>
          </p:cNvSpPr>
          <p:nvPr/>
        </p:nvSpPr>
        <p:spPr bwMode="auto">
          <a:xfrm>
            <a:off x="1468438" y="4110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33" name="Rectangle 8"/>
          <p:cNvSpPr>
            <a:spLocks noChangeArrowheads="1"/>
          </p:cNvSpPr>
          <p:nvPr/>
        </p:nvSpPr>
        <p:spPr bwMode="auto">
          <a:xfrm>
            <a:off x="2078038" y="4110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34" name="Rectangle 10"/>
          <p:cNvSpPr>
            <a:spLocks noChangeArrowheads="1"/>
          </p:cNvSpPr>
          <p:nvPr/>
        </p:nvSpPr>
        <p:spPr bwMode="auto">
          <a:xfrm>
            <a:off x="1773238" y="4110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35" name="Rectangle 11"/>
          <p:cNvSpPr>
            <a:spLocks noChangeArrowheads="1"/>
          </p:cNvSpPr>
          <p:nvPr/>
        </p:nvSpPr>
        <p:spPr bwMode="auto">
          <a:xfrm>
            <a:off x="14684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36" name="Rectangle 12"/>
          <p:cNvSpPr>
            <a:spLocks noChangeArrowheads="1"/>
          </p:cNvSpPr>
          <p:nvPr/>
        </p:nvSpPr>
        <p:spPr bwMode="auto">
          <a:xfrm>
            <a:off x="20780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37" name="Rectangle 14"/>
          <p:cNvSpPr>
            <a:spLocks noChangeArrowheads="1"/>
          </p:cNvSpPr>
          <p:nvPr/>
        </p:nvSpPr>
        <p:spPr bwMode="auto">
          <a:xfrm>
            <a:off x="17732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38" name="Rectangle 15"/>
          <p:cNvSpPr>
            <a:spLocks noChangeArrowheads="1"/>
          </p:cNvSpPr>
          <p:nvPr/>
        </p:nvSpPr>
        <p:spPr bwMode="auto">
          <a:xfrm>
            <a:off x="14684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39" name="Rectangle 16"/>
          <p:cNvSpPr>
            <a:spLocks noChangeArrowheads="1"/>
          </p:cNvSpPr>
          <p:nvPr/>
        </p:nvSpPr>
        <p:spPr bwMode="auto">
          <a:xfrm>
            <a:off x="20780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40" name="Rectangle 18"/>
          <p:cNvSpPr>
            <a:spLocks noChangeArrowheads="1"/>
          </p:cNvSpPr>
          <p:nvPr/>
        </p:nvSpPr>
        <p:spPr bwMode="auto">
          <a:xfrm>
            <a:off x="17732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41" name="Rectangle 19"/>
          <p:cNvSpPr>
            <a:spLocks noChangeArrowheads="1"/>
          </p:cNvSpPr>
          <p:nvPr/>
        </p:nvSpPr>
        <p:spPr bwMode="auto">
          <a:xfrm>
            <a:off x="14684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42" name="Rectangle 20"/>
          <p:cNvSpPr>
            <a:spLocks noChangeArrowheads="1"/>
          </p:cNvSpPr>
          <p:nvPr/>
        </p:nvSpPr>
        <p:spPr bwMode="auto">
          <a:xfrm>
            <a:off x="20780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43" name="Rectangle 22"/>
          <p:cNvSpPr>
            <a:spLocks noChangeArrowheads="1"/>
          </p:cNvSpPr>
          <p:nvPr/>
        </p:nvSpPr>
        <p:spPr bwMode="auto">
          <a:xfrm>
            <a:off x="14684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44" name="Rectangle 127"/>
          <p:cNvSpPr>
            <a:spLocks noChangeArrowheads="1"/>
          </p:cNvSpPr>
          <p:nvPr/>
        </p:nvSpPr>
        <p:spPr bwMode="auto">
          <a:xfrm>
            <a:off x="1773238" y="4110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45" name="Rectangle 128"/>
          <p:cNvSpPr>
            <a:spLocks noChangeArrowheads="1"/>
          </p:cNvSpPr>
          <p:nvPr/>
        </p:nvSpPr>
        <p:spPr bwMode="auto">
          <a:xfrm>
            <a:off x="1762125" y="5338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46" name="Rectangle 129"/>
          <p:cNvSpPr>
            <a:spLocks noChangeArrowheads="1"/>
          </p:cNvSpPr>
          <p:nvPr/>
        </p:nvSpPr>
        <p:spPr bwMode="auto">
          <a:xfrm>
            <a:off x="1773238" y="38052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47" name="Rectangle 130"/>
          <p:cNvSpPr>
            <a:spLocks noChangeArrowheads="1"/>
          </p:cNvSpPr>
          <p:nvPr/>
        </p:nvSpPr>
        <p:spPr bwMode="auto">
          <a:xfrm>
            <a:off x="1773238" y="4414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48" name="Rectangle 131"/>
          <p:cNvSpPr>
            <a:spLocks noChangeArrowheads="1"/>
          </p:cNvSpPr>
          <p:nvPr/>
        </p:nvSpPr>
        <p:spPr bwMode="auto">
          <a:xfrm>
            <a:off x="1773238" y="47196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49" name="Rectangle 132"/>
          <p:cNvSpPr>
            <a:spLocks noChangeArrowheads="1"/>
          </p:cNvSpPr>
          <p:nvPr/>
        </p:nvSpPr>
        <p:spPr bwMode="auto">
          <a:xfrm>
            <a:off x="2078038" y="5024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50" name="Rectangle 3"/>
          <p:cNvSpPr>
            <a:spLocks noChangeArrowheads="1"/>
          </p:cNvSpPr>
          <p:nvPr/>
        </p:nvSpPr>
        <p:spPr bwMode="auto">
          <a:xfrm>
            <a:off x="2492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51" name="Rectangle 4"/>
          <p:cNvSpPr>
            <a:spLocks noChangeArrowheads="1"/>
          </p:cNvSpPr>
          <p:nvPr/>
        </p:nvSpPr>
        <p:spPr bwMode="auto">
          <a:xfrm>
            <a:off x="8588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52" name="Rectangle 5"/>
          <p:cNvSpPr>
            <a:spLocks noChangeArrowheads="1"/>
          </p:cNvSpPr>
          <p:nvPr/>
        </p:nvSpPr>
        <p:spPr bwMode="auto">
          <a:xfrm>
            <a:off x="11636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53" name="Rectangle 6"/>
          <p:cNvSpPr>
            <a:spLocks noChangeArrowheads="1"/>
          </p:cNvSpPr>
          <p:nvPr/>
        </p:nvSpPr>
        <p:spPr bwMode="auto">
          <a:xfrm>
            <a:off x="5540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54" name="Rectangle 7"/>
          <p:cNvSpPr>
            <a:spLocks noChangeArrowheads="1"/>
          </p:cNvSpPr>
          <p:nvPr/>
        </p:nvSpPr>
        <p:spPr bwMode="auto">
          <a:xfrm>
            <a:off x="249238" y="5634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55" name="Rectangle 8"/>
          <p:cNvSpPr>
            <a:spLocks noChangeArrowheads="1"/>
          </p:cNvSpPr>
          <p:nvPr/>
        </p:nvSpPr>
        <p:spPr bwMode="auto">
          <a:xfrm>
            <a:off x="8588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56" name="Rectangle 9"/>
          <p:cNvSpPr>
            <a:spLocks noChangeArrowheads="1"/>
          </p:cNvSpPr>
          <p:nvPr/>
        </p:nvSpPr>
        <p:spPr bwMode="auto">
          <a:xfrm>
            <a:off x="11636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57" name="Rectangle 10"/>
          <p:cNvSpPr>
            <a:spLocks noChangeArrowheads="1"/>
          </p:cNvSpPr>
          <p:nvPr/>
        </p:nvSpPr>
        <p:spPr bwMode="auto">
          <a:xfrm>
            <a:off x="5540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58" name="Rectangle 11"/>
          <p:cNvSpPr>
            <a:spLocks noChangeArrowheads="1"/>
          </p:cNvSpPr>
          <p:nvPr/>
        </p:nvSpPr>
        <p:spPr bwMode="auto">
          <a:xfrm>
            <a:off x="2492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59" name="Rectangle 12"/>
          <p:cNvSpPr>
            <a:spLocks noChangeArrowheads="1"/>
          </p:cNvSpPr>
          <p:nvPr/>
        </p:nvSpPr>
        <p:spPr bwMode="auto">
          <a:xfrm>
            <a:off x="8588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60" name="Rectangle 13"/>
          <p:cNvSpPr>
            <a:spLocks noChangeArrowheads="1"/>
          </p:cNvSpPr>
          <p:nvPr/>
        </p:nvSpPr>
        <p:spPr bwMode="auto">
          <a:xfrm>
            <a:off x="11636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61" name="Rectangle 14"/>
          <p:cNvSpPr>
            <a:spLocks noChangeArrowheads="1"/>
          </p:cNvSpPr>
          <p:nvPr/>
        </p:nvSpPr>
        <p:spPr bwMode="auto">
          <a:xfrm>
            <a:off x="5540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62" name="Rectangle 15"/>
          <p:cNvSpPr>
            <a:spLocks noChangeArrowheads="1"/>
          </p:cNvSpPr>
          <p:nvPr/>
        </p:nvSpPr>
        <p:spPr bwMode="auto">
          <a:xfrm>
            <a:off x="2492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63" name="Rectangle 16"/>
          <p:cNvSpPr>
            <a:spLocks noChangeArrowheads="1"/>
          </p:cNvSpPr>
          <p:nvPr/>
        </p:nvSpPr>
        <p:spPr bwMode="auto">
          <a:xfrm>
            <a:off x="8588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64" name="Rectangle 17"/>
          <p:cNvSpPr>
            <a:spLocks noChangeArrowheads="1"/>
          </p:cNvSpPr>
          <p:nvPr/>
        </p:nvSpPr>
        <p:spPr bwMode="auto">
          <a:xfrm>
            <a:off x="11636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65" name="Rectangle 18"/>
          <p:cNvSpPr>
            <a:spLocks noChangeArrowheads="1"/>
          </p:cNvSpPr>
          <p:nvPr/>
        </p:nvSpPr>
        <p:spPr bwMode="auto">
          <a:xfrm>
            <a:off x="5540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66" name="Rectangle 127"/>
          <p:cNvSpPr>
            <a:spLocks noChangeArrowheads="1"/>
          </p:cNvSpPr>
          <p:nvPr/>
        </p:nvSpPr>
        <p:spPr bwMode="auto">
          <a:xfrm>
            <a:off x="1498600" y="4994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67" name="Rectangle 128"/>
          <p:cNvSpPr>
            <a:spLocks noChangeArrowheads="1"/>
          </p:cNvSpPr>
          <p:nvPr/>
        </p:nvSpPr>
        <p:spPr bwMode="auto">
          <a:xfrm>
            <a:off x="858838" y="5634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68" name="Rectangle 129"/>
          <p:cNvSpPr>
            <a:spLocks noChangeArrowheads="1"/>
          </p:cNvSpPr>
          <p:nvPr/>
        </p:nvSpPr>
        <p:spPr bwMode="auto">
          <a:xfrm>
            <a:off x="1184275" y="5938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69" name="Rectangle 130"/>
          <p:cNvSpPr>
            <a:spLocks noChangeArrowheads="1"/>
          </p:cNvSpPr>
          <p:nvPr/>
        </p:nvSpPr>
        <p:spPr bwMode="auto">
          <a:xfrm>
            <a:off x="847725" y="46990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70" name="Rectangle 131"/>
          <p:cNvSpPr>
            <a:spLocks noChangeArrowheads="1"/>
          </p:cNvSpPr>
          <p:nvPr/>
        </p:nvSpPr>
        <p:spPr bwMode="auto">
          <a:xfrm>
            <a:off x="1173163" y="50038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71" name="Rectangle 3"/>
          <p:cNvSpPr>
            <a:spLocks noChangeArrowheads="1"/>
          </p:cNvSpPr>
          <p:nvPr/>
        </p:nvSpPr>
        <p:spPr bwMode="auto">
          <a:xfrm>
            <a:off x="14573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72" name="Rectangle 4"/>
          <p:cNvSpPr>
            <a:spLocks noChangeArrowheads="1"/>
          </p:cNvSpPr>
          <p:nvPr/>
        </p:nvSpPr>
        <p:spPr bwMode="auto">
          <a:xfrm>
            <a:off x="20669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73" name="Rectangle 6"/>
          <p:cNvSpPr>
            <a:spLocks noChangeArrowheads="1"/>
          </p:cNvSpPr>
          <p:nvPr/>
        </p:nvSpPr>
        <p:spPr bwMode="auto">
          <a:xfrm>
            <a:off x="14573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74" name="Rectangle 7"/>
          <p:cNvSpPr>
            <a:spLocks noChangeArrowheads="1"/>
          </p:cNvSpPr>
          <p:nvPr/>
        </p:nvSpPr>
        <p:spPr bwMode="auto">
          <a:xfrm>
            <a:off x="1752600" y="5024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75" name="Rectangle 8"/>
          <p:cNvSpPr>
            <a:spLocks noChangeArrowheads="1"/>
          </p:cNvSpPr>
          <p:nvPr/>
        </p:nvSpPr>
        <p:spPr bwMode="auto">
          <a:xfrm>
            <a:off x="2066925" y="5643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76" name="Rectangle 10"/>
          <p:cNvSpPr>
            <a:spLocks noChangeArrowheads="1"/>
          </p:cNvSpPr>
          <p:nvPr/>
        </p:nvSpPr>
        <p:spPr bwMode="auto">
          <a:xfrm>
            <a:off x="1457325" y="5643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77" name="Rectangle 11"/>
          <p:cNvSpPr>
            <a:spLocks noChangeArrowheads="1"/>
          </p:cNvSpPr>
          <p:nvPr/>
        </p:nvSpPr>
        <p:spPr bwMode="auto">
          <a:xfrm>
            <a:off x="14573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78" name="Rectangle 12"/>
          <p:cNvSpPr>
            <a:spLocks noChangeArrowheads="1"/>
          </p:cNvSpPr>
          <p:nvPr/>
        </p:nvSpPr>
        <p:spPr bwMode="auto">
          <a:xfrm>
            <a:off x="20669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79" name="Rectangle 14"/>
          <p:cNvSpPr>
            <a:spLocks noChangeArrowheads="1"/>
          </p:cNvSpPr>
          <p:nvPr/>
        </p:nvSpPr>
        <p:spPr bwMode="auto">
          <a:xfrm>
            <a:off x="14573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80" name="Rectangle 15"/>
          <p:cNvSpPr>
            <a:spLocks noChangeArrowheads="1"/>
          </p:cNvSpPr>
          <p:nvPr/>
        </p:nvSpPr>
        <p:spPr bwMode="auto">
          <a:xfrm>
            <a:off x="14573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81" name="Rectangle 16"/>
          <p:cNvSpPr>
            <a:spLocks noChangeArrowheads="1"/>
          </p:cNvSpPr>
          <p:nvPr/>
        </p:nvSpPr>
        <p:spPr bwMode="auto">
          <a:xfrm>
            <a:off x="20669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82" name="Rectangle 18"/>
          <p:cNvSpPr>
            <a:spLocks noChangeArrowheads="1"/>
          </p:cNvSpPr>
          <p:nvPr/>
        </p:nvSpPr>
        <p:spPr bwMode="auto">
          <a:xfrm>
            <a:off x="14573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83" name="Rectangle 127"/>
          <p:cNvSpPr>
            <a:spLocks noChangeArrowheads="1"/>
          </p:cNvSpPr>
          <p:nvPr/>
        </p:nvSpPr>
        <p:spPr bwMode="auto">
          <a:xfrm>
            <a:off x="1457325" y="56435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84" name="Rectangle 128"/>
          <p:cNvSpPr>
            <a:spLocks noChangeArrowheads="1"/>
          </p:cNvSpPr>
          <p:nvPr/>
        </p:nvSpPr>
        <p:spPr bwMode="auto">
          <a:xfrm>
            <a:off x="533400" y="50339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85" name="Rectangle 129"/>
          <p:cNvSpPr>
            <a:spLocks noChangeArrowheads="1"/>
          </p:cNvSpPr>
          <p:nvPr/>
        </p:nvSpPr>
        <p:spPr bwMode="auto">
          <a:xfrm>
            <a:off x="1457325" y="5338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86" name="Rectangle 130"/>
          <p:cNvSpPr>
            <a:spLocks noChangeArrowheads="1"/>
          </p:cNvSpPr>
          <p:nvPr/>
        </p:nvSpPr>
        <p:spPr bwMode="auto">
          <a:xfrm>
            <a:off x="1457325" y="59483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87" name="Rectangle 131"/>
          <p:cNvSpPr>
            <a:spLocks noChangeArrowheads="1"/>
          </p:cNvSpPr>
          <p:nvPr/>
        </p:nvSpPr>
        <p:spPr bwMode="auto">
          <a:xfrm>
            <a:off x="1457325" y="6253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88" name="Rectangle 11"/>
          <p:cNvSpPr>
            <a:spLocks noChangeArrowheads="1"/>
          </p:cNvSpPr>
          <p:nvPr/>
        </p:nvSpPr>
        <p:spPr bwMode="auto">
          <a:xfrm>
            <a:off x="238125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89" name="Rectangle 11"/>
          <p:cNvSpPr>
            <a:spLocks noChangeArrowheads="1"/>
          </p:cNvSpPr>
          <p:nvPr/>
        </p:nvSpPr>
        <p:spPr bwMode="auto">
          <a:xfrm>
            <a:off x="533400" y="3784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90" name="Rectangle 22"/>
          <p:cNvSpPr>
            <a:spLocks noChangeArrowheads="1"/>
          </p:cNvSpPr>
          <p:nvPr/>
        </p:nvSpPr>
        <p:spPr bwMode="auto">
          <a:xfrm>
            <a:off x="258763" y="561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91" name="Rectangle 21"/>
          <p:cNvSpPr>
            <a:spLocks noChangeArrowheads="1"/>
          </p:cNvSpPr>
          <p:nvPr/>
        </p:nvSpPr>
        <p:spPr bwMode="auto">
          <a:xfrm>
            <a:off x="2078038" y="50339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92" name="Rectangle 21"/>
          <p:cNvSpPr>
            <a:spLocks noChangeArrowheads="1"/>
          </p:cNvSpPr>
          <p:nvPr/>
        </p:nvSpPr>
        <p:spPr bwMode="auto">
          <a:xfrm>
            <a:off x="879475" y="5622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93" name="Rectangle 15"/>
          <p:cNvSpPr>
            <a:spLocks noChangeArrowheads="1"/>
          </p:cNvSpPr>
          <p:nvPr/>
        </p:nvSpPr>
        <p:spPr bwMode="auto">
          <a:xfrm>
            <a:off x="1762125" y="5622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94" name="Rectangle 16"/>
          <p:cNvSpPr>
            <a:spLocks noChangeArrowheads="1"/>
          </p:cNvSpPr>
          <p:nvPr/>
        </p:nvSpPr>
        <p:spPr bwMode="auto">
          <a:xfrm>
            <a:off x="1782763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95" name="Rectangle 16"/>
          <p:cNvSpPr>
            <a:spLocks noChangeArrowheads="1"/>
          </p:cNvSpPr>
          <p:nvPr/>
        </p:nvSpPr>
        <p:spPr bwMode="auto">
          <a:xfrm>
            <a:off x="1782763" y="5927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96" name="Rectangle 131"/>
          <p:cNvSpPr>
            <a:spLocks noChangeArrowheads="1"/>
          </p:cNvSpPr>
          <p:nvPr/>
        </p:nvSpPr>
        <p:spPr bwMode="auto">
          <a:xfrm>
            <a:off x="1173163" y="6232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97" name="Rectangle 3"/>
          <p:cNvSpPr>
            <a:spLocks noChangeArrowheads="1"/>
          </p:cNvSpPr>
          <p:nvPr/>
        </p:nvSpPr>
        <p:spPr bwMode="auto">
          <a:xfrm>
            <a:off x="7778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98" name="Rectangle 4"/>
          <p:cNvSpPr>
            <a:spLocks noChangeArrowheads="1"/>
          </p:cNvSpPr>
          <p:nvPr/>
        </p:nvSpPr>
        <p:spPr bwMode="auto">
          <a:xfrm>
            <a:off x="13874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299" name="Rectangle 5"/>
          <p:cNvSpPr>
            <a:spLocks noChangeArrowheads="1"/>
          </p:cNvSpPr>
          <p:nvPr/>
        </p:nvSpPr>
        <p:spPr bwMode="auto">
          <a:xfrm>
            <a:off x="1692275" y="19145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300" name="Rectangle 6"/>
          <p:cNvSpPr>
            <a:spLocks noChangeArrowheads="1"/>
          </p:cNvSpPr>
          <p:nvPr/>
        </p:nvSpPr>
        <p:spPr bwMode="auto">
          <a:xfrm>
            <a:off x="10826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301" name="Rectangle 129"/>
          <p:cNvSpPr>
            <a:spLocks noChangeArrowheads="1"/>
          </p:cNvSpPr>
          <p:nvPr/>
        </p:nvSpPr>
        <p:spPr bwMode="auto">
          <a:xfrm>
            <a:off x="1082675" y="1914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302" name="Rectangle 3"/>
          <p:cNvSpPr>
            <a:spLocks noChangeArrowheads="1"/>
          </p:cNvSpPr>
          <p:nvPr/>
        </p:nvSpPr>
        <p:spPr bwMode="auto">
          <a:xfrm>
            <a:off x="2016125" y="1925638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303" name="Rectangle 4"/>
          <p:cNvSpPr>
            <a:spLocks noChangeArrowheads="1"/>
          </p:cNvSpPr>
          <p:nvPr/>
        </p:nvSpPr>
        <p:spPr bwMode="auto">
          <a:xfrm>
            <a:off x="2625725" y="192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304" name="Rectangle 6"/>
          <p:cNvSpPr>
            <a:spLocks noChangeArrowheads="1"/>
          </p:cNvSpPr>
          <p:nvPr/>
        </p:nvSpPr>
        <p:spPr bwMode="auto">
          <a:xfrm>
            <a:off x="2320925" y="192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305" name="Rectangle 129"/>
          <p:cNvSpPr>
            <a:spLocks noChangeArrowheads="1"/>
          </p:cNvSpPr>
          <p:nvPr/>
        </p:nvSpPr>
        <p:spPr bwMode="auto">
          <a:xfrm>
            <a:off x="2320925" y="19256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306" name="Rectangle 11"/>
          <p:cNvSpPr>
            <a:spLocks noChangeArrowheads="1"/>
          </p:cNvSpPr>
          <p:nvPr/>
        </p:nvSpPr>
        <p:spPr bwMode="auto">
          <a:xfrm>
            <a:off x="1082675" y="190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307" name="Rectangle 7"/>
          <p:cNvSpPr>
            <a:spLocks noChangeArrowheads="1"/>
          </p:cNvSpPr>
          <p:nvPr/>
        </p:nvSpPr>
        <p:spPr bwMode="auto">
          <a:xfrm>
            <a:off x="29416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308" name="Rectangle 8"/>
          <p:cNvSpPr>
            <a:spLocks noChangeArrowheads="1"/>
          </p:cNvSpPr>
          <p:nvPr/>
        </p:nvSpPr>
        <p:spPr bwMode="auto">
          <a:xfrm>
            <a:off x="3551238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309" name="Rectangle 9"/>
          <p:cNvSpPr>
            <a:spLocks noChangeArrowheads="1"/>
          </p:cNvSpPr>
          <p:nvPr/>
        </p:nvSpPr>
        <p:spPr bwMode="auto">
          <a:xfrm>
            <a:off x="3856038" y="193516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310" name="Rectangle 10"/>
          <p:cNvSpPr>
            <a:spLocks noChangeArrowheads="1"/>
          </p:cNvSpPr>
          <p:nvPr/>
        </p:nvSpPr>
        <p:spPr bwMode="auto">
          <a:xfrm>
            <a:off x="3246438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311" name="Rectangle 127"/>
          <p:cNvSpPr>
            <a:spLocks noChangeArrowheads="1"/>
          </p:cNvSpPr>
          <p:nvPr/>
        </p:nvSpPr>
        <p:spPr bwMode="auto">
          <a:xfrm>
            <a:off x="32464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312" name="Rectangle 128"/>
          <p:cNvSpPr>
            <a:spLocks noChangeArrowheads="1"/>
          </p:cNvSpPr>
          <p:nvPr/>
        </p:nvSpPr>
        <p:spPr bwMode="auto">
          <a:xfrm>
            <a:off x="35512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313" name="Rectangle 7"/>
          <p:cNvSpPr>
            <a:spLocks noChangeArrowheads="1"/>
          </p:cNvSpPr>
          <p:nvPr/>
        </p:nvSpPr>
        <p:spPr bwMode="auto">
          <a:xfrm>
            <a:off x="418147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314" name="Rectangle 8"/>
          <p:cNvSpPr>
            <a:spLocks noChangeArrowheads="1"/>
          </p:cNvSpPr>
          <p:nvPr/>
        </p:nvSpPr>
        <p:spPr bwMode="auto">
          <a:xfrm>
            <a:off x="479107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315" name="Rectangle 10"/>
          <p:cNvSpPr>
            <a:spLocks noChangeArrowheads="1"/>
          </p:cNvSpPr>
          <p:nvPr/>
        </p:nvSpPr>
        <p:spPr bwMode="auto">
          <a:xfrm>
            <a:off x="448627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316" name="Rectangle 127"/>
          <p:cNvSpPr>
            <a:spLocks noChangeArrowheads="1"/>
          </p:cNvSpPr>
          <p:nvPr/>
        </p:nvSpPr>
        <p:spPr bwMode="auto">
          <a:xfrm>
            <a:off x="448627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317" name="Rectangle 11"/>
          <p:cNvSpPr>
            <a:spLocks noChangeArrowheads="1"/>
          </p:cNvSpPr>
          <p:nvPr/>
        </p:nvSpPr>
        <p:spPr bwMode="auto">
          <a:xfrm>
            <a:off x="2951163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318" name="Rectangle 11"/>
          <p:cNvSpPr>
            <a:spLocks noChangeArrowheads="1"/>
          </p:cNvSpPr>
          <p:nvPr/>
        </p:nvSpPr>
        <p:spPr bwMode="auto">
          <a:xfrm>
            <a:off x="51212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319" name="Rectangle 12"/>
          <p:cNvSpPr>
            <a:spLocks noChangeArrowheads="1"/>
          </p:cNvSpPr>
          <p:nvPr/>
        </p:nvSpPr>
        <p:spPr bwMode="auto">
          <a:xfrm>
            <a:off x="57308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320" name="Rectangle 13"/>
          <p:cNvSpPr>
            <a:spLocks noChangeArrowheads="1"/>
          </p:cNvSpPr>
          <p:nvPr/>
        </p:nvSpPr>
        <p:spPr bwMode="auto">
          <a:xfrm>
            <a:off x="60356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321" name="Rectangle 14"/>
          <p:cNvSpPr>
            <a:spLocks noChangeArrowheads="1"/>
          </p:cNvSpPr>
          <p:nvPr/>
        </p:nvSpPr>
        <p:spPr bwMode="auto">
          <a:xfrm>
            <a:off x="54260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322" name="Rectangle 130"/>
          <p:cNvSpPr>
            <a:spLocks noChangeArrowheads="1"/>
          </p:cNvSpPr>
          <p:nvPr/>
        </p:nvSpPr>
        <p:spPr bwMode="auto">
          <a:xfrm>
            <a:off x="5426075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323" name="Rectangle 11"/>
          <p:cNvSpPr>
            <a:spLocks noChangeArrowheads="1"/>
          </p:cNvSpPr>
          <p:nvPr/>
        </p:nvSpPr>
        <p:spPr bwMode="auto">
          <a:xfrm>
            <a:off x="63595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324" name="Rectangle 12"/>
          <p:cNvSpPr>
            <a:spLocks noChangeArrowheads="1"/>
          </p:cNvSpPr>
          <p:nvPr/>
        </p:nvSpPr>
        <p:spPr bwMode="auto">
          <a:xfrm>
            <a:off x="69691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325" name="Rectangle 14"/>
          <p:cNvSpPr>
            <a:spLocks noChangeArrowheads="1"/>
          </p:cNvSpPr>
          <p:nvPr/>
        </p:nvSpPr>
        <p:spPr bwMode="auto">
          <a:xfrm>
            <a:off x="66643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326" name="Rectangle 130"/>
          <p:cNvSpPr>
            <a:spLocks noChangeArrowheads="1"/>
          </p:cNvSpPr>
          <p:nvPr/>
        </p:nvSpPr>
        <p:spPr bwMode="auto">
          <a:xfrm>
            <a:off x="666432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327" name="Rectangle 15"/>
          <p:cNvSpPr>
            <a:spLocks noChangeArrowheads="1"/>
          </p:cNvSpPr>
          <p:nvPr/>
        </p:nvSpPr>
        <p:spPr bwMode="auto">
          <a:xfrm>
            <a:off x="72898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328" name="Rectangle 16"/>
          <p:cNvSpPr>
            <a:spLocks noChangeArrowheads="1"/>
          </p:cNvSpPr>
          <p:nvPr/>
        </p:nvSpPr>
        <p:spPr bwMode="auto">
          <a:xfrm>
            <a:off x="78994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329" name="Rectangle 17"/>
          <p:cNvSpPr>
            <a:spLocks noChangeArrowheads="1"/>
          </p:cNvSpPr>
          <p:nvPr/>
        </p:nvSpPr>
        <p:spPr bwMode="auto">
          <a:xfrm>
            <a:off x="82042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330" name="Rectangle 18"/>
          <p:cNvSpPr>
            <a:spLocks noChangeArrowheads="1"/>
          </p:cNvSpPr>
          <p:nvPr/>
        </p:nvSpPr>
        <p:spPr bwMode="auto">
          <a:xfrm>
            <a:off x="75946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331" name="Rectangle 131"/>
          <p:cNvSpPr>
            <a:spLocks noChangeArrowheads="1"/>
          </p:cNvSpPr>
          <p:nvPr/>
        </p:nvSpPr>
        <p:spPr bwMode="auto">
          <a:xfrm>
            <a:off x="7594600" y="1939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332" name="Rectangle 130"/>
          <p:cNvSpPr>
            <a:spLocks noChangeArrowheads="1"/>
          </p:cNvSpPr>
          <p:nvPr/>
        </p:nvSpPr>
        <p:spPr bwMode="auto">
          <a:xfrm>
            <a:off x="7908925" y="19304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1333" name="TextBox 7"/>
          <p:cNvSpPr txBox="1">
            <a:spLocks noChangeArrowheads="1"/>
          </p:cNvSpPr>
          <p:nvPr/>
        </p:nvSpPr>
        <p:spPr bwMode="auto">
          <a:xfrm>
            <a:off x="8509000" y="18669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51334" name="TextBox 261"/>
          <p:cNvSpPr txBox="1">
            <a:spLocks noChangeArrowheads="1"/>
          </p:cNvSpPr>
          <p:nvPr/>
        </p:nvSpPr>
        <p:spPr bwMode="auto">
          <a:xfrm>
            <a:off x="-17463" y="34750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1335" name="TextBox 262"/>
          <p:cNvSpPr txBox="1">
            <a:spLocks noChangeArrowheads="1"/>
          </p:cNvSpPr>
          <p:nvPr/>
        </p:nvSpPr>
        <p:spPr bwMode="auto">
          <a:xfrm>
            <a:off x="2247900" y="642143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00"/>
                </a:solidFill>
              </a:rPr>
              <a:t>63</a:t>
            </a:r>
          </a:p>
        </p:txBody>
      </p:sp>
      <p:sp>
        <p:nvSpPr>
          <p:cNvPr id="51336" name="TextBox 263"/>
          <p:cNvSpPr txBox="1">
            <a:spLocks noChangeArrowheads="1"/>
          </p:cNvSpPr>
          <p:nvPr/>
        </p:nvSpPr>
        <p:spPr bwMode="auto">
          <a:xfrm>
            <a:off x="646113" y="1400175"/>
            <a:ext cx="8570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00"/>
                </a:solidFill>
              </a:rPr>
              <a:t> </a:t>
            </a:r>
            <a:r>
              <a:rPr lang="en-GB" altLang="en-US" sz="2400">
                <a:solidFill>
                  <a:srgbClr val="000000"/>
                </a:solidFill>
              </a:rPr>
              <a:t>1                5                10                 15                20                25 </a:t>
            </a:r>
            <a:r>
              <a:rPr lang="en-GB" altLang="en-US" sz="2400" b="1">
                <a:solidFill>
                  <a:srgbClr val="000000"/>
                </a:solidFill>
              </a:rPr>
              <a:t> …</a:t>
            </a:r>
          </a:p>
        </p:txBody>
      </p:sp>
      <p:cxnSp>
        <p:nvCxnSpPr>
          <p:cNvPr id="41" name="Straight Connector 40"/>
          <p:cNvCxnSpPr>
            <a:stCxn id="51297" idx="2"/>
            <a:endCxn id="4" idx="2"/>
          </p:cNvCxnSpPr>
          <p:nvPr/>
        </p:nvCxnSpPr>
        <p:spPr>
          <a:xfrm>
            <a:off x="930275" y="2219325"/>
            <a:ext cx="279876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endCxn id="4" idx="2"/>
          </p:cNvCxnSpPr>
          <p:nvPr/>
        </p:nvCxnSpPr>
        <p:spPr>
          <a:xfrm>
            <a:off x="1235075" y="2219325"/>
            <a:ext cx="249396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1549400" y="2230438"/>
            <a:ext cx="2179638" cy="1554162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endCxn id="4" idx="1"/>
          </p:cNvCxnSpPr>
          <p:nvPr/>
        </p:nvCxnSpPr>
        <p:spPr>
          <a:xfrm>
            <a:off x="1884363" y="2239963"/>
            <a:ext cx="1947862" cy="1452562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endCxn id="4" idx="1"/>
          </p:cNvCxnSpPr>
          <p:nvPr/>
        </p:nvCxnSpPr>
        <p:spPr>
          <a:xfrm>
            <a:off x="2209800" y="2260600"/>
            <a:ext cx="1622425" cy="1431925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endCxn id="4" idx="1"/>
          </p:cNvCxnSpPr>
          <p:nvPr/>
        </p:nvCxnSpPr>
        <p:spPr>
          <a:xfrm>
            <a:off x="2484438" y="2270125"/>
            <a:ext cx="1347787" cy="1422400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stCxn id="51303" idx="2"/>
            <a:endCxn id="4" idx="1"/>
          </p:cNvCxnSpPr>
          <p:nvPr/>
        </p:nvCxnSpPr>
        <p:spPr>
          <a:xfrm>
            <a:off x="2778125" y="2230438"/>
            <a:ext cx="1054100" cy="1462087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51307" idx="2"/>
            <a:endCxn id="4" idx="1"/>
          </p:cNvCxnSpPr>
          <p:nvPr/>
        </p:nvCxnSpPr>
        <p:spPr>
          <a:xfrm>
            <a:off x="3094038" y="2239963"/>
            <a:ext cx="738187" cy="145256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3509963" y="2281238"/>
            <a:ext cx="369887" cy="130333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3692525" y="2290763"/>
            <a:ext cx="369888" cy="130333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endCxn id="4" idx="0"/>
          </p:cNvCxnSpPr>
          <p:nvPr/>
        </p:nvCxnSpPr>
        <p:spPr>
          <a:xfrm>
            <a:off x="3978275" y="2320925"/>
            <a:ext cx="106363" cy="12636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4181475" y="2301875"/>
            <a:ext cx="203200" cy="13017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H="1">
            <a:off x="4181475" y="2290763"/>
            <a:ext cx="436563" cy="129381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endCxn id="4" idx="7"/>
          </p:cNvCxnSpPr>
          <p:nvPr/>
        </p:nvCxnSpPr>
        <p:spPr>
          <a:xfrm flipH="1">
            <a:off x="4335463" y="2311400"/>
            <a:ext cx="658812" cy="138112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endCxn id="4" idx="7"/>
          </p:cNvCxnSpPr>
          <p:nvPr/>
        </p:nvCxnSpPr>
        <p:spPr>
          <a:xfrm flipH="1">
            <a:off x="4335463" y="2281238"/>
            <a:ext cx="931862" cy="141128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flipH="1">
            <a:off x="4440238" y="2290763"/>
            <a:ext cx="1152525" cy="14160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>
            <a:stCxn id="51319" idx="2"/>
          </p:cNvCxnSpPr>
          <p:nvPr/>
        </p:nvCxnSpPr>
        <p:spPr>
          <a:xfrm flipH="1">
            <a:off x="4486275" y="2239963"/>
            <a:ext cx="1397000" cy="154940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endCxn id="4" idx="6"/>
          </p:cNvCxnSpPr>
          <p:nvPr/>
        </p:nvCxnSpPr>
        <p:spPr>
          <a:xfrm flipH="1">
            <a:off x="4440238" y="2290763"/>
            <a:ext cx="1773237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stCxn id="51323" idx="2"/>
            <a:endCxn id="4" idx="6"/>
          </p:cNvCxnSpPr>
          <p:nvPr/>
        </p:nvCxnSpPr>
        <p:spPr>
          <a:xfrm flipH="1">
            <a:off x="4440238" y="2251075"/>
            <a:ext cx="2071687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>
            <a:endCxn id="4" idx="6"/>
          </p:cNvCxnSpPr>
          <p:nvPr/>
        </p:nvCxnSpPr>
        <p:spPr>
          <a:xfrm flipH="1">
            <a:off x="4440238" y="2290763"/>
            <a:ext cx="2325687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>
            <a:endCxn id="4" idx="6"/>
          </p:cNvCxnSpPr>
          <p:nvPr/>
        </p:nvCxnSpPr>
        <p:spPr>
          <a:xfrm flipH="1">
            <a:off x="4440238" y="2251075"/>
            <a:ext cx="2671762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>
            <a:endCxn id="4" idx="6"/>
          </p:cNvCxnSpPr>
          <p:nvPr/>
        </p:nvCxnSpPr>
        <p:spPr>
          <a:xfrm flipH="1">
            <a:off x="4440238" y="2270125"/>
            <a:ext cx="2976562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endCxn id="4" idx="6"/>
          </p:cNvCxnSpPr>
          <p:nvPr/>
        </p:nvCxnSpPr>
        <p:spPr>
          <a:xfrm flipH="1">
            <a:off x="4440238" y="2270125"/>
            <a:ext cx="3352800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endCxn id="4" idx="6"/>
          </p:cNvCxnSpPr>
          <p:nvPr/>
        </p:nvCxnSpPr>
        <p:spPr>
          <a:xfrm flipH="1">
            <a:off x="4440238" y="2251075"/>
            <a:ext cx="3636962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51329" idx="2"/>
          </p:cNvCxnSpPr>
          <p:nvPr/>
        </p:nvCxnSpPr>
        <p:spPr>
          <a:xfrm flipH="1">
            <a:off x="4486275" y="2244725"/>
            <a:ext cx="3870325" cy="17129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H="1">
            <a:off x="4551363" y="2316163"/>
            <a:ext cx="4449762" cy="16414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6188075" y="4414838"/>
            <a:ext cx="2265363" cy="0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H="1">
            <a:off x="6213475" y="5156200"/>
            <a:ext cx="2143125" cy="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65" name="TextBox 310"/>
          <p:cNvSpPr txBox="1">
            <a:spLocks noChangeArrowheads="1"/>
          </p:cNvSpPr>
          <p:nvPr/>
        </p:nvSpPr>
        <p:spPr bwMode="auto">
          <a:xfrm>
            <a:off x="6213475" y="3967163"/>
            <a:ext cx="2406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strong +ve weight</a:t>
            </a:r>
          </a:p>
        </p:txBody>
      </p:sp>
      <p:sp>
        <p:nvSpPr>
          <p:cNvPr id="51366" name="TextBox 313"/>
          <p:cNvSpPr txBox="1">
            <a:spLocks noChangeArrowheads="1"/>
          </p:cNvSpPr>
          <p:nvPr/>
        </p:nvSpPr>
        <p:spPr bwMode="auto">
          <a:xfrm>
            <a:off x="6227763" y="4627563"/>
            <a:ext cx="2174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low/zero weight</a:t>
            </a:r>
          </a:p>
        </p:txBody>
      </p:sp>
    </p:spTree>
    <p:extLst>
      <p:ext uri="{BB962C8B-B14F-4D97-AF65-F5344CB8AC3E}">
        <p14:creationId xmlns:p14="http://schemas.microsoft.com/office/powerpoint/2010/main" val="22101644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 idx="4294967295"/>
          </p:nvPr>
        </p:nvSpPr>
        <p:spPr>
          <a:xfrm>
            <a:off x="0" y="296863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GB" altLang="en-US">
                <a:solidFill>
                  <a:srgbClr val="FF3300"/>
                </a:solidFill>
              </a:rPr>
              <a:t>What does this unit detect? </a:t>
            </a:r>
            <a:endParaRPr lang="en-GB" altLang="en-US" i="1">
              <a:solidFill>
                <a:srgbClr val="FF33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729038" y="3584575"/>
            <a:ext cx="711200" cy="746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2286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8382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1143000" y="37941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5334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2286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838200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1143000" y="40989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533400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2286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8382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11430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5334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63" name="Rectangle 15"/>
          <p:cNvSpPr>
            <a:spLocks noChangeArrowheads="1"/>
          </p:cNvSpPr>
          <p:nvPr/>
        </p:nvSpPr>
        <p:spPr bwMode="auto">
          <a:xfrm>
            <a:off x="2286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64" name="Rectangle 16"/>
          <p:cNvSpPr>
            <a:spLocks noChangeArrowheads="1"/>
          </p:cNvSpPr>
          <p:nvPr/>
        </p:nvSpPr>
        <p:spPr bwMode="auto">
          <a:xfrm>
            <a:off x="8382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65" name="Rectangle 17"/>
          <p:cNvSpPr>
            <a:spLocks noChangeArrowheads="1"/>
          </p:cNvSpPr>
          <p:nvPr/>
        </p:nvSpPr>
        <p:spPr bwMode="auto">
          <a:xfrm>
            <a:off x="11430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66" name="Rectangle 18"/>
          <p:cNvSpPr>
            <a:spLocks noChangeArrowheads="1"/>
          </p:cNvSpPr>
          <p:nvPr/>
        </p:nvSpPr>
        <p:spPr bwMode="auto">
          <a:xfrm>
            <a:off x="5334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67" name="Rectangle 19"/>
          <p:cNvSpPr>
            <a:spLocks noChangeArrowheads="1"/>
          </p:cNvSpPr>
          <p:nvPr/>
        </p:nvSpPr>
        <p:spPr bwMode="auto">
          <a:xfrm>
            <a:off x="2286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68" name="Rectangle 20"/>
          <p:cNvSpPr>
            <a:spLocks noChangeArrowheads="1"/>
          </p:cNvSpPr>
          <p:nvPr/>
        </p:nvSpPr>
        <p:spPr bwMode="auto">
          <a:xfrm>
            <a:off x="8382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69" name="Rectangle 21"/>
          <p:cNvSpPr>
            <a:spLocks noChangeArrowheads="1"/>
          </p:cNvSpPr>
          <p:nvPr/>
        </p:nvSpPr>
        <p:spPr bwMode="auto">
          <a:xfrm>
            <a:off x="11430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70" name="Rectangle 22"/>
          <p:cNvSpPr>
            <a:spLocks noChangeArrowheads="1"/>
          </p:cNvSpPr>
          <p:nvPr/>
        </p:nvSpPr>
        <p:spPr bwMode="auto">
          <a:xfrm>
            <a:off x="5334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71" name="Rectangle 127"/>
          <p:cNvSpPr>
            <a:spLocks noChangeArrowheads="1"/>
          </p:cNvSpPr>
          <p:nvPr/>
        </p:nvSpPr>
        <p:spPr bwMode="auto">
          <a:xfrm>
            <a:off x="5334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72" name="Rectangle 128"/>
          <p:cNvSpPr>
            <a:spLocks noChangeArrowheads="1"/>
          </p:cNvSpPr>
          <p:nvPr/>
        </p:nvSpPr>
        <p:spPr bwMode="auto">
          <a:xfrm>
            <a:off x="8382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73" name="Rectangle 129"/>
          <p:cNvSpPr>
            <a:spLocks noChangeArrowheads="1"/>
          </p:cNvSpPr>
          <p:nvPr/>
        </p:nvSpPr>
        <p:spPr bwMode="auto">
          <a:xfrm>
            <a:off x="533400" y="37941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74" name="Rectangle 130"/>
          <p:cNvSpPr>
            <a:spLocks noChangeArrowheads="1"/>
          </p:cNvSpPr>
          <p:nvPr/>
        </p:nvSpPr>
        <p:spPr bwMode="auto">
          <a:xfrm>
            <a:off x="533400" y="44037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75" name="Rectangle 131"/>
          <p:cNvSpPr>
            <a:spLocks noChangeArrowheads="1"/>
          </p:cNvSpPr>
          <p:nvPr/>
        </p:nvSpPr>
        <p:spPr bwMode="auto">
          <a:xfrm>
            <a:off x="533400" y="4708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76" name="Rectangle 132"/>
          <p:cNvSpPr>
            <a:spLocks noChangeArrowheads="1"/>
          </p:cNvSpPr>
          <p:nvPr/>
        </p:nvSpPr>
        <p:spPr bwMode="auto">
          <a:xfrm>
            <a:off x="838200" y="50133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77" name="Rectangle 3"/>
          <p:cNvSpPr>
            <a:spLocks noChangeArrowheads="1"/>
          </p:cNvSpPr>
          <p:nvPr/>
        </p:nvSpPr>
        <p:spPr bwMode="auto">
          <a:xfrm>
            <a:off x="1468438" y="3805238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78" name="Rectangle 4"/>
          <p:cNvSpPr>
            <a:spLocks noChangeArrowheads="1"/>
          </p:cNvSpPr>
          <p:nvPr/>
        </p:nvSpPr>
        <p:spPr bwMode="auto">
          <a:xfrm>
            <a:off x="2078038" y="3805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79" name="Rectangle 6"/>
          <p:cNvSpPr>
            <a:spLocks noChangeArrowheads="1"/>
          </p:cNvSpPr>
          <p:nvPr/>
        </p:nvSpPr>
        <p:spPr bwMode="auto">
          <a:xfrm>
            <a:off x="1773238" y="3805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80" name="Rectangle 7"/>
          <p:cNvSpPr>
            <a:spLocks noChangeArrowheads="1"/>
          </p:cNvSpPr>
          <p:nvPr/>
        </p:nvSpPr>
        <p:spPr bwMode="auto">
          <a:xfrm>
            <a:off x="1468438" y="4110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81" name="Rectangle 8"/>
          <p:cNvSpPr>
            <a:spLocks noChangeArrowheads="1"/>
          </p:cNvSpPr>
          <p:nvPr/>
        </p:nvSpPr>
        <p:spPr bwMode="auto">
          <a:xfrm>
            <a:off x="2078038" y="4110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82" name="Rectangle 10"/>
          <p:cNvSpPr>
            <a:spLocks noChangeArrowheads="1"/>
          </p:cNvSpPr>
          <p:nvPr/>
        </p:nvSpPr>
        <p:spPr bwMode="auto">
          <a:xfrm>
            <a:off x="1773238" y="4110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83" name="Rectangle 11"/>
          <p:cNvSpPr>
            <a:spLocks noChangeArrowheads="1"/>
          </p:cNvSpPr>
          <p:nvPr/>
        </p:nvSpPr>
        <p:spPr bwMode="auto">
          <a:xfrm>
            <a:off x="14684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84" name="Rectangle 12"/>
          <p:cNvSpPr>
            <a:spLocks noChangeArrowheads="1"/>
          </p:cNvSpPr>
          <p:nvPr/>
        </p:nvSpPr>
        <p:spPr bwMode="auto">
          <a:xfrm>
            <a:off x="20780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85" name="Rectangle 14"/>
          <p:cNvSpPr>
            <a:spLocks noChangeArrowheads="1"/>
          </p:cNvSpPr>
          <p:nvPr/>
        </p:nvSpPr>
        <p:spPr bwMode="auto">
          <a:xfrm>
            <a:off x="17732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86" name="Rectangle 15"/>
          <p:cNvSpPr>
            <a:spLocks noChangeArrowheads="1"/>
          </p:cNvSpPr>
          <p:nvPr/>
        </p:nvSpPr>
        <p:spPr bwMode="auto">
          <a:xfrm>
            <a:off x="14684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87" name="Rectangle 16"/>
          <p:cNvSpPr>
            <a:spLocks noChangeArrowheads="1"/>
          </p:cNvSpPr>
          <p:nvPr/>
        </p:nvSpPr>
        <p:spPr bwMode="auto">
          <a:xfrm>
            <a:off x="20780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88" name="Rectangle 18"/>
          <p:cNvSpPr>
            <a:spLocks noChangeArrowheads="1"/>
          </p:cNvSpPr>
          <p:nvPr/>
        </p:nvSpPr>
        <p:spPr bwMode="auto">
          <a:xfrm>
            <a:off x="17732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89" name="Rectangle 19"/>
          <p:cNvSpPr>
            <a:spLocks noChangeArrowheads="1"/>
          </p:cNvSpPr>
          <p:nvPr/>
        </p:nvSpPr>
        <p:spPr bwMode="auto">
          <a:xfrm>
            <a:off x="14684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90" name="Rectangle 20"/>
          <p:cNvSpPr>
            <a:spLocks noChangeArrowheads="1"/>
          </p:cNvSpPr>
          <p:nvPr/>
        </p:nvSpPr>
        <p:spPr bwMode="auto">
          <a:xfrm>
            <a:off x="20780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91" name="Rectangle 22"/>
          <p:cNvSpPr>
            <a:spLocks noChangeArrowheads="1"/>
          </p:cNvSpPr>
          <p:nvPr/>
        </p:nvSpPr>
        <p:spPr bwMode="auto">
          <a:xfrm>
            <a:off x="14684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92" name="Rectangle 127"/>
          <p:cNvSpPr>
            <a:spLocks noChangeArrowheads="1"/>
          </p:cNvSpPr>
          <p:nvPr/>
        </p:nvSpPr>
        <p:spPr bwMode="auto">
          <a:xfrm>
            <a:off x="1773238" y="4110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93" name="Rectangle 128"/>
          <p:cNvSpPr>
            <a:spLocks noChangeArrowheads="1"/>
          </p:cNvSpPr>
          <p:nvPr/>
        </p:nvSpPr>
        <p:spPr bwMode="auto">
          <a:xfrm>
            <a:off x="1762125" y="5338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94" name="Rectangle 129"/>
          <p:cNvSpPr>
            <a:spLocks noChangeArrowheads="1"/>
          </p:cNvSpPr>
          <p:nvPr/>
        </p:nvSpPr>
        <p:spPr bwMode="auto">
          <a:xfrm>
            <a:off x="1773238" y="38052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95" name="Rectangle 130"/>
          <p:cNvSpPr>
            <a:spLocks noChangeArrowheads="1"/>
          </p:cNvSpPr>
          <p:nvPr/>
        </p:nvSpPr>
        <p:spPr bwMode="auto">
          <a:xfrm>
            <a:off x="1773238" y="4414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96" name="Rectangle 131"/>
          <p:cNvSpPr>
            <a:spLocks noChangeArrowheads="1"/>
          </p:cNvSpPr>
          <p:nvPr/>
        </p:nvSpPr>
        <p:spPr bwMode="auto">
          <a:xfrm>
            <a:off x="1773238" y="47196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97" name="Rectangle 132"/>
          <p:cNvSpPr>
            <a:spLocks noChangeArrowheads="1"/>
          </p:cNvSpPr>
          <p:nvPr/>
        </p:nvSpPr>
        <p:spPr bwMode="auto">
          <a:xfrm>
            <a:off x="2078038" y="5024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98" name="Rectangle 3"/>
          <p:cNvSpPr>
            <a:spLocks noChangeArrowheads="1"/>
          </p:cNvSpPr>
          <p:nvPr/>
        </p:nvSpPr>
        <p:spPr bwMode="auto">
          <a:xfrm>
            <a:off x="2492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299" name="Rectangle 4"/>
          <p:cNvSpPr>
            <a:spLocks noChangeArrowheads="1"/>
          </p:cNvSpPr>
          <p:nvPr/>
        </p:nvSpPr>
        <p:spPr bwMode="auto">
          <a:xfrm>
            <a:off x="8588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00" name="Rectangle 5"/>
          <p:cNvSpPr>
            <a:spLocks noChangeArrowheads="1"/>
          </p:cNvSpPr>
          <p:nvPr/>
        </p:nvSpPr>
        <p:spPr bwMode="auto">
          <a:xfrm>
            <a:off x="11636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01" name="Rectangle 6"/>
          <p:cNvSpPr>
            <a:spLocks noChangeArrowheads="1"/>
          </p:cNvSpPr>
          <p:nvPr/>
        </p:nvSpPr>
        <p:spPr bwMode="auto">
          <a:xfrm>
            <a:off x="5540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02" name="Rectangle 7"/>
          <p:cNvSpPr>
            <a:spLocks noChangeArrowheads="1"/>
          </p:cNvSpPr>
          <p:nvPr/>
        </p:nvSpPr>
        <p:spPr bwMode="auto">
          <a:xfrm>
            <a:off x="249238" y="5634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03" name="Rectangle 8"/>
          <p:cNvSpPr>
            <a:spLocks noChangeArrowheads="1"/>
          </p:cNvSpPr>
          <p:nvPr/>
        </p:nvSpPr>
        <p:spPr bwMode="auto">
          <a:xfrm>
            <a:off x="8588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04" name="Rectangle 9"/>
          <p:cNvSpPr>
            <a:spLocks noChangeArrowheads="1"/>
          </p:cNvSpPr>
          <p:nvPr/>
        </p:nvSpPr>
        <p:spPr bwMode="auto">
          <a:xfrm>
            <a:off x="11636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05" name="Rectangle 10"/>
          <p:cNvSpPr>
            <a:spLocks noChangeArrowheads="1"/>
          </p:cNvSpPr>
          <p:nvPr/>
        </p:nvSpPr>
        <p:spPr bwMode="auto">
          <a:xfrm>
            <a:off x="5540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06" name="Rectangle 11"/>
          <p:cNvSpPr>
            <a:spLocks noChangeArrowheads="1"/>
          </p:cNvSpPr>
          <p:nvPr/>
        </p:nvSpPr>
        <p:spPr bwMode="auto">
          <a:xfrm>
            <a:off x="2492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07" name="Rectangle 12"/>
          <p:cNvSpPr>
            <a:spLocks noChangeArrowheads="1"/>
          </p:cNvSpPr>
          <p:nvPr/>
        </p:nvSpPr>
        <p:spPr bwMode="auto">
          <a:xfrm>
            <a:off x="8588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08" name="Rectangle 13"/>
          <p:cNvSpPr>
            <a:spLocks noChangeArrowheads="1"/>
          </p:cNvSpPr>
          <p:nvPr/>
        </p:nvSpPr>
        <p:spPr bwMode="auto">
          <a:xfrm>
            <a:off x="11636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09" name="Rectangle 14"/>
          <p:cNvSpPr>
            <a:spLocks noChangeArrowheads="1"/>
          </p:cNvSpPr>
          <p:nvPr/>
        </p:nvSpPr>
        <p:spPr bwMode="auto">
          <a:xfrm>
            <a:off x="5540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10" name="Rectangle 15"/>
          <p:cNvSpPr>
            <a:spLocks noChangeArrowheads="1"/>
          </p:cNvSpPr>
          <p:nvPr/>
        </p:nvSpPr>
        <p:spPr bwMode="auto">
          <a:xfrm>
            <a:off x="2492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11" name="Rectangle 16"/>
          <p:cNvSpPr>
            <a:spLocks noChangeArrowheads="1"/>
          </p:cNvSpPr>
          <p:nvPr/>
        </p:nvSpPr>
        <p:spPr bwMode="auto">
          <a:xfrm>
            <a:off x="8588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12" name="Rectangle 17"/>
          <p:cNvSpPr>
            <a:spLocks noChangeArrowheads="1"/>
          </p:cNvSpPr>
          <p:nvPr/>
        </p:nvSpPr>
        <p:spPr bwMode="auto">
          <a:xfrm>
            <a:off x="11636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13" name="Rectangle 18"/>
          <p:cNvSpPr>
            <a:spLocks noChangeArrowheads="1"/>
          </p:cNvSpPr>
          <p:nvPr/>
        </p:nvSpPr>
        <p:spPr bwMode="auto">
          <a:xfrm>
            <a:off x="5540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14" name="Rectangle 127"/>
          <p:cNvSpPr>
            <a:spLocks noChangeArrowheads="1"/>
          </p:cNvSpPr>
          <p:nvPr/>
        </p:nvSpPr>
        <p:spPr bwMode="auto">
          <a:xfrm>
            <a:off x="1498600" y="4994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15" name="Rectangle 128"/>
          <p:cNvSpPr>
            <a:spLocks noChangeArrowheads="1"/>
          </p:cNvSpPr>
          <p:nvPr/>
        </p:nvSpPr>
        <p:spPr bwMode="auto">
          <a:xfrm>
            <a:off x="858838" y="5634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16" name="Rectangle 129"/>
          <p:cNvSpPr>
            <a:spLocks noChangeArrowheads="1"/>
          </p:cNvSpPr>
          <p:nvPr/>
        </p:nvSpPr>
        <p:spPr bwMode="auto">
          <a:xfrm>
            <a:off x="1184275" y="5938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17" name="Rectangle 130"/>
          <p:cNvSpPr>
            <a:spLocks noChangeArrowheads="1"/>
          </p:cNvSpPr>
          <p:nvPr/>
        </p:nvSpPr>
        <p:spPr bwMode="auto">
          <a:xfrm>
            <a:off x="847725" y="46990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18" name="Rectangle 131"/>
          <p:cNvSpPr>
            <a:spLocks noChangeArrowheads="1"/>
          </p:cNvSpPr>
          <p:nvPr/>
        </p:nvSpPr>
        <p:spPr bwMode="auto">
          <a:xfrm>
            <a:off x="1173163" y="50038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19" name="Rectangle 3"/>
          <p:cNvSpPr>
            <a:spLocks noChangeArrowheads="1"/>
          </p:cNvSpPr>
          <p:nvPr/>
        </p:nvSpPr>
        <p:spPr bwMode="auto">
          <a:xfrm>
            <a:off x="14573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20" name="Rectangle 4"/>
          <p:cNvSpPr>
            <a:spLocks noChangeArrowheads="1"/>
          </p:cNvSpPr>
          <p:nvPr/>
        </p:nvSpPr>
        <p:spPr bwMode="auto">
          <a:xfrm>
            <a:off x="20669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21" name="Rectangle 6"/>
          <p:cNvSpPr>
            <a:spLocks noChangeArrowheads="1"/>
          </p:cNvSpPr>
          <p:nvPr/>
        </p:nvSpPr>
        <p:spPr bwMode="auto">
          <a:xfrm>
            <a:off x="14573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22" name="Rectangle 7"/>
          <p:cNvSpPr>
            <a:spLocks noChangeArrowheads="1"/>
          </p:cNvSpPr>
          <p:nvPr/>
        </p:nvSpPr>
        <p:spPr bwMode="auto">
          <a:xfrm>
            <a:off x="1752600" y="5024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23" name="Rectangle 8"/>
          <p:cNvSpPr>
            <a:spLocks noChangeArrowheads="1"/>
          </p:cNvSpPr>
          <p:nvPr/>
        </p:nvSpPr>
        <p:spPr bwMode="auto">
          <a:xfrm>
            <a:off x="2066925" y="5643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24" name="Rectangle 10"/>
          <p:cNvSpPr>
            <a:spLocks noChangeArrowheads="1"/>
          </p:cNvSpPr>
          <p:nvPr/>
        </p:nvSpPr>
        <p:spPr bwMode="auto">
          <a:xfrm>
            <a:off x="1457325" y="5643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25" name="Rectangle 11"/>
          <p:cNvSpPr>
            <a:spLocks noChangeArrowheads="1"/>
          </p:cNvSpPr>
          <p:nvPr/>
        </p:nvSpPr>
        <p:spPr bwMode="auto">
          <a:xfrm>
            <a:off x="14573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26" name="Rectangle 12"/>
          <p:cNvSpPr>
            <a:spLocks noChangeArrowheads="1"/>
          </p:cNvSpPr>
          <p:nvPr/>
        </p:nvSpPr>
        <p:spPr bwMode="auto">
          <a:xfrm>
            <a:off x="20669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27" name="Rectangle 14"/>
          <p:cNvSpPr>
            <a:spLocks noChangeArrowheads="1"/>
          </p:cNvSpPr>
          <p:nvPr/>
        </p:nvSpPr>
        <p:spPr bwMode="auto">
          <a:xfrm>
            <a:off x="14573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28" name="Rectangle 15"/>
          <p:cNvSpPr>
            <a:spLocks noChangeArrowheads="1"/>
          </p:cNvSpPr>
          <p:nvPr/>
        </p:nvSpPr>
        <p:spPr bwMode="auto">
          <a:xfrm>
            <a:off x="14573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29" name="Rectangle 16"/>
          <p:cNvSpPr>
            <a:spLocks noChangeArrowheads="1"/>
          </p:cNvSpPr>
          <p:nvPr/>
        </p:nvSpPr>
        <p:spPr bwMode="auto">
          <a:xfrm>
            <a:off x="20669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30" name="Rectangle 18"/>
          <p:cNvSpPr>
            <a:spLocks noChangeArrowheads="1"/>
          </p:cNvSpPr>
          <p:nvPr/>
        </p:nvSpPr>
        <p:spPr bwMode="auto">
          <a:xfrm>
            <a:off x="14573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31" name="Rectangle 127"/>
          <p:cNvSpPr>
            <a:spLocks noChangeArrowheads="1"/>
          </p:cNvSpPr>
          <p:nvPr/>
        </p:nvSpPr>
        <p:spPr bwMode="auto">
          <a:xfrm>
            <a:off x="1457325" y="56435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32" name="Rectangle 128"/>
          <p:cNvSpPr>
            <a:spLocks noChangeArrowheads="1"/>
          </p:cNvSpPr>
          <p:nvPr/>
        </p:nvSpPr>
        <p:spPr bwMode="auto">
          <a:xfrm>
            <a:off x="533400" y="50339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33" name="Rectangle 129"/>
          <p:cNvSpPr>
            <a:spLocks noChangeArrowheads="1"/>
          </p:cNvSpPr>
          <p:nvPr/>
        </p:nvSpPr>
        <p:spPr bwMode="auto">
          <a:xfrm>
            <a:off x="1457325" y="5338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34" name="Rectangle 130"/>
          <p:cNvSpPr>
            <a:spLocks noChangeArrowheads="1"/>
          </p:cNvSpPr>
          <p:nvPr/>
        </p:nvSpPr>
        <p:spPr bwMode="auto">
          <a:xfrm>
            <a:off x="1457325" y="59483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35" name="Rectangle 131"/>
          <p:cNvSpPr>
            <a:spLocks noChangeArrowheads="1"/>
          </p:cNvSpPr>
          <p:nvPr/>
        </p:nvSpPr>
        <p:spPr bwMode="auto">
          <a:xfrm>
            <a:off x="1457325" y="6253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36" name="Rectangle 11"/>
          <p:cNvSpPr>
            <a:spLocks noChangeArrowheads="1"/>
          </p:cNvSpPr>
          <p:nvPr/>
        </p:nvSpPr>
        <p:spPr bwMode="auto">
          <a:xfrm>
            <a:off x="238125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37" name="Rectangle 11"/>
          <p:cNvSpPr>
            <a:spLocks noChangeArrowheads="1"/>
          </p:cNvSpPr>
          <p:nvPr/>
        </p:nvSpPr>
        <p:spPr bwMode="auto">
          <a:xfrm>
            <a:off x="533400" y="3784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38" name="Rectangle 22"/>
          <p:cNvSpPr>
            <a:spLocks noChangeArrowheads="1"/>
          </p:cNvSpPr>
          <p:nvPr/>
        </p:nvSpPr>
        <p:spPr bwMode="auto">
          <a:xfrm>
            <a:off x="258763" y="561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39" name="Rectangle 21"/>
          <p:cNvSpPr>
            <a:spLocks noChangeArrowheads="1"/>
          </p:cNvSpPr>
          <p:nvPr/>
        </p:nvSpPr>
        <p:spPr bwMode="auto">
          <a:xfrm>
            <a:off x="2078038" y="50339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40" name="Rectangle 21"/>
          <p:cNvSpPr>
            <a:spLocks noChangeArrowheads="1"/>
          </p:cNvSpPr>
          <p:nvPr/>
        </p:nvSpPr>
        <p:spPr bwMode="auto">
          <a:xfrm>
            <a:off x="879475" y="5622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41" name="Rectangle 15"/>
          <p:cNvSpPr>
            <a:spLocks noChangeArrowheads="1"/>
          </p:cNvSpPr>
          <p:nvPr/>
        </p:nvSpPr>
        <p:spPr bwMode="auto">
          <a:xfrm>
            <a:off x="1762125" y="5622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42" name="Rectangle 16"/>
          <p:cNvSpPr>
            <a:spLocks noChangeArrowheads="1"/>
          </p:cNvSpPr>
          <p:nvPr/>
        </p:nvSpPr>
        <p:spPr bwMode="auto">
          <a:xfrm>
            <a:off x="1782763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43" name="Rectangle 16"/>
          <p:cNvSpPr>
            <a:spLocks noChangeArrowheads="1"/>
          </p:cNvSpPr>
          <p:nvPr/>
        </p:nvSpPr>
        <p:spPr bwMode="auto">
          <a:xfrm>
            <a:off x="1782763" y="5927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44" name="Rectangle 131"/>
          <p:cNvSpPr>
            <a:spLocks noChangeArrowheads="1"/>
          </p:cNvSpPr>
          <p:nvPr/>
        </p:nvSpPr>
        <p:spPr bwMode="auto">
          <a:xfrm>
            <a:off x="1173163" y="6232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45" name="Rectangle 3"/>
          <p:cNvSpPr>
            <a:spLocks noChangeArrowheads="1"/>
          </p:cNvSpPr>
          <p:nvPr/>
        </p:nvSpPr>
        <p:spPr bwMode="auto">
          <a:xfrm>
            <a:off x="7778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46" name="Rectangle 4"/>
          <p:cNvSpPr>
            <a:spLocks noChangeArrowheads="1"/>
          </p:cNvSpPr>
          <p:nvPr/>
        </p:nvSpPr>
        <p:spPr bwMode="auto">
          <a:xfrm>
            <a:off x="13874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47" name="Rectangle 5"/>
          <p:cNvSpPr>
            <a:spLocks noChangeArrowheads="1"/>
          </p:cNvSpPr>
          <p:nvPr/>
        </p:nvSpPr>
        <p:spPr bwMode="auto">
          <a:xfrm>
            <a:off x="1692275" y="19145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48" name="Rectangle 6"/>
          <p:cNvSpPr>
            <a:spLocks noChangeArrowheads="1"/>
          </p:cNvSpPr>
          <p:nvPr/>
        </p:nvSpPr>
        <p:spPr bwMode="auto">
          <a:xfrm>
            <a:off x="10826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49" name="Rectangle 129"/>
          <p:cNvSpPr>
            <a:spLocks noChangeArrowheads="1"/>
          </p:cNvSpPr>
          <p:nvPr/>
        </p:nvSpPr>
        <p:spPr bwMode="auto">
          <a:xfrm>
            <a:off x="1082675" y="1914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50" name="Rectangle 3"/>
          <p:cNvSpPr>
            <a:spLocks noChangeArrowheads="1"/>
          </p:cNvSpPr>
          <p:nvPr/>
        </p:nvSpPr>
        <p:spPr bwMode="auto">
          <a:xfrm>
            <a:off x="2016125" y="1925638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51" name="Rectangle 4"/>
          <p:cNvSpPr>
            <a:spLocks noChangeArrowheads="1"/>
          </p:cNvSpPr>
          <p:nvPr/>
        </p:nvSpPr>
        <p:spPr bwMode="auto">
          <a:xfrm>
            <a:off x="2625725" y="192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52" name="Rectangle 6"/>
          <p:cNvSpPr>
            <a:spLocks noChangeArrowheads="1"/>
          </p:cNvSpPr>
          <p:nvPr/>
        </p:nvSpPr>
        <p:spPr bwMode="auto">
          <a:xfrm>
            <a:off x="2320925" y="192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53" name="Rectangle 129"/>
          <p:cNvSpPr>
            <a:spLocks noChangeArrowheads="1"/>
          </p:cNvSpPr>
          <p:nvPr/>
        </p:nvSpPr>
        <p:spPr bwMode="auto">
          <a:xfrm>
            <a:off x="2320925" y="19256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54" name="Rectangle 11"/>
          <p:cNvSpPr>
            <a:spLocks noChangeArrowheads="1"/>
          </p:cNvSpPr>
          <p:nvPr/>
        </p:nvSpPr>
        <p:spPr bwMode="auto">
          <a:xfrm>
            <a:off x="1082675" y="190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55" name="Rectangle 7"/>
          <p:cNvSpPr>
            <a:spLocks noChangeArrowheads="1"/>
          </p:cNvSpPr>
          <p:nvPr/>
        </p:nvSpPr>
        <p:spPr bwMode="auto">
          <a:xfrm>
            <a:off x="29416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56" name="Rectangle 8"/>
          <p:cNvSpPr>
            <a:spLocks noChangeArrowheads="1"/>
          </p:cNvSpPr>
          <p:nvPr/>
        </p:nvSpPr>
        <p:spPr bwMode="auto">
          <a:xfrm>
            <a:off x="3551238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57" name="Rectangle 9"/>
          <p:cNvSpPr>
            <a:spLocks noChangeArrowheads="1"/>
          </p:cNvSpPr>
          <p:nvPr/>
        </p:nvSpPr>
        <p:spPr bwMode="auto">
          <a:xfrm>
            <a:off x="3856038" y="193516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58" name="Rectangle 10"/>
          <p:cNvSpPr>
            <a:spLocks noChangeArrowheads="1"/>
          </p:cNvSpPr>
          <p:nvPr/>
        </p:nvSpPr>
        <p:spPr bwMode="auto">
          <a:xfrm>
            <a:off x="3246438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59" name="Rectangle 127"/>
          <p:cNvSpPr>
            <a:spLocks noChangeArrowheads="1"/>
          </p:cNvSpPr>
          <p:nvPr/>
        </p:nvSpPr>
        <p:spPr bwMode="auto">
          <a:xfrm>
            <a:off x="32464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60" name="Rectangle 128"/>
          <p:cNvSpPr>
            <a:spLocks noChangeArrowheads="1"/>
          </p:cNvSpPr>
          <p:nvPr/>
        </p:nvSpPr>
        <p:spPr bwMode="auto">
          <a:xfrm>
            <a:off x="35512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61" name="Rectangle 7"/>
          <p:cNvSpPr>
            <a:spLocks noChangeArrowheads="1"/>
          </p:cNvSpPr>
          <p:nvPr/>
        </p:nvSpPr>
        <p:spPr bwMode="auto">
          <a:xfrm>
            <a:off x="418147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62" name="Rectangle 8"/>
          <p:cNvSpPr>
            <a:spLocks noChangeArrowheads="1"/>
          </p:cNvSpPr>
          <p:nvPr/>
        </p:nvSpPr>
        <p:spPr bwMode="auto">
          <a:xfrm>
            <a:off x="479107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63" name="Rectangle 10"/>
          <p:cNvSpPr>
            <a:spLocks noChangeArrowheads="1"/>
          </p:cNvSpPr>
          <p:nvPr/>
        </p:nvSpPr>
        <p:spPr bwMode="auto">
          <a:xfrm>
            <a:off x="448627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64" name="Rectangle 127"/>
          <p:cNvSpPr>
            <a:spLocks noChangeArrowheads="1"/>
          </p:cNvSpPr>
          <p:nvPr/>
        </p:nvSpPr>
        <p:spPr bwMode="auto">
          <a:xfrm>
            <a:off x="448627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65" name="Rectangle 11"/>
          <p:cNvSpPr>
            <a:spLocks noChangeArrowheads="1"/>
          </p:cNvSpPr>
          <p:nvPr/>
        </p:nvSpPr>
        <p:spPr bwMode="auto">
          <a:xfrm>
            <a:off x="2951163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66" name="Rectangle 11"/>
          <p:cNvSpPr>
            <a:spLocks noChangeArrowheads="1"/>
          </p:cNvSpPr>
          <p:nvPr/>
        </p:nvSpPr>
        <p:spPr bwMode="auto">
          <a:xfrm>
            <a:off x="51212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67" name="Rectangle 12"/>
          <p:cNvSpPr>
            <a:spLocks noChangeArrowheads="1"/>
          </p:cNvSpPr>
          <p:nvPr/>
        </p:nvSpPr>
        <p:spPr bwMode="auto">
          <a:xfrm>
            <a:off x="57308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68" name="Rectangle 13"/>
          <p:cNvSpPr>
            <a:spLocks noChangeArrowheads="1"/>
          </p:cNvSpPr>
          <p:nvPr/>
        </p:nvSpPr>
        <p:spPr bwMode="auto">
          <a:xfrm>
            <a:off x="60356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69" name="Rectangle 14"/>
          <p:cNvSpPr>
            <a:spLocks noChangeArrowheads="1"/>
          </p:cNvSpPr>
          <p:nvPr/>
        </p:nvSpPr>
        <p:spPr bwMode="auto">
          <a:xfrm>
            <a:off x="54260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70" name="Rectangle 130"/>
          <p:cNvSpPr>
            <a:spLocks noChangeArrowheads="1"/>
          </p:cNvSpPr>
          <p:nvPr/>
        </p:nvSpPr>
        <p:spPr bwMode="auto">
          <a:xfrm>
            <a:off x="5426075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71" name="Rectangle 11"/>
          <p:cNvSpPr>
            <a:spLocks noChangeArrowheads="1"/>
          </p:cNvSpPr>
          <p:nvPr/>
        </p:nvSpPr>
        <p:spPr bwMode="auto">
          <a:xfrm>
            <a:off x="63595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72" name="Rectangle 12"/>
          <p:cNvSpPr>
            <a:spLocks noChangeArrowheads="1"/>
          </p:cNvSpPr>
          <p:nvPr/>
        </p:nvSpPr>
        <p:spPr bwMode="auto">
          <a:xfrm>
            <a:off x="69691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73" name="Rectangle 14"/>
          <p:cNvSpPr>
            <a:spLocks noChangeArrowheads="1"/>
          </p:cNvSpPr>
          <p:nvPr/>
        </p:nvSpPr>
        <p:spPr bwMode="auto">
          <a:xfrm>
            <a:off x="66643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74" name="Rectangle 130"/>
          <p:cNvSpPr>
            <a:spLocks noChangeArrowheads="1"/>
          </p:cNvSpPr>
          <p:nvPr/>
        </p:nvSpPr>
        <p:spPr bwMode="auto">
          <a:xfrm>
            <a:off x="666432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75" name="Rectangle 15"/>
          <p:cNvSpPr>
            <a:spLocks noChangeArrowheads="1"/>
          </p:cNvSpPr>
          <p:nvPr/>
        </p:nvSpPr>
        <p:spPr bwMode="auto">
          <a:xfrm>
            <a:off x="72898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76" name="Rectangle 16"/>
          <p:cNvSpPr>
            <a:spLocks noChangeArrowheads="1"/>
          </p:cNvSpPr>
          <p:nvPr/>
        </p:nvSpPr>
        <p:spPr bwMode="auto">
          <a:xfrm>
            <a:off x="78994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77" name="Rectangle 17"/>
          <p:cNvSpPr>
            <a:spLocks noChangeArrowheads="1"/>
          </p:cNvSpPr>
          <p:nvPr/>
        </p:nvSpPr>
        <p:spPr bwMode="auto">
          <a:xfrm>
            <a:off x="82042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78" name="Rectangle 18"/>
          <p:cNvSpPr>
            <a:spLocks noChangeArrowheads="1"/>
          </p:cNvSpPr>
          <p:nvPr/>
        </p:nvSpPr>
        <p:spPr bwMode="auto">
          <a:xfrm>
            <a:off x="75946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79" name="Rectangle 131"/>
          <p:cNvSpPr>
            <a:spLocks noChangeArrowheads="1"/>
          </p:cNvSpPr>
          <p:nvPr/>
        </p:nvSpPr>
        <p:spPr bwMode="auto">
          <a:xfrm>
            <a:off x="7594600" y="1939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80" name="Rectangle 130"/>
          <p:cNvSpPr>
            <a:spLocks noChangeArrowheads="1"/>
          </p:cNvSpPr>
          <p:nvPr/>
        </p:nvSpPr>
        <p:spPr bwMode="auto">
          <a:xfrm>
            <a:off x="7908925" y="19304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3381" name="TextBox 7"/>
          <p:cNvSpPr txBox="1">
            <a:spLocks noChangeArrowheads="1"/>
          </p:cNvSpPr>
          <p:nvPr/>
        </p:nvSpPr>
        <p:spPr bwMode="auto">
          <a:xfrm>
            <a:off x="8509000" y="18669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53382" name="TextBox 261"/>
          <p:cNvSpPr txBox="1">
            <a:spLocks noChangeArrowheads="1"/>
          </p:cNvSpPr>
          <p:nvPr/>
        </p:nvSpPr>
        <p:spPr bwMode="auto">
          <a:xfrm>
            <a:off x="-17463" y="34750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3383" name="TextBox 262"/>
          <p:cNvSpPr txBox="1">
            <a:spLocks noChangeArrowheads="1"/>
          </p:cNvSpPr>
          <p:nvPr/>
        </p:nvSpPr>
        <p:spPr bwMode="auto">
          <a:xfrm>
            <a:off x="2247900" y="642143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00"/>
                </a:solidFill>
              </a:rPr>
              <a:t>63</a:t>
            </a:r>
          </a:p>
        </p:txBody>
      </p:sp>
      <p:sp>
        <p:nvSpPr>
          <p:cNvPr id="53384" name="TextBox 263"/>
          <p:cNvSpPr txBox="1">
            <a:spLocks noChangeArrowheads="1"/>
          </p:cNvSpPr>
          <p:nvPr/>
        </p:nvSpPr>
        <p:spPr bwMode="auto">
          <a:xfrm>
            <a:off x="646113" y="1400175"/>
            <a:ext cx="8570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00"/>
                </a:solidFill>
              </a:rPr>
              <a:t> </a:t>
            </a:r>
            <a:r>
              <a:rPr lang="en-GB" altLang="en-US" sz="2400">
                <a:solidFill>
                  <a:srgbClr val="000000"/>
                </a:solidFill>
              </a:rPr>
              <a:t>1                5                10                 15                20                25 </a:t>
            </a:r>
            <a:r>
              <a:rPr lang="en-GB" altLang="en-US" sz="2400" b="1">
                <a:solidFill>
                  <a:srgbClr val="000000"/>
                </a:solidFill>
              </a:rPr>
              <a:t> …</a:t>
            </a:r>
          </a:p>
        </p:txBody>
      </p:sp>
      <p:cxnSp>
        <p:nvCxnSpPr>
          <p:cNvPr id="41" name="Straight Connector 40"/>
          <p:cNvCxnSpPr>
            <a:stCxn id="53345" idx="2"/>
            <a:endCxn id="4" idx="2"/>
          </p:cNvCxnSpPr>
          <p:nvPr/>
        </p:nvCxnSpPr>
        <p:spPr>
          <a:xfrm>
            <a:off x="930275" y="2219325"/>
            <a:ext cx="279876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endCxn id="4" idx="2"/>
          </p:cNvCxnSpPr>
          <p:nvPr/>
        </p:nvCxnSpPr>
        <p:spPr>
          <a:xfrm>
            <a:off x="1235075" y="2219325"/>
            <a:ext cx="249396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1549400" y="2230438"/>
            <a:ext cx="2179638" cy="1554162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endCxn id="4" idx="1"/>
          </p:cNvCxnSpPr>
          <p:nvPr/>
        </p:nvCxnSpPr>
        <p:spPr>
          <a:xfrm>
            <a:off x="1884363" y="2239963"/>
            <a:ext cx="1947862" cy="1452562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endCxn id="4" idx="1"/>
          </p:cNvCxnSpPr>
          <p:nvPr/>
        </p:nvCxnSpPr>
        <p:spPr>
          <a:xfrm>
            <a:off x="2209800" y="2260600"/>
            <a:ext cx="1622425" cy="1431925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endCxn id="4" idx="1"/>
          </p:cNvCxnSpPr>
          <p:nvPr/>
        </p:nvCxnSpPr>
        <p:spPr>
          <a:xfrm>
            <a:off x="2484438" y="2270125"/>
            <a:ext cx="1347787" cy="1422400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stCxn id="53351" idx="2"/>
            <a:endCxn id="4" idx="1"/>
          </p:cNvCxnSpPr>
          <p:nvPr/>
        </p:nvCxnSpPr>
        <p:spPr>
          <a:xfrm>
            <a:off x="2778125" y="2230438"/>
            <a:ext cx="1054100" cy="1462087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53355" idx="2"/>
            <a:endCxn id="4" idx="1"/>
          </p:cNvCxnSpPr>
          <p:nvPr/>
        </p:nvCxnSpPr>
        <p:spPr>
          <a:xfrm>
            <a:off x="3094038" y="2239963"/>
            <a:ext cx="738187" cy="145256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3509963" y="2281238"/>
            <a:ext cx="369887" cy="130333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3692525" y="2290763"/>
            <a:ext cx="369888" cy="130333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endCxn id="4" idx="0"/>
          </p:cNvCxnSpPr>
          <p:nvPr/>
        </p:nvCxnSpPr>
        <p:spPr>
          <a:xfrm>
            <a:off x="3978275" y="2320925"/>
            <a:ext cx="106363" cy="12636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4181475" y="2301875"/>
            <a:ext cx="203200" cy="13017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H="1">
            <a:off x="4181475" y="2290763"/>
            <a:ext cx="436563" cy="129381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endCxn id="4" idx="7"/>
          </p:cNvCxnSpPr>
          <p:nvPr/>
        </p:nvCxnSpPr>
        <p:spPr>
          <a:xfrm flipH="1">
            <a:off x="4335463" y="2311400"/>
            <a:ext cx="658812" cy="138112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endCxn id="4" idx="7"/>
          </p:cNvCxnSpPr>
          <p:nvPr/>
        </p:nvCxnSpPr>
        <p:spPr>
          <a:xfrm flipH="1">
            <a:off x="4335463" y="2281238"/>
            <a:ext cx="931862" cy="141128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flipH="1">
            <a:off x="4440238" y="2290763"/>
            <a:ext cx="1152525" cy="14160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>
            <a:stCxn id="53367" idx="2"/>
          </p:cNvCxnSpPr>
          <p:nvPr/>
        </p:nvCxnSpPr>
        <p:spPr>
          <a:xfrm flipH="1">
            <a:off x="4486275" y="2239963"/>
            <a:ext cx="1397000" cy="154940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endCxn id="4" idx="6"/>
          </p:cNvCxnSpPr>
          <p:nvPr/>
        </p:nvCxnSpPr>
        <p:spPr>
          <a:xfrm flipH="1">
            <a:off x="4440238" y="2290763"/>
            <a:ext cx="1773237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stCxn id="53371" idx="2"/>
            <a:endCxn id="4" idx="6"/>
          </p:cNvCxnSpPr>
          <p:nvPr/>
        </p:nvCxnSpPr>
        <p:spPr>
          <a:xfrm flipH="1">
            <a:off x="4440238" y="2251075"/>
            <a:ext cx="2071687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>
            <a:endCxn id="4" idx="6"/>
          </p:cNvCxnSpPr>
          <p:nvPr/>
        </p:nvCxnSpPr>
        <p:spPr>
          <a:xfrm flipH="1">
            <a:off x="4440238" y="2290763"/>
            <a:ext cx="2325687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>
            <a:endCxn id="4" idx="6"/>
          </p:cNvCxnSpPr>
          <p:nvPr/>
        </p:nvCxnSpPr>
        <p:spPr>
          <a:xfrm flipH="1">
            <a:off x="4440238" y="2251075"/>
            <a:ext cx="2671762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>
            <a:endCxn id="4" idx="6"/>
          </p:cNvCxnSpPr>
          <p:nvPr/>
        </p:nvCxnSpPr>
        <p:spPr>
          <a:xfrm flipH="1">
            <a:off x="4440238" y="2270125"/>
            <a:ext cx="2976562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endCxn id="4" idx="6"/>
          </p:cNvCxnSpPr>
          <p:nvPr/>
        </p:nvCxnSpPr>
        <p:spPr>
          <a:xfrm flipH="1">
            <a:off x="4440238" y="2270125"/>
            <a:ext cx="3352800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endCxn id="4" idx="6"/>
          </p:cNvCxnSpPr>
          <p:nvPr/>
        </p:nvCxnSpPr>
        <p:spPr>
          <a:xfrm flipH="1">
            <a:off x="4440238" y="2251075"/>
            <a:ext cx="3636962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53377" idx="2"/>
          </p:cNvCxnSpPr>
          <p:nvPr/>
        </p:nvCxnSpPr>
        <p:spPr>
          <a:xfrm flipH="1">
            <a:off x="4486275" y="2244725"/>
            <a:ext cx="3870325" cy="17129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H="1">
            <a:off x="4551363" y="2316163"/>
            <a:ext cx="4449762" cy="16414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6188075" y="4414838"/>
            <a:ext cx="2265363" cy="0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H="1">
            <a:off x="6213475" y="5156200"/>
            <a:ext cx="2143125" cy="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13" name="TextBox 310"/>
          <p:cNvSpPr txBox="1">
            <a:spLocks noChangeArrowheads="1"/>
          </p:cNvSpPr>
          <p:nvPr/>
        </p:nvSpPr>
        <p:spPr bwMode="auto">
          <a:xfrm>
            <a:off x="6213475" y="3967163"/>
            <a:ext cx="2406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strong +ve weight</a:t>
            </a:r>
          </a:p>
        </p:txBody>
      </p:sp>
      <p:sp>
        <p:nvSpPr>
          <p:cNvPr id="53414" name="TextBox 313"/>
          <p:cNvSpPr txBox="1">
            <a:spLocks noChangeArrowheads="1"/>
          </p:cNvSpPr>
          <p:nvPr/>
        </p:nvSpPr>
        <p:spPr bwMode="auto">
          <a:xfrm>
            <a:off x="6227763" y="4627563"/>
            <a:ext cx="2174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low/zero weight</a:t>
            </a:r>
          </a:p>
        </p:txBody>
      </p:sp>
      <p:cxnSp>
        <p:nvCxnSpPr>
          <p:cNvPr id="5" name="Straight Arrow Connector 4"/>
          <p:cNvCxnSpPr>
            <a:stCxn id="4" idx="4"/>
          </p:cNvCxnSpPr>
          <p:nvPr/>
        </p:nvCxnSpPr>
        <p:spPr>
          <a:xfrm>
            <a:off x="4084638" y="4330700"/>
            <a:ext cx="0" cy="388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1207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 idx="4294967295"/>
          </p:nvPr>
        </p:nvSpPr>
        <p:spPr>
          <a:xfrm>
            <a:off x="0" y="296863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GB" altLang="en-US">
                <a:solidFill>
                  <a:srgbClr val="FF3300"/>
                </a:solidFill>
              </a:rPr>
              <a:t>What does this unit detect? </a:t>
            </a:r>
            <a:endParaRPr lang="en-GB" altLang="en-US" i="1">
              <a:solidFill>
                <a:srgbClr val="FF33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729038" y="3584575"/>
            <a:ext cx="711200" cy="746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2286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8382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143000" y="37941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5334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2286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838200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1143000" y="40989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533400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2286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8382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11430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5334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2286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8382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11430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14" name="Rectangle 18"/>
          <p:cNvSpPr>
            <a:spLocks noChangeArrowheads="1"/>
          </p:cNvSpPr>
          <p:nvPr/>
        </p:nvSpPr>
        <p:spPr bwMode="auto">
          <a:xfrm>
            <a:off x="5334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15" name="Rectangle 19"/>
          <p:cNvSpPr>
            <a:spLocks noChangeArrowheads="1"/>
          </p:cNvSpPr>
          <p:nvPr/>
        </p:nvSpPr>
        <p:spPr bwMode="auto">
          <a:xfrm>
            <a:off x="2286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16" name="Rectangle 20"/>
          <p:cNvSpPr>
            <a:spLocks noChangeArrowheads="1"/>
          </p:cNvSpPr>
          <p:nvPr/>
        </p:nvSpPr>
        <p:spPr bwMode="auto">
          <a:xfrm>
            <a:off x="8382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17" name="Rectangle 21"/>
          <p:cNvSpPr>
            <a:spLocks noChangeArrowheads="1"/>
          </p:cNvSpPr>
          <p:nvPr/>
        </p:nvSpPr>
        <p:spPr bwMode="auto">
          <a:xfrm>
            <a:off x="11430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18" name="Rectangle 22"/>
          <p:cNvSpPr>
            <a:spLocks noChangeArrowheads="1"/>
          </p:cNvSpPr>
          <p:nvPr/>
        </p:nvSpPr>
        <p:spPr bwMode="auto">
          <a:xfrm>
            <a:off x="5334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19" name="Rectangle 127"/>
          <p:cNvSpPr>
            <a:spLocks noChangeArrowheads="1"/>
          </p:cNvSpPr>
          <p:nvPr/>
        </p:nvSpPr>
        <p:spPr bwMode="auto">
          <a:xfrm>
            <a:off x="5334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20" name="Rectangle 128"/>
          <p:cNvSpPr>
            <a:spLocks noChangeArrowheads="1"/>
          </p:cNvSpPr>
          <p:nvPr/>
        </p:nvSpPr>
        <p:spPr bwMode="auto">
          <a:xfrm>
            <a:off x="8382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21" name="Rectangle 129"/>
          <p:cNvSpPr>
            <a:spLocks noChangeArrowheads="1"/>
          </p:cNvSpPr>
          <p:nvPr/>
        </p:nvSpPr>
        <p:spPr bwMode="auto">
          <a:xfrm>
            <a:off x="533400" y="37941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22" name="Rectangle 130"/>
          <p:cNvSpPr>
            <a:spLocks noChangeArrowheads="1"/>
          </p:cNvSpPr>
          <p:nvPr/>
        </p:nvSpPr>
        <p:spPr bwMode="auto">
          <a:xfrm>
            <a:off x="533400" y="44037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23" name="Rectangle 131"/>
          <p:cNvSpPr>
            <a:spLocks noChangeArrowheads="1"/>
          </p:cNvSpPr>
          <p:nvPr/>
        </p:nvSpPr>
        <p:spPr bwMode="auto">
          <a:xfrm>
            <a:off x="533400" y="4708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24" name="Rectangle 132"/>
          <p:cNvSpPr>
            <a:spLocks noChangeArrowheads="1"/>
          </p:cNvSpPr>
          <p:nvPr/>
        </p:nvSpPr>
        <p:spPr bwMode="auto">
          <a:xfrm>
            <a:off x="838200" y="50133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25" name="Rectangle 3"/>
          <p:cNvSpPr>
            <a:spLocks noChangeArrowheads="1"/>
          </p:cNvSpPr>
          <p:nvPr/>
        </p:nvSpPr>
        <p:spPr bwMode="auto">
          <a:xfrm>
            <a:off x="1468438" y="3805238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26" name="Rectangle 4"/>
          <p:cNvSpPr>
            <a:spLocks noChangeArrowheads="1"/>
          </p:cNvSpPr>
          <p:nvPr/>
        </p:nvSpPr>
        <p:spPr bwMode="auto">
          <a:xfrm>
            <a:off x="2078038" y="3805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27" name="Rectangle 6"/>
          <p:cNvSpPr>
            <a:spLocks noChangeArrowheads="1"/>
          </p:cNvSpPr>
          <p:nvPr/>
        </p:nvSpPr>
        <p:spPr bwMode="auto">
          <a:xfrm>
            <a:off x="1773238" y="3805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28" name="Rectangle 7"/>
          <p:cNvSpPr>
            <a:spLocks noChangeArrowheads="1"/>
          </p:cNvSpPr>
          <p:nvPr/>
        </p:nvSpPr>
        <p:spPr bwMode="auto">
          <a:xfrm>
            <a:off x="1468438" y="4110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29" name="Rectangle 8"/>
          <p:cNvSpPr>
            <a:spLocks noChangeArrowheads="1"/>
          </p:cNvSpPr>
          <p:nvPr/>
        </p:nvSpPr>
        <p:spPr bwMode="auto">
          <a:xfrm>
            <a:off x="2078038" y="4110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30" name="Rectangle 10"/>
          <p:cNvSpPr>
            <a:spLocks noChangeArrowheads="1"/>
          </p:cNvSpPr>
          <p:nvPr/>
        </p:nvSpPr>
        <p:spPr bwMode="auto">
          <a:xfrm>
            <a:off x="1773238" y="4110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31" name="Rectangle 11"/>
          <p:cNvSpPr>
            <a:spLocks noChangeArrowheads="1"/>
          </p:cNvSpPr>
          <p:nvPr/>
        </p:nvSpPr>
        <p:spPr bwMode="auto">
          <a:xfrm>
            <a:off x="14684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32" name="Rectangle 12"/>
          <p:cNvSpPr>
            <a:spLocks noChangeArrowheads="1"/>
          </p:cNvSpPr>
          <p:nvPr/>
        </p:nvSpPr>
        <p:spPr bwMode="auto">
          <a:xfrm>
            <a:off x="20780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33" name="Rectangle 14"/>
          <p:cNvSpPr>
            <a:spLocks noChangeArrowheads="1"/>
          </p:cNvSpPr>
          <p:nvPr/>
        </p:nvSpPr>
        <p:spPr bwMode="auto">
          <a:xfrm>
            <a:off x="17732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34" name="Rectangle 15"/>
          <p:cNvSpPr>
            <a:spLocks noChangeArrowheads="1"/>
          </p:cNvSpPr>
          <p:nvPr/>
        </p:nvSpPr>
        <p:spPr bwMode="auto">
          <a:xfrm>
            <a:off x="14684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35" name="Rectangle 16"/>
          <p:cNvSpPr>
            <a:spLocks noChangeArrowheads="1"/>
          </p:cNvSpPr>
          <p:nvPr/>
        </p:nvSpPr>
        <p:spPr bwMode="auto">
          <a:xfrm>
            <a:off x="20780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36" name="Rectangle 18"/>
          <p:cNvSpPr>
            <a:spLocks noChangeArrowheads="1"/>
          </p:cNvSpPr>
          <p:nvPr/>
        </p:nvSpPr>
        <p:spPr bwMode="auto">
          <a:xfrm>
            <a:off x="17732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37" name="Rectangle 19"/>
          <p:cNvSpPr>
            <a:spLocks noChangeArrowheads="1"/>
          </p:cNvSpPr>
          <p:nvPr/>
        </p:nvSpPr>
        <p:spPr bwMode="auto">
          <a:xfrm>
            <a:off x="14684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38" name="Rectangle 20"/>
          <p:cNvSpPr>
            <a:spLocks noChangeArrowheads="1"/>
          </p:cNvSpPr>
          <p:nvPr/>
        </p:nvSpPr>
        <p:spPr bwMode="auto">
          <a:xfrm>
            <a:off x="20780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39" name="Rectangle 22"/>
          <p:cNvSpPr>
            <a:spLocks noChangeArrowheads="1"/>
          </p:cNvSpPr>
          <p:nvPr/>
        </p:nvSpPr>
        <p:spPr bwMode="auto">
          <a:xfrm>
            <a:off x="14684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40" name="Rectangle 127"/>
          <p:cNvSpPr>
            <a:spLocks noChangeArrowheads="1"/>
          </p:cNvSpPr>
          <p:nvPr/>
        </p:nvSpPr>
        <p:spPr bwMode="auto">
          <a:xfrm>
            <a:off x="1773238" y="4110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41" name="Rectangle 128"/>
          <p:cNvSpPr>
            <a:spLocks noChangeArrowheads="1"/>
          </p:cNvSpPr>
          <p:nvPr/>
        </p:nvSpPr>
        <p:spPr bwMode="auto">
          <a:xfrm>
            <a:off x="1762125" y="5338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42" name="Rectangle 129"/>
          <p:cNvSpPr>
            <a:spLocks noChangeArrowheads="1"/>
          </p:cNvSpPr>
          <p:nvPr/>
        </p:nvSpPr>
        <p:spPr bwMode="auto">
          <a:xfrm>
            <a:off x="1773238" y="38052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43" name="Rectangle 130"/>
          <p:cNvSpPr>
            <a:spLocks noChangeArrowheads="1"/>
          </p:cNvSpPr>
          <p:nvPr/>
        </p:nvSpPr>
        <p:spPr bwMode="auto">
          <a:xfrm>
            <a:off x="1773238" y="4414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44" name="Rectangle 131"/>
          <p:cNvSpPr>
            <a:spLocks noChangeArrowheads="1"/>
          </p:cNvSpPr>
          <p:nvPr/>
        </p:nvSpPr>
        <p:spPr bwMode="auto">
          <a:xfrm>
            <a:off x="1773238" y="47196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45" name="Rectangle 132"/>
          <p:cNvSpPr>
            <a:spLocks noChangeArrowheads="1"/>
          </p:cNvSpPr>
          <p:nvPr/>
        </p:nvSpPr>
        <p:spPr bwMode="auto">
          <a:xfrm>
            <a:off x="2078038" y="5024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46" name="Rectangle 3"/>
          <p:cNvSpPr>
            <a:spLocks noChangeArrowheads="1"/>
          </p:cNvSpPr>
          <p:nvPr/>
        </p:nvSpPr>
        <p:spPr bwMode="auto">
          <a:xfrm>
            <a:off x="2492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47" name="Rectangle 4"/>
          <p:cNvSpPr>
            <a:spLocks noChangeArrowheads="1"/>
          </p:cNvSpPr>
          <p:nvPr/>
        </p:nvSpPr>
        <p:spPr bwMode="auto">
          <a:xfrm>
            <a:off x="8588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48" name="Rectangle 5"/>
          <p:cNvSpPr>
            <a:spLocks noChangeArrowheads="1"/>
          </p:cNvSpPr>
          <p:nvPr/>
        </p:nvSpPr>
        <p:spPr bwMode="auto">
          <a:xfrm>
            <a:off x="11636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49" name="Rectangle 6"/>
          <p:cNvSpPr>
            <a:spLocks noChangeArrowheads="1"/>
          </p:cNvSpPr>
          <p:nvPr/>
        </p:nvSpPr>
        <p:spPr bwMode="auto">
          <a:xfrm>
            <a:off x="5540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50" name="Rectangle 7"/>
          <p:cNvSpPr>
            <a:spLocks noChangeArrowheads="1"/>
          </p:cNvSpPr>
          <p:nvPr/>
        </p:nvSpPr>
        <p:spPr bwMode="auto">
          <a:xfrm>
            <a:off x="249238" y="5634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51" name="Rectangle 8"/>
          <p:cNvSpPr>
            <a:spLocks noChangeArrowheads="1"/>
          </p:cNvSpPr>
          <p:nvPr/>
        </p:nvSpPr>
        <p:spPr bwMode="auto">
          <a:xfrm>
            <a:off x="8588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52" name="Rectangle 9"/>
          <p:cNvSpPr>
            <a:spLocks noChangeArrowheads="1"/>
          </p:cNvSpPr>
          <p:nvPr/>
        </p:nvSpPr>
        <p:spPr bwMode="auto">
          <a:xfrm>
            <a:off x="11636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53" name="Rectangle 10"/>
          <p:cNvSpPr>
            <a:spLocks noChangeArrowheads="1"/>
          </p:cNvSpPr>
          <p:nvPr/>
        </p:nvSpPr>
        <p:spPr bwMode="auto">
          <a:xfrm>
            <a:off x="5540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54" name="Rectangle 11"/>
          <p:cNvSpPr>
            <a:spLocks noChangeArrowheads="1"/>
          </p:cNvSpPr>
          <p:nvPr/>
        </p:nvSpPr>
        <p:spPr bwMode="auto">
          <a:xfrm>
            <a:off x="2492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55" name="Rectangle 12"/>
          <p:cNvSpPr>
            <a:spLocks noChangeArrowheads="1"/>
          </p:cNvSpPr>
          <p:nvPr/>
        </p:nvSpPr>
        <p:spPr bwMode="auto">
          <a:xfrm>
            <a:off x="8588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56" name="Rectangle 13"/>
          <p:cNvSpPr>
            <a:spLocks noChangeArrowheads="1"/>
          </p:cNvSpPr>
          <p:nvPr/>
        </p:nvSpPr>
        <p:spPr bwMode="auto">
          <a:xfrm>
            <a:off x="11636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57" name="Rectangle 14"/>
          <p:cNvSpPr>
            <a:spLocks noChangeArrowheads="1"/>
          </p:cNvSpPr>
          <p:nvPr/>
        </p:nvSpPr>
        <p:spPr bwMode="auto">
          <a:xfrm>
            <a:off x="5540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58" name="Rectangle 15"/>
          <p:cNvSpPr>
            <a:spLocks noChangeArrowheads="1"/>
          </p:cNvSpPr>
          <p:nvPr/>
        </p:nvSpPr>
        <p:spPr bwMode="auto">
          <a:xfrm>
            <a:off x="2492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59" name="Rectangle 16"/>
          <p:cNvSpPr>
            <a:spLocks noChangeArrowheads="1"/>
          </p:cNvSpPr>
          <p:nvPr/>
        </p:nvSpPr>
        <p:spPr bwMode="auto">
          <a:xfrm>
            <a:off x="8588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60" name="Rectangle 17"/>
          <p:cNvSpPr>
            <a:spLocks noChangeArrowheads="1"/>
          </p:cNvSpPr>
          <p:nvPr/>
        </p:nvSpPr>
        <p:spPr bwMode="auto">
          <a:xfrm>
            <a:off x="11636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61" name="Rectangle 18"/>
          <p:cNvSpPr>
            <a:spLocks noChangeArrowheads="1"/>
          </p:cNvSpPr>
          <p:nvPr/>
        </p:nvSpPr>
        <p:spPr bwMode="auto">
          <a:xfrm>
            <a:off x="5540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62" name="Rectangle 127"/>
          <p:cNvSpPr>
            <a:spLocks noChangeArrowheads="1"/>
          </p:cNvSpPr>
          <p:nvPr/>
        </p:nvSpPr>
        <p:spPr bwMode="auto">
          <a:xfrm>
            <a:off x="1498600" y="4994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63" name="Rectangle 128"/>
          <p:cNvSpPr>
            <a:spLocks noChangeArrowheads="1"/>
          </p:cNvSpPr>
          <p:nvPr/>
        </p:nvSpPr>
        <p:spPr bwMode="auto">
          <a:xfrm>
            <a:off x="858838" y="5634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64" name="Rectangle 129"/>
          <p:cNvSpPr>
            <a:spLocks noChangeArrowheads="1"/>
          </p:cNvSpPr>
          <p:nvPr/>
        </p:nvSpPr>
        <p:spPr bwMode="auto">
          <a:xfrm>
            <a:off x="1184275" y="5938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65" name="Rectangle 130"/>
          <p:cNvSpPr>
            <a:spLocks noChangeArrowheads="1"/>
          </p:cNvSpPr>
          <p:nvPr/>
        </p:nvSpPr>
        <p:spPr bwMode="auto">
          <a:xfrm>
            <a:off x="847725" y="46990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66" name="Rectangle 131"/>
          <p:cNvSpPr>
            <a:spLocks noChangeArrowheads="1"/>
          </p:cNvSpPr>
          <p:nvPr/>
        </p:nvSpPr>
        <p:spPr bwMode="auto">
          <a:xfrm>
            <a:off x="1173163" y="50038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67" name="Rectangle 3"/>
          <p:cNvSpPr>
            <a:spLocks noChangeArrowheads="1"/>
          </p:cNvSpPr>
          <p:nvPr/>
        </p:nvSpPr>
        <p:spPr bwMode="auto">
          <a:xfrm>
            <a:off x="14573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68" name="Rectangle 4"/>
          <p:cNvSpPr>
            <a:spLocks noChangeArrowheads="1"/>
          </p:cNvSpPr>
          <p:nvPr/>
        </p:nvSpPr>
        <p:spPr bwMode="auto">
          <a:xfrm>
            <a:off x="20669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69" name="Rectangle 6"/>
          <p:cNvSpPr>
            <a:spLocks noChangeArrowheads="1"/>
          </p:cNvSpPr>
          <p:nvPr/>
        </p:nvSpPr>
        <p:spPr bwMode="auto">
          <a:xfrm>
            <a:off x="14573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70" name="Rectangle 7"/>
          <p:cNvSpPr>
            <a:spLocks noChangeArrowheads="1"/>
          </p:cNvSpPr>
          <p:nvPr/>
        </p:nvSpPr>
        <p:spPr bwMode="auto">
          <a:xfrm>
            <a:off x="1752600" y="5024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71" name="Rectangle 8"/>
          <p:cNvSpPr>
            <a:spLocks noChangeArrowheads="1"/>
          </p:cNvSpPr>
          <p:nvPr/>
        </p:nvSpPr>
        <p:spPr bwMode="auto">
          <a:xfrm>
            <a:off x="2066925" y="5643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72" name="Rectangle 10"/>
          <p:cNvSpPr>
            <a:spLocks noChangeArrowheads="1"/>
          </p:cNvSpPr>
          <p:nvPr/>
        </p:nvSpPr>
        <p:spPr bwMode="auto">
          <a:xfrm>
            <a:off x="1457325" y="5643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73" name="Rectangle 11"/>
          <p:cNvSpPr>
            <a:spLocks noChangeArrowheads="1"/>
          </p:cNvSpPr>
          <p:nvPr/>
        </p:nvSpPr>
        <p:spPr bwMode="auto">
          <a:xfrm>
            <a:off x="14573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74" name="Rectangle 12"/>
          <p:cNvSpPr>
            <a:spLocks noChangeArrowheads="1"/>
          </p:cNvSpPr>
          <p:nvPr/>
        </p:nvSpPr>
        <p:spPr bwMode="auto">
          <a:xfrm>
            <a:off x="20669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75" name="Rectangle 14"/>
          <p:cNvSpPr>
            <a:spLocks noChangeArrowheads="1"/>
          </p:cNvSpPr>
          <p:nvPr/>
        </p:nvSpPr>
        <p:spPr bwMode="auto">
          <a:xfrm>
            <a:off x="14573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76" name="Rectangle 15"/>
          <p:cNvSpPr>
            <a:spLocks noChangeArrowheads="1"/>
          </p:cNvSpPr>
          <p:nvPr/>
        </p:nvSpPr>
        <p:spPr bwMode="auto">
          <a:xfrm>
            <a:off x="14573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77" name="Rectangle 16"/>
          <p:cNvSpPr>
            <a:spLocks noChangeArrowheads="1"/>
          </p:cNvSpPr>
          <p:nvPr/>
        </p:nvSpPr>
        <p:spPr bwMode="auto">
          <a:xfrm>
            <a:off x="20669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78" name="Rectangle 18"/>
          <p:cNvSpPr>
            <a:spLocks noChangeArrowheads="1"/>
          </p:cNvSpPr>
          <p:nvPr/>
        </p:nvSpPr>
        <p:spPr bwMode="auto">
          <a:xfrm>
            <a:off x="14573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79" name="Rectangle 127"/>
          <p:cNvSpPr>
            <a:spLocks noChangeArrowheads="1"/>
          </p:cNvSpPr>
          <p:nvPr/>
        </p:nvSpPr>
        <p:spPr bwMode="auto">
          <a:xfrm>
            <a:off x="1457325" y="56435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80" name="Rectangle 128"/>
          <p:cNvSpPr>
            <a:spLocks noChangeArrowheads="1"/>
          </p:cNvSpPr>
          <p:nvPr/>
        </p:nvSpPr>
        <p:spPr bwMode="auto">
          <a:xfrm>
            <a:off x="533400" y="50339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81" name="Rectangle 129"/>
          <p:cNvSpPr>
            <a:spLocks noChangeArrowheads="1"/>
          </p:cNvSpPr>
          <p:nvPr/>
        </p:nvSpPr>
        <p:spPr bwMode="auto">
          <a:xfrm>
            <a:off x="1457325" y="5338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82" name="Rectangle 130"/>
          <p:cNvSpPr>
            <a:spLocks noChangeArrowheads="1"/>
          </p:cNvSpPr>
          <p:nvPr/>
        </p:nvSpPr>
        <p:spPr bwMode="auto">
          <a:xfrm>
            <a:off x="1457325" y="59483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83" name="Rectangle 131"/>
          <p:cNvSpPr>
            <a:spLocks noChangeArrowheads="1"/>
          </p:cNvSpPr>
          <p:nvPr/>
        </p:nvSpPr>
        <p:spPr bwMode="auto">
          <a:xfrm>
            <a:off x="1457325" y="6253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84" name="Rectangle 11"/>
          <p:cNvSpPr>
            <a:spLocks noChangeArrowheads="1"/>
          </p:cNvSpPr>
          <p:nvPr/>
        </p:nvSpPr>
        <p:spPr bwMode="auto">
          <a:xfrm>
            <a:off x="238125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85" name="Rectangle 11"/>
          <p:cNvSpPr>
            <a:spLocks noChangeArrowheads="1"/>
          </p:cNvSpPr>
          <p:nvPr/>
        </p:nvSpPr>
        <p:spPr bwMode="auto">
          <a:xfrm>
            <a:off x="533400" y="3784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86" name="Rectangle 22"/>
          <p:cNvSpPr>
            <a:spLocks noChangeArrowheads="1"/>
          </p:cNvSpPr>
          <p:nvPr/>
        </p:nvSpPr>
        <p:spPr bwMode="auto">
          <a:xfrm>
            <a:off x="258763" y="561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87" name="Rectangle 21"/>
          <p:cNvSpPr>
            <a:spLocks noChangeArrowheads="1"/>
          </p:cNvSpPr>
          <p:nvPr/>
        </p:nvSpPr>
        <p:spPr bwMode="auto">
          <a:xfrm>
            <a:off x="2078038" y="50339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88" name="Rectangle 21"/>
          <p:cNvSpPr>
            <a:spLocks noChangeArrowheads="1"/>
          </p:cNvSpPr>
          <p:nvPr/>
        </p:nvSpPr>
        <p:spPr bwMode="auto">
          <a:xfrm>
            <a:off x="879475" y="5622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89" name="Rectangle 15"/>
          <p:cNvSpPr>
            <a:spLocks noChangeArrowheads="1"/>
          </p:cNvSpPr>
          <p:nvPr/>
        </p:nvSpPr>
        <p:spPr bwMode="auto">
          <a:xfrm>
            <a:off x="1762125" y="5622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90" name="Rectangle 16"/>
          <p:cNvSpPr>
            <a:spLocks noChangeArrowheads="1"/>
          </p:cNvSpPr>
          <p:nvPr/>
        </p:nvSpPr>
        <p:spPr bwMode="auto">
          <a:xfrm>
            <a:off x="1782763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91" name="Rectangle 16"/>
          <p:cNvSpPr>
            <a:spLocks noChangeArrowheads="1"/>
          </p:cNvSpPr>
          <p:nvPr/>
        </p:nvSpPr>
        <p:spPr bwMode="auto">
          <a:xfrm>
            <a:off x="1782763" y="5927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92" name="Rectangle 131"/>
          <p:cNvSpPr>
            <a:spLocks noChangeArrowheads="1"/>
          </p:cNvSpPr>
          <p:nvPr/>
        </p:nvSpPr>
        <p:spPr bwMode="auto">
          <a:xfrm>
            <a:off x="1173163" y="6232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93" name="Rectangle 3"/>
          <p:cNvSpPr>
            <a:spLocks noChangeArrowheads="1"/>
          </p:cNvSpPr>
          <p:nvPr/>
        </p:nvSpPr>
        <p:spPr bwMode="auto">
          <a:xfrm>
            <a:off x="7778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94" name="Rectangle 4"/>
          <p:cNvSpPr>
            <a:spLocks noChangeArrowheads="1"/>
          </p:cNvSpPr>
          <p:nvPr/>
        </p:nvSpPr>
        <p:spPr bwMode="auto">
          <a:xfrm>
            <a:off x="13874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95" name="Rectangle 5"/>
          <p:cNvSpPr>
            <a:spLocks noChangeArrowheads="1"/>
          </p:cNvSpPr>
          <p:nvPr/>
        </p:nvSpPr>
        <p:spPr bwMode="auto">
          <a:xfrm>
            <a:off x="1692275" y="19145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96" name="Rectangle 6"/>
          <p:cNvSpPr>
            <a:spLocks noChangeArrowheads="1"/>
          </p:cNvSpPr>
          <p:nvPr/>
        </p:nvSpPr>
        <p:spPr bwMode="auto">
          <a:xfrm>
            <a:off x="10826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97" name="Rectangle 129"/>
          <p:cNvSpPr>
            <a:spLocks noChangeArrowheads="1"/>
          </p:cNvSpPr>
          <p:nvPr/>
        </p:nvSpPr>
        <p:spPr bwMode="auto">
          <a:xfrm>
            <a:off x="1082675" y="1914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98" name="Rectangle 3"/>
          <p:cNvSpPr>
            <a:spLocks noChangeArrowheads="1"/>
          </p:cNvSpPr>
          <p:nvPr/>
        </p:nvSpPr>
        <p:spPr bwMode="auto">
          <a:xfrm>
            <a:off x="2016125" y="1925638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399" name="Rectangle 4"/>
          <p:cNvSpPr>
            <a:spLocks noChangeArrowheads="1"/>
          </p:cNvSpPr>
          <p:nvPr/>
        </p:nvSpPr>
        <p:spPr bwMode="auto">
          <a:xfrm>
            <a:off x="2625725" y="192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400" name="Rectangle 6"/>
          <p:cNvSpPr>
            <a:spLocks noChangeArrowheads="1"/>
          </p:cNvSpPr>
          <p:nvPr/>
        </p:nvSpPr>
        <p:spPr bwMode="auto">
          <a:xfrm>
            <a:off x="2320925" y="192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401" name="Rectangle 129"/>
          <p:cNvSpPr>
            <a:spLocks noChangeArrowheads="1"/>
          </p:cNvSpPr>
          <p:nvPr/>
        </p:nvSpPr>
        <p:spPr bwMode="auto">
          <a:xfrm>
            <a:off x="2320925" y="19256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402" name="Rectangle 11"/>
          <p:cNvSpPr>
            <a:spLocks noChangeArrowheads="1"/>
          </p:cNvSpPr>
          <p:nvPr/>
        </p:nvSpPr>
        <p:spPr bwMode="auto">
          <a:xfrm>
            <a:off x="1082675" y="190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403" name="Rectangle 7"/>
          <p:cNvSpPr>
            <a:spLocks noChangeArrowheads="1"/>
          </p:cNvSpPr>
          <p:nvPr/>
        </p:nvSpPr>
        <p:spPr bwMode="auto">
          <a:xfrm>
            <a:off x="29416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404" name="Rectangle 8"/>
          <p:cNvSpPr>
            <a:spLocks noChangeArrowheads="1"/>
          </p:cNvSpPr>
          <p:nvPr/>
        </p:nvSpPr>
        <p:spPr bwMode="auto">
          <a:xfrm>
            <a:off x="3551238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405" name="Rectangle 9"/>
          <p:cNvSpPr>
            <a:spLocks noChangeArrowheads="1"/>
          </p:cNvSpPr>
          <p:nvPr/>
        </p:nvSpPr>
        <p:spPr bwMode="auto">
          <a:xfrm>
            <a:off x="3856038" y="193516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406" name="Rectangle 10"/>
          <p:cNvSpPr>
            <a:spLocks noChangeArrowheads="1"/>
          </p:cNvSpPr>
          <p:nvPr/>
        </p:nvSpPr>
        <p:spPr bwMode="auto">
          <a:xfrm>
            <a:off x="3246438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407" name="Rectangle 127"/>
          <p:cNvSpPr>
            <a:spLocks noChangeArrowheads="1"/>
          </p:cNvSpPr>
          <p:nvPr/>
        </p:nvSpPr>
        <p:spPr bwMode="auto">
          <a:xfrm>
            <a:off x="32464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408" name="Rectangle 128"/>
          <p:cNvSpPr>
            <a:spLocks noChangeArrowheads="1"/>
          </p:cNvSpPr>
          <p:nvPr/>
        </p:nvSpPr>
        <p:spPr bwMode="auto">
          <a:xfrm>
            <a:off x="35512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409" name="Rectangle 7"/>
          <p:cNvSpPr>
            <a:spLocks noChangeArrowheads="1"/>
          </p:cNvSpPr>
          <p:nvPr/>
        </p:nvSpPr>
        <p:spPr bwMode="auto">
          <a:xfrm>
            <a:off x="418147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410" name="Rectangle 8"/>
          <p:cNvSpPr>
            <a:spLocks noChangeArrowheads="1"/>
          </p:cNvSpPr>
          <p:nvPr/>
        </p:nvSpPr>
        <p:spPr bwMode="auto">
          <a:xfrm>
            <a:off x="479107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411" name="Rectangle 10"/>
          <p:cNvSpPr>
            <a:spLocks noChangeArrowheads="1"/>
          </p:cNvSpPr>
          <p:nvPr/>
        </p:nvSpPr>
        <p:spPr bwMode="auto">
          <a:xfrm>
            <a:off x="448627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412" name="Rectangle 127"/>
          <p:cNvSpPr>
            <a:spLocks noChangeArrowheads="1"/>
          </p:cNvSpPr>
          <p:nvPr/>
        </p:nvSpPr>
        <p:spPr bwMode="auto">
          <a:xfrm>
            <a:off x="448627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413" name="Rectangle 11"/>
          <p:cNvSpPr>
            <a:spLocks noChangeArrowheads="1"/>
          </p:cNvSpPr>
          <p:nvPr/>
        </p:nvSpPr>
        <p:spPr bwMode="auto">
          <a:xfrm>
            <a:off x="2951163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414" name="Rectangle 11"/>
          <p:cNvSpPr>
            <a:spLocks noChangeArrowheads="1"/>
          </p:cNvSpPr>
          <p:nvPr/>
        </p:nvSpPr>
        <p:spPr bwMode="auto">
          <a:xfrm>
            <a:off x="51212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415" name="Rectangle 12"/>
          <p:cNvSpPr>
            <a:spLocks noChangeArrowheads="1"/>
          </p:cNvSpPr>
          <p:nvPr/>
        </p:nvSpPr>
        <p:spPr bwMode="auto">
          <a:xfrm>
            <a:off x="57308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416" name="Rectangle 13"/>
          <p:cNvSpPr>
            <a:spLocks noChangeArrowheads="1"/>
          </p:cNvSpPr>
          <p:nvPr/>
        </p:nvSpPr>
        <p:spPr bwMode="auto">
          <a:xfrm>
            <a:off x="60356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417" name="Rectangle 14"/>
          <p:cNvSpPr>
            <a:spLocks noChangeArrowheads="1"/>
          </p:cNvSpPr>
          <p:nvPr/>
        </p:nvSpPr>
        <p:spPr bwMode="auto">
          <a:xfrm>
            <a:off x="54260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418" name="Rectangle 130"/>
          <p:cNvSpPr>
            <a:spLocks noChangeArrowheads="1"/>
          </p:cNvSpPr>
          <p:nvPr/>
        </p:nvSpPr>
        <p:spPr bwMode="auto">
          <a:xfrm>
            <a:off x="5426075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419" name="Rectangle 11"/>
          <p:cNvSpPr>
            <a:spLocks noChangeArrowheads="1"/>
          </p:cNvSpPr>
          <p:nvPr/>
        </p:nvSpPr>
        <p:spPr bwMode="auto">
          <a:xfrm>
            <a:off x="63595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420" name="Rectangle 12"/>
          <p:cNvSpPr>
            <a:spLocks noChangeArrowheads="1"/>
          </p:cNvSpPr>
          <p:nvPr/>
        </p:nvSpPr>
        <p:spPr bwMode="auto">
          <a:xfrm>
            <a:off x="69691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421" name="Rectangle 14"/>
          <p:cNvSpPr>
            <a:spLocks noChangeArrowheads="1"/>
          </p:cNvSpPr>
          <p:nvPr/>
        </p:nvSpPr>
        <p:spPr bwMode="auto">
          <a:xfrm>
            <a:off x="66643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422" name="Rectangle 130"/>
          <p:cNvSpPr>
            <a:spLocks noChangeArrowheads="1"/>
          </p:cNvSpPr>
          <p:nvPr/>
        </p:nvSpPr>
        <p:spPr bwMode="auto">
          <a:xfrm>
            <a:off x="666432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423" name="Rectangle 15"/>
          <p:cNvSpPr>
            <a:spLocks noChangeArrowheads="1"/>
          </p:cNvSpPr>
          <p:nvPr/>
        </p:nvSpPr>
        <p:spPr bwMode="auto">
          <a:xfrm>
            <a:off x="72898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424" name="Rectangle 16"/>
          <p:cNvSpPr>
            <a:spLocks noChangeArrowheads="1"/>
          </p:cNvSpPr>
          <p:nvPr/>
        </p:nvSpPr>
        <p:spPr bwMode="auto">
          <a:xfrm>
            <a:off x="78994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425" name="Rectangle 17"/>
          <p:cNvSpPr>
            <a:spLocks noChangeArrowheads="1"/>
          </p:cNvSpPr>
          <p:nvPr/>
        </p:nvSpPr>
        <p:spPr bwMode="auto">
          <a:xfrm>
            <a:off x="82042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426" name="Rectangle 18"/>
          <p:cNvSpPr>
            <a:spLocks noChangeArrowheads="1"/>
          </p:cNvSpPr>
          <p:nvPr/>
        </p:nvSpPr>
        <p:spPr bwMode="auto">
          <a:xfrm>
            <a:off x="75946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427" name="Rectangle 131"/>
          <p:cNvSpPr>
            <a:spLocks noChangeArrowheads="1"/>
          </p:cNvSpPr>
          <p:nvPr/>
        </p:nvSpPr>
        <p:spPr bwMode="auto">
          <a:xfrm>
            <a:off x="7594600" y="1939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428" name="Rectangle 130"/>
          <p:cNvSpPr>
            <a:spLocks noChangeArrowheads="1"/>
          </p:cNvSpPr>
          <p:nvPr/>
        </p:nvSpPr>
        <p:spPr bwMode="auto">
          <a:xfrm>
            <a:off x="7908925" y="19304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5429" name="TextBox 7"/>
          <p:cNvSpPr txBox="1">
            <a:spLocks noChangeArrowheads="1"/>
          </p:cNvSpPr>
          <p:nvPr/>
        </p:nvSpPr>
        <p:spPr bwMode="auto">
          <a:xfrm>
            <a:off x="8509000" y="18669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55430" name="TextBox 261"/>
          <p:cNvSpPr txBox="1">
            <a:spLocks noChangeArrowheads="1"/>
          </p:cNvSpPr>
          <p:nvPr/>
        </p:nvSpPr>
        <p:spPr bwMode="auto">
          <a:xfrm>
            <a:off x="-17463" y="34750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5431" name="TextBox 262"/>
          <p:cNvSpPr txBox="1">
            <a:spLocks noChangeArrowheads="1"/>
          </p:cNvSpPr>
          <p:nvPr/>
        </p:nvSpPr>
        <p:spPr bwMode="auto">
          <a:xfrm>
            <a:off x="2247900" y="642143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00"/>
                </a:solidFill>
              </a:rPr>
              <a:t>63</a:t>
            </a:r>
          </a:p>
        </p:txBody>
      </p:sp>
      <p:sp>
        <p:nvSpPr>
          <p:cNvPr id="55432" name="TextBox 263"/>
          <p:cNvSpPr txBox="1">
            <a:spLocks noChangeArrowheads="1"/>
          </p:cNvSpPr>
          <p:nvPr/>
        </p:nvSpPr>
        <p:spPr bwMode="auto">
          <a:xfrm>
            <a:off x="646113" y="1400175"/>
            <a:ext cx="8570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00"/>
                </a:solidFill>
              </a:rPr>
              <a:t> </a:t>
            </a:r>
            <a:r>
              <a:rPr lang="en-GB" altLang="en-US" sz="2400">
                <a:solidFill>
                  <a:srgbClr val="000000"/>
                </a:solidFill>
              </a:rPr>
              <a:t>1                5                10                 15                20                25 </a:t>
            </a:r>
            <a:r>
              <a:rPr lang="en-GB" altLang="en-US" sz="2400" b="1">
                <a:solidFill>
                  <a:srgbClr val="000000"/>
                </a:solidFill>
              </a:rPr>
              <a:t> …</a:t>
            </a:r>
          </a:p>
        </p:txBody>
      </p:sp>
      <p:cxnSp>
        <p:nvCxnSpPr>
          <p:cNvPr id="41" name="Straight Connector 40"/>
          <p:cNvCxnSpPr>
            <a:stCxn id="55393" idx="2"/>
            <a:endCxn id="4" idx="2"/>
          </p:cNvCxnSpPr>
          <p:nvPr/>
        </p:nvCxnSpPr>
        <p:spPr>
          <a:xfrm>
            <a:off x="930275" y="2219325"/>
            <a:ext cx="279876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endCxn id="4" idx="2"/>
          </p:cNvCxnSpPr>
          <p:nvPr/>
        </p:nvCxnSpPr>
        <p:spPr>
          <a:xfrm>
            <a:off x="1235075" y="2219325"/>
            <a:ext cx="249396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1549400" y="2230438"/>
            <a:ext cx="2179638" cy="1554162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endCxn id="4" idx="1"/>
          </p:cNvCxnSpPr>
          <p:nvPr/>
        </p:nvCxnSpPr>
        <p:spPr>
          <a:xfrm>
            <a:off x="1884363" y="2239963"/>
            <a:ext cx="1947862" cy="1452562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endCxn id="4" idx="1"/>
          </p:cNvCxnSpPr>
          <p:nvPr/>
        </p:nvCxnSpPr>
        <p:spPr>
          <a:xfrm>
            <a:off x="2209800" y="2260600"/>
            <a:ext cx="1622425" cy="1431925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endCxn id="4" idx="1"/>
          </p:cNvCxnSpPr>
          <p:nvPr/>
        </p:nvCxnSpPr>
        <p:spPr>
          <a:xfrm>
            <a:off x="2484438" y="2270125"/>
            <a:ext cx="1347787" cy="1422400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stCxn id="55399" idx="2"/>
            <a:endCxn id="4" idx="1"/>
          </p:cNvCxnSpPr>
          <p:nvPr/>
        </p:nvCxnSpPr>
        <p:spPr>
          <a:xfrm>
            <a:off x="2778125" y="2230438"/>
            <a:ext cx="1054100" cy="1462087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55403" idx="2"/>
            <a:endCxn id="4" idx="1"/>
          </p:cNvCxnSpPr>
          <p:nvPr/>
        </p:nvCxnSpPr>
        <p:spPr>
          <a:xfrm>
            <a:off x="3094038" y="2239963"/>
            <a:ext cx="738187" cy="145256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3509963" y="2281238"/>
            <a:ext cx="369887" cy="130333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3692525" y="2290763"/>
            <a:ext cx="369888" cy="130333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endCxn id="4" idx="0"/>
          </p:cNvCxnSpPr>
          <p:nvPr/>
        </p:nvCxnSpPr>
        <p:spPr>
          <a:xfrm>
            <a:off x="3978275" y="2320925"/>
            <a:ext cx="106363" cy="12636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4181475" y="2301875"/>
            <a:ext cx="203200" cy="13017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H="1">
            <a:off x="4181475" y="2290763"/>
            <a:ext cx="436563" cy="129381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endCxn id="4" idx="7"/>
          </p:cNvCxnSpPr>
          <p:nvPr/>
        </p:nvCxnSpPr>
        <p:spPr>
          <a:xfrm flipH="1">
            <a:off x="4335463" y="2311400"/>
            <a:ext cx="658812" cy="138112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endCxn id="4" idx="7"/>
          </p:cNvCxnSpPr>
          <p:nvPr/>
        </p:nvCxnSpPr>
        <p:spPr>
          <a:xfrm flipH="1">
            <a:off x="4335463" y="2281238"/>
            <a:ext cx="931862" cy="141128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flipH="1">
            <a:off x="4440238" y="2290763"/>
            <a:ext cx="1152525" cy="14160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>
            <a:stCxn id="55415" idx="2"/>
          </p:cNvCxnSpPr>
          <p:nvPr/>
        </p:nvCxnSpPr>
        <p:spPr>
          <a:xfrm flipH="1">
            <a:off x="4486275" y="2239963"/>
            <a:ext cx="1397000" cy="154940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endCxn id="4" idx="6"/>
          </p:cNvCxnSpPr>
          <p:nvPr/>
        </p:nvCxnSpPr>
        <p:spPr>
          <a:xfrm flipH="1">
            <a:off x="4440238" y="2290763"/>
            <a:ext cx="1773237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stCxn id="55419" idx="2"/>
            <a:endCxn id="4" idx="6"/>
          </p:cNvCxnSpPr>
          <p:nvPr/>
        </p:nvCxnSpPr>
        <p:spPr>
          <a:xfrm flipH="1">
            <a:off x="4440238" y="2251075"/>
            <a:ext cx="2071687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>
            <a:endCxn id="4" idx="6"/>
          </p:cNvCxnSpPr>
          <p:nvPr/>
        </p:nvCxnSpPr>
        <p:spPr>
          <a:xfrm flipH="1">
            <a:off x="4440238" y="2290763"/>
            <a:ext cx="2325687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>
            <a:endCxn id="4" idx="6"/>
          </p:cNvCxnSpPr>
          <p:nvPr/>
        </p:nvCxnSpPr>
        <p:spPr>
          <a:xfrm flipH="1">
            <a:off x="4440238" y="2251075"/>
            <a:ext cx="2671762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>
            <a:endCxn id="4" idx="6"/>
          </p:cNvCxnSpPr>
          <p:nvPr/>
        </p:nvCxnSpPr>
        <p:spPr>
          <a:xfrm flipH="1">
            <a:off x="4440238" y="2270125"/>
            <a:ext cx="2976562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endCxn id="4" idx="6"/>
          </p:cNvCxnSpPr>
          <p:nvPr/>
        </p:nvCxnSpPr>
        <p:spPr>
          <a:xfrm flipH="1">
            <a:off x="4440238" y="2270125"/>
            <a:ext cx="3352800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endCxn id="4" idx="6"/>
          </p:cNvCxnSpPr>
          <p:nvPr/>
        </p:nvCxnSpPr>
        <p:spPr>
          <a:xfrm flipH="1">
            <a:off x="4440238" y="2251075"/>
            <a:ext cx="3636962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55425" idx="2"/>
          </p:cNvCxnSpPr>
          <p:nvPr/>
        </p:nvCxnSpPr>
        <p:spPr>
          <a:xfrm flipH="1">
            <a:off x="4486275" y="2244725"/>
            <a:ext cx="3870325" cy="17129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H="1">
            <a:off x="4551363" y="2316163"/>
            <a:ext cx="4449762" cy="16414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6188075" y="4414838"/>
            <a:ext cx="2265363" cy="0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H="1">
            <a:off x="6213475" y="5156200"/>
            <a:ext cx="2143125" cy="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61" name="TextBox 310"/>
          <p:cNvSpPr txBox="1">
            <a:spLocks noChangeArrowheads="1"/>
          </p:cNvSpPr>
          <p:nvPr/>
        </p:nvSpPr>
        <p:spPr bwMode="auto">
          <a:xfrm>
            <a:off x="6213475" y="3967163"/>
            <a:ext cx="2406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strong +ve weight</a:t>
            </a:r>
          </a:p>
        </p:txBody>
      </p:sp>
      <p:sp>
        <p:nvSpPr>
          <p:cNvPr id="55462" name="TextBox 313"/>
          <p:cNvSpPr txBox="1">
            <a:spLocks noChangeArrowheads="1"/>
          </p:cNvSpPr>
          <p:nvPr/>
        </p:nvSpPr>
        <p:spPr bwMode="auto">
          <a:xfrm>
            <a:off x="6227763" y="4627563"/>
            <a:ext cx="2174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low/zero weight</a:t>
            </a:r>
          </a:p>
        </p:txBody>
      </p:sp>
      <p:cxnSp>
        <p:nvCxnSpPr>
          <p:cNvPr id="5" name="Straight Arrow Connector 4"/>
          <p:cNvCxnSpPr>
            <a:stCxn id="4" idx="4"/>
          </p:cNvCxnSpPr>
          <p:nvPr/>
        </p:nvCxnSpPr>
        <p:spPr>
          <a:xfrm>
            <a:off x="4084638" y="4330700"/>
            <a:ext cx="0" cy="388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85738" y="3692525"/>
            <a:ext cx="2287587" cy="49371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55465" name="TextBox 5"/>
          <p:cNvSpPr txBox="1">
            <a:spLocks noChangeArrowheads="1"/>
          </p:cNvSpPr>
          <p:nvPr/>
        </p:nvSpPr>
        <p:spPr bwMode="auto">
          <a:xfrm>
            <a:off x="3270250" y="5260975"/>
            <a:ext cx="5757863" cy="8302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it will send strong signal for a horizontal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line in the top row, ignoring everywhere else </a:t>
            </a:r>
          </a:p>
        </p:txBody>
      </p:sp>
    </p:spTree>
    <p:extLst>
      <p:ext uri="{BB962C8B-B14F-4D97-AF65-F5344CB8AC3E}">
        <p14:creationId xmlns:p14="http://schemas.microsoft.com/office/powerpoint/2010/main" val="18289065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 idx="4294967295"/>
          </p:nvPr>
        </p:nvSpPr>
        <p:spPr>
          <a:xfrm>
            <a:off x="0" y="296863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GB" altLang="en-US">
                <a:solidFill>
                  <a:srgbClr val="FF3300"/>
                </a:solidFill>
              </a:rPr>
              <a:t>What does this unit detect? </a:t>
            </a:r>
            <a:endParaRPr lang="en-GB" altLang="en-US" i="1">
              <a:solidFill>
                <a:srgbClr val="FF33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729038" y="3584575"/>
            <a:ext cx="711200" cy="746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2286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8382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143000" y="37941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5334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2286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838200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1143000" y="40989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533400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2286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8382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11430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5334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2286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8382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11430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5334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63" name="Rectangle 19"/>
          <p:cNvSpPr>
            <a:spLocks noChangeArrowheads="1"/>
          </p:cNvSpPr>
          <p:nvPr/>
        </p:nvSpPr>
        <p:spPr bwMode="auto">
          <a:xfrm>
            <a:off x="2286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64" name="Rectangle 20"/>
          <p:cNvSpPr>
            <a:spLocks noChangeArrowheads="1"/>
          </p:cNvSpPr>
          <p:nvPr/>
        </p:nvSpPr>
        <p:spPr bwMode="auto">
          <a:xfrm>
            <a:off x="8382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65" name="Rectangle 21"/>
          <p:cNvSpPr>
            <a:spLocks noChangeArrowheads="1"/>
          </p:cNvSpPr>
          <p:nvPr/>
        </p:nvSpPr>
        <p:spPr bwMode="auto">
          <a:xfrm>
            <a:off x="11430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66" name="Rectangle 22"/>
          <p:cNvSpPr>
            <a:spLocks noChangeArrowheads="1"/>
          </p:cNvSpPr>
          <p:nvPr/>
        </p:nvSpPr>
        <p:spPr bwMode="auto">
          <a:xfrm>
            <a:off x="5334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67" name="Rectangle 127"/>
          <p:cNvSpPr>
            <a:spLocks noChangeArrowheads="1"/>
          </p:cNvSpPr>
          <p:nvPr/>
        </p:nvSpPr>
        <p:spPr bwMode="auto">
          <a:xfrm>
            <a:off x="5334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68" name="Rectangle 128"/>
          <p:cNvSpPr>
            <a:spLocks noChangeArrowheads="1"/>
          </p:cNvSpPr>
          <p:nvPr/>
        </p:nvSpPr>
        <p:spPr bwMode="auto">
          <a:xfrm>
            <a:off x="8382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69" name="Rectangle 129"/>
          <p:cNvSpPr>
            <a:spLocks noChangeArrowheads="1"/>
          </p:cNvSpPr>
          <p:nvPr/>
        </p:nvSpPr>
        <p:spPr bwMode="auto">
          <a:xfrm>
            <a:off x="533400" y="37941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70" name="Rectangle 130"/>
          <p:cNvSpPr>
            <a:spLocks noChangeArrowheads="1"/>
          </p:cNvSpPr>
          <p:nvPr/>
        </p:nvSpPr>
        <p:spPr bwMode="auto">
          <a:xfrm>
            <a:off x="533400" y="44037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71" name="Rectangle 131"/>
          <p:cNvSpPr>
            <a:spLocks noChangeArrowheads="1"/>
          </p:cNvSpPr>
          <p:nvPr/>
        </p:nvSpPr>
        <p:spPr bwMode="auto">
          <a:xfrm>
            <a:off x="533400" y="4708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72" name="Rectangle 132"/>
          <p:cNvSpPr>
            <a:spLocks noChangeArrowheads="1"/>
          </p:cNvSpPr>
          <p:nvPr/>
        </p:nvSpPr>
        <p:spPr bwMode="auto">
          <a:xfrm>
            <a:off x="838200" y="50133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73" name="Rectangle 3"/>
          <p:cNvSpPr>
            <a:spLocks noChangeArrowheads="1"/>
          </p:cNvSpPr>
          <p:nvPr/>
        </p:nvSpPr>
        <p:spPr bwMode="auto">
          <a:xfrm>
            <a:off x="1468438" y="3805238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74" name="Rectangle 4"/>
          <p:cNvSpPr>
            <a:spLocks noChangeArrowheads="1"/>
          </p:cNvSpPr>
          <p:nvPr/>
        </p:nvSpPr>
        <p:spPr bwMode="auto">
          <a:xfrm>
            <a:off x="2078038" y="3805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75" name="Rectangle 6"/>
          <p:cNvSpPr>
            <a:spLocks noChangeArrowheads="1"/>
          </p:cNvSpPr>
          <p:nvPr/>
        </p:nvSpPr>
        <p:spPr bwMode="auto">
          <a:xfrm>
            <a:off x="1773238" y="3805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76" name="Rectangle 7"/>
          <p:cNvSpPr>
            <a:spLocks noChangeArrowheads="1"/>
          </p:cNvSpPr>
          <p:nvPr/>
        </p:nvSpPr>
        <p:spPr bwMode="auto">
          <a:xfrm>
            <a:off x="1468438" y="4110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77" name="Rectangle 8"/>
          <p:cNvSpPr>
            <a:spLocks noChangeArrowheads="1"/>
          </p:cNvSpPr>
          <p:nvPr/>
        </p:nvSpPr>
        <p:spPr bwMode="auto">
          <a:xfrm>
            <a:off x="2078038" y="4110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78" name="Rectangle 10"/>
          <p:cNvSpPr>
            <a:spLocks noChangeArrowheads="1"/>
          </p:cNvSpPr>
          <p:nvPr/>
        </p:nvSpPr>
        <p:spPr bwMode="auto">
          <a:xfrm>
            <a:off x="1773238" y="4110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79" name="Rectangle 11"/>
          <p:cNvSpPr>
            <a:spLocks noChangeArrowheads="1"/>
          </p:cNvSpPr>
          <p:nvPr/>
        </p:nvSpPr>
        <p:spPr bwMode="auto">
          <a:xfrm>
            <a:off x="14684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80" name="Rectangle 12"/>
          <p:cNvSpPr>
            <a:spLocks noChangeArrowheads="1"/>
          </p:cNvSpPr>
          <p:nvPr/>
        </p:nvSpPr>
        <p:spPr bwMode="auto">
          <a:xfrm>
            <a:off x="20780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81" name="Rectangle 14"/>
          <p:cNvSpPr>
            <a:spLocks noChangeArrowheads="1"/>
          </p:cNvSpPr>
          <p:nvPr/>
        </p:nvSpPr>
        <p:spPr bwMode="auto">
          <a:xfrm>
            <a:off x="17732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82" name="Rectangle 15"/>
          <p:cNvSpPr>
            <a:spLocks noChangeArrowheads="1"/>
          </p:cNvSpPr>
          <p:nvPr/>
        </p:nvSpPr>
        <p:spPr bwMode="auto">
          <a:xfrm>
            <a:off x="14684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83" name="Rectangle 16"/>
          <p:cNvSpPr>
            <a:spLocks noChangeArrowheads="1"/>
          </p:cNvSpPr>
          <p:nvPr/>
        </p:nvSpPr>
        <p:spPr bwMode="auto">
          <a:xfrm>
            <a:off x="20780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84" name="Rectangle 18"/>
          <p:cNvSpPr>
            <a:spLocks noChangeArrowheads="1"/>
          </p:cNvSpPr>
          <p:nvPr/>
        </p:nvSpPr>
        <p:spPr bwMode="auto">
          <a:xfrm>
            <a:off x="17732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85" name="Rectangle 19"/>
          <p:cNvSpPr>
            <a:spLocks noChangeArrowheads="1"/>
          </p:cNvSpPr>
          <p:nvPr/>
        </p:nvSpPr>
        <p:spPr bwMode="auto">
          <a:xfrm>
            <a:off x="14684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86" name="Rectangle 20"/>
          <p:cNvSpPr>
            <a:spLocks noChangeArrowheads="1"/>
          </p:cNvSpPr>
          <p:nvPr/>
        </p:nvSpPr>
        <p:spPr bwMode="auto">
          <a:xfrm>
            <a:off x="20780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87" name="Rectangle 22"/>
          <p:cNvSpPr>
            <a:spLocks noChangeArrowheads="1"/>
          </p:cNvSpPr>
          <p:nvPr/>
        </p:nvSpPr>
        <p:spPr bwMode="auto">
          <a:xfrm>
            <a:off x="14684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88" name="Rectangle 127"/>
          <p:cNvSpPr>
            <a:spLocks noChangeArrowheads="1"/>
          </p:cNvSpPr>
          <p:nvPr/>
        </p:nvSpPr>
        <p:spPr bwMode="auto">
          <a:xfrm>
            <a:off x="1773238" y="4110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89" name="Rectangle 128"/>
          <p:cNvSpPr>
            <a:spLocks noChangeArrowheads="1"/>
          </p:cNvSpPr>
          <p:nvPr/>
        </p:nvSpPr>
        <p:spPr bwMode="auto">
          <a:xfrm>
            <a:off x="1762125" y="5338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90" name="Rectangle 129"/>
          <p:cNvSpPr>
            <a:spLocks noChangeArrowheads="1"/>
          </p:cNvSpPr>
          <p:nvPr/>
        </p:nvSpPr>
        <p:spPr bwMode="auto">
          <a:xfrm>
            <a:off x="1773238" y="38052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91" name="Rectangle 130"/>
          <p:cNvSpPr>
            <a:spLocks noChangeArrowheads="1"/>
          </p:cNvSpPr>
          <p:nvPr/>
        </p:nvSpPr>
        <p:spPr bwMode="auto">
          <a:xfrm>
            <a:off x="1773238" y="4414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92" name="Rectangle 131"/>
          <p:cNvSpPr>
            <a:spLocks noChangeArrowheads="1"/>
          </p:cNvSpPr>
          <p:nvPr/>
        </p:nvSpPr>
        <p:spPr bwMode="auto">
          <a:xfrm>
            <a:off x="1773238" y="47196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93" name="Rectangle 132"/>
          <p:cNvSpPr>
            <a:spLocks noChangeArrowheads="1"/>
          </p:cNvSpPr>
          <p:nvPr/>
        </p:nvSpPr>
        <p:spPr bwMode="auto">
          <a:xfrm>
            <a:off x="2078038" y="5024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94" name="Rectangle 3"/>
          <p:cNvSpPr>
            <a:spLocks noChangeArrowheads="1"/>
          </p:cNvSpPr>
          <p:nvPr/>
        </p:nvSpPr>
        <p:spPr bwMode="auto">
          <a:xfrm>
            <a:off x="2492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95" name="Rectangle 4"/>
          <p:cNvSpPr>
            <a:spLocks noChangeArrowheads="1"/>
          </p:cNvSpPr>
          <p:nvPr/>
        </p:nvSpPr>
        <p:spPr bwMode="auto">
          <a:xfrm>
            <a:off x="8588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96" name="Rectangle 5"/>
          <p:cNvSpPr>
            <a:spLocks noChangeArrowheads="1"/>
          </p:cNvSpPr>
          <p:nvPr/>
        </p:nvSpPr>
        <p:spPr bwMode="auto">
          <a:xfrm>
            <a:off x="11636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97" name="Rectangle 6"/>
          <p:cNvSpPr>
            <a:spLocks noChangeArrowheads="1"/>
          </p:cNvSpPr>
          <p:nvPr/>
        </p:nvSpPr>
        <p:spPr bwMode="auto">
          <a:xfrm>
            <a:off x="5540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98" name="Rectangle 7"/>
          <p:cNvSpPr>
            <a:spLocks noChangeArrowheads="1"/>
          </p:cNvSpPr>
          <p:nvPr/>
        </p:nvSpPr>
        <p:spPr bwMode="auto">
          <a:xfrm>
            <a:off x="249238" y="5634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399" name="Rectangle 8"/>
          <p:cNvSpPr>
            <a:spLocks noChangeArrowheads="1"/>
          </p:cNvSpPr>
          <p:nvPr/>
        </p:nvSpPr>
        <p:spPr bwMode="auto">
          <a:xfrm>
            <a:off x="8588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00" name="Rectangle 9"/>
          <p:cNvSpPr>
            <a:spLocks noChangeArrowheads="1"/>
          </p:cNvSpPr>
          <p:nvPr/>
        </p:nvSpPr>
        <p:spPr bwMode="auto">
          <a:xfrm>
            <a:off x="11636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01" name="Rectangle 10"/>
          <p:cNvSpPr>
            <a:spLocks noChangeArrowheads="1"/>
          </p:cNvSpPr>
          <p:nvPr/>
        </p:nvSpPr>
        <p:spPr bwMode="auto">
          <a:xfrm>
            <a:off x="5540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02" name="Rectangle 11"/>
          <p:cNvSpPr>
            <a:spLocks noChangeArrowheads="1"/>
          </p:cNvSpPr>
          <p:nvPr/>
        </p:nvSpPr>
        <p:spPr bwMode="auto">
          <a:xfrm>
            <a:off x="2492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03" name="Rectangle 12"/>
          <p:cNvSpPr>
            <a:spLocks noChangeArrowheads="1"/>
          </p:cNvSpPr>
          <p:nvPr/>
        </p:nvSpPr>
        <p:spPr bwMode="auto">
          <a:xfrm>
            <a:off x="8588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04" name="Rectangle 13"/>
          <p:cNvSpPr>
            <a:spLocks noChangeArrowheads="1"/>
          </p:cNvSpPr>
          <p:nvPr/>
        </p:nvSpPr>
        <p:spPr bwMode="auto">
          <a:xfrm>
            <a:off x="11636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05" name="Rectangle 14"/>
          <p:cNvSpPr>
            <a:spLocks noChangeArrowheads="1"/>
          </p:cNvSpPr>
          <p:nvPr/>
        </p:nvSpPr>
        <p:spPr bwMode="auto">
          <a:xfrm>
            <a:off x="5540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06" name="Rectangle 15"/>
          <p:cNvSpPr>
            <a:spLocks noChangeArrowheads="1"/>
          </p:cNvSpPr>
          <p:nvPr/>
        </p:nvSpPr>
        <p:spPr bwMode="auto">
          <a:xfrm>
            <a:off x="2492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07" name="Rectangle 16"/>
          <p:cNvSpPr>
            <a:spLocks noChangeArrowheads="1"/>
          </p:cNvSpPr>
          <p:nvPr/>
        </p:nvSpPr>
        <p:spPr bwMode="auto">
          <a:xfrm>
            <a:off x="8588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08" name="Rectangle 17"/>
          <p:cNvSpPr>
            <a:spLocks noChangeArrowheads="1"/>
          </p:cNvSpPr>
          <p:nvPr/>
        </p:nvSpPr>
        <p:spPr bwMode="auto">
          <a:xfrm>
            <a:off x="11636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09" name="Rectangle 18"/>
          <p:cNvSpPr>
            <a:spLocks noChangeArrowheads="1"/>
          </p:cNvSpPr>
          <p:nvPr/>
        </p:nvSpPr>
        <p:spPr bwMode="auto">
          <a:xfrm>
            <a:off x="5540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10" name="Rectangle 127"/>
          <p:cNvSpPr>
            <a:spLocks noChangeArrowheads="1"/>
          </p:cNvSpPr>
          <p:nvPr/>
        </p:nvSpPr>
        <p:spPr bwMode="auto">
          <a:xfrm>
            <a:off x="1498600" y="4994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11" name="Rectangle 128"/>
          <p:cNvSpPr>
            <a:spLocks noChangeArrowheads="1"/>
          </p:cNvSpPr>
          <p:nvPr/>
        </p:nvSpPr>
        <p:spPr bwMode="auto">
          <a:xfrm>
            <a:off x="858838" y="5634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12" name="Rectangle 129"/>
          <p:cNvSpPr>
            <a:spLocks noChangeArrowheads="1"/>
          </p:cNvSpPr>
          <p:nvPr/>
        </p:nvSpPr>
        <p:spPr bwMode="auto">
          <a:xfrm>
            <a:off x="1184275" y="5938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13" name="Rectangle 130"/>
          <p:cNvSpPr>
            <a:spLocks noChangeArrowheads="1"/>
          </p:cNvSpPr>
          <p:nvPr/>
        </p:nvSpPr>
        <p:spPr bwMode="auto">
          <a:xfrm>
            <a:off x="847725" y="46990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14" name="Rectangle 131"/>
          <p:cNvSpPr>
            <a:spLocks noChangeArrowheads="1"/>
          </p:cNvSpPr>
          <p:nvPr/>
        </p:nvSpPr>
        <p:spPr bwMode="auto">
          <a:xfrm>
            <a:off x="1173163" y="50038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15" name="Rectangle 3"/>
          <p:cNvSpPr>
            <a:spLocks noChangeArrowheads="1"/>
          </p:cNvSpPr>
          <p:nvPr/>
        </p:nvSpPr>
        <p:spPr bwMode="auto">
          <a:xfrm>
            <a:off x="14573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16" name="Rectangle 4"/>
          <p:cNvSpPr>
            <a:spLocks noChangeArrowheads="1"/>
          </p:cNvSpPr>
          <p:nvPr/>
        </p:nvSpPr>
        <p:spPr bwMode="auto">
          <a:xfrm>
            <a:off x="20669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17" name="Rectangle 6"/>
          <p:cNvSpPr>
            <a:spLocks noChangeArrowheads="1"/>
          </p:cNvSpPr>
          <p:nvPr/>
        </p:nvSpPr>
        <p:spPr bwMode="auto">
          <a:xfrm>
            <a:off x="14573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18" name="Rectangle 7"/>
          <p:cNvSpPr>
            <a:spLocks noChangeArrowheads="1"/>
          </p:cNvSpPr>
          <p:nvPr/>
        </p:nvSpPr>
        <p:spPr bwMode="auto">
          <a:xfrm>
            <a:off x="1752600" y="5024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19" name="Rectangle 8"/>
          <p:cNvSpPr>
            <a:spLocks noChangeArrowheads="1"/>
          </p:cNvSpPr>
          <p:nvPr/>
        </p:nvSpPr>
        <p:spPr bwMode="auto">
          <a:xfrm>
            <a:off x="2066925" y="5643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20" name="Rectangle 10"/>
          <p:cNvSpPr>
            <a:spLocks noChangeArrowheads="1"/>
          </p:cNvSpPr>
          <p:nvPr/>
        </p:nvSpPr>
        <p:spPr bwMode="auto">
          <a:xfrm>
            <a:off x="1457325" y="5643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21" name="Rectangle 11"/>
          <p:cNvSpPr>
            <a:spLocks noChangeArrowheads="1"/>
          </p:cNvSpPr>
          <p:nvPr/>
        </p:nvSpPr>
        <p:spPr bwMode="auto">
          <a:xfrm>
            <a:off x="14573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22" name="Rectangle 12"/>
          <p:cNvSpPr>
            <a:spLocks noChangeArrowheads="1"/>
          </p:cNvSpPr>
          <p:nvPr/>
        </p:nvSpPr>
        <p:spPr bwMode="auto">
          <a:xfrm>
            <a:off x="20669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23" name="Rectangle 14"/>
          <p:cNvSpPr>
            <a:spLocks noChangeArrowheads="1"/>
          </p:cNvSpPr>
          <p:nvPr/>
        </p:nvSpPr>
        <p:spPr bwMode="auto">
          <a:xfrm>
            <a:off x="14573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24" name="Rectangle 15"/>
          <p:cNvSpPr>
            <a:spLocks noChangeArrowheads="1"/>
          </p:cNvSpPr>
          <p:nvPr/>
        </p:nvSpPr>
        <p:spPr bwMode="auto">
          <a:xfrm>
            <a:off x="14573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25" name="Rectangle 16"/>
          <p:cNvSpPr>
            <a:spLocks noChangeArrowheads="1"/>
          </p:cNvSpPr>
          <p:nvPr/>
        </p:nvSpPr>
        <p:spPr bwMode="auto">
          <a:xfrm>
            <a:off x="20669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26" name="Rectangle 18"/>
          <p:cNvSpPr>
            <a:spLocks noChangeArrowheads="1"/>
          </p:cNvSpPr>
          <p:nvPr/>
        </p:nvSpPr>
        <p:spPr bwMode="auto">
          <a:xfrm>
            <a:off x="14573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27" name="Rectangle 127"/>
          <p:cNvSpPr>
            <a:spLocks noChangeArrowheads="1"/>
          </p:cNvSpPr>
          <p:nvPr/>
        </p:nvSpPr>
        <p:spPr bwMode="auto">
          <a:xfrm>
            <a:off x="1457325" y="56435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28" name="Rectangle 128"/>
          <p:cNvSpPr>
            <a:spLocks noChangeArrowheads="1"/>
          </p:cNvSpPr>
          <p:nvPr/>
        </p:nvSpPr>
        <p:spPr bwMode="auto">
          <a:xfrm>
            <a:off x="533400" y="50339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29" name="Rectangle 129"/>
          <p:cNvSpPr>
            <a:spLocks noChangeArrowheads="1"/>
          </p:cNvSpPr>
          <p:nvPr/>
        </p:nvSpPr>
        <p:spPr bwMode="auto">
          <a:xfrm>
            <a:off x="1457325" y="5338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30" name="Rectangle 130"/>
          <p:cNvSpPr>
            <a:spLocks noChangeArrowheads="1"/>
          </p:cNvSpPr>
          <p:nvPr/>
        </p:nvSpPr>
        <p:spPr bwMode="auto">
          <a:xfrm>
            <a:off x="1457325" y="59483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31" name="Rectangle 131"/>
          <p:cNvSpPr>
            <a:spLocks noChangeArrowheads="1"/>
          </p:cNvSpPr>
          <p:nvPr/>
        </p:nvSpPr>
        <p:spPr bwMode="auto">
          <a:xfrm>
            <a:off x="1457325" y="6253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32" name="Rectangle 11"/>
          <p:cNvSpPr>
            <a:spLocks noChangeArrowheads="1"/>
          </p:cNvSpPr>
          <p:nvPr/>
        </p:nvSpPr>
        <p:spPr bwMode="auto">
          <a:xfrm>
            <a:off x="238125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33" name="Rectangle 11"/>
          <p:cNvSpPr>
            <a:spLocks noChangeArrowheads="1"/>
          </p:cNvSpPr>
          <p:nvPr/>
        </p:nvSpPr>
        <p:spPr bwMode="auto">
          <a:xfrm>
            <a:off x="533400" y="3784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34" name="Rectangle 22"/>
          <p:cNvSpPr>
            <a:spLocks noChangeArrowheads="1"/>
          </p:cNvSpPr>
          <p:nvPr/>
        </p:nvSpPr>
        <p:spPr bwMode="auto">
          <a:xfrm>
            <a:off x="258763" y="561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35" name="Rectangle 21"/>
          <p:cNvSpPr>
            <a:spLocks noChangeArrowheads="1"/>
          </p:cNvSpPr>
          <p:nvPr/>
        </p:nvSpPr>
        <p:spPr bwMode="auto">
          <a:xfrm>
            <a:off x="2078038" y="50339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36" name="Rectangle 21"/>
          <p:cNvSpPr>
            <a:spLocks noChangeArrowheads="1"/>
          </p:cNvSpPr>
          <p:nvPr/>
        </p:nvSpPr>
        <p:spPr bwMode="auto">
          <a:xfrm>
            <a:off x="879475" y="5622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37" name="Rectangle 15"/>
          <p:cNvSpPr>
            <a:spLocks noChangeArrowheads="1"/>
          </p:cNvSpPr>
          <p:nvPr/>
        </p:nvSpPr>
        <p:spPr bwMode="auto">
          <a:xfrm>
            <a:off x="1762125" y="5622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38" name="Rectangle 16"/>
          <p:cNvSpPr>
            <a:spLocks noChangeArrowheads="1"/>
          </p:cNvSpPr>
          <p:nvPr/>
        </p:nvSpPr>
        <p:spPr bwMode="auto">
          <a:xfrm>
            <a:off x="1782763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39" name="Rectangle 16"/>
          <p:cNvSpPr>
            <a:spLocks noChangeArrowheads="1"/>
          </p:cNvSpPr>
          <p:nvPr/>
        </p:nvSpPr>
        <p:spPr bwMode="auto">
          <a:xfrm>
            <a:off x="1782763" y="5927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40" name="Rectangle 131"/>
          <p:cNvSpPr>
            <a:spLocks noChangeArrowheads="1"/>
          </p:cNvSpPr>
          <p:nvPr/>
        </p:nvSpPr>
        <p:spPr bwMode="auto">
          <a:xfrm>
            <a:off x="1173163" y="6232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41" name="Rectangle 3"/>
          <p:cNvSpPr>
            <a:spLocks noChangeArrowheads="1"/>
          </p:cNvSpPr>
          <p:nvPr/>
        </p:nvSpPr>
        <p:spPr bwMode="auto">
          <a:xfrm>
            <a:off x="7778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42" name="Rectangle 4"/>
          <p:cNvSpPr>
            <a:spLocks noChangeArrowheads="1"/>
          </p:cNvSpPr>
          <p:nvPr/>
        </p:nvSpPr>
        <p:spPr bwMode="auto">
          <a:xfrm>
            <a:off x="13874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43" name="Rectangle 5"/>
          <p:cNvSpPr>
            <a:spLocks noChangeArrowheads="1"/>
          </p:cNvSpPr>
          <p:nvPr/>
        </p:nvSpPr>
        <p:spPr bwMode="auto">
          <a:xfrm>
            <a:off x="1692275" y="19145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44" name="Rectangle 6"/>
          <p:cNvSpPr>
            <a:spLocks noChangeArrowheads="1"/>
          </p:cNvSpPr>
          <p:nvPr/>
        </p:nvSpPr>
        <p:spPr bwMode="auto">
          <a:xfrm>
            <a:off x="10826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45" name="Rectangle 129"/>
          <p:cNvSpPr>
            <a:spLocks noChangeArrowheads="1"/>
          </p:cNvSpPr>
          <p:nvPr/>
        </p:nvSpPr>
        <p:spPr bwMode="auto">
          <a:xfrm>
            <a:off x="1082675" y="1914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46" name="Rectangle 3"/>
          <p:cNvSpPr>
            <a:spLocks noChangeArrowheads="1"/>
          </p:cNvSpPr>
          <p:nvPr/>
        </p:nvSpPr>
        <p:spPr bwMode="auto">
          <a:xfrm>
            <a:off x="2016125" y="1925638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47" name="Rectangle 4"/>
          <p:cNvSpPr>
            <a:spLocks noChangeArrowheads="1"/>
          </p:cNvSpPr>
          <p:nvPr/>
        </p:nvSpPr>
        <p:spPr bwMode="auto">
          <a:xfrm>
            <a:off x="2625725" y="192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48" name="Rectangle 6"/>
          <p:cNvSpPr>
            <a:spLocks noChangeArrowheads="1"/>
          </p:cNvSpPr>
          <p:nvPr/>
        </p:nvSpPr>
        <p:spPr bwMode="auto">
          <a:xfrm>
            <a:off x="2320925" y="192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49" name="Rectangle 129"/>
          <p:cNvSpPr>
            <a:spLocks noChangeArrowheads="1"/>
          </p:cNvSpPr>
          <p:nvPr/>
        </p:nvSpPr>
        <p:spPr bwMode="auto">
          <a:xfrm>
            <a:off x="2320925" y="19256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50" name="Rectangle 11"/>
          <p:cNvSpPr>
            <a:spLocks noChangeArrowheads="1"/>
          </p:cNvSpPr>
          <p:nvPr/>
        </p:nvSpPr>
        <p:spPr bwMode="auto">
          <a:xfrm>
            <a:off x="1082675" y="190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51" name="Rectangle 7"/>
          <p:cNvSpPr>
            <a:spLocks noChangeArrowheads="1"/>
          </p:cNvSpPr>
          <p:nvPr/>
        </p:nvSpPr>
        <p:spPr bwMode="auto">
          <a:xfrm>
            <a:off x="29416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52" name="Rectangle 8"/>
          <p:cNvSpPr>
            <a:spLocks noChangeArrowheads="1"/>
          </p:cNvSpPr>
          <p:nvPr/>
        </p:nvSpPr>
        <p:spPr bwMode="auto">
          <a:xfrm>
            <a:off x="3551238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53" name="Rectangle 9"/>
          <p:cNvSpPr>
            <a:spLocks noChangeArrowheads="1"/>
          </p:cNvSpPr>
          <p:nvPr/>
        </p:nvSpPr>
        <p:spPr bwMode="auto">
          <a:xfrm>
            <a:off x="3856038" y="193516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54" name="Rectangle 10"/>
          <p:cNvSpPr>
            <a:spLocks noChangeArrowheads="1"/>
          </p:cNvSpPr>
          <p:nvPr/>
        </p:nvSpPr>
        <p:spPr bwMode="auto">
          <a:xfrm>
            <a:off x="3246438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55" name="Rectangle 127"/>
          <p:cNvSpPr>
            <a:spLocks noChangeArrowheads="1"/>
          </p:cNvSpPr>
          <p:nvPr/>
        </p:nvSpPr>
        <p:spPr bwMode="auto">
          <a:xfrm>
            <a:off x="32464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56" name="Rectangle 128"/>
          <p:cNvSpPr>
            <a:spLocks noChangeArrowheads="1"/>
          </p:cNvSpPr>
          <p:nvPr/>
        </p:nvSpPr>
        <p:spPr bwMode="auto">
          <a:xfrm>
            <a:off x="35512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57" name="Rectangle 7"/>
          <p:cNvSpPr>
            <a:spLocks noChangeArrowheads="1"/>
          </p:cNvSpPr>
          <p:nvPr/>
        </p:nvSpPr>
        <p:spPr bwMode="auto">
          <a:xfrm>
            <a:off x="418147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58" name="Rectangle 8"/>
          <p:cNvSpPr>
            <a:spLocks noChangeArrowheads="1"/>
          </p:cNvSpPr>
          <p:nvPr/>
        </p:nvSpPr>
        <p:spPr bwMode="auto">
          <a:xfrm>
            <a:off x="479107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59" name="Rectangle 10"/>
          <p:cNvSpPr>
            <a:spLocks noChangeArrowheads="1"/>
          </p:cNvSpPr>
          <p:nvPr/>
        </p:nvSpPr>
        <p:spPr bwMode="auto">
          <a:xfrm>
            <a:off x="448627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60" name="Rectangle 127"/>
          <p:cNvSpPr>
            <a:spLocks noChangeArrowheads="1"/>
          </p:cNvSpPr>
          <p:nvPr/>
        </p:nvSpPr>
        <p:spPr bwMode="auto">
          <a:xfrm>
            <a:off x="448627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61" name="Rectangle 11"/>
          <p:cNvSpPr>
            <a:spLocks noChangeArrowheads="1"/>
          </p:cNvSpPr>
          <p:nvPr/>
        </p:nvSpPr>
        <p:spPr bwMode="auto">
          <a:xfrm>
            <a:off x="2951163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62" name="Rectangle 11"/>
          <p:cNvSpPr>
            <a:spLocks noChangeArrowheads="1"/>
          </p:cNvSpPr>
          <p:nvPr/>
        </p:nvSpPr>
        <p:spPr bwMode="auto">
          <a:xfrm>
            <a:off x="51212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63" name="Rectangle 12"/>
          <p:cNvSpPr>
            <a:spLocks noChangeArrowheads="1"/>
          </p:cNvSpPr>
          <p:nvPr/>
        </p:nvSpPr>
        <p:spPr bwMode="auto">
          <a:xfrm>
            <a:off x="57308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64" name="Rectangle 13"/>
          <p:cNvSpPr>
            <a:spLocks noChangeArrowheads="1"/>
          </p:cNvSpPr>
          <p:nvPr/>
        </p:nvSpPr>
        <p:spPr bwMode="auto">
          <a:xfrm>
            <a:off x="60356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65" name="Rectangle 14"/>
          <p:cNvSpPr>
            <a:spLocks noChangeArrowheads="1"/>
          </p:cNvSpPr>
          <p:nvPr/>
        </p:nvSpPr>
        <p:spPr bwMode="auto">
          <a:xfrm>
            <a:off x="54260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66" name="Rectangle 130"/>
          <p:cNvSpPr>
            <a:spLocks noChangeArrowheads="1"/>
          </p:cNvSpPr>
          <p:nvPr/>
        </p:nvSpPr>
        <p:spPr bwMode="auto">
          <a:xfrm>
            <a:off x="5426075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67" name="Rectangle 11"/>
          <p:cNvSpPr>
            <a:spLocks noChangeArrowheads="1"/>
          </p:cNvSpPr>
          <p:nvPr/>
        </p:nvSpPr>
        <p:spPr bwMode="auto">
          <a:xfrm>
            <a:off x="63595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68" name="Rectangle 12"/>
          <p:cNvSpPr>
            <a:spLocks noChangeArrowheads="1"/>
          </p:cNvSpPr>
          <p:nvPr/>
        </p:nvSpPr>
        <p:spPr bwMode="auto">
          <a:xfrm>
            <a:off x="69691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69" name="Rectangle 14"/>
          <p:cNvSpPr>
            <a:spLocks noChangeArrowheads="1"/>
          </p:cNvSpPr>
          <p:nvPr/>
        </p:nvSpPr>
        <p:spPr bwMode="auto">
          <a:xfrm>
            <a:off x="66643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70" name="Rectangle 130"/>
          <p:cNvSpPr>
            <a:spLocks noChangeArrowheads="1"/>
          </p:cNvSpPr>
          <p:nvPr/>
        </p:nvSpPr>
        <p:spPr bwMode="auto">
          <a:xfrm>
            <a:off x="666432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71" name="Rectangle 15"/>
          <p:cNvSpPr>
            <a:spLocks noChangeArrowheads="1"/>
          </p:cNvSpPr>
          <p:nvPr/>
        </p:nvSpPr>
        <p:spPr bwMode="auto">
          <a:xfrm>
            <a:off x="72898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72" name="Rectangle 16"/>
          <p:cNvSpPr>
            <a:spLocks noChangeArrowheads="1"/>
          </p:cNvSpPr>
          <p:nvPr/>
        </p:nvSpPr>
        <p:spPr bwMode="auto">
          <a:xfrm>
            <a:off x="78994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73" name="Rectangle 17"/>
          <p:cNvSpPr>
            <a:spLocks noChangeArrowheads="1"/>
          </p:cNvSpPr>
          <p:nvPr/>
        </p:nvSpPr>
        <p:spPr bwMode="auto">
          <a:xfrm>
            <a:off x="82042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74" name="Rectangle 18"/>
          <p:cNvSpPr>
            <a:spLocks noChangeArrowheads="1"/>
          </p:cNvSpPr>
          <p:nvPr/>
        </p:nvSpPr>
        <p:spPr bwMode="auto">
          <a:xfrm>
            <a:off x="75946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75" name="Rectangle 131"/>
          <p:cNvSpPr>
            <a:spLocks noChangeArrowheads="1"/>
          </p:cNvSpPr>
          <p:nvPr/>
        </p:nvSpPr>
        <p:spPr bwMode="auto">
          <a:xfrm>
            <a:off x="7594600" y="1939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76" name="Rectangle 130"/>
          <p:cNvSpPr>
            <a:spLocks noChangeArrowheads="1"/>
          </p:cNvSpPr>
          <p:nvPr/>
        </p:nvSpPr>
        <p:spPr bwMode="auto">
          <a:xfrm>
            <a:off x="7908925" y="19304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7477" name="TextBox 7"/>
          <p:cNvSpPr txBox="1">
            <a:spLocks noChangeArrowheads="1"/>
          </p:cNvSpPr>
          <p:nvPr/>
        </p:nvSpPr>
        <p:spPr bwMode="auto">
          <a:xfrm>
            <a:off x="8509000" y="18669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57478" name="TextBox 261"/>
          <p:cNvSpPr txBox="1">
            <a:spLocks noChangeArrowheads="1"/>
          </p:cNvSpPr>
          <p:nvPr/>
        </p:nvSpPr>
        <p:spPr bwMode="auto">
          <a:xfrm>
            <a:off x="-17463" y="34750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7479" name="TextBox 262"/>
          <p:cNvSpPr txBox="1">
            <a:spLocks noChangeArrowheads="1"/>
          </p:cNvSpPr>
          <p:nvPr/>
        </p:nvSpPr>
        <p:spPr bwMode="auto">
          <a:xfrm>
            <a:off x="2247900" y="642143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00"/>
                </a:solidFill>
              </a:rPr>
              <a:t>63</a:t>
            </a:r>
          </a:p>
        </p:txBody>
      </p:sp>
      <p:sp>
        <p:nvSpPr>
          <p:cNvPr id="57480" name="TextBox 263"/>
          <p:cNvSpPr txBox="1">
            <a:spLocks noChangeArrowheads="1"/>
          </p:cNvSpPr>
          <p:nvPr/>
        </p:nvSpPr>
        <p:spPr bwMode="auto">
          <a:xfrm>
            <a:off x="646113" y="1400175"/>
            <a:ext cx="8570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00"/>
                </a:solidFill>
              </a:rPr>
              <a:t> </a:t>
            </a:r>
            <a:r>
              <a:rPr lang="en-GB" altLang="en-US" sz="2400">
                <a:solidFill>
                  <a:srgbClr val="000000"/>
                </a:solidFill>
              </a:rPr>
              <a:t>1                5                10                 15                20                25 </a:t>
            </a:r>
            <a:r>
              <a:rPr lang="en-GB" altLang="en-US" sz="2400" b="1">
                <a:solidFill>
                  <a:srgbClr val="000000"/>
                </a:solidFill>
              </a:rPr>
              <a:t> …</a:t>
            </a:r>
          </a:p>
        </p:txBody>
      </p:sp>
      <p:cxnSp>
        <p:nvCxnSpPr>
          <p:cNvPr id="41" name="Straight Connector 40"/>
          <p:cNvCxnSpPr>
            <a:stCxn id="57441" idx="2"/>
            <a:endCxn id="4" idx="2"/>
          </p:cNvCxnSpPr>
          <p:nvPr/>
        </p:nvCxnSpPr>
        <p:spPr>
          <a:xfrm>
            <a:off x="930275" y="2219325"/>
            <a:ext cx="279876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endCxn id="4" idx="2"/>
          </p:cNvCxnSpPr>
          <p:nvPr/>
        </p:nvCxnSpPr>
        <p:spPr>
          <a:xfrm>
            <a:off x="1235075" y="2219325"/>
            <a:ext cx="249396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1549400" y="2230438"/>
            <a:ext cx="2179638" cy="1554162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endCxn id="4" idx="1"/>
          </p:cNvCxnSpPr>
          <p:nvPr/>
        </p:nvCxnSpPr>
        <p:spPr>
          <a:xfrm>
            <a:off x="1884363" y="2239963"/>
            <a:ext cx="1947862" cy="1452562"/>
          </a:xfrm>
          <a:prstGeom prst="line">
            <a:avLst/>
          </a:prstGeom>
          <a:ln w="317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endCxn id="4" idx="1"/>
          </p:cNvCxnSpPr>
          <p:nvPr/>
        </p:nvCxnSpPr>
        <p:spPr>
          <a:xfrm>
            <a:off x="2209800" y="2260600"/>
            <a:ext cx="1622425" cy="1431925"/>
          </a:xfrm>
          <a:prstGeom prst="line">
            <a:avLst/>
          </a:prstGeom>
          <a:ln w="952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endCxn id="4" idx="1"/>
          </p:cNvCxnSpPr>
          <p:nvPr/>
        </p:nvCxnSpPr>
        <p:spPr>
          <a:xfrm>
            <a:off x="2484438" y="2270125"/>
            <a:ext cx="1347787" cy="1422400"/>
          </a:xfrm>
          <a:prstGeom prst="line">
            <a:avLst/>
          </a:prstGeom>
          <a:ln w="317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stCxn id="57447" idx="2"/>
            <a:endCxn id="4" idx="1"/>
          </p:cNvCxnSpPr>
          <p:nvPr/>
        </p:nvCxnSpPr>
        <p:spPr>
          <a:xfrm>
            <a:off x="2778125" y="2230438"/>
            <a:ext cx="1054100" cy="1462087"/>
          </a:xfrm>
          <a:prstGeom prst="line">
            <a:avLst/>
          </a:prstGeom>
          <a:ln w="952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57451" idx="2"/>
            <a:endCxn id="4" idx="1"/>
          </p:cNvCxnSpPr>
          <p:nvPr/>
        </p:nvCxnSpPr>
        <p:spPr>
          <a:xfrm>
            <a:off x="3094038" y="2239963"/>
            <a:ext cx="738187" cy="1452562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endCxn id="4" idx="0"/>
          </p:cNvCxnSpPr>
          <p:nvPr/>
        </p:nvCxnSpPr>
        <p:spPr>
          <a:xfrm>
            <a:off x="3978275" y="2320925"/>
            <a:ext cx="106363" cy="12636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4181475" y="2301875"/>
            <a:ext cx="203200" cy="13017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H="1">
            <a:off x="4181475" y="2290763"/>
            <a:ext cx="436563" cy="129381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endCxn id="4" idx="6"/>
          </p:cNvCxnSpPr>
          <p:nvPr/>
        </p:nvCxnSpPr>
        <p:spPr>
          <a:xfrm flipH="1">
            <a:off x="4440238" y="2290763"/>
            <a:ext cx="1773237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stCxn id="57467" idx="2"/>
            <a:endCxn id="4" idx="6"/>
          </p:cNvCxnSpPr>
          <p:nvPr/>
        </p:nvCxnSpPr>
        <p:spPr>
          <a:xfrm flipH="1">
            <a:off x="4440238" y="2251075"/>
            <a:ext cx="2071687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>
            <a:endCxn id="4" idx="6"/>
          </p:cNvCxnSpPr>
          <p:nvPr/>
        </p:nvCxnSpPr>
        <p:spPr>
          <a:xfrm flipH="1">
            <a:off x="4440238" y="2290763"/>
            <a:ext cx="2325687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>
            <a:endCxn id="4" idx="6"/>
          </p:cNvCxnSpPr>
          <p:nvPr/>
        </p:nvCxnSpPr>
        <p:spPr>
          <a:xfrm flipH="1">
            <a:off x="4440238" y="2251075"/>
            <a:ext cx="2671762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>
            <a:endCxn id="4" idx="6"/>
          </p:cNvCxnSpPr>
          <p:nvPr/>
        </p:nvCxnSpPr>
        <p:spPr>
          <a:xfrm flipH="1">
            <a:off x="4440238" y="2270125"/>
            <a:ext cx="2976562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endCxn id="4" idx="6"/>
          </p:cNvCxnSpPr>
          <p:nvPr/>
        </p:nvCxnSpPr>
        <p:spPr>
          <a:xfrm flipH="1">
            <a:off x="4440238" y="2270125"/>
            <a:ext cx="3352800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endCxn id="4" idx="6"/>
          </p:cNvCxnSpPr>
          <p:nvPr/>
        </p:nvCxnSpPr>
        <p:spPr>
          <a:xfrm flipH="1">
            <a:off x="4440238" y="2251075"/>
            <a:ext cx="3636962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57473" idx="2"/>
          </p:cNvCxnSpPr>
          <p:nvPr/>
        </p:nvCxnSpPr>
        <p:spPr>
          <a:xfrm flipH="1">
            <a:off x="4486275" y="2244725"/>
            <a:ext cx="3870325" cy="17129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H="1">
            <a:off x="4551363" y="2316163"/>
            <a:ext cx="4449762" cy="16414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6188075" y="4414838"/>
            <a:ext cx="2265363" cy="0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H="1">
            <a:off x="6213475" y="5156200"/>
            <a:ext cx="2143125" cy="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503" name="TextBox 310"/>
          <p:cNvSpPr txBox="1">
            <a:spLocks noChangeArrowheads="1"/>
          </p:cNvSpPr>
          <p:nvPr/>
        </p:nvSpPr>
        <p:spPr bwMode="auto">
          <a:xfrm>
            <a:off x="6213475" y="3967163"/>
            <a:ext cx="2406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strong +ve weight</a:t>
            </a:r>
          </a:p>
        </p:txBody>
      </p:sp>
      <p:sp>
        <p:nvSpPr>
          <p:cNvPr id="57504" name="TextBox 313"/>
          <p:cNvSpPr txBox="1">
            <a:spLocks noChangeArrowheads="1"/>
          </p:cNvSpPr>
          <p:nvPr/>
        </p:nvSpPr>
        <p:spPr bwMode="auto">
          <a:xfrm>
            <a:off x="6227763" y="4627563"/>
            <a:ext cx="2174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low/zero weight</a:t>
            </a:r>
          </a:p>
        </p:txBody>
      </p:sp>
      <p:cxnSp>
        <p:nvCxnSpPr>
          <p:cNvPr id="5" name="Straight Arrow Connector 4"/>
          <p:cNvCxnSpPr>
            <a:stCxn id="4" idx="4"/>
          </p:cNvCxnSpPr>
          <p:nvPr/>
        </p:nvCxnSpPr>
        <p:spPr>
          <a:xfrm>
            <a:off x="4084638" y="4330700"/>
            <a:ext cx="0" cy="388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85738" y="3692525"/>
            <a:ext cx="992187" cy="115887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cxnSp>
        <p:nvCxnSpPr>
          <p:cNvPr id="221" name="Straight Connector 220"/>
          <p:cNvCxnSpPr/>
          <p:nvPr/>
        </p:nvCxnSpPr>
        <p:spPr>
          <a:xfrm>
            <a:off x="3408363" y="2260600"/>
            <a:ext cx="569912" cy="1323975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3652838" y="2281238"/>
            <a:ext cx="325437" cy="1303337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endCxn id="4" idx="7"/>
          </p:cNvCxnSpPr>
          <p:nvPr/>
        </p:nvCxnSpPr>
        <p:spPr>
          <a:xfrm flipH="1">
            <a:off x="4335463" y="2270125"/>
            <a:ext cx="901700" cy="1422400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stCxn id="57465" idx="2"/>
            <a:endCxn id="4" idx="7"/>
          </p:cNvCxnSpPr>
          <p:nvPr/>
        </p:nvCxnSpPr>
        <p:spPr>
          <a:xfrm flipH="1">
            <a:off x="4335463" y="2239963"/>
            <a:ext cx="1243012" cy="1452562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endCxn id="4" idx="7"/>
          </p:cNvCxnSpPr>
          <p:nvPr/>
        </p:nvCxnSpPr>
        <p:spPr>
          <a:xfrm flipH="1">
            <a:off x="4335463" y="2270125"/>
            <a:ext cx="1506537" cy="1422400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>
            <a:endCxn id="4" idx="7"/>
          </p:cNvCxnSpPr>
          <p:nvPr/>
        </p:nvCxnSpPr>
        <p:spPr>
          <a:xfrm flipH="1">
            <a:off x="4335463" y="2290763"/>
            <a:ext cx="587375" cy="140176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0341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 idx="4294967295"/>
          </p:nvPr>
        </p:nvSpPr>
        <p:spPr>
          <a:xfrm>
            <a:off x="0" y="296863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GB" altLang="en-US">
                <a:solidFill>
                  <a:srgbClr val="FF3300"/>
                </a:solidFill>
              </a:rPr>
              <a:t>What does this unit detect? </a:t>
            </a:r>
            <a:endParaRPr lang="en-GB" altLang="en-US" i="1">
              <a:solidFill>
                <a:srgbClr val="FF33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729038" y="3584575"/>
            <a:ext cx="711200" cy="746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2286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8382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1143000" y="37941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5334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2286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838200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1143000" y="40989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533400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2286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8382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11430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5334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2286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8382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11430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5334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2286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12" name="Rectangle 20"/>
          <p:cNvSpPr>
            <a:spLocks noChangeArrowheads="1"/>
          </p:cNvSpPr>
          <p:nvPr/>
        </p:nvSpPr>
        <p:spPr bwMode="auto">
          <a:xfrm>
            <a:off x="8382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11430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14" name="Rectangle 22"/>
          <p:cNvSpPr>
            <a:spLocks noChangeArrowheads="1"/>
          </p:cNvSpPr>
          <p:nvPr/>
        </p:nvSpPr>
        <p:spPr bwMode="auto">
          <a:xfrm>
            <a:off x="5334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15" name="Rectangle 127"/>
          <p:cNvSpPr>
            <a:spLocks noChangeArrowheads="1"/>
          </p:cNvSpPr>
          <p:nvPr/>
        </p:nvSpPr>
        <p:spPr bwMode="auto">
          <a:xfrm>
            <a:off x="5334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16" name="Rectangle 128"/>
          <p:cNvSpPr>
            <a:spLocks noChangeArrowheads="1"/>
          </p:cNvSpPr>
          <p:nvPr/>
        </p:nvSpPr>
        <p:spPr bwMode="auto">
          <a:xfrm>
            <a:off x="8382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17" name="Rectangle 129"/>
          <p:cNvSpPr>
            <a:spLocks noChangeArrowheads="1"/>
          </p:cNvSpPr>
          <p:nvPr/>
        </p:nvSpPr>
        <p:spPr bwMode="auto">
          <a:xfrm>
            <a:off x="533400" y="37941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18" name="Rectangle 130"/>
          <p:cNvSpPr>
            <a:spLocks noChangeArrowheads="1"/>
          </p:cNvSpPr>
          <p:nvPr/>
        </p:nvSpPr>
        <p:spPr bwMode="auto">
          <a:xfrm>
            <a:off x="533400" y="44037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19" name="Rectangle 131"/>
          <p:cNvSpPr>
            <a:spLocks noChangeArrowheads="1"/>
          </p:cNvSpPr>
          <p:nvPr/>
        </p:nvSpPr>
        <p:spPr bwMode="auto">
          <a:xfrm>
            <a:off x="533400" y="4708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20" name="Rectangle 132"/>
          <p:cNvSpPr>
            <a:spLocks noChangeArrowheads="1"/>
          </p:cNvSpPr>
          <p:nvPr/>
        </p:nvSpPr>
        <p:spPr bwMode="auto">
          <a:xfrm>
            <a:off x="838200" y="50133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21" name="Rectangle 3"/>
          <p:cNvSpPr>
            <a:spLocks noChangeArrowheads="1"/>
          </p:cNvSpPr>
          <p:nvPr/>
        </p:nvSpPr>
        <p:spPr bwMode="auto">
          <a:xfrm>
            <a:off x="1468438" y="3805238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22" name="Rectangle 4"/>
          <p:cNvSpPr>
            <a:spLocks noChangeArrowheads="1"/>
          </p:cNvSpPr>
          <p:nvPr/>
        </p:nvSpPr>
        <p:spPr bwMode="auto">
          <a:xfrm>
            <a:off x="2078038" y="3805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23" name="Rectangle 6"/>
          <p:cNvSpPr>
            <a:spLocks noChangeArrowheads="1"/>
          </p:cNvSpPr>
          <p:nvPr/>
        </p:nvSpPr>
        <p:spPr bwMode="auto">
          <a:xfrm>
            <a:off x="1773238" y="3805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24" name="Rectangle 7"/>
          <p:cNvSpPr>
            <a:spLocks noChangeArrowheads="1"/>
          </p:cNvSpPr>
          <p:nvPr/>
        </p:nvSpPr>
        <p:spPr bwMode="auto">
          <a:xfrm>
            <a:off x="1468438" y="4110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25" name="Rectangle 8"/>
          <p:cNvSpPr>
            <a:spLocks noChangeArrowheads="1"/>
          </p:cNvSpPr>
          <p:nvPr/>
        </p:nvSpPr>
        <p:spPr bwMode="auto">
          <a:xfrm>
            <a:off x="2078038" y="4110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26" name="Rectangle 10"/>
          <p:cNvSpPr>
            <a:spLocks noChangeArrowheads="1"/>
          </p:cNvSpPr>
          <p:nvPr/>
        </p:nvSpPr>
        <p:spPr bwMode="auto">
          <a:xfrm>
            <a:off x="1773238" y="4110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27" name="Rectangle 11"/>
          <p:cNvSpPr>
            <a:spLocks noChangeArrowheads="1"/>
          </p:cNvSpPr>
          <p:nvPr/>
        </p:nvSpPr>
        <p:spPr bwMode="auto">
          <a:xfrm>
            <a:off x="14684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28" name="Rectangle 12"/>
          <p:cNvSpPr>
            <a:spLocks noChangeArrowheads="1"/>
          </p:cNvSpPr>
          <p:nvPr/>
        </p:nvSpPr>
        <p:spPr bwMode="auto">
          <a:xfrm>
            <a:off x="20780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29" name="Rectangle 14"/>
          <p:cNvSpPr>
            <a:spLocks noChangeArrowheads="1"/>
          </p:cNvSpPr>
          <p:nvPr/>
        </p:nvSpPr>
        <p:spPr bwMode="auto">
          <a:xfrm>
            <a:off x="17732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30" name="Rectangle 15"/>
          <p:cNvSpPr>
            <a:spLocks noChangeArrowheads="1"/>
          </p:cNvSpPr>
          <p:nvPr/>
        </p:nvSpPr>
        <p:spPr bwMode="auto">
          <a:xfrm>
            <a:off x="14684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31" name="Rectangle 16"/>
          <p:cNvSpPr>
            <a:spLocks noChangeArrowheads="1"/>
          </p:cNvSpPr>
          <p:nvPr/>
        </p:nvSpPr>
        <p:spPr bwMode="auto">
          <a:xfrm>
            <a:off x="20780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32" name="Rectangle 18"/>
          <p:cNvSpPr>
            <a:spLocks noChangeArrowheads="1"/>
          </p:cNvSpPr>
          <p:nvPr/>
        </p:nvSpPr>
        <p:spPr bwMode="auto">
          <a:xfrm>
            <a:off x="17732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33" name="Rectangle 19"/>
          <p:cNvSpPr>
            <a:spLocks noChangeArrowheads="1"/>
          </p:cNvSpPr>
          <p:nvPr/>
        </p:nvSpPr>
        <p:spPr bwMode="auto">
          <a:xfrm>
            <a:off x="14684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34" name="Rectangle 20"/>
          <p:cNvSpPr>
            <a:spLocks noChangeArrowheads="1"/>
          </p:cNvSpPr>
          <p:nvPr/>
        </p:nvSpPr>
        <p:spPr bwMode="auto">
          <a:xfrm>
            <a:off x="20780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35" name="Rectangle 22"/>
          <p:cNvSpPr>
            <a:spLocks noChangeArrowheads="1"/>
          </p:cNvSpPr>
          <p:nvPr/>
        </p:nvSpPr>
        <p:spPr bwMode="auto">
          <a:xfrm>
            <a:off x="14684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36" name="Rectangle 127"/>
          <p:cNvSpPr>
            <a:spLocks noChangeArrowheads="1"/>
          </p:cNvSpPr>
          <p:nvPr/>
        </p:nvSpPr>
        <p:spPr bwMode="auto">
          <a:xfrm>
            <a:off x="1773238" y="4110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37" name="Rectangle 128"/>
          <p:cNvSpPr>
            <a:spLocks noChangeArrowheads="1"/>
          </p:cNvSpPr>
          <p:nvPr/>
        </p:nvSpPr>
        <p:spPr bwMode="auto">
          <a:xfrm>
            <a:off x="1762125" y="5338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38" name="Rectangle 129"/>
          <p:cNvSpPr>
            <a:spLocks noChangeArrowheads="1"/>
          </p:cNvSpPr>
          <p:nvPr/>
        </p:nvSpPr>
        <p:spPr bwMode="auto">
          <a:xfrm>
            <a:off x="1773238" y="38052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39" name="Rectangle 130"/>
          <p:cNvSpPr>
            <a:spLocks noChangeArrowheads="1"/>
          </p:cNvSpPr>
          <p:nvPr/>
        </p:nvSpPr>
        <p:spPr bwMode="auto">
          <a:xfrm>
            <a:off x="1773238" y="4414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40" name="Rectangle 131"/>
          <p:cNvSpPr>
            <a:spLocks noChangeArrowheads="1"/>
          </p:cNvSpPr>
          <p:nvPr/>
        </p:nvSpPr>
        <p:spPr bwMode="auto">
          <a:xfrm>
            <a:off x="1773238" y="47196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41" name="Rectangle 132"/>
          <p:cNvSpPr>
            <a:spLocks noChangeArrowheads="1"/>
          </p:cNvSpPr>
          <p:nvPr/>
        </p:nvSpPr>
        <p:spPr bwMode="auto">
          <a:xfrm>
            <a:off x="2078038" y="5024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42" name="Rectangle 3"/>
          <p:cNvSpPr>
            <a:spLocks noChangeArrowheads="1"/>
          </p:cNvSpPr>
          <p:nvPr/>
        </p:nvSpPr>
        <p:spPr bwMode="auto">
          <a:xfrm>
            <a:off x="2492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43" name="Rectangle 4"/>
          <p:cNvSpPr>
            <a:spLocks noChangeArrowheads="1"/>
          </p:cNvSpPr>
          <p:nvPr/>
        </p:nvSpPr>
        <p:spPr bwMode="auto">
          <a:xfrm>
            <a:off x="8588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44" name="Rectangle 5"/>
          <p:cNvSpPr>
            <a:spLocks noChangeArrowheads="1"/>
          </p:cNvSpPr>
          <p:nvPr/>
        </p:nvSpPr>
        <p:spPr bwMode="auto">
          <a:xfrm>
            <a:off x="11636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45" name="Rectangle 6"/>
          <p:cNvSpPr>
            <a:spLocks noChangeArrowheads="1"/>
          </p:cNvSpPr>
          <p:nvPr/>
        </p:nvSpPr>
        <p:spPr bwMode="auto">
          <a:xfrm>
            <a:off x="5540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46" name="Rectangle 7"/>
          <p:cNvSpPr>
            <a:spLocks noChangeArrowheads="1"/>
          </p:cNvSpPr>
          <p:nvPr/>
        </p:nvSpPr>
        <p:spPr bwMode="auto">
          <a:xfrm>
            <a:off x="249238" y="5634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47" name="Rectangle 8"/>
          <p:cNvSpPr>
            <a:spLocks noChangeArrowheads="1"/>
          </p:cNvSpPr>
          <p:nvPr/>
        </p:nvSpPr>
        <p:spPr bwMode="auto">
          <a:xfrm>
            <a:off x="8588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48" name="Rectangle 9"/>
          <p:cNvSpPr>
            <a:spLocks noChangeArrowheads="1"/>
          </p:cNvSpPr>
          <p:nvPr/>
        </p:nvSpPr>
        <p:spPr bwMode="auto">
          <a:xfrm>
            <a:off x="11636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49" name="Rectangle 10"/>
          <p:cNvSpPr>
            <a:spLocks noChangeArrowheads="1"/>
          </p:cNvSpPr>
          <p:nvPr/>
        </p:nvSpPr>
        <p:spPr bwMode="auto">
          <a:xfrm>
            <a:off x="5540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50" name="Rectangle 11"/>
          <p:cNvSpPr>
            <a:spLocks noChangeArrowheads="1"/>
          </p:cNvSpPr>
          <p:nvPr/>
        </p:nvSpPr>
        <p:spPr bwMode="auto">
          <a:xfrm>
            <a:off x="2492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51" name="Rectangle 12"/>
          <p:cNvSpPr>
            <a:spLocks noChangeArrowheads="1"/>
          </p:cNvSpPr>
          <p:nvPr/>
        </p:nvSpPr>
        <p:spPr bwMode="auto">
          <a:xfrm>
            <a:off x="8588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52" name="Rectangle 13"/>
          <p:cNvSpPr>
            <a:spLocks noChangeArrowheads="1"/>
          </p:cNvSpPr>
          <p:nvPr/>
        </p:nvSpPr>
        <p:spPr bwMode="auto">
          <a:xfrm>
            <a:off x="11636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53" name="Rectangle 14"/>
          <p:cNvSpPr>
            <a:spLocks noChangeArrowheads="1"/>
          </p:cNvSpPr>
          <p:nvPr/>
        </p:nvSpPr>
        <p:spPr bwMode="auto">
          <a:xfrm>
            <a:off x="5540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54" name="Rectangle 15"/>
          <p:cNvSpPr>
            <a:spLocks noChangeArrowheads="1"/>
          </p:cNvSpPr>
          <p:nvPr/>
        </p:nvSpPr>
        <p:spPr bwMode="auto">
          <a:xfrm>
            <a:off x="2492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55" name="Rectangle 16"/>
          <p:cNvSpPr>
            <a:spLocks noChangeArrowheads="1"/>
          </p:cNvSpPr>
          <p:nvPr/>
        </p:nvSpPr>
        <p:spPr bwMode="auto">
          <a:xfrm>
            <a:off x="8588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56" name="Rectangle 17"/>
          <p:cNvSpPr>
            <a:spLocks noChangeArrowheads="1"/>
          </p:cNvSpPr>
          <p:nvPr/>
        </p:nvSpPr>
        <p:spPr bwMode="auto">
          <a:xfrm>
            <a:off x="11636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57" name="Rectangle 18"/>
          <p:cNvSpPr>
            <a:spLocks noChangeArrowheads="1"/>
          </p:cNvSpPr>
          <p:nvPr/>
        </p:nvSpPr>
        <p:spPr bwMode="auto">
          <a:xfrm>
            <a:off x="5540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58" name="Rectangle 127"/>
          <p:cNvSpPr>
            <a:spLocks noChangeArrowheads="1"/>
          </p:cNvSpPr>
          <p:nvPr/>
        </p:nvSpPr>
        <p:spPr bwMode="auto">
          <a:xfrm>
            <a:off x="1498600" y="4994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59" name="Rectangle 128"/>
          <p:cNvSpPr>
            <a:spLocks noChangeArrowheads="1"/>
          </p:cNvSpPr>
          <p:nvPr/>
        </p:nvSpPr>
        <p:spPr bwMode="auto">
          <a:xfrm>
            <a:off x="858838" y="5634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60" name="Rectangle 129"/>
          <p:cNvSpPr>
            <a:spLocks noChangeArrowheads="1"/>
          </p:cNvSpPr>
          <p:nvPr/>
        </p:nvSpPr>
        <p:spPr bwMode="auto">
          <a:xfrm>
            <a:off x="1184275" y="5938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61" name="Rectangle 130"/>
          <p:cNvSpPr>
            <a:spLocks noChangeArrowheads="1"/>
          </p:cNvSpPr>
          <p:nvPr/>
        </p:nvSpPr>
        <p:spPr bwMode="auto">
          <a:xfrm>
            <a:off x="847725" y="46990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62" name="Rectangle 131"/>
          <p:cNvSpPr>
            <a:spLocks noChangeArrowheads="1"/>
          </p:cNvSpPr>
          <p:nvPr/>
        </p:nvSpPr>
        <p:spPr bwMode="auto">
          <a:xfrm>
            <a:off x="1173163" y="50038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63" name="Rectangle 3"/>
          <p:cNvSpPr>
            <a:spLocks noChangeArrowheads="1"/>
          </p:cNvSpPr>
          <p:nvPr/>
        </p:nvSpPr>
        <p:spPr bwMode="auto">
          <a:xfrm>
            <a:off x="14573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64" name="Rectangle 4"/>
          <p:cNvSpPr>
            <a:spLocks noChangeArrowheads="1"/>
          </p:cNvSpPr>
          <p:nvPr/>
        </p:nvSpPr>
        <p:spPr bwMode="auto">
          <a:xfrm>
            <a:off x="20669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65" name="Rectangle 6"/>
          <p:cNvSpPr>
            <a:spLocks noChangeArrowheads="1"/>
          </p:cNvSpPr>
          <p:nvPr/>
        </p:nvSpPr>
        <p:spPr bwMode="auto">
          <a:xfrm>
            <a:off x="14573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66" name="Rectangle 7"/>
          <p:cNvSpPr>
            <a:spLocks noChangeArrowheads="1"/>
          </p:cNvSpPr>
          <p:nvPr/>
        </p:nvSpPr>
        <p:spPr bwMode="auto">
          <a:xfrm>
            <a:off x="1752600" y="5024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67" name="Rectangle 8"/>
          <p:cNvSpPr>
            <a:spLocks noChangeArrowheads="1"/>
          </p:cNvSpPr>
          <p:nvPr/>
        </p:nvSpPr>
        <p:spPr bwMode="auto">
          <a:xfrm>
            <a:off x="2066925" y="5643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68" name="Rectangle 10"/>
          <p:cNvSpPr>
            <a:spLocks noChangeArrowheads="1"/>
          </p:cNvSpPr>
          <p:nvPr/>
        </p:nvSpPr>
        <p:spPr bwMode="auto">
          <a:xfrm>
            <a:off x="1457325" y="5643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69" name="Rectangle 11"/>
          <p:cNvSpPr>
            <a:spLocks noChangeArrowheads="1"/>
          </p:cNvSpPr>
          <p:nvPr/>
        </p:nvSpPr>
        <p:spPr bwMode="auto">
          <a:xfrm>
            <a:off x="14573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70" name="Rectangle 12"/>
          <p:cNvSpPr>
            <a:spLocks noChangeArrowheads="1"/>
          </p:cNvSpPr>
          <p:nvPr/>
        </p:nvSpPr>
        <p:spPr bwMode="auto">
          <a:xfrm>
            <a:off x="20669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71" name="Rectangle 14"/>
          <p:cNvSpPr>
            <a:spLocks noChangeArrowheads="1"/>
          </p:cNvSpPr>
          <p:nvPr/>
        </p:nvSpPr>
        <p:spPr bwMode="auto">
          <a:xfrm>
            <a:off x="14573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72" name="Rectangle 15"/>
          <p:cNvSpPr>
            <a:spLocks noChangeArrowheads="1"/>
          </p:cNvSpPr>
          <p:nvPr/>
        </p:nvSpPr>
        <p:spPr bwMode="auto">
          <a:xfrm>
            <a:off x="14573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73" name="Rectangle 16"/>
          <p:cNvSpPr>
            <a:spLocks noChangeArrowheads="1"/>
          </p:cNvSpPr>
          <p:nvPr/>
        </p:nvSpPr>
        <p:spPr bwMode="auto">
          <a:xfrm>
            <a:off x="20669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74" name="Rectangle 18"/>
          <p:cNvSpPr>
            <a:spLocks noChangeArrowheads="1"/>
          </p:cNvSpPr>
          <p:nvPr/>
        </p:nvSpPr>
        <p:spPr bwMode="auto">
          <a:xfrm>
            <a:off x="14573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75" name="Rectangle 127"/>
          <p:cNvSpPr>
            <a:spLocks noChangeArrowheads="1"/>
          </p:cNvSpPr>
          <p:nvPr/>
        </p:nvSpPr>
        <p:spPr bwMode="auto">
          <a:xfrm>
            <a:off x="1457325" y="56435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76" name="Rectangle 128"/>
          <p:cNvSpPr>
            <a:spLocks noChangeArrowheads="1"/>
          </p:cNvSpPr>
          <p:nvPr/>
        </p:nvSpPr>
        <p:spPr bwMode="auto">
          <a:xfrm>
            <a:off x="533400" y="50339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77" name="Rectangle 129"/>
          <p:cNvSpPr>
            <a:spLocks noChangeArrowheads="1"/>
          </p:cNvSpPr>
          <p:nvPr/>
        </p:nvSpPr>
        <p:spPr bwMode="auto">
          <a:xfrm>
            <a:off x="1457325" y="5338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78" name="Rectangle 130"/>
          <p:cNvSpPr>
            <a:spLocks noChangeArrowheads="1"/>
          </p:cNvSpPr>
          <p:nvPr/>
        </p:nvSpPr>
        <p:spPr bwMode="auto">
          <a:xfrm>
            <a:off x="1457325" y="59483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79" name="Rectangle 131"/>
          <p:cNvSpPr>
            <a:spLocks noChangeArrowheads="1"/>
          </p:cNvSpPr>
          <p:nvPr/>
        </p:nvSpPr>
        <p:spPr bwMode="auto">
          <a:xfrm>
            <a:off x="1457325" y="6253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80" name="Rectangle 11"/>
          <p:cNvSpPr>
            <a:spLocks noChangeArrowheads="1"/>
          </p:cNvSpPr>
          <p:nvPr/>
        </p:nvSpPr>
        <p:spPr bwMode="auto">
          <a:xfrm>
            <a:off x="238125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81" name="Rectangle 11"/>
          <p:cNvSpPr>
            <a:spLocks noChangeArrowheads="1"/>
          </p:cNvSpPr>
          <p:nvPr/>
        </p:nvSpPr>
        <p:spPr bwMode="auto">
          <a:xfrm>
            <a:off x="533400" y="3784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82" name="Rectangle 22"/>
          <p:cNvSpPr>
            <a:spLocks noChangeArrowheads="1"/>
          </p:cNvSpPr>
          <p:nvPr/>
        </p:nvSpPr>
        <p:spPr bwMode="auto">
          <a:xfrm>
            <a:off x="258763" y="561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83" name="Rectangle 21"/>
          <p:cNvSpPr>
            <a:spLocks noChangeArrowheads="1"/>
          </p:cNvSpPr>
          <p:nvPr/>
        </p:nvSpPr>
        <p:spPr bwMode="auto">
          <a:xfrm>
            <a:off x="2078038" y="50339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84" name="Rectangle 21"/>
          <p:cNvSpPr>
            <a:spLocks noChangeArrowheads="1"/>
          </p:cNvSpPr>
          <p:nvPr/>
        </p:nvSpPr>
        <p:spPr bwMode="auto">
          <a:xfrm>
            <a:off x="879475" y="5622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85" name="Rectangle 15"/>
          <p:cNvSpPr>
            <a:spLocks noChangeArrowheads="1"/>
          </p:cNvSpPr>
          <p:nvPr/>
        </p:nvSpPr>
        <p:spPr bwMode="auto">
          <a:xfrm>
            <a:off x="1762125" y="5622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86" name="Rectangle 16"/>
          <p:cNvSpPr>
            <a:spLocks noChangeArrowheads="1"/>
          </p:cNvSpPr>
          <p:nvPr/>
        </p:nvSpPr>
        <p:spPr bwMode="auto">
          <a:xfrm>
            <a:off x="1782763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87" name="Rectangle 16"/>
          <p:cNvSpPr>
            <a:spLocks noChangeArrowheads="1"/>
          </p:cNvSpPr>
          <p:nvPr/>
        </p:nvSpPr>
        <p:spPr bwMode="auto">
          <a:xfrm>
            <a:off x="1782763" y="5927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88" name="Rectangle 131"/>
          <p:cNvSpPr>
            <a:spLocks noChangeArrowheads="1"/>
          </p:cNvSpPr>
          <p:nvPr/>
        </p:nvSpPr>
        <p:spPr bwMode="auto">
          <a:xfrm>
            <a:off x="1173163" y="6232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89" name="Rectangle 3"/>
          <p:cNvSpPr>
            <a:spLocks noChangeArrowheads="1"/>
          </p:cNvSpPr>
          <p:nvPr/>
        </p:nvSpPr>
        <p:spPr bwMode="auto">
          <a:xfrm>
            <a:off x="7778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90" name="Rectangle 4"/>
          <p:cNvSpPr>
            <a:spLocks noChangeArrowheads="1"/>
          </p:cNvSpPr>
          <p:nvPr/>
        </p:nvSpPr>
        <p:spPr bwMode="auto">
          <a:xfrm>
            <a:off x="13874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91" name="Rectangle 5"/>
          <p:cNvSpPr>
            <a:spLocks noChangeArrowheads="1"/>
          </p:cNvSpPr>
          <p:nvPr/>
        </p:nvSpPr>
        <p:spPr bwMode="auto">
          <a:xfrm>
            <a:off x="1692275" y="19145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92" name="Rectangle 6"/>
          <p:cNvSpPr>
            <a:spLocks noChangeArrowheads="1"/>
          </p:cNvSpPr>
          <p:nvPr/>
        </p:nvSpPr>
        <p:spPr bwMode="auto">
          <a:xfrm>
            <a:off x="10826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93" name="Rectangle 129"/>
          <p:cNvSpPr>
            <a:spLocks noChangeArrowheads="1"/>
          </p:cNvSpPr>
          <p:nvPr/>
        </p:nvSpPr>
        <p:spPr bwMode="auto">
          <a:xfrm>
            <a:off x="1082675" y="1914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94" name="Rectangle 3"/>
          <p:cNvSpPr>
            <a:spLocks noChangeArrowheads="1"/>
          </p:cNvSpPr>
          <p:nvPr/>
        </p:nvSpPr>
        <p:spPr bwMode="auto">
          <a:xfrm>
            <a:off x="2016125" y="1925638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95" name="Rectangle 4"/>
          <p:cNvSpPr>
            <a:spLocks noChangeArrowheads="1"/>
          </p:cNvSpPr>
          <p:nvPr/>
        </p:nvSpPr>
        <p:spPr bwMode="auto">
          <a:xfrm>
            <a:off x="2625725" y="192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96" name="Rectangle 6"/>
          <p:cNvSpPr>
            <a:spLocks noChangeArrowheads="1"/>
          </p:cNvSpPr>
          <p:nvPr/>
        </p:nvSpPr>
        <p:spPr bwMode="auto">
          <a:xfrm>
            <a:off x="2320925" y="192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97" name="Rectangle 129"/>
          <p:cNvSpPr>
            <a:spLocks noChangeArrowheads="1"/>
          </p:cNvSpPr>
          <p:nvPr/>
        </p:nvSpPr>
        <p:spPr bwMode="auto">
          <a:xfrm>
            <a:off x="2320925" y="19256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98" name="Rectangle 11"/>
          <p:cNvSpPr>
            <a:spLocks noChangeArrowheads="1"/>
          </p:cNvSpPr>
          <p:nvPr/>
        </p:nvSpPr>
        <p:spPr bwMode="auto">
          <a:xfrm>
            <a:off x="1082675" y="190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499" name="Rectangle 7"/>
          <p:cNvSpPr>
            <a:spLocks noChangeArrowheads="1"/>
          </p:cNvSpPr>
          <p:nvPr/>
        </p:nvSpPr>
        <p:spPr bwMode="auto">
          <a:xfrm>
            <a:off x="29416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500" name="Rectangle 8"/>
          <p:cNvSpPr>
            <a:spLocks noChangeArrowheads="1"/>
          </p:cNvSpPr>
          <p:nvPr/>
        </p:nvSpPr>
        <p:spPr bwMode="auto">
          <a:xfrm>
            <a:off x="3551238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501" name="Rectangle 9"/>
          <p:cNvSpPr>
            <a:spLocks noChangeArrowheads="1"/>
          </p:cNvSpPr>
          <p:nvPr/>
        </p:nvSpPr>
        <p:spPr bwMode="auto">
          <a:xfrm>
            <a:off x="3856038" y="193516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502" name="Rectangle 10"/>
          <p:cNvSpPr>
            <a:spLocks noChangeArrowheads="1"/>
          </p:cNvSpPr>
          <p:nvPr/>
        </p:nvSpPr>
        <p:spPr bwMode="auto">
          <a:xfrm>
            <a:off x="3246438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503" name="Rectangle 127"/>
          <p:cNvSpPr>
            <a:spLocks noChangeArrowheads="1"/>
          </p:cNvSpPr>
          <p:nvPr/>
        </p:nvSpPr>
        <p:spPr bwMode="auto">
          <a:xfrm>
            <a:off x="32464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504" name="Rectangle 128"/>
          <p:cNvSpPr>
            <a:spLocks noChangeArrowheads="1"/>
          </p:cNvSpPr>
          <p:nvPr/>
        </p:nvSpPr>
        <p:spPr bwMode="auto">
          <a:xfrm>
            <a:off x="35512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505" name="Rectangle 7"/>
          <p:cNvSpPr>
            <a:spLocks noChangeArrowheads="1"/>
          </p:cNvSpPr>
          <p:nvPr/>
        </p:nvSpPr>
        <p:spPr bwMode="auto">
          <a:xfrm>
            <a:off x="418147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506" name="Rectangle 8"/>
          <p:cNvSpPr>
            <a:spLocks noChangeArrowheads="1"/>
          </p:cNvSpPr>
          <p:nvPr/>
        </p:nvSpPr>
        <p:spPr bwMode="auto">
          <a:xfrm>
            <a:off x="479107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507" name="Rectangle 10"/>
          <p:cNvSpPr>
            <a:spLocks noChangeArrowheads="1"/>
          </p:cNvSpPr>
          <p:nvPr/>
        </p:nvSpPr>
        <p:spPr bwMode="auto">
          <a:xfrm>
            <a:off x="448627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508" name="Rectangle 127"/>
          <p:cNvSpPr>
            <a:spLocks noChangeArrowheads="1"/>
          </p:cNvSpPr>
          <p:nvPr/>
        </p:nvSpPr>
        <p:spPr bwMode="auto">
          <a:xfrm>
            <a:off x="448627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509" name="Rectangle 11"/>
          <p:cNvSpPr>
            <a:spLocks noChangeArrowheads="1"/>
          </p:cNvSpPr>
          <p:nvPr/>
        </p:nvSpPr>
        <p:spPr bwMode="auto">
          <a:xfrm>
            <a:off x="2951163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510" name="Rectangle 11"/>
          <p:cNvSpPr>
            <a:spLocks noChangeArrowheads="1"/>
          </p:cNvSpPr>
          <p:nvPr/>
        </p:nvSpPr>
        <p:spPr bwMode="auto">
          <a:xfrm>
            <a:off x="51212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511" name="Rectangle 12"/>
          <p:cNvSpPr>
            <a:spLocks noChangeArrowheads="1"/>
          </p:cNvSpPr>
          <p:nvPr/>
        </p:nvSpPr>
        <p:spPr bwMode="auto">
          <a:xfrm>
            <a:off x="57308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512" name="Rectangle 13"/>
          <p:cNvSpPr>
            <a:spLocks noChangeArrowheads="1"/>
          </p:cNvSpPr>
          <p:nvPr/>
        </p:nvSpPr>
        <p:spPr bwMode="auto">
          <a:xfrm>
            <a:off x="60356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513" name="Rectangle 14"/>
          <p:cNvSpPr>
            <a:spLocks noChangeArrowheads="1"/>
          </p:cNvSpPr>
          <p:nvPr/>
        </p:nvSpPr>
        <p:spPr bwMode="auto">
          <a:xfrm>
            <a:off x="54260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514" name="Rectangle 130"/>
          <p:cNvSpPr>
            <a:spLocks noChangeArrowheads="1"/>
          </p:cNvSpPr>
          <p:nvPr/>
        </p:nvSpPr>
        <p:spPr bwMode="auto">
          <a:xfrm>
            <a:off x="5426075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515" name="Rectangle 11"/>
          <p:cNvSpPr>
            <a:spLocks noChangeArrowheads="1"/>
          </p:cNvSpPr>
          <p:nvPr/>
        </p:nvSpPr>
        <p:spPr bwMode="auto">
          <a:xfrm>
            <a:off x="63595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516" name="Rectangle 12"/>
          <p:cNvSpPr>
            <a:spLocks noChangeArrowheads="1"/>
          </p:cNvSpPr>
          <p:nvPr/>
        </p:nvSpPr>
        <p:spPr bwMode="auto">
          <a:xfrm>
            <a:off x="69691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517" name="Rectangle 14"/>
          <p:cNvSpPr>
            <a:spLocks noChangeArrowheads="1"/>
          </p:cNvSpPr>
          <p:nvPr/>
        </p:nvSpPr>
        <p:spPr bwMode="auto">
          <a:xfrm>
            <a:off x="66643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518" name="Rectangle 130"/>
          <p:cNvSpPr>
            <a:spLocks noChangeArrowheads="1"/>
          </p:cNvSpPr>
          <p:nvPr/>
        </p:nvSpPr>
        <p:spPr bwMode="auto">
          <a:xfrm>
            <a:off x="666432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519" name="Rectangle 15"/>
          <p:cNvSpPr>
            <a:spLocks noChangeArrowheads="1"/>
          </p:cNvSpPr>
          <p:nvPr/>
        </p:nvSpPr>
        <p:spPr bwMode="auto">
          <a:xfrm>
            <a:off x="72898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520" name="Rectangle 16"/>
          <p:cNvSpPr>
            <a:spLocks noChangeArrowheads="1"/>
          </p:cNvSpPr>
          <p:nvPr/>
        </p:nvSpPr>
        <p:spPr bwMode="auto">
          <a:xfrm>
            <a:off x="78994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521" name="Rectangle 17"/>
          <p:cNvSpPr>
            <a:spLocks noChangeArrowheads="1"/>
          </p:cNvSpPr>
          <p:nvPr/>
        </p:nvSpPr>
        <p:spPr bwMode="auto">
          <a:xfrm>
            <a:off x="82042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522" name="Rectangle 18"/>
          <p:cNvSpPr>
            <a:spLocks noChangeArrowheads="1"/>
          </p:cNvSpPr>
          <p:nvPr/>
        </p:nvSpPr>
        <p:spPr bwMode="auto">
          <a:xfrm>
            <a:off x="75946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523" name="Rectangle 131"/>
          <p:cNvSpPr>
            <a:spLocks noChangeArrowheads="1"/>
          </p:cNvSpPr>
          <p:nvPr/>
        </p:nvSpPr>
        <p:spPr bwMode="auto">
          <a:xfrm>
            <a:off x="7594600" y="1939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524" name="Rectangle 130"/>
          <p:cNvSpPr>
            <a:spLocks noChangeArrowheads="1"/>
          </p:cNvSpPr>
          <p:nvPr/>
        </p:nvSpPr>
        <p:spPr bwMode="auto">
          <a:xfrm>
            <a:off x="7908925" y="19304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59525" name="TextBox 7"/>
          <p:cNvSpPr txBox="1">
            <a:spLocks noChangeArrowheads="1"/>
          </p:cNvSpPr>
          <p:nvPr/>
        </p:nvSpPr>
        <p:spPr bwMode="auto">
          <a:xfrm>
            <a:off x="8509000" y="18669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59526" name="TextBox 261"/>
          <p:cNvSpPr txBox="1">
            <a:spLocks noChangeArrowheads="1"/>
          </p:cNvSpPr>
          <p:nvPr/>
        </p:nvSpPr>
        <p:spPr bwMode="auto">
          <a:xfrm>
            <a:off x="-17463" y="34750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9527" name="TextBox 262"/>
          <p:cNvSpPr txBox="1">
            <a:spLocks noChangeArrowheads="1"/>
          </p:cNvSpPr>
          <p:nvPr/>
        </p:nvSpPr>
        <p:spPr bwMode="auto">
          <a:xfrm>
            <a:off x="2247900" y="642143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00"/>
                </a:solidFill>
              </a:rPr>
              <a:t>63</a:t>
            </a:r>
          </a:p>
        </p:txBody>
      </p:sp>
      <p:sp>
        <p:nvSpPr>
          <p:cNvPr id="59528" name="TextBox 263"/>
          <p:cNvSpPr txBox="1">
            <a:spLocks noChangeArrowheads="1"/>
          </p:cNvSpPr>
          <p:nvPr/>
        </p:nvSpPr>
        <p:spPr bwMode="auto">
          <a:xfrm>
            <a:off x="646113" y="1400175"/>
            <a:ext cx="8570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00"/>
                </a:solidFill>
              </a:rPr>
              <a:t> </a:t>
            </a:r>
            <a:r>
              <a:rPr lang="en-GB" altLang="en-US" sz="2400">
                <a:solidFill>
                  <a:srgbClr val="000000"/>
                </a:solidFill>
              </a:rPr>
              <a:t>1                5                10                 15                20                25 </a:t>
            </a:r>
            <a:r>
              <a:rPr lang="en-GB" altLang="en-US" sz="2400" b="1">
                <a:solidFill>
                  <a:srgbClr val="000000"/>
                </a:solidFill>
              </a:rPr>
              <a:t> …</a:t>
            </a:r>
          </a:p>
        </p:txBody>
      </p:sp>
      <p:cxnSp>
        <p:nvCxnSpPr>
          <p:cNvPr id="41" name="Straight Connector 40"/>
          <p:cNvCxnSpPr>
            <a:stCxn id="59489" idx="2"/>
            <a:endCxn id="4" idx="2"/>
          </p:cNvCxnSpPr>
          <p:nvPr/>
        </p:nvCxnSpPr>
        <p:spPr>
          <a:xfrm>
            <a:off x="930275" y="2219325"/>
            <a:ext cx="279876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endCxn id="4" idx="2"/>
          </p:cNvCxnSpPr>
          <p:nvPr/>
        </p:nvCxnSpPr>
        <p:spPr>
          <a:xfrm>
            <a:off x="1235075" y="2219325"/>
            <a:ext cx="249396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1549400" y="2230438"/>
            <a:ext cx="2179638" cy="1554162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endCxn id="4" idx="1"/>
          </p:cNvCxnSpPr>
          <p:nvPr/>
        </p:nvCxnSpPr>
        <p:spPr>
          <a:xfrm>
            <a:off x="1884363" y="2239963"/>
            <a:ext cx="1947862" cy="1452562"/>
          </a:xfrm>
          <a:prstGeom prst="line">
            <a:avLst/>
          </a:prstGeom>
          <a:ln w="317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endCxn id="4" idx="1"/>
          </p:cNvCxnSpPr>
          <p:nvPr/>
        </p:nvCxnSpPr>
        <p:spPr>
          <a:xfrm>
            <a:off x="2209800" y="2260600"/>
            <a:ext cx="1622425" cy="1431925"/>
          </a:xfrm>
          <a:prstGeom prst="line">
            <a:avLst/>
          </a:prstGeom>
          <a:ln w="952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endCxn id="4" idx="1"/>
          </p:cNvCxnSpPr>
          <p:nvPr/>
        </p:nvCxnSpPr>
        <p:spPr>
          <a:xfrm>
            <a:off x="2484438" y="2270125"/>
            <a:ext cx="1347787" cy="1422400"/>
          </a:xfrm>
          <a:prstGeom prst="line">
            <a:avLst/>
          </a:prstGeom>
          <a:ln w="317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stCxn id="59495" idx="2"/>
            <a:endCxn id="4" idx="1"/>
          </p:cNvCxnSpPr>
          <p:nvPr/>
        </p:nvCxnSpPr>
        <p:spPr>
          <a:xfrm>
            <a:off x="2778125" y="2230438"/>
            <a:ext cx="1054100" cy="1462087"/>
          </a:xfrm>
          <a:prstGeom prst="line">
            <a:avLst/>
          </a:prstGeom>
          <a:ln w="952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59499" idx="2"/>
            <a:endCxn id="4" idx="1"/>
          </p:cNvCxnSpPr>
          <p:nvPr/>
        </p:nvCxnSpPr>
        <p:spPr>
          <a:xfrm>
            <a:off x="3094038" y="2239963"/>
            <a:ext cx="738187" cy="1452562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endCxn id="4" idx="0"/>
          </p:cNvCxnSpPr>
          <p:nvPr/>
        </p:nvCxnSpPr>
        <p:spPr>
          <a:xfrm>
            <a:off x="3978275" y="2320925"/>
            <a:ext cx="106363" cy="12636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4181475" y="2301875"/>
            <a:ext cx="203200" cy="13017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H="1">
            <a:off x="4181475" y="2290763"/>
            <a:ext cx="436563" cy="129381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endCxn id="4" idx="6"/>
          </p:cNvCxnSpPr>
          <p:nvPr/>
        </p:nvCxnSpPr>
        <p:spPr>
          <a:xfrm flipH="1">
            <a:off x="4440238" y="2290763"/>
            <a:ext cx="1773237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stCxn id="59515" idx="2"/>
            <a:endCxn id="4" idx="6"/>
          </p:cNvCxnSpPr>
          <p:nvPr/>
        </p:nvCxnSpPr>
        <p:spPr>
          <a:xfrm flipH="1">
            <a:off x="4440238" y="2251075"/>
            <a:ext cx="2071687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>
            <a:endCxn id="4" idx="6"/>
          </p:cNvCxnSpPr>
          <p:nvPr/>
        </p:nvCxnSpPr>
        <p:spPr>
          <a:xfrm flipH="1">
            <a:off x="4440238" y="2290763"/>
            <a:ext cx="2325687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>
            <a:endCxn id="4" idx="6"/>
          </p:cNvCxnSpPr>
          <p:nvPr/>
        </p:nvCxnSpPr>
        <p:spPr>
          <a:xfrm flipH="1">
            <a:off x="4440238" y="2251075"/>
            <a:ext cx="2671762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>
            <a:endCxn id="4" idx="6"/>
          </p:cNvCxnSpPr>
          <p:nvPr/>
        </p:nvCxnSpPr>
        <p:spPr>
          <a:xfrm flipH="1">
            <a:off x="4440238" y="2270125"/>
            <a:ext cx="2976562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endCxn id="4" idx="6"/>
          </p:cNvCxnSpPr>
          <p:nvPr/>
        </p:nvCxnSpPr>
        <p:spPr>
          <a:xfrm flipH="1">
            <a:off x="4440238" y="2270125"/>
            <a:ext cx="3352800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endCxn id="4" idx="6"/>
          </p:cNvCxnSpPr>
          <p:nvPr/>
        </p:nvCxnSpPr>
        <p:spPr>
          <a:xfrm flipH="1">
            <a:off x="4440238" y="2251075"/>
            <a:ext cx="3636962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59521" idx="2"/>
          </p:cNvCxnSpPr>
          <p:nvPr/>
        </p:nvCxnSpPr>
        <p:spPr>
          <a:xfrm flipH="1">
            <a:off x="4486275" y="2244725"/>
            <a:ext cx="3870325" cy="17129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H="1">
            <a:off x="4551363" y="2316163"/>
            <a:ext cx="4449762" cy="16414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6188075" y="4414838"/>
            <a:ext cx="2265363" cy="0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H="1">
            <a:off x="6213475" y="5156200"/>
            <a:ext cx="2143125" cy="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51" name="TextBox 310"/>
          <p:cNvSpPr txBox="1">
            <a:spLocks noChangeArrowheads="1"/>
          </p:cNvSpPr>
          <p:nvPr/>
        </p:nvSpPr>
        <p:spPr bwMode="auto">
          <a:xfrm>
            <a:off x="6213475" y="3967163"/>
            <a:ext cx="2406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strong +ve weight</a:t>
            </a:r>
          </a:p>
        </p:txBody>
      </p:sp>
      <p:sp>
        <p:nvSpPr>
          <p:cNvPr id="59552" name="TextBox 313"/>
          <p:cNvSpPr txBox="1">
            <a:spLocks noChangeArrowheads="1"/>
          </p:cNvSpPr>
          <p:nvPr/>
        </p:nvSpPr>
        <p:spPr bwMode="auto">
          <a:xfrm>
            <a:off x="6227763" y="4627563"/>
            <a:ext cx="2174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low/zero weight</a:t>
            </a:r>
          </a:p>
        </p:txBody>
      </p:sp>
      <p:cxnSp>
        <p:nvCxnSpPr>
          <p:cNvPr id="5" name="Straight Arrow Connector 4"/>
          <p:cNvCxnSpPr>
            <a:stCxn id="4" idx="4"/>
          </p:cNvCxnSpPr>
          <p:nvPr/>
        </p:nvCxnSpPr>
        <p:spPr>
          <a:xfrm>
            <a:off x="4084638" y="4330700"/>
            <a:ext cx="0" cy="388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85738" y="3692525"/>
            <a:ext cx="992187" cy="115887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59555" name="TextBox 5"/>
          <p:cNvSpPr txBox="1">
            <a:spLocks noChangeArrowheads="1"/>
          </p:cNvSpPr>
          <p:nvPr/>
        </p:nvSpPr>
        <p:spPr bwMode="auto">
          <a:xfrm>
            <a:off x="3270250" y="5260975"/>
            <a:ext cx="5400675" cy="8302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Strong signal for a dark area in the top left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corner </a:t>
            </a:r>
          </a:p>
        </p:txBody>
      </p:sp>
      <p:cxnSp>
        <p:nvCxnSpPr>
          <p:cNvPr id="221" name="Straight Connector 220"/>
          <p:cNvCxnSpPr/>
          <p:nvPr/>
        </p:nvCxnSpPr>
        <p:spPr>
          <a:xfrm>
            <a:off x="3408363" y="2260600"/>
            <a:ext cx="569912" cy="1323975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3652838" y="2281238"/>
            <a:ext cx="325437" cy="1303337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endCxn id="4" idx="7"/>
          </p:cNvCxnSpPr>
          <p:nvPr/>
        </p:nvCxnSpPr>
        <p:spPr>
          <a:xfrm flipH="1">
            <a:off x="4335463" y="2270125"/>
            <a:ext cx="901700" cy="1422400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stCxn id="59513" idx="2"/>
            <a:endCxn id="4" idx="7"/>
          </p:cNvCxnSpPr>
          <p:nvPr/>
        </p:nvCxnSpPr>
        <p:spPr>
          <a:xfrm flipH="1">
            <a:off x="4335463" y="2239963"/>
            <a:ext cx="1243012" cy="1452562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endCxn id="4" idx="7"/>
          </p:cNvCxnSpPr>
          <p:nvPr/>
        </p:nvCxnSpPr>
        <p:spPr>
          <a:xfrm flipH="1">
            <a:off x="4335463" y="2270125"/>
            <a:ext cx="1506537" cy="1422400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>
            <a:endCxn id="4" idx="7"/>
          </p:cNvCxnSpPr>
          <p:nvPr/>
        </p:nvCxnSpPr>
        <p:spPr>
          <a:xfrm flipH="1">
            <a:off x="4335463" y="2290763"/>
            <a:ext cx="587375" cy="140176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3240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 idx="4294967295"/>
          </p:nvPr>
        </p:nvSpPr>
        <p:spPr>
          <a:xfrm>
            <a:off x="0" y="296863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GB" altLang="en-US">
                <a:solidFill>
                  <a:srgbClr val="FF3300"/>
                </a:solidFill>
              </a:rPr>
              <a:t> </a:t>
            </a:r>
            <a:endParaRPr lang="en-GB" altLang="en-US" i="1">
              <a:solidFill>
                <a:srgbClr val="FF3300"/>
              </a:solidFill>
            </a:endParaRPr>
          </a:p>
        </p:txBody>
      </p:sp>
      <p:sp>
        <p:nvSpPr>
          <p:cNvPr id="61442" name="TextBox 5"/>
          <p:cNvSpPr txBox="1">
            <a:spLocks noChangeArrowheads="1"/>
          </p:cNvSpPr>
          <p:nvPr/>
        </p:nvSpPr>
        <p:spPr bwMode="auto">
          <a:xfrm>
            <a:off x="1441450" y="4741863"/>
            <a:ext cx="5538788" cy="8318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What features might you expect a good 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to learn, when trained with data like this?</a:t>
            </a:r>
          </a:p>
        </p:txBody>
      </p:sp>
      <p:pic>
        <p:nvPicPr>
          <p:cNvPr id="61443" name="Picture 4" descr="https://onlinecourses.science.psu.edu/stat857/sites/onlinecourses.science.psu.edu.stat857/files/image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11125"/>
            <a:ext cx="5622925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8478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 idx="4294967295"/>
          </p:nvPr>
        </p:nvSpPr>
        <p:spPr>
          <a:xfrm>
            <a:off x="0" y="296863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GB" altLang="en-US">
                <a:solidFill>
                  <a:srgbClr val="FF3300"/>
                </a:solidFill>
              </a:rPr>
              <a:t> </a:t>
            </a:r>
            <a:endParaRPr lang="en-GB" altLang="en-US" i="1">
              <a:solidFill>
                <a:srgbClr val="FF3300"/>
              </a:solidFill>
            </a:endParaRPr>
          </a:p>
        </p:txBody>
      </p:sp>
      <p:sp>
        <p:nvSpPr>
          <p:cNvPr id="63490" name="TextBox 262"/>
          <p:cNvSpPr txBox="1">
            <a:spLocks noChangeArrowheads="1"/>
          </p:cNvSpPr>
          <p:nvPr/>
        </p:nvSpPr>
        <p:spPr bwMode="auto">
          <a:xfrm>
            <a:off x="2247900" y="642143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00"/>
                </a:solidFill>
              </a:rPr>
              <a:t>63</a:t>
            </a:r>
          </a:p>
        </p:txBody>
      </p:sp>
      <p:pic>
        <p:nvPicPr>
          <p:cNvPr id="63491" name="Picture 4" descr="https://onlinecourses.science.psu.edu/stat857/sites/onlinecourses.science.psu.edu.stat857/files/image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01600"/>
            <a:ext cx="8518525" cy="675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TextBox 100"/>
          <p:cNvSpPr txBox="1">
            <a:spLocks noChangeArrowheads="1"/>
          </p:cNvSpPr>
          <p:nvPr/>
        </p:nvSpPr>
        <p:spPr bwMode="auto">
          <a:xfrm>
            <a:off x="-17463" y="34750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3493" name="TextBox 2"/>
          <p:cNvSpPr txBox="1">
            <a:spLocks noChangeArrowheads="1"/>
          </p:cNvSpPr>
          <p:nvPr/>
        </p:nvSpPr>
        <p:spPr bwMode="auto">
          <a:xfrm>
            <a:off x="5211763" y="1482725"/>
            <a:ext cx="2822575" cy="7080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4000">
                <a:solidFill>
                  <a:srgbClr val="000000"/>
                </a:solidFill>
              </a:rPr>
              <a:t>vertical lines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808163" y="771525"/>
            <a:ext cx="3403600" cy="1065213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4195763" y="2190750"/>
            <a:ext cx="1016000" cy="174625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319838" y="2112963"/>
            <a:ext cx="2032000" cy="147320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9880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 idx="4294967295"/>
          </p:nvPr>
        </p:nvSpPr>
        <p:spPr>
          <a:xfrm>
            <a:off x="0" y="296863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GB" altLang="en-US">
                <a:solidFill>
                  <a:srgbClr val="FF3300"/>
                </a:solidFill>
              </a:rPr>
              <a:t> </a:t>
            </a:r>
            <a:endParaRPr lang="en-GB" altLang="en-US" i="1">
              <a:solidFill>
                <a:srgbClr val="FF3300"/>
              </a:solidFill>
            </a:endParaRPr>
          </a:p>
        </p:txBody>
      </p:sp>
      <p:sp>
        <p:nvSpPr>
          <p:cNvPr id="65538" name="TextBox 262"/>
          <p:cNvSpPr txBox="1">
            <a:spLocks noChangeArrowheads="1"/>
          </p:cNvSpPr>
          <p:nvPr/>
        </p:nvSpPr>
        <p:spPr bwMode="auto">
          <a:xfrm>
            <a:off x="2247900" y="642143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00"/>
                </a:solidFill>
              </a:rPr>
              <a:t>63</a:t>
            </a:r>
          </a:p>
        </p:txBody>
      </p:sp>
      <p:pic>
        <p:nvPicPr>
          <p:cNvPr id="65539" name="Picture 4" descr="https://onlinecourses.science.psu.edu/stat857/sites/onlinecourses.science.psu.edu.stat857/files/image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01600"/>
            <a:ext cx="8518525" cy="675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Box 100"/>
          <p:cNvSpPr txBox="1">
            <a:spLocks noChangeArrowheads="1"/>
          </p:cNvSpPr>
          <p:nvPr/>
        </p:nvSpPr>
        <p:spPr bwMode="auto">
          <a:xfrm>
            <a:off x="-17463" y="34750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5541" name="TextBox 2"/>
          <p:cNvSpPr txBox="1">
            <a:spLocks noChangeArrowheads="1"/>
          </p:cNvSpPr>
          <p:nvPr/>
        </p:nvSpPr>
        <p:spPr bwMode="auto">
          <a:xfrm>
            <a:off x="5211763" y="1482725"/>
            <a:ext cx="3478212" cy="7080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4000">
                <a:solidFill>
                  <a:srgbClr val="000000"/>
                </a:solidFill>
              </a:rPr>
              <a:t>Horizontal lines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904875" y="965200"/>
            <a:ext cx="4306888" cy="871538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2493963" y="2190750"/>
            <a:ext cx="2717800" cy="1516063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319838" y="2112963"/>
            <a:ext cx="152400" cy="2428875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60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84886" y="91874"/>
            <a:ext cx="685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Boltzmann Machines (BM)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3155"/>
              <p:cNvSpPr>
                <a:spLocks noChangeArrowheads="1"/>
              </p:cNvSpPr>
              <p:nvPr/>
            </p:nvSpPr>
            <p:spPr bwMode="auto">
              <a:xfrm>
                <a:off x="284886" y="609803"/>
                <a:ext cx="8645525" cy="5883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176213" indent="-176213" algn="just">
                  <a:spcAft>
                    <a:spcPct val="500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RBMs consist of a visible layer </a:t>
                </a:r>
                <a:r>
                  <a:rPr lang="en-US" sz="1800" b="1" i="1" dirty="0">
                    <a:solidFill>
                      <a:schemeClr val="bg1"/>
                    </a:solidFill>
                  </a:rPr>
                  <a:t>v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 and a hidden layer </a:t>
                </a:r>
                <a:r>
                  <a:rPr lang="en-US" sz="1800" b="1" i="1" dirty="0">
                    <a:solidFill>
                      <a:schemeClr val="bg1"/>
                    </a:solidFill>
                  </a:rPr>
                  <a:t>h,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so </a:t>
                </a:r>
              </a:p>
              <a:p>
                <a:pPr algn="ctr">
                  <a:spcAft>
                    <a:spcPct val="50000"/>
                  </a:spcAft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  <m:sup/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d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  <m:d>
                                      <m:dPr>
                                        <m:ctrlP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e>
                                    </m:d>
                                  </m:sup>
                                </m:sSup>
                              </m:num>
                              <m:den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US" sz="1800" b="1" i="1" dirty="0">
                    <a:solidFill>
                      <a:schemeClr val="bg1"/>
                    </a:solidFill>
                  </a:rPr>
                  <a:t> </a:t>
                </a:r>
              </a:p>
              <a:p>
                <a:pPr algn="ctr">
                  <a:spcAft>
                    <a:spcPct val="50000"/>
                  </a:spcAft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Introducing the notation of free energy: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𝒍𝒐𝒈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we can write:</a:t>
                </a:r>
              </a:p>
              <a:p>
                <a:pPr algn="ctr">
                  <a:spcAft>
                    <a:spcPct val="50000"/>
                  </a:spcAft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8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18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  <m:d>
                              <m:dPr>
                                <m:ctrlP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sz="18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  <m:d>
                              <m:dPr>
                                <m:ctrlP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 algn="just">
                  <a:spcAft>
                    <a:spcPct val="50000"/>
                  </a:spcAft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Then the data negative log-likelihood gradient has the following form:</a:t>
                </a:r>
              </a:p>
              <a:p>
                <a:pPr algn="just">
                  <a:spcAft>
                    <a:spcPct val="50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𝒅𝒍𝒐𝒈𝒑</m:t>
                          </m:r>
                          <m:d>
                            <m:dPr>
                              <m:ctrlP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den>
                      </m:f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𝒅𝑭</m:t>
                          </m:r>
                          <m:d>
                            <m:dPr>
                              <m:ctrlP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den>
                      </m:f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sz="1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1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1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1800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f>
                        <m:fPr>
                          <m:ctrlPr>
                            <a:rPr lang="en-US" sz="1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𝒅𝑭</m:t>
                          </m:r>
                          <m:d>
                            <m:dPr>
                              <m:ctrlPr>
                                <a:rPr lang="en-US" sz="1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1800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sz="1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1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den>
                      </m:f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 algn="just">
                  <a:spcAft>
                    <a:spcPct val="50000"/>
                  </a:spcAft>
                </a:pPr>
                <a:endParaRPr lang="en-US" sz="1800" b="1" dirty="0">
                  <a:solidFill>
                    <a:schemeClr val="bg1"/>
                  </a:solidFill>
                </a:endParaRPr>
              </a:p>
              <a:p>
                <a:pPr algn="just">
                  <a:spcAft>
                    <a:spcPct val="50000"/>
                  </a:spcAft>
                </a:pPr>
                <a:endParaRPr lang="en-US" sz="1800" b="1" dirty="0">
                  <a:solidFill>
                    <a:schemeClr val="bg1"/>
                  </a:solidFill>
                </a:endParaRPr>
              </a:p>
              <a:p>
                <a:pPr algn="just">
                  <a:spcAft>
                    <a:spcPct val="50000"/>
                  </a:spcAft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Usually, samples belonging to </a:t>
                </a:r>
                <a:r>
                  <a:rPr lang="en-US" sz="1800" b="1" i="1" dirty="0">
                    <a:solidFill>
                      <a:schemeClr val="bg1"/>
                    </a:solidFill>
                  </a:rPr>
                  <a:t>N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 are used to estimate the gradient. The elements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of </a:t>
                </a:r>
                <a:r>
                  <a:rPr lang="en-US" sz="1800" b="1" i="1" dirty="0">
                    <a:solidFill>
                      <a:schemeClr val="bg1"/>
                    </a:solidFill>
                  </a:rPr>
                  <a:t>N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are sampled according to P:</a:t>
                </a:r>
              </a:p>
              <a:p>
                <a:pPr algn="just">
                  <a:spcAft>
                    <a:spcPct val="50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𝒅𝒍𝒐𝒈𝒑</m:t>
                          </m:r>
                          <m:d>
                            <m:d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den>
                      </m:f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𝒅𝑭</m:t>
                          </m:r>
                          <m:d>
                            <m:d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den>
                      </m:f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  <m:sup/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f>
                        <m:f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𝒅𝑭</m:t>
                          </m:r>
                          <m:d>
                            <m:d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den>
                      </m:f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ctangle 3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886" y="609803"/>
                <a:ext cx="8645525" cy="5883594"/>
              </a:xfrm>
              <a:prstGeom prst="rect">
                <a:avLst/>
              </a:prstGeom>
              <a:blipFill>
                <a:blip r:embed="rId2"/>
                <a:stretch>
                  <a:fillRect l="-1693" t="-1347" r="-16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/>
          <p:cNvSpPr/>
          <p:nvPr/>
        </p:nvSpPr>
        <p:spPr>
          <a:xfrm rot="5400000">
            <a:off x="4041504" y="3213463"/>
            <a:ext cx="396240" cy="1599474"/>
          </a:xfrm>
          <a:prstGeom prst="leftBrace">
            <a:avLst>
              <a:gd name="adj1" fmla="val 8333"/>
              <a:gd name="adj2" fmla="val 33666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 rot="5400000">
            <a:off x="6178796" y="2922517"/>
            <a:ext cx="396240" cy="2181366"/>
          </a:xfrm>
          <a:prstGeom prst="leftBrace">
            <a:avLst>
              <a:gd name="adj1" fmla="val 8333"/>
              <a:gd name="adj2" fmla="val 70959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17119" y="4013200"/>
            <a:ext cx="2250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Negative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b="1" dirty="0">
                <a:solidFill>
                  <a:schemeClr val="accent1"/>
                </a:solidFill>
              </a:rPr>
              <a:t>Phase: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Decrease probability of samples generated by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39887" y="4013200"/>
            <a:ext cx="1657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Positive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b="1" dirty="0">
                <a:solidFill>
                  <a:srgbClr val="C00000"/>
                </a:solidFill>
              </a:rPr>
              <a:t>Phase: </a:t>
            </a:r>
            <a:r>
              <a:rPr lang="en-US" sz="1400" b="1" dirty="0">
                <a:solidFill>
                  <a:schemeClr val="bg1"/>
                </a:solidFill>
              </a:rPr>
              <a:t>increase probability of training data</a:t>
            </a:r>
          </a:p>
        </p:txBody>
      </p:sp>
    </p:spTree>
    <p:extLst>
      <p:ext uri="{BB962C8B-B14F-4D97-AF65-F5344CB8AC3E}">
        <p14:creationId xmlns:p14="http://schemas.microsoft.com/office/powerpoint/2010/main" val="2533835420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 idx="4294967295"/>
          </p:nvPr>
        </p:nvSpPr>
        <p:spPr>
          <a:xfrm>
            <a:off x="0" y="296863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GB" altLang="en-US">
                <a:solidFill>
                  <a:srgbClr val="FF3300"/>
                </a:solidFill>
              </a:rPr>
              <a:t> </a:t>
            </a:r>
            <a:endParaRPr lang="en-GB" altLang="en-US" i="1">
              <a:solidFill>
                <a:srgbClr val="FF3300"/>
              </a:solidFill>
            </a:endParaRPr>
          </a:p>
        </p:txBody>
      </p:sp>
      <p:sp>
        <p:nvSpPr>
          <p:cNvPr id="67586" name="TextBox 262"/>
          <p:cNvSpPr txBox="1">
            <a:spLocks noChangeArrowheads="1"/>
          </p:cNvSpPr>
          <p:nvPr/>
        </p:nvSpPr>
        <p:spPr bwMode="auto">
          <a:xfrm>
            <a:off x="2247900" y="642143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00"/>
                </a:solidFill>
              </a:rPr>
              <a:t>63</a:t>
            </a:r>
          </a:p>
        </p:txBody>
      </p:sp>
      <p:pic>
        <p:nvPicPr>
          <p:cNvPr id="67587" name="Picture 4" descr="https://onlinecourses.science.psu.edu/stat857/sites/onlinecourses.science.psu.edu.stat857/files/image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01600"/>
            <a:ext cx="8518525" cy="675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TextBox 100"/>
          <p:cNvSpPr txBox="1">
            <a:spLocks noChangeArrowheads="1"/>
          </p:cNvSpPr>
          <p:nvPr/>
        </p:nvSpPr>
        <p:spPr bwMode="auto">
          <a:xfrm>
            <a:off x="-17463" y="34750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7589" name="TextBox 2"/>
          <p:cNvSpPr txBox="1">
            <a:spLocks noChangeArrowheads="1"/>
          </p:cNvSpPr>
          <p:nvPr/>
        </p:nvSpPr>
        <p:spPr bwMode="auto">
          <a:xfrm>
            <a:off x="5211763" y="1482725"/>
            <a:ext cx="2851150" cy="7080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4000">
                <a:solidFill>
                  <a:srgbClr val="000000"/>
                </a:solidFill>
              </a:rPr>
              <a:t>Small circles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493963" y="965200"/>
            <a:ext cx="2717800" cy="871538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5699125" y="2190750"/>
            <a:ext cx="101600" cy="202565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319838" y="2112963"/>
            <a:ext cx="1900237" cy="803275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4172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 idx="4294967295"/>
          </p:nvPr>
        </p:nvSpPr>
        <p:spPr>
          <a:xfrm>
            <a:off x="0" y="296863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GB" altLang="en-US">
                <a:solidFill>
                  <a:srgbClr val="FF3300"/>
                </a:solidFill>
              </a:rPr>
              <a:t> </a:t>
            </a:r>
            <a:endParaRPr lang="en-GB" altLang="en-US" i="1">
              <a:solidFill>
                <a:srgbClr val="FF3300"/>
              </a:solidFill>
            </a:endParaRPr>
          </a:p>
        </p:txBody>
      </p:sp>
      <p:sp>
        <p:nvSpPr>
          <p:cNvPr id="69634" name="TextBox 262"/>
          <p:cNvSpPr txBox="1">
            <a:spLocks noChangeArrowheads="1"/>
          </p:cNvSpPr>
          <p:nvPr/>
        </p:nvSpPr>
        <p:spPr bwMode="auto">
          <a:xfrm>
            <a:off x="2247900" y="642143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00"/>
                </a:solidFill>
              </a:rPr>
              <a:t>63</a:t>
            </a:r>
          </a:p>
        </p:txBody>
      </p:sp>
      <p:pic>
        <p:nvPicPr>
          <p:cNvPr id="69635" name="Picture 4" descr="https://onlinecourses.science.psu.edu/stat857/sites/onlinecourses.science.psu.edu.stat857/files/image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01600"/>
            <a:ext cx="8518525" cy="675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TextBox 100"/>
          <p:cNvSpPr txBox="1">
            <a:spLocks noChangeArrowheads="1"/>
          </p:cNvSpPr>
          <p:nvPr/>
        </p:nvSpPr>
        <p:spPr bwMode="auto">
          <a:xfrm>
            <a:off x="-17463" y="34750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9637" name="TextBox 2"/>
          <p:cNvSpPr txBox="1">
            <a:spLocks noChangeArrowheads="1"/>
          </p:cNvSpPr>
          <p:nvPr/>
        </p:nvSpPr>
        <p:spPr bwMode="auto">
          <a:xfrm>
            <a:off x="5211763" y="1482725"/>
            <a:ext cx="2851150" cy="7080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4000">
                <a:solidFill>
                  <a:srgbClr val="000000"/>
                </a:solidFill>
              </a:rPr>
              <a:t>Small circles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493963" y="965200"/>
            <a:ext cx="2717800" cy="871538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5699125" y="2190750"/>
            <a:ext cx="101600" cy="202565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319838" y="2112963"/>
            <a:ext cx="1900237" cy="803275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41" name="TextBox 9"/>
          <p:cNvSpPr txBox="1">
            <a:spLocks noChangeArrowheads="1"/>
          </p:cNvSpPr>
          <p:nvPr/>
        </p:nvSpPr>
        <p:spPr bwMode="auto">
          <a:xfrm>
            <a:off x="239713" y="4776788"/>
            <a:ext cx="8435975" cy="19383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4000">
                <a:solidFill>
                  <a:srgbClr val="000000"/>
                </a:solidFill>
              </a:rPr>
              <a:t>But what about position invariance  ???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4000">
                <a:solidFill>
                  <a:srgbClr val="000000"/>
                </a:solidFill>
              </a:rPr>
              <a:t>our example unit detectors were tied to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4000">
                <a:solidFill>
                  <a:srgbClr val="000000"/>
                </a:solidFill>
              </a:rPr>
              <a:t>specific parts of the image  </a:t>
            </a:r>
          </a:p>
        </p:txBody>
      </p:sp>
    </p:spTree>
    <p:extLst>
      <p:ext uri="{BB962C8B-B14F-4D97-AF65-F5344CB8AC3E}">
        <p14:creationId xmlns:p14="http://schemas.microsoft.com/office/powerpoint/2010/main" val="25359571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 idx="4294967295"/>
          </p:nvPr>
        </p:nvSpPr>
        <p:spPr>
          <a:xfrm>
            <a:off x="0" y="161925"/>
            <a:ext cx="7772400" cy="722313"/>
          </a:xfrm>
          <a:prstGeom prst="rect">
            <a:avLst/>
          </a:prstGeom>
          <a:solidFill>
            <a:srgbClr val="FFFF00"/>
          </a:solidFill>
        </p:spPr>
        <p:txBody>
          <a:bodyPr/>
          <a:lstStyle/>
          <a:p>
            <a:r>
              <a:rPr lang="en-GB" altLang="en-US" sz="2800"/>
              <a:t>successive layers can learn higher-level features …</a:t>
            </a:r>
          </a:p>
        </p:txBody>
      </p:sp>
      <p:pic>
        <p:nvPicPr>
          <p:cNvPr id="47107" name="Picture 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850900"/>
            <a:ext cx="8596312" cy="110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2225675" y="2671763"/>
            <a:ext cx="1055688" cy="10779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>
                <a:solidFill>
                  <a:srgbClr val="FFFFFF"/>
                </a:solidFill>
              </a:rPr>
              <a:t> </a:t>
            </a:r>
          </a:p>
          <a:p>
            <a:pPr algn="ctr">
              <a:defRPr/>
            </a:pPr>
            <a:r>
              <a:rPr lang="en-GB" sz="1600" dirty="0">
                <a:solidFill>
                  <a:srgbClr val="FFFFFF"/>
                </a:solidFill>
              </a:rPr>
              <a:t>  </a:t>
            </a:r>
          </a:p>
        </p:txBody>
      </p:sp>
      <p:pic>
        <p:nvPicPr>
          <p:cNvPr id="47109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759075"/>
            <a:ext cx="684212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336800" y="2759075"/>
            <a:ext cx="842963" cy="1571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3759200" y="2682875"/>
            <a:ext cx="1057275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>
                <a:solidFill>
                  <a:srgbClr val="FFFFFF"/>
                </a:solidFill>
              </a:rPr>
              <a:t> </a:t>
            </a:r>
          </a:p>
          <a:p>
            <a:pPr algn="ctr">
              <a:defRPr/>
            </a:pPr>
            <a:r>
              <a:rPr lang="en-GB" sz="1600" dirty="0">
                <a:solidFill>
                  <a:srgbClr val="FFFFFF"/>
                </a:solidFill>
              </a:rPr>
              <a:t>  </a:t>
            </a:r>
          </a:p>
        </p:txBody>
      </p:sp>
      <p:pic>
        <p:nvPicPr>
          <p:cNvPr id="47112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938" y="2770188"/>
            <a:ext cx="685800" cy="88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6" name="Rounded Rectangle 65"/>
          <p:cNvSpPr/>
          <p:nvPr/>
        </p:nvSpPr>
        <p:spPr>
          <a:xfrm>
            <a:off x="3870325" y="2871788"/>
            <a:ext cx="844550" cy="1555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5394325" y="2747963"/>
            <a:ext cx="1057275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>
                <a:solidFill>
                  <a:srgbClr val="FFFFFF"/>
                </a:solidFill>
              </a:rPr>
              <a:t> </a:t>
            </a:r>
          </a:p>
          <a:p>
            <a:pPr algn="ctr">
              <a:defRPr/>
            </a:pPr>
            <a:r>
              <a:rPr lang="en-GB" sz="1600" dirty="0">
                <a:solidFill>
                  <a:srgbClr val="FFFFFF"/>
                </a:solidFill>
              </a:rPr>
              <a:t>  </a:t>
            </a:r>
          </a:p>
        </p:txBody>
      </p:sp>
      <p:pic>
        <p:nvPicPr>
          <p:cNvPr id="47115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835275"/>
            <a:ext cx="685800" cy="8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9" name="Rounded Rectangle 68"/>
          <p:cNvSpPr/>
          <p:nvPr/>
        </p:nvSpPr>
        <p:spPr>
          <a:xfrm>
            <a:off x="5502275" y="3078163"/>
            <a:ext cx="842963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71692" name="TextBox 3"/>
          <p:cNvSpPr txBox="1">
            <a:spLocks noChangeArrowheads="1"/>
          </p:cNvSpPr>
          <p:nvPr/>
        </p:nvSpPr>
        <p:spPr bwMode="auto">
          <a:xfrm>
            <a:off x="7051675" y="2916238"/>
            <a:ext cx="1325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3600" b="1">
                <a:solidFill>
                  <a:srgbClr val="000000"/>
                </a:solidFill>
              </a:rPr>
              <a:t>etc …</a:t>
            </a:r>
          </a:p>
        </p:txBody>
      </p:sp>
      <p:sp>
        <p:nvSpPr>
          <p:cNvPr id="60" name="Isosceles Triangle 59"/>
          <p:cNvSpPr/>
          <p:nvPr/>
        </p:nvSpPr>
        <p:spPr>
          <a:xfrm rot="10800000">
            <a:off x="806450" y="1778000"/>
            <a:ext cx="7570788" cy="985838"/>
          </a:xfrm>
          <a:prstGeom prst="triangle">
            <a:avLst>
              <a:gd name="adj" fmla="val 75231"/>
            </a:avLst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72" name="Isosceles Triangle 71"/>
          <p:cNvSpPr/>
          <p:nvPr/>
        </p:nvSpPr>
        <p:spPr>
          <a:xfrm rot="10800000">
            <a:off x="755650" y="1757363"/>
            <a:ext cx="7570788" cy="985837"/>
          </a:xfrm>
          <a:prstGeom prst="triangle">
            <a:avLst>
              <a:gd name="adj" fmla="val 52952"/>
            </a:avLst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73" name="Isosceles Triangle 72"/>
          <p:cNvSpPr/>
          <p:nvPr/>
        </p:nvSpPr>
        <p:spPr>
          <a:xfrm rot="10800000">
            <a:off x="735013" y="1778000"/>
            <a:ext cx="7570787" cy="985838"/>
          </a:xfrm>
          <a:prstGeom prst="triangle">
            <a:avLst>
              <a:gd name="adj" fmla="val 31076"/>
            </a:avLst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74" name="Isosceles Triangle 73"/>
          <p:cNvSpPr/>
          <p:nvPr/>
        </p:nvSpPr>
        <p:spPr>
          <a:xfrm rot="10800000">
            <a:off x="746125" y="1768475"/>
            <a:ext cx="7569200" cy="984250"/>
          </a:xfrm>
          <a:prstGeom prst="triangle">
            <a:avLst>
              <a:gd name="adj" fmla="val 7858"/>
            </a:avLst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71697" name="TextBox 60"/>
          <p:cNvSpPr txBox="1">
            <a:spLocks noChangeArrowheads="1"/>
          </p:cNvSpPr>
          <p:nvPr/>
        </p:nvSpPr>
        <p:spPr bwMode="auto">
          <a:xfrm>
            <a:off x="334963" y="3027363"/>
            <a:ext cx="16541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</a:rPr>
              <a:t>detect lines 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</a:rPr>
              <a:t>Specific positions</a:t>
            </a:r>
          </a:p>
        </p:txBody>
      </p:sp>
      <p:sp>
        <p:nvSpPr>
          <p:cNvPr id="76" name="Oval 75"/>
          <p:cNvSpPr/>
          <p:nvPr/>
        </p:nvSpPr>
        <p:spPr>
          <a:xfrm>
            <a:off x="2611438" y="4429125"/>
            <a:ext cx="1055687" cy="107791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>
                <a:solidFill>
                  <a:srgbClr val="FFFFFF"/>
                </a:solidFill>
              </a:rPr>
              <a:t> </a:t>
            </a:r>
          </a:p>
          <a:p>
            <a:pPr algn="ctr">
              <a:defRPr/>
            </a:pPr>
            <a:r>
              <a:rPr lang="en-GB" sz="1600" dirty="0">
                <a:solidFill>
                  <a:srgbClr val="FFFFFF"/>
                </a:solidFill>
              </a:rPr>
              <a:t>  </a:t>
            </a:r>
          </a:p>
        </p:txBody>
      </p:sp>
      <p:pic>
        <p:nvPicPr>
          <p:cNvPr id="47124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4516438"/>
            <a:ext cx="685800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8" name="Rounded Rectangle 77"/>
          <p:cNvSpPr/>
          <p:nvPr/>
        </p:nvSpPr>
        <p:spPr>
          <a:xfrm>
            <a:off x="2733675" y="4516438"/>
            <a:ext cx="842963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2743200" y="4659313"/>
            <a:ext cx="842963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743200" y="4791075"/>
            <a:ext cx="842963" cy="1571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2743200" y="4913313"/>
            <a:ext cx="842963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rgbClr val="FFFFFF"/>
                </a:solidFill>
              </a:rPr>
              <a:t>v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2763838" y="5014913"/>
            <a:ext cx="842962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2733675" y="4668838"/>
            <a:ext cx="842963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2722563" y="5208588"/>
            <a:ext cx="842962" cy="1555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cxnSp>
        <p:nvCxnSpPr>
          <p:cNvPr id="63" name="Straight Arrow Connector 62"/>
          <p:cNvCxnSpPr>
            <a:stCxn id="2" idx="4"/>
            <a:endCxn id="76" idx="0"/>
          </p:cNvCxnSpPr>
          <p:nvPr/>
        </p:nvCxnSpPr>
        <p:spPr>
          <a:xfrm>
            <a:off x="2752725" y="3749675"/>
            <a:ext cx="387350" cy="67945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4" idx="4"/>
          </p:cNvCxnSpPr>
          <p:nvPr/>
        </p:nvCxnSpPr>
        <p:spPr>
          <a:xfrm flipH="1">
            <a:off x="3292475" y="3759200"/>
            <a:ext cx="995363" cy="669925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3492500" y="3824288"/>
            <a:ext cx="2257425" cy="60483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78" idx="3"/>
          </p:cNvCxnSpPr>
          <p:nvPr/>
        </p:nvCxnSpPr>
        <p:spPr>
          <a:xfrm flipH="1">
            <a:off x="3576638" y="3613150"/>
            <a:ext cx="4572000" cy="982663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4559300" y="4413250"/>
            <a:ext cx="1055688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>
                <a:solidFill>
                  <a:srgbClr val="FFFFFF"/>
                </a:solidFill>
              </a:rPr>
              <a:t> </a:t>
            </a:r>
          </a:p>
          <a:p>
            <a:pPr algn="ctr">
              <a:defRPr/>
            </a:pPr>
            <a:r>
              <a:rPr lang="en-GB" sz="1600" dirty="0">
                <a:solidFill>
                  <a:srgbClr val="FFFFFF"/>
                </a:solidFill>
              </a:rPr>
              <a:t>  </a:t>
            </a:r>
          </a:p>
        </p:txBody>
      </p:sp>
      <p:pic>
        <p:nvPicPr>
          <p:cNvPr id="47137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563" y="4500563"/>
            <a:ext cx="685800" cy="88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2" name="Rounded Rectangle 111"/>
          <p:cNvSpPr/>
          <p:nvPr/>
        </p:nvSpPr>
        <p:spPr>
          <a:xfrm>
            <a:off x="5019675" y="4554538"/>
            <a:ext cx="120650" cy="8032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5183188" y="4584700"/>
            <a:ext cx="119062" cy="8048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6311900" y="4395788"/>
            <a:ext cx="1055688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>
                <a:solidFill>
                  <a:srgbClr val="FFFFFF"/>
                </a:solidFill>
              </a:rPr>
              <a:t> </a:t>
            </a:r>
          </a:p>
          <a:p>
            <a:pPr algn="ctr">
              <a:defRPr/>
            </a:pPr>
            <a:r>
              <a:rPr lang="en-GB" sz="1600" dirty="0">
                <a:solidFill>
                  <a:srgbClr val="FFFFFF"/>
                </a:solidFill>
              </a:rPr>
              <a:t>  </a:t>
            </a:r>
          </a:p>
        </p:txBody>
      </p:sp>
      <p:pic>
        <p:nvPicPr>
          <p:cNvPr id="47141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38" y="4483100"/>
            <a:ext cx="684212" cy="8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7114" name="Oval 47113"/>
          <p:cNvSpPr/>
          <p:nvPr/>
        </p:nvSpPr>
        <p:spPr>
          <a:xfrm>
            <a:off x="6497638" y="4500563"/>
            <a:ext cx="430212" cy="430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6775450" y="4457700"/>
            <a:ext cx="431800" cy="431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6711950" y="4576763"/>
            <a:ext cx="431800" cy="430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71720" name="TextBox 126"/>
          <p:cNvSpPr txBox="1">
            <a:spLocks noChangeArrowheads="1"/>
          </p:cNvSpPr>
          <p:nvPr/>
        </p:nvSpPr>
        <p:spPr bwMode="auto">
          <a:xfrm>
            <a:off x="123825" y="4410075"/>
            <a:ext cx="19113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</a:rPr>
              <a:t>Higher level detetors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</a:rPr>
              <a:t>( horizontal line,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</a:rPr>
              <a:t>“RHS vertical lune”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</a:rPr>
              <a:t>“upper loop”, etc…</a:t>
            </a:r>
          </a:p>
        </p:txBody>
      </p:sp>
      <p:sp>
        <p:nvSpPr>
          <p:cNvPr id="71721" name="TextBox 127"/>
          <p:cNvSpPr txBox="1">
            <a:spLocks noChangeArrowheads="1"/>
          </p:cNvSpPr>
          <p:nvPr/>
        </p:nvSpPr>
        <p:spPr bwMode="auto">
          <a:xfrm>
            <a:off x="7713663" y="4664075"/>
            <a:ext cx="1327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3600" b="1">
                <a:solidFill>
                  <a:srgbClr val="000000"/>
                </a:solidFill>
              </a:rPr>
              <a:t>etc …</a:t>
            </a:r>
          </a:p>
        </p:txBody>
      </p:sp>
    </p:spTree>
    <p:extLst>
      <p:ext uri="{BB962C8B-B14F-4D97-AF65-F5344CB8AC3E}">
        <p14:creationId xmlns:p14="http://schemas.microsoft.com/office/powerpoint/2010/main" val="11912937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 idx="4294967295"/>
          </p:nvPr>
        </p:nvSpPr>
        <p:spPr>
          <a:xfrm>
            <a:off x="0" y="161925"/>
            <a:ext cx="7772400" cy="722313"/>
          </a:xfrm>
          <a:prstGeom prst="rect">
            <a:avLst/>
          </a:prstGeom>
          <a:solidFill>
            <a:srgbClr val="FFFF00"/>
          </a:solidFill>
        </p:spPr>
        <p:txBody>
          <a:bodyPr/>
          <a:lstStyle/>
          <a:p>
            <a:r>
              <a:rPr lang="en-GB" altLang="en-US" sz="2800"/>
              <a:t>successive layers can learn higher-level features …</a:t>
            </a:r>
          </a:p>
        </p:txBody>
      </p:sp>
      <p:pic>
        <p:nvPicPr>
          <p:cNvPr id="48131" name="Picture 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850900"/>
            <a:ext cx="8596312" cy="110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2225675" y="2671763"/>
            <a:ext cx="1055688" cy="10779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>
                <a:solidFill>
                  <a:srgbClr val="FFFFFF"/>
                </a:solidFill>
              </a:rPr>
              <a:t> </a:t>
            </a:r>
          </a:p>
          <a:p>
            <a:pPr algn="ctr">
              <a:defRPr/>
            </a:pPr>
            <a:r>
              <a:rPr lang="en-GB" sz="1600" dirty="0">
                <a:solidFill>
                  <a:srgbClr val="FFFFFF"/>
                </a:solidFill>
              </a:rPr>
              <a:t>  </a:t>
            </a:r>
          </a:p>
        </p:txBody>
      </p:sp>
      <p:pic>
        <p:nvPicPr>
          <p:cNvPr id="48133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759075"/>
            <a:ext cx="684212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336800" y="2759075"/>
            <a:ext cx="842963" cy="1571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3759200" y="2682875"/>
            <a:ext cx="1057275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>
                <a:solidFill>
                  <a:srgbClr val="FFFFFF"/>
                </a:solidFill>
              </a:rPr>
              <a:t> </a:t>
            </a:r>
          </a:p>
          <a:p>
            <a:pPr algn="ctr">
              <a:defRPr/>
            </a:pPr>
            <a:r>
              <a:rPr lang="en-GB" sz="1600" dirty="0">
                <a:solidFill>
                  <a:srgbClr val="FFFFFF"/>
                </a:solidFill>
              </a:rPr>
              <a:t>  </a:t>
            </a:r>
          </a:p>
        </p:txBody>
      </p:sp>
      <p:pic>
        <p:nvPicPr>
          <p:cNvPr id="48136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938" y="2770188"/>
            <a:ext cx="685800" cy="88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6" name="Rounded Rectangle 65"/>
          <p:cNvSpPr/>
          <p:nvPr/>
        </p:nvSpPr>
        <p:spPr>
          <a:xfrm>
            <a:off x="3870325" y="2871788"/>
            <a:ext cx="844550" cy="1555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5394325" y="2747963"/>
            <a:ext cx="1057275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>
                <a:solidFill>
                  <a:srgbClr val="FFFFFF"/>
                </a:solidFill>
              </a:rPr>
              <a:t> </a:t>
            </a:r>
          </a:p>
          <a:p>
            <a:pPr algn="ctr">
              <a:defRPr/>
            </a:pPr>
            <a:r>
              <a:rPr lang="en-GB" sz="1600" dirty="0">
                <a:solidFill>
                  <a:srgbClr val="FFFFFF"/>
                </a:solidFill>
              </a:rPr>
              <a:t>  </a:t>
            </a:r>
          </a:p>
        </p:txBody>
      </p:sp>
      <p:pic>
        <p:nvPicPr>
          <p:cNvPr id="48139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835275"/>
            <a:ext cx="685800" cy="8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9" name="Rounded Rectangle 68"/>
          <p:cNvSpPr/>
          <p:nvPr/>
        </p:nvSpPr>
        <p:spPr>
          <a:xfrm>
            <a:off x="5502275" y="3078163"/>
            <a:ext cx="842963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72716" name="TextBox 3"/>
          <p:cNvSpPr txBox="1">
            <a:spLocks noChangeArrowheads="1"/>
          </p:cNvSpPr>
          <p:nvPr/>
        </p:nvSpPr>
        <p:spPr bwMode="auto">
          <a:xfrm>
            <a:off x="7051675" y="2916238"/>
            <a:ext cx="1325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3600" b="1">
                <a:solidFill>
                  <a:srgbClr val="000000"/>
                </a:solidFill>
              </a:rPr>
              <a:t>etc …</a:t>
            </a:r>
          </a:p>
        </p:txBody>
      </p:sp>
      <p:sp>
        <p:nvSpPr>
          <p:cNvPr id="60" name="Isosceles Triangle 59"/>
          <p:cNvSpPr/>
          <p:nvPr/>
        </p:nvSpPr>
        <p:spPr>
          <a:xfrm rot="10800000">
            <a:off x="806450" y="1778000"/>
            <a:ext cx="7570788" cy="985838"/>
          </a:xfrm>
          <a:prstGeom prst="triangle">
            <a:avLst>
              <a:gd name="adj" fmla="val 75231"/>
            </a:avLst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72" name="Isosceles Triangle 71"/>
          <p:cNvSpPr/>
          <p:nvPr/>
        </p:nvSpPr>
        <p:spPr>
          <a:xfrm rot="10800000">
            <a:off x="755650" y="1757363"/>
            <a:ext cx="7570788" cy="985837"/>
          </a:xfrm>
          <a:prstGeom prst="triangle">
            <a:avLst>
              <a:gd name="adj" fmla="val 52952"/>
            </a:avLst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73" name="Isosceles Triangle 72"/>
          <p:cNvSpPr/>
          <p:nvPr/>
        </p:nvSpPr>
        <p:spPr>
          <a:xfrm rot="10800000">
            <a:off x="735013" y="1778000"/>
            <a:ext cx="7570787" cy="985838"/>
          </a:xfrm>
          <a:prstGeom prst="triangle">
            <a:avLst>
              <a:gd name="adj" fmla="val 31076"/>
            </a:avLst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74" name="Isosceles Triangle 73"/>
          <p:cNvSpPr/>
          <p:nvPr/>
        </p:nvSpPr>
        <p:spPr>
          <a:xfrm rot="10800000">
            <a:off x="746125" y="1768475"/>
            <a:ext cx="7569200" cy="984250"/>
          </a:xfrm>
          <a:prstGeom prst="triangle">
            <a:avLst>
              <a:gd name="adj" fmla="val 7858"/>
            </a:avLst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72721" name="TextBox 60"/>
          <p:cNvSpPr txBox="1">
            <a:spLocks noChangeArrowheads="1"/>
          </p:cNvSpPr>
          <p:nvPr/>
        </p:nvSpPr>
        <p:spPr bwMode="auto">
          <a:xfrm>
            <a:off x="334963" y="3027363"/>
            <a:ext cx="16541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</a:rPr>
              <a:t>detect lines 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</a:rPr>
              <a:t>Specific positions</a:t>
            </a:r>
          </a:p>
        </p:txBody>
      </p:sp>
      <p:sp>
        <p:nvSpPr>
          <p:cNvPr id="76" name="Oval 75"/>
          <p:cNvSpPr/>
          <p:nvPr/>
        </p:nvSpPr>
        <p:spPr>
          <a:xfrm>
            <a:off x="2611438" y="4429125"/>
            <a:ext cx="1055687" cy="107791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>
                <a:solidFill>
                  <a:srgbClr val="FFFFFF"/>
                </a:solidFill>
              </a:rPr>
              <a:t> </a:t>
            </a:r>
          </a:p>
          <a:p>
            <a:pPr algn="ctr">
              <a:defRPr/>
            </a:pPr>
            <a:r>
              <a:rPr lang="en-GB" sz="1600" dirty="0">
                <a:solidFill>
                  <a:srgbClr val="FFFFFF"/>
                </a:solidFill>
              </a:rPr>
              <a:t>  </a:t>
            </a:r>
          </a:p>
        </p:txBody>
      </p:sp>
      <p:pic>
        <p:nvPicPr>
          <p:cNvPr id="48148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4516438"/>
            <a:ext cx="685800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8" name="Rounded Rectangle 77"/>
          <p:cNvSpPr/>
          <p:nvPr/>
        </p:nvSpPr>
        <p:spPr>
          <a:xfrm>
            <a:off x="2733675" y="4516438"/>
            <a:ext cx="842963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2743200" y="4659313"/>
            <a:ext cx="842963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743200" y="4791075"/>
            <a:ext cx="842963" cy="1571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2743200" y="4913313"/>
            <a:ext cx="842963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rgbClr val="FFFFFF"/>
                </a:solidFill>
              </a:rPr>
              <a:t>v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2763838" y="5014913"/>
            <a:ext cx="842962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2733675" y="4668838"/>
            <a:ext cx="842963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2722563" y="5208588"/>
            <a:ext cx="842962" cy="1555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cxnSp>
        <p:nvCxnSpPr>
          <p:cNvPr id="63" name="Straight Arrow Connector 62"/>
          <p:cNvCxnSpPr>
            <a:stCxn id="2" idx="4"/>
            <a:endCxn id="76" idx="0"/>
          </p:cNvCxnSpPr>
          <p:nvPr/>
        </p:nvCxnSpPr>
        <p:spPr>
          <a:xfrm>
            <a:off x="2752725" y="3749675"/>
            <a:ext cx="387350" cy="67945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4" idx="4"/>
          </p:cNvCxnSpPr>
          <p:nvPr/>
        </p:nvCxnSpPr>
        <p:spPr>
          <a:xfrm flipH="1">
            <a:off x="3292475" y="3759200"/>
            <a:ext cx="995363" cy="669925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3492500" y="3824288"/>
            <a:ext cx="2257425" cy="60483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78" idx="3"/>
          </p:cNvCxnSpPr>
          <p:nvPr/>
        </p:nvCxnSpPr>
        <p:spPr>
          <a:xfrm flipH="1">
            <a:off x="3576638" y="3613150"/>
            <a:ext cx="4572000" cy="982663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4559300" y="4413250"/>
            <a:ext cx="1055688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>
                <a:solidFill>
                  <a:srgbClr val="FFFFFF"/>
                </a:solidFill>
              </a:rPr>
              <a:t> </a:t>
            </a:r>
          </a:p>
          <a:p>
            <a:pPr algn="ctr">
              <a:defRPr/>
            </a:pPr>
            <a:r>
              <a:rPr lang="en-GB" sz="1600" dirty="0">
                <a:solidFill>
                  <a:srgbClr val="FFFFFF"/>
                </a:solidFill>
              </a:rPr>
              <a:t>  </a:t>
            </a:r>
          </a:p>
        </p:txBody>
      </p:sp>
      <p:pic>
        <p:nvPicPr>
          <p:cNvPr id="48161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563" y="4500563"/>
            <a:ext cx="685800" cy="88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2" name="Rounded Rectangle 111"/>
          <p:cNvSpPr/>
          <p:nvPr/>
        </p:nvSpPr>
        <p:spPr>
          <a:xfrm>
            <a:off x="5019675" y="4554538"/>
            <a:ext cx="120650" cy="8032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5183188" y="4584700"/>
            <a:ext cx="119062" cy="8048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6311900" y="4395788"/>
            <a:ext cx="1055688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>
                <a:solidFill>
                  <a:srgbClr val="FFFFFF"/>
                </a:solidFill>
              </a:rPr>
              <a:t> </a:t>
            </a:r>
          </a:p>
          <a:p>
            <a:pPr algn="ctr">
              <a:defRPr/>
            </a:pPr>
            <a:r>
              <a:rPr lang="en-GB" sz="1600" dirty="0">
                <a:solidFill>
                  <a:srgbClr val="FFFFFF"/>
                </a:solidFill>
              </a:rPr>
              <a:t>  </a:t>
            </a:r>
          </a:p>
        </p:txBody>
      </p:sp>
      <p:pic>
        <p:nvPicPr>
          <p:cNvPr id="48165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38" y="4483100"/>
            <a:ext cx="684212" cy="8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7114" name="Oval 47113"/>
          <p:cNvSpPr/>
          <p:nvPr/>
        </p:nvSpPr>
        <p:spPr>
          <a:xfrm>
            <a:off x="6497638" y="4500563"/>
            <a:ext cx="430212" cy="430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6775450" y="4457700"/>
            <a:ext cx="431800" cy="431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6711950" y="4576763"/>
            <a:ext cx="431800" cy="430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72744" name="TextBox 126"/>
          <p:cNvSpPr txBox="1">
            <a:spLocks noChangeArrowheads="1"/>
          </p:cNvSpPr>
          <p:nvPr/>
        </p:nvSpPr>
        <p:spPr bwMode="auto">
          <a:xfrm>
            <a:off x="123825" y="4410075"/>
            <a:ext cx="19113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</a:rPr>
              <a:t>Higher level detetors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</a:rPr>
              <a:t>( horizontal line,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</a:rPr>
              <a:t>“RHS vertical lune”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</a:rPr>
              <a:t>“upper loop”, etc…</a:t>
            </a:r>
          </a:p>
        </p:txBody>
      </p:sp>
      <p:sp>
        <p:nvSpPr>
          <p:cNvPr id="72745" name="TextBox 127"/>
          <p:cNvSpPr txBox="1">
            <a:spLocks noChangeArrowheads="1"/>
          </p:cNvSpPr>
          <p:nvPr/>
        </p:nvSpPr>
        <p:spPr bwMode="auto">
          <a:xfrm>
            <a:off x="7713663" y="4664075"/>
            <a:ext cx="1327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3600" b="1">
                <a:solidFill>
                  <a:srgbClr val="000000"/>
                </a:solidFill>
              </a:rPr>
              <a:t>etc …</a:t>
            </a:r>
          </a:p>
        </p:txBody>
      </p:sp>
      <p:sp>
        <p:nvSpPr>
          <p:cNvPr id="44" name="Oval 43"/>
          <p:cNvSpPr/>
          <p:nvPr/>
        </p:nvSpPr>
        <p:spPr>
          <a:xfrm>
            <a:off x="4613275" y="5888038"/>
            <a:ext cx="966788" cy="8747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>
                <a:solidFill>
                  <a:srgbClr val="FFFFFF"/>
                </a:solidFill>
              </a:rPr>
              <a:t> </a:t>
            </a:r>
          </a:p>
          <a:p>
            <a:pPr algn="ctr">
              <a:defRPr/>
            </a:pPr>
            <a:r>
              <a:rPr lang="en-GB" sz="1600" dirty="0">
                <a:solidFill>
                  <a:srgbClr val="FFFFFF"/>
                </a:solidFill>
              </a:rPr>
              <a:t>  </a:t>
            </a:r>
          </a:p>
        </p:txBody>
      </p:sp>
      <p:cxnSp>
        <p:nvCxnSpPr>
          <p:cNvPr id="47" name="Straight Arrow Connector 46"/>
          <p:cNvCxnSpPr>
            <a:stCxn id="101" idx="4"/>
            <a:endCxn id="44" idx="0"/>
          </p:cNvCxnSpPr>
          <p:nvPr/>
        </p:nvCxnSpPr>
        <p:spPr>
          <a:xfrm>
            <a:off x="5087938" y="5489575"/>
            <a:ext cx="9525" cy="398463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4" idx="7"/>
          </p:cNvCxnSpPr>
          <p:nvPr/>
        </p:nvCxnSpPr>
        <p:spPr>
          <a:xfrm flipH="1">
            <a:off x="5438775" y="5502275"/>
            <a:ext cx="1384300" cy="51435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4" idx="1"/>
          </p:cNvCxnSpPr>
          <p:nvPr/>
        </p:nvCxnSpPr>
        <p:spPr>
          <a:xfrm>
            <a:off x="3265488" y="5467350"/>
            <a:ext cx="1489075" cy="549275"/>
          </a:xfrm>
          <a:prstGeom prst="straightConnector1">
            <a:avLst/>
          </a:prstGeom>
          <a:ln w="3175">
            <a:solidFill>
              <a:srgbClr val="FF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614988" y="5399088"/>
            <a:ext cx="3030537" cy="774700"/>
          </a:xfrm>
          <a:prstGeom prst="straightConnector1">
            <a:avLst/>
          </a:prstGeom>
          <a:ln w="3175">
            <a:solidFill>
              <a:srgbClr val="FF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51" name="TextBox 14"/>
          <p:cNvSpPr txBox="1">
            <a:spLocks noChangeArrowheads="1"/>
          </p:cNvSpPr>
          <p:nvPr/>
        </p:nvSpPr>
        <p:spPr bwMode="auto">
          <a:xfrm>
            <a:off x="1079500" y="6178550"/>
            <a:ext cx="3513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What does this unit detect?</a:t>
            </a:r>
          </a:p>
        </p:txBody>
      </p:sp>
    </p:spTree>
    <p:extLst>
      <p:ext uri="{BB962C8B-B14F-4D97-AF65-F5344CB8AC3E}">
        <p14:creationId xmlns:p14="http://schemas.microsoft.com/office/powerpoint/2010/main" val="12138024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 idx="4294967295"/>
          </p:nvPr>
        </p:nvSpPr>
        <p:spPr>
          <a:xfrm>
            <a:off x="0" y="161925"/>
            <a:ext cx="7772400" cy="1143000"/>
          </a:xfrm>
          <a:prstGeom prst="rect">
            <a:avLst/>
          </a:prstGeom>
          <a:solidFill>
            <a:srgbClr val="FFFF00"/>
          </a:solidFill>
        </p:spPr>
        <p:txBody>
          <a:bodyPr/>
          <a:lstStyle/>
          <a:p>
            <a:r>
              <a:rPr lang="en-GB" altLang="en-US"/>
              <a:t>So: </a:t>
            </a:r>
            <a:r>
              <a:rPr lang="en-GB" altLang="en-US" i="1"/>
              <a:t>multiple layers make sense</a:t>
            </a:r>
            <a:r>
              <a:rPr lang="en-GB" altLang="en-US"/>
              <a:t> </a:t>
            </a:r>
          </a:p>
        </p:txBody>
      </p:sp>
      <p:sp>
        <p:nvSpPr>
          <p:cNvPr id="5" name="Oval 4"/>
          <p:cNvSpPr/>
          <p:nvPr/>
        </p:nvSpPr>
        <p:spPr>
          <a:xfrm>
            <a:off x="1990725" y="3382963"/>
            <a:ext cx="387350" cy="3873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990725" y="3932238"/>
            <a:ext cx="387350" cy="3857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001838" y="4491038"/>
            <a:ext cx="385762" cy="3857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068638" y="3403600"/>
            <a:ext cx="385762" cy="385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68638" y="3952875"/>
            <a:ext cx="385762" cy="385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078163" y="4511675"/>
            <a:ext cx="385762" cy="385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cxnSp>
        <p:nvCxnSpPr>
          <p:cNvPr id="11" name="Straight Arrow Connector 10"/>
          <p:cNvCxnSpPr>
            <a:stCxn id="5" idx="6"/>
            <a:endCxn id="8" idx="2"/>
          </p:cNvCxnSpPr>
          <p:nvPr/>
        </p:nvCxnSpPr>
        <p:spPr>
          <a:xfrm>
            <a:off x="2378075" y="3576638"/>
            <a:ext cx="690563" cy="20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6"/>
            <a:endCxn id="9" idx="2"/>
          </p:cNvCxnSpPr>
          <p:nvPr/>
        </p:nvCxnSpPr>
        <p:spPr>
          <a:xfrm>
            <a:off x="2378075" y="3576638"/>
            <a:ext cx="690563" cy="568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10" idx="2"/>
          </p:cNvCxnSpPr>
          <p:nvPr/>
        </p:nvCxnSpPr>
        <p:spPr>
          <a:xfrm>
            <a:off x="2378075" y="3576638"/>
            <a:ext cx="700088" cy="1127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8" idx="2"/>
          </p:cNvCxnSpPr>
          <p:nvPr/>
        </p:nvCxnSpPr>
        <p:spPr>
          <a:xfrm flipV="1">
            <a:off x="2378075" y="3597275"/>
            <a:ext cx="690563" cy="528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6"/>
            <a:endCxn id="9" idx="2"/>
          </p:cNvCxnSpPr>
          <p:nvPr/>
        </p:nvCxnSpPr>
        <p:spPr>
          <a:xfrm>
            <a:off x="2378075" y="4125913"/>
            <a:ext cx="690563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10" idx="2"/>
          </p:cNvCxnSpPr>
          <p:nvPr/>
        </p:nvCxnSpPr>
        <p:spPr>
          <a:xfrm>
            <a:off x="2378075" y="4125913"/>
            <a:ext cx="700088" cy="577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  <a:endCxn id="8" idx="2"/>
          </p:cNvCxnSpPr>
          <p:nvPr/>
        </p:nvCxnSpPr>
        <p:spPr>
          <a:xfrm flipV="1">
            <a:off x="2387600" y="3597275"/>
            <a:ext cx="681038" cy="1087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  <a:endCxn id="9" idx="2"/>
          </p:cNvCxnSpPr>
          <p:nvPr/>
        </p:nvCxnSpPr>
        <p:spPr>
          <a:xfrm flipV="1">
            <a:off x="2387600" y="4144963"/>
            <a:ext cx="681038" cy="53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6"/>
            <a:endCxn id="10" idx="2"/>
          </p:cNvCxnSpPr>
          <p:nvPr/>
        </p:nvCxnSpPr>
        <p:spPr>
          <a:xfrm>
            <a:off x="2387600" y="4684713"/>
            <a:ext cx="690563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324725" y="3992563"/>
            <a:ext cx="387350" cy="3873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>
            <a:off x="6797675" y="3627438"/>
            <a:ext cx="584200" cy="422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0" idx="2"/>
          </p:cNvCxnSpPr>
          <p:nvPr/>
        </p:nvCxnSpPr>
        <p:spPr>
          <a:xfrm>
            <a:off x="6797675" y="4176713"/>
            <a:ext cx="52705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3"/>
          </p:cNvCxnSpPr>
          <p:nvPr/>
        </p:nvCxnSpPr>
        <p:spPr>
          <a:xfrm flipV="1">
            <a:off x="6750050" y="4322763"/>
            <a:ext cx="631825" cy="549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165600" y="3444875"/>
            <a:ext cx="385763" cy="385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165600" y="3992563"/>
            <a:ext cx="385763" cy="387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75125" y="4551363"/>
            <a:ext cx="387350" cy="387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cxnSp>
        <p:nvCxnSpPr>
          <p:cNvPr id="27" name="Straight Arrow Connector 26"/>
          <p:cNvCxnSpPr>
            <a:endCxn id="24" idx="2"/>
          </p:cNvCxnSpPr>
          <p:nvPr/>
        </p:nvCxnSpPr>
        <p:spPr>
          <a:xfrm>
            <a:off x="3475038" y="3617913"/>
            <a:ext cx="690562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5" idx="2"/>
          </p:cNvCxnSpPr>
          <p:nvPr/>
        </p:nvCxnSpPr>
        <p:spPr>
          <a:xfrm>
            <a:off x="3475038" y="3617913"/>
            <a:ext cx="690562" cy="568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2"/>
          </p:cNvCxnSpPr>
          <p:nvPr/>
        </p:nvCxnSpPr>
        <p:spPr>
          <a:xfrm>
            <a:off x="3475038" y="3617913"/>
            <a:ext cx="700087" cy="1127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2"/>
          </p:cNvCxnSpPr>
          <p:nvPr/>
        </p:nvCxnSpPr>
        <p:spPr>
          <a:xfrm flipV="1">
            <a:off x="3475038" y="3636963"/>
            <a:ext cx="690562" cy="528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2"/>
          </p:cNvCxnSpPr>
          <p:nvPr/>
        </p:nvCxnSpPr>
        <p:spPr>
          <a:xfrm>
            <a:off x="3475038" y="4165600"/>
            <a:ext cx="690562" cy="20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6" idx="2"/>
          </p:cNvCxnSpPr>
          <p:nvPr/>
        </p:nvCxnSpPr>
        <p:spPr>
          <a:xfrm>
            <a:off x="3475038" y="4165600"/>
            <a:ext cx="700087" cy="579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4" idx="2"/>
          </p:cNvCxnSpPr>
          <p:nvPr/>
        </p:nvCxnSpPr>
        <p:spPr>
          <a:xfrm flipV="1">
            <a:off x="3484563" y="3636963"/>
            <a:ext cx="681037" cy="1087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5" idx="2"/>
          </p:cNvCxnSpPr>
          <p:nvPr/>
        </p:nvCxnSpPr>
        <p:spPr>
          <a:xfrm flipV="1">
            <a:off x="3484563" y="4186238"/>
            <a:ext cx="681037" cy="538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6" idx="2"/>
          </p:cNvCxnSpPr>
          <p:nvPr/>
        </p:nvCxnSpPr>
        <p:spPr>
          <a:xfrm>
            <a:off x="3484563" y="4724400"/>
            <a:ext cx="690562" cy="20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273675" y="3454400"/>
            <a:ext cx="385763" cy="385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273675" y="4003675"/>
            <a:ext cx="385763" cy="385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283200" y="4562475"/>
            <a:ext cx="385763" cy="385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cxnSp>
        <p:nvCxnSpPr>
          <p:cNvPr id="39" name="Straight Arrow Connector 38"/>
          <p:cNvCxnSpPr>
            <a:endCxn id="36" idx="2"/>
          </p:cNvCxnSpPr>
          <p:nvPr/>
        </p:nvCxnSpPr>
        <p:spPr>
          <a:xfrm>
            <a:off x="4581525" y="3627438"/>
            <a:ext cx="692150" cy="20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7" idx="2"/>
          </p:cNvCxnSpPr>
          <p:nvPr/>
        </p:nvCxnSpPr>
        <p:spPr>
          <a:xfrm>
            <a:off x="4581525" y="3627438"/>
            <a:ext cx="692150" cy="568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8" idx="2"/>
          </p:cNvCxnSpPr>
          <p:nvPr/>
        </p:nvCxnSpPr>
        <p:spPr>
          <a:xfrm>
            <a:off x="4581525" y="3627438"/>
            <a:ext cx="701675" cy="1127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6" idx="2"/>
          </p:cNvCxnSpPr>
          <p:nvPr/>
        </p:nvCxnSpPr>
        <p:spPr>
          <a:xfrm flipV="1">
            <a:off x="4581525" y="3648075"/>
            <a:ext cx="692150" cy="528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2"/>
          </p:cNvCxnSpPr>
          <p:nvPr/>
        </p:nvCxnSpPr>
        <p:spPr>
          <a:xfrm>
            <a:off x="4581525" y="4176713"/>
            <a:ext cx="69215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8" idx="2"/>
          </p:cNvCxnSpPr>
          <p:nvPr/>
        </p:nvCxnSpPr>
        <p:spPr>
          <a:xfrm>
            <a:off x="4581525" y="4176713"/>
            <a:ext cx="701675" cy="577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6" idx="2"/>
          </p:cNvCxnSpPr>
          <p:nvPr/>
        </p:nvCxnSpPr>
        <p:spPr>
          <a:xfrm flipV="1">
            <a:off x="4592638" y="3648075"/>
            <a:ext cx="681037" cy="1087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7" idx="2"/>
          </p:cNvCxnSpPr>
          <p:nvPr/>
        </p:nvCxnSpPr>
        <p:spPr>
          <a:xfrm flipV="1">
            <a:off x="4592638" y="4195763"/>
            <a:ext cx="681037" cy="53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8" idx="2"/>
          </p:cNvCxnSpPr>
          <p:nvPr/>
        </p:nvCxnSpPr>
        <p:spPr>
          <a:xfrm>
            <a:off x="4592638" y="4735513"/>
            <a:ext cx="690562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380163" y="3475038"/>
            <a:ext cx="385762" cy="385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380163" y="4024313"/>
            <a:ext cx="385762" cy="385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391275" y="4583113"/>
            <a:ext cx="385763" cy="385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cxnSp>
        <p:nvCxnSpPr>
          <p:cNvPr id="51" name="Straight Arrow Connector 50"/>
          <p:cNvCxnSpPr>
            <a:endCxn id="48" idx="2"/>
          </p:cNvCxnSpPr>
          <p:nvPr/>
        </p:nvCxnSpPr>
        <p:spPr>
          <a:xfrm>
            <a:off x="5689600" y="3648075"/>
            <a:ext cx="690563" cy="20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9" idx="2"/>
          </p:cNvCxnSpPr>
          <p:nvPr/>
        </p:nvCxnSpPr>
        <p:spPr>
          <a:xfrm>
            <a:off x="5689600" y="3648075"/>
            <a:ext cx="690563" cy="568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2"/>
          </p:cNvCxnSpPr>
          <p:nvPr/>
        </p:nvCxnSpPr>
        <p:spPr>
          <a:xfrm>
            <a:off x="5689600" y="3648075"/>
            <a:ext cx="701675" cy="1127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8" idx="2"/>
          </p:cNvCxnSpPr>
          <p:nvPr/>
        </p:nvCxnSpPr>
        <p:spPr>
          <a:xfrm flipV="1">
            <a:off x="5689600" y="3668713"/>
            <a:ext cx="690563" cy="527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9" idx="2"/>
          </p:cNvCxnSpPr>
          <p:nvPr/>
        </p:nvCxnSpPr>
        <p:spPr>
          <a:xfrm>
            <a:off x="5689600" y="4195763"/>
            <a:ext cx="690563" cy="20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0" idx="2"/>
          </p:cNvCxnSpPr>
          <p:nvPr/>
        </p:nvCxnSpPr>
        <p:spPr>
          <a:xfrm>
            <a:off x="5689600" y="4195763"/>
            <a:ext cx="701675" cy="579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8" idx="2"/>
          </p:cNvCxnSpPr>
          <p:nvPr/>
        </p:nvCxnSpPr>
        <p:spPr>
          <a:xfrm flipV="1">
            <a:off x="5699125" y="3668713"/>
            <a:ext cx="681038" cy="1085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9" idx="2"/>
          </p:cNvCxnSpPr>
          <p:nvPr/>
        </p:nvCxnSpPr>
        <p:spPr>
          <a:xfrm flipV="1">
            <a:off x="5699125" y="4216400"/>
            <a:ext cx="681038" cy="538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0" idx="2"/>
          </p:cNvCxnSpPr>
          <p:nvPr/>
        </p:nvCxnSpPr>
        <p:spPr>
          <a:xfrm>
            <a:off x="5699125" y="4754563"/>
            <a:ext cx="692150" cy="20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5949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 idx="4294967295"/>
          </p:nvPr>
        </p:nvSpPr>
        <p:spPr>
          <a:xfrm>
            <a:off x="0" y="161925"/>
            <a:ext cx="7772400" cy="1143000"/>
          </a:xfrm>
          <a:prstGeom prst="rect">
            <a:avLst/>
          </a:prstGeom>
          <a:solidFill>
            <a:srgbClr val="FFFF00"/>
          </a:solidFill>
        </p:spPr>
        <p:txBody>
          <a:bodyPr/>
          <a:lstStyle/>
          <a:p>
            <a:r>
              <a:rPr lang="en-GB" altLang="en-US"/>
              <a:t>So: </a:t>
            </a:r>
            <a:r>
              <a:rPr lang="en-GB" altLang="en-US" i="1"/>
              <a:t>multiple layers make sense</a:t>
            </a:r>
            <a:r>
              <a:rPr lang="en-GB" altLang="en-US"/>
              <a:t> </a:t>
            </a:r>
          </a:p>
        </p:txBody>
      </p:sp>
      <p:sp>
        <p:nvSpPr>
          <p:cNvPr id="60" name="Title 1"/>
          <p:cNvSpPr txBox="1">
            <a:spLocks/>
          </p:cNvSpPr>
          <p:nvPr/>
        </p:nvSpPr>
        <p:spPr bwMode="auto">
          <a:xfrm>
            <a:off x="706438" y="1646238"/>
            <a:ext cx="4352925" cy="6810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GB" altLang="en-US" sz="2800" kern="0" dirty="0">
                <a:solidFill>
                  <a:srgbClr val="000000"/>
                </a:solidFill>
              </a:rPr>
              <a:t>Your brain works that way</a:t>
            </a:r>
          </a:p>
        </p:txBody>
      </p:sp>
      <p:pic>
        <p:nvPicPr>
          <p:cNvPr id="74755" name="Picture 2" descr="http://upload.wikimedia.org/wikipedia/commons/f/f8/Lateral_geniculate_nucle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150" y="2598738"/>
            <a:ext cx="28575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563" y="2717800"/>
            <a:ext cx="2436812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4873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 idx="4294967295"/>
          </p:nvPr>
        </p:nvSpPr>
        <p:spPr>
          <a:xfrm>
            <a:off x="0" y="161925"/>
            <a:ext cx="7772400" cy="1143000"/>
          </a:xfrm>
          <a:prstGeom prst="rect">
            <a:avLst/>
          </a:prstGeom>
          <a:solidFill>
            <a:srgbClr val="FFFF00"/>
          </a:solidFill>
        </p:spPr>
        <p:txBody>
          <a:bodyPr/>
          <a:lstStyle/>
          <a:p>
            <a:r>
              <a:rPr lang="en-GB" altLang="en-US"/>
              <a:t>So: </a:t>
            </a:r>
            <a:r>
              <a:rPr lang="en-GB" altLang="en-US" i="1"/>
              <a:t>multiple layers make sense</a:t>
            </a:r>
            <a:r>
              <a:rPr lang="en-GB" altLang="en-US"/>
              <a:t> </a:t>
            </a:r>
          </a:p>
        </p:txBody>
      </p:sp>
      <p:sp>
        <p:nvSpPr>
          <p:cNvPr id="60" name="Title 1"/>
          <p:cNvSpPr txBox="1">
            <a:spLocks/>
          </p:cNvSpPr>
          <p:nvPr/>
        </p:nvSpPr>
        <p:spPr bwMode="auto">
          <a:xfrm>
            <a:off x="609600" y="1239838"/>
            <a:ext cx="7832725" cy="1157287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rgbClr val="000000"/>
                </a:solidFill>
              </a:rPr>
              <a:t>Many-layer neural network architectures should be capable of learning the true underlying features and ‘feature logic’, and  therefore generalise very well …</a:t>
            </a: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2928938"/>
            <a:ext cx="6805613" cy="190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3725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 idx="4294967295"/>
          </p:nvPr>
        </p:nvSpPr>
        <p:spPr>
          <a:xfrm>
            <a:off x="0" y="161925"/>
            <a:ext cx="8021638" cy="1544638"/>
          </a:xfrm>
          <a:prstGeom prst="rect">
            <a:avLst/>
          </a:prstGeom>
          <a:solidFill>
            <a:srgbClr val="FFFF00"/>
          </a:solidFill>
        </p:spPr>
        <p:txBody>
          <a:bodyPr/>
          <a:lstStyle/>
          <a:p>
            <a:pPr algn="l"/>
            <a:r>
              <a:rPr lang="en-GB" altLang="en-US" sz="3200"/>
              <a:t>But, until very recently, our  weight-learning algorithms simply did not work on multi-layer architectures</a:t>
            </a:r>
          </a:p>
        </p:txBody>
      </p:sp>
      <p:pic>
        <p:nvPicPr>
          <p:cNvPr id="522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1903413"/>
            <a:ext cx="6805613" cy="190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75" y="3883025"/>
            <a:ext cx="4005263" cy="293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Freeform 1"/>
          <p:cNvSpPr/>
          <p:nvPr/>
        </p:nvSpPr>
        <p:spPr>
          <a:xfrm>
            <a:off x="2417763" y="4195763"/>
            <a:ext cx="5059362" cy="2214562"/>
          </a:xfrm>
          <a:custGeom>
            <a:avLst/>
            <a:gdLst>
              <a:gd name="connsiteX0" fmla="*/ 0 w 5059680"/>
              <a:gd name="connsiteY0" fmla="*/ 548806 h 2215046"/>
              <a:gd name="connsiteX1" fmla="*/ 243840 w 5059680"/>
              <a:gd name="connsiteY1" fmla="*/ 528486 h 2215046"/>
              <a:gd name="connsiteX2" fmla="*/ 1330960 w 5059680"/>
              <a:gd name="connsiteY2" fmla="*/ 548806 h 2215046"/>
              <a:gd name="connsiteX3" fmla="*/ 1290320 w 5059680"/>
              <a:gd name="connsiteY3" fmla="*/ 558966 h 2215046"/>
              <a:gd name="connsiteX4" fmla="*/ 1280160 w 5059680"/>
              <a:gd name="connsiteY4" fmla="*/ 589446 h 2215046"/>
              <a:gd name="connsiteX5" fmla="*/ 1239520 w 5059680"/>
              <a:gd name="connsiteY5" fmla="*/ 609766 h 2215046"/>
              <a:gd name="connsiteX6" fmla="*/ 1209040 w 5059680"/>
              <a:gd name="connsiteY6" fmla="*/ 619926 h 2215046"/>
              <a:gd name="connsiteX7" fmla="*/ 1026160 w 5059680"/>
              <a:gd name="connsiteY7" fmla="*/ 660566 h 2215046"/>
              <a:gd name="connsiteX8" fmla="*/ 812800 w 5059680"/>
              <a:gd name="connsiteY8" fmla="*/ 772326 h 2215046"/>
              <a:gd name="connsiteX9" fmla="*/ 833120 w 5059680"/>
              <a:gd name="connsiteY9" fmla="*/ 884086 h 2215046"/>
              <a:gd name="connsiteX10" fmla="*/ 670560 w 5059680"/>
              <a:gd name="connsiteY10" fmla="*/ 965366 h 2215046"/>
              <a:gd name="connsiteX11" fmla="*/ 528320 w 5059680"/>
              <a:gd name="connsiteY11" fmla="*/ 975526 h 2215046"/>
              <a:gd name="connsiteX12" fmla="*/ 254000 w 5059680"/>
              <a:gd name="connsiteY12" fmla="*/ 1006006 h 2215046"/>
              <a:gd name="connsiteX13" fmla="*/ 121920 w 5059680"/>
              <a:gd name="connsiteY13" fmla="*/ 1016166 h 2215046"/>
              <a:gd name="connsiteX14" fmla="*/ 101600 w 5059680"/>
              <a:gd name="connsiteY14" fmla="*/ 1087286 h 2215046"/>
              <a:gd name="connsiteX15" fmla="*/ 111760 w 5059680"/>
              <a:gd name="connsiteY15" fmla="*/ 1127926 h 2215046"/>
              <a:gd name="connsiteX16" fmla="*/ 152400 w 5059680"/>
              <a:gd name="connsiteY16" fmla="*/ 1199046 h 2215046"/>
              <a:gd name="connsiteX17" fmla="*/ 132080 w 5059680"/>
              <a:gd name="connsiteY17" fmla="*/ 1229526 h 2215046"/>
              <a:gd name="connsiteX18" fmla="*/ 213360 w 5059680"/>
              <a:gd name="connsiteY18" fmla="*/ 1239686 h 2215046"/>
              <a:gd name="connsiteX19" fmla="*/ 325120 w 5059680"/>
              <a:gd name="connsiteY19" fmla="*/ 1249846 h 2215046"/>
              <a:gd name="connsiteX20" fmla="*/ 396240 w 5059680"/>
              <a:gd name="connsiteY20" fmla="*/ 1300646 h 2215046"/>
              <a:gd name="connsiteX21" fmla="*/ 426720 w 5059680"/>
              <a:gd name="connsiteY21" fmla="*/ 1331126 h 2215046"/>
              <a:gd name="connsiteX22" fmla="*/ 508000 w 5059680"/>
              <a:gd name="connsiteY22" fmla="*/ 1381926 h 2215046"/>
              <a:gd name="connsiteX23" fmla="*/ 568960 w 5059680"/>
              <a:gd name="connsiteY23" fmla="*/ 1442886 h 2215046"/>
              <a:gd name="connsiteX24" fmla="*/ 640080 w 5059680"/>
              <a:gd name="connsiteY24" fmla="*/ 1503846 h 2215046"/>
              <a:gd name="connsiteX25" fmla="*/ 701040 w 5059680"/>
              <a:gd name="connsiteY25" fmla="*/ 1544486 h 2215046"/>
              <a:gd name="connsiteX26" fmla="*/ 680720 w 5059680"/>
              <a:gd name="connsiteY26" fmla="*/ 1595286 h 2215046"/>
              <a:gd name="connsiteX27" fmla="*/ 741680 w 5059680"/>
              <a:gd name="connsiteY27" fmla="*/ 1605446 h 2215046"/>
              <a:gd name="connsiteX28" fmla="*/ 833120 w 5059680"/>
              <a:gd name="connsiteY28" fmla="*/ 1615606 h 2215046"/>
              <a:gd name="connsiteX29" fmla="*/ 904240 w 5059680"/>
              <a:gd name="connsiteY29" fmla="*/ 1625766 h 2215046"/>
              <a:gd name="connsiteX30" fmla="*/ 1046480 w 5059680"/>
              <a:gd name="connsiteY30" fmla="*/ 1635926 h 2215046"/>
              <a:gd name="connsiteX31" fmla="*/ 1209040 w 5059680"/>
              <a:gd name="connsiteY31" fmla="*/ 1666406 h 2215046"/>
              <a:gd name="connsiteX32" fmla="*/ 1239520 w 5059680"/>
              <a:gd name="connsiteY32" fmla="*/ 1676566 h 2215046"/>
              <a:gd name="connsiteX33" fmla="*/ 1300480 w 5059680"/>
              <a:gd name="connsiteY33" fmla="*/ 1686726 h 2215046"/>
              <a:gd name="connsiteX34" fmla="*/ 1330960 w 5059680"/>
              <a:gd name="connsiteY34" fmla="*/ 1696886 h 2215046"/>
              <a:gd name="connsiteX35" fmla="*/ 1402080 w 5059680"/>
              <a:gd name="connsiteY35" fmla="*/ 1717206 h 2215046"/>
              <a:gd name="connsiteX36" fmla="*/ 1432560 w 5059680"/>
              <a:gd name="connsiteY36" fmla="*/ 1768006 h 2215046"/>
              <a:gd name="connsiteX37" fmla="*/ 1452880 w 5059680"/>
              <a:gd name="connsiteY37" fmla="*/ 1808646 h 2215046"/>
              <a:gd name="connsiteX38" fmla="*/ 1473200 w 5059680"/>
              <a:gd name="connsiteY38" fmla="*/ 1839126 h 2215046"/>
              <a:gd name="connsiteX39" fmla="*/ 1544320 w 5059680"/>
              <a:gd name="connsiteY39" fmla="*/ 1849286 h 2215046"/>
              <a:gd name="connsiteX40" fmla="*/ 1574800 w 5059680"/>
              <a:gd name="connsiteY40" fmla="*/ 1859446 h 2215046"/>
              <a:gd name="connsiteX41" fmla="*/ 1656080 w 5059680"/>
              <a:gd name="connsiteY41" fmla="*/ 1879766 h 2215046"/>
              <a:gd name="connsiteX42" fmla="*/ 1696720 w 5059680"/>
              <a:gd name="connsiteY42" fmla="*/ 1889926 h 2215046"/>
              <a:gd name="connsiteX43" fmla="*/ 1727200 w 5059680"/>
              <a:gd name="connsiteY43" fmla="*/ 1900086 h 2215046"/>
              <a:gd name="connsiteX44" fmla="*/ 1930400 w 5059680"/>
              <a:gd name="connsiteY44" fmla="*/ 1849286 h 2215046"/>
              <a:gd name="connsiteX45" fmla="*/ 1940560 w 5059680"/>
              <a:gd name="connsiteY45" fmla="*/ 1818806 h 2215046"/>
              <a:gd name="connsiteX46" fmla="*/ 1930400 w 5059680"/>
              <a:gd name="connsiteY46" fmla="*/ 1646086 h 2215046"/>
              <a:gd name="connsiteX47" fmla="*/ 1910080 w 5059680"/>
              <a:gd name="connsiteY47" fmla="*/ 1605446 h 2215046"/>
              <a:gd name="connsiteX48" fmla="*/ 1828800 w 5059680"/>
              <a:gd name="connsiteY48" fmla="*/ 1493686 h 2215046"/>
              <a:gd name="connsiteX49" fmla="*/ 1818640 w 5059680"/>
              <a:gd name="connsiteY49" fmla="*/ 1453046 h 2215046"/>
              <a:gd name="connsiteX50" fmla="*/ 1788160 w 5059680"/>
              <a:gd name="connsiteY50" fmla="*/ 1412406 h 2215046"/>
              <a:gd name="connsiteX51" fmla="*/ 1747520 w 5059680"/>
              <a:gd name="connsiteY51" fmla="*/ 1351446 h 2215046"/>
              <a:gd name="connsiteX52" fmla="*/ 1706880 w 5059680"/>
              <a:gd name="connsiteY52" fmla="*/ 1300646 h 2215046"/>
              <a:gd name="connsiteX53" fmla="*/ 1676400 w 5059680"/>
              <a:gd name="connsiteY53" fmla="*/ 1249846 h 2215046"/>
              <a:gd name="connsiteX54" fmla="*/ 1645920 w 5059680"/>
              <a:gd name="connsiteY54" fmla="*/ 1209206 h 2215046"/>
              <a:gd name="connsiteX55" fmla="*/ 1635760 w 5059680"/>
              <a:gd name="connsiteY55" fmla="*/ 1178726 h 2215046"/>
              <a:gd name="connsiteX56" fmla="*/ 1645920 w 5059680"/>
              <a:gd name="connsiteY56" fmla="*/ 1148246 h 2215046"/>
              <a:gd name="connsiteX57" fmla="*/ 1686560 w 5059680"/>
              <a:gd name="connsiteY57" fmla="*/ 1066966 h 2215046"/>
              <a:gd name="connsiteX58" fmla="*/ 1696720 w 5059680"/>
              <a:gd name="connsiteY58" fmla="*/ 1036486 h 2215046"/>
              <a:gd name="connsiteX59" fmla="*/ 1727200 w 5059680"/>
              <a:gd name="connsiteY59" fmla="*/ 1026326 h 2215046"/>
              <a:gd name="connsiteX60" fmla="*/ 1818640 w 5059680"/>
              <a:gd name="connsiteY60" fmla="*/ 1097446 h 2215046"/>
              <a:gd name="connsiteX61" fmla="*/ 1849120 w 5059680"/>
              <a:gd name="connsiteY61" fmla="*/ 1117766 h 2215046"/>
              <a:gd name="connsiteX62" fmla="*/ 1940560 w 5059680"/>
              <a:gd name="connsiteY62" fmla="*/ 1209206 h 2215046"/>
              <a:gd name="connsiteX63" fmla="*/ 1991360 w 5059680"/>
              <a:gd name="connsiteY63" fmla="*/ 1239686 h 2215046"/>
              <a:gd name="connsiteX64" fmla="*/ 2052320 w 5059680"/>
              <a:gd name="connsiteY64" fmla="*/ 1310806 h 2215046"/>
              <a:gd name="connsiteX65" fmla="*/ 2062480 w 5059680"/>
              <a:gd name="connsiteY65" fmla="*/ 1341286 h 2215046"/>
              <a:gd name="connsiteX66" fmla="*/ 2092960 w 5059680"/>
              <a:gd name="connsiteY66" fmla="*/ 1371766 h 2215046"/>
              <a:gd name="connsiteX67" fmla="*/ 2113280 w 5059680"/>
              <a:gd name="connsiteY67" fmla="*/ 1402246 h 2215046"/>
              <a:gd name="connsiteX68" fmla="*/ 2113280 w 5059680"/>
              <a:gd name="connsiteY68" fmla="*/ 1635926 h 2215046"/>
              <a:gd name="connsiteX69" fmla="*/ 2103120 w 5059680"/>
              <a:gd name="connsiteY69" fmla="*/ 1666406 h 2215046"/>
              <a:gd name="connsiteX70" fmla="*/ 2092960 w 5059680"/>
              <a:gd name="connsiteY70" fmla="*/ 1717206 h 2215046"/>
              <a:gd name="connsiteX71" fmla="*/ 2123440 w 5059680"/>
              <a:gd name="connsiteY71" fmla="*/ 1981366 h 2215046"/>
              <a:gd name="connsiteX72" fmla="*/ 2153920 w 5059680"/>
              <a:gd name="connsiteY72" fmla="*/ 2011846 h 2215046"/>
              <a:gd name="connsiteX73" fmla="*/ 2214880 w 5059680"/>
              <a:gd name="connsiteY73" fmla="*/ 2082966 h 2215046"/>
              <a:gd name="connsiteX74" fmla="*/ 2265680 w 5059680"/>
              <a:gd name="connsiteY74" fmla="*/ 2103286 h 2215046"/>
              <a:gd name="connsiteX75" fmla="*/ 2296160 w 5059680"/>
              <a:gd name="connsiteY75" fmla="*/ 2123606 h 2215046"/>
              <a:gd name="connsiteX76" fmla="*/ 2418080 w 5059680"/>
              <a:gd name="connsiteY76" fmla="*/ 2133766 h 2215046"/>
              <a:gd name="connsiteX77" fmla="*/ 2468880 w 5059680"/>
              <a:gd name="connsiteY77" fmla="*/ 2154086 h 2215046"/>
              <a:gd name="connsiteX78" fmla="*/ 2540000 w 5059680"/>
              <a:gd name="connsiteY78" fmla="*/ 2174406 h 2215046"/>
              <a:gd name="connsiteX79" fmla="*/ 2570480 w 5059680"/>
              <a:gd name="connsiteY79" fmla="*/ 2194726 h 2215046"/>
              <a:gd name="connsiteX80" fmla="*/ 2631440 w 5059680"/>
              <a:gd name="connsiteY80" fmla="*/ 2204886 h 2215046"/>
              <a:gd name="connsiteX81" fmla="*/ 2672080 w 5059680"/>
              <a:gd name="connsiteY81" fmla="*/ 2215046 h 2215046"/>
              <a:gd name="connsiteX82" fmla="*/ 2794000 w 5059680"/>
              <a:gd name="connsiteY82" fmla="*/ 2204886 h 2215046"/>
              <a:gd name="connsiteX83" fmla="*/ 2834640 w 5059680"/>
              <a:gd name="connsiteY83" fmla="*/ 2174406 h 2215046"/>
              <a:gd name="connsiteX84" fmla="*/ 2905760 w 5059680"/>
              <a:gd name="connsiteY84" fmla="*/ 2103286 h 2215046"/>
              <a:gd name="connsiteX85" fmla="*/ 2936240 w 5059680"/>
              <a:gd name="connsiteY85" fmla="*/ 2062646 h 2215046"/>
              <a:gd name="connsiteX86" fmla="*/ 2997200 w 5059680"/>
              <a:gd name="connsiteY86" fmla="*/ 1971206 h 2215046"/>
              <a:gd name="connsiteX87" fmla="*/ 3048000 w 5059680"/>
              <a:gd name="connsiteY87" fmla="*/ 1920406 h 2215046"/>
              <a:gd name="connsiteX88" fmla="*/ 3068320 w 5059680"/>
              <a:gd name="connsiteY88" fmla="*/ 1889926 h 2215046"/>
              <a:gd name="connsiteX89" fmla="*/ 3078480 w 5059680"/>
              <a:gd name="connsiteY89" fmla="*/ 1859446 h 2215046"/>
              <a:gd name="connsiteX90" fmla="*/ 3108960 w 5059680"/>
              <a:gd name="connsiteY90" fmla="*/ 1839126 h 2215046"/>
              <a:gd name="connsiteX91" fmla="*/ 3088640 w 5059680"/>
              <a:gd name="connsiteY91" fmla="*/ 1686726 h 2215046"/>
              <a:gd name="connsiteX92" fmla="*/ 3048000 w 5059680"/>
              <a:gd name="connsiteY92" fmla="*/ 1595286 h 2215046"/>
              <a:gd name="connsiteX93" fmla="*/ 3007360 w 5059680"/>
              <a:gd name="connsiteY93" fmla="*/ 1524166 h 2215046"/>
              <a:gd name="connsiteX94" fmla="*/ 2987040 w 5059680"/>
              <a:gd name="connsiteY94" fmla="*/ 1493686 h 2215046"/>
              <a:gd name="connsiteX95" fmla="*/ 2844800 w 5059680"/>
              <a:gd name="connsiteY95" fmla="*/ 1331126 h 2215046"/>
              <a:gd name="connsiteX96" fmla="*/ 2814320 w 5059680"/>
              <a:gd name="connsiteY96" fmla="*/ 1310806 h 2215046"/>
              <a:gd name="connsiteX97" fmla="*/ 2753360 w 5059680"/>
              <a:gd name="connsiteY97" fmla="*/ 1260006 h 2215046"/>
              <a:gd name="connsiteX98" fmla="*/ 2682240 w 5059680"/>
              <a:gd name="connsiteY98" fmla="*/ 1168566 h 2215046"/>
              <a:gd name="connsiteX99" fmla="*/ 2651760 w 5059680"/>
              <a:gd name="connsiteY99" fmla="*/ 1127926 h 2215046"/>
              <a:gd name="connsiteX100" fmla="*/ 2611120 w 5059680"/>
              <a:gd name="connsiteY100" fmla="*/ 1087286 h 2215046"/>
              <a:gd name="connsiteX101" fmla="*/ 2550160 w 5059680"/>
              <a:gd name="connsiteY101" fmla="*/ 1006006 h 2215046"/>
              <a:gd name="connsiteX102" fmla="*/ 2529840 w 5059680"/>
              <a:gd name="connsiteY102" fmla="*/ 965366 h 2215046"/>
              <a:gd name="connsiteX103" fmla="*/ 2509520 w 5059680"/>
              <a:gd name="connsiteY103" fmla="*/ 934886 h 2215046"/>
              <a:gd name="connsiteX104" fmla="*/ 2489200 w 5059680"/>
              <a:gd name="connsiteY104" fmla="*/ 894246 h 2215046"/>
              <a:gd name="connsiteX105" fmla="*/ 2468880 w 5059680"/>
              <a:gd name="connsiteY105" fmla="*/ 863766 h 2215046"/>
              <a:gd name="connsiteX106" fmla="*/ 2458720 w 5059680"/>
              <a:gd name="connsiteY106" fmla="*/ 833286 h 2215046"/>
              <a:gd name="connsiteX107" fmla="*/ 2418080 w 5059680"/>
              <a:gd name="connsiteY107" fmla="*/ 772326 h 2215046"/>
              <a:gd name="connsiteX108" fmla="*/ 2397760 w 5059680"/>
              <a:gd name="connsiteY108" fmla="*/ 741846 h 2215046"/>
              <a:gd name="connsiteX109" fmla="*/ 2367280 w 5059680"/>
              <a:gd name="connsiteY109" fmla="*/ 711366 h 2215046"/>
              <a:gd name="connsiteX110" fmla="*/ 2357120 w 5059680"/>
              <a:gd name="connsiteY110" fmla="*/ 599606 h 2215046"/>
              <a:gd name="connsiteX111" fmla="*/ 2529840 w 5059680"/>
              <a:gd name="connsiteY111" fmla="*/ 609766 h 2215046"/>
              <a:gd name="connsiteX112" fmla="*/ 2570480 w 5059680"/>
              <a:gd name="connsiteY112" fmla="*/ 630086 h 2215046"/>
              <a:gd name="connsiteX113" fmla="*/ 2641600 w 5059680"/>
              <a:gd name="connsiteY113" fmla="*/ 650406 h 2215046"/>
              <a:gd name="connsiteX114" fmla="*/ 2733040 w 5059680"/>
              <a:gd name="connsiteY114" fmla="*/ 691046 h 2215046"/>
              <a:gd name="connsiteX115" fmla="*/ 2824480 w 5059680"/>
              <a:gd name="connsiteY115" fmla="*/ 721526 h 2215046"/>
              <a:gd name="connsiteX116" fmla="*/ 2915920 w 5059680"/>
              <a:gd name="connsiteY116" fmla="*/ 772326 h 2215046"/>
              <a:gd name="connsiteX117" fmla="*/ 2966720 w 5059680"/>
              <a:gd name="connsiteY117" fmla="*/ 812966 h 2215046"/>
              <a:gd name="connsiteX118" fmla="*/ 3017520 w 5059680"/>
              <a:gd name="connsiteY118" fmla="*/ 843446 h 2215046"/>
              <a:gd name="connsiteX119" fmla="*/ 3078480 w 5059680"/>
              <a:gd name="connsiteY119" fmla="*/ 934886 h 2215046"/>
              <a:gd name="connsiteX120" fmla="*/ 3119120 w 5059680"/>
              <a:gd name="connsiteY120" fmla="*/ 965366 h 2215046"/>
              <a:gd name="connsiteX121" fmla="*/ 3169920 w 5059680"/>
              <a:gd name="connsiteY121" fmla="*/ 1026326 h 2215046"/>
              <a:gd name="connsiteX122" fmla="*/ 3190240 w 5059680"/>
              <a:gd name="connsiteY122" fmla="*/ 1066966 h 2215046"/>
              <a:gd name="connsiteX123" fmla="*/ 3230880 w 5059680"/>
              <a:gd name="connsiteY123" fmla="*/ 1107606 h 2215046"/>
              <a:gd name="connsiteX124" fmla="*/ 3291840 w 5059680"/>
              <a:gd name="connsiteY124" fmla="*/ 1168566 h 2215046"/>
              <a:gd name="connsiteX125" fmla="*/ 3393440 w 5059680"/>
              <a:gd name="connsiteY125" fmla="*/ 1158406 h 2215046"/>
              <a:gd name="connsiteX126" fmla="*/ 3423920 w 5059680"/>
              <a:gd name="connsiteY126" fmla="*/ 1138086 h 2215046"/>
              <a:gd name="connsiteX127" fmla="*/ 3464560 w 5059680"/>
              <a:gd name="connsiteY127" fmla="*/ 1077126 h 2215046"/>
              <a:gd name="connsiteX128" fmla="*/ 3505200 w 5059680"/>
              <a:gd name="connsiteY128" fmla="*/ 965366 h 2215046"/>
              <a:gd name="connsiteX129" fmla="*/ 3515360 w 5059680"/>
              <a:gd name="connsiteY129" fmla="*/ 873926 h 2215046"/>
              <a:gd name="connsiteX130" fmla="*/ 3505200 w 5059680"/>
              <a:gd name="connsiteY130" fmla="*/ 701206 h 2215046"/>
              <a:gd name="connsiteX131" fmla="*/ 3495040 w 5059680"/>
              <a:gd name="connsiteY131" fmla="*/ 670726 h 2215046"/>
              <a:gd name="connsiteX132" fmla="*/ 3444240 w 5059680"/>
              <a:gd name="connsiteY132" fmla="*/ 569126 h 2215046"/>
              <a:gd name="connsiteX133" fmla="*/ 3413760 w 5059680"/>
              <a:gd name="connsiteY133" fmla="*/ 548806 h 2215046"/>
              <a:gd name="connsiteX134" fmla="*/ 3342640 w 5059680"/>
              <a:gd name="connsiteY134" fmla="*/ 528486 h 2215046"/>
              <a:gd name="connsiteX135" fmla="*/ 3230880 w 5059680"/>
              <a:gd name="connsiteY135" fmla="*/ 498006 h 2215046"/>
              <a:gd name="connsiteX136" fmla="*/ 3068320 w 5059680"/>
              <a:gd name="connsiteY136" fmla="*/ 467526 h 2215046"/>
              <a:gd name="connsiteX137" fmla="*/ 3027680 w 5059680"/>
              <a:gd name="connsiteY137" fmla="*/ 447206 h 2215046"/>
              <a:gd name="connsiteX138" fmla="*/ 2966720 w 5059680"/>
              <a:gd name="connsiteY138" fmla="*/ 437046 h 2215046"/>
              <a:gd name="connsiteX139" fmla="*/ 2915920 w 5059680"/>
              <a:gd name="connsiteY139" fmla="*/ 426886 h 2215046"/>
              <a:gd name="connsiteX140" fmla="*/ 2814320 w 5059680"/>
              <a:gd name="connsiteY140" fmla="*/ 396406 h 2215046"/>
              <a:gd name="connsiteX141" fmla="*/ 2763520 w 5059680"/>
              <a:gd name="connsiteY141" fmla="*/ 376086 h 2215046"/>
              <a:gd name="connsiteX142" fmla="*/ 2560320 w 5059680"/>
              <a:gd name="connsiteY142" fmla="*/ 345606 h 2215046"/>
              <a:gd name="connsiteX143" fmla="*/ 2458720 w 5059680"/>
              <a:gd name="connsiteY143" fmla="*/ 304966 h 2215046"/>
              <a:gd name="connsiteX144" fmla="*/ 2428240 w 5059680"/>
              <a:gd name="connsiteY144" fmla="*/ 294806 h 2215046"/>
              <a:gd name="connsiteX145" fmla="*/ 2326640 w 5059680"/>
              <a:gd name="connsiteY145" fmla="*/ 274486 h 2215046"/>
              <a:gd name="connsiteX146" fmla="*/ 2275840 w 5059680"/>
              <a:gd name="connsiteY146" fmla="*/ 254166 h 2215046"/>
              <a:gd name="connsiteX147" fmla="*/ 2184400 w 5059680"/>
              <a:gd name="connsiteY147" fmla="*/ 213526 h 2215046"/>
              <a:gd name="connsiteX148" fmla="*/ 2042160 w 5059680"/>
              <a:gd name="connsiteY148" fmla="*/ 162726 h 2215046"/>
              <a:gd name="connsiteX149" fmla="*/ 1960880 w 5059680"/>
              <a:gd name="connsiteY149" fmla="*/ 132246 h 2215046"/>
              <a:gd name="connsiteX150" fmla="*/ 1991360 w 5059680"/>
              <a:gd name="connsiteY150" fmla="*/ 50966 h 2215046"/>
              <a:gd name="connsiteX151" fmla="*/ 2072640 w 5059680"/>
              <a:gd name="connsiteY151" fmla="*/ 30646 h 2215046"/>
              <a:gd name="connsiteX152" fmla="*/ 2357120 w 5059680"/>
              <a:gd name="connsiteY152" fmla="*/ 10326 h 2215046"/>
              <a:gd name="connsiteX153" fmla="*/ 2407920 w 5059680"/>
              <a:gd name="connsiteY153" fmla="*/ 166 h 2215046"/>
              <a:gd name="connsiteX154" fmla="*/ 2519680 w 5059680"/>
              <a:gd name="connsiteY154" fmla="*/ 40806 h 2215046"/>
              <a:gd name="connsiteX155" fmla="*/ 2540000 w 5059680"/>
              <a:gd name="connsiteY155" fmla="*/ 71286 h 2215046"/>
              <a:gd name="connsiteX156" fmla="*/ 2428240 w 5059680"/>
              <a:gd name="connsiteY156" fmla="*/ 61126 h 2215046"/>
              <a:gd name="connsiteX157" fmla="*/ 2489200 w 5059680"/>
              <a:gd name="connsiteY157" fmla="*/ 20486 h 2215046"/>
              <a:gd name="connsiteX158" fmla="*/ 3017520 w 5059680"/>
              <a:gd name="connsiteY158" fmla="*/ 30646 h 2215046"/>
              <a:gd name="connsiteX159" fmla="*/ 3129280 w 5059680"/>
              <a:gd name="connsiteY159" fmla="*/ 61126 h 2215046"/>
              <a:gd name="connsiteX160" fmla="*/ 3241040 w 5059680"/>
              <a:gd name="connsiteY160" fmla="*/ 71286 h 2215046"/>
              <a:gd name="connsiteX161" fmla="*/ 3403600 w 5059680"/>
              <a:gd name="connsiteY161" fmla="*/ 101766 h 2215046"/>
              <a:gd name="connsiteX162" fmla="*/ 3515360 w 5059680"/>
              <a:gd name="connsiteY162" fmla="*/ 152566 h 2215046"/>
              <a:gd name="connsiteX163" fmla="*/ 3627120 w 5059680"/>
              <a:gd name="connsiteY163" fmla="*/ 172886 h 2215046"/>
              <a:gd name="connsiteX164" fmla="*/ 3728720 w 5059680"/>
              <a:gd name="connsiteY164" fmla="*/ 203366 h 2215046"/>
              <a:gd name="connsiteX165" fmla="*/ 3840480 w 5059680"/>
              <a:gd name="connsiteY165" fmla="*/ 244006 h 2215046"/>
              <a:gd name="connsiteX166" fmla="*/ 3972560 w 5059680"/>
              <a:gd name="connsiteY166" fmla="*/ 284646 h 2215046"/>
              <a:gd name="connsiteX167" fmla="*/ 4267200 w 5059680"/>
              <a:gd name="connsiteY167" fmla="*/ 426886 h 2215046"/>
              <a:gd name="connsiteX168" fmla="*/ 4358640 w 5059680"/>
              <a:gd name="connsiteY168" fmla="*/ 467526 h 2215046"/>
              <a:gd name="connsiteX169" fmla="*/ 4378960 w 5059680"/>
              <a:gd name="connsiteY169" fmla="*/ 508166 h 2215046"/>
              <a:gd name="connsiteX170" fmla="*/ 4409440 w 5059680"/>
              <a:gd name="connsiteY170" fmla="*/ 528486 h 2215046"/>
              <a:gd name="connsiteX171" fmla="*/ 4450080 w 5059680"/>
              <a:gd name="connsiteY171" fmla="*/ 579286 h 2215046"/>
              <a:gd name="connsiteX172" fmla="*/ 4460240 w 5059680"/>
              <a:gd name="connsiteY172" fmla="*/ 609766 h 2215046"/>
              <a:gd name="connsiteX173" fmla="*/ 4511040 w 5059680"/>
              <a:gd name="connsiteY173" fmla="*/ 680886 h 2215046"/>
              <a:gd name="connsiteX174" fmla="*/ 4521200 w 5059680"/>
              <a:gd name="connsiteY174" fmla="*/ 721526 h 2215046"/>
              <a:gd name="connsiteX175" fmla="*/ 4541520 w 5059680"/>
              <a:gd name="connsiteY175" fmla="*/ 782486 h 2215046"/>
              <a:gd name="connsiteX176" fmla="*/ 4561840 w 5059680"/>
              <a:gd name="connsiteY176" fmla="*/ 1006006 h 2215046"/>
              <a:gd name="connsiteX177" fmla="*/ 4582160 w 5059680"/>
              <a:gd name="connsiteY177" fmla="*/ 1056806 h 2215046"/>
              <a:gd name="connsiteX178" fmla="*/ 4643120 w 5059680"/>
              <a:gd name="connsiteY178" fmla="*/ 1117766 h 2215046"/>
              <a:gd name="connsiteX179" fmla="*/ 4714240 w 5059680"/>
              <a:gd name="connsiteY179" fmla="*/ 1138086 h 2215046"/>
              <a:gd name="connsiteX180" fmla="*/ 5049520 w 5059680"/>
              <a:gd name="connsiteY180" fmla="*/ 1087286 h 2215046"/>
              <a:gd name="connsiteX181" fmla="*/ 5059680 w 5059680"/>
              <a:gd name="connsiteY181" fmla="*/ 1066966 h 2215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5059680" h="2215046">
                <a:moveTo>
                  <a:pt x="0" y="548806"/>
                </a:moveTo>
                <a:lnTo>
                  <a:pt x="243840" y="528486"/>
                </a:lnTo>
                <a:cubicBezTo>
                  <a:pt x="606264" y="531506"/>
                  <a:pt x="968587" y="542033"/>
                  <a:pt x="1330960" y="548806"/>
                </a:cubicBezTo>
                <a:cubicBezTo>
                  <a:pt x="1317413" y="552193"/>
                  <a:pt x="1301224" y="550243"/>
                  <a:pt x="1290320" y="558966"/>
                </a:cubicBezTo>
                <a:cubicBezTo>
                  <a:pt x="1281957" y="565656"/>
                  <a:pt x="1287733" y="581873"/>
                  <a:pt x="1280160" y="589446"/>
                </a:cubicBezTo>
                <a:cubicBezTo>
                  <a:pt x="1269450" y="600156"/>
                  <a:pt x="1253441" y="603800"/>
                  <a:pt x="1239520" y="609766"/>
                </a:cubicBezTo>
                <a:cubicBezTo>
                  <a:pt x="1229676" y="613985"/>
                  <a:pt x="1219338" y="616984"/>
                  <a:pt x="1209040" y="619926"/>
                </a:cubicBezTo>
                <a:cubicBezTo>
                  <a:pt x="1086437" y="654955"/>
                  <a:pt x="1127902" y="646031"/>
                  <a:pt x="1026160" y="660566"/>
                </a:cubicBezTo>
                <a:cubicBezTo>
                  <a:pt x="955040" y="697819"/>
                  <a:pt x="865277" y="711564"/>
                  <a:pt x="812800" y="772326"/>
                </a:cubicBezTo>
                <a:cubicBezTo>
                  <a:pt x="788051" y="800982"/>
                  <a:pt x="855581" y="853603"/>
                  <a:pt x="833120" y="884086"/>
                </a:cubicBezTo>
                <a:cubicBezTo>
                  <a:pt x="797182" y="932858"/>
                  <a:pt x="730989" y="961050"/>
                  <a:pt x="670560" y="965366"/>
                </a:cubicBezTo>
                <a:lnTo>
                  <a:pt x="528320" y="975526"/>
                </a:lnTo>
                <a:cubicBezTo>
                  <a:pt x="399934" y="986225"/>
                  <a:pt x="407898" y="990616"/>
                  <a:pt x="254000" y="1006006"/>
                </a:cubicBezTo>
                <a:cubicBezTo>
                  <a:pt x="210062" y="1010400"/>
                  <a:pt x="165947" y="1012779"/>
                  <a:pt x="121920" y="1016166"/>
                </a:cubicBezTo>
                <a:cubicBezTo>
                  <a:pt x="117129" y="1030539"/>
                  <a:pt x="101600" y="1074529"/>
                  <a:pt x="101600" y="1087286"/>
                </a:cubicBezTo>
                <a:cubicBezTo>
                  <a:pt x="101600" y="1101250"/>
                  <a:pt x="106857" y="1114851"/>
                  <a:pt x="111760" y="1127926"/>
                </a:cubicBezTo>
                <a:cubicBezTo>
                  <a:pt x="122809" y="1157390"/>
                  <a:pt x="135556" y="1173780"/>
                  <a:pt x="152400" y="1199046"/>
                </a:cubicBezTo>
                <a:cubicBezTo>
                  <a:pt x="145627" y="1209206"/>
                  <a:pt x="121920" y="1222753"/>
                  <a:pt x="132080" y="1229526"/>
                </a:cubicBezTo>
                <a:cubicBezTo>
                  <a:pt x="154798" y="1244672"/>
                  <a:pt x="186206" y="1236828"/>
                  <a:pt x="213360" y="1239686"/>
                </a:cubicBezTo>
                <a:cubicBezTo>
                  <a:pt x="250561" y="1243602"/>
                  <a:pt x="287867" y="1246459"/>
                  <a:pt x="325120" y="1249846"/>
                </a:cubicBezTo>
                <a:cubicBezTo>
                  <a:pt x="404369" y="1329095"/>
                  <a:pt x="302630" y="1233782"/>
                  <a:pt x="396240" y="1300646"/>
                </a:cubicBezTo>
                <a:cubicBezTo>
                  <a:pt x="407932" y="1308997"/>
                  <a:pt x="415811" y="1321775"/>
                  <a:pt x="426720" y="1331126"/>
                </a:cubicBezTo>
                <a:cubicBezTo>
                  <a:pt x="463650" y="1362780"/>
                  <a:pt x="466370" y="1361111"/>
                  <a:pt x="508000" y="1381926"/>
                </a:cubicBezTo>
                <a:cubicBezTo>
                  <a:pt x="555888" y="1453758"/>
                  <a:pt x="493347" y="1367273"/>
                  <a:pt x="568960" y="1442886"/>
                </a:cubicBezTo>
                <a:cubicBezTo>
                  <a:pt x="657093" y="1531019"/>
                  <a:pt x="540856" y="1444312"/>
                  <a:pt x="640080" y="1503846"/>
                </a:cubicBezTo>
                <a:cubicBezTo>
                  <a:pt x="661021" y="1516411"/>
                  <a:pt x="701040" y="1544486"/>
                  <a:pt x="701040" y="1544486"/>
                </a:cubicBezTo>
                <a:cubicBezTo>
                  <a:pt x="688001" y="1548832"/>
                  <a:pt x="627951" y="1557594"/>
                  <a:pt x="680720" y="1595286"/>
                </a:cubicBezTo>
                <a:cubicBezTo>
                  <a:pt x="697483" y="1607260"/>
                  <a:pt x="721260" y="1602723"/>
                  <a:pt x="741680" y="1605446"/>
                </a:cubicBezTo>
                <a:cubicBezTo>
                  <a:pt x="772079" y="1609499"/>
                  <a:pt x="802689" y="1611802"/>
                  <a:pt x="833120" y="1615606"/>
                </a:cubicBezTo>
                <a:cubicBezTo>
                  <a:pt x="856882" y="1618576"/>
                  <a:pt x="880401" y="1623496"/>
                  <a:pt x="904240" y="1625766"/>
                </a:cubicBezTo>
                <a:cubicBezTo>
                  <a:pt x="951560" y="1630273"/>
                  <a:pt x="999067" y="1632539"/>
                  <a:pt x="1046480" y="1635926"/>
                </a:cubicBezTo>
                <a:cubicBezTo>
                  <a:pt x="1162934" y="1674744"/>
                  <a:pt x="1049253" y="1641823"/>
                  <a:pt x="1209040" y="1666406"/>
                </a:cubicBezTo>
                <a:cubicBezTo>
                  <a:pt x="1219625" y="1668034"/>
                  <a:pt x="1229065" y="1674243"/>
                  <a:pt x="1239520" y="1676566"/>
                </a:cubicBezTo>
                <a:cubicBezTo>
                  <a:pt x="1259630" y="1681035"/>
                  <a:pt x="1280370" y="1682257"/>
                  <a:pt x="1300480" y="1686726"/>
                </a:cubicBezTo>
                <a:cubicBezTo>
                  <a:pt x="1310935" y="1689049"/>
                  <a:pt x="1320662" y="1693944"/>
                  <a:pt x="1330960" y="1696886"/>
                </a:cubicBezTo>
                <a:cubicBezTo>
                  <a:pt x="1420262" y="1722401"/>
                  <a:pt x="1328999" y="1692846"/>
                  <a:pt x="1402080" y="1717206"/>
                </a:cubicBezTo>
                <a:cubicBezTo>
                  <a:pt x="1412240" y="1734139"/>
                  <a:pt x="1422970" y="1750744"/>
                  <a:pt x="1432560" y="1768006"/>
                </a:cubicBezTo>
                <a:cubicBezTo>
                  <a:pt x="1439915" y="1781246"/>
                  <a:pt x="1445366" y="1795496"/>
                  <a:pt x="1452880" y="1808646"/>
                </a:cubicBezTo>
                <a:cubicBezTo>
                  <a:pt x="1458938" y="1819248"/>
                  <a:pt x="1462042" y="1834167"/>
                  <a:pt x="1473200" y="1839126"/>
                </a:cubicBezTo>
                <a:cubicBezTo>
                  <a:pt x="1495083" y="1848852"/>
                  <a:pt x="1520613" y="1845899"/>
                  <a:pt x="1544320" y="1849286"/>
                </a:cubicBezTo>
                <a:cubicBezTo>
                  <a:pt x="1554480" y="1852673"/>
                  <a:pt x="1564468" y="1856628"/>
                  <a:pt x="1574800" y="1859446"/>
                </a:cubicBezTo>
                <a:cubicBezTo>
                  <a:pt x="1601743" y="1866794"/>
                  <a:pt x="1628987" y="1872993"/>
                  <a:pt x="1656080" y="1879766"/>
                </a:cubicBezTo>
                <a:cubicBezTo>
                  <a:pt x="1669627" y="1883153"/>
                  <a:pt x="1683473" y="1885510"/>
                  <a:pt x="1696720" y="1889926"/>
                </a:cubicBezTo>
                <a:lnTo>
                  <a:pt x="1727200" y="1900086"/>
                </a:lnTo>
                <a:cubicBezTo>
                  <a:pt x="1841899" y="1892917"/>
                  <a:pt x="1875005" y="1926839"/>
                  <a:pt x="1930400" y="1849286"/>
                </a:cubicBezTo>
                <a:cubicBezTo>
                  <a:pt x="1936625" y="1840571"/>
                  <a:pt x="1937173" y="1828966"/>
                  <a:pt x="1940560" y="1818806"/>
                </a:cubicBezTo>
                <a:cubicBezTo>
                  <a:pt x="1937173" y="1761233"/>
                  <a:pt x="1938556" y="1703179"/>
                  <a:pt x="1930400" y="1646086"/>
                </a:cubicBezTo>
                <a:cubicBezTo>
                  <a:pt x="1928258" y="1631093"/>
                  <a:pt x="1917333" y="1618742"/>
                  <a:pt x="1910080" y="1605446"/>
                </a:cubicBezTo>
                <a:cubicBezTo>
                  <a:pt x="1864950" y="1522707"/>
                  <a:pt x="1885229" y="1550115"/>
                  <a:pt x="1828800" y="1493686"/>
                </a:cubicBezTo>
                <a:cubicBezTo>
                  <a:pt x="1825413" y="1480139"/>
                  <a:pt x="1824885" y="1465535"/>
                  <a:pt x="1818640" y="1453046"/>
                </a:cubicBezTo>
                <a:cubicBezTo>
                  <a:pt x="1811067" y="1437900"/>
                  <a:pt x="1797871" y="1426278"/>
                  <a:pt x="1788160" y="1412406"/>
                </a:cubicBezTo>
                <a:cubicBezTo>
                  <a:pt x="1774155" y="1392399"/>
                  <a:pt x="1762776" y="1370516"/>
                  <a:pt x="1747520" y="1351446"/>
                </a:cubicBezTo>
                <a:cubicBezTo>
                  <a:pt x="1733973" y="1334513"/>
                  <a:pt x="1719316" y="1318411"/>
                  <a:pt x="1706880" y="1300646"/>
                </a:cubicBezTo>
                <a:cubicBezTo>
                  <a:pt x="1695556" y="1284468"/>
                  <a:pt x="1687354" y="1266277"/>
                  <a:pt x="1676400" y="1249846"/>
                </a:cubicBezTo>
                <a:cubicBezTo>
                  <a:pt x="1667007" y="1235757"/>
                  <a:pt x="1656080" y="1222753"/>
                  <a:pt x="1645920" y="1209206"/>
                </a:cubicBezTo>
                <a:cubicBezTo>
                  <a:pt x="1642533" y="1199046"/>
                  <a:pt x="1635760" y="1189436"/>
                  <a:pt x="1635760" y="1178726"/>
                </a:cubicBezTo>
                <a:cubicBezTo>
                  <a:pt x="1635760" y="1168016"/>
                  <a:pt x="1641488" y="1157996"/>
                  <a:pt x="1645920" y="1148246"/>
                </a:cubicBezTo>
                <a:cubicBezTo>
                  <a:pt x="1658455" y="1120670"/>
                  <a:pt x="1676981" y="1095703"/>
                  <a:pt x="1686560" y="1066966"/>
                </a:cubicBezTo>
                <a:cubicBezTo>
                  <a:pt x="1689947" y="1056806"/>
                  <a:pt x="1689147" y="1044059"/>
                  <a:pt x="1696720" y="1036486"/>
                </a:cubicBezTo>
                <a:cubicBezTo>
                  <a:pt x="1704293" y="1028913"/>
                  <a:pt x="1717040" y="1029713"/>
                  <a:pt x="1727200" y="1026326"/>
                </a:cubicBezTo>
                <a:cubicBezTo>
                  <a:pt x="1802227" y="1063839"/>
                  <a:pt x="1736627" y="1025685"/>
                  <a:pt x="1818640" y="1097446"/>
                </a:cubicBezTo>
                <a:cubicBezTo>
                  <a:pt x="1827830" y="1105487"/>
                  <a:pt x="1840119" y="1109515"/>
                  <a:pt x="1849120" y="1117766"/>
                </a:cubicBezTo>
                <a:cubicBezTo>
                  <a:pt x="1880895" y="1146893"/>
                  <a:pt x="1903598" y="1187029"/>
                  <a:pt x="1940560" y="1209206"/>
                </a:cubicBezTo>
                <a:cubicBezTo>
                  <a:pt x="1957493" y="1219366"/>
                  <a:pt x="1975772" y="1227562"/>
                  <a:pt x="1991360" y="1239686"/>
                </a:cubicBezTo>
                <a:cubicBezTo>
                  <a:pt x="2011813" y="1255594"/>
                  <a:pt x="2039743" y="1285653"/>
                  <a:pt x="2052320" y="1310806"/>
                </a:cubicBezTo>
                <a:cubicBezTo>
                  <a:pt x="2057109" y="1320385"/>
                  <a:pt x="2056539" y="1332375"/>
                  <a:pt x="2062480" y="1341286"/>
                </a:cubicBezTo>
                <a:cubicBezTo>
                  <a:pt x="2070450" y="1353241"/>
                  <a:pt x="2083762" y="1360728"/>
                  <a:pt x="2092960" y="1371766"/>
                </a:cubicBezTo>
                <a:cubicBezTo>
                  <a:pt x="2100777" y="1381147"/>
                  <a:pt x="2106507" y="1392086"/>
                  <a:pt x="2113280" y="1402246"/>
                </a:cubicBezTo>
                <a:cubicBezTo>
                  <a:pt x="2137809" y="1500362"/>
                  <a:pt x="2129984" y="1452182"/>
                  <a:pt x="2113280" y="1635926"/>
                </a:cubicBezTo>
                <a:cubicBezTo>
                  <a:pt x="2112310" y="1646592"/>
                  <a:pt x="2105717" y="1656016"/>
                  <a:pt x="2103120" y="1666406"/>
                </a:cubicBezTo>
                <a:cubicBezTo>
                  <a:pt x="2098932" y="1683159"/>
                  <a:pt x="2096347" y="1700273"/>
                  <a:pt x="2092960" y="1717206"/>
                </a:cubicBezTo>
                <a:cubicBezTo>
                  <a:pt x="2095648" y="1768279"/>
                  <a:pt x="2088773" y="1912032"/>
                  <a:pt x="2123440" y="1981366"/>
                </a:cubicBezTo>
                <a:cubicBezTo>
                  <a:pt x="2129866" y="1994217"/>
                  <a:pt x="2144722" y="2000808"/>
                  <a:pt x="2153920" y="2011846"/>
                </a:cubicBezTo>
                <a:cubicBezTo>
                  <a:pt x="2182646" y="2046317"/>
                  <a:pt x="2169091" y="2052440"/>
                  <a:pt x="2214880" y="2082966"/>
                </a:cubicBezTo>
                <a:cubicBezTo>
                  <a:pt x="2230055" y="2093082"/>
                  <a:pt x="2249368" y="2095130"/>
                  <a:pt x="2265680" y="2103286"/>
                </a:cubicBezTo>
                <a:cubicBezTo>
                  <a:pt x="2276602" y="2108747"/>
                  <a:pt x="2284186" y="2121211"/>
                  <a:pt x="2296160" y="2123606"/>
                </a:cubicBezTo>
                <a:cubicBezTo>
                  <a:pt x="2336149" y="2131604"/>
                  <a:pt x="2377440" y="2130379"/>
                  <a:pt x="2418080" y="2133766"/>
                </a:cubicBezTo>
                <a:cubicBezTo>
                  <a:pt x="2435013" y="2140539"/>
                  <a:pt x="2451578" y="2148319"/>
                  <a:pt x="2468880" y="2154086"/>
                </a:cubicBezTo>
                <a:cubicBezTo>
                  <a:pt x="2492270" y="2161883"/>
                  <a:pt x="2517108" y="2165249"/>
                  <a:pt x="2540000" y="2174406"/>
                </a:cubicBezTo>
                <a:cubicBezTo>
                  <a:pt x="2551337" y="2178941"/>
                  <a:pt x="2558896" y="2190865"/>
                  <a:pt x="2570480" y="2194726"/>
                </a:cubicBezTo>
                <a:cubicBezTo>
                  <a:pt x="2590023" y="2201240"/>
                  <a:pt x="2611240" y="2200846"/>
                  <a:pt x="2631440" y="2204886"/>
                </a:cubicBezTo>
                <a:cubicBezTo>
                  <a:pt x="2645132" y="2207624"/>
                  <a:pt x="2658533" y="2211659"/>
                  <a:pt x="2672080" y="2215046"/>
                </a:cubicBezTo>
                <a:cubicBezTo>
                  <a:pt x="2712720" y="2211659"/>
                  <a:pt x="2754437" y="2214777"/>
                  <a:pt x="2794000" y="2204886"/>
                </a:cubicBezTo>
                <a:cubicBezTo>
                  <a:pt x="2810428" y="2200779"/>
                  <a:pt x="2822110" y="2185797"/>
                  <a:pt x="2834640" y="2174406"/>
                </a:cubicBezTo>
                <a:cubicBezTo>
                  <a:pt x="2859447" y="2151854"/>
                  <a:pt x="2885644" y="2130107"/>
                  <a:pt x="2905760" y="2103286"/>
                </a:cubicBezTo>
                <a:cubicBezTo>
                  <a:pt x="2915920" y="2089739"/>
                  <a:pt x="2926847" y="2076735"/>
                  <a:pt x="2936240" y="2062646"/>
                </a:cubicBezTo>
                <a:cubicBezTo>
                  <a:pt x="2965427" y="2018866"/>
                  <a:pt x="2963451" y="2009174"/>
                  <a:pt x="2997200" y="1971206"/>
                </a:cubicBezTo>
                <a:cubicBezTo>
                  <a:pt x="3013110" y="1953308"/>
                  <a:pt x="3032231" y="1938428"/>
                  <a:pt x="3048000" y="1920406"/>
                </a:cubicBezTo>
                <a:cubicBezTo>
                  <a:pt x="3056041" y="1911216"/>
                  <a:pt x="3062859" y="1900848"/>
                  <a:pt x="3068320" y="1889926"/>
                </a:cubicBezTo>
                <a:cubicBezTo>
                  <a:pt x="3073109" y="1880347"/>
                  <a:pt x="3071790" y="1867809"/>
                  <a:pt x="3078480" y="1859446"/>
                </a:cubicBezTo>
                <a:cubicBezTo>
                  <a:pt x="3086108" y="1849911"/>
                  <a:pt x="3098800" y="1845899"/>
                  <a:pt x="3108960" y="1839126"/>
                </a:cubicBezTo>
                <a:cubicBezTo>
                  <a:pt x="3102187" y="1788326"/>
                  <a:pt x="3097065" y="1737278"/>
                  <a:pt x="3088640" y="1686726"/>
                </a:cubicBezTo>
                <a:cubicBezTo>
                  <a:pt x="3084063" y="1659262"/>
                  <a:pt x="3056187" y="1613706"/>
                  <a:pt x="3048000" y="1595286"/>
                </a:cubicBezTo>
                <a:cubicBezTo>
                  <a:pt x="3016965" y="1525457"/>
                  <a:pt x="3068805" y="1610189"/>
                  <a:pt x="3007360" y="1524166"/>
                </a:cubicBezTo>
                <a:cubicBezTo>
                  <a:pt x="3000263" y="1514230"/>
                  <a:pt x="2994584" y="1503288"/>
                  <a:pt x="2987040" y="1493686"/>
                </a:cubicBezTo>
                <a:cubicBezTo>
                  <a:pt x="2947564" y="1443444"/>
                  <a:pt x="2896238" y="1376134"/>
                  <a:pt x="2844800" y="1331126"/>
                </a:cubicBezTo>
                <a:cubicBezTo>
                  <a:pt x="2835610" y="1323085"/>
                  <a:pt x="2823701" y="1318623"/>
                  <a:pt x="2814320" y="1310806"/>
                </a:cubicBezTo>
                <a:cubicBezTo>
                  <a:pt x="2736091" y="1245615"/>
                  <a:pt x="2829036" y="1310457"/>
                  <a:pt x="2753360" y="1260006"/>
                </a:cubicBezTo>
                <a:cubicBezTo>
                  <a:pt x="2664171" y="1126223"/>
                  <a:pt x="2753863" y="1252126"/>
                  <a:pt x="2682240" y="1168566"/>
                </a:cubicBezTo>
                <a:cubicBezTo>
                  <a:pt x="2671220" y="1155709"/>
                  <a:pt x="2662911" y="1140670"/>
                  <a:pt x="2651760" y="1127926"/>
                </a:cubicBezTo>
                <a:cubicBezTo>
                  <a:pt x="2639144" y="1113508"/>
                  <a:pt x="2623848" y="1101605"/>
                  <a:pt x="2611120" y="1087286"/>
                </a:cubicBezTo>
                <a:cubicBezTo>
                  <a:pt x="2595485" y="1069697"/>
                  <a:pt x="2564133" y="1030459"/>
                  <a:pt x="2550160" y="1006006"/>
                </a:cubicBezTo>
                <a:cubicBezTo>
                  <a:pt x="2542646" y="992856"/>
                  <a:pt x="2537354" y="978516"/>
                  <a:pt x="2529840" y="965366"/>
                </a:cubicBezTo>
                <a:cubicBezTo>
                  <a:pt x="2523782" y="954764"/>
                  <a:pt x="2515578" y="945488"/>
                  <a:pt x="2509520" y="934886"/>
                </a:cubicBezTo>
                <a:cubicBezTo>
                  <a:pt x="2502006" y="921736"/>
                  <a:pt x="2496714" y="907396"/>
                  <a:pt x="2489200" y="894246"/>
                </a:cubicBezTo>
                <a:cubicBezTo>
                  <a:pt x="2483142" y="883644"/>
                  <a:pt x="2474341" y="874688"/>
                  <a:pt x="2468880" y="863766"/>
                </a:cubicBezTo>
                <a:cubicBezTo>
                  <a:pt x="2464091" y="854187"/>
                  <a:pt x="2463921" y="842648"/>
                  <a:pt x="2458720" y="833286"/>
                </a:cubicBezTo>
                <a:cubicBezTo>
                  <a:pt x="2446860" y="811938"/>
                  <a:pt x="2431627" y="792646"/>
                  <a:pt x="2418080" y="772326"/>
                </a:cubicBezTo>
                <a:cubicBezTo>
                  <a:pt x="2411307" y="762166"/>
                  <a:pt x="2406394" y="750480"/>
                  <a:pt x="2397760" y="741846"/>
                </a:cubicBezTo>
                <a:lnTo>
                  <a:pt x="2367280" y="711366"/>
                </a:lnTo>
                <a:cubicBezTo>
                  <a:pt x="2341499" y="634023"/>
                  <a:pt x="2342759" y="671409"/>
                  <a:pt x="2357120" y="599606"/>
                </a:cubicBezTo>
                <a:cubicBezTo>
                  <a:pt x="2414693" y="602993"/>
                  <a:pt x="2472747" y="601610"/>
                  <a:pt x="2529840" y="609766"/>
                </a:cubicBezTo>
                <a:cubicBezTo>
                  <a:pt x="2544833" y="611908"/>
                  <a:pt x="2556246" y="624910"/>
                  <a:pt x="2570480" y="630086"/>
                </a:cubicBezTo>
                <a:cubicBezTo>
                  <a:pt x="2593651" y="638512"/>
                  <a:pt x="2618210" y="642609"/>
                  <a:pt x="2641600" y="650406"/>
                </a:cubicBezTo>
                <a:cubicBezTo>
                  <a:pt x="2701835" y="670484"/>
                  <a:pt x="2679931" y="667442"/>
                  <a:pt x="2733040" y="691046"/>
                </a:cubicBezTo>
                <a:cubicBezTo>
                  <a:pt x="2893135" y="762199"/>
                  <a:pt x="2692392" y="671993"/>
                  <a:pt x="2824480" y="721526"/>
                </a:cubicBezTo>
                <a:cubicBezTo>
                  <a:pt x="2845305" y="729336"/>
                  <a:pt x="2900997" y="761880"/>
                  <a:pt x="2915920" y="772326"/>
                </a:cubicBezTo>
                <a:cubicBezTo>
                  <a:pt x="2933685" y="784762"/>
                  <a:pt x="2948955" y="800530"/>
                  <a:pt x="2966720" y="812966"/>
                </a:cubicBezTo>
                <a:cubicBezTo>
                  <a:pt x="2982898" y="824290"/>
                  <a:pt x="3001722" y="831598"/>
                  <a:pt x="3017520" y="843446"/>
                </a:cubicBezTo>
                <a:cubicBezTo>
                  <a:pt x="3073465" y="885405"/>
                  <a:pt x="3026710" y="868325"/>
                  <a:pt x="3078480" y="934886"/>
                </a:cubicBezTo>
                <a:cubicBezTo>
                  <a:pt x="3088876" y="948252"/>
                  <a:pt x="3105573" y="955206"/>
                  <a:pt x="3119120" y="965366"/>
                </a:cubicBezTo>
                <a:cubicBezTo>
                  <a:pt x="3180525" y="1088176"/>
                  <a:pt x="3098117" y="940162"/>
                  <a:pt x="3169920" y="1026326"/>
                </a:cubicBezTo>
                <a:cubicBezTo>
                  <a:pt x="3179616" y="1037961"/>
                  <a:pt x="3181153" y="1054849"/>
                  <a:pt x="3190240" y="1066966"/>
                </a:cubicBezTo>
                <a:cubicBezTo>
                  <a:pt x="3201735" y="1082292"/>
                  <a:pt x="3218264" y="1093188"/>
                  <a:pt x="3230880" y="1107606"/>
                </a:cubicBezTo>
                <a:cubicBezTo>
                  <a:pt x="3283809" y="1168096"/>
                  <a:pt x="3236366" y="1131583"/>
                  <a:pt x="3291840" y="1168566"/>
                </a:cubicBezTo>
                <a:cubicBezTo>
                  <a:pt x="3325707" y="1165179"/>
                  <a:pt x="3360276" y="1166059"/>
                  <a:pt x="3393440" y="1158406"/>
                </a:cubicBezTo>
                <a:cubicBezTo>
                  <a:pt x="3405338" y="1155660"/>
                  <a:pt x="3415879" y="1147276"/>
                  <a:pt x="3423920" y="1138086"/>
                </a:cubicBezTo>
                <a:cubicBezTo>
                  <a:pt x="3440002" y="1119707"/>
                  <a:pt x="3456837" y="1100294"/>
                  <a:pt x="3464560" y="1077126"/>
                </a:cubicBezTo>
                <a:cubicBezTo>
                  <a:pt x="3490647" y="998864"/>
                  <a:pt x="3476925" y="1036053"/>
                  <a:pt x="3505200" y="965366"/>
                </a:cubicBezTo>
                <a:cubicBezTo>
                  <a:pt x="3508587" y="934886"/>
                  <a:pt x="3515360" y="904594"/>
                  <a:pt x="3515360" y="873926"/>
                </a:cubicBezTo>
                <a:cubicBezTo>
                  <a:pt x="3515360" y="816253"/>
                  <a:pt x="3510939" y="758593"/>
                  <a:pt x="3505200" y="701206"/>
                </a:cubicBezTo>
                <a:cubicBezTo>
                  <a:pt x="3504134" y="690550"/>
                  <a:pt x="3497982" y="681024"/>
                  <a:pt x="3495040" y="670726"/>
                </a:cubicBezTo>
                <a:cubicBezTo>
                  <a:pt x="3484256" y="632981"/>
                  <a:pt x="3483358" y="595205"/>
                  <a:pt x="3444240" y="569126"/>
                </a:cubicBezTo>
                <a:cubicBezTo>
                  <a:pt x="3434080" y="562353"/>
                  <a:pt x="3424682" y="554267"/>
                  <a:pt x="3413760" y="548806"/>
                </a:cubicBezTo>
                <a:cubicBezTo>
                  <a:pt x="3398186" y="541019"/>
                  <a:pt x="3356963" y="532392"/>
                  <a:pt x="3342640" y="528486"/>
                </a:cubicBezTo>
                <a:cubicBezTo>
                  <a:pt x="3209781" y="492252"/>
                  <a:pt x="3322801" y="520986"/>
                  <a:pt x="3230880" y="498006"/>
                </a:cubicBezTo>
                <a:cubicBezTo>
                  <a:pt x="3155558" y="447792"/>
                  <a:pt x="3241870" y="498152"/>
                  <a:pt x="3068320" y="467526"/>
                </a:cubicBezTo>
                <a:cubicBezTo>
                  <a:pt x="3053405" y="464894"/>
                  <a:pt x="3042187" y="451558"/>
                  <a:pt x="3027680" y="447206"/>
                </a:cubicBezTo>
                <a:cubicBezTo>
                  <a:pt x="3007949" y="441287"/>
                  <a:pt x="2986988" y="440731"/>
                  <a:pt x="2966720" y="437046"/>
                </a:cubicBezTo>
                <a:cubicBezTo>
                  <a:pt x="2949730" y="433957"/>
                  <a:pt x="2932853" y="430273"/>
                  <a:pt x="2915920" y="426886"/>
                </a:cubicBezTo>
                <a:cubicBezTo>
                  <a:pt x="2830813" y="384333"/>
                  <a:pt x="2925639" y="426766"/>
                  <a:pt x="2814320" y="396406"/>
                </a:cubicBezTo>
                <a:cubicBezTo>
                  <a:pt x="2796725" y="391607"/>
                  <a:pt x="2781404" y="379663"/>
                  <a:pt x="2763520" y="376086"/>
                </a:cubicBezTo>
                <a:cubicBezTo>
                  <a:pt x="2696359" y="362654"/>
                  <a:pt x="2560320" y="345606"/>
                  <a:pt x="2560320" y="345606"/>
                </a:cubicBezTo>
                <a:cubicBezTo>
                  <a:pt x="2526453" y="332059"/>
                  <a:pt x="2493324" y="316501"/>
                  <a:pt x="2458720" y="304966"/>
                </a:cubicBezTo>
                <a:cubicBezTo>
                  <a:pt x="2448560" y="301579"/>
                  <a:pt x="2438695" y="297129"/>
                  <a:pt x="2428240" y="294806"/>
                </a:cubicBezTo>
                <a:cubicBezTo>
                  <a:pt x="2383219" y="284801"/>
                  <a:pt x="2367125" y="287981"/>
                  <a:pt x="2326640" y="274486"/>
                </a:cubicBezTo>
                <a:cubicBezTo>
                  <a:pt x="2309338" y="268719"/>
                  <a:pt x="2292506" y="261573"/>
                  <a:pt x="2275840" y="254166"/>
                </a:cubicBezTo>
                <a:cubicBezTo>
                  <a:pt x="2222731" y="230562"/>
                  <a:pt x="2244635" y="233604"/>
                  <a:pt x="2184400" y="213526"/>
                </a:cubicBezTo>
                <a:cubicBezTo>
                  <a:pt x="2124453" y="193544"/>
                  <a:pt x="2114722" y="211101"/>
                  <a:pt x="2042160" y="162726"/>
                </a:cubicBezTo>
                <a:cubicBezTo>
                  <a:pt x="1997312" y="132827"/>
                  <a:pt x="2023654" y="144801"/>
                  <a:pt x="1960880" y="132246"/>
                </a:cubicBezTo>
                <a:cubicBezTo>
                  <a:pt x="1966387" y="104709"/>
                  <a:pt x="1966444" y="70899"/>
                  <a:pt x="1991360" y="50966"/>
                </a:cubicBezTo>
                <a:cubicBezTo>
                  <a:pt x="2001533" y="42828"/>
                  <a:pt x="2070499" y="30841"/>
                  <a:pt x="2072640" y="30646"/>
                </a:cubicBezTo>
                <a:cubicBezTo>
                  <a:pt x="2167318" y="22039"/>
                  <a:pt x="2262293" y="17099"/>
                  <a:pt x="2357120" y="10326"/>
                </a:cubicBezTo>
                <a:cubicBezTo>
                  <a:pt x="2374053" y="6939"/>
                  <a:pt x="2390711" y="-1268"/>
                  <a:pt x="2407920" y="166"/>
                </a:cubicBezTo>
                <a:cubicBezTo>
                  <a:pt x="2451985" y="3838"/>
                  <a:pt x="2482553" y="22242"/>
                  <a:pt x="2519680" y="40806"/>
                </a:cubicBezTo>
                <a:cubicBezTo>
                  <a:pt x="2526453" y="50966"/>
                  <a:pt x="2546282" y="60815"/>
                  <a:pt x="2540000" y="71286"/>
                </a:cubicBezTo>
                <a:cubicBezTo>
                  <a:pt x="2510137" y="121058"/>
                  <a:pt x="2453156" y="73584"/>
                  <a:pt x="2428240" y="61126"/>
                </a:cubicBezTo>
                <a:cubicBezTo>
                  <a:pt x="2441326" y="21867"/>
                  <a:pt x="2431985" y="20486"/>
                  <a:pt x="2489200" y="20486"/>
                </a:cubicBezTo>
                <a:cubicBezTo>
                  <a:pt x="2665339" y="20486"/>
                  <a:pt x="2841413" y="27259"/>
                  <a:pt x="3017520" y="30646"/>
                </a:cubicBezTo>
                <a:cubicBezTo>
                  <a:pt x="3054773" y="40806"/>
                  <a:pt x="3091289" y="54219"/>
                  <a:pt x="3129280" y="61126"/>
                </a:cubicBezTo>
                <a:cubicBezTo>
                  <a:pt x="3166084" y="67818"/>
                  <a:pt x="3204037" y="65804"/>
                  <a:pt x="3241040" y="71286"/>
                </a:cubicBezTo>
                <a:cubicBezTo>
                  <a:pt x="3295576" y="79365"/>
                  <a:pt x="3349413" y="91606"/>
                  <a:pt x="3403600" y="101766"/>
                </a:cubicBezTo>
                <a:cubicBezTo>
                  <a:pt x="3440853" y="118699"/>
                  <a:pt x="3476365" y="140159"/>
                  <a:pt x="3515360" y="152566"/>
                </a:cubicBezTo>
                <a:cubicBezTo>
                  <a:pt x="3551442" y="164047"/>
                  <a:pt x="3590286" y="164116"/>
                  <a:pt x="3627120" y="172886"/>
                </a:cubicBezTo>
                <a:cubicBezTo>
                  <a:pt x="3661516" y="181076"/>
                  <a:pt x="3695177" y="192185"/>
                  <a:pt x="3728720" y="203366"/>
                </a:cubicBezTo>
                <a:cubicBezTo>
                  <a:pt x="3766326" y="215901"/>
                  <a:pt x="3802874" y="231471"/>
                  <a:pt x="3840480" y="244006"/>
                </a:cubicBezTo>
                <a:cubicBezTo>
                  <a:pt x="3884180" y="258573"/>
                  <a:pt x="3929702" y="267763"/>
                  <a:pt x="3972560" y="284646"/>
                </a:cubicBezTo>
                <a:cubicBezTo>
                  <a:pt x="4433530" y="466240"/>
                  <a:pt x="4004751" y="304410"/>
                  <a:pt x="4267200" y="426886"/>
                </a:cubicBezTo>
                <a:cubicBezTo>
                  <a:pt x="4388107" y="483309"/>
                  <a:pt x="4282767" y="416944"/>
                  <a:pt x="4358640" y="467526"/>
                </a:cubicBezTo>
                <a:cubicBezTo>
                  <a:pt x="4365413" y="481073"/>
                  <a:pt x="4369264" y="496531"/>
                  <a:pt x="4378960" y="508166"/>
                </a:cubicBezTo>
                <a:cubicBezTo>
                  <a:pt x="4386777" y="517547"/>
                  <a:pt x="4401812" y="518951"/>
                  <a:pt x="4409440" y="528486"/>
                </a:cubicBezTo>
                <a:cubicBezTo>
                  <a:pt x="4465526" y="598593"/>
                  <a:pt x="4362729" y="521052"/>
                  <a:pt x="4450080" y="579286"/>
                </a:cubicBezTo>
                <a:cubicBezTo>
                  <a:pt x="4453467" y="589446"/>
                  <a:pt x="4454299" y="600855"/>
                  <a:pt x="4460240" y="609766"/>
                </a:cubicBezTo>
                <a:cubicBezTo>
                  <a:pt x="4504583" y="676281"/>
                  <a:pt x="4480970" y="600699"/>
                  <a:pt x="4511040" y="680886"/>
                </a:cubicBezTo>
                <a:cubicBezTo>
                  <a:pt x="4515943" y="693961"/>
                  <a:pt x="4517188" y="708151"/>
                  <a:pt x="4521200" y="721526"/>
                </a:cubicBezTo>
                <a:cubicBezTo>
                  <a:pt x="4527355" y="742042"/>
                  <a:pt x="4541520" y="782486"/>
                  <a:pt x="4541520" y="782486"/>
                </a:cubicBezTo>
                <a:cubicBezTo>
                  <a:pt x="4543449" y="813345"/>
                  <a:pt x="4546365" y="949265"/>
                  <a:pt x="4561840" y="1006006"/>
                </a:cubicBezTo>
                <a:cubicBezTo>
                  <a:pt x="4566639" y="1023601"/>
                  <a:pt x="4571433" y="1042056"/>
                  <a:pt x="4582160" y="1056806"/>
                </a:cubicBezTo>
                <a:cubicBezTo>
                  <a:pt x="4599062" y="1080047"/>
                  <a:pt x="4615241" y="1110796"/>
                  <a:pt x="4643120" y="1117766"/>
                </a:cubicBezTo>
                <a:cubicBezTo>
                  <a:pt x="4694150" y="1130523"/>
                  <a:pt x="4670513" y="1123510"/>
                  <a:pt x="4714240" y="1138086"/>
                </a:cubicBezTo>
                <a:cubicBezTo>
                  <a:pt x="4970870" y="1121529"/>
                  <a:pt x="4979027" y="1204774"/>
                  <a:pt x="5049520" y="1087286"/>
                </a:cubicBezTo>
                <a:cubicBezTo>
                  <a:pt x="5053416" y="1080792"/>
                  <a:pt x="5056293" y="1073739"/>
                  <a:pt x="5059680" y="10669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76805" name="Picture 4" descr="http://barfblog.com/wp-content/uploads/2014/05/b5bfa0c4b2e8670d09222c17856abef4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21213"/>
            <a:ext cx="1390650" cy="13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2867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altLang="en-US"/>
              <a:t>Along came deep learning …</a:t>
            </a:r>
          </a:p>
        </p:txBody>
      </p:sp>
    </p:spTree>
    <p:extLst>
      <p:ext uri="{BB962C8B-B14F-4D97-AF65-F5344CB8AC3E}">
        <p14:creationId xmlns:p14="http://schemas.microsoft.com/office/powerpoint/2010/main" val="31328188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 idx="4294967295"/>
          </p:nvPr>
        </p:nvSpPr>
        <p:spPr>
          <a:xfrm>
            <a:off x="279400" y="304800"/>
            <a:ext cx="8864600" cy="1300163"/>
          </a:xfrm>
          <a:prstGeom prst="rect">
            <a:avLst/>
          </a:prstGeom>
        </p:spPr>
        <p:txBody>
          <a:bodyPr/>
          <a:lstStyle/>
          <a:p>
            <a:r>
              <a:rPr lang="en-GB" altLang="en-US" sz="4000"/>
              <a:t>The new way to train multi-layer NNs…</a:t>
            </a:r>
          </a:p>
        </p:txBody>
      </p:sp>
      <p:pic>
        <p:nvPicPr>
          <p:cNvPr id="542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1790700"/>
            <a:ext cx="6804025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833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84886" y="91874"/>
            <a:ext cx="685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Restricted Boltzmann Machines (RBM)</a:t>
            </a:r>
          </a:p>
        </p:txBody>
      </p:sp>
      <p:sp>
        <p:nvSpPr>
          <p:cNvPr id="22" name="Rectangle 3155"/>
          <p:cNvSpPr>
            <a:spLocks noChangeArrowheads="1"/>
          </p:cNvSpPr>
          <p:nvPr/>
        </p:nvSpPr>
        <p:spPr bwMode="auto">
          <a:xfrm>
            <a:off x="284886" y="609803"/>
            <a:ext cx="8645525" cy="588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76213" indent="-176213" algn="just">
              <a:spcAft>
                <a:spcPct val="50000"/>
              </a:spcAft>
              <a:buFontTx/>
              <a:buChar char="•"/>
            </a:pPr>
            <a:endParaRPr lang="en-US" sz="1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155"/>
              <p:cNvSpPr>
                <a:spLocks noChangeArrowheads="1"/>
              </p:cNvSpPr>
              <p:nvPr/>
            </p:nvSpPr>
            <p:spPr bwMode="auto">
              <a:xfrm>
                <a:off x="437286" y="762203"/>
                <a:ext cx="8645525" cy="5883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176213" indent="-176213" algn="just">
                  <a:spcAft>
                    <a:spcPct val="500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RBMs have energy functions that are linear in their free parameters. Some of the variables are never observed (</a:t>
                </a:r>
                <a:r>
                  <a:rPr lang="en-US" sz="1800" b="1" i="1" dirty="0">
                    <a:solidFill>
                      <a:schemeClr val="bg1"/>
                    </a:solidFill>
                  </a:rPr>
                  <a:t>hidden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) and restrict BMs to those without interconnections in the same layer</a:t>
                </a:r>
              </a:p>
              <a:p>
                <a:pPr marL="176213" indent="-176213" algn="just">
                  <a:spcAft>
                    <a:spcPct val="500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The energy function for an RBM with weights </a:t>
                </a:r>
                <a:r>
                  <a:rPr lang="en-US" sz="1800" b="1" i="1" dirty="0">
                    <a:solidFill>
                      <a:schemeClr val="bg1"/>
                    </a:solidFill>
                  </a:rPr>
                  <a:t>W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is</a:t>
                </a:r>
              </a:p>
              <a:p>
                <a:pPr algn="ctr">
                  <a:spcAft>
                    <a:spcPct val="50000"/>
                  </a:spcAft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𝑾𝒗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𝒍𝒐𝒈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</m:d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 algn="just">
                  <a:spcAft>
                    <a:spcPct val="50000"/>
                  </a:spcAft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Where b and c are offsets of the visible and hidden layers</a:t>
                </a:r>
              </a:p>
              <a:p>
                <a:pPr marL="285750" indent="-285750" algn="just">
                  <a:spcAft>
                    <a:spcPct val="50000"/>
                  </a:spcAft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Given that visible and hidden units are conditionally independent given one another:</a:t>
                </a:r>
              </a:p>
              <a:p>
                <a:pPr algn="ctr">
                  <a:spcAft>
                    <a:spcPct val="50000"/>
                  </a:spcAft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/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 marL="285750" indent="-285750" algn="just">
                  <a:spcAft>
                    <a:spcPct val="50000"/>
                  </a:spcAft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If using binary units, the free energy and the probabilistic version of the activation function are given by:</a:t>
                </a:r>
              </a:p>
              <a:p>
                <a:pPr algn="ctr">
                  <a:spcAft>
                    <a:spcPct val="500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𝒍𝒐𝒈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p>
                          </m:sSup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 algn="ctr">
                  <a:spcAft>
                    <a:spcPct val="500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 algn="ctr">
                  <a:spcAft>
                    <a:spcPct val="500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 algn="just">
                  <a:spcAft>
                    <a:spcPct val="50000"/>
                  </a:spcAft>
                </a:pPr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3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7286" y="762203"/>
                <a:ext cx="8645525" cy="5883594"/>
              </a:xfrm>
              <a:prstGeom prst="rect">
                <a:avLst/>
              </a:prstGeom>
              <a:blipFill>
                <a:blip r:embed="rId2"/>
                <a:stretch>
                  <a:fillRect l="-1693" t="-1347" r="-16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316142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 idx="4294967295"/>
          </p:nvPr>
        </p:nvSpPr>
        <p:spPr>
          <a:xfrm>
            <a:off x="279400" y="304800"/>
            <a:ext cx="8864600" cy="1300163"/>
          </a:xfrm>
          <a:prstGeom prst="rect">
            <a:avLst/>
          </a:prstGeom>
        </p:spPr>
        <p:txBody>
          <a:bodyPr/>
          <a:lstStyle/>
          <a:p>
            <a:r>
              <a:rPr lang="en-GB" altLang="en-US" sz="4000"/>
              <a:t>The new way to train multi-layer NNs…</a:t>
            </a:r>
          </a:p>
        </p:txBody>
      </p:sp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1790700"/>
            <a:ext cx="6804025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704850" y="4033838"/>
            <a:ext cx="3317875" cy="720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>
                <a:solidFill>
                  <a:srgbClr val="000000"/>
                </a:solidFill>
              </a:rPr>
              <a:t>Train </a:t>
            </a:r>
            <a:r>
              <a:rPr lang="en-GB" altLang="en-US" sz="2800" b="1" kern="0" dirty="0">
                <a:solidFill>
                  <a:srgbClr val="000000"/>
                </a:solidFill>
              </a:rPr>
              <a:t>this</a:t>
            </a:r>
            <a:r>
              <a:rPr lang="en-GB" altLang="en-US" sz="2800" kern="0" dirty="0">
                <a:solidFill>
                  <a:srgbClr val="000000"/>
                </a:solidFill>
              </a:rPr>
              <a:t> layer first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27200" y="1574800"/>
            <a:ext cx="1320800" cy="2306638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7556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 idx="4294967295"/>
          </p:nvPr>
        </p:nvSpPr>
        <p:spPr>
          <a:xfrm>
            <a:off x="279400" y="304800"/>
            <a:ext cx="8864600" cy="1300163"/>
          </a:xfrm>
          <a:prstGeom prst="rect">
            <a:avLst/>
          </a:prstGeom>
        </p:spPr>
        <p:txBody>
          <a:bodyPr/>
          <a:lstStyle/>
          <a:p>
            <a:r>
              <a:rPr lang="en-GB" altLang="en-US" sz="4000"/>
              <a:t>The new way to train multi-layer NNs…</a:t>
            </a:r>
          </a:p>
        </p:txBody>
      </p:sp>
      <p:pic>
        <p:nvPicPr>
          <p:cNvPr id="563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1790700"/>
            <a:ext cx="6804025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704850" y="4033838"/>
            <a:ext cx="3317875" cy="720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>
                <a:solidFill>
                  <a:srgbClr val="000000"/>
                </a:solidFill>
              </a:rPr>
              <a:t>Train </a:t>
            </a:r>
            <a:r>
              <a:rPr lang="en-GB" altLang="en-US" sz="2800" b="1" kern="0" dirty="0">
                <a:solidFill>
                  <a:srgbClr val="000000"/>
                </a:solidFill>
              </a:rPr>
              <a:t>this</a:t>
            </a:r>
            <a:r>
              <a:rPr lang="en-GB" altLang="en-US" sz="2800" kern="0" dirty="0">
                <a:solidFill>
                  <a:srgbClr val="000000"/>
                </a:solidFill>
              </a:rPr>
              <a:t> layer first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16238" y="1574800"/>
            <a:ext cx="1320800" cy="2306638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752600" y="4632325"/>
            <a:ext cx="3317875" cy="7223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>
                <a:solidFill>
                  <a:srgbClr val="000000"/>
                </a:solidFill>
              </a:rPr>
              <a:t>then </a:t>
            </a:r>
            <a:r>
              <a:rPr lang="en-GB" altLang="en-US" sz="2800" b="1" kern="0" dirty="0">
                <a:solidFill>
                  <a:srgbClr val="000000"/>
                </a:solidFill>
              </a:rPr>
              <a:t>this</a:t>
            </a:r>
            <a:r>
              <a:rPr lang="en-GB" altLang="en-US" sz="2800" kern="0" dirty="0">
                <a:solidFill>
                  <a:srgbClr val="000000"/>
                </a:solidFill>
              </a:rPr>
              <a:t> layer</a:t>
            </a:r>
          </a:p>
        </p:txBody>
      </p:sp>
    </p:spTree>
    <p:extLst>
      <p:ext uri="{BB962C8B-B14F-4D97-AF65-F5344CB8AC3E}">
        <p14:creationId xmlns:p14="http://schemas.microsoft.com/office/powerpoint/2010/main" val="13589770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 idx="4294967295"/>
          </p:nvPr>
        </p:nvSpPr>
        <p:spPr>
          <a:xfrm>
            <a:off x="279400" y="304800"/>
            <a:ext cx="8864600" cy="1300163"/>
          </a:xfrm>
          <a:prstGeom prst="rect">
            <a:avLst/>
          </a:prstGeom>
        </p:spPr>
        <p:txBody>
          <a:bodyPr/>
          <a:lstStyle/>
          <a:p>
            <a:r>
              <a:rPr lang="en-GB" altLang="en-US" sz="4000"/>
              <a:t>The new way to train multi-layer NNs…</a:t>
            </a: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1790700"/>
            <a:ext cx="6804025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704850" y="4033838"/>
            <a:ext cx="3317875" cy="720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>
                <a:solidFill>
                  <a:srgbClr val="000000"/>
                </a:solidFill>
              </a:rPr>
              <a:t>Train </a:t>
            </a:r>
            <a:r>
              <a:rPr lang="en-GB" altLang="en-US" sz="2800" b="1" kern="0" dirty="0">
                <a:solidFill>
                  <a:srgbClr val="000000"/>
                </a:solidFill>
              </a:rPr>
              <a:t>this</a:t>
            </a:r>
            <a:r>
              <a:rPr lang="en-GB" altLang="en-US" sz="2800" kern="0" dirty="0">
                <a:solidFill>
                  <a:srgbClr val="000000"/>
                </a:solidFill>
              </a:rPr>
              <a:t> layer first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752600" y="4632325"/>
            <a:ext cx="3317875" cy="7223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>
                <a:solidFill>
                  <a:srgbClr val="000000"/>
                </a:solidFill>
              </a:rPr>
              <a:t>then </a:t>
            </a:r>
            <a:r>
              <a:rPr lang="en-GB" altLang="en-US" sz="2800" b="1" kern="0" dirty="0">
                <a:solidFill>
                  <a:srgbClr val="000000"/>
                </a:solidFill>
              </a:rPr>
              <a:t>this</a:t>
            </a:r>
            <a:r>
              <a:rPr lang="en-GB" altLang="en-US" sz="2800" kern="0" dirty="0">
                <a:solidFill>
                  <a:srgbClr val="000000"/>
                </a:solidFill>
              </a:rPr>
              <a:t> layer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3184525" y="5273675"/>
            <a:ext cx="3317875" cy="720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>
                <a:solidFill>
                  <a:srgbClr val="000000"/>
                </a:solidFill>
              </a:rPr>
              <a:t>then </a:t>
            </a:r>
            <a:r>
              <a:rPr lang="en-GB" altLang="en-US" sz="2800" b="1" kern="0" dirty="0">
                <a:solidFill>
                  <a:srgbClr val="000000"/>
                </a:solidFill>
              </a:rPr>
              <a:t>this</a:t>
            </a:r>
            <a:r>
              <a:rPr lang="en-GB" altLang="en-US" sz="2800" kern="0" dirty="0">
                <a:solidFill>
                  <a:srgbClr val="000000"/>
                </a:solidFill>
              </a:rPr>
              <a:t> layer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267200" y="1727200"/>
            <a:ext cx="1320800" cy="2306638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6769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 idx="4294967295"/>
          </p:nvPr>
        </p:nvSpPr>
        <p:spPr>
          <a:xfrm>
            <a:off x="279400" y="304800"/>
            <a:ext cx="8864600" cy="1300163"/>
          </a:xfrm>
          <a:prstGeom prst="rect">
            <a:avLst/>
          </a:prstGeom>
        </p:spPr>
        <p:txBody>
          <a:bodyPr/>
          <a:lstStyle/>
          <a:p>
            <a:r>
              <a:rPr lang="en-GB" altLang="en-US" sz="4000"/>
              <a:t>The new way to train multi-layer NNs…</a:t>
            </a:r>
          </a:p>
        </p:txBody>
      </p:sp>
      <p:pic>
        <p:nvPicPr>
          <p:cNvPr id="583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1790700"/>
            <a:ext cx="6804025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704850" y="4033838"/>
            <a:ext cx="3317875" cy="720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>
                <a:solidFill>
                  <a:srgbClr val="000000"/>
                </a:solidFill>
              </a:rPr>
              <a:t>Train </a:t>
            </a:r>
            <a:r>
              <a:rPr lang="en-GB" altLang="en-US" sz="2800" b="1" kern="0" dirty="0">
                <a:solidFill>
                  <a:srgbClr val="000000"/>
                </a:solidFill>
              </a:rPr>
              <a:t>this</a:t>
            </a:r>
            <a:r>
              <a:rPr lang="en-GB" altLang="en-US" sz="2800" kern="0" dirty="0">
                <a:solidFill>
                  <a:srgbClr val="000000"/>
                </a:solidFill>
              </a:rPr>
              <a:t> layer first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752600" y="4632325"/>
            <a:ext cx="3317875" cy="7223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>
                <a:solidFill>
                  <a:srgbClr val="000000"/>
                </a:solidFill>
              </a:rPr>
              <a:t>then </a:t>
            </a:r>
            <a:r>
              <a:rPr lang="en-GB" altLang="en-US" sz="2800" b="1" kern="0" dirty="0">
                <a:solidFill>
                  <a:srgbClr val="000000"/>
                </a:solidFill>
              </a:rPr>
              <a:t>this</a:t>
            </a:r>
            <a:r>
              <a:rPr lang="en-GB" altLang="en-US" sz="2800" kern="0" dirty="0">
                <a:solidFill>
                  <a:srgbClr val="000000"/>
                </a:solidFill>
              </a:rPr>
              <a:t> layer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3184525" y="5273675"/>
            <a:ext cx="3317875" cy="720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>
                <a:solidFill>
                  <a:srgbClr val="000000"/>
                </a:solidFill>
              </a:rPr>
              <a:t>then </a:t>
            </a:r>
            <a:r>
              <a:rPr lang="en-GB" altLang="en-US" sz="2800" b="1" kern="0" dirty="0">
                <a:solidFill>
                  <a:srgbClr val="000000"/>
                </a:solidFill>
              </a:rPr>
              <a:t>this</a:t>
            </a:r>
            <a:r>
              <a:rPr lang="en-GB" altLang="en-US" sz="2800" kern="0" dirty="0">
                <a:solidFill>
                  <a:srgbClr val="000000"/>
                </a:solidFill>
              </a:rPr>
              <a:t> layer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588000" y="1717675"/>
            <a:ext cx="1320800" cy="2305050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3814763" y="5770563"/>
            <a:ext cx="3317875" cy="7223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>
                <a:solidFill>
                  <a:srgbClr val="000000"/>
                </a:solidFill>
              </a:rPr>
              <a:t>then </a:t>
            </a:r>
            <a:r>
              <a:rPr lang="en-GB" altLang="en-US" sz="2800" b="1" kern="0" dirty="0">
                <a:solidFill>
                  <a:srgbClr val="000000"/>
                </a:solidFill>
              </a:rPr>
              <a:t>this</a:t>
            </a:r>
            <a:r>
              <a:rPr lang="en-GB" altLang="en-US" sz="2800" kern="0" dirty="0">
                <a:solidFill>
                  <a:srgbClr val="000000"/>
                </a:solidFill>
              </a:rPr>
              <a:t> layer</a:t>
            </a:r>
          </a:p>
        </p:txBody>
      </p:sp>
    </p:spTree>
    <p:extLst>
      <p:ext uri="{BB962C8B-B14F-4D97-AF65-F5344CB8AC3E}">
        <p14:creationId xmlns:p14="http://schemas.microsoft.com/office/powerpoint/2010/main" val="25073665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 idx="4294967295"/>
          </p:nvPr>
        </p:nvSpPr>
        <p:spPr>
          <a:xfrm>
            <a:off x="279400" y="304800"/>
            <a:ext cx="8864600" cy="1300163"/>
          </a:xfrm>
          <a:prstGeom prst="rect">
            <a:avLst/>
          </a:prstGeom>
        </p:spPr>
        <p:txBody>
          <a:bodyPr/>
          <a:lstStyle/>
          <a:p>
            <a:r>
              <a:rPr lang="en-GB" altLang="en-US" sz="4000"/>
              <a:t>The new way to train multi-layer NNs…</a:t>
            </a:r>
          </a:p>
        </p:txBody>
      </p:sp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1790700"/>
            <a:ext cx="6804025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704850" y="4033838"/>
            <a:ext cx="3317875" cy="720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>
                <a:solidFill>
                  <a:srgbClr val="000000"/>
                </a:solidFill>
              </a:rPr>
              <a:t>Train </a:t>
            </a:r>
            <a:r>
              <a:rPr lang="en-GB" altLang="en-US" sz="2800" b="1" kern="0" dirty="0">
                <a:solidFill>
                  <a:srgbClr val="000000"/>
                </a:solidFill>
              </a:rPr>
              <a:t>this</a:t>
            </a:r>
            <a:r>
              <a:rPr lang="en-GB" altLang="en-US" sz="2800" kern="0" dirty="0">
                <a:solidFill>
                  <a:srgbClr val="000000"/>
                </a:solidFill>
              </a:rPr>
              <a:t> layer first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752600" y="4632325"/>
            <a:ext cx="3317875" cy="7223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>
                <a:solidFill>
                  <a:srgbClr val="000000"/>
                </a:solidFill>
              </a:rPr>
              <a:t>then </a:t>
            </a:r>
            <a:r>
              <a:rPr lang="en-GB" altLang="en-US" sz="2800" b="1" kern="0" dirty="0">
                <a:solidFill>
                  <a:srgbClr val="000000"/>
                </a:solidFill>
              </a:rPr>
              <a:t>this</a:t>
            </a:r>
            <a:r>
              <a:rPr lang="en-GB" altLang="en-US" sz="2800" kern="0" dirty="0">
                <a:solidFill>
                  <a:srgbClr val="000000"/>
                </a:solidFill>
              </a:rPr>
              <a:t> layer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3184525" y="5273675"/>
            <a:ext cx="3317875" cy="720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>
                <a:solidFill>
                  <a:srgbClr val="000000"/>
                </a:solidFill>
              </a:rPr>
              <a:t>then </a:t>
            </a:r>
            <a:r>
              <a:rPr lang="en-GB" altLang="en-US" sz="2800" b="1" kern="0" dirty="0">
                <a:solidFill>
                  <a:srgbClr val="000000"/>
                </a:solidFill>
              </a:rPr>
              <a:t>this</a:t>
            </a:r>
            <a:r>
              <a:rPr lang="en-GB" altLang="en-US" sz="2800" kern="0" dirty="0">
                <a:solidFill>
                  <a:srgbClr val="000000"/>
                </a:solidFill>
              </a:rPr>
              <a:t> layer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07200" y="1706563"/>
            <a:ext cx="1320800" cy="2306637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3814763" y="5770563"/>
            <a:ext cx="3317875" cy="7223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>
                <a:solidFill>
                  <a:srgbClr val="000000"/>
                </a:solidFill>
              </a:rPr>
              <a:t>then </a:t>
            </a:r>
            <a:r>
              <a:rPr lang="en-GB" altLang="en-US" sz="2800" b="1" kern="0" dirty="0">
                <a:solidFill>
                  <a:srgbClr val="000000"/>
                </a:solidFill>
              </a:rPr>
              <a:t>this</a:t>
            </a:r>
            <a:r>
              <a:rPr lang="en-GB" altLang="en-US" sz="2800" kern="0" dirty="0">
                <a:solidFill>
                  <a:srgbClr val="000000"/>
                </a:solidFill>
              </a:rPr>
              <a:t> layer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5473700" y="6257925"/>
            <a:ext cx="3317875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>
                <a:solidFill>
                  <a:srgbClr val="000000"/>
                </a:solidFill>
              </a:rPr>
              <a:t>finally </a:t>
            </a:r>
            <a:r>
              <a:rPr lang="en-GB" altLang="en-US" sz="2800" b="1" kern="0" dirty="0">
                <a:solidFill>
                  <a:srgbClr val="000000"/>
                </a:solidFill>
              </a:rPr>
              <a:t>this</a:t>
            </a:r>
            <a:r>
              <a:rPr lang="en-GB" altLang="en-US" sz="2800" kern="0" dirty="0">
                <a:solidFill>
                  <a:srgbClr val="000000"/>
                </a:solidFill>
              </a:rPr>
              <a:t> layer</a:t>
            </a:r>
          </a:p>
        </p:txBody>
      </p:sp>
    </p:spTree>
    <p:extLst>
      <p:ext uri="{BB962C8B-B14F-4D97-AF65-F5344CB8AC3E}">
        <p14:creationId xmlns:p14="http://schemas.microsoft.com/office/powerpoint/2010/main" val="23090099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 idx="4294967295"/>
          </p:nvPr>
        </p:nvSpPr>
        <p:spPr>
          <a:xfrm>
            <a:off x="279400" y="304800"/>
            <a:ext cx="8864600" cy="1300163"/>
          </a:xfrm>
          <a:prstGeom prst="rect">
            <a:avLst/>
          </a:prstGeom>
        </p:spPr>
        <p:txBody>
          <a:bodyPr/>
          <a:lstStyle/>
          <a:p>
            <a:r>
              <a:rPr lang="en-GB" altLang="en-US" sz="4000"/>
              <a:t>The new way to train multi-layer NNs…</a:t>
            </a:r>
          </a:p>
        </p:txBody>
      </p:sp>
      <p:pic>
        <p:nvPicPr>
          <p:cNvPr id="604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1790700"/>
            <a:ext cx="6804025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233363" y="3789363"/>
            <a:ext cx="6224587" cy="1981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i="1" kern="0" dirty="0">
                <a:solidFill>
                  <a:srgbClr val="000000"/>
                </a:solidFill>
              </a:rPr>
              <a:t>EACH of the (non-output) layers is trained to be an </a:t>
            </a:r>
            <a:r>
              <a:rPr lang="en-GB" altLang="en-US" b="1" i="1" kern="0" dirty="0">
                <a:solidFill>
                  <a:srgbClr val="000000"/>
                </a:solidFill>
              </a:rPr>
              <a:t>auto-encoder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27200" y="1574800"/>
            <a:ext cx="1320800" cy="2306638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195513" y="5476875"/>
            <a:ext cx="6223000" cy="1219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800" i="1">
                <a:solidFill>
                  <a:srgbClr val="000000"/>
                </a:solidFill>
              </a:rPr>
              <a:t>Basically, it is forced to learn good features that describe what comes from the previous layer</a:t>
            </a:r>
            <a:endParaRPr lang="en-GB" altLang="en-US" sz="4400" b="1" i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7844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27038"/>
            <a:ext cx="7772400" cy="96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/>
          <a:lstStyle/>
          <a:p>
            <a:r>
              <a:rPr lang="en-GB" altLang="x-none" sz="2400" b="1">
                <a:solidFill>
                  <a:srgbClr val="191966"/>
                </a:solidFill>
              </a:rPr>
              <a:t>an auto-encoder is trained, with an absolutely standard weight-adjustment algorithm  to </a:t>
            </a:r>
            <a:r>
              <a:rPr lang="en-GB" altLang="x-none" sz="2400" b="1" u="sng">
                <a:solidFill>
                  <a:srgbClr val="191966"/>
                </a:solidFill>
              </a:rPr>
              <a:t>reproduce the input</a:t>
            </a:r>
            <a:br>
              <a:rPr lang="en-GB" altLang="x-none" sz="2400" b="1" u="sng">
                <a:solidFill>
                  <a:srgbClr val="191966"/>
                </a:solidFill>
              </a:rPr>
            </a:br>
            <a:endParaRPr lang="en-GB" altLang="x-none" sz="2400" b="1" u="sng">
              <a:solidFill>
                <a:srgbClr val="191966"/>
              </a:solidFill>
            </a:endParaRPr>
          </a:p>
        </p:txBody>
      </p:sp>
      <p:pic>
        <p:nvPicPr>
          <p:cNvPr id="860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722438"/>
            <a:ext cx="6121400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265363" y="3378200"/>
            <a:ext cx="2976562" cy="1122363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2971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27038"/>
            <a:ext cx="7772400" cy="96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/>
          <a:lstStyle/>
          <a:p>
            <a:r>
              <a:rPr lang="en-GB" altLang="x-none" sz="2400" b="1">
                <a:solidFill>
                  <a:srgbClr val="191966"/>
                </a:solidFill>
              </a:rPr>
              <a:t>an auto-encoder is trained, with an absolutely standard weight-adjustment algorithm  to </a:t>
            </a:r>
            <a:r>
              <a:rPr lang="en-GB" altLang="x-none" sz="2400" b="1" u="sng">
                <a:solidFill>
                  <a:srgbClr val="191966"/>
                </a:solidFill>
              </a:rPr>
              <a:t>reproduce the input</a:t>
            </a:r>
            <a:br>
              <a:rPr lang="en-GB" altLang="x-none" sz="2400" b="1" u="sng">
                <a:solidFill>
                  <a:srgbClr val="191966"/>
                </a:solidFill>
              </a:rPr>
            </a:br>
            <a:endParaRPr lang="en-GB" altLang="x-none" sz="2400" b="1" u="sng">
              <a:solidFill>
                <a:srgbClr val="191966"/>
              </a:solidFill>
            </a:endParaRPr>
          </a:p>
        </p:txBody>
      </p:sp>
      <p:pic>
        <p:nvPicPr>
          <p:cNvPr id="870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722438"/>
            <a:ext cx="6121400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265363" y="3378200"/>
            <a:ext cx="2976562" cy="1122363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911225" y="5130800"/>
            <a:ext cx="7772400" cy="96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x-none" sz="2400" b="1">
                <a:solidFill>
                  <a:srgbClr val="191966"/>
                </a:solidFill>
              </a:rPr>
              <a:t>By making this happen with (many) fewer units than the inputs, this forces the ‘hidden layer’ units to become good feature detectors</a:t>
            </a:r>
            <a:endParaRPr lang="en-GB" altLang="x-none" sz="2400" b="1" u="sng">
              <a:solidFill>
                <a:srgbClr val="191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4173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 idx="4294967295"/>
          </p:nvPr>
        </p:nvSpPr>
        <p:spPr>
          <a:xfrm>
            <a:off x="279400" y="304800"/>
            <a:ext cx="8864600" cy="1300163"/>
          </a:xfrm>
          <a:prstGeom prst="rect">
            <a:avLst/>
          </a:prstGeom>
        </p:spPr>
        <p:txBody>
          <a:bodyPr/>
          <a:lstStyle/>
          <a:p>
            <a:r>
              <a:rPr lang="en-GB" altLang="en-US" sz="4000"/>
              <a:t>intermediate layers are each trained to be auto encoders (or similar) </a:t>
            </a:r>
          </a:p>
        </p:txBody>
      </p:sp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1790700"/>
            <a:ext cx="6804025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798638" y="1657350"/>
            <a:ext cx="5262562" cy="2174875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2813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 idx="4294967295"/>
          </p:nvPr>
        </p:nvSpPr>
        <p:spPr>
          <a:xfrm>
            <a:off x="279400" y="304800"/>
            <a:ext cx="8864600" cy="1300163"/>
          </a:xfrm>
          <a:prstGeom prst="rect">
            <a:avLst/>
          </a:prstGeom>
        </p:spPr>
        <p:txBody>
          <a:bodyPr/>
          <a:lstStyle/>
          <a:p>
            <a:r>
              <a:rPr lang="en-GB" altLang="en-US" sz="4000"/>
              <a:t>Final layer trained to predict class based on outputs from previous layers</a:t>
            </a:r>
          </a:p>
        </p:txBody>
      </p:sp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1790700"/>
            <a:ext cx="6804025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6875463" y="1657350"/>
            <a:ext cx="1181100" cy="2174875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x-non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29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84886" y="91874"/>
            <a:ext cx="685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Restricted Boltzmann Machines (RBM)</a:t>
            </a:r>
          </a:p>
        </p:txBody>
      </p:sp>
      <p:sp>
        <p:nvSpPr>
          <p:cNvPr id="22" name="Rectangle 3155"/>
          <p:cNvSpPr>
            <a:spLocks noChangeArrowheads="1"/>
          </p:cNvSpPr>
          <p:nvPr/>
        </p:nvSpPr>
        <p:spPr bwMode="auto">
          <a:xfrm>
            <a:off x="284886" y="609803"/>
            <a:ext cx="8645525" cy="588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76213" indent="-176213" algn="just">
              <a:spcAft>
                <a:spcPct val="50000"/>
              </a:spcAft>
              <a:buFontTx/>
              <a:buChar char="•"/>
            </a:pPr>
            <a:endParaRPr lang="en-US" sz="1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155"/>
              <p:cNvSpPr>
                <a:spLocks noChangeArrowheads="1"/>
              </p:cNvSpPr>
              <p:nvPr/>
            </p:nvSpPr>
            <p:spPr bwMode="auto">
              <a:xfrm>
                <a:off x="284886" y="758400"/>
                <a:ext cx="8645525" cy="5883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285750" indent="-285750" algn="just">
                  <a:spcAft>
                    <a:spcPct val="50000"/>
                  </a:spcAft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Considering the previous information, the update equations are theoretically given by:</a:t>
                </a:r>
              </a:p>
              <a:p>
                <a:pPr algn="just">
                  <a:spcAft>
                    <a:spcPct val="50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𝒅𝒍𝒐𝒈</m:t>
                          </m:r>
                          <m:d>
                            <m:d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den>
                      </m:f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d>
                            <m:d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sup>
                      </m:sSubSup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algn="ctr">
                  <a:spcAft>
                    <a:spcPct val="50000"/>
                  </a:spcAft>
                </a:pPr>
                <a:r>
                  <a:rPr lang="en-US" sz="1800" b="1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𝒅𝒍𝒐𝒈</m:t>
                        </m:r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e>
                    </m:d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18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just">
                  <a:spcAft>
                    <a:spcPct val="50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𝒅𝒍𝒐𝒈</m:t>
                          </m:r>
                          <m:d>
                            <m:d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</m:e>
                      </m:d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285750" indent="-285750" algn="just">
                  <a:spcAft>
                    <a:spcPct val="50000"/>
                  </a:spcAft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In practice, the log-likelihood gradients are commonly approximated by algorithms such as Contrastive Divergence (CD-k), which does the following:</a:t>
                </a:r>
              </a:p>
              <a:p>
                <a:pPr marL="742950" lvl="1" indent="-285750" algn="just">
                  <a:spcAft>
                    <a:spcPct val="50000"/>
                  </a:spcAft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Since we want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𝒕𝒓𝒂𝒊𝒏</m:t>
                        </m:r>
                      </m:sub>
                    </m:sSub>
                    <m:d>
                      <m:d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a Markov Chain is initialized with a training example that is close to </a:t>
                </a:r>
                <a:r>
                  <a:rPr lang="en-US" sz="1800" b="1" i="1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p </a:t>
                </a:r>
                <a:r>
                  <a:rPr lang="en-US" sz="1800" b="1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(so chain is close to convergence)</a:t>
                </a:r>
              </a:p>
              <a:p>
                <a:pPr marL="742950" lvl="1" indent="-285750" algn="just">
                  <a:spcAft>
                    <a:spcPct val="50000"/>
                  </a:spcAft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CD selects samples after only k steps of Gibbs sampling (does not wait for convergence)</a:t>
                </a:r>
              </a:p>
              <a:p>
                <a:pPr algn="just">
                  <a:spcAft>
                    <a:spcPct val="50000"/>
                  </a:spcAft>
                </a:pPr>
                <a:endParaRPr lang="en-US" sz="1800" b="1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algn="just">
                  <a:spcAft>
                    <a:spcPct val="50000"/>
                  </a:spcAft>
                </a:pPr>
                <a:endParaRPr lang="en-US" sz="1800" b="1" dirty="0">
                  <a:solidFill>
                    <a:schemeClr val="bg1"/>
                  </a:solidFill>
                </a:endParaRPr>
              </a:p>
              <a:p>
                <a:pPr algn="just">
                  <a:spcAft>
                    <a:spcPct val="50000"/>
                  </a:spcAft>
                </a:pPr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3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886" y="758400"/>
                <a:ext cx="8645525" cy="5883594"/>
              </a:xfrm>
              <a:prstGeom prst="rect">
                <a:avLst/>
              </a:prstGeom>
              <a:blipFill>
                <a:blip r:embed="rId3"/>
                <a:stretch>
                  <a:fillRect l="-1551" t="-1346" r="-16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73544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7772400" cy="619125"/>
          </a:xfrm>
          <a:prstGeom prst="rect">
            <a:avLst/>
          </a:prstGeom>
        </p:spPr>
        <p:txBody>
          <a:bodyPr/>
          <a:lstStyle/>
          <a:p>
            <a:r>
              <a:rPr lang="en-GB" altLang="en-US"/>
              <a:t>And that’s that</a:t>
            </a:r>
          </a:p>
        </p:txBody>
      </p:sp>
      <p:sp>
        <p:nvSpPr>
          <p:cNvPr id="90114" name="Content Placeholder 2"/>
          <p:cNvSpPr>
            <a:spLocks noGrp="1"/>
          </p:cNvSpPr>
          <p:nvPr>
            <p:ph idx="4294967295"/>
          </p:nvPr>
        </p:nvSpPr>
        <p:spPr>
          <a:xfrm>
            <a:off x="0" y="1595438"/>
            <a:ext cx="7772400" cy="4114800"/>
          </a:xfrm>
          <a:prstGeom prst="rect">
            <a:avLst/>
          </a:prstGeom>
        </p:spPr>
        <p:txBody>
          <a:bodyPr/>
          <a:lstStyle/>
          <a:p>
            <a:r>
              <a:rPr lang="en-GB" altLang="en-US"/>
              <a:t>That’s the basic idea</a:t>
            </a:r>
          </a:p>
          <a:p>
            <a:r>
              <a:rPr lang="en-GB" altLang="en-US"/>
              <a:t>There are many many types of deep learning,</a:t>
            </a:r>
          </a:p>
          <a:p>
            <a:r>
              <a:rPr lang="en-GB" altLang="en-US"/>
              <a:t>different kinds of autoencoder, variations on architectures and training algorithms, etc…</a:t>
            </a:r>
          </a:p>
          <a:p>
            <a:r>
              <a:rPr lang="en-GB" altLang="en-US"/>
              <a:t>Very fast growing area …</a:t>
            </a:r>
          </a:p>
        </p:txBody>
      </p:sp>
      <p:pic>
        <p:nvPicPr>
          <p:cNvPr id="901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88" b="8788"/>
          <a:stretch>
            <a:fillRect/>
          </a:stretch>
        </p:blipFill>
        <p:spPr bwMode="auto">
          <a:xfrm>
            <a:off x="5967413" y="4572000"/>
            <a:ext cx="317658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11366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89989" y="92413"/>
            <a:ext cx="685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Summary</a:t>
            </a:r>
          </a:p>
        </p:txBody>
      </p:sp>
      <p:sp>
        <p:nvSpPr>
          <p:cNvPr id="22" name="Rectangle 3155"/>
          <p:cNvSpPr>
            <a:spLocks noChangeArrowheads="1"/>
          </p:cNvSpPr>
          <p:nvPr/>
        </p:nvSpPr>
        <p:spPr bwMode="auto">
          <a:xfrm>
            <a:off x="284886" y="609803"/>
            <a:ext cx="8645525" cy="588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76213" indent="-176213" algn="just">
              <a:spcAft>
                <a:spcPct val="50000"/>
              </a:spcAft>
              <a:buFontTx/>
              <a:buChar char="•"/>
            </a:pP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0" name="Rectangle 3155"/>
          <p:cNvSpPr>
            <a:spLocks noChangeArrowheads="1"/>
          </p:cNvSpPr>
          <p:nvPr/>
        </p:nvSpPr>
        <p:spPr bwMode="auto">
          <a:xfrm>
            <a:off x="437286" y="762203"/>
            <a:ext cx="8645525" cy="588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bg1"/>
              </a:solidFill>
              <a:ea typeface="Cambria Math" panose="02040503050406030204" pitchFamily="18" charset="0"/>
            </a:endParaRPr>
          </a:p>
          <a:p>
            <a:pPr algn="just"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  <a:ea typeface="Cambria Math" panose="02040503050406030204" pitchFamily="18" charset="0"/>
            </a:endParaRPr>
          </a:p>
          <a:p>
            <a:pPr algn="just"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</a:endParaRPr>
          </a:p>
          <a:p>
            <a:pPr algn="just"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5" name="Rectangle 3155"/>
          <p:cNvSpPr>
            <a:spLocks noChangeArrowheads="1"/>
          </p:cNvSpPr>
          <p:nvPr/>
        </p:nvSpPr>
        <p:spPr bwMode="auto">
          <a:xfrm>
            <a:off x="270126" y="609803"/>
            <a:ext cx="8645525" cy="588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Deep learning has gained popularity in the latest years due to hardware advances (GPUs, etc.) and new training methodologies, which helped overcome the issue of the vanishing gradient</a:t>
            </a:r>
          </a:p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RBMs are shallow 2 layer networks (visible and hidden) that can find patterns in data by reconstructing the input in an unsupervised manner.</a:t>
            </a:r>
          </a:p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RBM training can be accomplished through algorithms such as Contrastive Divergence (CD)</a:t>
            </a:r>
          </a:p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To learn more:</a:t>
            </a:r>
          </a:p>
          <a:p>
            <a:pPr marL="581025" indent="-290513" algn="just">
              <a:spcAft>
                <a:spcPct val="50000"/>
              </a:spcAft>
            </a:pPr>
            <a:r>
              <a:rPr lang="en-US" sz="1800" b="1" i="1" dirty="0">
                <a:solidFill>
                  <a:schemeClr val="bg1"/>
                </a:solidFill>
              </a:rPr>
              <a:t>https://deeplearning4j.org/</a:t>
            </a:r>
            <a:r>
              <a:rPr lang="en-US" sz="1800" b="1" i="1" dirty="0" err="1">
                <a:solidFill>
                  <a:schemeClr val="bg1"/>
                </a:solidFill>
              </a:rPr>
              <a:t>restrictedboltzmannmachine</a:t>
            </a:r>
            <a:endParaRPr lang="en-US" sz="1800" b="1" i="1" dirty="0">
              <a:solidFill>
                <a:schemeClr val="bg1"/>
              </a:solidFill>
            </a:endParaRPr>
          </a:p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The ability to train deep networks has disrupted the field of machine learning.</a:t>
            </a:r>
          </a:p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Many practical details obstruct the process of convergence during training.</a:t>
            </a:r>
          </a:p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Strictly layering networks and training one level at a time has also emerged as a powerful training technique for deep networks.</a:t>
            </a:r>
          </a:p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Unsupervised training using autoencoders has also revolutionized how architectures are designed and trained.</a:t>
            </a:r>
          </a:p>
          <a:p>
            <a:pPr algn="just"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</a:endParaRPr>
          </a:p>
          <a:p>
            <a:pPr algn="just"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</a:endParaRPr>
          </a:p>
          <a:p>
            <a:pPr algn="just">
              <a:spcAft>
                <a:spcPct val="50000"/>
              </a:spcAft>
            </a:pPr>
            <a:endParaRPr lang="en-US" sz="1800" b="1" u="sng" dirty="0">
              <a:solidFill>
                <a:schemeClr val="bg1"/>
              </a:solidFill>
              <a:ea typeface="Cambria Math" panose="02040503050406030204" pitchFamily="18" charset="0"/>
            </a:endParaRPr>
          </a:p>
          <a:p>
            <a:pPr algn="just">
              <a:spcAft>
                <a:spcPct val="50000"/>
              </a:spcAft>
            </a:pPr>
            <a:endParaRPr lang="en-US" sz="1800" b="1" u="sng" dirty="0">
              <a:solidFill>
                <a:schemeClr val="bg1"/>
              </a:solidFill>
            </a:endParaRPr>
          </a:p>
          <a:p>
            <a:pPr algn="just"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58549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84886" y="91874"/>
            <a:ext cx="685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RBM Training Summary </a:t>
            </a:r>
          </a:p>
        </p:txBody>
      </p:sp>
      <p:sp>
        <p:nvSpPr>
          <p:cNvPr id="22" name="Rectangle 3155"/>
          <p:cNvSpPr>
            <a:spLocks noChangeArrowheads="1"/>
          </p:cNvSpPr>
          <p:nvPr/>
        </p:nvSpPr>
        <p:spPr bwMode="auto">
          <a:xfrm>
            <a:off x="284886" y="609803"/>
            <a:ext cx="8645525" cy="588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76213" indent="-176213" algn="just">
              <a:spcAft>
                <a:spcPct val="50000"/>
              </a:spcAft>
              <a:buFontTx/>
              <a:buChar char="•"/>
            </a:pP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0" name="Rectangle 3155"/>
          <p:cNvSpPr>
            <a:spLocks noChangeArrowheads="1"/>
          </p:cNvSpPr>
          <p:nvPr/>
        </p:nvSpPr>
        <p:spPr bwMode="auto">
          <a:xfrm>
            <a:off x="437287" y="762203"/>
            <a:ext cx="2607470" cy="1721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Aft>
                <a:spcPct val="50000"/>
              </a:spcAft>
            </a:pPr>
            <a:r>
              <a:rPr lang="en-US" sz="1800" b="1" dirty="0">
                <a:solidFill>
                  <a:schemeClr val="bg1"/>
                </a:solidFill>
              </a:rPr>
              <a:t>1. Forward Pass: Inputs are combined with an individual weights and a bias. Some hidden nodes are activated.</a:t>
            </a:r>
          </a:p>
          <a:p>
            <a:pPr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</a:endParaRPr>
          </a:p>
          <a:p>
            <a:pPr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33" name="Rectangle 3155"/>
          <p:cNvSpPr>
            <a:spLocks noChangeArrowheads="1"/>
          </p:cNvSpPr>
          <p:nvPr/>
        </p:nvSpPr>
        <p:spPr bwMode="auto">
          <a:xfrm>
            <a:off x="3498258" y="762203"/>
            <a:ext cx="2607470" cy="202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Aft>
                <a:spcPct val="50000"/>
              </a:spcAft>
            </a:pPr>
            <a:r>
              <a:rPr lang="en-US" sz="1800" b="1" dirty="0">
                <a:solidFill>
                  <a:schemeClr val="bg1"/>
                </a:solidFill>
              </a:rPr>
              <a:t>2. Backward Pass: Activations are combined with an individual weight and a bias. Results are passed to the visible layer.</a:t>
            </a:r>
          </a:p>
          <a:p>
            <a:pPr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</a:endParaRPr>
          </a:p>
          <a:p>
            <a:pPr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155"/>
              <p:cNvSpPr>
                <a:spLocks noChangeArrowheads="1"/>
              </p:cNvSpPr>
              <p:nvPr/>
            </p:nvSpPr>
            <p:spPr bwMode="auto">
              <a:xfrm>
                <a:off x="6322941" y="762202"/>
                <a:ext cx="2607470" cy="18623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>
                  <a:spcAft>
                    <a:spcPct val="50000"/>
                  </a:spcAft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3. Divergence calculation: Input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and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are compared in visible layer. Parameters are updated and steps are repeated</a:t>
                </a:r>
              </a:p>
              <a:p>
                <a:pPr>
                  <a:spcAft>
                    <a:spcPct val="50000"/>
                  </a:spcAft>
                </a:pPr>
                <a:endParaRPr lang="en-US" sz="1800" b="1" dirty="0">
                  <a:solidFill>
                    <a:schemeClr val="bg1"/>
                  </a:solidFill>
                </a:endParaRPr>
              </a:p>
              <a:p>
                <a:pPr>
                  <a:spcAft>
                    <a:spcPct val="50000"/>
                  </a:spcAft>
                </a:pPr>
                <a:endParaRPr lang="en-US" sz="1800" b="1" dirty="0">
                  <a:solidFill>
                    <a:schemeClr val="bg1"/>
                  </a:solidFill>
                </a:endParaRPr>
              </a:p>
              <a:p>
                <a:pPr>
                  <a:spcAft>
                    <a:spcPct val="50000"/>
                  </a:spcAft>
                </a:pPr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Rectangle 3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2941" y="762202"/>
                <a:ext cx="2607470" cy="1862385"/>
              </a:xfrm>
              <a:prstGeom prst="rect">
                <a:avLst/>
              </a:prstGeom>
              <a:blipFill>
                <a:blip r:embed="rId3"/>
                <a:stretch>
                  <a:fillRect l="-5374" t="-4248" r="-6075" b="-1078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Group 125"/>
          <p:cNvGrpSpPr/>
          <p:nvPr/>
        </p:nvGrpSpPr>
        <p:grpSpPr>
          <a:xfrm>
            <a:off x="889755" y="4500795"/>
            <a:ext cx="1813203" cy="1630875"/>
            <a:chOff x="706655" y="2442584"/>
            <a:chExt cx="1813203" cy="1630875"/>
          </a:xfrm>
        </p:grpSpPr>
        <p:grpSp>
          <p:nvGrpSpPr>
            <p:cNvPr id="127" name="Group 126"/>
            <p:cNvGrpSpPr/>
            <p:nvPr/>
          </p:nvGrpSpPr>
          <p:grpSpPr>
            <a:xfrm>
              <a:off x="706655" y="2442584"/>
              <a:ext cx="1813203" cy="1158507"/>
              <a:chOff x="391886" y="3168799"/>
              <a:chExt cx="2708474" cy="19003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Oval 134"/>
                  <p:cNvSpPr/>
                  <p:nvPr/>
                </p:nvSpPr>
                <p:spPr>
                  <a:xfrm>
                    <a:off x="391886" y="3508909"/>
                    <a:ext cx="653143" cy="653142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Oval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886" y="3508909"/>
                    <a:ext cx="653143" cy="653142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 l="-13158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Oval 135"/>
                  <p:cNvSpPr/>
                  <p:nvPr/>
                </p:nvSpPr>
                <p:spPr>
                  <a:xfrm>
                    <a:off x="391886" y="4415987"/>
                    <a:ext cx="653143" cy="653142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accent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6" name="Oval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886" y="4415987"/>
                    <a:ext cx="653143" cy="653142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l="-11842" b="-101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Oval 136"/>
                  <p:cNvSpPr/>
                  <p:nvPr/>
                </p:nvSpPr>
                <p:spPr>
                  <a:xfrm>
                    <a:off x="2416627" y="4153492"/>
                    <a:ext cx="653143" cy="65314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7" name="Oval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6627" y="4153492"/>
                    <a:ext cx="653143" cy="653142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14474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Oval 137"/>
                  <p:cNvSpPr/>
                  <p:nvPr/>
                </p:nvSpPr>
                <p:spPr>
                  <a:xfrm>
                    <a:off x="2447217" y="3168799"/>
                    <a:ext cx="653143" cy="65314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8" name="Oval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7217" y="3168799"/>
                    <a:ext cx="653143" cy="653142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 l="-16000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8" name="Straight Arrow Connector 127"/>
            <p:cNvCxnSpPr>
              <a:stCxn id="135" idx="6"/>
              <a:endCxn id="138" idx="2"/>
            </p:cNvCxnSpPr>
            <p:nvPr/>
          </p:nvCxnSpPr>
          <p:spPr>
            <a:xfrm flipV="1">
              <a:off x="1143905" y="2641673"/>
              <a:ext cx="938703" cy="20734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35" idx="6"/>
              <a:endCxn id="137" idx="2"/>
            </p:cNvCxnSpPr>
            <p:nvPr/>
          </p:nvCxnSpPr>
          <p:spPr>
            <a:xfrm>
              <a:off x="1143905" y="2849016"/>
              <a:ext cx="918224" cy="39296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36" idx="6"/>
              <a:endCxn id="138" idx="2"/>
            </p:cNvCxnSpPr>
            <p:nvPr/>
          </p:nvCxnSpPr>
          <p:spPr>
            <a:xfrm flipV="1">
              <a:off x="1143905" y="2641673"/>
              <a:ext cx="938703" cy="76032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36" idx="6"/>
              <a:endCxn id="137" idx="2"/>
            </p:cNvCxnSpPr>
            <p:nvPr/>
          </p:nvCxnSpPr>
          <p:spPr>
            <a:xfrm flipV="1">
              <a:off x="1143905" y="3241976"/>
              <a:ext cx="918224" cy="16002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Oval 131"/>
                <p:cNvSpPr/>
                <p:nvPr/>
              </p:nvSpPr>
              <p:spPr>
                <a:xfrm>
                  <a:off x="2062129" y="3675281"/>
                  <a:ext cx="437250" cy="39817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2" name="Oval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2129" y="3675281"/>
                  <a:ext cx="437250" cy="398178"/>
                </a:xfrm>
                <a:prstGeom prst="ellipse">
                  <a:avLst/>
                </a:prstGeom>
                <a:blipFill>
                  <a:blip r:embed="rId8"/>
                  <a:stretch>
                    <a:fillRect l="-14474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Straight Arrow Connector 132"/>
            <p:cNvCxnSpPr>
              <a:stCxn id="135" idx="6"/>
              <a:endCxn id="132" idx="2"/>
            </p:cNvCxnSpPr>
            <p:nvPr/>
          </p:nvCxnSpPr>
          <p:spPr>
            <a:xfrm>
              <a:off x="1143905" y="2849016"/>
              <a:ext cx="918224" cy="102535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36" idx="6"/>
              <a:endCxn id="132" idx="2"/>
            </p:cNvCxnSpPr>
            <p:nvPr/>
          </p:nvCxnSpPr>
          <p:spPr>
            <a:xfrm>
              <a:off x="1143905" y="3402002"/>
              <a:ext cx="918224" cy="47236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834420" y="2394954"/>
            <a:ext cx="1813203" cy="1653166"/>
            <a:chOff x="778767" y="2775597"/>
            <a:chExt cx="1813203" cy="1653166"/>
          </a:xfrm>
        </p:grpSpPr>
        <p:grpSp>
          <p:nvGrpSpPr>
            <p:cNvPr id="125" name="Group 124"/>
            <p:cNvGrpSpPr/>
            <p:nvPr/>
          </p:nvGrpSpPr>
          <p:grpSpPr>
            <a:xfrm>
              <a:off x="778767" y="2797888"/>
              <a:ext cx="1813203" cy="1630875"/>
              <a:chOff x="706655" y="2442584"/>
              <a:chExt cx="1813203" cy="1630875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706655" y="2442584"/>
                <a:ext cx="1813203" cy="1158507"/>
                <a:chOff x="391886" y="3168799"/>
                <a:chExt cx="2708474" cy="19003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" name="Oval 97"/>
                    <p:cNvSpPr/>
                    <p:nvPr/>
                  </p:nvSpPr>
                  <p:spPr>
                    <a:xfrm>
                      <a:off x="391886" y="3508909"/>
                      <a:ext cx="653143" cy="653142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8" name="Oval 9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1886" y="3508909"/>
                      <a:ext cx="653143" cy="653142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 l="-13158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Oval 98"/>
                    <p:cNvSpPr/>
                    <p:nvPr/>
                  </p:nvSpPr>
                  <p:spPr>
                    <a:xfrm>
                      <a:off x="391886" y="4415987"/>
                      <a:ext cx="653143" cy="653142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Oval 9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1886" y="4415987"/>
                      <a:ext cx="653143" cy="653142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 l="-11842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Oval 100"/>
                    <p:cNvSpPr/>
                    <p:nvPr/>
                  </p:nvSpPr>
                  <p:spPr>
                    <a:xfrm>
                      <a:off x="2416627" y="4153492"/>
                      <a:ext cx="653143" cy="65314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accent1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Oval 10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16627" y="4153492"/>
                      <a:ext cx="653143" cy="653142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 l="-14474" b="-101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Oval 101"/>
                    <p:cNvSpPr/>
                    <p:nvPr/>
                  </p:nvSpPr>
                  <p:spPr>
                    <a:xfrm>
                      <a:off x="2447217" y="3168799"/>
                      <a:ext cx="653143" cy="65314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Oval 10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47217" y="3168799"/>
                      <a:ext cx="653143" cy="653142"/>
                    </a:xfrm>
                    <a:prstGeom prst="ellipse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" name="Straight Arrow Connector 5"/>
              <p:cNvCxnSpPr>
                <a:stCxn id="98" idx="6"/>
                <a:endCxn id="102" idx="2"/>
              </p:cNvCxnSpPr>
              <p:nvPr/>
            </p:nvCxnSpPr>
            <p:spPr>
              <a:xfrm flipV="1">
                <a:off x="1143905" y="2641673"/>
                <a:ext cx="938703" cy="207343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98" idx="6"/>
                <a:endCxn id="101" idx="2"/>
              </p:cNvCxnSpPr>
              <p:nvPr/>
            </p:nvCxnSpPr>
            <p:spPr>
              <a:xfrm>
                <a:off x="1143905" y="2849016"/>
                <a:ext cx="918224" cy="39296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99" idx="6"/>
                <a:endCxn id="102" idx="2"/>
              </p:cNvCxnSpPr>
              <p:nvPr/>
            </p:nvCxnSpPr>
            <p:spPr>
              <a:xfrm flipV="1">
                <a:off x="1143905" y="2641673"/>
                <a:ext cx="938703" cy="760329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99" idx="6"/>
                <a:endCxn id="101" idx="2"/>
              </p:cNvCxnSpPr>
              <p:nvPr/>
            </p:nvCxnSpPr>
            <p:spPr>
              <a:xfrm flipV="1">
                <a:off x="1143905" y="3241976"/>
                <a:ext cx="918224" cy="160026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Oval 117"/>
                  <p:cNvSpPr/>
                  <p:nvPr/>
                </p:nvSpPr>
                <p:spPr>
                  <a:xfrm>
                    <a:off x="2062129" y="3675281"/>
                    <a:ext cx="437250" cy="398178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8" name="Oval 1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2129" y="3675281"/>
                    <a:ext cx="437250" cy="398178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 l="-14474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3" name="Straight Arrow Connector 122"/>
              <p:cNvCxnSpPr>
                <a:stCxn id="98" idx="6"/>
                <a:endCxn id="118" idx="2"/>
              </p:cNvCxnSpPr>
              <p:nvPr/>
            </p:nvCxnSpPr>
            <p:spPr>
              <a:xfrm>
                <a:off x="1143905" y="2849016"/>
                <a:ext cx="918224" cy="102535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>
                <a:stCxn id="99" idx="6"/>
                <a:endCxn id="118" idx="2"/>
              </p:cNvCxnSpPr>
              <p:nvPr/>
            </p:nvCxnSpPr>
            <p:spPr>
              <a:xfrm>
                <a:off x="1143905" y="3402002"/>
                <a:ext cx="918224" cy="472368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3155"/>
                <p:cNvSpPr>
                  <a:spLocks noChangeArrowheads="1"/>
                </p:cNvSpPr>
                <p:nvPr/>
              </p:nvSpPr>
              <p:spPr bwMode="auto">
                <a:xfrm>
                  <a:off x="1545770" y="2775597"/>
                  <a:ext cx="381498" cy="3744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>
                    <a:spcAft>
                      <a:spcPct val="50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800" b="1" dirty="0">
                    <a:solidFill>
                      <a:schemeClr val="bg1"/>
                    </a:solidFill>
                  </a:endParaRPr>
                </a:p>
                <a:p>
                  <a:pPr>
                    <a:spcAft>
                      <a:spcPct val="50000"/>
                    </a:spcAft>
                  </a:pPr>
                  <a:endParaRPr lang="en-US" sz="18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3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5770" y="2775597"/>
                  <a:ext cx="381498" cy="37440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3155"/>
                <p:cNvSpPr>
                  <a:spLocks noChangeArrowheads="1"/>
                </p:cNvSpPr>
                <p:nvPr/>
              </p:nvSpPr>
              <p:spPr bwMode="auto">
                <a:xfrm>
                  <a:off x="1792579" y="3231736"/>
                  <a:ext cx="381498" cy="3744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>
                    <a:spcAft>
                      <a:spcPct val="50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800" b="1" dirty="0">
                    <a:solidFill>
                      <a:schemeClr val="bg1"/>
                    </a:solidFill>
                  </a:endParaRPr>
                </a:p>
                <a:p>
                  <a:pPr>
                    <a:spcAft>
                      <a:spcPct val="50000"/>
                    </a:spcAft>
                  </a:pPr>
                  <a:endParaRPr lang="en-US" sz="18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Rectangle 3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92579" y="3231736"/>
                  <a:ext cx="381498" cy="37440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5" name="Rectangle 3155"/>
          <p:cNvSpPr>
            <a:spLocks noChangeArrowheads="1"/>
          </p:cNvSpPr>
          <p:nvPr/>
        </p:nvSpPr>
        <p:spPr bwMode="auto">
          <a:xfrm>
            <a:off x="746590" y="4109311"/>
            <a:ext cx="2607470" cy="58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Aft>
                <a:spcPct val="50000"/>
              </a:spcAft>
            </a:pPr>
            <a:r>
              <a:rPr lang="en-US" sz="1400" b="1" dirty="0">
                <a:solidFill>
                  <a:schemeClr val="bg1"/>
                </a:solidFill>
              </a:rPr>
              <a:t>Input being passed to first hidden node</a:t>
            </a:r>
          </a:p>
          <a:p>
            <a:pPr>
              <a:spcAft>
                <a:spcPct val="50000"/>
              </a:spcAft>
            </a:pPr>
            <a:endParaRPr lang="en-US" sz="1400" b="1" dirty="0">
              <a:solidFill>
                <a:schemeClr val="bg1"/>
              </a:solidFill>
            </a:endParaRPr>
          </a:p>
          <a:p>
            <a:pPr>
              <a:spcAft>
                <a:spcPct val="50000"/>
              </a:spcAft>
            </a:pPr>
            <a:endParaRPr lang="en-US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ctangle 3155"/>
              <p:cNvSpPr>
                <a:spLocks noChangeArrowheads="1"/>
              </p:cNvSpPr>
              <p:nvPr/>
            </p:nvSpPr>
            <p:spPr bwMode="auto">
              <a:xfrm>
                <a:off x="482382" y="6239374"/>
                <a:ext cx="2607470" cy="2136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spcAft>
                    <a:spcPct val="50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400" b="1" dirty="0">
                    <a:solidFill>
                      <a:schemeClr val="bg1"/>
                    </a:solidFill>
                  </a:rPr>
                  <a:t> activates in this example</a:t>
                </a:r>
              </a:p>
              <a:p>
                <a:pPr>
                  <a:spcAft>
                    <a:spcPct val="50000"/>
                  </a:spcAft>
                </a:pP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7" name="Rectangle 3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2382" y="6239374"/>
                <a:ext cx="2607470" cy="213602"/>
              </a:xfrm>
              <a:prstGeom prst="rect">
                <a:avLst/>
              </a:prstGeom>
              <a:blipFill>
                <a:blip r:embed="rId16"/>
                <a:stretch>
                  <a:fillRect t="-28571" b="-514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9" name="Group 178"/>
          <p:cNvGrpSpPr/>
          <p:nvPr/>
        </p:nvGrpSpPr>
        <p:grpSpPr>
          <a:xfrm>
            <a:off x="3881074" y="3164506"/>
            <a:ext cx="1813203" cy="1658052"/>
            <a:chOff x="3811163" y="2706403"/>
            <a:chExt cx="1813203" cy="1658052"/>
          </a:xfrm>
        </p:grpSpPr>
        <p:grpSp>
          <p:nvGrpSpPr>
            <p:cNvPr id="142" name="Group 141"/>
            <p:cNvGrpSpPr/>
            <p:nvPr/>
          </p:nvGrpSpPr>
          <p:grpSpPr>
            <a:xfrm>
              <a:off x="3811163" y="2733580"/>
              <a:ext cx="1813203" cy="1630875"/>
              <a:chOff x="706655" y="2442584"/>
              <a:chExt cx="1813203" cy="1630875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706655" y="2442584"/>
                <a:ext cx="1813203" cy="1158507"/>
                <a:chOff x="391886" y="3168799"/>
                <a:chExt cx="2708474" cy="19003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Oval 150"/>
                    <p:cNvSpPr/>
                    <p:nvPr/>
                  </p:nvSpPr>
                  <p:spPr>
                    <a:xfrm>
                      <a:off x="391886" y="3508909"/>
                      <a:ext cx="653143" cy="653142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1" name="Oval 1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1886" y="3508909"/>
                      <a:ext cx="653143" cy="653142"/>
                    </a:xfrm>
                    <a:prstGeom prst="ellipse">
                      <a:avLst/>
                    </a:prstGeom>
                    <a:blipFill>
                      <a:blip r:embed="rId17"/>
                      <a:stretch>
                        <a:fillRect l="-1333" b="-289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Oval 151"/>
                    <p:cNvSpPr/>
                    <p:nvPr/>
                  </p:nvSpPr>
                  <p:spPr>
                    <a:xfrm>
                      <a:off x="391886" y="4415987"/>
                      <a:ext cx="653143" cy="653142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2" name="Oval 15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1886" y="4415987"/>
                      <a:ext cx="653143" cy="653142"/>
                    </a:xfrm>
                    <a:prstGeom prst="ellipse">
                      <a:avLst/>
                    </a:prstGeom>
                    <a:blipFill>
                      <a:blip r:embed="rId18"/>
                      <a:stretch>
                        <a:fillRect l="-12000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3" name="Oval 152"/>
                    <p:cNvSpPr/>
                    <p:nvPr/>
                  </p:nvSpPr>
                  <p:spPr>
                    <a:xfrm>
                      <a:off x="2416627" y="4153492"/>
                      <a:ext cx="653143" cy="65314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accent1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3" name="Oval 15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16627" y="4153492"/>
                      <a:ext cx="653143" cy="653142"/>
                    </a:xfrm>
                    <a:prstGeom prst="ellipse">
                      <a:avLst/>
                    </a:prstGeom>
                    <a:blipFill>
                      <a:blip r:embed="rId19"/>
                      <a:stretch>
                        <a:fillRect l="-14474" b="-101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4" name="Oval 153"/>
                    <p:cNvSpPr/>
                    <p:nvPr/>
                  </p:nvSpPr>
                  <p:spPr>
                    <a:xfrm>
                      <a:off x="2447217" y="3168799"/>
                      <a:ext cx="653143" cy="65314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4" name="Oval 1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47217" y="3168799"/>
                      <a:ext cx="653143" cy="653142"/>
                    </a:xfrm>
                    <a:prstGeom prst="ellipse">
                      <a:avLst/>
                    </a:prstGeom>
                    <a:blipFill>
                      <a:blip r:embed="rId20"/>
                      <a:stretch>
                        <a:fillRect l="-15789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44" name="Straight Arrow Connector 143"/>
              <p:cNvCxnSpPr>
                <a:stCxn id="154" idx="2"/>
                <a:endCxn id="151" idx="6"/>
              </p:cNvCxnSpPr>
              <p:nvPr/>
            </p:nvCxnSpPr>
            <p:spPr>
              <a:xfrm flipH="1">
                <a:off x="1143905" y="2641673"/>
                <a:ext cx="938703" cy="207343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/>
              <p:cNvCxnSpPr>
                <a:stCxn id="153" idx="2"/>
                <a:endCxn id="151" idx="6"/>
              </p:cNvCxnSpPr>
              <p:nvPr/>
            </p:nvCxnSpPr>
            <p:spPr>
              <a:xfrm flipH="1" flipV="1">
                <a:off x="1143905" y="2849016"/>
                <a:ext cx="918224" cy="39296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154" idx="2"/>
                <a:endCxn id="152" idx="6"/>
              </p:cNvCxnSpPr>
              <p:nvPr/>
            </p:nvCxnSpPr>
            <p:spPr>
              <a:xfrm flipH="1">
                <a:off x="1143905" y="2641673"/>
                <a:ext cx="938703" cy="760329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>
                <a:stCxn id="153" idx="2"/>
                <a:endCxn id="152" idx="6"/>
              </p:cNvCxnSpPr>
              <p:nvPr/>
            </p:nvCxnSpPr>
            <p:spPr>
              <a:xfrm flipH="1">
                <a:off x="1143905" y="3241976"/>
                <a:ext cx="918224" cy="160026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Oval 147"/>
                  <p:cNvSpPr/>
                  <p:nvPr/>
                </p:nvSpPr>
                <p:spPr>
                  <a:xfrm>
                    <a:off x="2062129" y="3675281"/>
                    <a:ext cx="437250" cy="398178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8" name="Oval 1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2129" y="3675281"/>
                    <a:ext cx="437250" cy="398178"/>
                  </a:xfrm>
                  <a:prstGeom prst="ellipse">
                    <a:avLst/>
                  </a:prstGeom>
                  <a:blipFill>
                    <a:blip r:embed="rId21"/>
                    <a:stretch>
                      <a:fillRect l="-14474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9" name="Straight Arrow Connector 148"/>
              <p:cNvCxnSpPr>
                <a:stCxn id="148" idx="2"/>
                <a:endCxn id="151" idx="6"/>
              </p:cNvCxnSpPr>
              <p:nvPr/>
            </p:nvCxnSpPr>
            <p:spPr>
              <a:xfrm flipH="1" flipV="1">
                <a:off x="1143905" y="2849016"/>
                <a:ext cx="918224" cy="1025354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>
                <a:stCxn id="148" idx="2"/>
                <a:endCxn id="152" idx="6"/>
              </p:cNvCxnSpPr>
              <p:nvPr/>
            </p:nvCxnSpPr>
            <p:spPr>
              <a:xfrm flipH="1" flipV="1">
                <a:off x="1143905" y="3402002"/>
                <a:ext cx="918224" cy="472368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 3155"/>
                <p:cNvSpPr>
                  <a:spLocks noChangeArrowheads="1"/>
                </p:cNvSpPr>
                <p:nvPr/>
              </p:nvSpPr>
              <p:spPr bwMode="auto">
                <a:xfrm>
                  <a:off x="4488541" y="2706403"/>
                  <a:ext cx="381498" cy="3744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>
                    <a:spcAft>
                      <a:spcPct val="50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800" b="1" dirty="0">
                    <a:solidFill>
                      <a:schemeClr val="bg1"/>
                    </a:solidFill>
                  </a:endParaRPr>
                </a:p>
                <a:p>
                  <a:pPr>
                    <a:spcAft>
                      <a:spcPct val="50000"/>
                    </a:spcAft>
                  </a:pPr>
                  <a:endParaRPr lang="en-US" sz="18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Rectangle 3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88541" y="2706403"/>
                  <a:ext cx="381498" cy="37440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Rectangle 3155"/>
                <p:cNvSpPr>
                  <a:spLocks noChangeArrowheads="1"/>
                </p:cNvSpPr>
                <p:nvPr/>
              </p:nvSpPr>
              <p:spPr bwMode="auto">
                <a:xfrm>
                  <a:off x="4802775" y="3120307"/>
                  <a:ext cx="381498" cy="3744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>
                    <a:spcAft>
                      <a:spcPct val="50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1800" b="1" dirty="0">
                    <a:solidFill>
                      <a:schemeClr val="bg1"/>
                    </a:solidFill>
                  </a:endParaRPr>
                </a:p>
                <a:p>
                  <a:pPr>
                    <a:spcAft>
                      <a:spcPct val="50000"/>
                    </a:spcAft>
                  </a:pPr>
                  <a:endParaRPr lang="en-US" sz="18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7" name="Rectangle 3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2775" y="3120307"/>
                  <a:ext cx="381498" cy="37440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3155"/>
                <p:cNvSpPr>
                  <a:spLocks noChangeArrowheads="1"/>
                </p:cNvSpPr>
                <p:nvPr/>
              </p:nvSpPr>
              <p:spPr bwMode="auto">
                <a:xfrm>
                  <a:off x="4823254" y="3604062"/>
                  <a:ext cx="381498" cy="3744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>
                    <a:spcAft>
                      <a:spcPct val="50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sz="1800" b="1" dirty="0">
                    <a:solidFill>
                      <a:schemeClr val="bg1"/>
                    </a:solidFill>
                  </a:endParaRPr>
                </a:p>
                <a:p>
                  <a:pPr>
                    <a:spcAft>
                      <a:spcPct val="50000"/>
                    </a:spcAft>
                  </a:pPr>
                  <a:endParaRPr lang="en-US" sz="18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Rectangle 3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3254" y="3604062"/>
                  <a:ext cx="381498" cy="37440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0" name="Rectangle 3155"/>
          <p:cNvSpPr>
            <a:spLocks noChangeArrowheads="1"/>
          </p:cNvSpPr>
          <p:nvPr/>
        </p:nvSpPr>
        <p:spPr bwMode="auto">
          <a:xfrm>
            <a:off x="3606865" y="5069739"/>
            <a:ext cx="2607470" cy="58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Aft>
                <a:spcPct val="50000"/>
              </a:spcAft>
            </a:pPr>
            <a:r>
              <a:rPr lang="en-US" sz="1400" b="1" dirty="0">
                <a:solidFill>
                  <a:schemeClr val="bg1"/>
                </a:solidFill>
              </a:rPr>
              <a:t>Activations are passed to visible layer for reconstruction</a:t>
            </a:r>
          </a:p>
          <a:p>
            <a:pPr>
              <a:spcAft>
                <a:spcPct val="50000"/>
              </a:spcAft>
            </a:pPr>
            <a:endParaRPr lang="en-US" sz="1400" b="1" dirty="0">
              <a:solidFill>
                <a:schemeClr val="bg1"/>
              </a:solidFill>
            </a:endParaRPr>
          </a:p>
          <a:p>
            <a:pPr>
              <a:spcAft>
                <a:spcPct val="50000"/>
              </a:spcAft>
            </a:pP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6648890" y="3613034"/>
            <a:ext cx="1813203" cy="1630875"/>
            <a:chOff x="706655" y="2442584"/>
            <a:chExt cx="1813203" cy="1630875"/>
          </a:xfrm>
        </p:grpSpPr>
        <p:grpSp>
          <p:nvGrpSpPr>
            <p:cNvPr id="186" name="Group 185"/>
            <p:cNvGrpSpPr/>
            <p:nvPr/>
          </p:nvGrpSpPr>
          <p:grpSpPr>
            <a:xfrm>
              <a:off x="706655" y="2442584"/>
              <a:ext cx="1813203" cy="1158507"/>
              <a:chOff x="391886" y="3168799"/>
              <a:chExt cx="2708474" cy="19003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Oval 193"/>
                  <p:cNvSpPr/>
                  <p:nvPr/>
                </p:nvSpPr>
                <p:spPr>
                  <a:xfrm>
                    <a:off x="391886" y="3508909"/>
                    <a:ext cx="653143" cy="653142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4" name="Oval 19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886" y="3508909"/>
                    <a:ext cx="653143" cy="653142"/>
                  </a:xfrm>
                  <a:prstGeom prst="ellipse">
                    <a:avLst/>
                  </a:prstGeom>
                  <a:blipFill>
                    <a:blip r:embed="rId25"/>
                    <a:stretch>
                      <a:fillRect l="-13333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Oval 194"/>
                  <p:cNvSpPr/>
                  <p:nvPr/>
                </p:nvSpPr>
                <p:spPr>
                  <a:xfrm>
                    <a:off x="391886" y="4415987"/>
                    <a:ext cx="653143" cy="653142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accent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5" name="Oval 1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886" y="4415987"/>
                    <a:ext cx="653143" cy="653142"/>
                  </a:xfrm>
                  <a:prstGeom prst="ellipse">
                    <a:avLst/>
                  </a:prstGeom>
                  <a:blipFill>
                    <a:blip r:embed="rId26"/>
                    <a:stretch>
                      <a:fillRect l="-12000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Oval 195"/>
                  <p:cNvSpPr/>
                  <p:nvPr/>
                </p:nvSpPr>
                <p:spPr>
                  <a:xfrm>
                    <a:off x="2416627" y="4153492"/>
                    <a:ext cx="653143" cy="653142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6" name="Oval 1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6627" y="4153492"/>
                    <a:ext cx="653143" cy="653142"/>
                  </a:xfrm>
                  <a:prstGeom prst="ellipse">
                    <a:avLst/>
                  </a:prstGeom>
                  <a:blipFill>
                    <a:blip r:embed="rId27"/>
                    <a:stretch>
                      <a:fillRect l="-14474" b="-101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Oval 196"/>
                  <p:cNvSpPr/>
                  <p:nvPr/>
                </p:nvSpPr>
                <p:spPr>
                  <a:xfrm>
                    <a:off x="2447217" y="3168799"/>
                    <a:ext cx="653143" cy="65314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7" name="Oval 1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7217" y="3168799"/>
                    <a:ext cx="653143" cy="653142"/>
                  </a:xfrm>
                  <a:prstGeom prst="ellipse">
                    <a:avLst/>
                  </a:prstGeom>
                  <a:blipFill>
                    <a:blip r:embed="rId28"/>
                    <a:stretch>
                      <a:fillRect l="-15789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7" name="Straight Arrow Connector 186"/>
            <p:cNvCxnSpPr>
              <a:stCxn id="197" idx="2"/>
              <a:endCxn id="194" idx="6"/>
            </p:cNvCxnSpPr>
            <p:nvPr/>
          </p:nvCxnSpPr>
          <p:spPr>
            <a:xfrm flipH="1">
              <a:off x="1143905" y="2641673"/>
              <a:ext cx="938703" cy="20734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196" idx="2"/>
              <a:endCxn id="194" idx="6"/>
            </p:cNvCxnSpPr>
            <p:nvPr/>
          </p:nvCxnSpPr>
          <p:spPr>
            <a:xfrm flipH="1" flipV="1">
              <a:off x="1143905" y="2849016"/>
              <a:ext cx="918224" cy="39296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>
              <a:stCxn id="197" idx="2"/>
              <a:endCxn id="195" idx="6"/>
            </p:cNvCxnSpPr>
            <p:nvPr/>
          </p:nvCxnSpPr>
          <p:spPr>
            <a:xfrm flipH="1">
              <a:off x="1143905" y="2641673"/>
              <a:ext cx="938703" cy="76032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96" idx="2"/>
              <a:endCxn id="195" idx="6"/>
            </p:cNvCxnSpPr>
            <p:nvPr/>
          </p:nvCxnSpPr>
          <p:spPr>
            <a:xfrm flipH="1">
              <a:off x="1143905" y="3241976"/>
              <a:ext cx="918224" cy="16002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Oval 190"/>
                <p:cNvSpPr/>
                <p:nvPr/>
              </p:nvSpPr>
              <p:spPr>
                <a:xfrm>
                  <a:off x="2062129" y="3675281"/>
                  <a:ext cx="437250" cy="398178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1" name="Oval 1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2129" y="3675281"/>
                  <a:ext cx="437250" cy="398178"/>
                </a:xfrm>
                <a:prstGeom prst="ellipse">
                  <a:avLst/>
                </a:prstGeom>
                <a:blipFill>
                  <a:blip r:embed="rId29"/>
                  <a:stretch>
                    <a:fillRect l="-14474" b="-101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2" name="Straight Arrow Connector 191"/>
            <p:cNvCxnSpPr>
              <a:stCxn id="191" idx="2"/>
              <a:endCxn id="194" idx="6"/>
            </p:cNvCxnSpPr>
            <p:nvPr/>
          </p:nvCxnSpPr>
          <p:spPr>
            <a:xfrm flipH="1" flipV="1">
              <a:off x="1143905" y="2849016"/>
              <a:ext cx="918224" cy="102535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191" idx="2"/>
              <a:endCxn id="195" idx="6"/>
            </p:cNvCxnSpPr>
            <p:nvPr/>
          </p:nvCxnSpPr>
          <p:spPr>
            <a:xfrm flipH="1" flipV="1">
              <a:off x="1143905" y="3402002"/>
              <a:ext cx="918224" cy="47236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Rectangle 197"/>
              <p:cNvSpPr/>
              <p:nvPr/>
            </p:nvSpPr>
            <p:spPr>
              <a:xfrm>
                <a:off x="6820117" y="2915023"/>
                <a:ext cx="1450269" cy="629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𝒅𝒍𝒐𝒈𝒑</m:t>
                          </m:r>
                          <m:d>
                            <m:d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98" name="Rectangle 1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117" y="2915023"/>
                <a:ext cx="1450269" cy="62991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tangle 3155"/>
              <p:cNvSpPr>
                <a:spLocks noChangeArrowheads="1"/>
              </p:cNvSpPr>
              <p:nvPr/>
            </p:nvSpPr>
            <p:spPr bwMode="auto">
              <a:xfrm>
                <a:off x="6179589" y="5713623"/>
                <a:ext cx="2894174" cy="3100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>
                  <a:spcAft>
                    <a:spcPct val="50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𝑼𝒑𝒅𝒂𝒕𝒆</m:t>
                      </m:r>
                      <m:r>
                        <a:rPr lang="en-US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1800" b="1" dirty="0">
                  <a:solidFill>
                    <a:srgbClr val="C00000"/>
                  </a:solidFill>
                </a:endParaRPr>
              </a:p>
              <a:p>
                <a:pPr>
                  <a:spcAft>
                    <a:spcPct val="50000"/>
                  </a:spcAft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	</a:t>
                </a:r>
              </a:p>
              <a:p>
                <a:pPr>
                  <a:spcAft>
                    <a:spcPct val="50000"/>
                  </a:spcAft>
                </a:pPr>
                <a:endParaRPr lang="en-US" sz="1800" b="1" dirty="0">
                  <a:solidFill>
                    <a:schemeClr val="bg1"/>
                  </a:solidFill>
                </a:endParaRPr>
              </a:p>
              <a:p>
                <a:pPr>
                  <a:spcAft>
                    <a:spcPct val="50000"/>
                  </a:spcAft>
                </a:pPr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2" name="Rectangle 3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9589" y="5713623"/>
                <a:ext cx="2894174" cy="31006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16725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84886" y="91874"/>
            <a:ext cx="685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Deep Belief Networks (DBN)</a:t>
            </a:r>
          </a:p>
        </p:txBody>
      </p:sp>
      <p:sp>
        <p:nvSpPr>
          <p:cNvPr id="22" name="Rectangle 3155"/>
          <p:cNvSpPr>
            <a:spLocks noChangeArrowheads="1"/>
          </p:cNvSpPr>
          <p:nvPr/>
        </p:nvSpPr>
        <p:spPr bwMode="auto">
          <a:xfrm>
            <a:off x="284886" y="609803"/>
            <a:ext cx="8645525" cy="588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76213" indent="-176213" algn="just">
              <a:spcAft>
                <a:spcPct val="50000"/>
              </a:spcAft>
              <a:buFontTx/>
              <a:buChar char="•"/>
            </a:pP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0" name="Rectangle 3155"/>
          <p:cNvSpPr>
            <a:spLocks noChangeArrowheads="1"/>
          </p:cNvSpPr>
          <p:nvPr/>
        </p:nvSpPr>
        <p:spPr bwMode="auto">
          <a:xfrm>
            <a:off x="437286" y="762203"/>
            <a:ext cx="8645525" cy="588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bg1"/>
              </a:solidFill>
              <a:ea typeface="Cambria Math" panose="02040503050406030204" pitchFamily="18" charset="0"/>
            </a:endParaRPr>
          </a:p>
          <a:p>
            <a:pPr algn="just"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  <a:ea typeface="Cambria Math" panose="02040503050406030204" pitchFamily="18" charset="0"/>
            </a:endParaRPr>
          </a:p>
          <a:p>
            <a:pPr algn="just"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</a:endParaRPr>
          </a:p>
          <a:p>
            <a:pPr algn="just"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5" name="Rectangle 3155"/>
          <p:cNvSpPr>
            <a:spLocks noChangeArrowheads="1"/>
          </p:cNvSpPr>
          <p:nvPr/>
        </p:nvSpPr>
        <p:spPr bwMode="auto">
          <a:xfrm>
            <a:off x="284885" y="686003"/>
            <a:ext cx="8645525" cy="588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These networks can be seen as a stack of RBMs. The hidden layer of one RBM is the Visible layer of the one above it </a:t>
            </a:r>
          </a:p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A pre-training step is done by training the layers one RBM at a time. The output for one set is used as the input for the next one</a:t>
            </a:r>
          </a:p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bg1"/>
              </a:solidFill>
            </a:endParaRPr>
          </a:p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bg1"/>
              </a:solidFill>
            </a:endParaRPr>
          </a:p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bg1"/>
              </a:solidFill>
            </a:endParaRPr>
          </a:p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bg1"/>
              </a:solidFill>
            </a:endParaRPr>
          </a:p>
          <a:p>
            <a:pPr algn="just"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</a:endParaRPr>
          </a:p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bg1"/>
              </a:solidFill>
            </a:endParaRPr>
          </a:p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bg1"/>
              </a:solidFill>
            </a:endParaRPr>
          </a:p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bg1"/>
              </a:solidFill>
            </a:endParaRPr>
          </a:p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In this sense, each RBM layer learns the entire input. The DBN fine tunes the entire input in succession as the model improves. </a:t>
            </a:r>
          </a:p>
          <a:p>
            <a:pPr marL="285750" indent="-285750" algn="just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This is called </a:t>
            </a:r>
            <a:r>
              <a:rPr lang="en-US" sz="1800" b="1" dirty="0">
                <a:solidFill>
                  <a:srgbClr val="C00000"/>
                </a:solidFill>
              </a:rPr>
              <a:t>unsupervised, layer-wise, greedy</a:t>
            </a:r>
            <a:r>
              <a:rPr lang="en-US" sz="1800" b="1" dirty="0">
                <a:solidFill>
                  <a:schemeClr val="bg1"/>
                </a:solidFill>
              </a:rPr>
              <a:t> pre-training</a:t>
            </a:r>
          </a:p>
          <a:p>
            <a:pPr algn="just"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</a:endParaRPr>
          </a:p>
          <a:p>
            <a:pPr algn="just"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  <a:ea typeface="Cambria Math" panose="02040503050406030204" pitchFamily="18" charset="0"/>
            </a:endParaRPr>
          </a:p>
          <a:p>
            <a:pPr algn="just"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</a:endParaRPr>
          </a:p>
          <a:p>
            <a:pPr algn="just">
              <a:spcAft>
                <a:spcPct val="50000"/>
              </a:spcAft>
            </a:pPr>
            <a:endParaRPr lang="en-US" sz="1800" b="1" dirty="0">
              <a:solidFill>
                <a:schemeClr val="bg1"/>
              </a:solidFill>
            </a:endParaRPr>
          </a:p>
        </p:txBody>
      </p:sp>
      <p:grpSp>
        <p:nvGrpSpPr>
          <p:cNvPr id="200" name="Group 199"/>
          <p:cNvGrpSpPr/>
          <p:nvPr/>
        </p:nvGrpSpPr>
        <p:grpSpPr>
          <a:xfrm>
            <a:off x="2430943" y="2310879"/>
            <a:ext cx="4353407" cy="2085010"/>
            <a:chOff x="2434965" y="2104050"/>
            <a:chExt cx="4353407" cy="2085010"/>
          </a:xfrm>
        </p:grpSpPr>
        <p:grpSp>
          <p:nvGrpSpPr>
            <p:cNvPr id="169" name="Group 168"/>
            <p:cNvGrpSpPr/>
            <p:nvPr/>
          </p:nvGrpSpPr>
          <p:grpSpPr>
            <a:xfrm>
              <a:off x="2507855" y="2304357"/>
              <a:ext cx="4199583" cy="1650015"/>
              <a:chOff x="1152050" y="1751577"/>
              <a:chExt cx="4199583" cy="1650015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152050" y="2045704"/>
                <a:ext cx="437250" cy="39817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152050" y="2598690"/>
                <a:ext cx="437250" cy="39817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028102" y="2351880"/>
                <a:ext cx="437250" cy="39817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i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048581" y="1751577"/>
                <a:ext cx="437250" cy="3981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028102" y="2984274"/>
                <a:ext cx="437250" cy="39817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i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8" idx="6"/>
                <a:endCxn id="14" idx="2"/>
              </p:cNvCxnSpPr>
              <p:nvPr/>
            </p:nvCxnSpPr>
            <p:spPr>
              <a:xfrm>
                <a:off x="1589300" y="2797779"/>
                <a:ext cx="438802" cy="38558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18" idx="6"/>
                <a:endCxn id="19" idx="2"/>
              </p:cNvCxnSpPr>
              <p:nvPr/>
            </p:nvCxnSpPr>
            <p:spPr>
              <a:xfrm flipV="1">
                <a:off x="1589300" y="2550969"/>
                <a:ext cx="438802" cy="24681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18" idx="6"/>
                <a:endCxn id="20" idx="2"/>
              </p:cNvCxnSpPr>
              <p:nvPr/>
            </p:nvCxnSpPr>
            <p:spPr>
              <a:xfrm flipV="1">
                <a:off x="1589300" y="1950666"/>
                <a:ext cx="459281" cy="847113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17" idx="6"/>
                <a:endCxn id="19" idx="2"/>
              </p:cNvCxnSpPr>
              <p:nvPr/>
            </p:nvCxnSpPr>
            <p:spPr>
              <a:xfrm>
                <a:off x="1589300" y="2244793"/>
                <a:ext cx="438802" cy="306176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17" idx="6"/>
                <a:endCxn id="14" idx="2"/>
              </p:cNvCxnSpPr>
              <p:nvPr/>
            </p:nvCxnSpPr>
            <p:spPr>
              <a:xfrm>
                <a:off x="1589300" y="2244793"/>
                <a:ext cx="438802" cy="93857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17" idx="6"/>
                <a:endCxn id="20" idx="2"/>
              </p:cNvCxnSpPr>
              <p:nvPr/>
            </p:nvCxnSpPr>
            <p:spPr>
              <a:xfrm flipV="1">
                <a:off x="1589300" y="1950666"/>
                <a:ext cx="459281" cy="294127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3018459" y="2360134"/>
                <a:ext cx="437250" cy="39817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i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038938" y="1759831"/>
                <a:ext cx="437250" cy="3981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018459" y="2992528"/>
                <a:ext cx="437250" cy="39817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i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82" name="Straight Arrow Connector 81"/>
              <p:cNvCxnSpPr>
                <a:stCxn id="20" idx="6"/>
                <a:endCxn id="77" idx="2"/>
              </p:cNvCxnSpPr>
              <p:nvPr/>
            </p:nvCxnSpPr>
            <p:spPr>
              <a:xfrm>
                <a:off x="2485831" y="1950666"/>
                <a:ext cx="553107" cy="825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20" idx="6"/>
                <a:endCxn id="76" idx="2"/>
              </p:cNvCxnSpPr>
              <p:nvPr/>
            </p:nvCxnSpPr>
            <p:spPr>
              <a:xfrm>
                <a:off x="2485831" y="1950666"/>
                <a:ext cx="532628" cy="608557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20" idx="6"/>
                <a:endCxn id="78" idx="2"/>
              </p:cNvCxnSpPr>
              <p:nvPr/>
            </p:nvCxnSpPr>
            <p:spPr>
              <a:xfrm>
                <a:off x="2485831" y="1950666"/>
                <a:ext cx="532628" cy="124095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19" idx="6"/>
                <a:endCxn id="76" idx="2"/>
              </p:cNvCxnSpPr>
              <p:nvPr/>
            </p:nvCxnSpPr>
            <p:spPr>
              <a:xfrm>
                <a:off x="2465352" y="2550969"/>
                <a:ext cx="553107" cy="825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19" idx="6"/>
                <a:endCxn id="77" idx="2"/>
              </p:cNvCxnSpPr>
              <p:nvPr/>
            </p:nvCxnSpPr>
            <p:spPr>
              <a:xfrm flipV="1">
                <a:off x="2465352" y="1958920"/>
                <a:ext cx="573586" cy="592049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9" idx="6"/>
                <a:endCxn id="78" idx="2"/>
              </p:cNvCxnSpPr>
              <p:nvPr/>
            </p:nvCxnSpPr>
            <p:spPr>
              <a:xfrm>
                <a:off x="2465352" y="2550969"/>
                <a:ext cx="553107" cy="640648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14" idx="6"/>
                <a:endCxn id="78" idx="2"/>
              </p:cNvCxnSpPr>
              <p:nvPr/>
            </p:nvCxnSpPr>
            <p:spPr>
              <a:xfrm>
                <a:off x="2465352" y="3183363"/>
                <a:ext cx="553107" cy="825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stCxn id="14" idx="6"/>
                <a:endCxn id="76" idx="2"/>
              </p:cNvCxnSpPr>
              <p:nvPr/>
            </p:nvCxnSpPr>
            <p:spPr>
              <a:xfrm flipV="1">
                <a:off x="2465352" y="2559223"/>
                <a:ext cx="553107" cy="62414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>
                <a:stCxn id="14" idx="6"/>
                <a:endCxn id="77" idx="2"/>
              </p:cNvCxnSpPr>
              <p:nvPr/>
            </p:nvCxnSpPr>
            <p:spPr>
              <a:xfrm flipV="1">
                <a:off x="2465352" y="1958920"/>
                <a:ext cx="573586" cy="1224443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Oval 120"/>
              <p:cNvSpPr/>
              <p:nvPr/>
            </p:nvSpPr>
            <p:spPr>
              <a:xfrm>
                <a:off x="3021761" y="2362766"/>
                <a:ext cx="437250" cy="39817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i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3042240" y="1762463"/>
                <a:ext cx="437250" cy="3981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21761" y="2995160"/>
                <a:ext cx="437250" cy="39817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i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4012118" y="2371020"/>
                <a:ext cx="437250" cy="39817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i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4032597" y="1770717"/>
                <a:ext cx="437250" cy="3981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4012118" y="3003414"/>
                <a:ext cx="437250" cy="39817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i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27" name="Straight Arrow Connector 126"/>
              <p:cNvCxnSpPr>
                <a:stCxn id="122" idx="6"/>
                <a:endCxn id="125" idx="2"/>
              </p:cNvCxnSpPr>
              <p:nvPr/>
            </p:nvCxnSpPr>
            <p:spPr>
              <a:xfrm>
                <a:off x="3479490" y="1961552"/>
                <a:ext cx="553107" cy="825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>
                <a:stCxn id="122" idx="6"/>
                <a:endCxn id="124" idx="2"/>
              </p:cNvCxnSpPr>
              <p:nvPr/>
            </p:nvCxnSpPr>
            <p:spPr>
              <a:xfrm>
                <a:off x="3479490" y="1961552"/>
                <a:ext cx="532628" cy="608557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2" idx="6"/>
                <a:endCxn id="126" idx="2"/>
              </p:cNvCxnSpPr>
              <p:nvPr/>
            </p:nvCxnSpPr>
            <p:spPr>
              <a:xfrm>
                <a:off x="3479490" y="1961552"/>
                <a:ext cx="532628" cy="124095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121" idx="6"/>
                <a:endCxn id="124" idx="2"/>
              </p:cNvCxnSpPr>
              <p:nvPr/>
            </p:nvCxnSpPr>
            <p:spPr>
              <a:xfrm>
                <a:off x="3459011" y="2561855"/>
                <a:ext cx="553107" cy="825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>
                <a:stCxn id="121" idx="6"/>
                <a:endCxn id="125" idx="2"/>
              </p:cNvCxnSpPr>
              <p:nvPr/>
            </p:nvCxnSpPr>
            <p:spPr>
              <a:xfrm flipV="1">
                <a:off x="3459011" y="1969806"/>
                <a:ext cx="573586" cy="592049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121" idx="6"/>
                <a:endCxn id="126" idx="2"/>
              </p:cNvCxnSpPr>
              <p:nvPr/>
            </p:nvCxnSpPr>
            <p:spPr>
              <a:xfrm>
                <a:off x="3459011" y="2561855"/>
                <a:ext cx="553107" cy="640648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123" idx="6"/>
                <a:endCxn id="126" idx="2"/>
              </p:cNvCxnSpPr>
              <p:nvPr/>
            </p:nvCxnSpPr>
            <p:spPr>
              <a:xfrm>
                <a:off x="3459011" y="3194249"/>
                <a:ext cx="553107" cy="825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23" idx="6"/>
                <a:endCxn id="124" idx="2"/>
              </p:cNvCxnSpPr>
              <p:nvPr/>
            </p:nvCxnSpPr>
            <p:spPr>
              <a:xfrm flipV="1">
                <a:off x="3459011" y="2570109"/>
                <a:ext cx="553107" cy="62414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23" idx="6"/>
                <a:endCxn id="125" idx="2"/>
              </p:cNvCxnSpPr>
              <p:nvPr/>
            </p:nvCxnSpPr>
            <p:spPr>
              <a:xfrm flipV="1">
                <a:off x="3459011" y="1969806"/>
                <a:ext cx="573586" cy="1224443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3" name="Group 152"/>
              <p:cNvGrpSpPr/>
              <p:nvPr/>
            </p:nvGrpSpPr>
            <p:grpSpPr>
              <a:xfrm rot="10800000">
                <a:off x="4008816" y="1770717"/>
                <a:ext cx="1342817" cy="1630875"/>
                <a:chOff x="4440778" y="3725625"/>
                <a:chExt cx="1342817" cy="1630875"/>
              </a:xfrm>
            </p:grpSpPr>
            <p:sp>
              <p:nvSpPr>
                <p:cNvPr id="136" name="Oval 135"/>
                <p:cNvSpPr/>
                <p:nvPr/>
              </p:nvSpPr>
              <p:spPr>
                <a:xfrm rot="187571">
                  <a:off x="4440778" y="4062706"/>
                  <a:ext cx="437250" cy="398178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/>
                <a:p>
                  <a:pPr algn="ctr"/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 rot="187571">
                  <a:off x="4440778" y="4615692"/>
                  <a:ext cx="437250" cy="398178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/>
                <a:p>
                  <a:pPr algn="ctr"/>
                  <a:endParaRPr lang="en-US" i="1" dirty="0">
                    <a:solidFill>
                      <a:schemeClr val="accent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 rot="187571">
                  <a:off x="5336724" y="4358807"/>
                  <a:ext cx="437250" cy="398178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/>
                <a:p>
                  <a:pPr algn="ctr"/>
                  <a:endParaRPr lang="en-US" i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39" name="Oval 138"/>
                <p:cNvSpPr/>
                <p:nvPr/>
              </p:nvSpPr>
              <p:spPr>
                <a:xfrm rot="187571">
                  <a:off x="5346345" y="3725625"/>
                  <a:ext cx="437250" cy="3981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/>
                <a:p>
                  <a:pPr algn="ctr"/>
                  <a:endParaRPr lang="en-US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 rot="187571">
                  <a:off x="5325866" y="4958322"/>
                  <a:ext cx="437250" cy="398178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/>
                <a:p>
                  <a:pPr algn="ctr"/>
                  <a:endParaRPr lang="en-US" i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41" name="Straight Arrow Connector 140"/>
                <p:cNvCxnSpPr>
                  <a:stCxn id="137" idx="6"/>
                  <a:endCxn id="140" idx="2"/>
                </p:cNvCxnSpPr>
                <p:nvPr/>
              </p:nvCxnSpPr>
              <p:spPr>
                <a:xfrm rot="10800000" flipH="1" flipV="1">
                  <a:off x="4877703" y="4826704"/>
                  <a:ext cx="448488" cy="318784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Arrow Connector 141"/>
                <p:cNvCxnSpPr>
                  <a:stCxn id="137" idx="6"/>
                  <a:endCxn id="138" idx="2"/>
                </p:cNvCxnSpPr>
                <p:nvPr/>
              </p:nvCxnSpPr>
              <p:spPr>
                <a:xfrm rot="10800000" flipH="1">
                  <a:off x="4877703" y="4545973"/>
                  <a:ext cx="459346" cy="280731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/>
                <p:cNvCxnSpPr>
                  <a:stCxn id="137" idx="6"/>
                  <a:endCxn id="139" idx="2"/>
                </p:cNvCxnSpPr>
                <p:nvPr/>
              </p:nvCxnSpPr>
              <p:spPr>
                <a:xfrm rot="10800000" flipH="1">
                  <a:off x="4877703" y="3912791"/>
                  <a:ext cx="468967" cy="913913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/>
                <p:cNvCxnSpPr>
                  <a:stCxn id="136" idx="6"/>
                  <a:endCxn id="138" idx="2"/>
                </p:cNvCxnSpPr>
                <p:nvPr/>
              </p:nvCxnSpPr>
              <p:spPr>
                <a:xfrm rot="10800000" flipH="1" flipV="1">
                  <a:off x="4877703" y="4273718"/>
                  <a:ext cx="459346" cy="272255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/>
                <p:cNvCxnSpPr>
                  <a:stCxn id="136" idx="6"/>
                  <a:endCxn id="140" idx="2"/>
                </p:cNvCxnSpPr>
                <p:nvPr/>
              </p:nvCxnSpPr>
              <p:spPr>
                <a:xfrm rot="10800000" flipH="1" flipV="1">
                  <a:off x="4877703" y="4273718"/>
                  <a:ext cx="448488" cy="871770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Arrow Connector 145"/>
                <p:cNvCxnSpPr>
                  <a:stCxn id="136" idx="6"/>
                  <a:endCxn id="139" idx="2"/>
                </p:cNvCxnSpPr>
                <p:nvPr/>
              </p:nvCxnSpPr>
              <p:spPr>
                <a:xfrm rot="10800000" flipH="1">
                  <a:off x="4877703" y="3912791"/>
                  <a:ext cx="468967" cy="360927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4" name="Rectangle 183"/>
            <p:cNvSpPr/>
            <p:nvPr/>
          </p:nvSpPr>
          <p:spPr>
            <a:xfrm>
              <a:off x="2434965" y="2104050"/>
              <a:ext cx="1536306" cy="19437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350036" y="2245296"/>
              <a:ext cx="1536306" cy="19437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4327702" y="2104050"/>
              <a:ext cx="1536306" cy="19437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52066" y="2245296"/>
              <a:ext cx="1536306" cy="19437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2" name="Straight Arrow Connector 201"/>
          <p:cNvCxnSpPr>
            <a:stCxn id="184" idx="2"/>
            <a:endCxn id="203" idx="0"/>
          </p:cNvCxnSpPr>
          <p:nvPr/>
        </p:nvCxnSpPr>
        <p:spPr>
          <a:xfrm>
            <a:off x="3199096" y="4254643"/>
            <a:ext cx="0" cy="4944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/>
              <p:cNvSpPr txBox="1"/>
              <p:nvPr/>
            </p:nvSpPr>
            <p:spPr>
              <a:xfrm>
                <a:off x="2633691" y="4749077"/>
                <a:ext cx="11308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3" name="TextBox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691" y="4749077"/>
                <a:ext cx="1130809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3548762" y="4749076"/>
                <a:ext cx="11308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762" y="4749076"/>
                <a:ext cx="1130809" cy="461665"/>
              </a:xfrm>
              <a:prstGeom prst="rect">
                <a:avLst/>
              </a:prstGeom>
              <a:blipFill>
                <a:blip r:embed="rId4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Straight Arrow Connector 206"/>
          <p:cNvCxnSpPr>
            <a:stCxn id="196" idx="2"/>
            <a:endCxn id="204" idx="0"/>
          </p:cNvCxnSpPr>
          <p:nvPr/>
        </p:nvCxnSpPr>
        <p:spPr>
          <a:xfrm>
            <a:off x="4114167" y="4395889"/>
            <a:ext cx="0" cy="3531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97" idx="2"/>
            <a:endCxn id="213" idx="0"/>
          </p:cNvCxnSpPr>
          <p:nvPr/>
        </p:nvCxnSpPr>
        <p:spPr>
          <a:xfrm>
            <a:off x="5091833" y="4254643"/>
            <a:ext cx="5754" cy="5280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532182" y="4782709"/>
                <a:ext cx="11308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182" y="4782709"/>
                <a:ext cx="1130809" cy="461665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5465173" y="4749076"/>
                <a:ext cx="11308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173" y="4749076"/>
                <a:ext cx="1130809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Straight Arrow Connector 216"/>
          <p:cNvCxnSpPr>
            <a:stCxn id="198" idx="2"/>
            <a:endCxn id="216" idx="0"/>
          </p:cNvCxnSpPr>
          <p:nvPr/>
        </p:nvCxnSpPr>
        <p:spPr>
          <a:xfrm>
            <a:off x="6016197" y="4395889"/>
            <a:ext cx="14381" cy="3531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09591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lecture_title">
  <a:themeElements>
    <a:clrScheme name="ISIP Standard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333399"/>
      </a:accent1>
      <a:accent2>
        <a:srgbClr val="892034"/>
      </a:accent2>
      <a:accent3>
        <a:srgbClr val="FFFFE2"/>
      </a:accent3>
      <a:accent4>
        <a:srgbClr val="FFFFE2"/>
      </a:accent4>
      <a:accent5>
        <a:srgbClr val="FFFFE2"/>
      </a:accent5>
      <a:accent6>
        <a:srgbClr val="FFFFE2"/>
      </a:accent6>
      <a:hlink>
        <a:srgbClr val="892034"/>
      </a:hlink>
      <a:folHlink>
        <a:srgbClr val="892034"/>
      </a:folHlink>
    </a:clrScheme>
    <a:fontScheme name="ISIP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isip_default">
  <a:themeElements>
    <a:clrScheme name="ISIP Standard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333399"/>
      </a:accent1>
      <a:accent2>
        <a:srgbClr val="892034"/>
      </a:accent2>
      <a:accent3>
        <a:srgbClr val="FFFFE2"/>
      </a:accent3>
      <a:accent4>
        <a:srgbClr val="FFFFE2"/>
      </a:accent4>
      <a:accent5>
        <a:srgbClr val="FFFFE2"/>
      </a:accent5>
      <a:accent6>
        <a:srgbClr val="FFFFE2"/>
      </a:accent6>
      <a:hlink>
        <a:srgbClr val="892034"/>
      </a:hlink>
      <a:folHlink>
        <a:srgbClr val="892034"/>
      </a:folHlink>
    </a:clrScheme>
    <a:fontScheme name="ISIP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lecture_title</Template>
  <TotalTime>9796</TotalTime>
  <Words>3628</Words>
  <Application>Microsoft Macintosh PowerPoint</Application>
  <PresentationFormat>Letter Paper (8.5x11 in)</PresentationFormat>
  <Paragraphs>639</Paragraphs>
  <Slides>71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Brush Script MT</vt:lpstr>
      <vt:lpstr>Arial</vt:lpstr>
      <vt:lpstr>Calibri</vt:lpstr>
      <vt:lpstr>Calibri Light</vt:lpstr>
      <vt:lpstr>Cambria Math</vt:lpstr>
      <vt:lpstr>Times New Roman</vt:lpstr>
      <vt:lpstr>lecture_title</vt:lpstr>
      <vt:lpstr>1_isip_default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longer answers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decision boundary perspective…</vt:lpstr>
      <vt:lpstr>The decision boundary perspective…</vt:lpstr>
      <vt:lpstr>The decision boundary perspective…</vt:lpstr>
      <vt:lpstr>The decision boundary perspective…</vt:lpstr>
      <vt:lpstr>The decision boundary perspective…</vt:lpstr>
      <vt:lpstr>The decision boundary perspective…</vt:lpstr>
      <vt:lpstr>The point I am trying to make</vt:lpstr>
      <vt:lpstr>Feature detectors</vt:lpstr>
      <vt:lpstr> what is this  unit doing?</vt:lpstr>
      <vt:lpstr>Hidden layer units become  self-organised feature detectors</vt:lpstr>
      <vt:lpstr>What does this unit detect? </vt:lpstr>
      <vt:lpstr>What does this unit detect? </vt:lpstr>
      <vt:lpstr>What does this unit detect? </vt:lpstr>
      <vt:lpstr>What does this unit detect? </vt:lpstr>
      <vt:lpstr> </vt:lpstr>
      <vt:lpstr> </vt:lpstr>
      <vt:lpstr> </vt:lpstr>
      <vt:lpstr> </vt:lpstr>
      <vt:lpstr> </vt:lpstr>
      <vt:lpstr>successive layers can learn higher-level features …</vt:lpstr>
      <vt:lpstr>successive layers can learn higher-level features …</vt:lpstr>
      <vt:lpstr>So: multiple layers make sense </vt:lpstr>
      <vt:lpstr>So: multiple layers make sense </vt:lpstr>
      <vt:lpstr>So: multiple layers make sense </vt:lpstr>
      <vt:lpstr>But, until very recently, our  weight-learning algorithms simply did not work on multi-layer architectures</vt:lpstr>
      <vt:lpstr>Along came deep learning …</vt:lpstr>
      <vt:lpstr>The new way to train multi-layer NNs…</vt:lpstr>
      <vt:lpstr>The new way to train multi-layer NNs…</vt:lpstr>
      <vt:lpstr>The new way to train multi-layer NNs…</vt:lpstr>
      <vt:lpstr>The new way to train multi-layer NNs…</vt:lpstr>
      <vt:lpstr>The new way to train multi-layer NNs…</vt:lpstr>
      <vt:lpstr>The new way to train multi-layer NNs…</vt:lpstr>
      <vt:lpstr>The new way to train multi-layer NNs…</vt:lpstr>
      <vt:lpstr>an auto-encoder is trained, with an absolutely standard weight-adjustment algorithm  to reproduce the input </vt:lpstr>
      <vt:lpstr>an auto-encoder is trained, with an absolutely standard weight-adjustment algorithm  to reproduce the input </vt:lpstr>
      <vt:lpstr>intermediate layers are each trained to be auto encoders (or similar) </vt:lpstr>
      <vt:lpstr>Final layer trained to predict class based on outputs from previous layers</vt:lpstr>
      <vt:lpstr>And that’s that</vt:lpstr>
      <vt:lpstr>PowerPoint Presentation</vt:lpstr>
    </vt:vector>
  </TitlesOfParts>
  <Company>Gateway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Joseph Picone</cp:lastModifiedBy>
  <cp:revision>598</cp:revision>
  <dcterms:created xsi:type="dcterms:W3CDTF">2002-09-12T17:13:32Z</dcterms:created>
  <dcterms:modified xsi:type="dcterms:W3CDTF">2023-04-05T01:10:50Z</dcterms:modified>
</cp:coreProperties>
</file>