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356" r:id="rId3"/>
    <p:sldId id="381" r:id="rId4"/>
    <p:sldId id="382" r:id="rId5"/>
    <p:sldId id="371" r:id="rId6"/>
    <p:sldId id="281" r:id="rId7"/>
    <p:sldId id="310" r:id="rId8"/>
    <p:sldId id="361" r:id="rId9"/>
    <p:sldId id="315" r:id="rId10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9" autoAdjust="0"/>
    <p:restoredTop sz="95238" autoAdjust="0"/>
  </p:normalViewPr>
  <p:slideViewPr>
    <p:cSldViewPr snapToGrid="0">
      <p:cViewPr varScale="1">
        <p:scale>
          <a:sx n="117" d="100"/>
          <a:sy n="117" d="100"/>
        </p:scale>
        <p:origin x="2328" y="184"/>
      </p:cViewPr>
      <p:guideLst>
        <p:guide orient="horz" pos="146"/>
        <p:guide pos="144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7A60E-E693-4FAF-B7C6-5CAE3D8991CA}" type="slidenum">
              <a:rPr lang="en-US"/>
              <a:pPr/>
              <a:t>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554538"/>
            <a:ext cx="6550025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04,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cs.ubc.ca/~murphyk/Teaching/CS340-Fall07/gaussClassif.pdf" TargetMode="External"/><Relationship Id="rId7" Type="http://schemas.openxmlformats.org/officeDocument/2006/relationships/hyperlink" Target="http://www.openchannelfoundation.org/VascAlert/ROC.gif" TargetMode="External"/><Relationship Id="rId2" Type="http://schemas.openxmlformats.org/officeDocument/2006/relationships/hyperlink" Target="https://www.isip.piconepress.com/courses/temple/ece_8527/resources/dhs_book/dhs_chapter_02_0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://www.engr.sjsu.edu/~knapp/HCIRODPR/PR_simp/bndrys.htm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isip.piconepress.com/courses/temple/ece_8527/resources/imld/imld_v1.8.1.tar.gz" TargetMode="External"/><Relationship Id="rId9" Type="http://schemas.openxmlformats.org/officeDocument/2006/relationships/hyperlink" Target="http://www.isip.piconepress.com/projects/speech/software/demonstrations/applets/util/pattern_recognition/current/index.s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p.piconepress.com/courses/temple/ece_8527/resources/iml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304800" y="552450"/>
            <a:ext cx="87085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Lecture 04: </a:t>
            </a:r>
            <a:r>
              <a:rPr lang="en-US" b="1" dirty="0">
                <a:solidFill>
                  <a:schemeClr val="accent1"/>
                </a:solidFill>
              </a:rPr>
              <a:t>Generalized Gaussian Classifiers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338" y="1358899"/>
            <a:ext cx="4721225" cy="46935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indent="-176213" eaLnBrk="0" hangingPunct="0">
              <a:spcBef>
                <a:spcPts val="1200"/>
              </a:spcBef>
              <a:spcAft>
                <a:spcPts val="600"/>
              </a:spcAf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	Objectives:</a:t>
            </a:r>
          </a:p>
          <a:p>
            <a:pPr marL="173038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Discriminant Functions</a:t>
            </a:r>
            <a:br>
              <a:rPr lang="en-US" sz="1800" b="1" kern="0" dirty="0">
                <a:solidFill>
                  <a:schemeClr val="accent2"/>
                </a:solidFill>
                <a:latin typeface="+mn-lt"/>
              </a:rPr>
            </a:b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Generalized Gaussian Classifiers</a:t>
            </a:r>
            <a:br>
              <a:rPr lang="en-US" sz="1800" b="1" kern="0" dirty="0">
                <a:solidFill>
                  <a:schemeClr val="accent2"/>
                </a:solidFill>
                <a:latin typeface="+mn-lt"/>
              </a:rPr>
            </a:b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Geometric Interpretation</a:t>
            </a:r>
            <a:br>
              <a:rPr lang="en-US" sz="1800" b="1" kern="0" dirty="0">
                <a:solidFill>
                  <a:schemeClr val="accent2"/>
                </a:solidFill>
                <a:latin typeface="+mn-lt"/>
              </a:rPr>
            </a:b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Examples</a:t>
            </a:r>
          </a:p>
          <a:p>
            <a:pPr marL="176213" indent="-176213" eaLnBrk="0" hangingPunct="0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b="1" kern="0" dirty="0">
                <a:solidFill>
                  <a:schemeClr val="accent1"/>
                </a:solidFill>
                <a:latin typeface="+mn-lt"/>
              </a:rPr>
              <a:t>• Resources:</a:t>
            </a:r>
          </a:p>
          <a:p>
            <a:pPr marL="173038" indent="158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Textbook (Sections 9.5 – 9.A)</a:t>
            </a:r>
            <a:endParaRPr lang="en-US" sz="1800" b="1" dirty="0">
              <a:solidFill>
                <a:srgbClr val="892034"/>
              </a:solidFill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3038" indent="158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DHS: </a:t>
            </a: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</a:t>
            </a:r>
            <a:endParaRPr lang="en-US" sz="1800" b="1" dirty="0">
              <a:solidFill>
                <a:srgbClr val="892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indent="158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MurphK</a:t>
            </a: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Gaussian Classifiers</a:t>
            </a:r>
            <a:endParaRPr lang="en-US" sz="1800" b="1" dirty="0">
              <a:solidFill>
                <a:srgbClr val="892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indent="158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ISIP: </a:t>
            </a: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IMLD Demonstration Tool</a:t>
            </a:r>
            <a:br>
              <a:rPr lang="en-US" sz="1800" b="1" dirty="0">
                <a:solidFill>
                  <a:schemeClr val="accent1"/>
                </a:solidFill>
                <a:latin typeface="+mn-lt"/>
              </a:rPr>
            </a:br>
            <a:endParaRPr lang="en-US" sz="18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" name="Picture 35" descr="http://www.engr.sjsu.edu/~knapp/HCIRODPR/PR_Figs/regions1.gif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32093" y="1356360"/>
            <a:ext cx="2891463" cy="1265779"/>
          </a:xfrm>
          <a:prstGeom prst="rect">
            <a:avLst/>
          </a:prstGeom>
          <a:noFill/>
        </p:spPr>
      </p:pic>
      <p:pic>
        <p:nvPicPr>
          <p:cNvPr id="11" name="Picture 1066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 l="1482" t="13278" r="40593" b="33922"/>
          <a:stretch>
            <a:fillRect/>
          </a:stretch>
        </p:blipFill>
        <p:spPr bwMode="auto">
          <a:xfrm>
            <a:off x="4793252" y="2222038"/>
            <a:ext cx="2819993" cy="282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8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 l="20232" t="18230" r="22998" b="26237"/>
          <a:stretch>
            <a:fillRect/>
          </a:stretch>
        </p:blipFill>
        <p:spPr bwMode="auto">
          <a:xfrm>
            <a:off x="5822699" y="4103626"/>
            <a:ext cx="2909821" cy="219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2578" name="Rectangle 2"/>
              <p:cNvSpPr>
                <a:spLocks noChangeArrowheads="1"/>
              </p:cNvSpPr>
              <p:nvPr/>
            </p:nvSpPr>
            <p:spPr bwMode="auto">
              <a:xfrm>
                <a:off x="228600" y="630912"/>
                <a:ext cx="8686800" cy="5846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Our simplest decision rule:</a:t>
                </a:r>
              </a:p>
              <a:p>
                <a:pPr marL="339725" lvl="2" indent="-163513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For an observation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decide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; otherwise, decide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baseline="-25000" dirty="0">
                    <a:solidFill>
                      <a:schemeClr val="bg1"/>
                    </a:solidFill>
                  </a:rPr>
                  <a:t> 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  <a:endParaRPr lang="en-US" sz="1800" baseline="-25000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Bayes Rule:</a:t>
                </a:r>
              </a:p>
              <a:p>
                <a:pPr marL="466725">
                  <a:spcBef>
                    <a:spcPts val="0"/>
                  </a:spcBef>
                  <a:spcAft>
                    <a:spcPts val="0"/>
                  </a:spcAft>
                  <a:tabLst>
                    <a:tab pos="2908300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	can be expressed as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𝒑𝒐𝒔𝒕𝒆𝒓𝒊𝒐𝒓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𝒍𝒊𝒌𝒆𝒍𝒊𝒉𝒐𝒐𝒅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𝒑𝒓𝒊𝒐𝒓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𝒆𝒗𝒊𝒅𝒆𝒏𝒄𝒆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 .</a:t>
                </a:r>
              </a:p>
              <a:p>
                <a:pPr marL="176213" indent="-176213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Bayes decision rule:</a:t>
                </a:r>
              </a:p>
              <a:p>
                <a:pPr marL="466725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𝝎</m:t>
                      </m:r>
                      <m:r>
                        <a:rPr lang="en-US" sz="1800" b="1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𝒊𝒇𝒇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𝝎</m:t>
                          </m:r>
                          <m:r>
                            <a:rPr lang="en-US" sz="1800" b="1" i="1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𝝎</m:t>
                          </m:r>
                          <m:r>
                            <a:rPr lang="en-US" sz="1800" b="1" i="1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𝝎</m:t>
                          </m:r>
                          <m:r>
                            <a:rPr lang="en-US" sz="1800" b="1" i="1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𝝎</m:t>
                          </m:r>
                          <m:r>
                            <a:rPr lang="en-US" sz="1800" b="1" i="1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1800" b="1" baseline="-25000" dirty="0">
                  <a:solidFill>
                    <a:schemeClr val="bg1"/>
                  </a:solidFill>
                </a:endParaRPr>
              </a:p>
              <a:p>
                <a:pPr marL="228600" indent="-228600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Define a decision rule:</a:t>
                </a:r>
              </a:p>
              <a:p>
                <a:pPr marL="457200"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𝒄𝒉𝒐𝒐𝒔𝒆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𝝎</m:t>
                      </m:r>
                      <m:r>
                        <a:rPr lang="en-US" sz="1800" b="1" i="1" baseline="-2500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&gt;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 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𝒇𝒐𝒓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𝒂𝒍𝒍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1800" b="1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𝒋</m:t>
                      </m:r>
                      <m:r>
                        <a:rPr lang="en-US" sz="1800" b="1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≠</m:t>
                      </m:r>
                      <m:r>
                        <a:rPr lang="en-US" sz="1800" b="1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𝒊</m:t>
                      </m:r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  <a:sym typeface="Symbol" pitchFamily="18" charset="2"/>
                </a:endParaRPr>
              </a:p>
              <a:p>
                <a:pPr marL="228600" indent="-2286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Choice of discriminant function is not unique.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Recall our discriminant function for minimum error rate classification:</a:t>
                </a:r>
              </a:p>
              <a:p>
                <a:pPr marL="3460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𝒍𝒏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𝒍𝒏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238125" indent="-2286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For a multivariate normal distribution:</a:t>
                </a: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346075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𝝅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257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30912"/>
                <a:ext cx="8686800" cy="5846088"/>
              </a:xfrm>
              <a:prstGeom prst="rect">
                <a:avLst/>
              </a:prstGeom>
              <a:blipFill>
                <a:blip r:embed="rId2"/>
                <a:stretch>
                  <a:fillRect l="-1606" t="-1082" r="-2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Posterior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7822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716" name="Rectangle 20"/>
              <p:cNvSpPr>
                <a:spLocks noChangeArrowheads="1"/>
              </p:cNvSpPr>
              <p:nvPr/>
            </p:nvSpPr>
            <p:spPr bwMode="auto">
              <a:xfrm>
                <a:off x="185483" y="680174"/>
                <a:ext cx="8645525" cy="16820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This equation has a simple geometric interpretation:</a:t>
                </a:r>
              </a:p>
              <a:p>
                <a:pPr marL="466725">
                  <a:spcAft>
                    <a:spcPts val="12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ct val="250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decision region when the priors are equal and the support regions are spherical is simply halfway between the means (Euclidean distance).</a:t>
                </a: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6725">
                  <a:spcAft>
                    <a:spcPct val="25000"/>
                  </a:spcAf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7716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483" y="680174"/>
                <a:ext cx="8645525" cy="1682026"/>
              </a:xfrm>
              <a:prstGeom prst="rect">
                <a:avLst/>
              </a:prstGeom>
              <a:blipFill>
                <a:blip r:embed="rId2"/>
                <a:stretch>
                  <a:fillRect l="-1466" t="-37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719" name="Rectangle 23"/>
          <p:cNvSpPr>
            <a:spLocks noChangeArrowheads="1"/>
          </p:cNvSpPr>
          <p:nvPr/>
        </p:nvSpPr>
        <p:spPr bwMode="auto">
          <a:xfrm>
            <a:off x="190706" y="4749898"/>
            <a:ext cx="8645525" cy="65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spcAft>
                <a:spcPts val="18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Threshold Decoding</a:t>
            </a:r>
          </a:p>
        </p:txBody>
      </p:sp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5B6A2DC2-892D-5B45-B44D-50DC14EA0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562248"/>
            <a:ext cx="8688388" cy="29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5278438" y="314960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291960" progId="Equation.DSMT4">
                  <p:embed/>
                </p:oleObj>
              </mc:Choice>
              <mc:Fallback>
                <p:oleObj name="Equation" r:id="rId2" imgW="139680" imgH="291960" progId="Equation.DSMT4">
                  <p:embed/>
                  <p:pic>
                    <p:nvPicPr>
                      <p:cNvPr id="169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3149600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General Case for Gaussian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E7B642-B7E4-074A-A927-4350F4DF3351}"/>
                  </a:ext>
                </a:extLst>
              </p:cNvPr>
              <p:cNvSpPr/>
              <p:nvPr/>
            </p:nvSpPr>
            <p:spPr>
              <a:xfrm>
                <a:off x="228600" y="623691"/>
                <a:ext cx="8686799" cy="481133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Case: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𝚺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b="1" baseline="-250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unconstrained</a:t>
                </a:r>
              </a:p>
              <a:p>
                <a:pPr marL="238125">
                  <a:spcAft>
                    <a:spcPts val="600"/>
                  </a:spcAft>
                  <a:tabLst>
                    <a:tab pos="1768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𝒈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𝒈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	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𝒍𝒏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𝒍𝒏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	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238125">
                  <a:tabLst>
                    <a:tab pos="1539875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𝝅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−</m:t>
                        </m:r>
                      </m:e>
                    </m:d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>
                  <a:spcAft>
                    <a:spcPts val="1200"/>
                  </a:spcAft>
                  <a:tabLst>
                    <a:tab pos="1703388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𝝅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>
                  <a:tabLst>
                    <a:tab pos="1539875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>
                  <a:tabLst>
                    <a:tab pos="1709738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>
                  <a:spcAft>
                    <a:spcPts val="600"/>
                  </a:spcAft>
                  <a:tabLst>
                    <a:tab pos="1535113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𝑨𝒙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𝒃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 indent="969963">
                  <a:spcAft>
                    <a:spcPts val="600"/>
                  </a:spcAft>
                  <a:tabLst>
                    <a:tab pos="1709738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where:</a:t>
                </a:r>
                <a:endParaRPr lang="en-US" sz="16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371600">
                  <a:spcAft>
                    <a:spcPts val="600"/>
                  </a:spcAft>
                  <a:tabLst>
                    <a:tab pos="1709738" algn="l"/>
                  </a:tabLst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 ,   b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  <m:sup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bSup>
                      <m:sSubSup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  <m:sup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 ,</a:t>
                </a:r>
              </a:p>
              <a:p>
                <a:pPr marL="1371600">
                  <a:spcAft>
                    <a:spcPts val="1200"/>
                  </a:spcAft>
                  <a:tabLst>
                    <a:tab pos="1709738" algn="l"/>
                  </a:tabLst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r>
                  <a:rPr lang="en-US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=</a:t>
                </a: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173038" indent="-163513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type of shape does this describe?</a:t>
                </a:r>
                <a:endParaRPr lang="en-US" sz="18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pPr marL="238125">
                  <a:tabLst>
                    <a:tab pos="1768475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E7B642-B7E4-074A-A927-4350F4DF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23691"/>
                <a:ext cx="8686799" cy="4811338"/>
              </a:xfrm>
              <a:prstGeom prst="rect">
                <a:avLst/>
              </a:prstGeom>
              <a:blipFill>
                <a:blip r:embed="rId5"/>
                <a:stretch>
                  <a:fillRect l="-585" t="-262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133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88" y="-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93725" y="1052513"/>
            <a:ext cx="8515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581025" y="1698625"/>
            <a:ext cx="7866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CC"/>
                </a:solidFill>
                <a:latin typeface="Times New Roman" pitchFamily="18" charset="0"/>
              </a:rPr>
              <a:t>….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31775" y="682625"/>
            <a:ext cx="43402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There are many excellent resources on the Internet that demonstrate pattern recognition concepts.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There are many Python, MATLAB and C++ toolboxes that implement state of the art algorithms.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One such resource is the </a:t>
            </a:r>
            <a:r>
              <a:rPr lang="en-US" sz="1800" b="1" dirty="0">
                <a:solidFill>
                  <a:schemeClr val="bg1"/>
                </a:solidFill>
                <a:hlinkClick r:id="rId3"/>
              </a:rPr>
              <a:t>ISIP Machine Learning Demo (IMLD)</a:t>
            </a:r>
            <a:r>
              <a:rPr lang="en-US" sz="1800" b="1" dirty="0">
                <a:solidFill>
                  <a:schemeClr val="bg1"/>
                </a:solidFill>
              </a:rPr>
              <a:t> that lets you quickly explore how a variety of algorithms process the same data.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Users can create data sets with the application, save them to disk, or upload new data sets.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Users can select from a variety of machine learning algorithms.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Users can test generalization by creating training and open-set evaluation sets.</a:t>
            </a:r>
          </a:p>
        </p:txBody>
      </p:sp>
      <p:sp>
        <p:nvSpPr>
          <p:cNvPr id="18440" name="Text Box 31"/>
          <p:cNvSpPr txBox="1">
            <a:spLocks noChangeArrowheads="1"/>
          </p:cNvSpPr>
          <p:nvPr/>
        </p:nvSpPr>
        <p:spPr bwMode="auto">
          <a:xfrm>
            <a:off x="231775" y="57150"/>
            <a:ext cx="86836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ISIP Machine Learning Demo (IMLD)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5A179DB-7DE3-FE47-97CD-B9BD49EAE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796925"/>
            <a:ext cx="3896022" cy="3871732"/>
          </a:xfrm>
          <a:prstGeom prst="rect">
            <a:avLst/>
          </a:prstGeom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A09B743B-0D94-A046-91DE-BF17BF7B2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77753"/>
            <a:ext cx="43434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 application is written in Python using PyQT5, PyQtGraph and the Python machine learning package </a:t>
            </a:r>
            <a:r>
              <a:rPr lang="en-US" sz="1800" b="1" dirty="0" err="1">
                <a:solidFill>
                  <a:schemeClr val="bg1"/>
                </a:solidFill>
              </a:rPr>
              <a:t>SciKit</a:t>
            </a:r>
            <a:r>
              <a:rPr lang="en-US" sz="1800" b="1" dirty="0">
                <a:solidFill>
                  <a:schemeClr val="bg1"/>
                </a:solidFill>
              </a:rPr>
              <a:t>-Learn.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Warning: still under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2384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ext Box 4"/>
              <p:cNvSpPr txBox="1">
                <a:spLocks noChangeArrowheads="1"/>
              </p:cNvSpPr>
              <p:nvPr/>
            </p:nvSpPr>
            <p:spPr bwMode="auto">
              <a:xfrm>
                <a:off x="231775" y="682625"/>
                <a:ext cx="8688388" cy="5401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171450" indent="-171450">
                  <a:spcBef>
                    <a:spcPct val="50000"/>
                  </a:spcBef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Decision Surfaces</a:t>
                </a:r>
                <a:r>
                  <a:rPr lang="en-US" sz="1800" b="1" kern="0" dirty="0">
                    <a:solidFill>
                      <a:schemeClr val="accent2"/>
                    </a:solidFill>
                  </a:rPr>
                  <a:t>: a partition of the feature space into regions associated with particular classes.</a:t>
                </a:r>
              </a:p>
              <a:p>
                <a:pPr marL="171450" indent="-171450">
                  <a:spcBef>
                    <a:spcPct val="50000"/>
                  </a:spcBef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Multivariate Gaussian Distributions: </a:t>
                </a:r>
                <a:r>
                  <a:rPr lang="en-US" sz="1800" b="1" kern="0" dirty="0">
                    <a:solidFill>
                      <a:schemeClr val="accent2"/>
                    </a:solidFill>
                  </a:rPr>
                  <a:t>completely specified by a mean vector and a covariance matrix.</a:t>
                </a:r>
              </a:p>
              <a:p>
                <a:pPr marL="171450" indent="-171450">
                  <a:spcBef>
                    <a:spcPct val="50000"/>
                  </a:spcBef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Discriminant Functions: </a:t>
                </a:r>
                <a:r>
                  <a:rPr lang="en-US" sz="1800" b="1" kern="0" dirty="0">
                    <a:solidFill>
                      <a:schemeClr val="accent2"/>
                    </a:solidFill>
                  </a:rPr>
                  <a:t>functions we use to classify data.</a:t>
                </a:r>
              </a:p>
              <a:p>
                <a:pPr marL="171450" indent="-171450">
                  <a:spcBef>
                    <a:spcPct val="50000"/>
                  </a:spcBef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Gaussian Classifiers: </a:t>
                </a:r>
                <a:r>
                  <a:rPr lang="en-US" sz="1800" b="1" kern="0" dirty="0">
                    <a:solidFill>
                      <a:schemeClr val="accent2"/>
                    </a:solidFill>
                  </a:rPr>
                  <a:t>data represented by multivariate Gaussian distributions can be classified using simple decisions surfaces that are easy to visualize.</a:t>
                </a:r>
              </a:p>
              <a:p>
                <a:pPr marL="171450" indent="-171450">
                  <a:spcBef>
                    <a:spcPct val="50000"/>
                  </a:spcBef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Special Case: </a:t>
                </a:r>
                <a:r>
                  <a:rPr lang="en-US" sz="1800" b="1" kern="0" dirty="0">
                    <a:solidFill>
                      <a:schemeClr val="accent2"/>
                    </a:solidFill>
                  </a:rPr>
                  <a:t>If covariance matrices for two distributions are equal and proportional to the identity matrix, then the distributions are spherical in </a:t>
                </a:r>
                <a14:m>
                  <m:oMath xmlns:m="http://schemas.openxmlformats.org/officeDocument/2006/math">
                    <m:r>
                      <a:rPr lang="en-US" sz="1800" b="1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800" b="1" kern="0" dirty="0">
                    <a:solidFill>
                      <a:schemeClr val="accent2"/>
                    </a:solidFill>
                  </a:rPr>
                  <a:t> dimensions and the boundary is a generalized hyperplane in </a:t>
                </a:r>
                <a14:m>
                  <m:oMath xmlns:m="http://schemas.openxmlformats.org/officeDocument/2006/math">
                    <m:r>
                      <a:rPr lang="en-US" sz="1800" b="1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800" b="1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kern="0" dirty="0">
                    <a:solidFill>
                      <a:schemeClr val="accent2"/>
                    </a:solidFill>
                  </a:rPr>
                  <a:t> dimensions, perpendicular to the line joining the means.</a:t>
                </a:r>
              </a:p>
              <a:p>
                <a:pPr marL="171450" indent="-171450">
                  <a:spcBef>
                    <a:spcPct val="50000"/>
                  </a:spcBef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Class-Independent Principal Components Analysis: </a:t>
                </a:r>
                <a:r>
                  <a:rPr lang="en-US" sz="1800" b="1" kern="0" dirty="0">
                    <a:solidFill>
                      <a:schemeClr val="accent2"/>
                    </a:solidFill>
                  </a:rPr>
                  <a:t>The Bayesian MAP decoder was also known as a variant of Principal Components Analysis – an approach that emerged in the statistics literature in the mid-1900’s. In those days it was common to pool the data and compute a single covariance matrix. This was often referred to as “class-independent PCA” or a “pooled covariance” approach to data analysis. We will study this later in the course.</a:t>
                </a:r>
              </a:p>
            </p:txBody>
          </p:sp>
        </mc:Choice>
        <mc:Fallback xmlns="">
          <p:sp>
            <p:nvSpPr>
              <p:cNvPr id="2150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75" y="682625"/>
                <a:ext cx="8688388" cy="5401479"/>
              </a:xfrm>
              <a:prstGeom prst="rect">
                <a:avLst/>
              </a:prstGeom>
              <a:blipFill>
                <a:blip r:embed="rId2"/>
                <a:stretch>
                  <a:fillRect l="-1460" t="-1171" r="-1898" b="-14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1796" name="Rectangle 4"/>
              <p:cNvSpPr>
                <a:spLocks noChangeArrowheads="1"/>
              </p:cNvSpPr>
              <p:nvPr/>
            </p:nvSpPr>
            <p:spPr bwMode="auto">
              <a:xfrm>
                <a:off x="231775" y="593251"/>
                <a:ext cx="8645525" cy="5994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1800"/>
                  </a:spcAft>
                  <a:buFontTx/>
                  <a:buChar char="•"/>
                  <a:tabLst>
                    <a:tab pos="11430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Why is it convenient to convert an arbitrary distribution into a spherical one? (Hint: Euclidean distance)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  <a:tabLst>
                    <a:tab pos="11430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Consider the transformation,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𝒘</m:t>
                        </m:r>
                      </m:sub>
                    </m:sSub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𝚽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is the matrix whose columns are the orthonormal eigenvectors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𝜮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𝜦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is a diagonal matrix of eigenvalues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𝜮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𝜱𝜦𝜱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. Note that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is unitary.</a:t>
                </a:r>
              </a:p>
              <a:p>
                <a:pPr marL="176213" indent="-176213">
                  <a:spcAft>
                    <a:spcPts val="1800"/>
                  </a:spcAft>
                  <a:buFontTx/>
                  <a:buChar char="•"/>
                  <a:tabLst>
                    <a:tab pos="11430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What is the covariance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𝒘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?</a:t>
                </a:r>
              </a:p>
              <a:p>
                <a:pPr marL="176213" indent="-176213">
                  <a:spcAft>
                    <a:spcPts val="1800"/>
                  </a:spcAft>
                  <a:tabLst>
                    <a:tab pos="9144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𝑬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𝒚𝒚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]=(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𝒘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𝒘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=(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</m:oMath>
                </a14:m>
                <a:endParaRPr lang="en-US" sz="1800" b="1" i="1" baseline="30000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1800"/>
                  </a:spcAft>
                  <a:tabLst>
                    <a:tab pos="914400" algn="l"/>
                  </a:tabLst>
                </a:pPr>
                <a:r>
                  <a:rPr lang="en-US" sz="1800" b="1" i="1" baseline="30000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=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𝜮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</m:oMath>
                </a14:m>
                <a:endParaRPr lang="en-US" sz="1800" b="1" i="1" baseline="30000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1800"/>
                  </a:spcAft>
                  <a:tabLst>
                    <a:tab pos="914400" algn="l"/>
                  </a:tabLst>
                </a:pPr>
                <a:r>
                  <a:rPr lang="en-US" sz="1800" b="1" i="1" baseline="30000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𝜦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</m:oMath>
                </a14:m>
                <a:endParaRPr lang="en-US" sz="1800" b="1" i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1800"/>
                  </a:spcAft>
                  <a:tabLst>
                    <a:tab pos="914400" algn="l"/>
                  </a:tabLst>
                </a:pPr>
                <a:r>
                  <a:rPr lang="en-US" sz="1800" b="1" i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(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𝜦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b="1" i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1800"/>
                  </a:spcAft>
                  <a:tabLst>
                    <a:tab pos="914400" algn="l"/>
                  </a:tabLst>
                </a:pPr>
                <a:r>
                  <a:rPr lang="en-US" sz="1800" b="1" i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𝑰</m:t>
                    </m:r>
                  </m:oMath>
                </a14:m>
                <a:endParaRPr lang="en-US" sz="1800" b="1" i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1800"/>
                  </a:spcAft>
                  <a:buFontTx/>
                  <a:buChar char="•"/>
                  <a:tabLst>
                    <a:tab pos="11430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This approach is known as a whitening transformation, or more formally as Principal Component Analysis (PCA). Examining the eigenvectors of the covariance matrix provides information about the relationships between features.</a:t>
                </a:r>
              </a:p>
            </p:txBody>
          </p:sp>
        </mc:Choice>
        <mc:Fallback xmlns="">
          <p:sp>
            <p:nvSpPr>
              <p:cNvPr id="16179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75" y="593251"/>
                <a:ext cx="8645525" cy="5994585"/>
              </a:xfrm>
              <a:prstGeom prst="rect">
                <a:avLst/>
              </a:prstGeom>
              <a:blipFill>
                <a:blip r:embed="rId2"/>
                <a:stretch>
                  <a:fillRect l="-1468" t="-1268" r="-1322" b="-126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Coordinate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52154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04788" y="715645"/>
            <a:ext cx="8734425" cy="571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spcAft>
                <a:spcPts val="3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 classifier can be visualized as a connected graph with arcs and weights:</a:t>
            </a:r>
          </a:p>
          <a:p>
            <a:pPr marL="228600" indent="-228600"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What are the advantages of this type of visualization?</a:t>
            </a:r>
          </a:p>
        </p:txBody>
      </p:sp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209550" y="5003800"/>
            <a:ext cx="873442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spcAft>
                <a:spcPct val="25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71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Network Representation of a Classifier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" r="7676"/>
          <a:stretch/>
        </p:blipFill>
        <p:spPr bwMode="auto">
          <a:xfrm>
            <a:off x="1525587" y="1240544"/>
            <a:ext cx="6092825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5081299"/>
      </p:ext>
    </p:extLst>
  </p:cSld>
  <p:clrMapOvr>
    <a:masterClrMapping/>
  </p:clrMapOvr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7468</TotalTime>
  <Words>853</Words>
  <Application>Microsoft Macintosh PowerPoint</Application>
  <PresentationFormat>Letter Paper (8.5x11 in)</PresentationFormat>
  <Paragraphs>70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Cambria Math</vt:lpstr>
      <vt:lpstr>Times New Roman</vt:lpstr>
      <vt:lpstr>Wingdings</vt:lpstr>
      <vt:lpstr>isip_default</vt:lpstr>
      <vt:lpstr>1_lecture_title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439</cp:revision>
  <dcterms:created xsi:type="dcterms:W3CDTF">2002-09-12T17:13:32Z</dcterms:created>
  <dcterms:modified xsi:type="dcterms:W3CDTF">2023-01-25T14:29:57Z</dcterms:modified>
</cp:coreProperties>
</file>