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1"/>
    <p:sldMasterId id="2147483694" r:id="rId2"/>
  </p:sldMasterIdLst>
  <p:notesMasterIdLst>
    <p:notesMasterId r:id="rId15"/>
  </p:notesMasterIdLst>
  <p:handoutMasterIdLst>
    <p:handoutMasterId r:id="rId16"/>
  </p:handoutMasterIdLst>
  <p:sldIdLst>
    <p:sldId id="356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402" r:id="rId13"/>
    <p:sldId id="386" r:id="rId14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>
          <p15:clr>
            <a:srgbClr val="A4A3A4"/>
          </p15:clr>
        </p15:guide>
        <p15:guide id="2" pos="5616" userDrawn="1">
          <p15:clr>
            <a:srgbClr val="A4A3A4"/>
          </p15:clr>
        </p15:guide>
        <p15:guide id="3" pos="144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95374" autoAdjust="0"/>
  </p:normalViewPr>
  <p:slideViewPr>
    <p:cSldViewPr snapToGrid="0">
      <p:cViewPr varScale="1">
        <p:scale>
          <a:sx n="117" d="100"/>
          <a:sy n="117" d="100"/>
        </p:scale>
        <p:origin x="2264" y="184"/>
      </p:cViewPr>
      <p:guideLst>
        <p:guide orient="horz" pos="3816"/>
        <p:guide pos="5616"/>
        <p:guide pos="14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18" y="-102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DDBD59-569B-4ADA-B87A-7FB513C2CF84}" type="slidenum">
              <a:rPr lang="en-US"/>
              <a:pPr/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554538"/>
            <a:ext cx="6550025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3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36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06,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r>
              <a:rPr lang="en-US" dirty="0"/>
              <a:t>ECE 8527 – Introduction to Machine Learning and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9189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www-ccrma.stanford.edu/~jos/bayes/Bayesian_Parameter_Estimation.html" TargetMode="External"/><Relationship Id="rId7" Type="http://schemas.openxmlformats.org/officeDocument/2006/relationships/hyperlink" Target="http://www.mat.ulaval.ca/informatique/guide94/img14.png" TargetMode="External"/><Relationship Id="rId2" Type="http://schemas.openxmlformats.org/officeDocument/2006/relationships/hyperlink" Target="https://www.isip.piconepress.com/courses/temple/ece_8527/resources/dhs_book/dhs_chapter_03_03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ece.msstate.edu/research/isip/publications/seminars/msstate/2002/euro_coin/presentation_v0.pdf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isip.piconepress.com/publications/presentations_misc/2002/isip/euro_coin/presentation_v0.pdf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ccrma.stanford.edu/~jos/bayes/Bayesian_Parameter_Estimation.html" TargetMode="External"/><Relationship Id="rId9" Type="http://schemas.openxmlformats.org/officeDocument/2006/relationships/hyperlink" Target="http://www.isip.msstate.edu/publications/seminars/msstate_misc/2002/euro_coin/presentation_v0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ip.piconepress.com/publications/presentations_misc/2002/isip/euro_coin/" TargetMode="External"/><Relationship Id="rId2" Type="http://schemas.openxmlformats.org/officeDocument/2006/relationships/hyperlink" Target="http://www.inference.phy.cam.ac.uk/mackay/abstracts/euro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Lecture 06: </a:t>
            </a:r>
            <a:r>
              <a:rPr lang="en-US" b="1" dirty="0">
                <a:solidFill>
                  <a:schemeClr val="accent1"/>
                </a:solidFill>
              </a:rPr>
              <a:t>Bayesian Parameter Estimation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1338" y="1687904"/>
            <a:ext cx="4721225" cy="461764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Aft>
                <a:spcPts val="600"/>
              </a:spcAft>
              <a:defRPr/>
            </a:pPr>
            <a:r>
              <a:rPr lang="en-US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Objectives:</a:t>
            </a:r>
          </a:p>
          <a:p>
            <a:pPr marL="466725" marR="0" lvl="0" indent="-293688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The Parameter Estimation Problem</a:t>
            </a:r>
          </a:p>
          <a:p>
            <a:pPr marL="466725" marR="0" lvl="0" indent="-293688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Class-Conditional Densities</a:t>
            </a:r>
          </a:p>
          <a:p>
            <a:pPr marL="466725" marR="0" lvl="0" indent="-293688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Bayesian Estimation</a:t>
            </a:r>
          </a:p>
          <a:p>
            <a:pPr marL="466725" marR="0" lvl="0" indent="-293688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Reproducing Density</a:t>
            </a:r>
          </a:p>
          <a:p>
            <a:pPr marL="466725" marR="0" lvl="0" indent="-293688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Conjugate Prior</a:t>
            </a:r>
          </a:p>
          <a:p>
            <a:pPr marL="466725" marR="0" lvl="0" indent="-293688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Unknown Mean</a:t>
            </a:r>
          </a:p>
          <a:p>
            <a:pPr marL="466725" marR="0" lvl="0" indent="-293688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Application: Biased Coin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6213" marR="0" lvl="0" indent="-176213" algn="l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kern="0" dirty="0">
                <a:solidFill>
                  <a:schemeClr val="accent1"/>
                </a:solidFill>
              </a:rPr>
              <a:t>Resources:</a:t>
            </a:r>
          </a:p>
          <a:p>
            <a:pPr marL="466725" indent="-293688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DHS: </a:t>
            </a:r>
            <a:r>
              <a:rPr lang="en-US" sz="1800" b="1" kern="0" dirty="0">
                <a:solidFill>
                  <a:schemeClr val="bg1"/>
                </a:solidFill>
                <a:latin typeface="+mn-lt"/>
                <a:hlinkClick r:id="rId2"/>
              </a:rPr>
              <a:t>Sections 3.3 - 3.5</a:t>
            </a: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L="466725" indent="-293688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J.O.S.: </a:t>
            </a:r>
            <a:r>
              <a:rPr lang="en-US" sz="1800" b="1" kern="0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Bayesian </a:t>
            </a:r>
            <a:r>
              <a:rPr lang="en-US" sz="1800" b="1" kern="0" dirty="0">
                <a:solidFill>
                  <a:schemeClr val="bg1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</a:t>
            </a:r>
            <a:r>
              <a:rPr lang="en-US" sz="1800" b="1" kern="0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Estimation</a:t>
            </a: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L="466725" indent="-293688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J.H.: </a:t>
            </a:r>
            <a:r>
              <a:rPr lang="en-US" sz="1800" b="1" kern="0" dirty="0">
                <a:solidFill>
                  <a:schemeClr val="bg1"/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Euro Coin</a:t>
            </a:r>
            <a:endParaRPr lang="en-US" sz="1800" b="1" kern="0" dirty="0">
              <a:solidFill>
                <a:schemeClr val="bg1"/>
              </a:solidFill>
              <a:latin typeface="+mn-lt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4E0CB6-50FC-234E-A861-4221544CBB8E}"/>
              </a:ext>
            </a:extLst>
          </p:cNvPr>
          <p:cNvGrpSpPr/>
          <p:nvPr/>
        </p:nvGrpSpPr>
        <p:grpSpPr>
          <a:xfrm>
            <a:off x="5880588" y="1687904"/>
            <a:ext cx="2057400" cy="4189594"/>
            <a:chOff x="6533731" y="2096884"/>
            <a:chExt cx="2057400" cy="4189594"/>
          </a:xfrm>
        </p:grpSpPr>
        <p:pic>
          <p:nvPicPr>
            <p:cNvPr id="11" name="Picture 50" descr="http://www.mat.ulaval.ca/informatique/guide94/img14.png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533731" y="3244348"/>
              <a:ext cx="2057400" cy="1561057"/>
            </a:xfrm>
            <a:prstGeom prst="rect">
              <a:avLst/>
            </a:prstGeom>
            <a:solidFill>
              <a:srgbClr val="000080"/>
            </a:solidFill>
            <a:ln w="38100">
              <a:solidFill>
                <a:srgbClr val="000080"/>
              </a:solidFill>
              <a:miter lim="800000"/>
              <a:headEnd/>
              <a:tailEnd/>
            </a:ln>
          </p:spPr>
        </p:pic>
        <p:pic>
          <p:nvPicPr>
            <p:cNvPr id="12" name="Picture 51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/>
            <a:srcRect l="25247" t="53416" r="24918" b="9682"/>
            <a:stretch>
              <a:fillRect/>
            </a:stretch>
          </p:blipFill>
          <p:spPr bwMode="auto">
            <a:xfrm>
              <a:off x="6533731" y="4818202"/>
              <a:ext cx="2057400" cy="1468276"/>
            </a:xfrm>
            <a:prstGeom prst="rect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/>
            </a:ln>
            <a:effectLst/>
          </p:spPr>
        </p:pic>
        <p:pic>
          <p:nvPicPr>
            <p:cNvPr id="18" name="Picture 17" descr="image.JP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33731" y="2096884"/>
              <a:ext cx="2057400" cy="1106688"/>
            </a:xfrm>
            <a:prstGeom prst="rect">
              <a:avLst/>
            </a:prstGeom>
            <a:ln w="38100">
              <a:solidFill>
                <a:srgbClr val="00008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8276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12" name="Rectangle 32"/>
          <p:cNvSpPr>
            <a:spLocks noChangeArrowheads="1"/>
          </p:cNvSpPr>
          <p:nvPr/>
        </p:nvSpPr>
        <p:spPr bwMode="auto">
          <a:xfrm>
            <a:off x="206375" y="589435"/>
            <a:ext cx="8740775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lnSpc>
                <a:spcPct val="150000"/>
              </a:lnSpc>
              <a:spcAft>
                <a:spcPts val="18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543" name="Rectangle 63"/>
              <p:cNvSpPr>
                <a:spLocks noChangeArrowheads="1"/>
              </p:cNvSpPr>
              <p:nvPr/>
            </p:nvSpPr>
            <p:spPr bwMode="auto">
              <a:xfrm>
                <a:off x="228601" y="677731"/>
                <a:ext cx="8686800" cy="5755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First, solve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:</a:t>
                </a:r>
              </a:p>
              <a:p>
                <a:pPr marL="458788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Next, solve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𝜇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:</a:t>
                </a:r>
              </a:p>
              <a:p>
                <a:pPr marL="458788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d>
                      <m:d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746125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Summarizing:</a:t>
                </a:r>
              </a:p>
              <a:p>
                <a:pPr marL="458788">
                  <a:spcAft>
                    <a:spcPts val="600"/>
                  </a:spcAft>
                  <a:tabLst>
                    <a:tab pos="45672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1" i="1">
                        <a:solidFill>
                          <a:srgbClr val="004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4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4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4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1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458788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These equations describe how to mix prior knowledge,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, with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What happens as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⟶∞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? What happens when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is small?</a:t>
                </a:r>
              </a:p>
              <a:p>
                <a:pPr marL="458788">
                  <a:spcAft>
                    <a:spcPts val="1200"/>
                  </a:spcAft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8543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1" y="677731"/>
                <a:ext cx="8686800" cy="5755341"/>
              </a:xfrm>
              <a:prstGeom prst="rect">
                <a:avLst/>
              </a:prstGeom>
              <a:blipFill>
                <a:blip r:embed="rId2"/>
                <a:stretch>
                  <a:fillRect l="-1606" t="-13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Univariate Gaussian Case (Cont.)</a:t>
            </a:r>
          </a:p>
        </p:txBody>
      </p:sp>
    </p:spTree>
    <p:extLst>
      <p:ext uri="{BB962C8B-B14F-4D97-AF65-F5344CB8AC3E}">
        <p14:creationId xmlns:p14="http://schemas.microsoft.com/office/powerpoint/2010/main" val="3211164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Text Box 4"/>
              <p:cNvSpPr txBox="1">
                <a:spLocks noChangeArrowheads="1"/>
              </p:cNvSpPr>
              <p:nvPr/>
            </p:nvSpPr>
            <p:spPr bwMode="auto">
              <a:xfrm>
                <a:off x="228599" y="682625"/>
                <a:ext cx="8486775" cy="5491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171450" indent="-17145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Introduced the Bayesian parameter estimation approach.</a:t>
                </a:r>
              </a:p>
              <a:p>
                <a:pPr marL="171450" indent="-17145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Described the role of the class-conditional distribution in a Bayesian estimate.</a:t>
                </a:r>
              </a:p>
              <a:p>
                <a:pPr marL="171450" indent="-17145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Linked the class conditional densities to the posteriors:</a:t>
                </a:r>
              </a:p>
              <a:p>
                <a:pPr marL="458788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𝑝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𝐷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  <m:r>
                                <a:rPr lang="en-US" sz="1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𝐷</m:t>
                              </m:r>
                            </m:e>
                          </m:d>
                          <m:r>
                            <a:rPr lang="el-G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ⅆ</m:t>
                          </m:r>
                          <m:r>
                            <a:rPr lang="el-G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𝜽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𝐷</m:t>
                              </m:r>
                            </m:e>
                          </m:d>
                          <m:r>
                            <a:rPr lang="el-G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ⅆ</m:t>
                          </m:r>
                          <m:r>
                            <a:rPr lang="el-G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𝜽</m:t>
                          </m:r>
                        </m:e>
                      </m:nary>
                      <m:r>
                        <a:rPr lang="el-GR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1450" indent="-17145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Demonstrated the approach by estimating the mean of a univariate Gaussian distribution when the variance is known:</a:t>
                </a:r>
              </a:p>
              <a:p>
                <a:pPr marL="458788">
                  <a:spcAft>
                    <a:spcPts val="600"/>
                  </a:spcAft>
                  <a:tabLst>
                    <a:tab pos="45672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1" i="1">
                        <a:solidFill>
                          <a:srgbClr val="004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4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4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4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1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458788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1450" indent="-17145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Explained how these equations described a principled way to mix prior knowledge,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, with observed data,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baseline="-25000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50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682625"/>
                <a:ext cx="8486775" cy="5491888"/>
              </a:xfrm>
              <a:prstGeom prst="rect">
                <a:avLst/>
              </a:prstGeom>
              <a:blipFill>
                <a:blip r:embed="rId2"/>
                <a:stretch>
                  <a:fillRect l="-1493" t="-1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00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5" name="Rectangle 1059"/>
          <p:cNvSpPr>
            <a:spLocks noChangeArrowheads="1"/>
          </p:cNvSpPr>
          <p:nvPr/>
        </p:nvSpPr>
        <p:spPr bwMode="auto">
          <a:xfrm>
            <a:off x="230188" y="722671"/>
            <a:ext cx="8664575" cy="150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spcAft>
                <a:spcPct val="2500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  <a:sym typeface="Symbol" pitchFamily="18" charset="2"/>
              </a:rPr>
              <a:t>Getting ahead a bit, let’s see how we can put these ideas to work on a simple example due to </a:t>
            </a:r>
            <a:r>
              <a:rPr lang="en-US" sz="1800" b="1" dirty="0">
                <a:solidFill>
                  <a:schemeClr val="bg1"/>
                </a:solidFill>
                <a:sym typeface="Symbol" pitchFamily="18" charset="2"/>
                <a:hlinkClick r:id="rId2"/>
              </a:rPr>
              <a:t>David MacKay</a:t>
            </a:r>
            <a:r>
              <a:rPr lang="en-US" sz="1800" b="1" dirty="0">
                <a:solidFill>
                  <a:schemeClr val="bg1"/>
                </a:solidFill>
                <a:sym typeface="Symbol" pitchFamily="18" charset="2"/>
              </a:rPr>
              <a:t>, and explained by </a:t>
            </a:r>
            <a:r>
              <a:rPr lang="en-US" sz="1800" b="1" dirty="0">
                <a:solidFill>
                  <a:schemeClr val="bg1"/>
                </a:solidFill>
                <a:sym typeface="Symbol" pitchFamily="18" charset="2"/>
                <a:hlinkClick r:id="rId3"/>
              </a:rPr>
              <a:t>Jon Hamaker</a:t>
            </a:r>
            <a:r>
              <a:rPr lang="en-US" sz="1800" b="1" dirty="0">
                <a:solidFill>
                  <a:schemeClr val="bg1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“The Euro Coin”</a:t>
            </a:r>
          </a:p>
        </p:txBody>
      </p:sp>
    </p:spTree>
    <p:extLst>
      <p:ext uri="{BB962C8B-B14F-4D97-AF65-F5344CB8AC3E}">
        <p14:creationId xmlns:p14="http://schemas.microsoft.com/office/powerpoint/2010/main" val="416972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979" name="Rectangle 83"/>
              <p:cNvSpPr>
                <a:spLocks noChangeArrowheads="1"/>
              </p:cNvSpPr>
              <p:nvPr/>
            </p:nvSpPr>
            <p:spPr bwMode="auto">
              <a:xfrm>
                <a:off x="228601" y="663677"/>
                <a:ext cx="8496300" cy="5653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In Chapter 2, we learned how to design an optimal classifier if we knew the prior probabilities,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𝜔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,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 and class-conditional densities,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𝜔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accent1"/>
                    </a:solidFill>
                    <a:latin typeface="+mj-lt"/>
                  </a:rPr>
                  <a:t>Bayes: 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treat the parameters as random variables having some known prior distribution. Observations of samples converts this to a posterior.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accent1"/>
                    </a:solidFill>
                    <a:latin typeface="+mj-lt"/>
                  </a:rPr>
                  <a:t>Bayesian Learning: 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sharpen the </a:t>
                </a:r>
                <a:r>
                  <a:rPr lang="en-US" sz="1800" b="1" i="1" dirty="0">
                    <a:solidFill>
                      <a:schemeClr val="bg1"/>
                    </a:solidFill>
                    <a:latin typeface="+mj-lt"/>
                  </a:rPr>
                  <a:t>a posteriori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 density causing it to peak near the true value.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accent1"/>
                    </a:solidFill>
                    <a:latin typeface="+mj-lt"/>
                  </a:rPr>
                  <a:t>Supervised vs. Unsupervised Learning: 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do we know the class assignments of the training data.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accent1"/>
                    </a:solidFill>
                    <a:latin typeface="+mj-lt"/>
                  </a:rPr>
                  <a:t>Self-Supervised Learning: 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generate some kind of supervisory signal to use to allow a system to learn representations of the data (to be discussed later).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accent1"/>
                    </a:solidFill>
                    <a:latin typeface="+mj-lt"/>
                  </a:rPr>
                  <a:t>Comparison: 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Bayesian estimation and ML estimation produce very similar results in many cases.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accent1"/>
                    </a:solidFill>
                    <a:latin typeface="+mj-lt"/>
                  </a:rPr>
                  <a:t>Statistical Inference: 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The key innovation of the Bayesian approach is that it shows how we can mix prior knowledge and knowledge gained from actual data in a principled way. We can view statistical inference as the process of converting prior knowledge to probabilities.</a:t>
                </a:r>
              </a:p>
            </p:txBody>
          </p:sp>
        </mc:Choice>
        <mc:Fallback xmlns="">
          <p:sp>
            <p:nvSpPr>
              <p:cNvPr id="80979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1" y="663677"/>
                <a:ext cx="8496300" cy="5653996"/>
              </a:xfrm>
              <a:prstGeom prst="rect">
                <a:avLst/>
              </a:prstGeom>
              <a:blipFill>
                <a:blip r:embed="rId3"/>
                <a:stretch>
                  <a:fillRect l="-1644" t="-1345" r="-897" b="-112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588" y="-206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Introduction to Bayesian 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372084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0551" name="Rectangle 23"/>
              <p:cNvSpPr>
                <a:spLocks noChangeArrowheads="1"/>
              </p:cNvSpPr>
              <p:nvPr/>
            </p:nvSpPr>
            <p:spPr bwMode="auto">
              <a:xfrm>
                <a:off x="243911" y="619431"/>
                <a:ext cx="8671489" cy="5695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Posterior probabilities,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𝜔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, are 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central to Bayesian classification.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Bayes formula allows us to compute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𝜔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from the priors,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𝜔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, and the likelihood,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𝜔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. W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hat if the priors and class-conditionals are unknown?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The answer is that we can compute the posterior,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𝜔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, using all of the information at our disposal (e.g., training data).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For a training set,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, Bayes formula becomes:</a:t>
                </a:r>
              </a:p>
              <a:p>
                <a:pPr marL="458788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𝑃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𝜔</m:t>
                          </m:r>
                          <m:r>
                            <a:rPr lang="en-US" sz="1800" i="1" baseline="-25000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1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1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𝑙𝑖𝑘𝑒𝑙𝑖h𝑜𝑜𝑑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 × 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𝑝𝑟𝑖𝑜𝑟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𝑒𝑣𝑖𝑑𝑒𝑛𝑐𝑒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𝑐</m:t>
                              </m:r>
                            </m:sup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𝒙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We assume priors are known: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𝜔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𝜔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Also, assume the samples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have no influence on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𝑝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𝐷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𝑖𝑓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𝑗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Bayes formula reduces to:</a:t>
                </a:r>
              </a:p>
              <a:p>
                <a:pPr marL="46355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𝑃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𝜔</m:t>
                          </m:r>
                          <m:r>
                            <a:rPr lang="en-US" sz="1800" i="1" baseline="-25000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1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1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𝑗</m:t>
                              </m:r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𝑐</m:t>
                              </m:r>
                            </m:sup>
                            <m:e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𝒙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accent1"/>
                    </a:solidFill>
                    <a:sym typeface="Symbol" pitchFamily="18" charset="2"/>
                  </a:rPr>
                  <a:t>Implications: 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Use a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𝑫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of samples drawn independently according to the fixed but unknown probability distribution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𝑝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to determine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sz="18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0551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911" y="619431"/>
                <a:ext cx="8671489" cy="5695307"/>
              </a:xfrm>
              <a:prstGeom prst="rect">
                <a:avLst/>
              </a:prstGeom>
              <a:blipFill>
                <a:blip r:embed="rId3"/>
                <a:stretch>
                  <a:fillRect l="-1462" t="-1111" b="-44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497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Class-Conditional Densities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87402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91960" progId="Equation.3">
                  <p:embed/>
                </p:oleObj>
              </mc:Choice>
              <mc:Fallback>
                <p:oleObj name="Equation" r:id="rId4" imgW="139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402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6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83944" y="619433"/>
                <a:ext cx="8816975" cy="57598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Assume the parametric form of the evidence,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, is known: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. 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Any information we have about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prior to collecting samples is contained in a known prior density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.</a:t>
                </a:r>
                <a:endParaRPr lang="en-US" sz="18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Observation of samples converts this to a posterior,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, which we hope is peaked around the true value of</a:t>
                </a:r>
                <a:r>
                  <a:rPr lang="en-US" sz="1800" b="1" i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𝜽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Our goal is to estimate a parameter vector: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𝐷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,</m:t>
                            </m:r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𝜽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𝐷</m:t>
                            </m:r>
                          </m:e>
                        </m:d>
                        <m:r>
                          <a:rPr lang="el-GR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ⅆ</m:t>
                        </m:r>
                        <m:r>
                          <a:rPr lang="el-GR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We can write the joint distribution as a product:</a:t>
                </a:r>
              </a:p>
              <a:p>
                <a:pPr marL="458788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𝑝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𝐷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𝐷</m:t>
                              </m:r>
                            </m:e>
                          </m:d>
                          <m:r>
                            <a:rPr lang="el-G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ⅆ</m:t>
                          </m:r>
                          <m:r>
                            <a:rPr lang="el-G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𝜽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𝐷</m:t>
                              </m:r>
                            </m:e>
                          </m:d>
                          <m:r>
                            <a:rPr lang="el-G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ⅆ</m:t>
                          </m:r>
                          <m:r>
                            <a:rPr lang="el-G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180975">
                  <a:spcAft>
                    <a:spcPts val="12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because the samples are drawn independently.</a:t>
                </a:r>
              </a:p>
              <a:p>
                <a:pPr marL="176213" indent="-176213">
                  <a:lnSpc>
                    <a:spcPct val="150000"/>
                  </a:lnSpc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This links the class-conditional density,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𝑝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𝐷</m:t>
                        </m:r>
                      </m:e>
                    </m:d>
                    <m:r>
                      <a:rPr 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to the posterior,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𝜽</m:t>
                        </m:r>
                      </m:e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Unfortunately, numerical solutions are typically required since closed form solutions for real-world problems don’t usually exist.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endParaRPr lang="en-US" sz="1800" b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4402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944" y="619433"/>
                <a:ext cx="8816975" cy="5759852"/>
              </a:xfrm>
              <a:prstGeom prst="rect">
                <a:avLst/>
              </a:prstGeom>
              <a:blipFill>
                <a:blip r:embed="rId2"/>
                <a:stretch>
                  <a:fillRect l="-1439" t="-10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The Parameter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88544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726" name="Rectangle 30"/>
              <p:cNvSpPr>
                <a:spLocks noChangeArrowheads="1"/>
              </p:cNvSpPr>
              <p:nvPr/>
            </p:nvSpPr>
            <p:spPr bwMode="auto">
              <a:xfrm>
                <a:off x="243347" y="656216"/>
                <a:ext cx="8666264" cy="5401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Let’s consider a simple case in which only the mean of a univariate Gaussian distribution is unknown: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 The variables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are scalars.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Let’s assume we also know the form of the density for the unknown variable,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, and have assumed it is Gaussian: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.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are known values.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Using Bayes formula:</a:t>
                </a:r>
              </a:p>
              <a:p>
                <a:pPr marL="458788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917575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</m:oMath>
                </a14:m>
                <a:endParaRPr lang="en-US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1717675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l-G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l-G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1717675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1717675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Rationale: Once a value of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𝜇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is known, the density for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is completely known.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𝛼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is a normalization factor that depends on the data,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𝐷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.</a:t>
                </a:r>
              </a:p>
              <a:p>
                <a:pPr marL="176213" indent="-176213">
                  <a:spcAft>
                    <a:spcPct val="25000"/>
                  </a:spcAft>
                  <a:buFontTx/>
                  <a:buChar char="•"/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7726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347" y="656216"/>
                <a:ext cx="8666264" cy="5401684"/>
              </a:xfrm>
              <a:prstGeom prst="rect">
                <a:avLst/>
              </a:prstGeom>
              <a:blipFill>
                <a:blip r:embed="rId2"/>
                <a:stretch>
                  <a:fillRect l="-1464" t="-1171" r="-10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733" name="Rectangle 37"/>
          <p:cNvSpPr>
            <a:spLocks noChangeArrowheads="1"/>
          </p:cNvSpPr>
          <p:nvPr/>
        </p:nvSpPr>
        <p:spPr bwMode="auto">
          <a:xfrm>
            <a:off x="190961" y="1379188"/>
            <a:ext cx="35448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spcAft>
                <a:spcPct val="250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57730" name="Rectangle 34"/>
          <p:cNvSpPr>
            <a:spLocks noChangeArrowheads="1"/>
          </p:cNvSpPr>
          <p:nvPr/>
        </p:nvSpPr>
        <p:spPr bwMode="auto">
          <a:xfrm>
            <a:off x="190961" y="1937065"/>
            <a:ext cx="34925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spcAft>
                <a:spcPct val="250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57739" name="Rectangle 43"/>
          <p:cNvSpPr>
            <a:spLocks noChangeArrowheads="1"/>
          </p:cNvSpPr>
          <p:nvPr/>
        </p:nvSpPr>
        <p:spPr bwMode="auto">
          <a:xfrm>
            <a:off x="197311" y="2479687"/>
            <a:ext cx="3770312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lnSpc>
                <a:spcPct val="150000"/>
              </a:lnSpc>
              <a:spcAft>
                <a:spcPts val="18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Univariate Gaussian Case</a:t>
            </a:r>
          </a:p>
        </p:txBody>
      </p:sp>
    </p:spTree>
    <p:extLst>
      <p:ext uri="{BB962C8B-B14F-4D97-AF65-F5344CB8AC3E}">
        <p14:creationId xmlns:p14="http://schemas.microsoft.com/office/powerpoint/2010/main" val="366292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487" name="Rectangle 31"/>
              <p:cNvSpPr>
                <a:spLocks noChangeArrowheads="1"/>
              </p:cNvSpPr>
              <p:nvPr/>
            </p:nvSpPr>
            <p:spPr bwMode="auto">
              <a:xfrm>
                <a:off x="228600" y="621851"/>
                <a:ext cx="8686800" cy="5821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rgbClr val="004000"/>
                    </a:solidFill>
                  </a:rPr>
                  <a:t>Applying our Gaussian assumptions for the shapes of the distributions:</a:t>
                </a:r>
              </a:p>
              <a:p>
                <a:pPr marL="1809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l-GR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9175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l-G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rad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1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80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sz="180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8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8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4000"/>
                  </a:solidFill>
                </a:endParaRPr>
              </a:p>
              <a:p>
                <a:pPr marL="9175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4000"/>
                  </a:solidFill>
                </a:endParaRPr>
              </a:p>
              <a:p>
                <a:pPr marL="9175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4000"/>
                  </a:solidFill>
                </a:endParaRPr>
              </a:p>
              <a:p>
                <a:pPr marL="9175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f>
                                    <m:fPr>
                                      <m:ctrlPr>
                                        <a:rPr 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  <m:f>
                                        <m:fPr>
                                          <m:ctrlPr>
                                            <a:rPr lang="en-US" sz="1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4000"/>
                  </a:solidFill>
                </a:endParaRPr>
              </a:p>
              <a:p>
                <a:pPr marL="9175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4000"/>
                  </a:solidFill>
                </a:endParaRPr>
              </a:p>
              <a:p>
                <a:pPr marL="458788">
                  <a:spcAft>
                    <a:spcPct val="50000"/>
                  </a:spcAft>
                </a:pPr>
                <a:endParaRPr lang="en-US" sz="1800" b="1" dirty="0">
                  <a:solidFill>
                    <a:srgbClr val="004000"/>
                  </a:solidFill>
                </a:endParaRPr>
              </a:p>
            </p:txBody>
          </p:sp>
        </mc:Choice>
        <mc:Fallback xmlns="">
          <p:sp>
            <p:nvSpPr>
              <p:cNvPr id="147487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21851"/>
                <a:ext cx="8686800" cy="5821980"/>
              </a:xfrm>
              <a:prstGeom prst="rect">
                <a:avLst/>
              </a:prstGeom>
              <a:blipFill>
                <a:blip r:embed="rId2"/>
                <a:stretch>
                  <a:fillRect l="-1606" t="-9348" b="-2130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Univariate Gaussian Case</a:t>
            </a:r>
          </a:p>
        </p:txBody>
      </p:sp>
    </p:spTree>
    <p:extLst>
      <p:ext uri="{BB962C8B-B14F-4D97-AF65-F5344CB8AC3E}">
        <p14:creationId xmlns:p14="http://schemas.microsoft.com/office/powerpoint/2010/main" val="13216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487" name="Rectangle 31"/>
              <p:cNvSpPr>
                <a:spLocks noChangeArrowheads="1"/>
              </p:cNvSpPr>
              <p:nvPr/>
            </p:nvSpPr>
            <p:spPr bwMode="auto">
              <a:xfrm>
                <a:off x="228600" y="593718"/>
                <a:ext cx="8686800" cy="57317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Now we need to work this into a simpler form:</a:t>
                </a:r>
              </a:p>
              <a:p>
                <a:pPr marL="45878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4000"/>
                  </a:solidFill>
                </a:endParaRPr>
              </a:p>
              <a:p>
                <a:pPr marL="1204913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sz="180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800" b="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1800" b="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en-US" sz="180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800" b="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1800" b="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e>
                                      </m:nary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sz="180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b="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b="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00" b="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en-US" sz="180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800" b="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1800" b="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4000"/>
                  </a:solidFill>
                </a:endParaRPr>
              </a:p>
              <a:p>
                <a:pPr marL="1204913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f>
                                <m:fPr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4000"/>
                  </a:solidFill>
                </a:endParaRPr>
              </a:p>
              <a:p>
                <a:pPr marL="1204913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4000"/>
                  </a:solidFill>
                </a:endParaRPr>
              </a:p>
              <a:p>
                <a:pPr marL="1204913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b="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4000"/>
                  </a:solidFill>
                </a:endParaRPr>
              </a:p>
              <a:p>
                <a:pPr marL="180975">
                  <a:spcAft>
                    <a:spcPts val="12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where</a:t>
                </a:r>
                <a:r>
                  <a:rPr lang="en-US" sz="1800" b="1" dirty="0">
                    <a:solidFill>
                      <a:srgbClr val="004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4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4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4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4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b="1" dirty="0">
                    <a:solidFill>
                      <a:srgbClr val="004000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endParaRPr lang="en-US" sz="1800" b="1" dirty="0">
                  <a:solidFill>
                    <a:srgbClr val="004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US" sz="1800" b="1" dirty="0">
                  <a:solidFill>
                    <a:srgbClr val="004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US" sz="1800" b="1" dirty="0">
                  <a:solidFill>
                    <a:srgbClr val="004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US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7487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93718"/>
                <a:ext cx="8686800" cy="5731778"/>
              </a:xfrm>
              <a:prstGeom prst="rect">
                <a:avLst/>
              </a:prstGeom>
              <a:blipFill>
                <a:blip r:embed="rId2"/>
                <a:stretch>
                  <a:fillRect l="-1606" t="-8389" b="-441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Univariate Gaussian Case (Cont.)</a:t>
            </a:r>
          </a:p>
        </p:txBody>
      </p:sp>
    </p:spTree>
    <p:extLst>
      <p:ext uri="{BB962C8B-B14F-4D97-AF65-F5344CB8AC3E}">
        <p14:creationId xmlns:p14="http://schemas.microsoft.com/office/powerpoint/2010/main" val="4159665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Univariate Gaussian Case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2"/>
              <p:cNvSpPr>
                <a:spLocks noChangeArrowheads="1"/>
              </p:cNvSpPr>
              <p:nvPr/>
            </p:nvSpPr>
            <p:spPr bwMode="auto">
              <a:xfrm>
                <a:off x="228600" y="547231"/>
                <a:ext cx="8703334" cy="551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𝜇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𝐷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is an exponential of a quadratic function, which makes it a normal distribution.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Because this is true for any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, it is referred to as a </a:t>
                </a:r>
                <a:r>
                  <a:rPr lang="en-US" sz="1800" b="1" dirty="0">
                    <a:solidFill>
                      <a:schemeClr val="accent1"/>
                    </a:solidFill>
                    <a:sym typeface="Symbol" pitchFamily="18" charset="2"/>
                  </a:rPr>
                  <a:t>reproducing density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𝜇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is referred to as a </a:t>
                </a:r>
                <a:r>
                  <a:rPr lang="en-US" sz="1800" b="1" dirty="0">
                    <a:solidFill>
                      <a:schemeClr val="accent1"/>
                    </a:solidFill>
                    <a:sym typeface="Symbol" pitchFamily="18" charset="2"/>
                  </a:rPr>
                  <a:t>conjugate prior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We can write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𝜇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  <m:r>
                      <a:rPr lang="en-US" sz="18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𝐷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 ~ 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𝑁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𝜇</m:t>
                    </m:r>
                    <m:r>
                      <a:rPr 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𝜎</m:t>
                    </m:r>
                    <m:r>
                      <a:rPr 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18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2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:</a:t>
                </a:r>
              </a:p>
              <a:p>
                <a:pPr marL="458788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𝜇</m:t>
                          </m:r>
                        </m:e>
                        <m:e>
                          <m:r>
                            <a:rPr lang="en-US" sz="1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𝐷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Expand the quadratic term:</a:t>
                </a:r>
              </a:p>
              <a:p>
                <a:pPr marL="458788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𝜇</m:t>
                          </m:r>
                        </m:e>
                        <m:e>
                          <m:r>
                            <a:rPr lang="en-US" sz="1800" i="1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𝐷</m:t>
                          </m:r>
                        </m:e>
                      </m:d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Equate coefficients of our two functions:</a:t>
                </a:r>
              </a:p>
              <a:p>
                <a:pPr marL="458788"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d>
                  </m:oMath>
                </a14:m>
                <a:endParaRPr lang="en-US" sz="1800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176213" indent="-176213">
                  <a:lnSpc>
                    <a:spcPct val="150000"/>
                  </a:lnSpc>
                  <a:spcAft>
                    <a:spcPts val="1800"/>
                  </a:spcAft>
                  <a:buFontTx/>
                  <a:buChar char="•"/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lnSpc>
                    <a:spcPct val="150000"/>
                  </a:lnSpc>
                  <a:spcAft>
                    <a:spcPts val="1800"/>
                  </a:spcAft>
                  <a:buFontTx/>
                  <a:buChar char="•"/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lnSpc>
                    <a:spcPct val="150000"/>
                  </a:lnSpc>
                  <a:spcAft>
                    <a:spcPts val="18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	</a:t>
                </a:r>
                <a:endParaRPr lang="en-US" sz="1800" baseline="-25000" dirty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47231"/>
                <a:ext cx="8703334" cy="5510669"/>
              </a:xfrm>
              <a:prstGeom prst="rect">
                <a:avLst/>
              </a:prstGeom>
              <a:blipFill>
                <a:blip r:embed="rId2"/>
                <a:stretch>
                  <a:fillRect l="-1603" t="-1379" r="-204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540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Univariate Gaussian Case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2"/>
              <p:cNvSpPr>
                <a:spLocks noChangeArrowheads="1"/>
              </p:cNvSpPr>
              <p:nvPr/>
            </p:nvSpPr>
            <p:spPr bwMode="auto">
              <a:xfrm>
                <a:off x="233362" y="587875"/>
                <a:ext cx="8682038" cy="5470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Rearrange terms so that the dependencies on </a:t>
                </a:r>
                <a:r>
                  <a:rPr lang="en-US" sz="1800" dirty="0">
                    <a:solidFill>
                      <a:schemeClr val="bg1"/>
                    </a:solidFill>
                    <a:sym typeface="Symbol"/>
                  </a:rPr>
                  <a:t>μ</a:t>
                </a:r>
                <a:r>
                  <a:rPr lang="en-US" sz="1800" b="1" dirty="0">
                    <a:solidFill>
                      <a:schemeClr val="bg1"/>
                    </a:solidFill>
                    <a:sym typeface="Symbol"/>
                  </a:rPr>
                  <a:t> are clear:</a:t>
                </a:r>
              </a:p>
              <a:p>
                <a:pPr marL="458788"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51777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/>
                </a:endParaRPr>
              </a:p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Associate terms related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𝜎</m:t>
                    </m:r>
                    <m:r>
                      <a:rPr lang="en-US" sz="18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2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and</a:t>
                </a:r>
                <a:r>
                  <a:rPr lang="en-US" sz="1800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𝜇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:</a:t>
                </a:r>
              </a:p>
              <a:p>
                <a:pPr marL="458788"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:</a:t>
                </a: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58788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: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There is actually a third equation involving terms not related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𝜇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/>
                  </a:rPr>
                  <a:t>:</a:t>
                </a:r>
              </a:p>
              <a:p>
                <a:pPr marL="458788"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𝐨𝐫</m:t>
                    </m:r>
                    <m:r>
                      <a:rPr 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12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  <a:sym typeface="Symbol"/>
                  </a:rPr>
                  <a:t>	but we can ignore this since it is not a function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𝜇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/>
                  </a:rPr>
                  <a:t> and is a complicated equation to solve.</a:t>
                </a:r>
              </a:p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We have two equations and two unknowns: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62" y="587875"/>
                <a:ext cx="8682038" cy="5470025"/>
              </a:xfrm>
              <a:prstGeom prst="rect">
                <a:avLst/>
              </a:prstGeom>
              <a:blipFill>
                <a:blip r:embed="rId2"/>
                <a:stretch>
                  <a:fillRect l="-1460" t="-138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25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7599</TotalTime>
  <Words>1214</Words>
  <Application>Microsoft Macintosh PowerPoint</Application>
  <PresentationFormat>Letter Paper (8.5x11 in)</PresentationFormat>
  <Paragraphs>118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Times New Roman</vt:lpstr>
      <vt:lpstr>isip_default</vt:lpstr>
      <vt:lpstr>1_lecture_title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440</cp:revision>
  <dcterms:created xsi:type="dcterms:W3CDTF">2002-09-12T17:13:32Z</dcterms:created>
  <dcterms:modified xsi:type="dcterms:W3CDTF">2023-01-30T14:43:41Z</dcterms:modified>
</cp:coreProperties>
</file>