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Lst>
  <p:notesMasterIdLst>
    <p:notesMasterId r:id="rId21"/>
  </p:notesMasterIdLst>
  <p:handoutMasterIdLst>
    <p:handoutMasterId r:id="rId22"/>
  </p:handoutMasterIdLst>
  <p:sldIdLst>
    <p:sldId id="356" r:id="rId3"/>
    <p:sldId id="414" r:id="rId4"/>
    <p:sldId id="432" r:id="rId5"/>
    <p:sldId id="411" r:id="rId6"/>
    <p:sldId id="433" r:id="rId7"/>
    <p:sldId id="415" r:id="rId8"/>
    <p:sldId id="416" r:id="rId9"/>
    <p:sldId id="417" r:id="rId10"/>
    <p:sldId id="418" r:id="rId11"/>
    <p:sldId id="434" r:id="rId12"/>
    <p:sldId id="419" r:id="rId13"/>
    <p:sldId id="425" r:id="rId14"/>
    <p:sldId id="426" r:id="rId15"/>
    <p:sldId id="430" r:id="rId16"/>
    <p:sldId id="431" r:id="rId17"/>
    <p:sldId id="427" r:id="rId18"/>
    <p:sldId id="428" r:id="rId19"/>
    <p:sldId id="421" r:id="rId20"/>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16">
          <p15:clr>
            <a:srgbClr val="A4A3A4"/>
          </p15:clr>
        </p15:guide>
        <p15:guide id="2" pos="144" userDrawn="1">
          <p15:clr>
            <a:srgbClr val="A4A3A4"/>
          </p15:clr>
        </p15:guide>
        <p15:guide id="3" pos="5616" userDrawn="1">
          <p15:clr>
            <a:srgbClr val="A4A3A4"/>
          </p15:clr>
        </p15:guide>
        <p15:guide id="4" pos="2880" userDrawn="1">
          <p15:clr>
            <a:srgbClr val="A4A3A4"/>
          </p15:clr>
        </p15:guide>
        <p15:guide id="5" pos="4248" userDrawn="1">
          <p15:clr>
            <a:srgbClr val="A4A3A4"/>
          </p15:clr>
        </p15:guide>
        <p15:guide id="6" pos="1512"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52" autoAdjust="0"/>
    <p:restoredTop sz="95369" autoAdjust="0"/>
  </p:normalViewPr>
  <p:slideViewPr>
    <p:cSldViewPr snapToGrid="0">
      <p:cViewPr varScale="1">
        <p:scale>
          <a:sx n="129" d="100"/>
          <a:sy n="129" d="100"/>
        </p:scale>
        <p:origin x="1504" y="192"/>
      </p:cViewPr>
      <p:guideLst>
        <p:guide orient="horz" pos="3816"/>
        <p:guide pos="144"/>
        <p:guide pos="5616"/>
        <p:guide pos="2880"/>
        <p:guide pos="4248"/>
        <p:guide pos="1512"/>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1</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a:p>
        </p:txBody>
      </p:sp>
    </p:spTree>
    <p:extLst>
      <p:ext uri="{BB962C8B-B14F-4D97-AF65-F5344CB8AC3E}">
        <p14:creationId xmlns:p14="http://schemas.microsoft.com/office/powerpoint/2010/main" val="100333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a:p>
        </p:txBody>
      </p:sp>
    </p:spTree>
    <p:extLst>
      <p:ext uri="{BB962C8B-B14F-4D97-AF65-F5344CB8AC3E}">
        <p14:creationId xmlns:p14="http://schemas.microsoft.com/office/powerpoint/2010/main" val="109000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a:p>
        </p:txBody>
      </p:sp>
    </p:spTree>
    <p:extLst>
      <p:ext uri="{BB962C8B-B14F-4D97-AF65-F5344CB8AC3E}">
        <p14:creationId xmlns:p14="http://schemas.microsoft.com/office/powerpoint/2010/main" val="163114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363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2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08,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brown.edu/research/ai/dynamics/tutorial/Documents/ExpectationMaximization.html" TargetMode="External"/><Relationship Id="rId7" Type="http://schemas.openxmlformats.org/officeDocument/2006/relationships/image" Target="../media/image3.jpeg"/><Relationship Id="rId2" Type="http://schemas.openxmlformats.org/officeDocument/2006/relationships/hyperlink" Target="http://en.wikipedia.org/wiki/Expectation-maximization_algorithm" TargetMode="Externa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hyperlink" Target="https://www.youtube.com/watch?v=DIADjJXrgps" TargetMode="External"/><Relationship Id="rId4" Type="http://schemas.openxmlformats.org/officeDocument/2006/relationships/hyperlink" Target="https://mitpress.mit.edu/books/statistical-methods-speech-recognitio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socr.ucla.edu/Applets.dir/MixtureEM.html" TargetMode="External"/><Relationship Id="rId2" Type="http://schemas.openxmlformats.org/officeDocument/2006/relationships/hyperlink" Target="http://citeseer.ist.psu.edu/bilmes98gentle.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eb.mit.edu/6.435/www/Dempster77.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XLKoTqGao7U"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ensen%27s_inequalit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ts val="1200"/>
              </a:spcBef>
              <a:spcAft>
                <a:spcPts val="60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p>
          <a:p>
            <a:pPr marL="171450" marR="0" lvl="0" defTabSz="914400" rtl="0" eaLnBrk="1" fontAlgn="auto" latinLnBrk="0" hangingPunct="1">
              <a:spcBef>
                <a:spcPts val="0"/>
              </a:spcBef>
              <a:spcAft>
                <a:spcPts val="0"/>
              </a:spcAft>
              <a:buClrTx/>
              <a:buSzTx/>
              <a:defRPr/>
            </a:pPr>
            <a:r>
              <a:rPr kumimoji="0" lang="en-US" sz="1800" b="1" i="0" u="none" strike="noStrike" kern="1200" cap="none" spc="0" normalizeH="0" baseline="0" noProof="0" dirty="0">
                <a:ln>
                  <a:noFill/>
                </a:ln>
                <a:solidFill>
                  <a:schemeClr val="tx2"/>
                </a:solidFill>
                <a:effectLst/>
                <a:uLnTx/>
                <a:uFillTx/>
                <a:latin typeface="+mn-lt"/>
                <a:ea typeface="+mn-ea"/>
                <a:cs typeface="+mn-cs"/>
              </a:rPr>
              <a:t>Synopsis</a:t>
            </a:r>
          </a:p>
          <a:p>
            <a:pPr marL="171450" marR="0" lvl="0" defTabSz="914400" rtl="0" eaLnBrk="1" fontAlgn="auto" latinLnBrk="0" hangingPunct="1">
              <a:spcBef>
                <a:spcPts val="0"/>
              </a:spcBef>
              <a:spcAft>
                <a:spcPts val="0"/>
              </a:spcAft>
              <a:buClrTx/>
              <a:buSzTx/>
              <a:defRPr/>
            </a:pPr>
            <a:r>
              <a:rPr lang="en-US" sz="1800" b="1" dirty="0">
                <a:solidFill>
                  <a:schemeClr val="tx2"/>
                </a:solidFill>
                <a:latin typeface="+mn-lt"/>
              </a:rPr>
              <a:t>Algorithm Preview</a:t>
            </a:r>
          </a:p>
          <a:p>
            <a:pPr marL="171450" marR="0" lvl="0" defTabSz="914400" rtl="0" eaLnBrk="1" fontAlgn="auto" latinLnBrk="0" hangingPunct="1">
              <a:spcBef>
                <a:spcPts val="0"/>
              </a:spcBef>
              <a:spcAft>
                <a:spcPts val="0"/>
              </a:spcAft>
              <a:buClrTx/>
              <a:buSzTx/>
              <a:defRPr/>
            </a:pPr>
            <a:r>
              <a:rPr kumimoji="0" lang="en-US" sz="1800" b="1" i="0" u="none" strike="noStrike" kern="1200" cap="none" spc="0" normalizeH="0" baseline="0" noProof="0" dirty="0">
                <a:ln>
                  <a:noFill/>
                </a:ln>
                <a:solidFill>
                  <a:schemeClr val="tx2"/>
                </a:solidFill>
                <a:effectLst/>
                <a:uLnTx/>
                <a:uFillTx/>
                <a:latin typeface="+mn-lt"/>
                <a:ea typeface="+mn-ea"/>
                <a:cs typeface="+mn-cs"/>
              </a:rPr>
              <a:t>Jensen’s Inequality (Special</a:t>
            </a:r>
            <a:r>
              <a:rPr kumimoji="0" lang="en-US" sz="1800" b="1" i="0" u="none" strike="noStrike" kern="1200" cap="none" spc="0" normalizeH="0" noProof="0" dirty="0">
                <a:ln>
                  <a:noFill/>
                </a:ln>
                <a:solidFill>
                  <a:schemeClr val="tx2"/>
                </a:solidFill>
                <a:effectLst/>
                <a:uLnTx/>
                <a:uFillTx/>
                <a:latin typeface="+mn-lt"/>
                <a:ea typeface="+mn-ea"/>
                <a:cs typeface="+mn-cs"/>
              </a:rPr>
              <a:t> Case)</a:t>
            </a:r>
          </a:p>
          <a:p>
            <a:pPr marL="171450" marR="0" lvl="0" defTabSz="914400" rtl="0" eaLnBrk="1" fontAlgn="auto" latinLnBrk="0" hangingPunct="1">
              <a:spcBef>
                <a:spcPts val="0"/>
              </a:spcBef>
              <a:spcAft>
                <a:spcPts val="0"/>
              </a:spcAft>
              <a:buClrTx/>
              <a:buSzTx/>
              <a:defRPr/>
            </a:pPr>
            <a:r>
              <a:rPr kumimoji="0" lang="en-US" sz="1800" b="1" i="0" u="none" strike="noStrike" kern="1200" cap="none" spc="0" normalizeH="0" noProof="0" dirty="0">
                <a:ln>
                  <a:noFill/>
                </a:ln>
                <a:solidFill>
                  <a:schemeClr val="tx2"/>
                </a:solidFill>
                <a:effectLst/>
                <a:uLnTx/>
                <a:uFillTx/>
                <a:latin typeface="+mn-lt"/>
                <a:ea typeface="+mn-ea"/>
                <a:cs typeface="+mn-cs"/>
              </a:rPr>
              <a:t>Theorem and Proof</a:t>
            </a:r>
            <a:br>
              <a:rPr kumimoji="0" lang="en-US" sz="1800" b="1" i="0" u="none" strike="noStrike" kern="1200" cap="none" spc="0" normalizeH="0" baseline="0" noProof="0" dirty="0">
                <a:ln>
                  <a:noFill/>
                </a:ln>
                <a:solidFill>
                  <a:schemeClr val="tx2"/>
                </a:solidFill>
                <a:effectLst/>
                <a:uLnTx/>
                <a:uFillTx/>
                <a:latin typeface="+mn-lt"/>
                <a:ea typeface="+mn-ea"/>
                <a:cs typeface="+mn-cs"/>
              </a:rPr>
            </a:br>
            <a:r>
              <a:rPr lang="en-US" sz="1800" b="1" dirty="0">
                <a:solidFill>
                  <a:schemeClr val="tx2"/>
                </a:solidFill>
                <a:latin typeface="+mn-lt"/>
              </a:rPr>
              <a:t>Gaussian Mixture Modeling</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a:p>
            <a:pPr marL="176213" indent="-176213">
              <a:spcBef>
                <a:spcPts val="1200"/>
              </a:spcBef>
              <a:spcAft>
                <a:spcPts val="600"/>
              </a:spcAft>
              <a:buFont typeface="Arial" pitchFamily="34" charset="0"/>
              <a:buChar char="•"/>
            </a:pPr>
            <a:r>
              <a:rPr kumimoji="0" lang="en-US" sz="2400" b="1" i="0" u="none" strike="noStrike" kern="1200" cap="none" spc="0" normalizeH="0" baseline="0" noProof="0" dirty="0">
                <a:ln>
                  <a:noFill/>
                </a:ln>
                <a:solidFill>
                  <a:schemeClr val="accent1"/>
                </a:solidFill>
                <a:effectLst/>
                <a:uLnTx/>
                <a:uFillTx/>
                <a:latin typeface="+mn-lt"/>
                <a:ea typeface="+mn-ea"/>
                <a:cs typeface="+mn-cs"/>
              </a:rPr>
              <a:t>Resources:</a:t>
            </a:r>
          </a:p>
          <a:p>
            <a:pPr marL="171450" indent="11113">
              <a:spcBef>
                <a:spcPts val="0"/>
              </a:spcBef>
              <a:spcAft>
                <a:spcPts val="0"/>
              </a:spcAft>
            </a:pPr>
            <a:r>
              <a:rPr lang="en-US" sz="1800" b="1" dirty="0">
                <a:solidFill>
                  <a:schemeClr val="accent2"/>
                </a:solidFill>
                <a:latin typeface="Arial" panose="020B0604020202020204" pitchFamily="34" charset="0"/>
                <a:cs typeface="Arial" panose="020B0604020202020204" pitchFamily="34" charset="0"/>
              </a:rPr>
              <a:t>Textbook (Section 10.1)</a:t>
            </a:r>
          </a:p>
          <a:p>
            <a:pPr marL="171450" indent="11113">
              <a:spcBef>
                <a:spcPts val="0"/>
              </a:spcBef>
              <a:spcAft>
                <a:spcPts val="0"/>
              </a:spcAft>
            </a:pPr>
            <a:r>
              <a:rPr kumimoji="0" lang="en-US" sz="1800" b="1" i="0" u="none" strike="noStrike" kern="1200" cap="none" spc="0" normalizeH="0" baseline="0" noProof="0" dirty="0">
                <a:ln>
                  <a:noFill/>
                </a:ln>
                <a:solidFill>
                  <a:schemeClr val="accent2"/>
                </a:solidFill>
                <a:effectLst/>
                <a:uLnTx/>
                <a:uFillTx/>
                <a:latin typeface="+mn-lt"/>
                <a:ea typeface="+mn-ea"/>
                <a:cs typeface="+mn-cs"/>
              </a:rPr>
              <a:t>Wiki: </a:t>
            </a:r>
            <a:r>
              <a:rPr kumimoji="0" lang="en-US" sz="1800" b="1" i="0" u="none" strike="noStrike" kern="1200" cap="none" spc="0" normalizeH="0" baseline="0" noProof="0" dirty="0">
                <a:ln>
                  <a:noFill/>
                </a:ln>
                <a:solidFill>
                  <a:schemeClr val="accent2"/>
                </a:solidFill>
                <a:effectLst/>
                <a:uLnTx/>
                <a:uFillTx/>
                <a:latin typeface="+mn-lt"/>
                <a:ea typeface="+mn-ea"/>
                <a:cs typeface="+mn-cs"/>
                <a:hlinkClick r:id="rId2"/>
              </a:rPr>
              <a:t>EM History</a:t>
            </a:r>
            <a:br>
              <a:rPr lang="en-US" sz="1800" b="1" dirty="0">
                <a:solidFill>
                  <a:schemeClr val="accent2"/>
                </a:solidFill>
                <a:latin typeface="+mn-lt"/>
              </a:rPr>
            </a:br>
            <a:r>
              <a:rPr kumimoji="0" lang="en-US" sz="1800" b="1" u="none" strike="noStrike" kern="1200" cap="none" spc="0" normalizeH="0" baseline="0" noProof="0" dirty="0">
                <a:ln>
                  <a:noFill/>
                </a:ln>
                <a:solidFill>
                  <a:schemeClr val="accent2"/>
                </a:solidFill>
                <a:effectLst/>
                <a:uLnTx/>
                <a:uFillTx/>
                <a:latin typeface="Arial" panose="020B0604020202020204" pitchFamily="34" charset="0"/>
                <a:cs typeface="Arial" panose="020B0604020202020204" pitchFamily="34" charset="0"/>
              </a:rPr>
              <a:t>T</a:t>
            </a:r>
            <a:r>
              <a:rPr lang="en-US" sz="1800" b="1" dirty="0" err="1">
                <a:solidFill>
                  <a:schemeClr val="accent2"/>
                </a:solidFill>
                <a:latin typeface="Arial" panose="020B0604020202020204" pitchFamily="34" charset="0"/>
                <a:cs typeface="Arial" panose="020B0604020202020204" pitchFamily="34" charset="0"/>
              </a:rPr>
              <a:t>omDean</a:t>
            </a:r>
            <a:r>
              <a:rPr kumimoji="0" lang="en-US" sz="1800" b="1" u="none" strike="noStrike" kern="1200" cap="none" spc="0" normalizeH="0" baseline="0" noProof="0" dirty="0">
                <a:ln>
                  <a:noFill/>
                </a:ln>
                <a:solidFill>
                  <a:schemeClr val="accent2"/>
                </a:solidFill>
                <a:effectLst/>
                <a:uLnTx/>
                <a:uFillTx/>
                <a:latin typeface="Arial" panose="020B0604020202020204" pitchFamily="34" charset="0"/>
                <a:cs typeface="Arial" panose="020B0604020202020204" pitchFamily="34" charset="0"/>
              </a:rPr>
              <a:t>: </a:t>
            </a:r>
            <a:r>
              <a:rPr kumimoji="0" lang="en-US" sz="1800" b="1" u="none" strike="noStrike" kern="1200" cap="none" spc="0" normalizeH="0" baseline="0" noProof="0" dirty="0">
                <a:ln>
                  <a:noFill/>
                </a:ln>
                <a:solidFill>
                  <a:schemeClr val="accent2"/>
                </a:solidFill>
                <a:effectLst/>
                <a:uLnTx/>
                <a:uFillTx/>
                <a:latin typeface="Arial" panose="020B0604020202020204" pitchFamily="34" charset="0"/>
                <a:cs typeface="Arial" panose="020B0604020202020204" pitchFamily="34" charset="0"/>
                <a:hlinkClick r:id="rId3"/>
              </a:rPr>
              <a:t>EM Tutorial</a:t>
            </a:r>
            <a:br>
              <a:rPr kumimoji="0" lang="en-US" sz="1800" b="1" u="none" strike="noStrike" kern="1200" cap="none" spc="0" normalizeH="0" noProof="0" dirty="0">
                <a:ln>
                  <a:noFill/>
                </a:ln>
                <a:solidFill>
                  <a:schemeClr val="accent2"/>
                </a:solidFill>
                <a:effectLst/>
                <a:uLnTx/>
                <a:uFillTx/>
                <a:latin typeface="Arial" panose="020B0604020202020204" pitchFamily="34" charset="0"/>
                <a:cs typeface="Arial" panose="020B0604020202020204" pitchFamily="34" charset="0"/>
              </a:rPr>
            </a:br>
            <a:r>
              <a:rPr lang="en-US" sz="1800" b="1" dirty="0" err="1">
                <a:solidFill>
                  <a:srgbClr val="004000"/>
                </a:solidFill>
                <a:latin typeface="Arial" panose="020B0604020202020204" pitchFamily="34" charset="0"/>
                <a:cs typeface="Arial" panose="020B0604020202020204" pitchFamily="34" charset="0"/>
              </a:rPr>
              <a:t>FredJelinek</a:t>
            </a:r>
            <a:r>
              <a:rPr lang="en-US" sz="1800" b="1" dirty="0">
                <a:solidFill>
                  <a:srgbClr val="004000"/>
                </a:solidFill>
                <a:latin typeface="Arial" panose="020B0604020202020204" pitchFamily="34" charset="0"/>
                <a:cs typeface="Arial" panose="020B0604020202020204" pitchFamily="34" charset="0"/>
              </a:rPr>
              <a:t>: </a:t>
            </a:r>
            <a:r>
              <a:rPr lang="en-US" sz="1800" b="1" dirty="0">
                <a:solidFill>
                  <a:srgbClr val="004000"/>
                </a:solidFill>
                <a:latin typeface="Arial" panose="020B0604020202020204" pitchFamily="34" charset="0"/>
                <a:cs typeface="Arial" panose="020B0604020202020204" pitchFamily="34" charset="0"/>
                <a:hlinkClick r:id="rId4"/>
              </a:rPr>
              <a:t>Statistical Methods</a:t>
            </a:r>
            <a:br>
              <a:rPr lang="en-US" sz="1800" b="1" dirty="0">
                <a:solidFill>
                  <a:srgbClr val="004000"/>
                </a:solidFill>
                <a:latin typeface="Arial" panose="020B0604020202020204" pitchFamily="34" charset="0"/>
                <a:cs typeface="Arial" panose="020B0604020202020204" pitchFamily="34" charset="0"/>
              </a:rPr>
            </a:br>
            <a:r>
              <a:rPr lang="en-US" sz="1800" b="1" dirty="0" err="1">
                <a:solidFill>
                  <a:schemeClr val="bg1"/>
                </a:solidFill>
                <a:latin typeface="Arial" panose="020B0604020202020204" pitchFamily="34" charset="0"/>
                <a:cs typeface="Arial" panose="020B0604020202020204" pitchFamily="34" charset="0"/>
              </a:rPr>
              <a:t>Edureka</a:t>
            </a:r>
            <a:r>
              <a:rPr lang="en-US" sz="1800" b="1"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hlinkClick r:id="rId5"/>
              </a:rPr>
              <a:t>Demonstration</a:t>
            </a:r>
            <a:br>
              <a:rPr lang="en-US" b="1" dirty="0">
                <a:solidFill>
                  <a:schemeClr val="accent2"/>
                </a:solidFill>
              </a:rPr>
            </a:br>
            <a:endParaRPr kumimoji="0" lang="en-US" sz="1800" b="1" i="0" u="none" strike="noStrike" kern="1200" cap="none" spc="0" normalizeH="0" noProof="0" dirty="0">
              <a:ln>
                <a:noFill/>
              </a:ln>
              <a:solidFill>
                <a:schemeClr val="accent2"/>
              </a:solidFill>
              <a:effectLst/>
              <a:uLnTx/>
              <a:uFillTx/>
              <a:latin typeface="+mn-lt"/>
              <a:ea typeface="+mn-ea"/>
              <a:cs typeface="+mn-cs"/>
            </a:endParaRPr>
          </a:p>
        </p:txBody>
      </p:sp>
      <p:sp>
        <p:nvSpPr>
          <p:cNvPr id="9" name="Text Box 29"/>
          <p:cNvSpPr txBox="1">
            <a:spLocks noChangeArrowheads="1"/>
          </p:cNvSpPr>
          <p:nvPr/>
        </p:nvSpPr>
        <p:spPr bwMode="auto">
          <a:xfrm>
            <a:off x="409575" y="552450"/>
            <a:ext cx="8467725" cy="461665"/>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08: The Expectation Maximization (EM</a:t>
            </a:r>
            <a:r>
              <a:rPr lang="en-US" b="1">
                <a:solidFill>
                  <a:schemeClr val="accent1"/>
                </a:solidFill>
              </a:rPr>
              <a:t>) Theorem</a:t>
            </a:r>
            <a:endParaRPr lang="en-US" b="1" dirty="0">
              <a:solidFill>
                <a:schemeClr val="accent1"/>
              </a:solidFill>
            </a:endParaRPr>
          </a:p>
        </p:txBody>
      </p:sp>
      <p:pic>
        <p:nvPicPr>
          <p:cNvPr id="10" name="Picture 9" descr="x.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57387" y="3416342"/>
            <a:ext cx="3259536" cy="2835531"/>
          </a:xfrm>
          <a:prstGeom prst="rect">
            <a:avLst/>
          </a:prstGeom>
        </p:spPr>
      </p:pic>
      <p:pic>
        <p:nvPicPr>
          <p:cNvPr id="11" name="Picture 10" descr="x_Page_2.jp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152843" y="1120878"/>
            <a:ext cx="2549832" cy="1952574"/>
          </a:xfrm>
          <a:prstGeom prst="rect">
            <a:avLst/>
          </a:prstGeom>
        </p:spPr>
      </p:pic>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a:extLst>
              <a:ext uri="{FF2B5EF4-FFF2-40B4-BE49-F238E27FC236}">
                <a16:creationId xmlns:a16="http://schemas.microsoft.com/office/drawing/2014/main" id="{FA4CE281-D4D2-434C-8E8D-4DF6A7571EDE}"/>
              </a:ext>
            </a:extLst>
          </p:cNvPr>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Discussion of the EM Theorem</a:t>
            </a:r>
          </a:p>
        </p:txBody>
      </p:sp>
      <mc:AlternateContent xmlns:mc="http://schemas.openxmlformats.org/markup-compatibility/2006" xmlns:a14="http://schemas.microsoft.com/office/drawing/2010/main">
        <mc:Choice Requires="a14">
          <p:sp>
            <p:nvSpPr>
              <p:cNvPr id="5" name="Text Box 4">
                <a:extLst>
                  <a:ext uri="{FF2B5EF4-FFF2-40B4-BE49-F238E27FC236}">
                    <a16:creationId xmlns:a16="http://schemas.microsoft.com/office/drawing/2014/main" id="{9DCF530F-3ABB-5A40-BC2A-33EB3C134748}"/>
                  </a:ext>
                </a:extLst>
              </p:cNvPr>
              <p:cNvSpPr txBox="1">
                <a:spLocks noChangeArrowheads="1"/>
              </p:cNvSpPr>
              <p:nvPr/>
            </p:nvSpPr>
            <p:spPr bwMode="auto">
              <a:xfrm>
                <a:off x="228599" y="626165"/>
                <a:ext cx="8686801" cy="5187235"/>
              </a:xfrm>
              <a:prstGeom prst="rect">
                <a:avLst/>
              </a:prstGeom>
              <a:noFill/>
              <a:ln w="9525">
                <a:noFill/>
                <a:miter lim="800000"/>
                <a:headEnd/>
                <a:tailEnd/>
              </a:ln>
            </p:spPr>
            <p:txBody>
              <a:bodyPr wrap="square" lIns="0" tIns="0" rIns="0" bIns="0">
                <a:noAutofit/>
              </a:bodyPr>
              <a:lstStyle/>
              <a:p>
                <a:pPr marL="344488" indent="-344488">
                  <a:spcBef>
                    <a:spcPts val="0"/>
                  </a:spcBef>
                  <a:spcAft>
                    <a:spcPts val="1200"/>
                  </a:spcAft>
                </a:pPr>
                <a:r>
                  <a:rPr lang="en-US" sz="1800" b="1" dirty="0">
                    <a:solidFill>
                      <a:schemeClr val="accent1"/>
                    </a:solidFill>
                  </a:rPr>
                  <a:t>Theorem: </a:t>
                </a:r>
                <a:r>
                  <a:rPr lang="en-US" sz="1800" b="1" dirty="0">
                    <a:solidFill>
                      <a:schemeClr val="bg1"/>
                    </a:solidFill>
                  </a:rPr>
                  <a:t>If </a:t>
                </a:r>
                <a14:m>
                  <m:oMath xmlns:m="http://schemas.openxmlformats.org/officeDocument/2006/math">
                    <m:nary>
                      <m:naryPr>
                        <m:chr m:val="∑"/>
                        <m:supHide m:val="on"/>
                        <m:ctrlPr>
                          <a:rPr lang="en-US" sz="1800" i="1" smtClean="0">
                            <a:solidFill>
                              <a:schemeClr val="bg1"/>
                            </a:solidFill>
                            <a:latin typeface="Cambria Math" panose="02040503050406030204" pitchFamily="18" charset="0"/>
                          </a:rPr>
                        </m:ctrlPr>
                      </m:naryPr>
                      <m:sub>
                        <m:r>
                          <m:rPr>
                            <m:brk m:alnAt="7"/>
                          </m:rPr>
                          <a:rPr lang="en-US" sz="1800" b="0" i="1" smtClean="0">
                            <a:solidFill>
                              <a:schemeClr val="bg1"/>
                            </a:solidFill>
                            <a:latin typeface="Cambria Math" panose="02040503050406030204" pitchFamily="18" charset="0"/>
                          </a:rPr>
                          <m:t>𝑡</m:t>
                        </m:r>
                      </m:sub>
                      <m:sup/>
                      <m:e>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0" i="1">
                                    <a:solidFill>
                                      <a:schemeClr val="bg1"/>
                                    </a:solidFill>
                                    <a:latin typeface="Cambria Math" panose="02040503050406030204" pitchFamily="18" charset="0"/>
                                    <a:ea typeface="Cambria Math" panose="02040503050406030204" pitchFamily="18" charset="0"/>
                                  </a:rPr>
                                  <m:t>𝜃</m:t>
                                </m:r>
                              </m:e>
                              <m:sup>
                                <m:r>
                                  <a:rPr lang="en-US" sz="1800" b="0" i="1">
                                    <a:solidFill>
                                      <a:schemeClr val="bg1"/>
                                    </a:solidFill>
                                    <a:latin typeface="Cambria Math" panose="02040503050406030204" pitchFamily="18" charset="0"/>
                                  </a:rPr>
                                  <m:t>′</m:t>
                                </m:r>
                              </m:sup>
                            </m:sSup>
                          </m:sub>
                        </m:sSub>
                        <m:d>
                          <m:dPr>
                            <m:ctrlPr>
                              <a:rPr lang="en-US" sz="1800"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𝒕</m:t>
                            </m:r>
                            <m:d>
                              <m:dPr>
                                <m:begChr m:val="|"/>
                                <m:endChr m:val=""/>
                                <m:ctrlPr>
                                  <a:rPr lang="en-US" sz="1800"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𝒚</m:t>
                                </m:r>
                              </m:e>
                            </m:d>
                          </m:e>
                        </m:d>
                        <m:r>
                          <a:rPr lang="en-US" sz="1800" b="0" i="1" smtClean="0">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e>
                        </m:d>
                      </m:e>
                    </m:nary>
                    <m:r>
                      <a:rPr lang="en-US" sz="1800" b="0" i="1" smtClean="0">
                        <a:solidFill>
                          <a:schemeClr val="bg1"/>
                        </a:solidFill>
                        <a:latin typeface="Cambria Math" panose="02040503050406030204" pitchFamily="18" charset="0"/>
                      </a:rPr>
                      <m:t>&gt;</m:t>
                    </m:r>
                    <m:nary>
                      <m:naryPr>
                        <m:chr m:val="∑"/>
                        <m:supHide m:val="on"/>
                        <m:ctrlPr>
                          <a:rPr lang="en-US" sz="1800" i="1">
                            <a:solidFill>
                              <a:schemeClr val="bg1"/>
                            </a:solidFill>
                            <a:latin typeface="Cambria Math" panose="02040503050406030204" pitchFamily="18" charset="0"/>
                          </a:rPr>
                        </m:ctrlPr>
                      </m:naryPr>
                      <m:sub>
                        <m:r>
                          <m:rPr>
                            <m:brk m:alnAt="7"/>
                          </m:rPr>
                          <a:rPr lang="en-US" sz="1800" b="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b="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sSup>
                                  <m:sSupPr>
                                    <m:ctrlPr>
                                      <a:rPr lang="en-US" sz="1800"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0" i="1" smtClean="0">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d>
                                  <m:dPr>
                                    <m:begChr m:val="|"/>
                                    <m:endChr m:val=""/>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𝑦</m:t>
                                    </m:r>
                                  </m:e>
                                </m:d>
                              </m:e>
                            </m:d>
                          </m:e>
                        </m:d>
                      </m:e>
                    </m:nary>
                  </m:oMath>
                </a14:m>
                <a:r>
                  <a:rPr lang="en-US" sz="1800" b="1" dirty="0">
                    <a:solidFill>
                      <a:schemeClr val="bg1"/>
                    </a:solidFill>
                  </a:rPr>
                  <a:t>, then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𝑃</m:t>
                        </m:r>
                      </m:e>
                      <m:sub>
                        <m:r>
                          <a:rPr lang="en-US" sz="1800" b="1" i="1" smtClean="0">
                            <a:solidFill>
                              <a:schemeClr val="bg1"/>
                            </a:solidFill>
                            <a:latin typeface="Cambria Math" panose="02040503050406030204" pitchFamily="18" charset="0"/>
                            <a:ea typeface="Cambria Math" panose="02040503050406030204" pitchFamily="18" charset="0"/>
                          </a:rPr>
                          <m:t>𝜽</m:t>
                        </m:r>
                      </m:sub>
                    </m:sSub>
                    <m:d>
                      <m:dPr>
                        <m:ctrlPr>
                          <a:rPr lang="en-US" sz="1800" b="1"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𝒚</m:t>
                        </m:r>
                      </m:e>
                    </m:d>
                    <m:r>
                      <a:rPr lang="en-US" sz="1800" b="1" i="1" smtClean="0">
                        <a:solidFill>
                          <a:schemeClr val="bg1"/>
                        </a:solidFill>
                        <a:latin typeface="Cambria Math" panose="02040503050406030204" pitchFamily="18" charset="0"/>
                      </a:rPr>
                      <m:t>&gt;</m:t>
                    </m:r>
                  </m:oMath>
                </a14:m>
                <a:r>
                  <a:rPr lang="en-US" sz="1800" b="1" dirty="0">
                    <a:solidFill>
                      <a:schemeClr val="bg1"/>
                    </a:solidFill>
                  </a:rPr>
                  <a:t>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sSup>
                          <m:sSupPr>
                            <m:ctrlPr>
                              <a:rPr lang="en-US" sz="1800" b="1"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smtClean="0">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r>
                      <a:rPr lang="en-US" sz="1800" b="1" i="0" smtClean="0">
                        <a:solidFill>
                          <a:schemeClr val="bg1"/>
                        </a:solidFill>
                        <a:latin typeface="Cambria Math" panose="02040503050406030204" pitchFamily="18" charset="0"/>
                      </a:rPr>
                      <m:t>.</m:t>
                    </m:r>
                  </m:oMath>
                </a14:m>
                <a:endParaRPr lang="en-US" sz="1800" b="1" dirty="0">
                  <a:solidFill>
                    <a:schemeClr val="bg1"/>
                  </a:solidFill>
                </a:endParaRPr>
              </a:p>
              <a:p>
                <a:pPr>
                  <a:spcBef>
                    <a:spcPts val="0"/>
                  </a:spcBef>
                  <a:spcAft>
                    <a:spcPts val="600"/>
                  </a:spcAft>
                </a:pPr>
                <a:r>
                  <a:rPr lang="en-US" sz="1800" b="1" dirty="0">
                    <a:solidFill>
                      <a:schemeClr val="accent1"/>
                    </a:solidFill>
                  </a:rPr>
                  <a:t>Explanation: </a:t>
                </a:r>
                <a:r>
                  <a:rPr lang="en-US" sz="1800" b="1" dirty="0">
                    <a:solidFill>
                      <a:schemeClr val="bg1"/>
                    </a:solidFill>
                  </a:rPr>
                  <a:t>What exactly have we shown? </a:t>
                </a:r>
              </a:p>
              <a:p>
                <a:pPr marL="344488" indent="-227013">
                  <a:spcBef>
                    <a:spcPts val="0"/>
                  </a:spcBef>
                  <a:spcAft>
                    <a:spcPts val="600"/>
                  </a:spcAft>
                  <a:buFont typeface="Arial" panose="020B0604020202020204" pitchFamily="34" charset="0"/>
                  <a:buChar char="•"/>
                </a:pPr>
                <a:r>
                  <a:rPr lang="en-US" sz="1800" b="1" dirty="0">
                    <a:solidFill>
                      <a:schemeClr val="bg1"/>
                    </a:solidFill>
                  </a:rPr>
                  <a:t>If the first quantity is greater than zero, then the new model will be better than the old model because the data is more likely to have been produced by the new model rather than the old model.</a:t>
                </a:r>
              </a:p>
              <a:p>
                <a:pPr marL="344488" indent="-227013">
                  <a:spcBef>
                    <a:spcPts val="0"/>
                  </a:spcBef>
                  <a:spcAft>
                    <a:spcPts val="1200"/>
                  </a:spcAft>
                  <a:buFont typeface="Arial" panose="020B0604020202020204" pitchFamily="34" charset="0"/>
                  <a:buChar char="•"/>
                </a:pPr>
                <a:r>
                  <a:rPr lang="en-US" sz="1800" b="1" dirty="0">
                    <a:solidFill>
                      <a:schemeClr val="bg1"/>
                    </a:solidFill>
                  </a:rPr>
                  <a:t>This suggests a strategy for finding the new parameters,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choose them to make the first quantity positive!</a:t>
                </a:r>
              </a:p>
              <a:p>
                <a:pPr marL="9525">
                  <a:spcBef>
                    <a:spcPts val="0"/>
                  </a:spcBef>
                  <a:spcAft>
                    <a:spcPts val="600"/>
                  </a:spcAft>
                </a:pPr>
                <a:r>
                  <a:rPr lang="en-US" sz="1800" b="1" dirty="0">
                    <a:solidFill>
                      <a:schemeClr val="accent1"/>
                    </a:solidFill>
                  </a:rPr>
                  <a:t>Caveats:</a:t>
                </a:r>
              </a:p>
              <a:p>
                <a:pPr marL="344488" indent="-227013">
                  <a:spcBef>
                    <a:spcPts val="0"/>
                  </a:spcBef>
                  <a:spcAft>
                    <a:spcPts val="600"/>
                  </a:spcAft>
                  <a:buFont typeface="Arial" panose="020B0604020202020204" pitchFamily="34" charset="0"/>
                  <a:buChar char="•"/>
                </a:pPr>
                <a:r>
                  <a:rPr lang="en-US" sz="1800" b="1" dirty="0">
                    <a:solidFill>
                      <a:schemeClr val="bg1"/>
                    </a:solidFill>
                  </a:rPr>
                  <a:t>The EM Theorem doesn’t tell us how to find the estimation and maximization equations. It simply tells us if they can be found, we can use them to improve our models.</a:t>
                </a:r>
              </a:p>
              <a:p>
                <a:pPr marL="344488" indent="-227013">
                  <a:spcBef>
                    <a:spcPts val="0"/>
                  </a:spcBef>
                  <a:spcAft>
                    <a:spcPts val="1200"/>
                  </a:spcAft>
                  <a:buFont typeface="Arial" panose="020B0604020202020204" pitchFamily="34" charset="0"/>
                  <a:buChar char="•"/>
                </a:pPr>
                <a:r>
                  <a:rPr lang="en-US" sz="1800" b="1" dirty="0">
                    <a:solidFill>
                      <a:schemeClr val="bg1"/>
                    </a:solidFill>
                  </a:rPr>
                  <a:t>Fortunately, for a wide range of engineering problems, we can find acceptable solutions (e.g., Gaussian Mixture Distribution estimation).</a:t>
                </a:r>
              </a:p>
              <a:p>
                <a:pPr marL="9525">
                  <a:spcBef>
                    <a:spcPts val="0"/>
                  </a:spcBef>
                  <a:spcAft>
                    <a:spcPts val="1200"/>
                  </a:spcAft>
                  <a:buFont typeface="Arial" panose="020B0604020202020204" pitchFamily="34" charset="0"/>
                  <a:buChar char="•"/>
                </a:pPr>
                <a:endParaRPr lang="en-US" sz="1800" b="1" dirty="0">
                  <a:solidFill>
                    <a:schemeClr val="bg1"/>
                  </a:solidFill>
                </a:endParaRPr>
              </a:p>
              <a:p>
                <a:pPr marL="344488" indent="-227013">
                  <a:spcBef>
                    <a:spcPts val="0"/>
                  </a:spcBef>
                  <a:spcAft>
                    <a:spcPts val="0"/>
                  </a:spcAft>
                  <a:buFont typeface="Arial" panose="020B0604020202020204" pitchFamily="34" charset="0"/>
                  <a:buChar char="•"/>
                </a:pPr>
                <a:endParaRPr lang="en-US" sz="1800" b="1" dirty="0">
                  <a:solidFill>
                    <a:schemeClr val="bg1"/>
                  </a:solidFill>
                </a:endParaRPr>
              </a:p>
            </p:txBody>
          </p:sp>
        </mc:Choice>
        <mc:Fallback xmlns="">
          <p:sp>
            <p:nvSpPr>
              <p:cNvPr id="5" name="Text Box 4">
                <a:extLst>
                  <a:ext uri="{FF2B5EF4-FFF2-40B4-BE49-F238E27FC236}">
                    <a16:creationId xmlns:a16="http://schemas.microsoft.com/office/drawing/2014/main" id="{9DCF530F-3ABB-5A40-BC2A-33EB3C134748}"/>
                  </a:ext>
                </a:extLst>
              </p:cNvPr>
              <p:cNvSpPr txBox="1">
                <a:spLocks noRot="1" noChangeAspect="1" noMove="1" noResize="1" noEditPoints="1" noAdjustHandles="1" noChangeArrowheads="1" noChangeShapeType="1" noTextEdit="1"/>
              </p:cNvSpPr>
              <p:nvPr/>
            </p:nvSpPr>
            <p:spPr bwMode="auto">
              <a:xfrm>
                <a:off x="228599" y="626165"/>
                <a:ext cx="8686801" cy="5187235"/>
              </a:xfrm>
              <a:prstGeom prst="rect">
                <a:avLst/>
              </a:prstGeom>
              <a:blipFill>
                <a:blip r:embed="rId2"/>
                <a:stretch>
                  <a:fillRect l="-1603" t="-8557" r="-20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6663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Discussion</a:t>
            </a:r>
          </a:p>
        </p:txBody>
      </p:sp>
      <mc:AlternateContent xmlns:mc="http://schemas.openxmlformats.org/markup-compatibility/2006" xmlns:a14="http://schemas.microsoft.com/office/drawing/2010/main">
        <mc:Choice Requires="a14">
          <p:sp>
            <p:nvSpPr>
              <p:cNvPr id="5" name="Text Box 4"/>
              <p:cNvSpPr txBox="1">
                <a:spLocks noChangeArrowheads="1"/>
              </p:cNvSpPr>
              <p:nvPr/>
            </p:nvSpPr>
            <p:spPr bwMode="auto">
              <a:xfrm>
                <a:off x="193881" y="625887"/>
                <a:ext cx="8662988" cy="3978269"/>
              </a:xfrm>
              <a:prstGeom prst="rect">
                <a:avLst/>
              </a:prstGeom>
              <a:noFill/>
              <a:ln w="9525">
                <a:noFill/>
                <a:miter lim="800000"/>
                <a:headEnd/>
                <a:tailEnd/>
              </a:ln>
            </p:spPr>
            <p:txBody>
              <a:bodyPr lIns="0" tIns="0" rIns="0" bIns="0">
                <a:spAutoFit/>
              </a:bodyPr>
              <a:lstStyle/>
              <a:p>
                <a:pPr marL="176213" indent="-176213">
                  <a:spcBef>
                    <a:spcPts val="0"/>
                  </a:spcBef>
                  <a:spcAft>
                    <a:spcPts val="1200"/>
                  </a:spcAft>
                  <a:buFont typeface="Arial" pitchFamily="34" charset="0"/>
                  <a:buChar char="•"/>
                </a:pPr>
                <a:r>
                  <a:rPr lang="en-US" sz="1800" b="1" dirty="0">
                    <a:solidFill>
                      <a:schemeClr val="bg1"/>
                    </a:solidFill>
                  </a:rPr>
                  <a:t>If we start with the parameter setting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smtClean="0">
                            <a:solidFill>
                              <a:schemeClr val="bg1"/>
                            </a:solidFill>
                            <a:latin typeface="Cambria Math" panose="02040503050406030204" pitchFamily="18" charset="0"/>
                          </a:rPr>
                          <m:t>′</m:t>
                        </m:r>
                      </m:sup>
                    </m:sSup>
                  </m:oMath>
                </a14:m>
                <a:r>
                  <a:rPr lang="en-US" sz="1800" b="1" dirty="0">
                    <a:solidFill>
                      <a:schemeClr val="bg1"/>
                    </a:solidFill>
                  </a:rPr>
                  <a:t>, and find a parameter setting </a:t>
                </a:r>
                <a14:m>
                  <m:oMath xmlns:m="http://schemas.openxmlformats.org/officeDocument/2006/math">
                    <m:r>
                      <a:rPr lang="en-US" sz="1800" b="1" i="1" smtClean="0">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for which our inequality holds, then the observed data, </a:t>
                </a:r>
                <a14:m>
                  <m:oMath xmlns:m="http://schemas.openxmlformats.org/officeDocument/2006/math">
                    <m:r>
                      <a:rPr lang="en-US" sz="1800" b="1" i="1" smtClean="0">
                        <a:solidFill>
                          <a:schemeClr val="bg1"/>
                        </a:solidFill>
                        <a:latin typeface="Cambria Math" panose="02040503050406030204" pitchFamily="18" charset="0"/>
                      </a:rPr>
                      <m:t>𝒚</m:t>
                    </m:r>
                  </m:oMath>
                </a14:m>
                <a:r>
                  <a:rPr lang="en-US" sz="1800" b="1" dirty="0">
                    <a:solidFill>
                      <a:schemeClr val="bg1"/>
                    </a:solidFill>
                  </a:rPr>
                  <a:t>, will be more probable under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than </a:t>
                </a:r>
                <a14:m>
                  <m:oMath xmlns:m="http://schemas.openxmlformats.org/officeDocument/2006/math">
                    <m:sSup>
                      <m:sSupPr>
                        <m:ctrlPr>
                          <a:rPr lang="en-US" sz="1800" b="1"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oMath>
                </a14:m>
                <a:r>
                  <a:rPr lang="en-US" sz="1800" b="1" dirty="0">
                    <a:solidFill>
                      <a:schemeClr val="bg1"/>
                    </a:solidFill>
                  </a:rPr>
                  <a:t>.</a:t>
                </a:r>
              </a:p>
              <a:p>
                <a:pPr marL="176213" indent="-176213">
                  <a:spcBef>
                    <a:spcPts val="0"/>
                  </a:spcBef>
                  <a:spcAft>
                    <a:spcPts val="1200"/>
                  </a:spcAft>
                  <a:buFont typeface="Arial" pitchFamily="34" charset="0"/>
                  <a:buChar char="•"/>
                </a:pPr>
                <a:r>
                  <a:rPr lang="en-US" sz="1800" b="1" dirty="0">
                    <a:solidFill>
                      <a:schemeClr val="bg1"/>
                    </a:solidFill>
                  </a:rPr>
                  <a:t>The  name Expectation Maximization comes about because we take the expectation of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𝑃</m:t>
                        </m:r>
                      </m:e>
                      <m:sub>
                        <m:r>
                          <a:rPr lang="en-US" sz="1800" b="1" i="1" smtClean="0">
                            <a:solidFill>
                              <a:schemeClr val="bg1"/>
                            </a:solidFill>
                            <a:latin typeface="Cambria Math" panose="02040503050406030204" pitchFamily="18" charset="0"/>
                            <a:ea typeface="Cambria Math" panose="02040503050406030204" pitchFamily="18" charset="0"/>
                          </a:rPr>
                          <m:t>𝜽</m:t>
                        </m:r>
                      </m:sub>
                    </m:sSub>
                    <m:d>
                      <m:dPr>
                        <m:ctrlPr>
                          <a:rPr lang="en-US" sz="1800" b="1"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𝑡</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𝑦</m:t>
                        </m:r>
                      </m:e>
                    </m:d>
                    <m:r>
                      <a:rPr lang="en-US" sz="1800" b="1" i="0" smtClean="0">
                        <a:solidFill>
                          <a:schemeClr val="bg1"/>
                        </a:solidFill>
                        <a:latin typeface="Cambria Math" panose="02040503050406030204" pitchFamily="18" charset="0"/>
                      </a:rPr>
                      <m:t> </m:t>
                    </m:r>
                  </m:oMath>
                </a14:m>
                <a:r>
                  <a:rPr lang="en-US" sz="1800" b="1" dirty="0">
                    <a:solidFill>
                      <a:schemeClr val="bg1"/>
                    </a:solidFill>
                  </a:rPr>
                  <a:t> with respect to the old distribution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smtClean="0">
                                <a:solidFill>
                                  <a:schemeClr val="bg1"/>
                                </a:solidFill>
                                <a:latin typeface="Cambria Math" panose="02040503050406030204" pitchFamily="18" charset="0"/>
                                <a:ea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𝑡</m:t>
                        </m:r>
                        <m:r>
                          <a:rPr lang="en-US" sz="1800" i="1">
                            <a:solidFill>
                              <a:schemeClr val="bg1"/>
                            </a:solidFill>
                            <a:latin typeface="Cambria Math" panose="02040503050406030204" pitchFamily="18" charset="0"/>
                          </a:rPr>
                          <m:t>,</m:t>
                        </m:r>
                        <m:r>
                          <a:rPr lang="en-US" sz="1800" i="1">
                            <a:solidFill>
                              <a:schemeClr val="bg1"/>
                            </a:solidFill>
                            <a:latin typeface="Cambria Math" panose="02040503050406030204" pitchFamily="18" charset="0"/>
                          </a:rPr>
                          <m:t>𝑦</m:t>
                        </m:r>
                      </m:e>
                    </m:d>
                  </m:oMath>
                </a14:m>
                <a:r>
                  <a:rPr lang="en-US" sz="1800" b="1" dirty="0">
                    <a:solidFill>
                      <a:schemeClr val="bg1"/>
                    </a:solidFill>
                  </a:rPr>
                  <a:t> and then maximize the expectation as a function of the argument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a:t>
                </a:r>
              </a:p>
              <a:p>
                <a:pPr marL="176213" indent="-176213">
                  <a:spcBef>
                    <a:spcPts val="0"/>
                  </a:spcBef>
                  <a:spcAft>
                    <a:spcPts val="1200"/>
                  </a:spcAft>
                  <a:buFont typeface="Arial" pitchFamily="34" charset="0"/>
                  <a:buChar char="•"/>
                </a:pPr>
                <a:r>
                  <a:rPr lang="en-US" sz="1800" b="1" dirty="0">
                    <a:solidFill>
                      <a:schemeClr val="bg1"/>
                    </a:solidFill>
                  </a:rPr>
                  <a:t>Critical to the success of the algorithm is the choice of the proper intermediate variable, </a:t>
                </a:r>
                <a:r>
                  <a:rPr lang="en-US" sz="1800" b="1" i="1" dirty="0">
                    <a:solidFill>
                      <a:schemeClr val="bg1"/>
                    </a:solidFill>
                  </a:rPr>
                  <a:t>t</a:t>
                </a:r>
                <a:r>
                  <a:rPr lang="en-US" sz="1800" b="1" dirty="0">
                    <a:solidFill>
                      <a:schemeClr val="bg1"/>
                    </a:solidFill>
                  </a:rPr>
                  <a:t>, that will allow finding the maximum of the expectation of   </a:t>
                </a:r>
                <a14:m>
                  <m:oMath xmlns:m="http://schemas.openxmlformats.org/officeDocument/2006/math">
                    <m:nary>
                      <m:naryPr>
                        <m:chr m:val="∑"/>
                        <m:supHide m:val="on"/>
                        <m:ctrlPr>
                          <a:rPr lang="en-US" sz="1800" b="1" i="1" smtClean="0">
                            <a:solidFill>
                              <a:schemeClr val="bg1"/>
                            </a:solidFill>
                            <a:latin typeface="Cambria Math" panose="02040503050406030204" pitchFamily="18" charset="0"/>
                          </a:rPr>
                        </m:ctrlPr>
                      </m:naryPr>
                      <m:sub>
                        <m:r>
                          <m:rPr>
                            <m:brk m:alnAt="7"/>
                          </m:rPr>
                          <a:rPr lang="en-US" sz="1800" b="1" i="1" smtClean="0">
                            <a:solidFill>
                              <a:schemeClr val="bg1"/>
                            </a:solidFill>
                            <a:latin typeface="Cambria Math" panose="02040503050406030204" pitchFamily="18" charset="0"/>
                          </a:rPr>
                          <m:t>𝒕</m:t>
                        </m:r>
                      </m:sub>
                      <m:sup/>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𝑡</m:t>
                            </m:r>
                            <m:r>
                              <a:rPr lang="en-US" sz="1800" i="1">
                                <a:solidFill>
                                  <a:schemeClr val="bg1"/>
                                </a:solidFill>
                                <a:latin typeface="Cambria Math" panose="02040503050406030204" pitchFamily="18" charset="0"/>
                              </a:rPr>
                              <m:t>,</m:t>
                            </m:r>
                            <m:r>
                              <a:rPr lang="en-US" sz="1800" i="1">
                                <a:solidFill>
                                  <a:schemeClr val="bg1"/>
                                </a:solidFill>
                                <a:latin typeface="Cambria Math" panose="02040503050406030204" pitchFamily="18" charset="0"/>
                              </a:rPr>
                              <m:t>𝑦</m:t>
                            </m:r>
                          </m:e>
                        </m:d>
                        <m:r>
                          <a:rPr lang="en-US" sz="1800" b="0" i="1" smtClean="0">
                            <a:solidFill>
                              <a:schemeClr val="bg1"/>
                            </a:solidFill>
                            <a:latin typeface="Cambria Math" panose="02040503050406030204" pitchFamily="18" charset="0"/>
                          </a:rPr>
                          <m:t>𝑙𝑜𝑔</m:t>
                        </m:r>
                        <m:d>
                          <m:dPr>
                            <m:ctrlPr>
                              <a:rPr lang="en-US" sz="1800" b="1" i="1" smtClean="0">
                                <a:solidFill>
                                  <a:schemeClr val="bg1"/>
                                </a:solidFill>
                                <a:latin typeface="Cambria Math" panose="02040503050406030204" pitchFamily="18" charset="0"/>
                              </a:rPr>
                            </m:ctrlPr>
                          </m:dPr>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b="1"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𝑡</m:t>
                                </m:r>
                                <m:r>
                                  <a:rPr lang="en-US" sz="1800" i="1">
                                    <a:solidFill>
                                      <a:schemeClr val="bg1"/>
                                    </a:solidFill>
                                    <a:latin typeface="Cambria Math" panose="02040503050406030204" pitchFamily="18" charset="0"/>
                                  </a:rPr>
                                  <m:t>,</m:t>
                                </m:r>
                                <m:r>
                                  <a:rPr lang="en-US" sz="1800" i="1">
                                    <a:solidFill>
                                      <a:schemeClr val="bg1"/>
                                    </a:solidFill>
                                    <a:latin typeface="Cambria Math" panose="02040503050406030204" pitchFamily="18" charset="0"/>
                                  </a:rPr>
                                  <m:t>𝑦</m:t>
                                </m:r>
                              </m:e>
                            </m:d>
                          </m:e>
                        </m:d>
                      </m:e>
                    </m:nary>
                    <m:r>
                      <a:rPr lang="en-US" sz="1800" b="1" i="0" smtClean="0">
                        <a:solidFill>
                          <a:schemeClr val="bg1"/>
                        </a:solidFill>
                        <a:latin typeface="Cambria Math" panose="02040503050406030204" pitchFamily="18" charset="0"/>
                      </a:rPr>
                      <m:t>.</m:t>
                    </m:r>
                  </m:oMath>
                </a14:m>
                <a:r>
                  <a:rPr lang="en-US" sz="1800" b="1" dirty="0">
                    <a:solidFill>
                      <a:schemeClr val="bg1"/>
                    </a:solidFill>
                  </a:rPr>
                  <a:t>                            .</a:t>
                </a:r>
              </a:p>
              <a:p>
                <a:pPr marL="176213" indent="-176213">
                  <a:spcBef>
                    <a:spcPts val="0"/>
                  </a:spcBef>
                  <a:spcAft>
                    <a:spcPts val="1200"/>
                  </a:spcAft>
                  <a:buFont typeface="Arial" pitchFamily="34" charset="0"/>
                  <a:buChar char="•"/>
                </a:pPr>
                <a:r>
                  <a:rPr lang="en-US" sz="1800" b="1" dirty="0">
                    <a:solidFill>
                      <a:schemeClr val="bg1"/>
                    </a:solidFill>
                  </a:rPr>
                  <a:t>Perhaps the most prominent use of the EM algorithm in pattern recognition is to derive the Baum-Welch </a:t>
                </a:r>
                <a:r>
                  <a:rPr lang="en-US" sz="1800" b="1" dirty="0" err="1">
                    <a:solidFill>
                      <a:schemeClr val="bg1"/>
                    </a:solidFill>
                  </a:rPr>
                  <a:t>reestimation</a:t>
                </a:r>
                <a:r>
                  <a:rPr lang="en-US" sz="1800" b="1" dirty="0">
                    <a:solidFill>
                      <a:schemeClr val="bg1"/>
                    </a:solidFill>
                  </a:rPr>
                  <a:t> equations for a hidden Markov model.</a:t>
                </a:r>
              </a:p>
              <a:p>
                <a:pPr marL="176213" indent="-176213">
                  <a:spcBef>
                    <a:spcPts val="0"/>
                  </a:spcBef>
                  <a:spcAft>
                    <a:spcPts val="1200"/>
                  </a:spcAft>
                  <a:buFont typeface="Arial" pitchFamily="34" charset="0"/>
                  <a:buChar char="•"/>
                </a:pPr>
                <a:r>
                  <a:rPr lang="en-US" sz="1800" b="1" dirty="0">
                    <a:solidFill>
                      <a:schemeClr val="bg1"/>
                    </a:solidFill>
                  </a:rPr>
                  <a:t>Many other </a:t>
                </a:r>
                <a:r>
                  <a:rPr lang="en-US" sz="1800" b="1" dirty="0" err="1">
                    <a:solidFill>
                      <a:schemeClr val="bg1"/>
                    </a:solidFill>
                  </a:rPr>
                  <a:t>reestimation</a:t>
                </a:r>
                <a:r>
                  <a:rPr lang="en-US" sz="1800" b="1" dirty="0">
                    <a:solidFill>
                      <a:schemeClr val="bg1"/>
                    </a:solidFill>
                  </a:rPr>
                  <a:t> algorithms have been derived using this approach.</a:t>
                </a:r>
              </a:p>
            </p:txBody>
          </p:sp>
        </mc:Choice>
        <mc:Fallback xmlns="">
          <p:sp>
            <p:nvSpPr>
              <p:cNvPr id="5" name="Text Box 4"/>
              <p:cNvSpPr txBox="1">
                <a:spLocks noRot="1" noChangeAspect="1" noMove="1" noResize="1" noEditPoints="1" noAdjustHandles="1" noChangeArrowheads="1" noChangeShapeType="1" noTextEdit="1"/>
              </p:cNvSpPr>
              <p:nvPr/>
            </p:nvSpPr>
            <p:spPr bwMode="auto">
              <a:xfrm>
                <a:off x="193881" y="625887"/>
                <a:ext cx="8662988" cy="3978269"/>
              </a:xfrm>
              <a:prstGeom prst="rect">
                <a:avLst/>
              </a:prstGeom>
              <a:blipFill>
                <a:blip r:embed="rId2"/>
                <a:stretch>
                  <a:fillRect l="-1611" t="-1911" r="-2343" b="-254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34874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8599" y="682625"/>
            <a:ext cx="8686801" cy="3462486"/>
          </a:xfrm>
          <a:prstGeom prst="rect">
            <a:avLst/>
          </a:prstGeom>
          <a:noFill/>
          <a:ln w="9525">
            <a:noFill/>
            <a:miter lim="800000"/>
            <a:headEnd/>
            <a:tailEnd/>
          </a:ln>
        </p:spPr>
        <p:txBody>
          <a:bodyPr wrap="square" lIns="0" tIns="0" rIns="0" bIns="0">
            <a:spAutoFit/>
          </a:bodyPr>
          <a:lstStyle/>
          <a:p>
            <a:pPr marL="171450" indent="-171450">
              <a:spcBef>
                <a:spcPct val="50000"/>
              </a:spcBef>
              <a:buFontTx/>
              <a:buChar char="•"/>
            </a:pPr>
            <a:r>
              <a:rPr lang="en-US" sz="1800" b="1" dirty="0">
                <a:solidFill>
                  <a:srgbClr val="333399"/>
                </a:solidFill>
              </a:rPr>
              <a:t>Expectation Maximization (EM) Algorithm</a:t>
            </a:r>
            <a:r>
              <a:rPr lang="en-US" sz="1800" b="1" dirty="0">
                <a:solidFill>
                  <a:schemeClr val="bg1"/>
                </a:solidFill>
              </a:rPr>
              <a:t>: a generalization of Maximum Likelihood Estimation (MLE) based on maximization of a posterior that data was generated by a model. EM is a special case of Jensen’s inequality. </a:t>
            </a:r>
          </a:p>
          <a:p>
            <a:pPr marL="171450" indent="-171450">
              <a:spcBef>
                <a:spcPct val="50000"/>
              </a:spcBef>
              <a:buFontTx/>
              <a:buChar char="•"/>
            </a:pPr>
            <a:r>
              <a:rPr lang="en-US" sz="1800" b="1" dirty="0">
                <a:solidFill>
                  <a:schemeClr val="accent1"/>
                </a:solidFill>
              </a:rPr>
              <a:t>Jensen’s Inequality: </a:t>
            </a:r>
            <a:r>
              <a:rPr lang="en-US" sz="1800" b="1" dirty="0">
                <a:solidFill>
                  <a:schemeClr val="bg1"/>
                </a:solidFill>
              </a:rPr>
              <a:t>describes a relationship between two probability distributions in terms of an entropy-like quantity. A key tool in proving that EM estimation converges.</a:t>
            </a:r>
          </a:p>
          <a:p>
            <a:pPr marL="171450" indent="-171450">
              <a:spcBef>
                <a:spcPct val="50000"/>
              </a:spcBef>
              <a:buFontTx/>
              <a:buChar char="•"/>
            </a:pPr>
            <a:r>
              <a:rPr lang="en-US" sz="1800" b="1" dirty="0">
                <a:solidFill>
                  <a:schemeClr val="accent1"/>
                </a:solidFill>
              </a:rPr>
              <a:t>The EM Theorem: </a:t>
            </a:r>
            <a:r>
              <a:rPr lang="en-US" sz="1800" b="1" dirty="0">
                <a:solidFill>
                  <a:schemeClr val="bg1"/>
                </a:solidFill>
              </a:rPr>
              <a:t>proved that estimation of a model’s parameters using an iteration of EM increases the posterior probability that the data was generated by the model.</a:t>
            </a:r>
          </a:p>
          <a:p>
            <a:pPr marL="171450" indent="-171450">
              <a:spcBef>
                <a:spcPct val="50000"/>
              </a:spcBef>
              <a:buFontTx/>
              <a:buChar char="•"/>
            </a:pPr>
            <a:r>
              <a:rPr lang="en-US" sz="1800" b="1" dirty="0">
                <a:solidFill>
                  <a:schemeClr val="accent1"/>
                </a:solidFill>
              </a:rPr>
              <a:t>Application:</a:t>
            </a:r>
            <a:r>
              <a:rPr lang="en-US" sz="1800" b="1" dirty="0">
                <a:solidFill>
                  <a:schemeClr val="bg1"/>
                </a:solidFill>
              </a:rPr>
              <a:t> explained how EM can be used to reestimate parameters of a Gaussian mixture distribution.</a:t>
            </a:r>
          </a:p>
        </p:txBody>
      </p:sp>
    </p:spTree>
    <p:extLst>
      <p:ext uri="{BB962C8B-B14F-4D97-AF65-F5344CB8AC3E}">
        <p14:creationId xmlns:p14="http://schemas.microsoft.com/office/powerpoint/2010/main" val="6455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877" y="612195"/>
            <a:ext cx="7948246" cy="1717715"/>
          </a:xfrm>
          <a:prstGeom prst="rect">
            <a:avLst/>
          </a:prstGeom>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7877" y="1965365"/>
            <a:ext cx="7948245" cy="4299370"/>
          </a:xfrm>
          <a:prstGeom prst="rect">
            <a:avLst/>
          </a:prstGeom>
        </p:spPr>
      </p:pic>
      <p:sp>
        <p:nvSpPr>
          <p:cNvPr id="4" name="Text Box 5"/>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Example: Estimating Missing Data</a:t>
            </a:r>
          </a:p>
        </p:txBody>
      </p:sp>
    </p:spTree>
    <p:extLst>
      <p:ext uri="{BB962C8B-B14F-4D97-AF65-F5344CB8AC3E}">
        <p14:creationId xmlns:p14="http://schemas.microsoft.com/office/powerpoint/2010/main" val="154249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73876"/>
            <a:ext cx="9144000" cy="4982382"/>
          </a:xfrm>
          <a:prstGeom prst="rect">
            <a:avLst/>
          </a:prstGeom>
        </p:spPr>
      </p:pic>
      <p:sp>
        <p:nvSpPr>
          <p:cNvPr id="3" name="Text Box 5"/>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Example: Estimating Missing Data</a:t>
            </a:r>
          </a:p>
        </p:txBody>
      </p:sp>
    </p:spTree>
    <p:extLst>
      <p:ext uri="{BB962C8B-B14F-4D97-AF65-F5344CB8AC3E}">
        <p14:creationId xmlns:p14="http://schemas.microsoft.com/office/powerpoint/2010/main" val="8389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973211"/>
            <a:ext cx="9144000" cy="4275408"/>
          </a:xfrm>
          <a:prstGeom prst="rect">
            <a:avLst/>
          </a:prstGeom>
        </p:spPr>
      </p:pic>
      <p:sp>
        <p:nvSpPr>
          <p:cNvPr id="3" name="Text Box 5"/>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Example: Estimating Missing Data</a:t>
            </a:r>
          </a:p>
        </p:txBody>
      </p:sp>
    </p:spTree>
    <p:extLst>
      <p:ext uri="{BB962C8B-B14F-4D97-AF65-F5344CB8AC3E}">
        <p14:creationId xmlns:p14="http://schemas.microsoft.com/office/powerpoint/2010/main" val="128953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25624" y="590842"/>
            <a:ext cx="7016676" cy="5962357"/>
          </a:xfrm>
          <a:prstGeom prst="rect">
            <a:avLst/>
          </a:prstGeom>
        </p:spPr>
      </p:pic>
      <p:sp>
        <p:nvSpPr>
          <p:cNvPr id="3" name="Text Box 5"/>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Example: Estimating Missing Data</a:t>
            </a:r>
          </a:p>
        </p:txBody>
      </p:sp>
    </p:spTree>
    <p:extLst>
      <p:ext uri="{BB962C8B-B14F-4D97-AF65-F5344CB8AC3E}">
        <p14:creationId xmlns:p14="http://schemas.microsoft.com/office/powerpoint/2010/main" val="123377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 y="520114"/>
            <a:ext cx="9084605" cy="4319172"/>
          </a:xfrm>
          <a:prstGeom prst="rect">
            <a:avLst/>
          </a:prstGeom>
        </p:spPr>
      </p:pic>
      <p:sp>
        <p:nvSpPr>
          <p:cNvPr id="3" name="Text Box 5"/>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Example: Estimating Missing Data</a:t>
            </a:r>
          </a:p>
        </p:txBody>
      </p:sp>
    </p:spTree>
    <p:extLst>
      <p:ext uri="{BB962C8B-B14F-4D97-AF65-F5344CB8AC3E}">
        <p14:creationId xmlns:p14="http://schemas.microsoft.com/office/powerpoint/2010/main" val="60388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Example: Gaussian Mixtures</a:t>
            </a:r>
          </a:p>
        </p:txBody>
      </p:sp>
      <p:sp>
        <p:nvSpPr>
          <p:cNvPr id="9" name="Text Box 4"/>
          <p:cNvSpPr txBox="1">
            <a:spLocks noChangeArrowheads="1"/>
          </p:cNvSpPr>
          <p:nvPr/>
        </p:nvSpPr>
        <p:spPr bwMode="auto">
          <a:xfrm>
            <a:off x="191730" y="640633"/>
            <a:ext cx="8662988" cy="1892826"/>
          </a:xfrm>
          <a:prstGeom prst="rect">
            <a:avLst/>
          </a:prstGeom>
          <a:noFill/>
          <a:ln w="9525">
            <a:noFill/>
            <a:miter lim="800000"/>
            <a:headEnd/>
            <a:tailEnd/>
          </a:ln>
        </p:spPr>
        <p:txBody>
          <a:bodyPr lIns="0" tIns="0" rIns="0" bIns="0">
            <a:spAutoFit/>
          </a:bodyPr>
          <a:lstStyle/>
          <a:p>
            <a:pPr marL="176213" indent="-176213">
              <a:lnSpc>
                <a:spcPct val="150000"/>
              </a:lnSpc>
              <a:spcBef>
                <a:spcPts val="0"/>
              </a:spcBef>
              <a:spcAft>
                <a:spcPts val="1800"/>
              </a:spcAft>
              <a:buFont typeface="Arial" pitchFamily="34" charset="0"/>
              <a:buChar char="•"/>
            </a:pPr>
            <a:r>
              <a:rPr lang="en-US" sz="1800" b="1" dirty="0">
                <a:solidFill>
                  <a:schemeClr val="bg1"/>
                </a:solidFill>
              </a:rPr>
              <a:t>An excellent tutorial on Gaussian mixture estimation can be found at </a:t>
            </a:r>
            <a:br>
              <a:rPr lang="en-US" sz="1800" b="1" dirty="0">
                <a:solidFill>
                  <a:schemeClr val="bg1"/>
                </a:solidFill>
              </a:rPr>
            </a:br>
            <a:r>
              <a:rPr lang="en-US" sz="1800" b="1" dirty="0">
                <a:solidFill>
                  <a:schemeClr val="bg1"/>
                </a:solidFill>
                <a:hlinkClick r:id="rId2"/>
              </a:rPr>
              <a:t>J. </a:t>
            </a:r>
            <a:r>
              <a:rPr lang="en-US" sz="1800" b="1" dirty="0" err="1">
                <a:solidFill>
                  <a:schemeClr val="bg1"/>
                </a:solidFill>
                <a:hlinkClick r:id="rId2"/>
              </a:rPr>
              <a:t>Bilmes</a:t>
            </a:r>
            <a:r>
              <a:rPr lang="en-US" sz="1800" b="1" dirty="0">
                <a:solidFill>
                  <a:schemeClr val="bg1"/>
                </a:solidFill>
                <a:hlinkClick r:id="rId2"/>
              </a:rPr>
              <a:t>, EM Estimation</a:t>
            </a:r>
            <a:endParaRPr lang="en-US" sz="1800" b="1" dirty="0">
              <a:solidFill>
                <a:schemeClr val="bg1"/>
              </a:solidFill>
            </a:endParaRPr>
          </a:p>
          <a:p>
            <a:pPr marL="176213" indent="-176213">
              <a:lnSpc>
                <a:spcPct val="150000"/>
              </a:lnSpc>
              <a:spcBef>
                <a:spcPts val="0"/>
              </a:spcBef>
              <a:spcAft>
                <a:spcPts val="1800"/>
              </a:spcAft>
              <a:buFont typeface="Arial" pitchFamily="34" charset="0"/>
              <a:buChar char="•"/>
            </a:pPr>
            <a:r>
              <a:rPr lang="en-US" sz="1800" b="1" dirty="0">
                <a:solidFill>
                  <a:schemeClr val="bg1"/>
                </a:solidFill>
              </a:rPr>
              <a:t>An interactive demo showing convergence of the estimate can be found at</a:t>
            </a:r>
            <a:br>
              <a:rPr lang="en-US" sz="1800" b="1" dirty="0">
                <a:solidFill>
                  <a:schemeClr val="bg1"/>
                </a:solidFill>
              </a:rPr>
            </a:br>
            <a:r>
              <a:rPr lang="en-US" sz="1800" b="1" dirty="0">
                <a:solidFill>
                  <a:schemeClr val="bg1"/>
                </a:solidFill>
                <a:hlinkClick r:id="rId3"/>
              </a:rPr>
              <a:t>I. </a:t>
            </a:r>
            <a:r>
              <a:rPr lang="en-US" sz="1800" b="1" dirty="0" err="1">
                <a:solidFill>
                  <a:schemeClr val="bg1"/>
                </a:solidFill>
                <a:hlinkClick r:id="rId3"/>
              </a:rPr>
              <a:t>Dinov</a:t>
            </a:r>
            <a:r>
              <a:rPr lang="en-US" sz="1800" b="1" dirty="0">
                <a:solidFill>
                  <a:schemeClr val="bg1"/>
                </a:solidFill>
                <a:hlinkClick r:id="rId3"/>
              </a:rPr>
              <a:t>, Demonstration</a:t>
            </a:r>
            <a:endParaRPr lang="en-US" sz="1800" b="1" dirty="0">
              <a:solidFill>
                <a:schemeClr val="bg1"/>
              </a:solidFill>
            </a:endParaRPr>
          </a:p>
        </p:txBody>
      </p:sp>
    </p:spTree>
    <p:extLst>
      <p:ext uri="{BB962C8B-B14F-4D97-AF65-F5344CB8AC3E}">
        <p14:creationId xmlns:p14="http://schemas.microsoft.com/office/powerpoint/2010/main" val="244794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a:p>
        </p:txBody>
      </p:sp>
      <p:sp>
        <p:nvSpPr>
          <p:cNvPr id="4103" name="Text Box 9"/>
          <p:cNvSpPr txBox="1">
            <a:spLocks noChangeArrowheads="1"/>
          </p:cNvSpPr>
          <p:nvPr/>
        </p:nvSpPr>
        <p:spPr bwMode="auto">
          <a:xfrm>
            <a:off x="228600" y="647700"/>
            <a:ext cx="8686800" cy="5755422"/>
          </a:xfrm>
          <a:prstGeom prst="rect">
            <a:avLst/>
          </a:prstGeom>
          <a:noFill/>
          <a:ln w="9525">
            <a:noFill/>
            <a:miter lim="800000"/>
            <a:headEnd/>
            <a:tailEnd/>
          </a:ln>
        </p:spPr>
        <p:txBody>
          <a:bodyPr wrap="square" lIns="0" tIns="0" rIns="0" bIns="0">
            <a:spAutoFit/>
          </a:bodyPr>
          <a:lstStyle/>
          <a:p>
            <a:pPr marL="176213" indent="-176213">
              <a:spcAft>
                <a:spcPts val="1200"/>
              </a:spcAft>
              <a:buFont typeface="Arial" pitchFamily="34" charset="0"/>
              <a:buChar char="•"/>
            </a:pPr>
            <a:r>
              <a:rPr lang="en-US" sz="1800" b="1" dirty="0">
                <a:solidFill>
                  <a:schemeClr val="bg1"/>
                </a:solidFill>
              </a:rPr>
              <a:t>Expectation maximization (EM)  is an approach that is used in many ways to find maximum likelihood estimates of parameters in probabilistic models.</a:t>
            </a:r>
          </a:p>
          <a:p>
            <a:pPr marL="176213" indent="-176213">
              <a:spcAft>
                <a:spcPts val="1200"/>
              </a:spcAft>
              <a:buFont typeface="Arial" pitchFamily="34" charset="0"/>
              <a:buChar char="•"/>
            </a:pPr>
            <a:r>
              <a:rPr lang="en-US" sz="1800" b="1" dirty="0"/>
              <a:t>EM is an iterative optimization method to estimate some unknown parameters given measurement data.  Most commonly used to estimate parameters of a probabilistic model (e.g., Gaussian mixture distributions).</a:t>
            </a:r>
          </a:p>
          <a:p>
            <a:pPr marL="176213" indent="-176213">
              <a:spcAft>
                <a:spcPts val="1200"/>
              </a:spcAft>
              <a:buFont typeface="Arial" pitchFamily="34" charset="0"/>
              <a:buChar char="•"/>
            </a:pPr>
            <a:r>
              <a:rPr lang="en-US" sz="1800" b="1" dirty="0"/>
              <a:t>Can also be used to discover hidden variables or estimate </a:t>
            </a:r>
            <a:r>
              <a:rPr lang="en-US" sz="1800" b="1" dirty="0">
                <a:solidFill>
                  <a:schemeClr val="bg1"/>
                </a:solidFill>
              </a:rPr>
              <a:t>missing data.</a:t>
            </a:r>
          </a:p>
          <a:p>
            <a:pPr marL="176213" indent="-176213">
              <a:spcAft>
                <a:spcPts val="1200"/>
              </a:spcAft>
              <a:buFont typeface="Arial" pitchFamily="34" charset="0"/>
              <a:buChar char="•"/>
            </a:pPr>
            <a:r>
              <a:rPr lang="en-US" sz="1800" b="1" dirty="0"/>
              <a:t>The intuition behind EM is an old one: alternate between estimating the unknowns and the hidden variables. This idea has been around for a long time. However, in 1977, </a:t>
            </a:r>
            <a:r>
              <a:rPr lang="en-US" sz="1800" b="1" dirty="0">
                <a:hlinkClick r:id="rId3"/>
              </a:rPr>
              <a:t>Dempster, et al.</a:t>
            </a:r>
            <a:r>
              <a:rPr lang="en-US" sz="1800" b="1" dirty="0"/>
              <a:t>, proved convergence and explained the relationship to maximum likelihood estimation.</a:t>
            </a:r>
          </a:p>
          <a:p>
            <a:pPr marL="176213" indent="-176213">
              <a:spcAft>
                <a:spcPts val="1200"/>
              </a:spcAft>
              <a:buFont typeface="Arial" pitchFamily="34" charset="0"/>
              <a:buChar char="•"/>
            </a:pPr>
            <a:r>
              <a:rPr lang="en-US" sz="1800" b="1" dirty="0">
                <a:solidFill>
                  <a:schemeClr val="bg1"/>
                </a:solidFill>
              </a:rPr>
              <a:t>EM alternates between performing an expectation (E) step, which computes an expectation of the likelihood by including the latent variables as if they were observed, and a maximization (M) step, which computes the maximum likelihood estimates of the parameters by maximizing the expected likelihood found on the E step. The parameters found on the M step are then used to begin another E step, and the process is repeated.</a:t>
            </a:r>
          </a:p>
          <a:p>
            <a:pPr marL="176213" indent="-176213">
              <a:spcAft>
                <a:spcPts val="1200"/>
              </a:spcAft>
              <a:buFont typeface="Arial" pitchFamily="34" charset="0"/>
              <a:buChar char="•"/>
            </a:pPr>
            <a:r>
              <a:rPr lang="en-US" sz="1800" b="1" dirty="0">
                <a:solidFill>
                  <a:schemeClr val="bg1"/>
                </a:solidFill>
              </a:rPr>
              <a:t>Cornerstone of important  algorithms such as hidden Markov modeling; used in many fields including human language technology and image processing.</a:t>
            </a:r>
          </a:p>
        </p:txBody>
      </p:sp>
      <p:sp>
        <p:nvSpPr>
          <p:cNvPr id="4104" name="Text Box 10"/>
          <p:cNvSpPr txBox="1">
            <a:spLocks noChangeArrowheads="1"/>
          </p:cNvSpPr>
          <p:nvPr/>
        </p:nvSpPr>
        <p:spPr bwMode="auto">
          <a:xfrm>
            <a:off x="227013"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Synopsis</a:t>
            </a:r>
          </a:p>
        </p:txBody>
      </p:sp>
    </p:spTree>
    <p:extLst>
      <p:ext uri="{BB962C8B-B14F-4D97-AF65-F5344CB8AC3E}">
        <p14:creationId xmlns:p14="http://schemas.microsoft.com/office/powerpoint/2010/main" val="180113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bg1"/>
                </a:solidFill>
              </a:rPr>
              <a:t>The Expectation Maximization Algorithm</a:t>
            </a:r>
          </a:p>
        </p:txBody>
      </p:sp>
      <mc:AlternateContent xmlns:mc="http://schemas.openxmlformats.org/markup-compatibility/2006" xmlns:a14="http://schemas.microsoft.com/office/drawing/2010/main">
        <mc:Choice Requires="a14">
          <p:sp>
            <p:nvSpPr>
              <p:cNvPr id="4" name="Text Box 9">
                <a:extLst>
                  <a:ext uri="{FF2B5EF4-FFF2-40B4-BE49-F238E27FC236}">
                    <a16:creationId xmlns:a16="http://schemas.microsoft.com/office/drawing/2014/main" id="{D4EB58E4-7C75-774B-AF09-B7209E6120AC}"/>
                  </a:ext>
                </a:extLst>
              </p:cNvPr>
              <p:cNvSpPr txBox="1">
                <a:spLocks noChangeArrowheads="1"/>
              </p:cNvSpPr>
              <p:nvPr/>
            </p:nvSpPr>
            <p:spPr bwMode="auto">
              <a:xfrm>
                <a:off x="228600" y="647700"/>
                <a:ext cx="8686800" cy="4528356"/>
              </a:xfrm>
              <a:prstGeom prst="rect">
                <a:avLst/>
              </a:prstGeom>
              <a:noFill/>
              <a:ln w="9525">
                <a:noFill/>
                <a:miter lim="800000"/>
                <a:headEnd/>
                <a:tailEnd/>
              </a:ln>
            </p:spPr>
            <p:txBody>
              <a:bodyPr wrap="square" lIns="0" tIns="0" rIns="0" bIns="0">
                <a:noAutofit/>
              </a:bodyPr>
              <a:lstStyle/>
              <a:p>
                <a:pPr>
                  <a:spcAft>
                    <a:spcPts val="600"/>
                  </a:spcAft>
                </a:pPr>
                <a:r>
                  <a:rPr lang="en-US" sz="1800" b="1" dirty="0">
                    <a:solidFill>
                      <a:schemeClr val="accent1"/>
                    </a:solidFill>
                  </a:rPr>
                  <a:t>Initialization:</a:t>
                </a:r>
              </a:p>
              <a:p>
                <a:pPr marL="344488" indent="-173038">
                  <a:spcAft>
                    <a:spcPts val="1200"/>
                  </a:spcAft>
                  <a:buFont typeface="Arial" panose="020B0604020202020204" pitchFamily="34" charset="0"/>
                  <a:buChar char="•"/>
                </a:pPr>
                <a:r>
                  <a:rPr lang="en-US" sz="1800" b="1" dirty="0">
                    <a:solidFill>
                      <a:schemeClr val="bg1"/>
                    </a:solidFill>
                  </a:rPr>
                  <a:t>Assume you have an initial </a:t>
                </a:r>
                <a:br>
                  <a:rPr lang="en-US" sz="1800" b="1" dirty="0">
                    <a:solidFill>
                      <a:schemeClr val="bg1"/>
                    </a:solidFill>
                  </a:rPr>
                </a:br>
                <a:r>
                  <a:rPr lang="en-US" sz="1800" b="1" dirty="0">
                    <a:solidFill>
                      <a:schemeClr val="bg1"/>
                    </a:solidFill>
                  </a:rPr>
                  <a:t>model, </a:t>
                </a:r>
                <a14:m>
                  <m:oMath xmlns:m="http://schemas.openxmlformats.org/officeDocument/2006/math">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smtClean="0">
                            <a:solidFill>
                              <a:schemeClr val="bg1"/>
                            </a:solidFill>
                            <a:latin typeface="Cambria Math" panose="02040503050406030204" pitchFamily="18" charset="0"/>
                            <a:ea typeface="Cambria Math" panose="02040503050406030204" pitchFamily="18" charset="0"/>
                          </a:rPr>
                          <m:t>′</m:t>
                        </m:r>
                      </m:sup>
                    </m:sSup>
                  </m:oMath>
                </a14:m>
                <a:r>
                  <a:rPr lang="en-US" sz="1800" b="1" dirty="0">
                    <a:solidFill>
                      <a:schemeClr val="bg1"/>
                    </a:solidFill>
                  </a:rPr>
                  <a:t>. Set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r>
                      <a:rPr lang="en-US" sz="1800" b="1" i="1">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r>
                      <a:rPr lang="en-US" sz="1800" b="1" i="1">
                        <a:solidFill>
                          <a:schemeClr val="bg1"/>
                        </a:solidFill>
                        <a:latin typeface="Cambria Math" panose="02040503050406030204" pitchFamily="18" charset="0"/>
                        <a:ea typeface="Cambria Math" panose="02040503050406030204" pitchFamily="18" charset="0"/>
                      </a:rPr>
                      <m:t>.</m:t>
                    </m:r>
                  </m:oMath>
                </a14:m>
                <a:endParaRPr lang="en-US" sz="1800" b="1" dirty="0">
                  <a:solidFill>
                    <a:schemeClr val="bg1"/>
                  </a:solidFill>
                </a:endParaRPr>
              </a:p>
              <a:p>
                <a:pPr marL="344488" indent="-173038">
                  <a:spcAft>
                    <a:spcPts val="1200"/>
                  </a:spcAft>
                  <a:buFont typeface="Arial" panose="020B0604020202020204" pitchFamily="34" charset="0"/>
                  <a:buChar char="•"/>
                </a:pPr>
                <a:r>
                  <a:rPr lang="en-US" sz="1800" b="1" dirty="0">
                    <a:solidFill>
                      <a:schemeClr val="bg1"/>
                    </a:solidFill>
                  </a:rPr>
                  <a:t>There are many ways you might </a:t>
                </a:r>
                <a:br>
                  <a:rPr lang="en-US" sz="1800" b="1" dirty="0">
                    <a:solidFill>
                      <a:schemeClr val="bg1"/>
                    </a:solidFill>
                  </a:rPr>
                </a:br>
                <a:r>
                  <a:rPr lang="en-US" sz="1800" b="1" dirty="0">
                    <a:solidFill>
                      <a:schemeClr val="bg1"/>
                    </a:solidFill>
                  </a:rPr>
                  <a:t>arrive at this based on some heuristic </a:t>
                </a:r>
                <a:br>
                  <a:rPr lang="en-US" sz="1800" b="1" dirty="0">
                    <a:solidFill>
                      <a:schemeClr val="bg1"/>
                    </a:solidFill>
                  </a:rPr>
                </a:br>
                <a:r>
                  <a:rPr lang="en-US" sz="1800" b="1" dirty="0">
                    <a:solidFill>
                      <a:schemeClr val="bg1"/>
                    </a:solidFill>
                  </a:rPr>
                  <a:t>initialization process such as clustering </a:t>
                </a:r>
                <a:br>
                  <a:rPr lang="en-US" sz="1800" b="1" dirty="0">
                    <a:solidFill>
                      <a:schemeClr val="bg1"/>
                    </a:solidFill>
                  </a:rPr>
                </a:br>
                <a:r>
                  <a:rPr lang="en-US" sz="1800" b="1" dirty="0">
                    <a:solidFill>
                      <a:schemeClr val="bg1"/>
                    </a:solidFill>
                  </a:rPr>
                  <a:t>or using a previous, or less capable, </a:t>
                </a:r>
                <a:br>
                  <a:rPr lang="en-US" sz="1800" b="1" dirty="0">
                    <a:solidFill>
                      <a:schemeClr val="bg1"/>
                    </a:solidFill>
                  </a:rPr>
                </a:br>
                <a:r>
                  <a:rPr lang="en-US" sz="1800" b="1" dirty="0">
                    <a:solidFill>
                      <a:schemeClr val="bg1"/>
                    </a:solidFill>
                  </a:rPr>
                  <a:t>version of your system to automatically </a:t>
                </a:r>
                <a:br>
                  <a:rPr lang="en-US" sz="1800" b="1" dirty="0">
                    <a:solidFill>
                      <a:schemeClr val="bg1"/>
                    </a:solidFill>
                  </a:rPr>
                </a:br>
                <a:r>
                  <a:rPr lang="en-US" sz="1800" b="1" dirty="0">
                    <a:solidFill>
                      <a:schemeClr val="bg1"/>
                    </a:solidFill>
                  </a:rPr>
                  <a:t>annotate data.</a:t>
                </a:r>
              </a:p>
              <a:p>
                <a:pPr marL="344488" indent="-173038">
                  <a:spcAft>
                    <a:spcPts val="1200"/>
                  </a:spcAft>
                  <a:buFont typeface="Arial" panose="020B0604020202020204" pitchFamily="34" charset="0"/>
                  <a:buChar char="•"/>
                </a:pPr>
                <a:r>
                  <a:rPr lang="en-US" sz="1800" b="1" dirty="0">
                    <a:solidFill>
                      <a:schemeClr val="bg1"/>
                    </a:solidFill>
                  </a:rPr>
                  <a:t>Random initialization rarely works well</a:t>
                </a:r>
                <a:br>
                  <a:rPr lang="en-US" sz="1800" b="1" dirty="0">
                    <a:solidFill>
                      <a:schemeClr val="bg1"/>
                    </a:solidFill>
                  </a:rPr>
                </a:br>
                <a:r>
                  <a:rPr lang="en-US" sz="1800" b="1" dirty="0">
                    <a:solidFill>
                      <a:schemeClr val="bg1"/>
                    </a:solidFill>
                  </a:rPr>
                  <a:t>for complex problems.</a:t>
                </a:r>
              </a:p>
              <a:p>
                <a:pPr>
                  <a:spcAft>
                    <a:spcPts val="1200"/>
                  </a:spcAft>
                </a:pPr>
                <a:r>
                  <a:rPr lang="en-US" sz="1800" b="1" dirty="0">
                    <a:solidFill>
                      <a:schemeClr val="accent1"/>
                    </a:solidFill>
                  </a:rPr>
                  <a:t>E-Step: </a:t>
                </a:r>
                <a:r>
                  <a:rPr lang="en-US" sz="1800" b="1" dirty="0">
                    <a:solidFill>
                      <a:schemeClr val="bg1"/>
                    </a:solidFill>
                  </a:rPr>
                  <a:t>Compute the auxiliary function, </a:t>
                </a:r>
                <a14:m>
                  <m:oMath xmlns:m="http://schemas.openxmlformats.org/officeDocument/2006/math">
                    <m:r>
                      <a:rPr lang="en-US" sz="1800" b="0" i="1" smtClean="0">
                        <a:solidFill>
                          <a:schemeClr val="bg1"/>
                        </a:solidFill>
                        <a:latin typeface="Cambria Math" panose="02040503050406030204" pitchFamily="18" charset="0"/>
                      </a:rPr>
                      <m:t>𝑄</m:t>
                    </m:r>
                    <m:d>
                      <m:dPr>
                        <m:ctrlPr>
                          <a:rPr lang="en-US" sz="1800" b="1" i="1" smtClean="0">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r>
                          <a:rPr lang="en-US" sz="1800" b="1" i="1" smtClean="0">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oMath>
                </a14:m>
                <a:r>
                  <a:rPr lang="en-US" sz="1800" b="1" dirty="0">
                    <a:solidFill>
                      <a:schemeClr val="bg1"/>
                    </a:solidFill>
                  </a:rPr>
                  <a:t>, which is also the expectation of the log likelihood of the data given the model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a:t>
                </a:r>
              </a:p>
              <a:p>
                <a:pPr>
                  <a:spcAft>
                    <a:spcPts val="1200"/>
                  </a:spcAft>
                </a:pPr>
                <a:r>
                  <a:rPr lang="en-US" sz="1800" b="1" dirty="0">
                    <a:solidFill>
                      <a:schemeClr val="accent1"/>
                    </a:solidFill>
                  </a:rPr>
                  <a:t>M-Step: </a:t>
                </a:r>
                <a:r>
                  <a:rPr lang="en-US" sz="1800" b="1" dirty="0">
                    <a:solidFill>
                      <a:schemeClr val="bg1"/>
                    </a:solidFill>
                  </a:rPr>
                  <a:t>Maximize the auxiliary function, </a:t>
                </a:r>
                <a14:m>
                  <m:oMath xmlns:m="http://schemas.openxmlformats.org/officeDocument/2006/math">
                    <m:r>
                      <a:rPr lang="en-US" sz="1800" i="1">
                        <a:solidFill>
                          <a:schemeClr val="bg1"/>
                        </a:solidFill>
                        <a:latin typeface="Cambria Math" panose="02040503050406030204" pitchFamily="18" charset="0"/>
                      </a:rPr>
                      <m:t>𝑄</m:t>
                    </m:r>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r>
                          <a:rPr lang="en-US" sz="1800" b="1" i="1">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oMath>
                </a14:m>
                <a:r>
                  <a:rPr lang="en-US" sz="1800" b="1" dirty="0">
                    <a:solidFill>
                      <a:schemeClr val="bg1"/>
                    </a:solidFill>
                  </a:rPr>
                  <a:t>, with respect to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Let </a:t>
                </a:r>
                <a14:m>
                  <m:oMath xmlns:m="http://schemas.openxmlformats.org/officeDocument/2006/math">
                    <m:acc>
                      <m:accPr>
                        <m:chr m:val="̂"/>
                        <m:ctrlPr>
                          <a:rPr lang="en-US" sz="1800" b="1" i="1" smtClean="0">
                            <a:solidFill>
                              <a:schemeClr val="bg1"/>
                            </a:solidFill>
                            <a:latin typeface="Cambria Math" panose="02040503050406030204" pitchFamily="18" charset="0"/>
                            <a:ea typeface="Cambria Math" panose="02040503050406030204" pitchFamily="18" charset="0"/>
                          </a:rPr>
                        </m:ctrlPr>
                      </m:accPr>
                      <m:e>
                        <m:r>
                          <a:rPr lang="en-US" sz="1800" b="1" i="1">
                            <a:solidFill>
                              <a:schemeClr val="bg1"/>
                            </a:solidFill>
                            <a:latin typeface="Cambria Math" panose="02040503050406030204" pitchFamily="18" charset="0"/>
                            <a:ea typeface="Cambria Math" panose="02040503050406030204" pitchFamily="18" charset="0"/>
                          </a:rPr>
                          <m:t>𝜽</m:t>
                        </m:r>
                      </m:e>
                    </m:acc>
                  </m:oMath>
                </a14:m>
                <a:r>
                  <a:rPr lang="en-US" sz="1800" b="1" dirty="0">
                    <a:solidFill>
                      <a:schemeClr val="bg1"/>
                    </a:solidFill>
                  </a:rPr>
                  <a:t> be the value of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that maximizes </a:t>
                </a:r>
                <a14:m>
                  <m:oMath xmlns:m="http://schemas.openxmlformats.org/officeDocument/2006/math">
                    <m:r>
                      <a:rPr lang="en-US" sz="1800" i="1">
                        <a:solidFill>
                          <a:schemeClr val="bg1"/>
                        </a:solidFill>
                        <a:latin typeface="Cambria Math" panose="02040503050406030204" pitchFamily="18" charset="0"/>
                      </a:rPr>
                      <m:t>𝑄</m:t>
                    </m:r>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r>
                          <a:rPr lang="en-US" sz="1800" b="1" i="1">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oMath>
                </a14:m>
                <a:r>
                  <a:rPr lang="en-US" sz="1800" b="1" dirty="0">
                    <a:solidFill>
                      <a:schemeClr val="bg1"/>
                    </a:solidFill>
                  </a:rPr>
                  <a:t>: </a:t>
                </a:r>
                <a14:m>
                  <m:oMath xmlns:m="http://schemas.openxmlformats.org/officeDocument/2006/math">
                    <m:acc>
                      <m:accPr>
                        <m:chr m:val="̂"/>
                        <m:ctrlPr>
                          <a:rPr lang="en-US" sz="1800" b="1" i="1">
                            <a:solidFill>
                              <a:schemeClr val="bg1"/>
                            </a:solidFill>
                            <a:latin typeface="Cambria Math" panose="02040503050406030204" pitchFamily="18" charset="0"/>
                            <a:ea typeface="Cambria Math" panose="02040503050406030204" pitchFamily="18" charset="0"/>
                          </a:rPr>
                        </m:ctrlPr>
                      </m:accPr>
                      <m:e>
                        <m:r>
                          <a:rPr lang="en-US" sz="1800" b="1" i="1">
                            <a:solidFill>
                              <a:schemeClr val="bg1"/>
                            </a:solidFill>
                            <a:latin typeface="Cambria Math" panose="02040503050406030204" pitchFamily="18" charset="0"/>
                            <a:ea typeface="Cambria Math" panose="02040503050406030204" pitchFamily="18" charset="0"/>
                          </a:rPr>
                          <m:t>𝜽</m:t>
                        </m:r>
                      </m:e>
                    </m:acc>
                    <m:r>
                      <a:rPr lang="en-US" sz="1800" b="1" i="0" smtClean="0">
                        <a:solidFill>
                          <a:schemeClr val="bg1"/>
                        </a:solidFill>
                        <a:latin typeface="Cambria Math" panose="02040503050406030204" pitchFamily="18" charset="0"/>
                        <a:ea typeface="Cambria Math" panose="02040503050406030204" pitchFamily="18" charset="0"/>
                      </a:rPr>
                      <m:t>=</m:t>
                    </m:r>
                    <m:sSub>
                      <m:sSubPr>
                        <m:ctrlPr>
                          <a:rPr lang="en-US" sz="1800" b="1" i="1" smtClean="0">
                            <a:solidFill>
                              <a:schemeClr val="bg1"/>
                            </a:solidFill>
                            <a:latin typeface="Cambria Math" panose="02040503050406030204" pitchFamily="18" charset="0"/>
                            <a:ea typeface="Cambria Math" panose="02040503050406030204" pitchFamily="18" charset="0"/>
                          </a:rPr>
                        </m:ctrlPr>
                      </m:sSubPr>
                      <m:e>
                        <m:r>
                          <a:rPr lang="en-US" sz="1800" b="1">
                            <a:solidFill>
                              <a:schemeClr val="bg1"/>
                            </a:solidFill>
                            <a:latin typeface="Cambria Math" panose="02040503050406030204" pitchFamily="18" charset="0"/>
                            <a:ea typeface="Cambria Math" panose="02040503050406030204" pitchFamily="18" charset="0"/>
                          </a:rPr>
                          <m:t>𝐚𝐫𝐠𝐦𝐚𝐱</m:t>
                        </m:r>
                      </m:e>
                      <m:sub>
                        <m:r>
                          <a:rPr lang="en-US" sz="1800" b="1" i="1">
                            <a:solidFill>
                              <a:schemeClr val="bg1"/>
                            </a:solidFill>
                            <a:latin typeface="Cambria Math" panose="02040503050406030204" pitchFamily="18" charset="0"/>
                            <a:ea typeface="Cambria Math" panose="02040503050406030204" pitchFamily="18" charset="0"/>
                          </a:rPr>
                          <m:t>𝜽</m:t>
                        </m:r>
                      </m:sub>
                    </m:sSub>
                  </m:oMath>
                </a14:m>
                <a:r>
                  <a:rPr lang="en-US" sz="1800" dirty="0">
                    <a:solidFill>
                      <a:schemeClr val="bg1"/>
                    </a:solidFill>
                  </a:rPr>
                  <a:t> </a:t>
                </a:r>
                <a14:m>
                  <m:oMath xmlns:m="http://schemas.openxmlformats.org/officeDocument/2006/math">
                    <m:r>
                      <a:rPr lang="en-US" sz="1800" i="1">
                        <a:solidFill>
                          <a:schemeClr val="bg1"/>
                        </a:solidFill>
                        <a:latin typeface="Cambria Math" panose="02040503050406030204" pitchFamily="18" charset="0"/>
                      </a:rPr>
                      <m:t>𝑄</m:t>
                    </m:r>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r>
                          <a:rPr lang="en-US" sz="1800" b="1" i="1">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oMath>
                </a14:m>
                <a:r>
                  <a:rPr lang="en-US" sz="1800" b="1" dirty="0">
                    <a:solidFill>
                      <a:schemeClr val="bg1"/>
                    </a:solidFill>
                  </a:rPr>
                  <a:t>.</a:t>
                </a:r>
              </a:p>
              <a:p>
                <a:pPr>
                  <a:spcAft>
                    <a:spcPts val="1200"/>
                  </a:spcAft>
                </a:pPr>
                <a:r>
                  <a:rPr lang="en-US" sz="1800" b="1" dirty="0">
                    <a:solidFill>
                      <a:schemeClr val="accent1"/>
                    </a:solidFill>
                  </a:rPr>
                  <a:t>Iteration: </a:t>
                </a:r>
                <a:r>
                  <a:rPr lang="en-US" sz="1800" b="1" dirty="0">
                    <a:solidFill>
                      <a:schemeClr val="bg1"/>
                    </a:solidFill>
                  </a:rPr>
                  <a:t>Set</a:t>
                </a:r>
                <a14:m>
                  <m:oMath xmlns:m="http://schemas.openxmlformats.org/officeDocument/2006/math">
                    <m:r>
                      <a:rPr lang="en-US" sz="1800" b="1" i="0" smtClean="0">
                        <a:solidFill>
                          <a:schemeClr val="bg1"/>
                        </a:solidFill>
                        <a:latin typeface="Cambria Math" panose="02040503050406030204" pitchFamily="18" charset="0"/>
                        <a:ea typeface="Cambria Math" panose="02040503050406030204" pitchFamily="18" charset="0"/>
                      </a:rPr>
                      <m:t> </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r>
                      <a:rPr lang="en-US" sz="1800" b="1" i="1" smtClean="0">
                        <a:solidFill>
                          <a:schemeClr val="bg1"/>
                        </a:solidFill>
                        <a:latin typeface="Cambria Math" panose="02040503050406030204" pitchFamily="18" charset="0"/>
                        <a:ea typeface="Cambria Math" panose="02040503050406030204" pitchFamily="18" charset="0"/>
                      </a:rPr>
                      <m:t>=</m:t>
                    </m:r>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r>
                      <a:rPr lang="en-US" sz="1800" b="1" i="1" smtClean="0">
                        <a:solidFill>
                          <a:schemeClr val="bg1"/>
                        </a:solidFill>
                        <a:latin typeface="Cambria Math" panose="02040503050406030204" pitchFamily="18" charset="0"/>
                        <a:ea typeface="Cambria Math" panose="02040503050406030204" pitchFamily="18" charset="0"/>
                      </a:rPr>
                      <m:t>=</m:t>
                    </m:r>
                    <m:acc>
                      <m:accPr>
                        <m:chr m:val="̂"/>
                        <m:ctrlPr>
                          <a:rPr lang="en-US" sz="1800" b="1" i="1">
                            <a:solidFill>
                              <a:schemeClr val="bg1"/>
                            </a:solidFill>
                            <a:latin typeface="Cambria Math" panose="02040503050406030204" pitchFamily="18" charset="0"/>
                            <a:ea typeface="Cambria Math" panose="02040503050406030204" pitchFamily="18" charset="0"/>
                          </a:rPr>
                        </m:ctrlPr>
                      </m:accPr>
                      <m:e>
                        <m:r>
                          <a:rPr lang="en-US" sz="1800" b="1" i="1">
                            <a:solidFill>
                              <a:schemeClr val="bg1"/>
                            </a:solidFill>
                            <a:latin typeface="Cambria Math" panose="02040503050406030204" pitchFamily="18" charset="0"/>
                            <a:ea typeface="Cambria Math" panose="02040503050406030204" pitchFamily="18" charset="0"/>
                          </a:rPr>
                          <m:t>𝜽</m:t>
                        </m:r>
                      </m:e>
                    </m:acc>
                  </m:oMath>
                </a14:m>
                <a:r>
                  <a:rPr lang="en-US" sz="1800" b="1" dirty="0">
                    <a:solidFill>
                      <a:schemeClr val="bg1"/>
                    </a:solidFill>
                  </a:rPr>
                  <a:t>, and return to the E-Step.</a:t>
                </a:r>
              </a:p>
            </p:txBody>
          </p:sp>
        </mc:Choice>
        <mc:Fallback xmlns="">
          <p:sp>
            <p:nvSpPr>
              <p:cNvPr id="4" name="Text Box 9">
                <a:extLst>
                  <a:ext uri="{FF2B5EF4-FFF2-40B4-BE49-F238E27FC236}">
                    <a16:creationId xmlns:a16="http://schemas.microsoft.com/office/drawing/2014/main" id="{D4EB58E4-7C75-774B-AF09-B7209E6120AC}"/>
                  </a:ext>
                </a:extLst>
              </p:cNvPr>
              <p:cNvSpPr txBox="1">
                <a:spLocks noRot="1" noChangeAspect="1" noMove="1" noResize="1" noEditPoints="1" noAdjustHandles="1" noChangeArrowheads="1" noChangeShapeType="1" noTextEdit="1"/>
              </p:cNvSpPr>
              <p:nvPr/>
            </p:nvSpPr>
            <p:spPr bwMode="auto">
              <a:xfrm>
                <a:off x="228600" y="647700"/>
                <a:ext cx="8686800" cy="4528356"/>
              </a:xfrm>
              <a:prstGeom prst="rect">
                <a:avLst/>
              </a:prstGeom>
              <a:blipFill>
                <a:blip r:embed="rId2"/>
                <a:stretch>
                  <a:fillRect l="-1752" t="-1397" r="-730" b="-19274"/>
                </a:stretch>
              </a:blipFill>
              <a:ln w="9525">
                <a:noFill/>
                <a:miter lim="800000"/>
                <a:headEnd/>
                <a:tailEnd/>
              </a:ln>
            </p:spPr>
            <p:txBody>
              <a:bodyPr/>
              <a:lstStyle/>
              <a:p>
                <a:r>
                  <a:rPr lang="en-US">
                    <a:noFill/>
                  </a:rPr>
                  <a:t> </a:t>
                </a:r>
              </a:p>
            </p:txBody>
          </p:sp>
        </mc:Fallback>
      </mc:AlternateContent>
      <p:pic>
        <p:nvPicPr>
          <p:cNvPr id="3" name="Picture 2" descr="A picture containing diagram&#10;&#10;Description automatically generated">
            <a:hlinkClick r:id="rId3"/>
            <a:extLst>
              <a:ext uri="{FF2B5EF4-FFF2-40B4-BE49-F238E27FC236}">
                <a16:creationId xmlns:a16="http://schemas.microsoft.com/office/drawing/2014/main" id="{66B56AC9-8933-884D-9E8A-AFD0F44B0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8297" y="647700"/>
            <a:ext cx="3730116" cy="2809215"/>
          </a:xfrm>
          <a:prstGeom prst="rect">
            <a:avLst/>
          </a:prstGeom>
        </p:spPr>
      </p:pic>
    </p:spTree>
    <p:extLst>
      <p:ext uri="{BB962C8B-B14F-4D97-AF65-F5344CB8AC3E}">
        <p14:creationId xmlns:p14="http://schemas.microsoft.com/office/powerpoint/2010/main" val="133451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7012" y="57150"/>
            <a:ext cx="8607271" cy="369332"/>
          </a:xfrm>
          <a:prstGeom prst="rect">
            <a:avLst/>
          </a:prstGeom>
          <a:noFill/>
          <a:ln w="9525">
            <a:noFill/>
            <a:miter lim="800000"/>
            <a:headEnd/>
            <a:tailEnd/>
          </a:ln>
        </p:spPr>
        <p:txBody>
          <a:bodyPr wrap="square" lIns="0" tIns="0" rIns="0" bIns="0">
            <a:spAutoFit/>
          </a:bodyPr>
          <a:lstStyle/>
          <a:p>
            <a:pPr>
              <a:spcBef>
                <a:spcPct val="50000"/>
              </a:spcBef>
            </a:pPr>
            <a:r>
              <a:rPr lang="en-US" b="1" dirty="0">
                <a:solidFill>
                  <a:schemeClr val="bg1"/>
                </a:solidFill>
              </a:rPr>
              <a:t>The Expectation Maximization Theorem (Preview)</a:t>
            </a:r>
          </a:p>
        </p:txBody>
      </p:sp>
      <mc:AlternateContent xmlns:mc="http://schemas.openxmlformats.org/markup-compatibility/2006" xmlns:a14="http://schemas.microsoft.com/office/drawing/2010/main">
        <mc:Choice Requires="a14">
          <p:sp>
            <p:nvSpPr>
              <p:cNvPr id="5" name="Text Box 9">
                <a:extLst>
                  <a:ext uri="{FF2B5EF4-FFF2-40B4-BE49-F238E27FC236}">
                    <a16:creationId xmlns:a16="http://schemas.microsoft.com/office/drawing/2014/main" id="{8D64FB8F-545B-8D4C-8BFC-FB42375755F8}"/>
                  </a:ext>
                </a:extLst>
              </p:cNvPr>
              <p:cNvSpPr txBox="1">
                <a:spLocks noChangeArrowheads="1"/>
              </p:cNvSpPr>
              <p:nvPr/>
            </p:nvSpPr>
            <p:spPr bwMode="auto">
              <a:xfrm>
                <a:off x="228600" y="647700"/>
                <a:ext cx="8686800" cy="5661660"/>
              </a:xfrm>
              <a:prstGeom prst="rect">
                <a:avLst/>
              </a:prstGeom>
              <a:noFill/>
              <a:ln w="9525">
                <a:noFill/>
                <a:miter lim="800000"/>
                <a:headEnd/>
                <a:tailEnd/>
              </a:ln>
            </p:spPr>
            <p:txBody>
              <a:bodyPr wrap="square" lIns="0" tIns="0" rIns="0" bIns="0">
                <a:noAutofit/>
              </a:bodyPr>
              <a:lstStyle/>
              <a:p>
                <a:pPr marL="176213" indent="-176213">
                  <a:spcAft>
                    <a:spcPts val="1200"/>
                  </a:spcAft>
                  <a:buFont typeface="Arial" pitchFamily="34" charset="0"/>
                  <a:buChar char="•"/>
                </a:pPr>
                <a:r>
                  <a:rPr lang="en-US" sz="1800" b="1" dirty="0">
                    <a:solidFill>
                      <a:schemeClr val="bg1"/>
                    </a:solidFill>
                  </a:rPr>
                  <a:t>The EM algorithm can be viewed as a generalization of maximum likelihood parameter estimation (MLE) when the data observed is incomplete.</a:t>
                </a:r>
              </a:p>
              <a:p>
                <a:pPr marL="176213" indent="-176213">
                  <a:spcAft>
                    <a:spcPts val="1200"/>
                  </a:spcAft>
                  <a:buFont typeface="Arial" pitchFamily="34" charset="0"/>
                  <a:buChar char="•"/>
                </a:pPr>
                <a:r>
                  <a:rPr lang="en-US" sz="1800" b="1" dirty="0">
                    <a:solidFill>
                      <a:schemeClr val="bg1"/>
                    </a:solidFill>
                  </a:rPr>
                  <a:t>We observe some data, </a:t>
                </a:r>
                <a14:m>
                  <m:oMath xmlns:m="http://schemas.openxmlformats.org/officeDocument/2006/math">
                    <m:r>
                      <a:rPr lang="en-US" sz="1800" b="0" i="1" smtClean="0">
                        <a:solidFill>
                          <a:schemeClr val="bg1"/>
                        </a:solidFill>
                        <a:latin typeface="Cambria Math" panose="02040503050406030204" pitchFamily="18" charset="0"/>
                      </a:rPr>
                      <m:t>𝑦</m:t>
                    </m:r>
                  </m:oMath>
                </a14:m>
                <a:r>
                  <a:rPr lang="en-US" sz="1800" b="1" dirty="0">
                    <a:solidFill>
                      <a:schemeClr val="bg1"/>
                    </a:solidFill>
                  </a:rPr>
                  <a:t>, and seek to maximize the probability that the model generated the data, </a:t>
                </a:r>
                <a14:m>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𝑦</m:t>
                        </m:r>
                      </m:e>
                    </m:d>
                  </m:oMath>
                </a14:m>
                <a:r>
                  <a:rPr lang="en-US" sz="1800" b="1" dirty="0">
                    <a:solidFill>
                      <a:schemeClr val="bg1"/>
                    </a:solidFill>
                  </a:rPr>
                  <a:t>, such that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𝑦</m:t>
                        </m:r>
                      </m:e>
                    </m:d>
                    <m:r>
                      <a:rPr lang="en-US" sz="1800" b="0" i="1" smtClean="0">
                        <a:solidFill>
                          <a:schemeClr val="bg1"/>
                        </a:solidFill>
                        <a:latin typeface="Cambria Math" panose="02040503050406030204" pitchFamily="18" charset="0"/>
                      </a:rPr>
                      <m:t>&gt;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0" i="1" smtClean="0">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𝑦</m:t>
                        </m:r>
                      </m:e>
                    </m:d>
                  </m:oMath>
                </a14:m>
                <a:r>
                  <a:rPr lang="en-US" sz="1800" b="1" dirty="0">
                    <a:solidFill>
                      <a:schemeClr val="bg1"/>
                    </a:solidFill>
                  </a:rPr>
                  <a:t>.</a:t>
                </a:r>
              </a:p>
              <a:p>
                <a:pPr marL="176213" indent="-176213">
                  <a:spcAft>
                    <a:spcPts val="1200"/>
                  </a:spcAft>
                  <a:buFont typeface="Arial" pitchFamily="34" charset="0"/>
                  <a:buChar char="•"/>
                </a:pPr>
                <a:r>
                  <a:rPr lang="en-US" sz="1800" b="1" dirty="0">
                    <a:solidFill>
                      <a:schemeClr val="bg1"/>
                    </a:solidFill>
                  </a:rPr>
                  <a:t>However, to do this, we must introduce some hidden variables, </a:t>
                </a:r>
                <a14:m>
                  <m:oMath xmlns:m="http://schemas.openxmlformats.org/officeDocument/2006/math">
                    <m:r>
                      <a:rPr lang="en-US" sz="1800" b="1" i="1" dirty="0" smtClean="0">
                        <a:solidFill>
                          <a:schemeClr val="bg1"/>
                        </a:solidFill>
                        <a:latin typeface="Cambria Math" panose="02040503050406030204" pitchFamily="18" charset="0"/>
                      </a:rPr>
                      <m:t>𝒕</m:t>
                    </m:r>
                  </m:oMath>
                </a14:m>
                <a:r>
                  <a:rPr lang="en-US" sz="1800" b="1" dirty="0">
                    <a:solidFill>
                      <a:schemeClr val="bg1"/>
                    </a:solidFill>
                  </a:rPr>
                  <a:t>.</a:t>
                </a:r>
              </a:p>
              <a:p>
                <a:pPr marL="176213" indent="-176213">
                  <a:spcAft>
                    <a:spcPts val="1200"/>
                  </a:spcAft>
                  <a:buFont typeface="Arial" pitchFamily="34" charset="0"/>
                  <a:buChar char="•"/>
                </a:pPr>
                <a:r>
                  <a:rPr lang="en-US" sz="1800" b="1" dirty="0">
                    <a:solidFill>
                      <a:schemeClr val="bg1"/>
                    </a:solidFill>
                  </a:rPr>
                  <a:t>We assume a parameter vector,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and estimate the probability that each element of </a:t>
                </a:r>
                <a14:m>
                  <m:oMath xmlns:m="http://schemas.openxmlformats.org/officeDocument/2006/math">
                    <m:r>
                      <a:rPr lang="en-US" sz="1800" b="1" i="1" dirty="0">
                        <a:solidFill>
                          <a:schemeClr val="bg1"/>
                        </a:solidFill>
                        <a:latin typeface="Cambria Math" panose="02040503050406030204" pitchFamily="18" charset="0"/>
                      </a:rPr>
                      <m:t>𝒕</m:t>
                    </m:r>
                    <m:r>
                      <a:rPr lang="en-US" sz="1800" b="1" i="1" dirty="0">
                        <a:solidFill>
                          <a:schemeClr val="bg1"/>
                        </a:solidFill>
                        <a:latin typeface="Cambria Math" panose="02040503050406030204" pitchFamily="18" charset="0"/>
                      </a:rPr>
                      <m:t> </m:t>
                    </m:r>
                  </m:oMath>
                </a14:m>
                <a:r>
                  <a:rPr lang="en-US" sz="1800" b="1" dirty="0">
                    <a:solidFill>
                      <a:schemeClr val="bg1"/>
                    </a:solidFill>
                  </a:rPr>
                  <a:t>occurred in the generation of </a:t>
                </a:r>
                <a14:m>
                  <m:oMath xmlns:m="http://schemas.openxmlformats.org/officeDocument/2006/math">
                    <m:r>
                      <a:rPr lang="en-US" sz="1800" i="1">
                        <a:solidFill>
                          <a:schemeClr val="bg1"/>
                        </a:solidFill>
                        <a:latin typeface="Cambria Math" panose="02040503050406030204" pitchFamily="18" charset="0"/>
                      </a:rPr>
                      <m:t>𝑦</m:t>
                    </m:r>
                  </m:oMath>
                </a14:m>
                <a:r>
                  <a:rPr lang="en-US" sz="1800" b="1" dirty="0">
                    <a:solidFill>
                      <a:schemeClr val="bg1"/>
                    </a:solidFill>
                  </a:rPr>
                  <a:t>. In this way, we can assume we observed the pair </a:t>
                </a:r>
                <a14:m>
                  <m:oMath xmlns:m="http://schemas.openxmlformats.org/officeDocument/2006/math">
                    <m:d>
                      <m:dPr>
                        <m:ctrlPr>
                          <a:rPr lang="en-US" sz="1800" b="1"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𝒕</m:t>
                        </m:r>
                        <m:r>
                          <a:rPr lang="en-US" sz="1800" b="1"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𝑦</m:t>
                        </m:r>
                      </m:e>
                    </m:d>
                  </m:oMath>
                </a14:m>
                <a:r>
                  <a:rPr lang="en-US" sz="1800" b="1" dirty="0">
                    <a:solidFill>
                      <a:schemeClr val="bg1"/>
                    </a:solidFill>
                  </a:rPr>
                  <a:t> with probability </a:t>
                </a:r>
                <a14:m>
                  <m:oMath xmlns:m="http://schemas.openxmlformats.org/officeDocument/2006/math">
                    <m:r>
                      <a:rPr lang="en-US" sz="1800" b="0" i="1" dirty="0" smtClean="0">
                        <a:solidFill>
                          <a:schemeClr val="bg1"/>
                        </a:solidFill>
                        <a:latin typeface="Cambria Math" panose="02040503050406030204" pitchFamily="18" charset="0"/>
                      </a:rPr>
                      <m:t>𝑃</m:t>
                    </m:r>
                    <m:r>
                      <a:rPr lang="en-US" sz="1800" b="1" i="1" dirty="0" smtClean="0">
                        <a:solidFill>
                          <a:schemeClr val="bg1"/>
                        </a:solidFill>
                        <a:latin typeface="Cambria Math" panose="02040503050406030204" pitchFamily="18" charset="0"/>
                      </a:rPr>
                      <m:t>(</m:t>
                    </m:r>
                    <m:r>
                      <a:rPr lang="en-US" sz="1800" b="1" i="1" dirty="0" smtClean="0">
                        <a:solidFill>
                          <a:schemeClr val="bg1"/>
                        </a:solidFill>
                        <a:latin typeface="Cambria Math" panose="02040503050406030204" pitchFamily="18" charset="0"/>
                      </a:rPr>
                      <m:t>𝒕</m:t>
                    </m:r>
                    <m:r>
                      <a:rPr lang="en-US" sz="1800" b="1" i="1" dirty="0" err="1" smtClean="0">
                        <a:solidFill>
                          <a:schemeClr val="bg1"/>
                        </a:solidFill>
                        <a:latin typeface="Cambria Math" panose="02040503050406030204" pitchFamily="18" charset="0"/>
                      </a:rPr>
                      <m:t>,</m:t>
                    </m:r>
                    <m:r>
                      <a:rPr lang="en-US" sz="1800" b="0" i="1" dirty="0" err="1" smtClean="0">
                        <a:solidFill>
                          <a:schemeClr val="bg1"/>
                        </a:solidFill>
                        <a:latin typeface="Cambria Math" panose="02040503050406030204" pitchFamily="18" charset="0"/>
                      </a:rPr>
                      <m:t>𝑦</m:t>
                    </m:r>
                    <m:r>
                      <a:rPr lang="en-US" sz="1800" b="1" i="1" dirty="0" smtClean="0">
                        <a:solidFill>
                          <a:schemeClr val="bg1"/>
                        </a:solidFill>
                        <a:latin typeface="Cambria Math" panose="02040503050406030204" pitchFamily="18" charset="0"/>
                      </a:rPr>
                      <m:t>|</m:t>
                    </m:r>
                    <m:r>
                      <a:rPr lang="en-US" sz="1800" b="1" i="1" dirty="0">
                        <a:solidFill>
                          <a:schemeClr val="bg1"/>
                        </a:solidFill>
                        <a:latin typeface="Cambria Math" panose="02040503050406030204" pitchFamily="18" charset="0"/>
                        <a:ea typeface="Cambria Math" panose="02040503050406030204" pitchFamily="18" charset="0"/>
                      </a:rPr>
                      <m:t> </m:t>
                    </m:r>
                    <m:r>
                      <a:rPr lang="en-US" sz="1800" b="1" i="1">
                        <a:solidFill>
                          <a:schemeClr val="bg1"/>
                        </a:solidFill>
                        <a:latin typeface="Cambria Math" panose="02040503050406030204" pitchFamily="18" charset="0"/>
                        <a:ea typeface="Cambria Math" panose="02040503050406030204" pitchFamily="18" charset="0"/>
                      </a:rPr>
                      <m:t>𝜽</m:t>
                    </m:r>
                    <m:r>
                      <a:rPr lang="en-US" sz="1800" b="1" i="1" smtClean="0">
                        <a:solidFill>
                          <a:schemeClr val="bg1"/>
                        </a:solidFill>
                        <a:latin typeface="Cambria Math" panose="02040503050406030204" pitchFamily="18" charset="0"/>
                        <a:ea typeface="Cambria Math" panose="02040503050406030204" pitchFamily="18" charset="0"/>
                      </a:rPr>
                      <m:t>).</m:t>
                    </m:r>
                  </m:oMath>
                </a14:m>
                <a:endParaRPr lang="en-US" sz="1800" b="1" dirty="0">
                  <a:solidFill>
                    <a:schemeClr val="bg1"/>
                  </a:solidFill>
                  <a:ea typeface="Cambria Math" panose="02040503050406030204" pitchFamily="18" charset="0"/>
                </a:endParaRPr>
              </a:p>
              <a:p>
                <a:pPr marL="176213" indent="-176213">
                  <a:spcAft>
                    <a:spcPts val="1200"/>
                  </a:spcAft>
                  <a:buFont typeface="Arial" pitchFamily="34" charset="0"/>
                  <a:buChar char="•"/>
                </a:pPr>
                <a:r>
                  <a:rPr lang="en-US" sz="1800" b="1" dirty="0">
                    <a:solidFill>
                      <a:schemeClr val="bg1"/>
                    </a:solidFill>
                    <a:ea typeface="Cambria Math" panose="02040503050406030204" pitchFamily="18" charset="0"/>
                  </a:rPr>
                  <a:t>To compute the new value,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ea typeface="Cambria Math" panose="02040503050406030204" pitchFamily="18" charset="0"/>
                  </a:rPr>
                  <a:t>, based on the old model, </a:t>
                </a:r>
                <a14:m>
                  <m:oMath xmlns:m="http://schemas.openxmlformats.org/officeDocument/2006/math">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smtClean="0">
                            <a:solidFill>
                              <a:schemeClr val="bg1"/>
                            </a:solidFill>
                            <a:latin typeface="Cambria Math" panose="02040503050406030204" pitchFamily="18" charset="0"/>
                            <a:ea typeface="Cambria Math" panose="02040503050406030204" pitchFamily="18" charset="0"/>
                          </a:rPr>
                          <m:t>′</m:t>
                        </m:r>
                      </m:sup>
                    </m:sSup>
                  </m:oMath>
                </a14:m>
                <a:r>
                  <a:rPr lang="en-US" sz="1800" b="1" dirty="0">
                    <a:solidFill>
                      <a:schemeClr val="bg1"/>
                    </a:solidFill>
                    <a:ea typeface="Cambria Math" panose="02040503050406030204" pitchFamily="18" charset="0"/>
                  </a:rPr>
                  <a:t>, we use the maximum likelihood estimate of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ea typeface="Cambria Math" panose="02040503050406030204" pitchFamily="18" charset="0"/>
                  </a:rPr>
                  <a:t>.</a:t>
                </a:r>
              </a:p>
              <a:p>
                <a:pPr marL="176213" indent="-176213">
                  <a:spcAft>
                    <a:spcPts val="1200"/>
                  </a:spcAft>
                  <a:buFont typeface="Arial" pitchFamily="34" charset="0"/>
                  <a:buChar char="•"/>
                </a:pPr>
                <a:r>
                  <a:rPr lang="en-US" sz="1800" b="1" dirty="0">
                    <a:solidFill>
                      <a:schemeClr val="bg1"/>
                    </a:solidFill>
                    <a:ea typeface="Cambria Math" panose="02040503050406030204" pitchFamily="18" charset="0"/>
                  </a:rPr>
                  <a:t>Does this process converge?</a:t>
                </a:r>
              </a:p>
              <a:p>
                <a:pPr marL="176213" indent="-176213">
                  <a:spcAft>
                    <a:spcPts val="1200"/>
                  </a:spcAft>
                  <a:buFont typeface="Arial" pitchFamily="34" charset="0"/>
                  <a:buChar char="•"/>
                </a:pPr>
                <a:r>
                  <a:rPr lang="en-US" sz="1800" b="1" dirty="0">
                    <a:solidFill>
                      <a:schemeClr val="bg1"/>
                    </a:solidFill>
                    <a:ea typeface="Cambria Math" panose="02040503050406030204" pitchFamily="18" charset="0"/>
                  </a:rPr>
                  <a:t>According to Bayes’ Rule:</a:t>
                </a:r>
              </a:p>
              <a:p>
                <a:pPr marL="466725">
                  <a:spcAft>
                    <a:spcPts val="600"/>
                  </a:spcAft>
                </a:pPr>
                <a14:m>
                  <m:oMathPara xmlns:m="http://schemas.openxmlformats.org/officeDocument/2006/math">
                    <m:oMathParaPr>
                      <m:jc m:val="left"/>
                    </m:oMathParaPr>
                    <m:oMath xmlns:m="http://schemas.openxmlformats.org/officeDocument/2006/math">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𝒕</m:t>
                          </m:r>
                          <m:r>
                            <a:rPr lang="en-US" sz="1800" i="1">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e>
                          </m:d>
                        </m:e>
                      </m:d>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1" i="1" smtClean="0">
                              <a:solidFill>
                                <a:schemeClr val="bg1"/>
                              </a:solidFill>
                              <a:latin typeface="Cambria Math" panose="02040503050406030204" pitchFamily="18" charset="0"/>
                              <a:ea typeface="Cambria Math" panose="02040503050406030204" pitchFamily="18" charset="0"/>
                            </a:rPr>
                            <m:t>𝒕</m:t>
                          </m:r>
                          <m:d>
                            <m:dPr>
                              <m:begChr m:val="|"/>
                              <m:endChr m:val=""/>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0" i="1" smtClean="0">
                                  <a:solidFill>
                                    <a:schemeClr val="bg1"/>
                                  </a:solidFill>
                                  <a:latin typeface="Cambria Math" panose="02040503050406030204" pitchFamily="18" charset="0"/>
                                  <a:ea typeface="Cambria Math" panose="02040503050406030204" pitchFamily="18" charset="0"/>
                                </a:rPr>
                                <m:t>𝑦</m:t>
                              </m:r>
                              <m:r>
                                <a:rPr lang="en-US" sz="1800" b="0" i="1" smtClean="0">
                                  <a:solidFill>
                                    <a:schemeClr val="bg1"/>
                                  </a:solidFill>
                                  <a:latin typeface="Cambria Math" panose="02040503050406030204" pitchFamily="18" charset="0"/>
                                  <a:ea typeface="Cambria Math" panose="02040503050406030204" pitchFamily="18" charset="0"/>
                                </a:rPr>
                                <m:t>,</m:t>
                              </m:r>
                              <m:r>
                                <a:rPr lang="en-US" sz="1800" b="1" i="1">
                                  <a:solidFill>
                                    <a:schemeClr val="bg1"/>
                                  </a:solidFill>
                                  <a:latin typeface="Cambria Math" panose="02040503050406030204" pitchFamily="18" charset="0"/>
                                  <a:ea typeface="Cambria Math" panose="02040503050406030204" pitchFamily="18" charset="0"/>
                                </a:rPr>
                                <m:t>𝜽</m:t>
                              </m:r>
                            </m:e>
                          </m:d>
                        </m:e>
                      </m:d>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0" i="1" smtClean="0">
                              <a:solidFill>
                                <a:schemeClr val="bg1"/>
                              </a:solidFill>
                              <a:latin typeface="Cambria Math" panose="02040503050406030204" pitchFamily="18" charset="0"/>
                              <a:ea typeface="Cambria Math" panose="02040503050406030204" pitchFamily="18" charset="0"/>
                            </a:rPr>
                            <m:t>𝑦</m:t>
                          </m:r>
                          <m:d>
                            <m:dPr>
                              <m:begChr m:val="|"/>
                              <m:endChr m:val=""/>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e>
                          </m:d>
                        </m:e>
                      </m:d>
                    </m:oMath>
                  </m:oMathPara>
                </a14:m>
                <a:endParaRPr lang="en-US" sz="1800" dirty="0">
                  <a:solidFill>
                    <a:schemeClr val="bg1"/>
                  </a:solidFill>
                  <a:ea typeface="Cambria Math" panose="02040503050406030204" pitchFamily="18" charset="0"/>
                </a:endParaRPr>
              </a:p>
              <a:p>
                <a:pPr marL="466725">
                  <a:spcAft>
                    <a:spcPts val="1200"/>
                  </a:spcAft>
                </a:pPr>
                <a14:m>
                  <m:oMathPara xmlns:m="http://schemas.openxmlformats.org/officeDocument/2006/math">
                    <m:oMathParaPr>
                      <m:jc m:val="left"/>
                    </m:oMathParaPr>
                    <m:oMath xmlns:m="http://schemas.openxmlformats.org/officeDocument/2006/math">
                      <m:r>
                        <a:rPr lang="en-US" sz="1800" b="0" i="1" smtClean="0">
                          <a:solidFill>
                            <a:schemeClr val="bg1"/>
                          </a:solidFill>
                          <a:latin typeface="Cambria Math" panose="02040503050406030204" pitchFamily="18" charset="0"/>
                          <a:ea typeface="Cambria Math" panose="02040503050406030204" pitchFamily="18" charset="0"/>
                        </a:rPr>
                        <m:t>𝑙𝑜𝑔</m:t>
                      </m:r>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e>
                          </m:d>
                        </m:e>
                      </m:d>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𝑙𝑜𝑔</m:t>
                      </m:r>
                      <m:d>
                        <m:dPr>
                          <m:ctrlPr>
                            <a:rPr lang="en-US" sz="1800" b="0" i="1" smtClean="0">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𝒕</m:t>
                              </m:r>
                              <m:r>
                                <a:rPr lang="en-US" sz="1800" i="1">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e>
                              </m:d>
                            </m:e>
                          </m:d>
                        </m:e>
                      </m:d>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𝑙𝑜𝑔</m:t>
                      </m:r>
                      <m:d>
                        <m:dPr>
                          <m:ctrlPr>
                            <a:rPr lang="en-US" sz="1800" b="0" i="1" smtClean="0">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𝒕</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r>
                                    <a:rPr lang="en-US" sz="1800" i="1">
                                      <a:solidFill>
                                        <a:schemeClr val="bg1"/>
                                      </a:solidFill>
                                      <a:latin typeface="Cambria Math" panose="02040503050406030204" pitchFamily="18" charset="0"/>
                                      <a:ea typeface="Cambria Math" panose="02040503050406030204" pitchFamily="18" charset="0"/>
                                    </a:rPr>
                                    <m:t>,</m:t>
                                  </m:r>
                                  <m:r>
                                    <a:rPr lang="en-US" sz="1800" b="1" i="1">
                                      <a:solidFill>
                                        <a:schemeClr val="bg1"/>
                                      </a:solidFill>
                                      <a:latin typeface="Cambria Math" panose="02040503050406030204" pitchFamily="18" charset="0"/>
                                      <a:ea typeface="Cambria Math" panose="02040503050406030204" pitchFamily="18" charset="0"/>
                                    </a:rPr>
                                    <m:t>𝜽</m:t>
                                  </m:r>
                                </m:e>
                              </m:d>
                            </m:e>
                          </m:d>
                        </m:e>
                      </m:d>
                    </m:oMath>
                  </m:oMathPara>
                </a14:m>
                <a:endParaRPr lang="en-US" sz="1800" dirty="0">
                  <a:solidFill>
                    <a:schemeClr val="bg1"/>
                  </a:solidFill>
                  <a:ea typeface="Cambria Math" panose="02040503050406030204" pitchFamily="18" charset="0"/>
                </a:endParaRPr>
              </a:p>
            </p:txBody>
          </p:sp>
        </mc:Choice>
        <mc:Fallback xmlns="">
          <p:sp>
            <p:nvSpPr>
              <p:cNvPr id="5" name="Text Box 9">
                <a:extLst>
                  <a:ext uri="{FF2B5EF4-FFF2-40B4-BE49-F238E27FC236}">
                    <a16:creationId xmlns:a16="http://schemas.microsoft.com/office/drawing/2014/main" id="{8D64FB8F-545B-8D4C-8BFC-FB42375755F8}"/>
                  </a:ext>
                </a:extLst>
              </p:cNvPr>
              <p:cNvSpPr txBox="1">
                <a:spLocks noRot="1" noChangeAspect="1" noMove="1" noResize="1" noEditPoints="1" noAdjustHandles="1" noChangeArrowheads="1" noChangeShapeType="1" noTextEdit="1"/>
              </p:cNvSpPr>
              <p:nvPr/>
            </p:nvSpPr>
            <p:spPr bwMode="auto">
              <a:xfrm>
                <a:off x="228600" y="647700"/>
                <a:ext cx="8686800" cy="5661660"/>
              </a:xfrm>
              <a:prstGeom prst="rect">
                <a:avLst/>
              </a:prstGeom>
              <a:blipFill>
                <a:blip r:embed="rId2"/>
                <a:stretch>
                  <a:fillRect l="-1606" t="-1119" r="-1898" b="-67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82931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7012" y="57150"/>
            <a:ext cx="8607271" cy="369332"/>
          </a:xfrm>
          <a:prstGeom prst="rect">
            <a:avLst/>
          </a:prstGeom>
          <a:noFill/>
          <a:ln w="9525">
            <a:noFill/>
            <a:miter lim="800000"/>
            <a:headEnd/>
            <a:tailEnd/>
          </a:ln>
        </p:spPr>
        <p:txBody>
          <a:bodyPr wrap="square" lIns="0" tIns="0" rIns="0" bIns="0">
            <a:spAutoFit/>
          </a:bodyPr>
          <a:lstStyle/>
          <a:p>
            <a:pPr>
              <a:spcBef>
                <a:spcPct val="50000"/>
              </a:spcBef>
            </a:pPr>
            <a:r>
              <a:rPr lang="en-US" b="1" dirty="0">
                <a:solidFill>
                  <a:schemeClr val="bg1"/>
                </a:solidFill>
              </a:rPr>
              <a:t>EM Convergence</a:t>
            </a:r>
          </a:p>
        </p:txBody>
      </p:sp>
      <mc:AlternateContent xmlns:mc="http://schemas.openxmlformats.org/markup-compatibility/2006" xmlns:a14="http://schemas.microsoft.com/office/drawing/2010/main">
        <mc:Choice Requires="a14">
          <p:sp>
            <p:nvSpPr>
              <p:cNvPr id="5" name="Text Box 9">
                <a:extLst>
                  <a:ext uri="{FF2B5EF4-FFF2-40B4-BE49-F238E27FC236}">
                    <a16:creationId xmlns:a16="http://schemas.microsoft.com/office/drawing/2014/main" id="{8D64FB8F-545B-8D4C-8BFC-FB42375755F8}"/>
                  </a:ext>
                </a:extLst>
              </p:cNvPr>
              <p:cNvSpPr txBox="1">
                <a:spLocks noChangeArrowheads="1"/>
              </p:cNvSpPr>
              <p:nvPr/>
            </p:nvSpPr>
            <p:spPr bwMode="auto">
              <a:xfrm>
                <a:off x="228600" y="647700"/>
                <a:ext cx="8686800" cy="5661660"/>
              </a:xfrm>
              <a:prstGeom prst="rect">
                <a:avLst/>
              </a:prstGeom>
              <a:noFill/>
              <a:ln w="9525">
                <a:noFill/>
                <a:miter lim="800000"/>
                <a:headEnd/>
                <a:tailEnd/>
              </a:ln>
            </p:spPr>
            <p:txBody>
              <a:bodyPr wrap="square" lIns="0" tIns="0" rIns="0" bIns="0">
                <a:noAutofit/>
              </a:bodyPr>
              <a:lstStyle/>
              <a:p>
                <a:pPr marL="176213" indent="-176213">
                  <a:spcAft>
                    <a:spcPts val="600"/>
                  </a:spcAft>
                  <a:buFont typeface="Arial" pitchFamily="34" charset="0"/>
                  <a:buChar char="•"/>
                </a:pPr>
                <a:r>
                  <a:rPr lang="en-US" sz="1800" b="1" dirty="0">
                    <a:solidFill>
                      <a:schemeClr val="bg1"/>
                    </a:solidFill>
                  </a:rPr>
                  <a:t>We take the conditional expectation of </a:t>
                </a:r>
                <a14:m>
                  <m:oMath xmlns:m="http://schemas.openxmlformats.org/officeDocument/2006/math">
                    <m:r>
                      <a:rPr lang="en-US" sz="1800" i="1">
                        <a:solidFill>
                          <a:schemeClr val="bg1"/>
                        </a:solidFill>
                        <a:latin typeface="Cambria Math" panose="02040503050406030204" pitchFamily="18" charset="0"/>
                        <a:ea typeface="Cambria Math" panose="02040503050406030204" pitchFamily="18" charset="0"/>
                      </a:rPr>
                      <m:t>𝑙𝑜𝑔𝑃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e>
                    </m:d>
                    <m:r>
                      <a:rPr lang="en-US" sz="1800" b="1" i="1">
                        <a:solidFill>
                          <a:schemeClr val="bg1"/>
                        </a:solidFill>
                        <a:latin typeface="Cambria Math" panose="02040503050406030204" pitchFamily="18" charset="0"/>
                        <a:ea typeface="Cambria Math" panose="02040503050406030204" pitchFamily="18" charset="0"/>
                      </a:rPr>
                      <m:t> </m:t>
                    </m:r>
                  </m:oMath>
                </a14:m>
                <a:r>
                  <a:rPr lang="en-US" sz="1800" b="1" dirty="0">
                    <a:solidFill>
                      <a:schemeClr val="bg1"/>
                    </a:solidFill>
                  </a:rPr>
                  <a:t>over</a:t>
                </a:r>
                <a14:m>
                  <m:oMath xmlns:m="http://schemas.openxmlformats.org/officeDocument/2006/math">
                    <m:r>
                      <a:rPr lang="en-US" sz="1800" b="1" i="0" dirty="0" smtClean="0">
                        <a:solidFill>
                          <a:schemeClr val="bg1"/>
                        </a:solidFill>
                        <a:latin typeface="Cambria Math" panose="02040503050406030204" pitchFamily="18" charset="0"/>
                      </a:rPr>
                      <m:t> </m:t>
                    </m:r>
                    <m:r>
                      <a:rPr lang="en-US" sz="1800" b="1" i="1" dirty="0">
                        <a:solidFill>
                          <a:schemeClr val="bg1"/>
                        </a:solidFill>
                        <a:latin typeface="Cambria Math" panose="02040503050406030204" pitchFamily="18" charset="0"/>
                      </a:rPr>
                      <m:t>𝒕</m:t>
                    </m:r>
                  </m:oMath>
                </a14:m>
                <a:r>
                  <a:rPr lang="en-US" sz="1800" b="1" dirty="0">
                    <a:solidFill>
                      <a:schemeClr val="bg1"/>
                    </a:solidFill>
                  </a:rPr>
                  <a:t>:</a:t>
                </a:r>
              </a:p>
              <a:p>
                <a:pPr marL="466725">
                  <a:spcAft>
                    <a:spcPts val="1200"/>
                  </a:spcAft>
                </a:pPr>
                <a14:m>
                  <m:oMath xmlns:m="http://schemas.openxmlformats.org/officeDocument/2006/math">
                    <m:r>
                      <a:rPr lang="en-US" sz="1800" b="0" i="1" smtClean="0">
                        <a:solidFill>
                          <a:schemeClr val="bg1"/>
                        </a:solidFill>
                        <a:latin typeface="Cambria Math" panose="02040503050406030204" pitchFamily="18" charset="0"/>
                        <a:ea typeface="Cambria Math" panose="02040503050406030204" pitchFamily="18" charset="0"/>
                      </a:rPr>
                      <m:t>𝐸</m:t>
                    </m:r>
                    <m:d>
                      <m:dPr>
                        <m:begChr m:val="["/>
                        <m:endChr m:val="]"/>
                        <m:ctrlPr>
                          <a:rPr lang="en-US" sz="1800" b="0" i="1" smtClean="0">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𝑙𝑜𝑔𝑃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e>
                        </m:d>
                      </m:e>
                    </m:d>
                    <m:r>
                      <a:rPr lang="en-US" sz="1800" b="0" i="1" smtClean="0">
                        <a:solidFill>
                          <a:schemeClr val="bg1"/>
                        </a:solidFill>
                        <a:latin typeface="Cambria Math" panose="02040503050406030204" pitchFamily="18" charset="0"/>
                        <a:ea typeface="Cambria Math" panose="02040503050406030204" pitchFamily="18" charset="0"/>
                      </a:rPr>
                      <m:t>=</m:t>
                    </m:r>
                    <m:nary>
                      <m:naryPr>
                        <m:chr m:val="∑"/>
                        <m:supHide m:val="on"/>
                        <m:ctrlPr>
                          <a:rPr lang="en-US" sz="1800" b="0" i="1" smtClean="0">
                            <a:solidFill>
                              <a:schemeClr val="bg1"/>
                            </a:solidFill>
                            <a:latin typeface="Cambria Math" panose="02040503050406030204" pitchFamily="18" charset="0"/>
                            <a:ea typeface="Cambria Math" panose="02040503050406030204" pitchFamily="18" charset="0"/>
                          </a:rPr>
                        </m:ctrlPr>
                      </m:naryPr>
                      <m:sub>
                        <m:r>
                          <m:rPr>
                            <m:brk m:alnAt="7"/>
                          </m:rPr>
                          <a:rPr lang="en-US" sz="1800" b="1" i="1" smtClean="0">
                            <a:solidFill>
                              <a:schemeClr val="bg1"/>
                            </a:solidFill>
                            <a:latin typeface="Cambria Math" panose="02040503050406030204" pitchFamily="18" charset="0"/>
                            <a:ea typeface="Cambria Math" panose="02040503050406030204" pitchFamily="18" charset="0"/>
                          </a:rPr>
                          <m:t>𝒕</m:t>
                        </m:r>
                      </m:sub>
                      <m:sup/>
                      <m:e>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𝒕</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r>
                                  <a:rPr lang="en-US" sz="1800" i="1">
                                    <a:solidFill>
                                      <a:schemeClr val="bg1"/>
                                    </a:solidFill>
                                    <a:latin typeface="Cambria Math" panose="02040503050406030204" pitchFamily="18" charset="0"/>
                                    <a:ea typeface="Cambria Math" panose="02040503050406030204" pitchFamily="18" charset="0"/>
                                  </a:rPr>
                                  <m:t>,</m:t>
                                </m:r>
                                <m:r>
                                  <a:rPr lang="en-US" sz="1800" b="1" i="1">
                                    <a:solidFill>
                                      <a:schemeClr val="bg1"/>
                                    </a:solidFill>
                                    <a:latin typeface="Cambria Math" panose="02040503050406030204" pitchFamily="18" charset="0"/>
                                    <a:ea typeface="Cambria Math" panose="02040503050406030204" pitchFamily="18" charset="0"/>
                                  </a:rPr>
                                  <m:t>𝜽</m:t>
                                </m:r>
                              </m:e>
                            </m:d>
                          </m:e>
                        </m:d>
                      </m:e>
                    </m:nary>
                    <m:r>
                      <a:rPr lang="en-US" sz="1800" i="1">
                        <a:solidFill>
                          <a:schemeClr val="bg1"/>
                        </a:solidFill>
                        <a:latin typeface="Cambria Math" panose="02040503050406030204" pitchFamily="18" charset="0"/>
                        <a:ea typeface="Cambria Math" panose="02040503050406030204" pitchFamily="18" charset="0"/>
                      </a:rPr>
                      <m:t>𝑙𝑜𝑔𝑃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e>
                    </m:d>
                    <m:r>
                      <a:rPr lang="en-US" sz="1800" b="1" i="1" smtClean="0">
                        <a:solidFill>
                          <a:schemeClr val="bg1"/>
                        </a:solidFill>
                        <a:latin typeface="Cambria Math" panose="02040503050406030204" pitchFamily="18" charset="0"/>
                        <a:ea typeface="Cambria Math" panose="02040503050406030204" pitchFamily="18" charset="0"/>
                      </a:rPr>
                      <m:t>=</m:t>
                    </m:r>
                  </m:oMath>
                </a14:m>
                <a:r>
                  <a:rPr lang="en-US" sz="1800" dirty="0">
                    <a:solidFill>
                      <a:schemeClr val="bg1"/>
                    </a:solidFill>
                    <a:ea typeface="Cambria Math" panose="02040503050406030204" pitchFamily="18" charset="0"/>
                  </a:rPr>
                  <a:t> </a:t>
                </a:r>
                <a14:m>
                  <m:oMath xmlns:m="http://schemas.openxmlformats.org/officeDocument/2006/math">
                    <m:r>
                      <a:rPr lang="en-US" sz="1800" i="1">
                        <a:solidFill>
                          <a:schemeClr val="bg1"/>
                        </a:solidFill>
                        <a:latin typeface="Cambria Math" panose="02040503050406030204" pitchFamily="18" charset="0"/>
                        <a:ea typeface="Cambria Math" panose="02040503050406030204" pitchFamily="18" charset="0"/>
                      </a:rPr>
                      <m:t>𝑙𝑜𝑔𝑃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e>
                    </m:d>
                  </m:oMath>
                </a14:m>
                <a:endParaRPr lang="en-US" sz="1800" b="1" dirty="0">
                  <a:solidFill>
                    <a:schemeClr val="bg1"/>
                  </a:solidFill>
                  <a:ea typeface="Cambria Math" panose="02040503050406030204" pitchFamily="18" charset="0"/>
                </a:endParaRPr>
              </a:p>
              <a:p>
                <a:pPr marL="176213" indent="-176213">
                  <a:spcAft>
                    <a:spcPts val="600"/>
                  </a:spcAft>
                  <a:buFont typeface="Arial" pitchFamily="34" charset="0"/>
                  <a:buChar char="•"/>
                </a:pPr>
                <a:r>
                  <a:rPr lang="en-US" sz="1800" b="1" dirty="0">
                    <a:solidFill>
                      <a:schemeClr val="bg1"/>
                    </a:solidFill>
                  </a:rPr>
                  <a:t>Combining these two expressions:</a:t>
                </a:r>
              </a:p>
              <a:p>
                <a:pPr marL="466725">
                  <a:spcAft>
                    <a:spcPts val="600"/>
                  </a:spcAft>
                </a:pPr>
                <a14:m>
                  <m:oMathPara xmlns:m="http://schemas.openxmlformats.org/officeDocument/2006/math">
                    <m:oMathParaPr>
                      <m:jc m:val="left"/>
                    </m:oMathParaPr>
                    <m:oMath xmlns:m="http://schemas.openxmlformats.org/officeDocument/2006/math">
                      <m:r>
                        <a:rPr lang="en-US" sz="1800" i="1">
                          <a:solidFill>
                            <a:schemeClr val="bg1"/>
                          </a:solidFill>
                          <a:latin typeface="Cambria Math" panose="02040503050406030204" pitchFamily="18" charset="0"/>
                          <a:ea typeface="Cambria Math" panose="02040503050406030204" pitchFamily="18" charset="0"/>
                        </a:rPr>
                        <m:t>𝑙𝑜𝑔𝑃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e>
                      </m:d>
                      <m:r>
                        <a:rPr lang="en-US" sz="1800" b="1"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𝐸</m:t>
                      </m:r>
                      <m:d>
                        <m:dPr>
                          <m:begChr m:val="["/>
                          <m:endChr m:val="]"/>
                          <m:ctrlPr>
                            <a:rPr lang="en-US" sz="1800" b="1" i="1" smtClean="0">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𝑙𝑜𝑔</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𝒕</m:t>
                                  </m:r>
                                  <m:r>
                                    <a:rPr lang="en-US" sz="1800" b="1" i="1" smtClean="0">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𝑦</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e>
                              </m:d>
                            </m:e>
                          </m:d>
                        </m:e>
                      </m:d>
                      <m:r>
                        <a:rPr lang="en-US" sz="1800" b="1"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𝐸</m:t>
                      </m:r>
                      <m:d>
                        <m:dPr>
                          <m:begChr m:val="["/>
                          <m:endChr m:val="]"/>
                          <m:ctrlPr>
                            <a:rPr lang="en-US" sz="1800" b="1" i="1" smtClean="0">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𝑙𝑜𝑔</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𝒕</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𝑦</m:t>
                                      </m:r>
                                      <m:r>
                                        <a:rPr lang="en-US" sz="1800" i="1">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e>
                              </m:d>
                            </m:e>
                          </m:d>
                        </m:e>
                      </m:d>
                    </m:oMath>
                  </m:oMathPara>
                </a14:m>
                <a:endParaRPr lang="en-US" sz="1800" b="1" dirty="0">
                  <a:solidFill>
                    <a:schemeClr val="bg1"/>
                  </a:solidFill>
                </a:endParaRPr>
              </a:p>
              <a:p>
                <a:pPr marL="1604963">
                  <a:spcAft>
                    <a:spcPts val="600"/>
                  </a:spcAft>
                </a:pPr>
                <a14:m>
                  <m:oMathPara xmlns:m="http://schemas.openxmlformats.org/officeDocument/2006/math">
                    <m:oMathParaPr>
                      <m:jc m:val="left"/>
                    </m:oMathParaPr>
                    <m:oMath xmlns:m="http://schemas.openxmlformats.org/officeDocument/2006/math">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𝑄</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r>
                            <a:rPr lang="en-US" sz="1800" b="0" i="1" smtClean="0">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r>
                        <a:rPr lang="en-US" sz="1800" b="1"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𝐻</m:t>
                      </m:r>
                      <m:d>
                        <m:dPr>
                          <m:ctrlPr>
                            <a:rPr lang="en-US" sz="1800"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𝜽</m:t>
                          </m:r>
                          <m:r>
                            <a:rPr lang="en-US" sz="1800" i="1">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ea typeface="Cambria Math" panose="02040503050406030204" pitchFamily="18" charset="0"/>
                                </a:rPr>
                                <m:t>′</m:t>
                              </m:r>
                            </m:sup>
                          </m:sSup>
                        </m:e>
                      </m:d>
                    </m:oMath>
                  </m:oMathPara>
                </a14:m>
                <a:endParaRPr lang="en-US" sz="1800" b="1" dirty="0">
                  <a:solidFill>
                    <a:schemeClr val="bg1"/>
                  </a:solidFill>
                  <a:ea typeface="Cambria Math" panose="02040503050406030204" pitchFamily="18" charset="0"/>
                </a:endParaRPr>
              </a:p>
              <a:p>
                <a:pPr marL="171450">
                  <a:spcAft>
                    <a:spcPts val="1200"/>
                  </a:spcAft>
                </a:pPr>
                <a:r>
                  <a:rPr lang="en-US" sz="1800" b="1" dirty="0">
                    <a:solidFill>
                      <a:schemeClr val="bg1"/>
                    </a:solidFill>
                    <a:ea typeface="Cambria Math" panose="02040503050406030204" pitchFamily="18" charset="0"/>
                  </a:rPr>
                  <a:t>because the hidden variables t are indirectly linked to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ea typeface="Cambria Math" panose="02040503050406030204" pitchFamily="18" charset="0"/>
                  </a:rPr>
                  <a:t>.</a:t>
                </a:r>
              </a:p>
              <a:p>
                <a:pPr marL="176213" indent="-176213">
                  <a:spcAft>
                    <a:spcPts val="1200"/>
                  </a:spcAft>
                  <a:buFont typeface="Arial" pitchFamily="34" charset="0"/>
                  <a:buChar char="•"/>
                </a:pPr>
                <a:r>
                  <a:rPr lang="en-US" sz="1800" b="1" dirty="0">
                    <a:solidFill>
                      <a:schemeClr val="bg1"/>
                    </a:solidFill>
                  </a:rPr>
                  <a:t>The convergence of the EM algorithm lies in the fact that if we choose </a:t>
                </a:r>
                <a14:m>
                  <m:oMath xmlns:m="http://schemas.openxmlformats.org/officeDocument/2006/math">
                    <m:r>
                      <a:rPr lang="en-US" sz="1800" b="1">
                        <a:solidFill>
                          <a:schemeClr val="bg1"/>
                        </a:solidFill>
                        <a:latin typeface="Cambria Math" panose="02040503050406030204" pitchFamily="18" charset="0"/>
                      </a:rPr>
                      <m:t>𝜽</m:t>
                    </m:r>
                  </m:oMath>
                </a14:m>
                <a:r>
                  <a:rPr lang="en-US" sz="1800" b="1" dirty="0">
                    <a:solidFill>
                      <a:schemeClr val="bg1"/>
                    </a:solidFill>
                  </a:rPr>
                  <a:t> such that </a:t>
                </a:r>
                <a14:m>
                  <m:oMath xmlns:m="http://schemas.openxmlformats.org/officeDocument/2006/math">
                    <m:r>
                      <a:rPr lang="en-US" sz="1800" b="1">
                        <a:solidFill>
                          <a:schemeClr val="bg1"/>
                        </a:solidFill>
                        <a:latin typeface="Cambria Math" panose="02040503050406030204" pitchFamily="18" charset="0"/>
                      </a:rPr>
                      <m:t>𝑄</m:t>
                    </m:r>
                    <m:d>
                      <m:dPr>
                        <m:ctrlPr>
                          <a:rPr lang="en-US" sz="1800" b="1" i="1">
                            <a:solidFill>
                              <a:schemeClr val="bg1"/>
                            </a:solidFill>
                            <a:latin typeface="Cambria Math" panose="02040503050406030204" pitchFamily="18" charset="0"/>
                          </a:rPr>
                        </m:ctrlPr>
                      </m:dPr>
                      <m:e>
                        <m:r>
                          <a:rPr lang="en-US" sz="1800" b="1">
                            <a:solidFill>
                              <a:schemeClr val="bg1"/>
                            </a:solidFill>
                            <a:latin typeface="Cambria Math" panose="02040503050406030204" pitchFamily="18" charset="0"/>
                          </a:rPr>
                          <m:t>𝜽</m:t>
                        </m:r>
                        <m:r>
                          <a:rPr lang="en-US" sz="1800" b="1">
                            <a:solidFill>
                              <a:schemeClr val="bg1"/>
                            </a:solidFill>
                            <a:latin typeface="Cambria Math" panose="02040503050406030204" pitchFamily="18" charset="0"/>
                          </a:rPr>
                          <m:t>,</m:t>
                        </m:r>
                        <m:sSup>
                          <m:sSupPr>
                            <m:ctrlPr>
                              <a:rPr lang="en-US" sz="1800" b="1" i="1">
                                <a:solidFill>
                                  <a:schemeClr val="bg1"/>
                                </a:solidFill>
                                <a:latin typeface="Cambria Math" panose="02040503050406030204" pitchFamily="18" charset="0"/>
                              </a:rPr>
                            </m:ctrlPr>
                          </m:sSupPr>
                          <m:e>
                            <m:r>
                              <a:rPr lang="en-US" sz="1800" b="1">
                                <a:solidFill>
                                  <a:schemeClr val="bg1"/>
                                </a:solidFill>
                                <a:latin typeface="Cambria Math" panose="02040503050406030204" pitchFamily="18" charset="0"/>
                              </a:rPr>
                              <m:t>𝜽</m:t>
                            </m:r>
                          </m:e>
                          <m:sup>
                            <m:r>
                              <a:rPr lang="en-US" sz="1800" b="1">
                                <a:solidFill>
                                  <a:schemeClr val="bg1"/>
                                </a:solidFill>
                                <a:latin typeface="Cambria Math" panose="02040503050406030204" pitchFamily="18" charset="0"/>
                              </a:rPr>
                              <m:t>′</m:t>
                            </m:r>
                          </m:sup>
                        </m:sSup>
                      </m:e>
                    </m:d>
                    <m:r>
                      <a:rPr lang="en-US" sz="1800" b="1">
                        <a:solidFill>
                          <a:schemeClr val="bg1"/>
                        </a:solidFill>
                        <a:latin typeface="Cambria Math" panose="02040503050406030204" pitchFamily="18" charset="0"/>
                      </a:rPr>
                      <m:t>≥</m:t>
                    </m:r>
                    <m:r>
                      <a:rPr lang="en-US" sz="1800" b="1">
                        <a:solidFill>
                          <a:schemeClr val="bg1"/>
                        </a:solidFill>
                        <a:latin typeface="Cambria Math" panose="02040503050406030204" pitchFamily="18" charset="0"/>
                      </a:rPr>
                      <m:t>𝑄</m:t>
                    </m:r>
                    <m:d>
                      <m:dPr>
                        <m:ctrlPr>
                          <a:rPr lang="en-US" sz="1800" b="1" i="1">
                            <a:solidFill>
                              <a:schemeClr val="bg1"/>
                            </a:solidFill>
                            <a:latin typeface="Cambria Math" panose="02040503050406030204" pitchFamily="18" charset="0"/>
                          </a:rPr>
                        </m:ctrlPr>
                      </m:dPr>
                      <m:e>
                        <m:sSup>
                          <m:sSupPr>
                            <m:ctrlPr>
                              <a:rPr lang="en-US" sz="1800" b="1" i="1">
                                <a:solidFill>
                                  <a:schemeClr val="bg1"/>
                                </a:solidFill>
                                <a:latin typeface="Cambria Math" panose="02040503050406030204" pitchFamily="18" charset="0"/>
                              </a:rPr>
                            </m:ctrlPr>
                          </m:sSupPr>
                          <m:e>
                            <m:r>
                              <a:rPr lang="en-US" sz="1800" b="1">
                                <a:solidFill>
                                  <a:schemeClr val="bg1"/>
                                </a:solidFill>
                                <a:latin typeface="Cambria Math" panose="02040503050406030204" pitchFamily="18" charset="0"/>
                              </a:rPr>
                              <m:t>𝜽</m:t>
                            </m:r>
                          </m:e>
                          <m:sup>
                            <m:r>
                              <a:rPr lang="en-US" sz="1800" b="1">
                                <a:solidFill>
                                  <a:schemeClr val="bg1"/>
                                </a:solidFill>
                                <a:latin typeface="Cambria Math" panose="02040503050406030204" pitchFamily="18" charset="0"/>
                              </a:rPr>
                              <m:t>′</m:t>
                            </m:r>
                          </m:sup>
                        </m:sSup>
                        <m:r>
                          <a:rPr lang="en-US" sz="1800" b="1">
                            <a:solidFill>
                              <a:schemeClr val="bg1"/>
                            </a:solidFill>
                            <a:latin typeface="Cambria Math" panose="02040503050406030204" pitchFamily="18" charset="0"/>
                          </a:rPr>
                          <m:t>,</m:t>
                        </m:r>
                        <m:sSup>
                          <m:sSupPr>
                            <m:ctrlPr>
                              <a:rPr lang="en-US" sz="1800" b="1" i="1">
                                <a:solidFill>
                                  <a:schemeClr val="bg1"/>
                                </a:solidFill>
                                <a:latin typeface="Cambria Math" panose="02040503050406030204" pitchFamily="18" charset="0"/>
                              </a:rPr>
                            </m:ctrlPr>
                          </m:sSupPr>
                          <m:e>
                            <m:r>
                              <a:rPr lang="en-US" sz="1800" b="1">
                                <a:solidFill>
                                  <a:schemeClr val="bg1"/>
                                </a:solidFill>
                                <a:latin typeface="Cambria Math" panose="02040503050406030204" pitchFamily="18" charset="0"/>
                              </a:rPr>
                              <m:t>𝜽</m:t>
                            </m:r>
                          </m:e>
                          <m:sup>
                            <m:r>
                              <a:rPr lang="en-US" sz="1800" b="1">
                                <a:solidFill>
                                  <a:schemeClr val="bg1"/>
                                </a:solidFill>
                                <a:latin typeface="Cambria Math" panose="02040503050406030204" pitchFamily="18" charset="0"/>
                              </a:rPr>
                              <m:t>′</m:t>
                            </m:r>
                          </m:sup>
                        </m:sSup>
                      </m:e>
                    </m:d>
                  </m:oMath>
                </a14:m>
                <a:r>
                  <a:rPr lang="en-US" sz="1800" b="1" dirty="0">
                    <a:solidFill>
                      <a:schemeClr val="bg1"/>
                    </a:solidFill>
                  </a:rPr>
                  <a:t>, then </a:t>
                </a:r>
                <a14:m>
                  <m:oMath xmlns:m="http://schemas.openxmlformats.org/officeDocument/2006/math">
                    <m:r>
                      <a:rPr lang="en-US" sz="1800" b="1">
                        <a:solidFill>
                          <a:schemeClr val="bg1"/>
                        </a:solidFill>
                        <a:latin typeface="Cambria Math" panose="02040503050406030204" pitchFamily="18" charset="0"/>
                      </a:rPr>
                      <m:t>𝑙𝑜𝑔𝑃</m:t>
                    </m:r>
                    <m:d>
                      <m:dPr>
                        <m:ctrlPr>
                          <a:rPr lang="en-US" sz="1800" b="1" i="1">
                            <a:solidFill>
                              <a:schemeClr val="bg1"/>
                            </a:solidFill>
                            <a:latin typeface="Cambria Math" panose="02040503050406030204" pitchFamily="18" charset="0"/>
                          </a:rPr>
                        </m:ctrlPr>
                      </m:dPr>
                      <m:e>
                        <m:r>
                          <a:rPr lang="en-US" sz="1800" b="1">
                            <a:solidFill>
                              <a:schemeClr val="bg1"/>
                            </a:solidFill>
                            <a:latin typeface="Cambria Math" panose="02040503050406030204" pitchFamily="18" charset="0"/>
                          </a:rPr>
                          <m:t>𝑦</m:t>
                        </m:r>
                        <m:d>
                          <m:dPr>
                            <m:begChr m:val="|"/>
                            <m:endChr m:val=""/>
                            <m:ctrlPr>
                              <a:rPr lang="en-US" sz="1800" b="1" i="1">
                                <a:solidFill>
                                  <a:schemeClr val="bg1"/>
                                </a:solidFill>
                                <a:latin typeface="Cambria Math" panose="02040503050406030204" pitchFamily="18" charset="0"/>
                              </a:rPr>
                            </m:ctrlPr>
                          </m:dPr>
                          <m:e>
                            <m:r>
                              <a:rPr lang="en-US" sz="1800" b="1">
                                <a:solidFill>
                                  <a:schemeClr val="bg1"/>
                                </a:solidFill>
                                <a:latin typeface="Cambria Math" panose="02040503050406030204" pitchFamily="18" charset="0"/>
                              </a:rPr>
                              <m:t>𝜽</m:t>
                            </m:r>
                          </m:e>
                        </m:d>
                      </m:e>
                    </m:d>
                    <m:r>
                      <a:rPr lang="en-US" sz="1800" b="1">
                        <a:solidFill>
                          <a:schemeClr val="bg1"/>
                        </a:solidFill>
                        <a:latin typeface="Cambria Math" panose="02040503050406030204" pitchFamily="18" charset="0"/>
                      </a:rPr>
                      <m:t>≥</m:t>
                    </m:r>
                  </m:oMath>
                </a14:m>
                <a:r>
                  <a:rPr lang="en-US" sz="1800" b="1" dirty="0">
                    <a:solidFill>
                      <a:schemeClr val="bg1"/>
                    </a:solidFill>
                  </a:rPr>
                  <a:t> </a:t>
                </a:r>
                <a14:m>
                  <m:oMath xmlns:m="http://schemas.openxmlformats.org/officeDocument/2006/math">
                    <m:r>
                      <a:rPr lang="en-US" sz="1800" b="1">
                        <a:solidFill>
                          <a:schemeClr val="bg1"/>
                        </a:solidFill>
                        <a:latin typeface="Cambria Math" panose="02040503050406030204" pitchFamily="18" charset="0"/>
                      </a:rPr>
                      <m:t>𝑙𝑜𝑔𝑃</m:t>
                    </m:r>
                    <m:d>
                      <m:dPr>
                        <m:ctrlPr>
                          <a:rPr lang="en-US" sz="1800" b="1" i="1">
                            <a:solidFill>
                              <a:schemeClr val="bg1"/>
                            </a:solidFill>
                            <a:latin typeface="Cambria Math" panose="02040503050406030204" pitchFamily="18" charset="0"/>
                          </a:rPr>
                        </m:ctrlPr>
                      </m:dPr>
                      <m:e>
                        <m:r>
                          <a:rPr lang="en-US" sz="1800" b="1">
                            <a:solidFill>
                              <a:schemeClr val="bg1"/>
                            </a:solidFill>
                            <a:latin typeface="Cambria Math" panose="02040503050406030204" pitchFamily="18" charset="0"/>
                          </a:rPr>
                          <m:t>𝑦</m:t>
                        </m:r>
                        <m:d>
                          <m:dPr>
                            <m:begChr m:val="|"/>
                            <m:endChr m:val=""/>
                            <m:ctrlPr>
                              <a:rPr lang="en-US" sz="1800" b="1" i="1">
                                <a:solidFill>
                                  <a:schemeClr val="bg1"/>
                                </a:solidFill>
                                <a:latin typeface="Cambria Math" panose="02040503050406030204" pitchFamily="18" charset="0"/>
                              </a:rPr>
                            </m:ctrlPr>
                          </m:dPr>
                          <m:e>
                            <m:sSup>
                              <m:sSupPr>
                                <m:ctrlPr>
                                  <a:rPr lang="en-US" sz="1800" b="1" i="1">
                                    <a:solidFill>
                                      <a:schemeClr val="bg1"/>
                                    </a:solidFill>
                                    <a:latin typeface="Cambria Math" panose="02040503050406030204" pitchFamily="18" charset="0"/>
                                  </a:rPr>
                                </m:ctrlPr>
                              </m:sSupPr>
                              <m:e>
                                <m:r>
                                  <a:rPr lang="en-US" sz="1800" b="1">
                                    <a:solidFill>
                                      <a:schemeClr val="bg1"/>
                                    </a:solidFill>
                                    <a:latin typeface="Cambria Math" panose="02040503050406030204" pitchFamily="18" charset="0"/>
                                  </a:rPr>
                                  <m:t>𝜽</m:t>
                                </m:r>
                              </m:e>
                              <m:sup>
                                <m:r>
                                  <a:rPr lang="en-US" sz="1800" b="1">
                                    <a:solidFill>
                                      <a:schemeClr val="bg1"/>
                                    </a:solidFill>
                                    <a:latin typeface="Cambria Math" panose="02040503050406030204" pitchFamily="18" charset="0"/>
                                  </a:rPr>
                                  <m:t>′</m:t>
                                </m:r>
                              </m:sup>
                            </m:sSup>
                          </m:e>
                        </m:d>
                      </m:e>
                    </m:d>
                  </m:oMath>
                </a14:m>
                <a:r>
                  <a:rPr lang="en-US" sz="1800" b="1" dirty="0">
                    <a:solidFill>
                      <a:schemeClr val="bg1"/>
                    </a:solidFill>
                  </a:rPr>
                  <a:t>.</a:t>
                </a:r>
              </a:p>
              <a:p>
                <a:pPr marL="176213" indent="-176213">
                  <a:spcAft>
                    <a:spcPts val="600"/>
                  </a:spcAft>
                  <a:buFont typeface="Arial" pitchFamily="34" charset="0"/>
                  <a:buChar char="•"/>
                </a:pPr>
                <a:r>
                  <a:rPr lang="en-US" sz="1800" b="1" dirty="0">
                    <a:solidFill>
                      <a:schemeClr val="bg1"/>
                    </a:solidFill>
                  </a:rPr>
                  <a:t>This follows because we can show that </a:t>
                </a:r>
                <a14:m>
                  <m:oMath xmlns:m="http://schemas.openxmlformats.org/officeDocument/2006/math">
                    <m:r>
                      <a:rPr lang="en-US" sz="1800" b="1">
                        <a:solidFill>
                          <a:schemeClr val="bg1"/>
                        </a:solidFill>
                        <a:latin typeface="Cambria Math" panose="02040503050406030204" pitchFamily="18" charset="0"/>
                      </a:rPr>
                      <m:t>𝐻</m:t>
                    </m:r>
                    <m:d>
                      <m:dPr>
                        <m:ctrlPr>
                          <a:rPr lang="en-US" sz="1800" b="1" i="1">
                            <a:solidFill>
                              <a:schemeClr val="bg1"/>
                            </a:solidFill>
                            <a:latin typeface="Cambria Math" panose="02040503050406030204" pitchFamily="18" charset="0"/>
                          </a:rPr>
                        </m:ctrlPr>
                      </m:dPr>
                      <m:e>
                        <m:r>
                          <a:rPr lang="en-US" sz="1800" b="1">
                            <a:solidFill>
                              <a:schemeClr val="bg1"/>
                            </a:solidFill>
                            <a:latin typeface="Cambria Math" panose="02040503050406030204" pitchFamily="18" charset="0"/>
                          </a:rPr>
                          <m:t>𝜽</m:t>
                        </m:r>
                        <m:r>
                          <a:rPr lang="en-US" sz="1800" b="1">
                            <a:solidFill>
                              <a:schemeClr val="bg1"/>
                            </a:solidFill>
                            <a:latin typeface="Cambria Math" panose="02040503050406030204" pitchFamily="18" charset="0"/>
                          </a:rPr>
                          <m:t>,</m:t>
                        </m:r>
                        <m:sSup>
                          <m:sSupPr>
                            <m:ctrlPr>
                              <a:rPr lang="en-US" sz="1800" b="1" i="1">
                                <a:solidFill>
                                  <a:schemeClr val="bg1"/>
                                </a:solidFill>
                                <a:latin typeface="Cambria Math" panose="02040503050406030204" pitchFamily="18" charset="0"/>
                              </a:rPr>
                            </m:ctrlPr>
                          </m:sSupPr>
                          <m:e>
                            <m:r>
                              <a:rPr lang="en-US" sz="1800" b="1">
                                <a:solidFill>
                                  <a:schemeClr val="bg1"/>
                                </a:solidFill>
                                <a:latin typeface="Cambria Math" panose="02040503050406030204" pitchFamily="18" charset="0"/>
                              </a:rPr>
                              <m:t>𝜽</m:t>
                            </m:r>
                          </m:e>
                          <m:sup>
                            <m:r>
                              <a:rPr lang="en-US" sz="1800" b="1">
                                <a:solidFill>
                                  <a:schemeClr val="bg1"/>
                                </a:solidFill>
                                <a:latin typeface="Cambria Math" panose="02040503050406030204" pitchFamily="18" charset="0"/>
                              </a:rPr>
                              <m:t>′</m:t>
                            </m:r>
                          </m:sup>
                        </m:sSup>
                      </m:e>
                    </m:d>
                    <m:r>
                      <a:rPr lang="en-US" sz="1800" b="1">
                        <a:solidFill>
                          <a:schemeClr val="bg1"/>
                        </a:solidFill>
                        <a:latin typeface="Cambria Math" panose="02040503050406030204" pitchFamily="18" charset="0"/>
                      </a:rPr>
                      <m:t>≤</m:t>
                    </m:r>
                    <m:r>
                      <a:rPr lang="en-US" sz="1800" b="1">
                        <a:solidFill>
                          <a:schemeClr val="bg1"/>
                        </a:solidFill>
                        <a:latin typeface="Cambria Math" panose="02040503050406030204" pitchFamily="18" charset="0"/>
                      </a:rPr>
                      <m:t>𝐻</m:t>
                    </m:r>
                    <m:d>
                      <m:dPr>
                        <m:ctrlPr>
                          <a:rPr lang="en-US" sz="1800" b="1" i="1">
                            <a:solidFill>
                              <a:schemeClr val="bg1"/>
                            </a:solidFill>
                            <a:latin typeface="Cambria Math" panose="02040503050406030204" pitchFamily="18" charset="0"/>
                          </a:rPr>
                        </m:ctrlPr>
                      </m:dPr>
                      <m:e>
                        <m:sSup>
                          <m:sSupPr>
                            <m:ctrlPr>
                              <a:rPr lang="en-US" sz="1800" b="1" i="1">
                                <a:solidFill>
                                  <a:schemeClr val="bg1"/>
                                </a:solidFill>
                                <a:latin typeface="Cambria Math" panose="02040503050406030204" pitchFamily="18" charset="0"/>
                              </a:rPr>
                            </m:ctrlPr>
                          </m:sSupPr>
                          <m:e>
                            <m:r>
                              <a:rPr lang="en-US" sz="1800" b="1">
                                <a:solidFill>
                                  <a:schemeClr val="bg1"/>
                                </a:solidFill>
                                <a:latin typeface="Cambria Math" panose="02040503050406030204" pitchFamily="18" charset="0"/>
                              </a:rPr>
                              <m:t>𝜽</m:t>
                            </m:r>
                          </m:e>
                          <m:sup>
                            <m:r>
                              <a:rPr lang="en-US" sz="1800" b="1">
                                <a:solidFill>
                                  <a:schemeClr val="bg1"/>
                                </a:solidFill>
                                <a:latin typeface="Cambria Math" panose="02040503050406030204" pitchFamily="18" charset="0"/>
                              </a:rPr>
                              <m:t>′</m:t>
                            </m:r>
                          </m:sup>
                        </m:sSup>
                        <m:r>
                          <a:rPr lang="en-US" sz="1800" b="1">
                            <a:solidFill>
                              <a:schemeClr val="bg1"/>
                            </a:solidFill>
                            <a:latin typeface="Cambria Math" panose="02040503050406030204" pitchFamily="18" charset="0"/>
                          </a:rPr>
                          <m:t>,</m:t>
                        </m:r>
                        <m:sSup>
                          <m:sSupPr>
                            <m:ctrlPr>
                              <a:rPr lang="en-US" sz="1800" b="1" i="1">
                                <a:solidFill>
                                  <a:schemeClr val="bg1"/>
                                </a:solidFill>
                                <a:latin typeface="Cambria Math" panose="02040503050406030204" pitchFamily="18" charset="0"/>
                              </a:rPr>
                            </m:ctrlPr>
                          </m:sSupPr>
                          <m:e>
                            <m:r>
                              <a:rPr lang="en-US" sz="1800" b="1">
                                <a:solidFill>
                                  <a:schemeClr val="bg1"/>
                                </a:solidFill>
                                <a:latin typeface="Cambria Math" panose="02040503050406030204" pitchFamily="18" charset="0"/>
                              </a:rPr>
                              <m:t>𝜽</m:t>
                            </m:r>
                          </m:e>
                          <m:sup>
                            <m:r>
                              <a:rPr lang="en-US" sz="1800" b="1">
                                <a:solidFill>
                                  <a:schemeClr val="bg1"/>
                                </a:solidFill>
                                <a:latin typeface="Cambria Math" panose="02040503050406030204" pitchFamily="18" charset="0"/>
                              </a:rPr>
                              <m:t>′</m:t>
                            </m:r>
                          </m:sup>
                        </m:sSup>
                      </m:e>
                    </m:d>
                  </m:oMath>
                </a14:m>
                <a:r>
                  <a:rPr lang="en-US" sz="1800" b="1" dirty="0">
                    <a:solidFill>
                      <a:schemeClr val="bg1"/>
                    </a:solidFill>
                  </a:rPr>
                  <a:t> using a special case of Jensen’s inequality: </a:t>
                </a:r>
                <a14:m>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d>
                      </m:e>
                    </m:nary>
                    <m:r>
                      <a:rPr lang="en-US" sz="1800" i="1">
                        <a:solidFill>
                          <a:schemeClr val="bg1"/>
                        </a:solidFill>
                        <a:latin typeface="Cambria Math" panose="02040503050406030204" pitchFamily="18" charset="0"/>
                        <a:ea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d>
                      </m:e>
                    </m:nary>
                  </m:oMath>
                </a14:m>
                <a:r>
                  <a:rPr lang="en-US" sz="1800" b="1" dirty="0">
                    <a:solidFill>
                      <a:schemeClr val="bg1"/>
                    </a:solidFill>
                  </a:rPr>
                  <a:t>.</a:t>
                </a:r>
              </a:p>
            </p:txBody>
          </p:sp>
        </mc:Choice>
        <mc:Fallback xmlns="">
          <p:sp>
            <p:nvSpPr>
              <p:cNvPr id="5" name="Text Box 9">
                <a:extLst>
                  <a:ext uri="{FF2B5EF4-FFF2-40B4-BE49-F238E27FC236}">
                    <a16:creationId xmlns:a16="http://schemas.microsoft.com/office/drawing/2014/main" id="{8D64FB8F-545B-8D4C-8BFC-FB42375755F8}"/>
                  </a:ext>
                </a:extLst>
              </p:cNvPr>
              <p:cNvSpPr txBox="1">
                <a:spLocks noRot="1" noChangeAspect="1" noMove="1" noResize="1" noEditPoints="1" noAdjustHandles="1" noChangeArrowheads="1" noChangeShapeType="1" noTextEdit="1"/>
              </p:cNvSpPr>
              <p:nvPr/>
            </p:nvSpPr>
            <p:spPr bwMode="auto">
              <a:xfrm>
                <a:off x="228600" y="647700"/>
                <a:ext cx="8686800" cy="5661660"/>
              </a:xfrm>
              <a:prstGeom prst="rect">
                <a:avLst/>
              </a:prstGeom>
              <a:blipFill>
                <a:blip r:embed="rId2"/>
                <a:stretch>
                  <a:fillRect l="-1606" t="-11633" r="-8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910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a:p>
        </p:txBody>
      </p:sp>
      <mc:AlternateContent xmlns:mc="http://schemas.openxmlformats.org/markup-compatibility/2006" xmlns:a14="http://schemas.microsoft.com/office/drawing/2010/main">
        <mc:Choice Requires="a14">
          <p:sp>
            <p:nvSpPr>
              <p:cNvPr id="4103" name="Text Box 9"/>
              <p:cNvSpPr txBox="1">
                <a:spLocks noChangeArrowheads="1"/>
              </p:cNvSpPr>
              <p:nvPr/>
            </p:nvSpPr>
            <p:spPr bwMode="auto">
              <a:xfrm>
                <a:off x="236538" y="647700"/>
                <a:ext cx="8620331" cy="6163034"/>
              </a:xfrm>
              <a:prstGeom prst="rect">
                <a:avLst/>
              </a:prstGeom>
              <a:noFill/>
              <a:ln w="9525">
                <a:noFill/>
                <a:miter lim="800000"/>
                <a:headEnd/>
                <a:tailEnd/>
              </a:ln>
            </p:spPr>
            <p:txBody>
              <a:bodyPr wrap="square" lIns="0" tIns="0" rIns="0" bIns="0">
                <a:spAutoFit/>
              </a:bodyPr>
              <a:lstStyle/>
              <a:p>
                <a:pPr>
                  <a:spcAft>
                    <a:spcPts val="600"/>
                  </a:spcAft>
                </a:pPr>
                <a:r>
                  <a:rPr lang="en-US" sz="1800" b="1" dirty="0">
                    <a:solidFill>
                      <a:schemeClr val="accent1"/>
                    </a:solidFill>
                  </a:rPr>
                  <a:t>Lemma: </a:t>
                </a:r>
                <a:r>
                  <a:rPr lang="en-US" sz="1800" b="1" dirty="0"/>
                  <a:t>If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oMath>
                </a14:m>
                <a:r>
                  <a:rPr lang="en-US" sz="1800" b="1" dirty="0"/>
                  <a:t> and </a:t>
                </a:r>
                <a14:m>
                  <m:oMath xmlns:m="http://schemas.openxmlformats.org/officeDocument/2006/math">
                    <m:r>
                      <a:rPr lang="en-US" sz="1800" i="1" dirty="0" smtClean="0">
                        <a:latin typeface="Cambria Math" panose="02040503050406030204" pitchFamily="18" charset="0"/>
                      </a:rPr>
                      <m:t>𝑞</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oMath>
                </a14:m>
                <a:r>
                  <a:rPr lang="en-US" sz="1800" b="1" dirty="0"/>
                  <a:t> are two discrete probability distributions, then:</a:t>
                </a:r>
              </a:p>
              <a:p>
                <a:pPr marL="466725">
                  <a:spcAft>
                    <a:spcPts val="600"/>
                  </a:spcAft>
                </a:pPr>
                <a14:m>
                  <m:oMathPara xmlns:m="http://schemas.openxmlformats.org/officeDocument/2006/math">
                    <m:oMathParaPr>
                      <m:jc m:val="left"/>
                    </m:oMathParaPr>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d>
                        </m:e>
                      </m:nary>
                      <m:r>
                        <a:rPr lang="en-US" sz="1800" i="1">
                          <a:solidFill>
                            <a:schemeClr val="bg1"/>
                          </a:solidFill>
                          <a:latin typeface="Cambria Math" panose="02040503050406030204" pitchFamily="18" charset="0"/>
                          <a:ea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d>
                        </m:e>
                      </m:nary>
                    </m:oMath>
                  </m:oMathPara>
                </a14:m>
                <a:endParaRPr lang="en-US" sz="1800" b="1" dirty="0"/>
              </a:p>
              <a:p>
                <a:pPr marL="171450">
                  <a:spcBef>
                    <a:spcPts val="0"/>
                  </a:spcBef>
                  <a:spcAft>
                    <a:spcPts val="1200"/>
                  </a:spcAft>
                </a:pPr>
                <a:r>
                  <a:rPr lang="en-US" sz="1800" b="1" dirty="0"/>
                  <a:t>with equality if and only if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 = </m:t>
                    </m:r>
                    <m:r>
                      <a:rPr lang="en-US" sz="1800" i="1" dirty="0" smtClean="0">
                        <a:latin typeface="Cambria Math" panose="02040503050406030204" pitchFamily="18" charset="0"/>
                      </a:rPr>
                      <m:t>𝑞</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oMath>
                </a14:m>
                <a:r>
                  <a:rPr lang="en-US" sz="1800" dirty="0"/>
                  <a:t> </a:t>
                </a:r>
                <a:r>
                  <a:rPr lang="en-US" sz="1800" b="1" dirty="0"/>
                  <a:t>for all </a:t>
                </a:r>
                <a14:m>
                  <m:oMath xmlns:m="http://schemas.openxmlformats.org/officeDocument/2006/math">
                    <m:r>
                      <a:rPr lang="en-US" sz="1800" i="1" dirty="0" smtClean="0">
                        <a:latin typeface="Cambria Math" panose="02040503050406030204" pitchFamily="18" charset="0"/>
                      </a:rPr>
                      <m:t>𝑥</m:t>
                    </m:r>
                  </m:oMath>
                </a14:m>
                <a:r>
                  <a:rPr lang="en-US" sz="1800" b="1" dirty="0"/>
                  <a:t>.</a:t>
                </a:r>
              </a:p>
              <a:p>
                <a:pPr marL="9525">
                  <a:spcBef>
                    <a:spcPts val="0"/>
                  </a:spcBef>
                  <a:spcAft>
                    <a:spcPts val="0"/>
                  </a:spcAft>
                </a:pPr>
                <a:r>
                  <a:rPr lang="en-US" sz="1800" b="1" dirty="0">
                    <a:solidFill>
                      <a:schemeClr val="accent1"/>
                    </a:solidFill>
                  </a:rPr>
                  <a:t>Proof:</a:t>
                </a:r>
              </a:p>
              <a:p>
                <a:pPr marL="9525">
                  <a:spcBef>
                    <a:spcPts val="0"/>
                  </a:spcBef>
                  <a:spcAft>
                    <a:spcPts val="600"/>
                  </a:spcAft>
                </a:pPr>
                <a14:m>
                  <m:oMathPara xmlns:m="http://schemas.openxmlformats.org/officeDocument/2006/math">
                    <m:oMathParaPr>
                      <m:jc m:val="centerGroup"/>
                    </m:oMathParaPr>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d>
                        </m:e>
                      </m:nary>
                      <m:r>
                        <a:rPr lang="en-US" sz="1800" b="0"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d>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0</m:t>
                          </m:r>
                        </m:e>
                      </m:nary>
                    </m:oMath>
                  </m:oMathPara>
                </a14:m>
                <a:endParaRPr lang="en-US" sz="1800" b="1" dirty="0">
                  <a:solidFill>
                    <a:schemeClr val="accent1"/>
                  </a:solidFill>
                </a:endParaRPr>
              </a:p>
              <a:p>
                <a:pPr marL="9525">
                  <a:spcBef>
                    <a:spcPts val="0"/>
                  </a:spcBef>
                  <a:spcAft>
                    <a:spcPts val="600"/>
                  </a:spcAft>
                </a:pPr>
                <a14:m>
                  <m:oMathPara xmlns:m="http://schemas.openxmlformats.org/officeDocument/2006/math">
                    <m:oMathParaPr>
                      <m:jc m:val="centerGroup"/>
                    </m:oMathParaPr>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rPr>
                                <m:t>−</m:t>
                              </m:r>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d>
                        </m:e>
                      </m:nary>
                      <m:r>
                        <a:rPr lang="en-US" sz="180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0</m:t>
                      </m:r>
                    </m:oMath>
                  </m:oMathPara>
                </a14:m>
                <a:endParaRPr lang="en-US" sz="1800" b="1" dirty="0">
                  <a:solidFill>
                    <a:schemeClr val="accent1"/>
                  </a:solidFill>
                </a:endParaRPr>
              </a:p>
              <a:p>
                <a:pPr marL="9525">
                  <a:spcBef>
                    <a:spcPts val="0"/>
                  </a:spcBef>
                  <a:spcAft>
                    <a:spcPts val="600"/>
                  </a:spcAft>
                </a:pPr>
                <a14:m>
                  <m:oMathPara xmlns:m="http://schemas.openxmlformats.org/officeDocument/2006/math">
                    <m:oMathParaPr>
                      <m:jc m:val="centerGroup"/>
                    </m:oMathParaPr>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i="1" smtClean="0">
                                      <a:solidFill>
                                        <a:schemeClr val="bg1"/>
                                      </a:solidFill>
                                      <a:latin typeface="Cambria Math" panose="02040503050406030204" pitchFamily="18" charset="0"/>
                                    </a:rPr>
                                  </m:ctrlPr>
                                </m:fPr>
                                <m:num>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num>
                                <m:den>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en>
                              </m:f>
                            </m:e>
                          </m:d>
                        </m:e>
                      </m:nary>
                      <m:r>
                        <a:rPr lang="en-US" sz="1800" i="1">
                          <a:solidFill>
                            <a:schemeClr val="bg1"/>
                          </a:solidFill>
                          <a:latin typeface="Cambria Math" panose="02040503050406030204" pitchFamily="18" charset="0"/>
                          <a:ea typeface="Cambria Math" panose="02040503050406030204" pitchFamily="18" charset="0"/>
                        </a:rPr>
                        <m:t>≥0</m:t>
                      </m:r>
                    </m:oMath>
                  </m:oMathPara>
                </a14:m>
                <a:endParaRPr lang="en-US" sz="1800" b="1" dirty="0">
                  <a:solidFill>
                    <a:schemeClr val="accent1"/>
                  </a:solidFill>
                </a:endParaRPr>
              </a:p>
              <a:p>
                <a:pPr marL="9525">
                  <a:spcBef>
                    <a:spcPts val="0"/>
                  </a:spcBef>
                  <a:spcAft>
                    <a:spcPts val="600"/>
                  </a:spcAft>
                </a:pPr>
                <a14:m>
                  <m:oMathPara xmlns:m="http://schemas.openxmlformats.org/officeDocument/2006/math">
                    <m:oMathParaPr>
                      <m:jc m:val="centerGroup"/>
                    </m:oMathParaPr>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i="1">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num>
                                <m:den>
                                  <m:r>
                                    <a:rPr lang="en-US" sz="1800" b="0" i="1" smtClean="0">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en>
                              </m:f>
                            </m:e>
                          </m:d>
                        </m:e>
                      </m:nary>
                      <m:r>
                        <a:rPr lang="en-US" sz="1800" i="1" smtClean="0">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0</m:t>
                      </m:r>
                    </m:oMath>
                  </m:oMathPara>
                </a14:m>
                <a:endParaRPr lang="en-US" sz="1800" b="1" dirty="0">
                  <a:solidFill>
                    <a:schemeClr val="accent1"/>
                  </a:solidFill>
                </a:endParaRPr>
              </a:p>
              <a:p>
                <a:pPr marL="9525">
                  <a:spcBef>
                    <a:spcPts val="0"/>
                  </a:spcBef>
                  <a:spcAft>
                    <a:spcPts val="600"/>
                  </a:spcAft>
                </a:pPr>
                <a14:m>
                  <m:oMathPara xmlns:m="http://schemas.openxmlformats.org/officeDocument/2006/math">
                    <m:oMathParaPr>
                      <m:jc m:val="centerGroup"/>
                    </m:oMathParaPr>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i="1">
                                      <a:solidFill>
                                        <a:schemeClr val="bg1"/>
                                      </a:solidFill>
                                      <a:latin typeface="Cambria Math" panose="02040503050406030204" pitchFamily="18" charset="0"/>
                                    </a:rPr>
                                  </m:ctrlPr>
                                </m:fPr>
                                <m:num>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num>
                                <m:den>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en>
                              </m:f>
                            </m:e>
                          </m:d>
                        </m:e>
                      </m:nary>
                      <m:r>
                        <a:rPr lang="en-US" sz="1800" i="1">
                          <a:solidFill>
                            <a:schemeClr val="bg1"/>
                          </a:solidFill>
                          <a:latin typeface="Cambria Math" panose="02040503050406030204" pitchFamily="18" charset="0"/>
                          <a:ea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
                            <m:dPr>
                              <m:ctrlPr>
                                <a:rPr lang="en-US" sz="1800" i="1">
                                  <a:solidFill>
                                    <a:schemeClr val="bg1"/>
                                  </a:solidFill>
                                  <a:latin typeface="Cambria Math" panose="02040503050406030204" pitchFamily="18" charset="0"/>
                                </a:rPr>
                              </m:ctrlPr>
                            </m:dPr>
                            <m:e>
                              <m:f>
                                <m:fPr>
                                  <m:ctrlPr>
                                    <a:rPr lang="en-US" sz="1800" i="1">
                                      <a:solidFill>
                                        <a:schemeClr val="bg1"/>
                                      </a:solidFill>
                                      <a:latin typeface="Cambria Math" panose="02040503050406030204" pitchFamily="18" charset="0"/>
                                    </a:rPr>
                                  </m:ctrlPr>
                                </m:fPr>
                                <m:num>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num>
                                <m:den>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en>
                              </m:f>
                              <m:r>
                                <a:rPr lang="en-US" sz="1800" b="0" i="1" smtClean="0">
                                  <a:solidFill>
                                    <a:schemeClr val="bg1"/>
                                  </a:solidFill>
                                  <a:latin typeface="Cambria Math" panose="02040503050406030204" pitchFamily="18" charset="0"/>
                                </a:rPr>
                                <m:t>−1</m:t>
                              </m:r>
                            </m:e>
                          </m:d>
                        </m:e>
                      </m:nary>
                    </m:oMath>
                  </m:oMathPara>
                </a14:m>
                <a:endParaRPr lang="en-US" sz="1800" b="1" dirty="0">
                  <a:solidFill>
                    <a:schemeClr val="accent1"/>
                  </a:solidFill>
                </a:endParaRPr>
              </a:p>
              <a:p>
                <a:pPr marL="0" lvl="1">
                  <a:spcBef>
                    <a:spcPts val="0"/>
                  </a:spcBef>
                  <a:spcAft>
                    <a:spcPts val="600"/>
                  </a:spcAft>
                </a:pPr>
                <a:r>
                  <a:rPr lang="en-US" sz="1800" b="1" dirty="0">
                    <a:solidFill>
                      <a:schemeClr val="bg1"/>
                    </a:solidFill>
                  </a:rPr>
                  <a:t>The last step follows using a bound for the natural logarithm: </a:t>
                </a:r>
                <a14:m>
                  <m:oMath xmlns:m="http://schemas.openxmlformats.org/officeDocument/2006/math">
                    <m:r>
                      <a:rPr lang="en-US" sz="1800" b="0" i="1" smtClean="0">
                        <a:solidFill>
                          <a:schemeClr val="bg1"/>
                        </a:solidFill>
                        <a:latin typeface="Cambria Math" panose="02040503050406030204" pitchFamily="18" charset="0"/>
                      </a:rPr>
                      <m:t>𝑙𝑛</m:t>
                    </m:r>
                    <m:d>
                      <m:dPr>
                        <m:ctrlPr>
                          <a:rPr lang="en-US" sz="180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𝑥</m:t>
                    </m:r>
                    <m:r>
                      <a:rPr lang="en-US" sz="1800" b="0" i="1" smtClean="0">
                        <a:solidFill>
                          <a:schemeClr val="bg1"/>
                        </a:solidFill>
                        <a:latin typeface="Cambria Math" panose="02040503050406030204" pitchFamily="18" charset="0"/>
                        <a:ea typeface="Cambria Math" panose="02040503050406030204" pitchFamily="18" charset="0"/>
                      </a:rPr>
                      <m:t>−1</m:t>
                    </m:r>
                  </m:oMath>
                </a14:m>
                <a:r>
                  <a:rPr lang="en-US" sz="1800" b="1" dirty="0">
                    <a:solidFill>
                      <a:schemeClr val="bg1"/>
                    </a:solidFill>
                  </a:rPr>
                  <a:t>.                   .</a:t>
                </a:r>
              </a:p>
            </p:txBody>
          </p:sp>
        </mc:Choice>
        <mc:Fallback xmlns="">
          <p:sp>
            <p:nvSpPr>
              <p:cNvPr id="4103" name="Text Box 9"/>
              <p:cNvSpPr txBox="1">
                <a:spLocks noRot="1" noChangeAspect="1" noMove="1" noResize="1" noEditPoints="1" noAdjustHandles="1" noChangeArrowheads="1" noChangeShapeType="1" noTextEdit="1"/>
              </p:cNvSpPr>
              <p:nvPr/>
            </p:nvSpPr>
            <p:spPr bwMode="auto">
              <a:xfrm>
                <a:off x="236538" y="647700"/>
                <a:ext cx="8620331" cy="6163034"/>
              </a:xfrm>
              <a:prstGeom prst="rect">
                <a:avLst/>
              </a:prstGeom>
              <a:blipFill>
                <a:blip r:embed="rId3"/>
                <a:stretch>
                  <a:fillRect l="-4559" t="-10267" r="-10000" b="-11088"/>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Special Case of Jensen’s Inequality</a:t>
            </a:r>
          </a:p>
        </p:txBody>
      </p:sp>
    </p:spTree>
    <p:extLst>
      <p:ext uri="{BB962C8B-B14F-4D97-AF65-F5344CB8AC3E}">
        <p14:creationId xmlns:p14="http://schemas.microsoft.com/office/powerpoint/2010/main" val="25788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a:p>
        </p:txBody>
      </p:sp>
      <mc:AlternateContent xmlns:mc="http://schemas.openxmlformats.org/markup-compatibility/2006" xmlns:a14="http://schemas.microsoft.com/office/drawing/2010/main">
        <mc:Choice Requires="a14">
          <p:sp>
            <p:nvSpPr>
              <p:cNvPr id="4103" name="Text Box 9"/>
              <p:cNvSpPr txBox="1">
                <a:spLocks noChangeArrowheads="1"/>
              </p:cNvSpPr>
              <p:nvPr/>
            </p:nvSpPr>
            <p:spPr bwMode="auto">
              <a:xfrm>
                <a:off x="236538" y="647700"/>
                <a:ext cx="8678862" cy="6938566"/>
              </a:xfrm>
              <a:prstGeom prst="rect">
                <a:avLst/>
              </a:prstGeom>
              <a:noFill/>
              <a:ln w="9525">
                <a:noFill/>
                <a:miter lim="800000"/>
                <a:headEnd/>
                <a:tailEnd/>
              </a:ln>
            </p:spPr>
            <p:txBody>
              <a:bodyPr wrap="square" lIns="0" tIns="0" rIns="0" bIns="0">
                <a:spAutoFit/>
              </a:bodyPr>
              <a:lstStyle/>
              <a:p>
                <a:pPr marL="171450" indent="-171450">
                  <a:spcAft>
                    <a:spcPts val="1200"/>
                  </a:spcAft>
                  <a:buFont typeface="Arial" panose="020B0604020202020204" pitchFamily="34" charset="0"/>
                  <a:buChar char="•"/>
                </a:pPr>
                <a:r>
                  <a:rPr lang="en-US" sz="1800" b="1" dirty="0">
                    <a:solidFill>
                      <a:schemeClr val="bg1"/>
                    </a:solidFill>
                  </a:rPr>
                  <a:t>Continuing in efforts to simplify:</a:t>
                </a:r>
              </a:p>
              <a:p>
                <a:pPr marL="466725">
                  <a:spcAft>
                    <a:spcPts val="1200"/>
                  </a:spcAft>
                </a:pPr>
                <a14:m>
                  <m:oMathPara xmlns:m="http://schemas.openxmlformats.org/officeDocument/2006/math">
                    <m:oMathParaPr>
                      <m:jc m:val="left"/>
                    </m:oMathParaPr>
                    <m:oMath xmlns:m="http://schemas.openxmlformats.org/officeDocument/2006/math">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i="1">
                                      <a:solidFill>
                                        <a:schemeClr val="bg1"/>
                                      </a:solidFill>
                                      <a:latin typeface="Cambria Math" panose="02040503050406030204" pitchFamily="18" charset="0"/>
                                    </a:rPr>
                                  </m:ctrlPr>
                                </m:fPr>
                                <m:num>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num>
                                <m:den>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en>
                              </m:f>
                            </m:e>
                          </m:d>
                        </m:e>
                      </m:nary>
                      <m:r>
                        <a:rPr lang="en-US" sz="1800" i="1" smtClean="0">
                          <a:solidFill>
                            <a:schemeClr val="bg1"/>
                          </a:solidFill>
                          <a:latin typeface="Cambria Math" panose="02040503050406030204" pitchFamily="18" charset="0"/>
                          <a:ea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
                            <m:dPr>
                              <m:ctrlPr>
                                <a:rPr lang="en-US" sz="1800" i="1">
                                  <a:solidFill>
                                    <a:schemeClr val="bg1"/>
                                  </a:solidFill>
                                  <a:latin typeface="Cambria Math" panose="02040503050406030204" pitchFamily="18" charset="0"/>
                                </a:rPr>
                              </m:ctrlPr>
                            </m:dPr>
                            <m:e>
                              <m:f>
                                <m:fPr>
                                  <m:ctrlPr>
                                    <a:rPr lang="en-US" sz="1800" i="1">
                                      <a:solidFill>
                                        <a:schemeClr val="bg1"/>
                                      </a:solidFill>
                                      <a:latin typeface="Cambria Math" panose="02040503050406030204" pitchFamily="18" charset="0"/>
                                    </a:rPr>
                                  </m:ctrlPr>
                                </m:fPr>
                                <m:num>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num>
                                <m:den>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en>
                              </m:f>
                              <m:r>
                                <a:rPr lang="en-US" sz="1800" i="1">
                                  <a:solidFill>
                                    <a:schemeClr val="bg1"/>
                                  </a:solidFill>
                                  <a:latin typeface="Cambria Math" panose="02040503050406030204" pitchFamily="18" charset="0"/>
                                </a:rPr>
                                <m:t>−1</m:t>
                              </m:r>
                            </m:e>
                          </m:d>
                          <m:r>
                            <a:rPr lang="en-US" sz="1800" b="0"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
                                <m:dPr>
                                  <m:ctrlPr>
                                    <a:rPr lang="en-US" sz="1800" i="1">
                                      <a:solidFill>
                                        <a:schemeClr val="bg1"/>
                                      </a:solidFill>
                                      <a:latin typeface="Cambria Math" panose="02040503050406030204" pitchFamily="18" charset="0"/>
                                    </a:rPr>
                                  </m:ctrlPr>
                                </m:dPr>
                                <m:e>
                                  <m:f>
                                    <m:fPr>
                                      <m:ctrlPr>
                                        <a:rPr lang="en-US" sz="1800" i="1">
                                          <a:solidFill>
                                            <a:schemeClr val="bg1"/>
                                          </a:solidFill>
                                          <a:latin typeface="Cambria Math" panose="02040503050406030204" pitchFamily="18" charset="0"/>
                                        </a:rPr>
                                      </m:ctrlPr>
                                    </m:fPr>
                                    <m:num>
                                      <m:r>
                                        <a:rPr lang="en-US" sz="1800" i="1">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num>
                                    <m:den>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den>
                                  </m:f>
                                </m:e>
                              </m:d>
                              <m:r>
                                <a:rPr lang="en-US" sz="1800" b="0"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nary>
                            </m:e>
                          </m:nary>
                        </m:e>
                      </m:nary>
                    </m:oMath>
                  </m:oMathPara>
                </a14:m>
                <a:endParaRPr lang="en-US" sz="1800" b="1" dirty="0">
                  <a:solidFill>
                    <a:schemeClr val="bg1"/>
                  </a:solidFill>
                </a:endParaRPr>
              </a:p>
              <a:p>
                <a:pPr marL="4632325">
                  <a:spcAft>
                    <a:spcPts val="1200"/>
                  </a:spcAft>
                </a:pPr>
                <a14:m>
                  <m:oMath xmlns:m="http://schemas.openxmlformats.org/officeDocument/2006/math">
                    <m:r>
                      <a:rPr lang="en-US" sz="1800" b="0"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i="1">
                            <a:solidFill>
                              <a:schemeClr val="bg1"/>
                            </a:solidFill>
                            <a:latin typeface="Cambria Math" panose="02040503050406030204" pitchFamily="18" charset="0"/>
                          </a:rPr>
                          <m:t>𝑝</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e>
                    </m:nary>
                    <m:r>
                      <a:rPr lang="en-US" sz="1800" b="0"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𝑥</m:t>
                        </m:r>
                      </m:sub>
                      <m:sup/>
                      <m:e>
                        <m:r>
                          <a:rPr lang="en-US" sz="1800" b="0" i="1" smtClean="0">
                            <a:solidFill>
                              <a:schemeClr val="bg1"/>
                            </a:solidFill>
                            <a:latin typeface="Cambria Math" panose="02040503050406030204" pitchFamily="18" charset="0"/>
                          </a:rPr>
                          <m:t>𝑞</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rPr>
                          <m:t>=0</m:t>
                        </m:r>
                      </m:e>
                    </m:nary>
                  </m:oMath>
                </a14:m>
                <a:r>
                  <a:rPr lang="en-US" sz="1800" b="1" dirty="0">
                    <a:solidFill>
                      <a:schemeClr val="bg1"/>
                    </a:solidFill>
                  </a:rPr>
                  <a:t>.</a:t>
                </a:r>
              </a:p>
              <a:p>
                <a:pPr marL="171450" indent="-171450">
                  <a:spcAft>
                    <a:spcPts val="1200"/>
                  </a:spcAft>
                  <a:buFont typeface="Arial" panose="020B0604020202020204" pitchFamily="34" charset="0"/>
                  <a:buChar char="•"/>
                </a:pPr>
                <a:r>
                  <a:rPr lang="en-US" sz="1800" b="1" dirty="0">
                    <a:solidFill>
                      <a:schemeClr val="bg1"/>
                    </a:solidFill>
                  </a:rPr>
                  <a:t>We note that since both of these functions are probability distributions, they must sum to </a:t>
                </a:r>
                <a14:m>
                  <m:oMath xmlns:m="http://schemas.openxmlformats.org/officeDocument/2006/math">
                    <m:r>
                      <a:rPr lang="en-US" sz="1800" i="1" dirty="0" smtClean="0">
                        <a:solidFill>
                          <a:schemeClr val="bg1"/>
                        </a:solidFill>
                        <a:latin typeface="Cambria Math" panose="02040503050406030204" pitchFamily="18" charset="0"/>
                      </a:rPr>
                      <m:t>1</m:t>
                    </m:r>
                  </m:oMath>
                </a14:m>
                <a:r>
                  <a:rPr lang="en-US" sz="1800" b="1" dirty="0">
                    <a:solidFill>
                      <a:schemeClr val="bg1"/>
                    </a:solidFill>
                  </a:rPr>
                  <a:t>. Therefore, the inequality holds.</a:t>
                </a:r>
              </a:p>
              <a:p>
                <a:pPr marL="171450" indent="-171450">
                  <a:spcAft>
                    <a:spcPts val="1200"/>
                  </a:spcAft>
                  <a:buFont typeface="Arial" panose="020B0604020202020204" pitchFamily="34" charset="0"/>
                  <a:buChar char="•"/>
                </a:pPr>
                <a:r>
                  <a:rPr lang="en-US" sz="1800" b="1" dirty="0">
                    <a:solidFill>
                      <a:schemeClr val="bg1"/>
                    </a:solidFill>
                  </a:rPr>
                  <a:t>The general form of </a:t>
                </a:r>
                <a:r>
                  <a:rPr lang="en-US" sz="1800" b="1" dirty="0">
                    <a:solidFill>
                      <a:schemeClr val="bg1"/>
                    </a:solidFill>
                    <a:hlinkClick r:id="rId3"/>
                  </a:rPr>
                  <a:t>Jensen’s inequality</a:t>
                </a:r>
                <a:r>
                  <a:rPr lang="en-US" sz="1800" b="1" dirty="0">
                    <a:solidFill>
                      <a:schemeClr val="bg1"/>
                    </a:solidFill>
                  </a:rPr>
                  <a:t> relates a convex function of an integral to the integral of the convex function and is used extensively in information theory:</a:t>
                </a:r>
              </a:p>
              <a:p>
                <a:pPr marL="466725">
                  <a:spcAft>
                    <a:spcPts val="1200"/>
                  </a:spcAft>
                </a:pPr>
                <a:r>
                  <a:rPr lang="en-US" sz="1800" b="1" dirty="0">
                    <a:solidFill>
                      <a:schemeClr val="bg1"/>
                    </a:solidFill>
                  </a:rPr>
                  <a:t>If</a:t>
                </a:r>
                <a:r>
                  <a:rPr lang="en-US" sz="1800" dirty="0">
                    <a:solidFill>
                      <a:schemeClr val="bg1"/>
                    </a:solidFill>
                  </a:rPr>
                  <a:t> </a:t>
                </a:r>
                <a14:m>
                  <m:oMath xmlns:m="http://schemas.openxmlformats.org/officeDocument/2006/math">
                    <m:r>
                      <a:rPr lang="en-US" sz="1800" b="0" i="1" dirty="0" smtClean="0">
                        <a:solidFill>
                          <a:schemeClr val="bg1"/>
                        </a:solidFill>
                        <a:latin typeface="Cambria Math" panose="02040503050406030204" pitchFamily="18" charset="0"/>
                      </a:rPr>
                      <m:t>𝑔</m:t>
                    </m:r>
                    <m:r>
                      <a:rPr lang="en-US" sz="1800" b="0" i="1" dirty="0" smtClean="0">
                        <a:solidFill>
                          <a:schemeClr val="bg1"/>
                        </a:solidFill>
                        <a:latin typeface="Cambria Math" panose="02040503050406030204" pitchFamily="18" charset="0"/>
                      </a:rPr>
                      <m:t>(</m:t>
                    </m:r>
                    <m:r>
                      <a:rPr lang="en-US" sz="1800" b="0" i="1" dirty="0" smtClean="0">
                        <a:solidFill>
                          <a:schemeClr val="bg1"/>
                        </a:solidFill>
                        <a:latin typeface="Cambria Math" panose="02040503050406030204" pitchFamily="18" charset="0"/>
                      </a:rPr>
                      <m:t>𝑥</m:t>
                    </m:r>
                    <m:r>
                      <a:rPr lang="en-US" sz="1800" b="0" i="1" dirty="0" smtClean="0">
                        <a:solidFill>
                          <a:schemeClr val="bg1"/>
                        </a:solidFill>
                        <a:latin typeface="Cambria Math" panose="02040503050406030204" pitchFamily="18" charset="0"/>
                      </a:rPr>
                      <m:t>)</m:t>
                    </m:r>
                  </m:oMath>
                </a14:m>
                <a:r>
                  <a:rPr lang="en-US" sz="1800" dirty="0">
                    <a:solidFill>
                      <a:schemeClr val="bg1"/>
                    </a:solidFill>
                  </a:rPr>
                  <a:t> </a:t>
                </a:r>
                <a:r>
                  <a:rPr lang="en-US" sz="1800" b="1" dirty="0">
                    <a:solidFill>
                      <a:schemeClr val="bg1"/>
                    </a:solidFill>
                  </a:rPr>
                  <a:t>is a convex function on </a:t>
                </a:r>
                <a14:m>
                  <m:oMath xmlns:m="http://schemas.openxmlformats.org/officeDocument/2006/math">
                    <m:r>
                      <a:rPr lang="en-US" sz="1800" i="1" dirty="0" smtClean="0">
                        <a:solidFill>
                          <a:schemeClr val="bg1"/>
                        </a:solidFill>
                        <a:latin typeface="Cambria Math" panose="02040503050406030204" pitchFamily="18" charset="0"/>
                      </a:rPr>
                      <m:t>𝑅</m:t>
                    </m:r>
                    <m:r>
                      <a:rPr lang="en-US" sz="1800" i="1" baseline="-25000" dirty="0" smtClean="0">
                        <a:solidFill>
                          <a:schemeClr val="bg1"/>
                        </a:solidFill>
                        <a:latin typeface="Cambria Math" panose="02040503050406030204" pitchFamily="18" charset="0"/>
                      </a:rPr>
                      <m:t>𝑥</m:t>
                    </m:r>
                  </m:oMath>
                </a14:m>
                <a:r>
                  <a:rPr lang="en-US" sz="1800" dirty="0">
                    <a:solidFill>
                      <a:schemeClr val="bg1"/>
                    </a:solidFill>
                  </a:rPr>
                  <a:t>, </a:t>
                </a:r>
                <a:r>
                  <a:rPr lang="en-US" sz="1800" b="1" dirty="0">
                    <a:solidFill>
                      <a:schemeClr val="bg1"/>
                    </a:solidFill>
                  </a:rPr>
                  <a:t>and</a:t>
                </a:r>
                <a:r>
                  <a:rPr lang="en-US" sz="1800" dirty="0">
                    <a:solidFill>
                      <a:schemeClr val="bg1"/>
                    </a:solidFill>
                  </a:rPr>
                  <a:t> </a:t>
                </a:r>
                <a14:m>
                  <m:oMath xmlns:m="http://schemas.openxmlformats.org/officeDocument/2006/math">
                    <m:r>
                      <a:rPr lang="en-US" sz="1800" i="1" dirty="0" smtClean="0">
                        <a:solidFill>
                          <a:schemeClr val="bg1"/>
                        </a:solidFill>
                        <a:latin typeface="Cambria Math" panose="02040503050406030204" pitchFamily="18" charset="0"/>
                      </a:rPr>
                      <m:t>𝐸</m:t>
                    </m:r>
                    <m:r>
                      <a:rPr lang="en-US" sz="1800" i="1" dirty="0" smtClean="0">
                        <a:solidFill>
                          <a:schemeClr val="bg1"/>
                        </a:solidFill>
                        <a:latin typeface="Cambria Math" panose="02040503050406030204" pitchFamily="18" charset="0"/>
                      </a:rPr>
                      <m:t>[</m:t>
                    </m:r>
                    <m:r>
                      <a:rPr lang="en-US" sz="1800" i="1" dirty="0" smtClean="0">
                        <a:solidFill>
                          <a:schemeClr val="bg1"/>
                        </a:solidFill>
                        <a:latin typeface="Cambria Math" panose="02040503050406030204" pitchFamily="18" charset="0"/>
                      </a:rPr>
                      <m:t>𝑔</m:t>
                    </m:r>
                    <m:r>
                      <a:rPr lang="en-US" sz="1800" i="1" dirty="0" smtClean="0">
                        <a:solidFill>
                          <a:schemeClr val="bg1"/>
                        </a:solidFill>
                        <a:latin typeface="Cambria Math" panose="02040503050406030204" pitchFamily="18" charset="0"/>
                      </a:rPr>
                      <m:t>(</m:t>
                    </m:r>
                    <m:r>
                      <a:rPr lang="en-US" sz="1800" i="1" dirty="0" smtClean="0">
                        <a:solidFill>
                          <a:schemeClr val="bg1"/>
                        </a:solidFill>
                        <a:latin typeface="Cambria Math" panose="02040503050406030204" pitchFamily="18" charset="0"/>
                      </a:rPr>
                      <m:t>𝑋</m:t>
                    </m:r>
                    <m:r>
                      <a:rPr lang="en-US" sz="1800" i="1" dirty="0" smtClean="0">
                        <a:solidFill>
                          <a:schemeClr val="bg1"/>
                        </a:solidFill>
                        <a:latin typeface="Cambria Math" panose="02040503050406030204" pitchFamily="18" charset="0"/>
                      </a:rPr>
                      <m:t>)]</m:t>
                    </m:r>
                  </m:oMath>
                </a14:m>
                <a:r>
                  <a:rPr lang="en-US" sz="1800" dirty="0">
                    <a:solidFill>
                      <a:schemeClr val="bg1"/>
                    </a:solidFill>
                  </a:rPr>
                  <a:t> </a:t>
                </a:r>
                <a:r>
                  <a:rPr lang="en-US" sz="1800" b="1" dirty="0">
                    <a:solidFill>
                      <a:schemeClr val="bg1"/>
                    </a:solidFill>
                  </a:rPr>
                  <a:t>and</a:t>
                </a:r>
                <a:r>
                  <a:rPr lang="en-US" sz="1800" dirty="0">
                    <a:solidFill>
                      <a:schemeClr val="bg1"/>
                    </a:solidFill>
                  </a:rPr>
                  <a:t> </a:t>
                </a:r>
                <a14:m>
                  <m:oMath xmlns:m="http://schemas.openxmlformats.org/officeDocument/2006/math">
                    <m:r>
                      <a:rPr lang="en-US" sz="1800" i="1" dirty="0" smtClean="0">
                        <a:solidFill>
                          <a:schemeClr val="bg1"/>
                        </a:solidFill>
                        <a:latin typeface="Cambria Math" panose="02040503050406030204" pitchFamily="18" charset="0"/>
                      </a:rPr>
                      <m:t>𝑔</m:t>
                    </m:r>
                    <m:r>
                      <a:rPr lang="en-US" sz="1800" i="1" dirty="0" smtClean="0">
                        <a:solidFill>
                          <a:schemeClr val="bg1"/>
                        </a:solidFill>
                        <a:latin typeface="Cambria Math" panose="02040503050406030204" pitchFamily="18" charset="0"/>
                      </a:rPr>
                      <m:t>(</m:t>
                    </m:r>
                    <m:r>
                      <a:rPr lang="en-US" sz="1800" i="1" dirty="0" smtClean="0">
                        <a:solidFill>
                          <a:schemeClr val="bg1"/>
                        </a:solidFill>
                        <a:latin typeface="Cambria Math" panose="02040503050406030204" pitchFamily="18" charset="0"/>
                      </a:rPr>
                      <m:t>𝐸</m:t>
                    </m:r>
                    <m:r>
                      <a:rPr lang="en-US" sz="1800" i="1" dirty="0" smtClean="0">
                        <a:solidFill>
                          <a:schemeClr val="bg1"/>
                        </a:solidFill>
                        <a:latin typeface="Cambria Math" panose="02040503050406030204" pitchFamily="18" charset="0"/>
                      </a:rPr>
                      <m:t>[</m:t>
                    </m:r>
                    <m:r>
                      <a:rPr lang="en-US" sz="1800" i="1" dirty="0" smtClean="0">
                        <a:solidFill>
                          <a:schemeClr val="bg1"/>
                        </a:solidFill>
                        <a:latin typeface="Cambria Math" panose="02040503050406030204" pitchFamily="18" charset="0"/>
                      </a:rPr>
                      <m:t>𝑋</m:t>
                    </m:r>
                    <m:r>
                      <a:rPr lang="en-US" sz="1800" i="1" dirty="0" smtClean="0">
                        <a:solidFill>
                          <a:schemeClr val="bg1"/>
                        </a:solidFill>
                        <a:latin typeface="Cambria Math" panose="02040503050406030204" pitchFamily="18" charset="0"/>
                      </a:rPr>
                      <m:t>])</m:t>
                    </m:r>
                  </m:oMath>
                </a14:m>
                <a:r>
                  <a:rPr lang="en-US" sz="1800" dirty="0">
                    <a:solidFill>
                      <a:schemeClr val="bg1"/>
                    </a:solidFill>
                  </a:rPr>
                  <a:t> </a:t>
                </a:r>
                <a:r>
                  <a:rPr lang="en-US" sz="1800" b="1" dirty="0">
                    <a:solidFill>
                      <a:schemeClr val="bg1"/>
                    </a:solidFill>
                  </a:rPr>
                  <a:t>are finite,</a:t>
                </a:r>
                <a:br>
                  <a:rPr lang="en-US" sz="1800" b="1" dirty="0">
                    <a:solidFill>
                      <a:schemeClr val="bg1"/>
                    </a:solidFill>
                  </a:rPr>
                </a:br>
                <a:r>
                  <a:rPr lang="en-US" sz="1800" b="1" dirty="0">
                    <a:solidFill>
                      <a:schemeClr val="bg1"/>
                    </a:solidFill>
                  </a:rPr>
                  <a:t>then </a:t>
                </a:r>
                <a14:m>
                  <m:oMath xmlns:m="http://schemas.openxmlformats.org/officeDocument/2006/math">
                    <m:r>
                      <a:rPr lang="en-US" sz="1800" i="1" dirty="0" smtClean="0">
                        <a:solidFill>
                          <a:schemeClr val="bg1"/>
                        </a:solidFill>
                        <a:latin typeface="Cambria Math" panose="02040503050406030204" pitchFamily="18" charset="0"/>
                      </a:rPr>
                      <m:t>𝐸</m:t>
                    </m:r>
                    <m:r>
                      <a:rPr lang="en-US" sz="1800" i="1" dirty="0">
                        <a:solidFill>
                          <a:schemeClr val="bg1"/>
                        </a:solidFill>
                        <a:latin typeface="Cambria Math" panose="02040503050406030204" pitchFamily="18" charset="0"/>
                      </a:rPr>
                      <m:t>[</m:t>
                    </m:r>
                    <m:r>
                      <a:rPr lang="en-US" sz="1800" i="1" dirty="0">
                        <a:solidFill>
                          <a:schemeClr val="bg1"/>
                        </a:solidFill>
                        <a:latin typeface="Cambria Math" panose="02040503050406030204" pitchFamily="18" charset="0"/>
                      </a:rPr>
                      <m:t>𝑔</m:t>
                    </m:r>
                    <m:r>
                      <a:rPr lang="en-US" sz="1800" i="1" dirty="0">
                        <a:solidFill>
                          <a:schemeClr val="bg1"/>
                        </a:solidFill>
                        <a:latin typeface="Cambria Math" panose="02040503050406030204" pitchFamily="18" charset="0"/>
                      </a:rPr>
                      <m:t>(</m:t>
                    </m:r>
                    <m:r>
                      <a:rPr lang="en-US" sz="1800" i="1" dirty="0">
                        <a:solidFill>
                          <a:schemeClr val="bg1"/>
                        </a:solidFill>
                        <a:latin typeface="Cambria Math" panose="02040503050406030204" pitchFamily="18" charset="0"/>
                      </a:rPr>
                      <m:t>𝑋</m:t>
                    </m:r>
                    <m:r>
                      <a:rPr lang="en-US" sz="1800" i="1" dirty="0">
                        <a:solidFill>
                          <a:schemeClr val="bg1"/>
                        </a:solidFill>
                        <a:latin typeface="Cambria Math" panose="02040503050406030204" pitchFamily="18" charset="0"/>
                      </a:rPr>
                      <m:t>)]≥</m:t>
                    </m:r>
                    <m:r>
                      <a:rPr lang="en-US" sz="1800" i="1" dirty="0">
                        <a:solidFill>
                          <a:schemeClr val="bg1"/>
                        </a:solidFill>
                        <a:latin typeface="Cambria Math" panose="02040503050406030204" pitchFamily="18" charset="0"/>
                      </a:rPr>
                      <m:t>𝑔</m:t>
                    </m:r>
                    <m:r>
                      <a:rPr lang="en-US" sz="1800" i="1" dirty="0">
                        <a:solidFill>
                          <a:schemeClr val="bg1"/>
                        </a:solidFill>
                        <a:latin typeface="Cambria Math" panose="02040503050406030204" pitchFamily="18" charset="0"/>
                      </a:rPr>
                      <m:t>(</m:t>
                    </m:r>
                    <m:r>
                      <a:rPr lang="en-US" sz="1800" i="1" dirty="0">
                        <a:solidFill>
                          <a:schemeClr val="bg1"/>
                        </a:solidFill>
                        <a:latin typeface="Cambria Math" panose="02040503050406030204" pitchFamily="18" charset="0"/>
                      </a:rPr>
                      <m:t>𝐸</m:t>
                    </m:r>
                    <m:r>
                      <a:rPr lang="en-US" sz="1800" i="1" dirty="0">
                        <a:solidFill>
                          <a:schemeClr val="bg1"/>
                        </a:solidFill>
                        <a:latin typeface="Cambria Math" panose="02040503050406030204" pitchFamily="18" charset="0"/>
                      </a:rPr>
                      <m:t>[</m:t>
                    </m:r>
                    <m:r>
                      <a:rPr lang="en-US" sz="1800" i="1" dirty="0">
                        <a:solidFill>
                          <a:schemeClr val="bg1"/>
                        </a:solidFill>
                        <a:latin typeface="Cambria Math" panose="02040503050406030204" pitchFamily="18" charset="0"/>
                      </a:rPr>
                      <m:t>𝑋</m:t>
                    </m:r>
                    <m:r>
                      <a:rPr lang="en-US" sz="1800" i="1" dirty="0">
                        <a:solidFill>
                          <a:schemeClr val="bg1"/>
                        </a:solidFill>
                        <a:latin typeface="Cambria Math" panose="02040503050406030204" pitchFamily="18" charset="0"/>
                      </a:rPr>
                      <m:t>])</m:t>
                    </m:r>
                  </m:oMath>
                </a14:m>
                <a:r>
                  <a:rPr lang="en-US" sz="1800" dirty="0">
                    <a:solidFill>
                      <a:schemeClr val="bg1"/>
                    </a:solidFill>
                  </a:rPr>
                  <a:t>.</a:t>
                </a:r>
              </a:p>
              <a:p>
                <a:pPr marL="171450" indent="-161925">
                  <a:spcAft>
                    <a:spcPts val="600"/>
                  </a:spcAft>
                  <a:buFont typeface="Arial" panose="020B0604020202020204" pitchFamily="34" charset="0"/>
                  <a:buChar char="•"/>
                </a:pPr>
                <a:r>
                  <a:rPr lang="en-US" sz="1800" b="1" dirty="0">
                    <a:solidFill>
                      <a:schemeClr val="bg1"/>
                    </a:solidFill>
                  </a:rPr>
                  <a:t>There are other forms of Jensen’s inequality such as:</a:t>
                </a:r>
              </a:p>
              <a:p>
                <a:pPr marL="344488" indent="-173038">
                  <a:spcAft>
                    <a:spcPts val="600"/>
                  </a:spcAft>
                  <a:buFont typeface="Wingdings" pitchFamily="2" charset="2"/>
                  <a:buChar char="§"/>
                </a:pPr>
                <a:r>
                  <a:rPr lang="en-US" sz="1800" b="1" dirty="0">
                    <a:solidFill>
                      <a:schemeClr val="bg1"/>
                    </a:solidFill>
                  </a:rPr>
                  <a:t>If </a:t>
                </a:r>
                <a14:m>
                  <m:oMath xmlns:m="http://schemas.openxmlformats.org/officeDocument/2006/math">
                    <m:r>
                      <a:rPr lang="en-US" sz="1800" i="1" dirty="0" smtClean="0">
                        <a:solidFill>
                          <a:schemeClr val="bg1"/>
                        </a:solidFill>
                        <a:latin typeface="Cambria Math" panose="02040503050406030204" pitchFamily="18" charset="0"/>
                      </a:rPr>
                      <m:t>𝑝</m:t>
                    </m:r>
                    <m:r>
                      <a:rPr lang="en-US" sz="1800" i="1" baseline="-25000" dirty="0" smtClean="0">
                        <a:solidFill>
                          <a:schemeClr val="bg1"/>
                        </a:solidFill>
                        <a:latin typeface="Cambria Math" panose="02040503050406030204" pitchFamily="18" charset="0"/>
                      </a:rPr>
                      <m:t>1</m:t>
                    </m:r>
                    <m:r>
                      <a:rPr lang="en-US" sz="1800" i="1" dirty="0" smtClean="0">
                        <a:solidFill>
                          <a:schemeClr val="bg1"/>
                        </a:solidFill>
                        <a:latin typeface="Cambria Math" panose="02040503050406030204" pitchFamily="18" charset="0"/>
                      </a:rPr>
                      <m:t>, </m:t>
                    </m:r>
                    <m:r>
                      <a:rPr lang="en-US" sz="1800" i="1" dirty="0" smtClean="0">
                        <a:solidFill>
                          <a:schemeClr val="bg1"/>
                        </a:solidFill>
                        <a:latin typeface="Cambria Math" panose="02040503050406030204" pitchFamily="18" charset="0"/>
                      </a:rPr>
                      <m:t>𝑝</m:t>
                    </m:r>
                    <m:r>
                      <a:rPr lang="en-US" sz="1800" i="1" baseline="-25000" dirty="0" smtClean="0">
                        <a:solidFill>
                          <a:schemeClr val="bg1"/>
                        </a:solidFill>
                        <a:latin typeface="Cambria Math" panose="02040503050406030204" pitchFamily="18" charset="0"/>
                      </a:rPr>
                      <m:t>2</m:t>
                    </m:r>
                    <m:r>
                      <a:rPr lang="en-US" sz="1800" i="1" dirty="0" smtClean="0">
                        <a:solidFill>
                          <a:schemeClr val="bg1"/>
                        </a:solidFill>
                        <a:latin typeface="Cambria Math" panose="02040503050406030204" pitchFamily="18" charset="0"/>
                      </a:rPr>
                      <m:t>, …, </m:t>
                    </m:r>
                    <m:r>
                      <a:rPr lang="en-US" sz="1800" i="1" dirty="0" err="1" smtClean="0">
                        <a:solidFill>
                          <a:schemeClr val="bg1"/>
                        </a:solidFill>
                        <a:latin typeface="Cambria Math" panose="02040503050406030204" pitchFamily="18" charset="0"/>
                      </a:rPr>
                      <m:t>𝑝</m:t>
                    </m:r>
                    <m:r>
                      <a:rPr lang="en-US" sz="1800" i="1" baseline="-25000" dirty="0" err="1" smtClean="0">
                        <a:solidFill>
                          <a:schemeClr val="bg1"/>
                        </a:solidFill>
                        <a:latin typeface="Cambria Math" panose="02040503050406030204" pitchFamily="18" charset="0"/>
                      </a:rPr>
                      <m:t>𝑛</m:t>
                    </m:r>
                    <m:r>
                      <a:rPr lang="en-US" sz="1800" i="1" dirty="0" smtClean="0">
                        <a:solidFill>
                          <a:schemeClr val="bg1"/>
                        </a:solidFill>
                        <a:latin typeface="Cambria Math" panose="02040503050406030204" pitchFamily="18" charset="0"/>
                      </a:rPr>
                      <m:t> </m:t>
                    </m:r>
                  </m:oMath>
                </a14:m>
                <a:r>
                  <a:rPr lang="en-US" sz="1800" b="1" dirty="0">
                    <a:solidFill>
                      <a:schemeClr val="bg1"/>
                    </a:solidFill>
                  </a:rPr>
                  <a:t>are positive constants that sum to </a:t>
                </a:r>
                <a14:m>
                  <m:oMath xmlns:m="http://schemas.openxmlformats.org/officeDocument/2006/math">
                    <m:r>
                      <a:rPr lang="en-US" sz="1800" i="1" dirty="0" smtClean="0">
                        <a:solidFill>
                          <a:schemeClr val="bg1"/>
                        </a:solidFill>
                        <a:latin typeface="Cambria Math" panose="02040503050406030204" pitchFamily="18" charset="0"/>
                      </a:rPr>
                      <m:t>1</m:t>
                    </m:r>
                  </m:oMath>
                </a14:m>
                <a:r>
                  <a:rPr lang="en-US" sz="1800" b="1" dirty="0">
                    <a:solidFill>
                      <a:schemeClr val="bg1"/>
                    </a:solidFill>
                  </a:rPr>
                  <a:t> and </a:t>
                </a:r>
                <a14:m>
                  <m:oMath xmlns:m="http://schemas.openxmlformats.org/officeDocument/2006/math">
                    <m:r>
                      <a:rPr lang="en-US" sz="1800" i="1" dirty="0" smtClean="0">
                        <a:solidFill>
                          <a:schemeClr val="bg1"/>
                        </a:solidFill>
                        <a:latin typeface="Cambria Math" panose="02040503050406030204" pitchFamily="18" charset="0"/>
                      </a:rPr>
                      <m:t>𝑓</m:t>
                    </m:r>
                  </m:oMath>
                </a14:m>
                <a:r>
                  <a:rPr lang="en-US" sz="1800" b="1" dirty="0">
                    <a:solidFill>
                      <a:schemeClr val="bg1"/>
                    </a:solidFill>
                  </a:rPr>
                  <a:t> is a real continuous function, then:</a:t>
                </a:r>
              </a:p>
              <a:p>
                <a:pPr marL="466725">
                  <a:spcAft>
                    <a:spcPts val="1200"/>
                  </a:spcAft>
                </a:pPr>
                <a:r>
                  <a:rPr lang="en-US" sz="1800" b="1" dirty="0">
                    <a:solidFill>
                      <a:schemeClr val="bg1"/>
                    </a:solidFill>
                  </a:rPr>
                  <a:t>convex: </a:t>
                </a:r>
                <a14:m>
                  <m:oMath xmlns:m="http://schemas.openxmlformats.org/officeDocument/2006/math">
                    <m:r>
                      <a:rPr lang="en-US" sz="1800" b="0" i="1" smtClean="0">
                        <a:solidFill>
                          <a:schemeClr val="bg1"/>
                        </a:solidFill>
                        <a:latin typeface="Cambria Math" panose="02040503050406030204" pitchFamily="18" charset="0"/>
                      </a:rPr>
                      <m:t>𝑓</m:t>
                    </m:r>
                    <m:d>
                      <m:dPr>
                        <m:ctrlPr>
                          <a:rPr lang="en-US" sz="1800" i="1" smtClean="0">
                            <a:solidFill>
                              <a:schemeClr val="bg1"/>
                            </a:solidFill>
                            <a:latin typeface="Cambria Math" panose="02040503050406030204" pitchFamily="18" charset="0"/>
                          </a:rPr>
                        </m:ctrlPr>
                      </m:dPr>
                      <m:e>
                        <m:nary>
                          <m:naryPr>
                            <m:chr m:val="∑"/>
                            <m:ctrlPr>
                              <a:rPr lang="en-US" sz="1800" i="1">
                                <a:solidFill>
                                  <a:schemeClr val="bg1"/>
                                </a:solidFill>
                                <a:latin typeface="Cambria Math" panose="02040503050406030204" pitchFamily="18" charset="0"/>
                                <a:ea typeface="Cambria Math" panose="02040503050406030204" pitchFamily="18" charset="0"/>
                              </a:rPr>
                            </m:ctrlPr>
                          </m:naryPr>
                          <m:sub>
                            <m:r>
                              <m:rPr>
                                <m:brk m:alnAt="23"/>
                              </m:rPr>
                              <a:rPr lang="en-US" sz="1800" i="1">
                                <a:solidFill>
                                  <a:schemeClr val="bg1"/>
                                </a:solidFill>
                                <a:latin typeface="Cambria Math" panose="02040503050406030204" pitchFamily="18" charset="0"/>
                                <a:ea typeface="Cambria Math" panose="02040503050406030204" pitchFamily="18" charset="0"/>
                              </a:rPr>
                              <m:t>𝑖</m:t>
                            </m:r>
                            <m:r>
                              <a:rPr lang="en-US" sz="1800" i="1">
                                <a:solidFill>
                                  <a:schemeClr val="bg1"/>
                                </a:solidFill>
                                <a:latin typeface="Cambria Math" panose="02040503050406030204" pitchFamily="18" charset="0"/>
                                <a:ea typeface="Cambria Math" panose="02040503050406030204" pitchFamily="18" charset="0"/>
                              </a:rPr>
                              <m:t>=1</m:t>
                            </m:r>
                          </m:sub>
                          <m:sup>
                            <m:r>
                              <a:rPr lang="en-US" sz="1800" i="1">
                                <a:solidFill>
                                  <a:schemeClr val="bg1"/>
                                </a:solidFill>
                                <a:latin typeface="Cambria Math" panose="02040503050406030204" pitchFamily="18" charset="0"/>
                                <a:ea typeface="Cambria Math" panose="02040503050406030204" pitchFamily="18" charset="0"/>
                              </a:rPr>
                              <m:t>𝑛</m:t>
                            </m:r>
                          </m:sup>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𝑝</m:t>
                                </m:r>
                              </m:e>
                              <m:sub>
                                <m:r>
                                  <a:rPr lang="en-US" sz="1800" i="1">
                                    <a:solidFill>
                                      <a:schemeClr val="bg1"/>
                                    </a:solidFill>
                                    <a:latin typeface="Cambria Math" panose="02040503050406030204" pitchFamily="18" charset="0"/>
                                    <a:ea typeface="Cambria Math" panose="02040503050406030204" pitchFamily="18" charset="0"/>
                                  </a:rPr>
                                  <m:t>𝑖</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𝑥</m:t>
                                </m:r>
                              </m:e>
                              <m:sub>
                                <m:r>
                                  <a:rPr lang="en-US" sz="1800" i="1">
                                    <a:solidFill>
                                      <a:schemeClr val="bg1"/>
                                    </a:solidFill>
                                    <a:latin typeface="Cambria Math" panose="02040503050406030204" pitchFamily="18" charset="0"/>
                                    <a:ea typeface="Cambria Math" panose="02040503050406030204" pitchFamily="18" charset="0"/>
                                  </a:rPr>
                                  <m:t>𝑖</m:t>
                                </m:r>
                              </m:sub>
                            </m:sSub>
                          </m:e>
                        </m:nary>
                      </m:e>
                    </m:d>
                    <m:r>
                      <a:rPr lang="en-US" sz="1800" b="0" i="1" smtClean="0">
                        <a:solidFill>
                          <a:schemeClr val="bg1"/>
                        </a:solidFill>
                        <a:latin typeface="Cambria Math" panose="02040503050406030204" pitchFamily="18" charset="0"/>
                        <a:ea typeface="Cambria Math" panose="02040503050406030204" pitchFamily="18" charset="0"/>
                      </a:rPr>
                      <m:t>≤</m:t>
                    </m:r>
                    <m:nary>
                      <m:naryPr>
                        <m:chr m:val="∑"/>
                        <m:ctrlPr>
                          <a:rPr lang="en-US" sz="1800" i="1" smtClean="0">
                            <a:solidFill>
                              <a:schemeClr val="bg1"/>
                            </a:solidFill>
                            <a:latin typeface="Cambria Math" panose="02040503050406030204" pitchFamily="18" charset="0"/>
                            <a:ea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ea typeface="Cambria Math" panose="02040503050406030204" pitchFamily="18" charset="0"/>
                          </a:rPr>
                          <m:t>𝑖</m:t>
                        </m:r>
                        <m:r>
                          <a:rPr lang="en-US" sz="1800" b="0" i="1" smtClean="0">
                            <a:solidFill>
                              <a:schemeClr val="bg1"/>
                            </a:solidFill>
                            <a:latin typeface="Cambria Math" panose="02040503050406030204" pitchFamily="18" charset="0"/>
                            <a:ea typeface="Cambria Math" panose="02040503050406030204" pitchFamily="18" charset="0"/>
                          </a:rPr>
                          <m:t>=1</m:t>
                        </m:r>
                      </m:sub>
                      <m:sup>
                        <m:r>
                          <a:rPr lang="en-US" sz="1800" b="0" i="1" smtClean="0">
                            <a:solidFill>
                              <a:schemeClr val="bg1"/>
                            </a:solidFill>
                            <a:latin typeface="Cambria Math" panose="02040503050406030204" pitchFamily="18" charset="0"/>
                            <a:ea typeface="Cambria Math" panose="02040503050406030204" pitchFamily="18" charset="0"/>
                          </a:rPr>
                          <m:t>𝑛</m:t>
                        </m:r>
                      </m:sup>
                      <m:e>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𝑝</m:t>
                            </m:r>
                          </m:e>
                          <m:sub>
                            <m:r>
                              <a:rPr lang="en-US" sz="1800" b="0" i="1" smtClean="0">
                                <a:solidFill>
                                  <a:schemeClr val="bg1"/>
                                </a:solidFill>
                                <a:latin typeface="Cambria Math" panose="02040503050406030204" pitchFamily="18" charset="0"/>
                                <a:ea typeface="Cambria Math" panose="02040503050406030204" pitchFamily="18" charset="0"/>
                              </a:rPr>
                              <m:t>𝑖</m:t>
                            </m:r>
                          </m:sub>
                        </m:sSub>
                        <m:r>
                          <a:rPr lang="en-US" sz="1800" b="0" i="1" smtClean="0">
                            <a:solidFill>
                              <a:schemeClr val="bg1"/>
                            </a:solidFill>
                            <a:latin typeface="Cambria Math" panose="02040503050406030204" pitchFamily="18" charset="0"/>
                            <a:ea typeface="Cambria Math" panose="02040503050406030204" pitchFamily="18" charset="0"/>
                          </a:rPr>
                          <m:t>𝑓</m:t>
                        </m:r>
                        <m:d>
                          <m:dPr>
                            <m:ctrlPr>
                              <a:rPr lang="en-US" sz="1800" i="1" smtClean="0">
                                <a:solidFill>
                                  <a:schemeClr val="bg1"/>
                                </a:solidFill>
                                <a:latin typeface="Cambria Math" panose="02040503050406030204" pitchFamily="18" charset="0"/>
                                <a:ea typeface="Cambria Math" panose="02040503050406030204" pitchFamily="18" charset="0"/>
                              </a:rPr>
                            </m:ctrlPr>
                          </m:dPr>
                          <m:e>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𝑥</m:t>
                                </m:r>
                              </m:e>
                              <m:sub>
                                <m:r>
                                  <a:rPr lang="en-US" sz="1800" b="0" i="1" smtClean="0">
                                    <a:solidFill>
                                      <a:schemeClr val="bg1"/>
                                    </a:solidFill>
                                    <a:latin typeface="Cambria Math" panose="02040503050406030204" pitchFamily="18" charset="0"/>
                                    <a:ea typeface="Cambria Math" panose="02040503050406030204" pitchFamily="18" charset="0"/>
                                  </a:rPr>
                                  <m:t>𝑖</m:t>
                                </m:r>
                              </m:sub>
                            </m:sSub>
                          </m:e>
                        </m:d>
                      </m:e>
                    </m:nary>
                  </m:oMath>
                </a14:m>
                <a:r>
                  <a:rPr lang="en-US" sz="1800" dirty="0">
                    <a:solidFill>
                      <a:schemeClr val="bg1"/>
                    </a:solidFill>
                  </a:rPr>
                  <a:t>    </a:t>
                </a:r>
                <a:r>
                  <a:rPr lang="en-US" sz="1800" b="1" dirty="0">
                    <a:solidFill>
                      <a:schemeClr val="bg1"/>
                    </a:solidFill>
                  </a:rPr>
                  <a:t>concave:</a:t>
                </a:r>
                <a:r>
                  <a:rPr lang="en-US" sz="1800" dirty="0">
                    <a:solidFill>
                      <a:schemeClr val="bg1"/>
                    </a:solidFill>
                  </a:rPr>
                  <a:t> </a:t>
                </a:r>
                <a14:m>
                  <m:oMath xmlns:m="http://schemas.openxmlformats.org/officeDocument/2006/math">
                    <m:r>
                      <a:rPr lang="en-US" sz="1800" i="1">
                        <a:solidFill>
                          <a:schemeClr val="bg1"/>
                        </a:solidFill>
                        <a:latin typeface="Cambria Math" panose="02040503050406030204" pitchFamily="18" charset="0"/>
                      </a:rPr>
                      <m:t>𝑓</m:t>
                    </m:r>
                    <m:d>
                      <m:dPr>
                        <m:ctrlPr>
                          <a:rPr lang="en-US" sz="1800" i="1">
                            <a:solidFill>
                              <a:schemeClr val="bg1"/>
                            </a:solidFill>
                            <a:latin typeface="Cambria Math" panose="02040503050406030204" pitchFamily="18" charset="0"/>
                          </a:rPr>
                        </m:ctrlPr>
                      </m:dPr>
                      <m:e>
                        <m:nary>
                          <m:naryPr>
                            <m:chr m:val="∑"/>
                            <m:ctrlPr>
                              <a:rPr lang="en-US" sz="1800" i="1">
                                <a:solidFill>
                                  <a:schemeClr val="bg1"/>
                                </a:solidFill>
                                <a:latin typeface="Cambria Math" panose="02040503050406030204" pitchFamily="18" charset="0"/>
                                <a:ea typeface="Cambria Math" panose="02040503050406030204" pitchFamily="18" charset="0"/>
                              </a:rPr>
                            </m:ctrlPr>
                          </m:naryPr>
                          <m:sub>
                            <m:r>
                              <m:rPr>
                                <m:brk m:alnAt="23"/>
                              </m:rPr>
                              <a:rPr lang="en-US" sz="1800" i="1">
                                <a:solidFill>
                                  <a:schemeClr val="bg1"/>
                                </a:solidFill>
                                <a:latin typeface="Cambria Math" panose="02040503050406030204" pitchFamily="18" charset="0"/>
                                <a:ea typeface="Cambria Math" panose="02040503050406030204" pitchFamily="18" charset="0"/>
                              </a:rPr>
                              <m:t>𝑖</m:t>
                            </m:r>
                            <m:r>
                              <a:rPr lang="en-US" sz="1800" i="1">
                                <a:solidFill>
                                  <a:schemeClr val="bg1"/>
                                </a:solidFill>
                                <a:latin typeface="Cambria Math" panose="02040503050406030204" pitchFamily="18" charset="0"/>
                                <a:ea typeface="Cambria Math" panose="02040503050406030204" pitchFamily="18" charset="0"/>
                              </a:rPr>
                              <m:t>=1</m:t>
                            </m:r>
                          </m:sub>
                          <m:sup>
                            <m:r>
                              <a:rPr lang="en-US" sz="1800" i="1">
                                <a:solidFill>
                                  <a:schemeClr val="bg1"/>
                                </a:solidFill>
                                <a:latin typeface="Cambria Math" panose="02040503050406030204" pitchFamily="18" charset="0"/>
                                <a:ea typeface="Cambria Math" panose="02040503050406030204" pitchFamily="18" charset="0"/>
                              </a:rPr>
                              <m:t>𝑛</m:t>
                            </m:r>
                          </m:sup>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𝑝</m:t>
                                </m:r>
                              </m:e>
                              <m:sub>
                                <m:r>
                                  <a:rPr lang="en-US" sz="1800" i="1">
                                    <a:solidFill>
                                      <a:schemeClr val="bg1"/>
                                    </a:solidFill>
                                    <a:latin typeface="Cambria Math" panose="02040503050406030204" pitchFamily="18" charset="0"/>
                                    <a:ea typeface="Cambria Math" panose="02040503050406030204" pitchFamily="18" charset="0"/>
                                  </a:rPr>
                                  <m:t>𝑖</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𝑥</m:t>
                                </m:r>
                              </m:e>
                              <m:sub>
                                <m:r>
                                  <a:rPr lang="en-US" sz="1800" i="1">
                                    <a:solidFill>
                                      <a:schemeClr val="bg1"/>
                                    </a:solidFill>
                                    <a:latin typeface="Cambria Math" panose="02040503050406030204" pitchFamily="18" charset="0"/>
                                    <a:ea typeface="Cambria Math" panose="02040503050406030204" pitchFamily="18" charset="0"/>
                                  </a:rPr>
                                  <m:t>𝑖</m:t>
                                </m:r>
                              </m:sub>
                            </m:sSub>
                          </m:e>
                        </m:nary>
                      </m:e>
                    </m:d>
                    <m:r>
                      <a:rPr lang="en-US" sz="1800" i="1" smtClean="0">
                        <a:solidFill>
                          <a:schemeClr val="bg1"/>
                        </a:solidFill>
                        <a:latin typeface="Cambria Math" panose="02040503050406030204" pitchFamily="18" charset="0"/>
                        <a:ea typeface="Cambria Math" panose="02040503050406030204" pitchFamily="18" charset="0"/>
                      </a:rPr>
                      <m:t>≥</m:t>
                    </m:r>
                    <m:nary>
                      <m:naryPr>
                        <m:chr m:val="∑"/>
                        <m:ctrlPr>
                          <a:rPr lang="en-US" sz="1800" i="1">
                            <a:solidFill>
                              <a:schemeClr val="bg1"/>
                            </a:solidFill>
                            <a:latin typeface="Cambria Math" panose="02040503050406030204" pitchFamily="18" charset="0"/>
                            <a:ea typeface="Cambria Math" panose="02040503050406030204" pitchFamily="18" charset="0"/>
                          </a:rPr>
                        </m:ctrlPr>
                      </m:naryPr>
                      <m:sub>
                        <m:r>
                          <m:rPr>
                            <m:brk m:alnAt="23"/>
                          </m:rPr>
                          <a:rPr lang="en-US" sz="1800" i="1">
                            <a:solidFill>
                              <a:schemeClr val="bg1"/>
                            </a:solidFill>
                            <a:latin typeface="Cambria Math" panose="02040503050406030204" pitchFamily="18" charset="0"/>
                            <a:ea typeface="Cambria Math" panose="02040503050406030204" pitchFamily="18" charset="0"/>
                          </a:rPr>
                          <m:t>𝑖</m:t>
                        </m:r>
                        <m:r>
                          <a:rPr lang="en-US" sz="1800" i="1">
                            <a:solidFill>
                              <a:schemeClr val="bg1"/>
                            </a:solidFill>
                            <a:latin typeface="Cambria Math" panose="02040503050406030204" pitchFamily="18" charset="0"/>
                            <a:ea typeface="Cambria Math" panose="02040503050406030204" pitchFamily="18" charset="0"/>
                          </a:rPr>
                          <m:t>=1</m:t>
                        </m:r>
                      </m:sub>
                      <m:sup>
                        <m:r>
                          <a:rPr lang="en-US" sz="1800" i="1">
                            <a:solidFill>
                              <a:schemeClr val="bg1"/>
                            </a:solidFill>
                            <a:latin typeface="Cambria Math" panose="02040503050406030204" pitchFamily="18" charset="0"/>
                            <a:ea typeface="Cambria Math" panose="02040503050406030204" pitchFamily="18" charset="0"/>
                          </a:rPr>
                          <m:t>𝑛</m:t>
                        </m:r>
                      </m:sup>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𝑝</m:t>
                            </m:r>
                          </m:e>
                          <m:sub>
                            <m:r>
                              <a:rPr lang="en-US" sz="1800" i="1">
                                <a:solidFill>
                                  <a:schemeClr val="bg1"/>
                                </a:solidFill>
                                <a:latin typeface="Cambria Math" panose="02040503050406030204" pitchFamily="18" charset="0"/>
                                <a:ea typeface="Cambria Math" panose="02040503050406030204" pitchFamily="18" charset="0"/>
                              </a:rPr>
                              <m:t>𝑖</m:t>
                            </m:r>
                          </m:sub>
                        </m:sSub>
                        <m:r>
                          <a:rPr lang="en-US" sz="1800" i="1">
                            <a:solidFill>
                              <a:schemeClr val="bg1"/>
                            </a:solidFill>
                            <a:latin typeface="Cambria Math" panose="02040503050406030204" pitchFamily="18" charset="0"/>
                            <a:ea typeface="Cambria Math" panose="02040503050406030204" pitchFamily="18" charset="0"/>
                          </a:rPr>
                          <m:t>𝑓</m:t>
                        </m:r>
                        <m:d>
                          <m:dPr>
                            <m:ctrlPr>
                              <a:rPr lang="en-US" sz="1800" i="1">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𝑥</m:t>
                                </m:r>
                              </m:e>
                              <m:sub>
                                <m:r>
                                  <a:rPr lang="en-US" sz="1800" i="1">
                                    <a:solidFill>
                                      <a:schemeClr val="bg1"/>
                                    </a:solidFill>
                                    <a:latin typeface="Cambria Math" panose="02040503050406030204" pitchFamily="18" charset="0"/>
                                    <a:ea typeface="Cambria Math" panose="02040503050406030204" pitchFamily="18" charset="0"/>
                                  </a:rPr>
                                  <m:t>𝑖</m:t>
                                </m:r>
                              </m:sub>
                            </m:sSub>
                          </m:e>
                        </m:d>
                      </m:e>
                    </m:nary>
                  </m:oMath>
                </a14:m>
                <a:r>
                  <a:rPr lang="en-US" sz="1800" dirty="0">
                    <a:solidFill>
                      <a:schemeClr val="bg1"/>
                    </a:solidFill>
                  </a:rPr>
                  <a:t> </a:t>
                </a:r>
              </a:p>
              <a:p>
                <a:pPr marL="9525">
                  <a:spcAft>
                    <a:spcPts val="1200"/>
                  </a:spcAft>
                </a:pPr>
                <a:endParaRPr lang="en-US" sz="1800" dirty="0">
                  <a:solidFill>
                    <a:schemeClr val="bg1"/>
                  </a:solidFill>
                </a:endParaRPr>
              </a:p>
              <a:p>
                <a:pPr marL="466725"/>
                <a:endParaRPr lang="en-US" sz="1800" dirty="0">
                  <a:solidFill>
                    <a:schemeClr val="bg1"/>
                  </a:solidFill>
                </a:endParaRPr>
              </a:p>
              <a:p>
                <a:br>
                  <a:rPr lang="en-US" sz="1800" dirty="0"/>
                </a:br>
                <a:endParaRPr lang="en-US" sz="1800" b="1" dirty="0">
                  <a:solidFill>
                    <a:schemeClr val="bg1"/>
                  </a:solidFill>
                </a:endParaRPr>
              </a:p>
            </p:txBody>
          </p:sp>
        </mc:Choice>
        <mc:Fallback xmlns="">
          <p:sp>
            <p:nvSpPr>
              <p:cNvPr id="4103" name="Text Box 9"/>
              <p:cNvSpPr txBox="1">
                <a:spLocks noRot="1" noChangeAspect="1" noMove="1" noResize="1" noEditPoints="1" noAdjustHandles="1" noChangeArrowheads="1" noChangeShapeType="1" noTextEdit="1"/>
              </p:cNvSpPr>
              <p:nvPr/>
            </p:nvSpPr>
            <p:spPr bwMode="auto">
              <a:xfrm>
                <a:off x="236538" y="647700"/>
                <a:ext cx="8678862" cy="6938566"/>
              </a:xfrm>
              <a:prstGeom prst="rect">
                <a:avLst/>
              </a:prstGeom>
              <a:blipFill>
                <a:blip r:embed="rId4"/>
                <a:stretch>
                  <a:fillRect l="-4526" t="-7847"/>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Special Case of Jensen’s Inequality</a:t>
            </a:r>
          </a:p>
        </p:txBody>
      </p:sp>
    </p:spTree>
    <p:extLst>
      <p:ext uri="{BB962C8B-B14F-4D97-AF65-F5344CB8AC3E}">
        <p14:creationId xmlns:p14="http://schemas.microsoft.com/office/powerpoint/2010/main" val="160331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2" name="Text Box 4"/>
              <p:cNvSpPr txBox="1">
                <a:spLocks noChangeArrowheads="1"/>
              </p:cNvSpPr>
              <p:nvPr/>
            </p:nvSpPr>
            <p:spPr bwMode="auto">
              <a:xfrm>
                <a:off x="228599" y="714375"/>
                <a:ext cx="8686801" cy="5099025"/>
              </a:xfrm>
              <a:prstGeom prst="rect">
                <a:avLst/>
              </a:prstGeom>
              <a:noFill/>
              <a:ln w="9525">
                <a:noFill/>
                <a:miter lim="800000"/>
                <a:headEnd/>
                <a:tailEnd/>
              </a:ln>
            </p:spPr>
            <p:txBody>
              <a:bodyPr wrap="square" lIns="0" tIns="0" rIns="0" bIns="0">
                <a:spAutoFit/>
              </a:bodyPr>
              <a:lstStyle/>
              <a:p>
                <a:pPr marL="344488" indent="-344488">
                  <a:spcBef>
                    <a:spcPts val="0"/>
                  </a:spcBef>
                  <a:spcAft>
                    <a:spcPts val="1200"/>
                  </a:spcAft>
                </a:pPr>
                <a:r>
                  <a:rPr lang="en-US" sz="1800" b="1" dirty="0">
                    <a:solidFill>
                      <a:schemeClr val="accent1"/>
                    </a:solidFill>
                  </a:rPr>
                  <a:t>Theorem: </a:t>
                </a:r>
                <a:r>
                  <a:rPr lang="en-US" sz="1800" b="1" dirty="0">
                    <a:solidFill>
                      <a:schemeClr val="bg1"/>
                    </a:solidFill>
                  </a:rPr>
                  <a:t>If </a:t>
                </a:r>
                <a14:m>
                  <m:oMath xmlns:m="http://schemas.openxmlformats.org/officeDocument/2006/math">
                    <m:nary>
                      <m:naryPr>
                        <m:chr m:val="∑"/>
                        <m:supHide m:val="on"/>
                        <m:ctrlPr>
                          <a:rPr lang="en-US" sz="1800" i="1" smtClean="0">
                            <a:solidFill>
                              <a:schemeClr val="bg1"/>
                            </a:solidFill>
                            <a:latin typeface="Cambria Math" panose="02040503050406030204" pitchFamily="18" charset="0"/>
                          </a:rPr>
                        </m:ctrlPr>
                      </m:naryPr>
                      <m:sub>
                        <m:r>
                          <m:rPr>
                            <m:brk m:alnAt="7"/>
                          </m:rPr>
                          <a:rPr lang="en-US" sz="1800" b="0" i="1" smtClean="0">
                            <a:solidFill>
                              <a:schemeClr val="bg1"/>
                            </a:solidFill>
                            <a:latin typeface="Cambria Math" panose="02040503050406030204" pitchFamily="18" charset="0"/>
                          </a:rPr>
                          <m:t>𝑡</m:t>
                        </m:r>
                      </m:sub>
                      <m:sup/>
                      <m:e>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0" i="1">
                                    <a:solidFill>
                                      <a:schemeClr val="bg1"/>
                                    </a:solidFill>
                                    <a:latin typeface="Cambria Math" panose="02040503050406030204" pitchFamily="18" charset="0"/>
                                    <a:ea typeface="Cambria Math" panose="02040503050406030204" pitchFamily="18" charset="0"/>
                                  </a:rPr>
                                  <m:t>𝜃</m:t>
                                </m:r>
                              </m:e>
                              <m:sup>
                                <m:r>
                                  <a:rPr lang="en-US" sz="1800" b="0" i="1">
                                    <a:solidFill>
                                      <a:schemeClr val="bg1"/>
                                    </a:solidFill>
                                    <a:latin typeface="Cambria Math" panose="02040503050406030204" pitchFamily="18" charset="0"/>
                                  </a:rPr>
                                  <m:t>′</m:t>
                                </m:r>
                              </m:sup>
                            </m:sSup>
                          </m:sub>
                        </m:sSub>
                        <m:d>
                          <m:dPr>
                            <m:ctrlPr>
                              <a:rPr lang="en-US" sz="1800"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𝒕</m:t>
                            </m:r>
                            <m:d>
                              <m:dPr>
                                <m:begChr m:val="|"/>
                                <m:endChr m:val=""/>
                                <m:ctrlPr>
                                  <a:rPr lang="en-US" sz="1800"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𝒚</m:t>
                                </m:r>
                              </m:e>
                            </m:d>
                          </m:e>
                        </m:d>
                        <m:r>
                          <a:rPr lang="en-US" sz="1800" b="0" i="1" smtClean="0">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e>
                        </m:d>
                      </m:e>
                    </m:nary>
                    <m:r>
                      <a:rPr lang="en-US" sz="1800" b="0" i="1" smtClean="0">
                        <a:solidFill>
                          <a:schemeClr val="bg1"/>
                        </a:solidFill>
                        <a:latin typeface="Cambria Math" panose="02040503050406030204" pitchFamily="18" charset="0"/>
                      </a:rPr>
                      <m:t>&gt;</m:t>
                    </m:r>
                    <m:nary>
                      <m:naryPr>
                        <m:chr m:val="∑"/>
                        <m:supHide m:val="on"/>
                        <m:ctrlPr>
                          <a:rPr lang="en-US" sz="1800" i="1">
                            <a:solidFill>
                              <a:schemeClr val="bg1"/>
                            </a:solidFill>
                            <a:latin typeface="Cambria Math" panose="02040503050406030204" pitchFamily="18" charset="0"/>
                          </a:rPr>
                        </m:ctrlPr>
                      </m:naryPr>
                      <m:sub>
                        <m:r>
                          <m:rPr>
                            <m:brk m:alnAt="7"/>
                          </m:rPr>
                          <a:rPr lang="en-US" sz="1800" b="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b="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sSup>
                                  <m:sSupPr>
                                    <m:ctrlPr>
                                      <a:rPr lang="en-US" sz="1800"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0" i="1" smtClean="0">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d>
                                  <m:dPr>
                                    <m:begChr m:val="|"/>
                                    <m:endChr m:val=""/>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𝑦</m:t>
                                    </m:r>
                                  </m:e>
                                </m:d>
                              </m:e>
                            </m:d>
                          </m:e>
                        </m:d>
                      </m:e>
                    </m:nary>
                  </m:oMath>
                </a14:m>
                <a:r>
                  <a:rPr lang="en-US" sz="1800" b="1" dirty="0">
                    <a:solidFill>
                      <a:schemeClr val="bg1"/>
                    </a:solidFill>
                  </a:rPr>
                  <a:t>, then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𝑃</m:t>
                        </m:r>
                      </m:e>
                      <m:sub>
                        <m:r>
                          <a:rPr lang="en-US" sz="1800" b="1" i="1" smtClean="0">
                            <a:solidFill>
                              <a:schemeClr val="bg1"/>
                            </a:solidFill>
                            <a:latin typeface="Cambria Math" panose="02040503050406030204" pitchFamily="18" charset="0"/>
                            <a:ea typeface="Cambria Math" panose="02040503050406030204" pitchFamily="18" charset="0"/>
                          </a:rPr>
                          <m:t>𝜽</m:t>
                        </m:r>
                      </m:sub>
                    </m:sSub>
                    <m:d>
                      <m:dPr>
                        <m:ctrlPr>
                          <a:rPr lang="en-US" sz="1800" b="1"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𝒚</m:t>
                        </m:r>
                      </m:e>
                    </m:d>
                    <m:r>
                      <a:rPr lang="en-US" sz="1800" b="1" i="1" smtClean="0">
                        <a:solidFill>
                          <a:schemeClr val="bg1"/>
                        </a:solidFill>
                        <a:latin typeface="Cambria Math" panose="02040503050406030204" pitchFamily="18" charset="0"/>
                      </a:rPr>
                      <m:t>&gt;</m:t>
                    </m:r>
                  </m:oMath>
                </a14:m>
                <a:r>
                  <a:rPr lang="en-US" sz="1800" b="1" dirty="0">
                    <a:solidFill>
                      <a:schemeClr val="bg1"/>
                    </a:solidFill>
                  </a:rPr>
                  <a:t>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𝑃</m:t>
                        </m:r>
                      </m:e>
                      <m:sub>
                        <m:sSup>
                          <m:sSupPr>
                            <m:ctrlPr>
                              <a:rPr lang="en-US" sz="1800" b="1"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smtClean="0">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r>
                      <a:rPr lang="en-US" sz="1800" b="1" i="0" smtClean="0">
                        <a:solidFill>
                          <a:schemeClr val="bg1"/>
                        </a:solidFill>
                        <a:latin typeface="Cambria Math" panose="02040503050406030204" pitchFamily="18" charset="0"/>
                      </a:rPr>
                      <m:t>.</m:t>
                    </m:r>
                  </m:oMath>
                </a14:m>
                <a:endParaRPr lang="en-US" sz="1800" b="1" dirty="0">
                  <a:solidFill>
                    <a:schemeClr val="bg1"/>
                  </a:solidFill>
                </a:endParaRPr>
              </a:p>
              <a:p>
                <a:pPr marL="9525" indent="-9525">
                  <a:spcBef>
                    <a:spcPts val="0"/>
                  </a:spcBef>
                  <a:spcAft>
                    <a:spcPts val="1800"/>
                  </a:spcAft>
                </a:pPr>
                <a:r>
                  <a:rPr lang="en-US" sz="1800" b="1" dirty="0">
                    <a:solidFill>
                      <a:schemeClr val="accent1"/>
                    </a:solidFill>
                  </a:rPr>
                  <a:t>Proof: </a:t>
                </a:r>
                <a:r>
                  <a:rPr lang="en-US" sz="1800" b="1" dirty="0">
                    <a:solidFill>
                      <a:schemeClr val="bg1"/>
                    </a:solidFill>
                  </a:rPr>
                  <a:t>Let </a:t>
                </a:r>
                <a14:m>
                  <m:oMath xmlns:m="http://schemas.openxmlformats.org/officeDocument/2006/math">
                    <m:r>
                      <a:rPr lang="en-US" sz="1800" b="1" i="1" smtClean="0">
                        <a:solidFill>
                          <a:schemeClr val="bg1"/>
                        </a:solidFill>
                        <a:latin typeface="Cambria Math" panose="02040503050406030204" pitchFamily="18" charset="0"/>
                      </a:rPr>
                      <m:t>𝒚</m:t>
                    </m:r>
                  </m:oMath>
                </a14:m>
                <a:r>
                  <a:rPr lang="en-US" sz="1800" b="1" dirty="0">
                    <a:solidFill>
                      <a:schemeClr val="bg1"/>
                    </a:solidFill>
                  </a:rPr>
                  <a:t> denote observable data. Let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b="1"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oMath>
                </a14:m>
                <a:r>
                  <a:rPr lang="en-US" sz="1800" b="1" dirty="0">
                    <a:solidFill>
                      <a:schemeClr val="bg1"/>
                    </a:solidFill>
                  </a:rPr>
                  <a:t> be the probability distribution of </a:t>
                </a:r>
                <a14:m>
                  <m:oMath xmlns:m="http://schemas.openxmlformats.org/officeDocument/2006/math">
                    <m:r>
                      <a:rPr lang="en-US" sz="1800" b="1" i="1">
                        <a:solidFill>
                          <a:schemeClr val="bg1"/>
                        </a:solidFill>
                        <a:latin typeface="Cambria Math" panose="02040503050406030204" pitchFamily="18" charset="0"/>
                      </a:rPr>
                      <m:t>𝒚</m:t>
                    </m:r>
                  </m:oMath>
                </a14:m>
                <a:r>
                  <a:rPr lang="en-US" sz="1800" b="1" dirty="0">
                    <a:solidFill>
                      <a:schemeClr val="bg1"/>
                    </a:solidFill>
                  </a:rPr>
                  <a:t> under some model whose parameters are denoted by </a:t>
                </a:r>
                <a14:m>
                  <m:oMath xmlns:m="http://schemas.openxmlformats.org/officeDocument/2006/math">
                    <m:sSup>
                      <m:sSupPr>
                        <m:ctrlPr>
                          <a:rPr lang="en-US" sz="1800" b="1"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oMath>
                </a14:m>
                <a:r>
                  <a:rPr lang="en-US" sz="1800" b="1" dirty="0">
                    <a:solidFill>
                      <a:schemeClr val="bg1"/>
                    </a:solidFill>
                  </a:rPr>
                  <a:t>. Let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r>
                      <a:rPr lang="en-US" sz="1800" b="1" i="0" smtClean="0">
                        <a:solidFill>
                          <a:schemeClr val="bg1"/>
                        </a:solidFill>
                        <a:latin typeface="Cambria Math" panose="02040503050406030204" pitchFamily="18" charset="0"/>
                      </a:rPr>
                      <m:t> </m:t>
                    </m:r>
                  </m:oMath>
                </a14:m>
                <a:r>
                  <a:rPr lang="en-US" sz="1800" b="1" dirty="0">
                    <a:solidFill>
                      <a:schemeClr val="bg1"/>
                    </a:solidFill>
                  </a:rPr>
                  <a:t>be the corresponding distribution under a different setting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Our goal is to prove that </a:t>
                </a:r>
                <a14:m>
                  <m:oMath xmlns:m="http://schemas.openxmlformats.org/officeDocument/2006/math">
                    <m:r>
                      <a:rPr lang="en-US" sz="1800" b="1" i="1">
                        <a:solidFill>
                          <a:schemeClr val="bg1"/>
                        </a:solidFill>
                        <a:latin typeface="Cambria Math" panose="02040503050406030204" pitchFamily="18" charset="0"/>
                      </a:rPr>
                      <m:t>𝒚</m:t>
                    </m:r>
                  </m:oMath>
                </a14:m>
                <a:r>
                  <a:rPr lang="en-US" sz="1800" b="1" dirty="0">
                    <a:solidFill>
                      <a:schemeClr val="bg1"/>
                    </a:solidFill>
                  </a:rPr>
                  <a:t> is more likely under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than </a:t>
                </a:r>
                <a14:m>
                  <m:oMath xmlns:m="http://schemas.openxmlformats.org/officeDocument/2006/math">
                    <m:sSup>
                      <m:sSupPr>
                        <m:ctrlPr>
                          <a:rPr lang="en-US" sz="1800" b="1"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oMath>
                </a14:m>
                <a:r>
                  <a:rPr lang="en-US" sz="1800" b="1" dirty="0">
                    <a:solidFill>
                      <a:schemeClr val="bg1"/>
                    </a:solidFill>
                  </a:rPr>
                  <a:t>.</a:t>
                </a:r>
              </a:p>
              <a:p>
                <a:pPr marL="9525" indent="-9525">
                  <a:spcBef>
                    <a:spcPts val="0"/>
                  </a:spcBef>
                  <a:spcAft>
                    <a:spcPts val="1200"/>
                  </a:spcAft>
                </a:pPr>
                <a:r>
                  <a:rPr lang="en-US" sz="1800" b="1" dirty="0">
                    <a:solidFill>
                      <a:schemeClr val="bg1"/>
                    </a:solidFill>
                  </a:rPr>
                  <a:t>Let </a:t>
                </a:r>
                <a14:m>
                  <m:oMath xmlns:m="http://schemas.openxmlformats.org/officeDocument/2006/math">
                    <m:r>
                      <a:rPr lang="en-US" sz="1800" b="1" i="1">
                        <a:solidFill>
                          <a:schemeClr val="bg1"/>
                        </a:solidFill>
                        <a:latin typeface="Cambria Math" panose="02040503050406030204" pitchFamily="18" charset="0"/>
                      </a:rPr>
                      <m:t>𝒕</m:t>
                    </m:r>
                  </m:oMath>
                </a14:m>
                <a:r>
                  <a:rPr lang="en-US" sz="1800" b="1" dirty="0">
                    <a:solidFill>
                      <a:schemeClr val="bg1"/>
                    </a:solidFill>
                  </a:rPr>
                  <a:t> denote some hidden, or latent, parameters that are governed by the values of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Because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b="1"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oMath>
                </a14:m>
                <a:r>
                  <a:rPr lang="en-US" sz="1800" b="1" dirty="0">
                    <a:solidFill>
                      <a:schemeClr val="bg1"/>
                    </a:solidFill>
                  </a:rPr>
                  <a:t> is a probability distribution that sums to </a:t>
                </a:r>
                <a14:m>
                  <m:oMath xmlns:m="http://schemas.openxmlformats.org/officeDocument/2006/math">
                    <m:r>
                      <a:rPr lang="en-US" sz="1800" b="0" i="1" smtClean="0">
                        <a:solidFill>
                          <a:schemeClr val="bg1"/>
                        </a:solidFill>
                        <a:latin typeface="Cambria Math" panose="02040503050406030204" pitchFamily="18" charset="0"/>
                      </a:rPr>
                      <m:t>1</m:t>
                    </m:r>
                  </m:oMath>
                </a14:m>
                <a:r>
                  <a:rPr lang="en-US" sz="1800" b="1" dirty="0">
                    <a:solidFill>
                      <a:schemeClr val="bg1"/>
                    </a:solidFill>
                  </a:rPr>
                  <a:t>, we can write:</a:t>
                </a:r>
              </a:p>
              <a:p>
                <a:pPr marL="234950">
                  <a:spcBef>
                    <a:spcPts val="0"/>
                  </a:spcBef>
                  <a:spcAft>
                    <a:spcPts val="1200"/>
                  </a:spcAft>
                </a:pPr>
                <a14:m>
                  <m:oMath xmlns:m="http://schemas.openxmlformats.org/officeDocument/2006/math">
                    <m:r>
                      <a:rPr lang="en-US" sz="1800" b="0" i="1" smtClean="0">
                        <a:solidFill>
                          <a:schemeClr val="bg1"/>
                        </a:solidFill>
                        <a:latin typeface="Cambria Math" panose="02040503050406030204" pitchFamily="18" charset="0"/>
                      </a:rPr>
                      <m:t>𝑙𝑜𝑔</m:t>
                    </m:r>
                    <m:d>
                      <m:dPr>
                        <m:ctrlPr>
                          <a:rPr lang="en-US" sz="1800" b="1" i="1" smtClean="0">
                            <a:solidFill>
                              <a:schemeClr val="bg1"/>
                            </a:solidFill>
                            <a:latin typeface="Cambria Math" panose="02040503050406030204" pitchFamily="18" charset="0"/>
                          </a:rPr>
                        </m:ctrlPr>
                      </m:dPr>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b="1" i="1" smtClean="0">
                        <a:solidFill>
                          <a:schemeClr val="bg1"/>
                        </a:solidFill>
                        <a:latin typeface="Cambria Math" panose="02040503050406030204" pitchFamily="18" charset="0"/>
                      </a:rPr>
                      <m:t>−</m:t>
                    </m:r>
                  </m:oMath>
                </a14:m>
                <a:r>
                  <a:rPr lang="en-US" sz="1800" dirty="0">
                    <a:solidFill>
                      <a:schemeClr val="bg1"/>
                    </a:solidFill>
                  </a:rPr>
                  <a:t> </a:t>
                </a:r>
                <a14:m>
                  <m:oMath xmlns:m="http://schemas.openxmlformats.org/officeDocument/2006/math">
                    <m:r>
                      <a:rPr lang="en-US" sz="1800" i="1">
                        <a:solidFill>
                          <a:schemeClr val="bg1"/>
                        </a:solidFill>
                        <a:latin typeface="Cambria Math" panose="02040503050406030204" pitchFamily="18" charset="0"/>
                      </a:rPr>
                      <m:t>𝑙𝑜𝑔</m:t>
                    </m:r>
                    <m:d>
                      <m:dPr>
                        <m:ctrlPr>
                          <a:rPr lang="en-US" sz="1800" b="1" i="1">
                            <a:solidFill>
                              <a:schemeClr val="bg1"/>
                            </a:solidFill>
                            <a:latin typeface="Cambria Math" panose="02040503050406030204" pitchFamily="18" charset="0"/>
                          </a:rPr>
                        </m:ctrlPr>
                      </m:dPr>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smtClean="0">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b="1"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𝒚</m:t>
                                </m:r>
                              </m:e>
                            </m:d>
                          </m:e>
                        </m:d>
                        <m:r>
                          <a:rPr lang="en-US" sz="1800" b="1"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0" i="1" smtClean="0">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e>
                        </m:nary>
                      </m:e>
                    </m:nary>
                  </m:oMath>
                </a14:m>
                <a:endParaRPr lang="en-US" sz="1800" b="1" dirty="0">
                  <a:solidFill>
                    <a:schemeClr val="bg1"/>
                  </a:solidFill>
                </a:endParaRPr>
              </a:p>
              <a:p>
                <a:pPr marL="9525">
                  <a:spcBef>
                    <a:spcPts val="0"/>
                  </a:spcBef>
                  <a:spcAft>
                    <a:spcPts val="1200"/>
                  </a:spcAft>
                </a:pPr>
                <a:r>
                  <a:rPr lang="en-US" sz="1800" b="1" dirty="0">
                    <a:solidFill>
                      <a:schemeClr val="bg1"/>
                    </a:solidFill>
                  </a:rPr>
                  <a:t>because we can exploit the dependence of </a:t>
                </a:r>
                <a14:m>
                  <m:oMath xmlns:m="http://schemas.openxmlformats.org/officeDocument/2006/math">
                    <m:r>
                      <a:rPr lang="en-US" sz="1800" b="1" i="1">
                        <a:solidFill>
                          <a:schemeClr val="bg1"/>
                        </a:solidFill>
                        <a:latin typeface="Cambria Math" panose="02040503050406030204" pitchFamily="18" charset="0"/>
                      </a:rPr>
                      <m:t>𝒚</m:t>
                    </m:r>
                  </m:oMath>
                </a14:m>
                <a:r>
                  <a:rPr lang="en-US" sz="1800" b="1" dirty="0">
                    <a:solidFill>
                      <a:schemeClr val="bg1"/>
                    </a:solidFill>
                  </a:rPr>
                  <a:t> on </a:t>
                </a:r>
                <a14:m>
                  <m:oMath xmlns:m="http://schemas.openxmlformats.org/officeDocument/2006/math">
                    <m:r>
                      <a:rPr lang="en-US" sz="1800" b="1" i="1">
                        <a:solidFill>
                          <a:schemeClr val="bg1"/>
                        </a:solidFill>
                        <a:latin typeface="Cambria Math" panose="02040503050406030204" pitchFamily="18" charset="0"/>
                      </a:rPr>
                      <m:t>𝒕</m:t>
                    </m:r>
                  </m:oMath>
                </a14:m>
                <a:r>
                  <a:rPr lang="en-US" sz="1800" b="1" dirty="0">
                    <a:solidFill>
                      <a:schemeClr val="bg1"/>
                    </a:solidFill>
                  </a:rPr>
                  <a:t> and using well-known properties of a conditional probability distribution.</a:t>
                </a:r>
              </a:p>
              <a:p>
                <a:pPr marL="9525">
                  <a:spcBef>
                    <a:spcPts val="0"/>
                  </a:spcBef>
                  <a:spcAft>
                    <a:spcPts val="1200"/>
                  </a:spcAft>
                </a:pPr>
                <a:r>
                  <a:rPr lang="en-US" sz="1800" b="1" dirty="0">
                    <a:solidFill>
                      <a:schemeClr val="bg1"/>
                    </a:solidFill>
                  </a:rPr>
                  <a:t>We can multiply each term by “</a:t>
                </a:r>
                <a:r>
                  <a:rPr lang="en-US" sz="1800" dirty="0">
                    <a:solidFill>
                      <a:schemeClr val="bg1"/>
                    </a:solidFill>
                  </a:rPr>
                  <a:t>1</a:t>
                </a:r>
                <a:r>
                  <a:rPr lang="en-US" sz="1800" b="1" dirty="0">
                    <a:solidFill>
                      <a:schemeClr val="bg1"/>
                    </a:solidFill>
                  </a:rPr>
                  <a:t>”:</a:t>
                </a:r>
              </a:p>
              <a:p>
                <a:pPr marL="234950">
                  <a:spcBef>
                    <a:spcPts val="0"/>
                  </a:spcBef>
                  <a:spcAft>
                    <a:spcPts val="600"/>
                  </a:spcAft>
                </a:pPr>
                <a14:m>
                  <m:oMath xmlns:m="http://schemas.openxmlformats.org/officeDocument/2006/math">
                    <m:r>
                      <a:rPr lang="en-US" sz="1800" i="1">
                        <a:solidFill>
                          <a:schemeClr val="bg1"/>
                        </a:solidFill>
                        <a:latin typeface="Cambria Math" panose="02040503050406030204" pitchFamily="18" charset="0"/>
                      </a:rPr>
                      <m:t>𝑙𝑜𝑔</m:t>
                    </m:r>
                    <m:d>
                      <m:dPr>
                        <m:ctrlPr>
                          <a:rPr lang="en-US" sz="1800" b="1" i="1">
                            <a:solidFill>
                              <a:schemeClr val="bg1"/>
                            </a:solidFill>
                            <a:latin typeface="Cambria Math" panose="02040503050406030204" pitchFamily="18" charset="0"/>
                          </a:rPr>
                        </m:ctrlPr>
                      </m:dPr>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rPr>
                      <m:t>−</m:t>
                    </m:r>
                    <m:r>
                      <m:rPr>
                        <m:nor/>
                      </m:rPr>
                      <a:rPr lang="en-US" sz="1800" dirty="0">
                        <a:solidFill>
                          <a:schemeClr val="bg1"/>
                        </a:solidFill>
                      </a:rPr>
                      <m:t> </m:t>
                    </m:r>
                    <m:r>
                      <a:rPr lang="en-US" sz="1800" i="1">
                        <a:solidFill>
                          <a:schemeClr val="bg1"/>
                        </a:solidFill>
                        <a:latin typeface="Cambria Math" panose="02040503050406030204" pitchFamily="18" charset="0"/>
                      </a:rPr>
                      <m:t>𝑙𝑜𝑔</m:t>
                    </m:r>
                    <m:d>
                      <m:dPr>
                        <m:ctrlPr>
                          <a:rPr lang="en-US" sz="1800" b="1" i="1">
                            <a:solidFill>
                              <a:schemeClr val="bg1"/>
                            </a:solidFill>
                            <a:latin typeface="Cambria Math" panose="02040503050406030204" pitchFamily="18" charset="0"/>
                          </a:rPr>
                        </m:ctrlPr>
                      </m:dPr>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b="1" i="1" smtClean="0">
                        <a:solidFill>
                          <a:schemeClr val="bg1"/>
                        </a:solidFill>
                        <a:latin typeface="Cambria Math" panose="02040503050406030204" pitchFamily="18" charset="0"/>
                      </a:rPr>
                      <m:t>=</m:t>
                    </m:r>
                  </m:oMath>
                </a14:m>
                <a:r>
                  <a:rPr lang="en-US" sz="1800" b="1" dirty="0">
                    <a:solidFill>
                      <a:schemeClr val="bg1"/>
                    </a:solidFill>
                  </a:rPr>
                  <a:t> </a:t>
                </a:r>
              </a:p>
              <a:p>
                <a:pPr marL="461963">
                  <a:spcBef>
                    <a:spcPts val="0"/>
                  </a:spcBef>
                  <a:spcAft>
                    <a:spcPts val="1200"/>
                  </a:spcAft>
                </a:pP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f>
                              <m:fPr>
                                <m:ctrlPr>
                                  <a:rPr lang="en-US" sz="1800" b="1" i="1">
                                    <a:solidFill>
                                      <a:schemeClr val="bg1"/>
                                    </a:solidFill>
                                    <a:latin typeface="Cambria Math" panose="02040503050406030204" pitchFamily="18" charset="0"/>
                                  </a:rPr>
                                </m:ctrlPr>
                              </m:fPr>
                              <m:num>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num>
                              <m:den>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den>
                            </m:f>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f>
                              <m:fPr>
                                <m:ctrlPr>
                                  <a:rPr lang="en-US" sz="1800" b="1" i="1">
                                    <a:solidFill>
                                      <a:schemeClr val="bg1"/>
                                    </a:solidFill>
                                    <a:latin typeface="Cambria Math" panose="02040503050406030204" pitchFamily="18" charset="0"/>
                                  </a:rPr>
                                </m:ctrlPr>
                              </m:fPr>
                              <m:num>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num>
                              <m:den>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den>
                            </m:f>
                          </m:e>
                        </m:d>
                      </m:e>
                    </m:nary>
                  </m:oMath>
                </a14:m>
                <a:r>
                  <a:rPr lang="en-US" sz="1800" b="1" dirty="0">
                    <a:solidFill>
                      <a:schemeClr val="bg1"/>
                    </a:solidFill>
                  </a:rPr>
                  <a:t> </a:t>
                </a:r>
              </a:p>
            </p:txBody>
          </p:sp>
        </mc:Choice>
        <mc:Fallback xmlns="">
          <p:sp>
            <p:nvSpPr>
              <p:cNvPr id="5122" name="Text Box 4"/>
              <p:cNvSpPr txBox="1">
                <a:spLocks noRot="1" noChangeAspect="1" noMove="1" noResize="1" noEditPoints="1" noAdjustHandles="1" noChangeArrowheads="1" noChangeShapeType="1" noTextEdit="1"/>
              </p:cNvSpPr>
              <p:nvPr/>
            </p:nvSpPr>
            <p:spPr bwMode="auto">
              <a:xfrm>
                <a:off x="228599" y="714375"/>
                <a:ext cx="8686801" cy="5099025"/>
              </a:xfrm>
              <a:prstGeom prst="rect">
                <a:avLst/>
              </a:prstGeom>
              <a:blipFill>
                <a:blip r:embed="rId2"/>
                <a:stretch>
                  <a:fillRect l="-1603" t="-8706" r="-2041" b="-8706"/>
                </a:stretch>
              </a:blipFill>
              <a:ln w="9525">
                <a:noFill/>
                <a:miter lim="800000"/>
                <a:headEnd/>
                <a:tailEnd/>
              </a:ln>
            </p:spPr>
            <p:txBody>
              <a:bodyPr/>
              <a:lstStyle/>
              <a:p>
                <a:r>
                  <a:rPr lang="en-US">
                    <a:noFill/>
                  </a:rPr>
                  <a:t> </a:t>
                </a:r>
              </a:p>
            </p:txBody>
          </p:sp>
        </mc:Fallback>
      </mc:AlternateContent>
      <p:sp>
        <p:nvSpPr>
          <p:cNvPr id="5125"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The EM Theorem</a:t>
            </a:r>
          </a:p>
        </p:txBody>
      </p:sp>
    </p:spTree>
    <p:extLst>
      <p:ext uri="{BB962C8B-B14F-4D97-AF65-F5344CB8AC3E}">
        <p14:creationId xmlns:p14="http://schemas.microsoft.com/office/powerpoint/2010/main" val="374242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2" name="Text Box 4"/>
              <p:cNvSpPr txBox="1">
                <a:spLocks noChangeArrowheads="1"/>
              </p:cNvSpPr>
              <p:nvPr/>
            </p:nvSpPr>
            <p:spPr bwMode="auto">
              <a:xfrm>
                <a:off x="228599" y="636103"/>
                <a:ext cx="8686801" cy="7805251"/>
              </a:xfrm>
              <a:prstGeom prst="rect">
                <a:avLst/>
              </a:prstGeom>
              <a:noFill/>
              <a:ln w="9525">
                <a:noFill/>
                <a:miter lim="800000"/>
                <a:headEnd/>
                <a:tailEnd/>
              </a:ln>
            </p:spPr>
            <p:txBody>
              <a:bodyPr wrap="square" lIns="0" tIns="0" rIns="0" bIns="0">
                <a:noAutofit/>
              </a:bodyPr>
              <a:lstStyle/>
              <a:p>
                <a:pPr marL="9525">
                  <a:spcBef>
                    <a:spcPts val="0"/>
                  </a:spcBef>
                  <a:spcAft>
                    <a:spcPts val="0"/>
                  </a:spcAft>
                </a:pPr>
                <a14:m>
                  <m:oMathPara xmlns:m="http://schemas.openxmlformats.org/officeDocument/2006/math">
                    <m:oMathParaPr>
                      <m:jc m:val="left"/>
                    </m:oMathParaPr>
                    <m:oMath xmlns:m="http://schemas.openxmlformats.org/officeDocument/2006/math">
                      <m:r>
                        <a:rPr lang="en-US" sz="1800" i="1" smtClean="0">
                          <a:solidFill>
                            <a:schemeClr val="bg1"/>
                          </a:solidFill>
                          <a:latin typeface="Cambria Math" panose="02040503050406030204" pitchFamily="18" charset="0"/>
                        </a:rPr>
                        <m:t>𝑙𝑜𝑔</m:t>
                      </m:r>
                      <m:d>
                        <m:dPr>
                          <m:ctrlPr>
                            <a:rPr lang="en-US" sz="1800" b="1" i="1">
                              <a:solidFill>
                                <a:schemeClr val="bg1"/>
                              </a:solidFill>
                              <a:latin typeface="Cambria Math" panose="02040503050406030204" pitchFamily="18" charset="0"/>
                            </a:rPr>
                          </m:ctrlPr>
                        </m:dPr>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rPr>
                        <m:t>−</m:t>
                      </m:r>
                      <m:r>
                        <m:rPr>
                          <m:nor/>
                        </m:rPr>
                        <a:rPr lang="en-US" sz="1800" dirty="0">
                          <a:solidFill>
                            <a:schemeClr val="bg1"/>
                          </a:solidFill>
                        </a:rPr>
                        <m:t> </m:t>
                      </m:r>
                      <m:r>
                        <a:rPr lang="en-US" sz="1800" i="1">
                          <a:solidFill>
                            <a:schemeClr val="bg1"/>
                          </a:solidFill>
                          <a:latin typeface="Cambria Math" panose="02040503050406030204" pitchFamily="18" charset="0"/>
                        </a:rPr>
                        <m:t>𝑙𝑜𝑔</m:t>
                      </m:r>
                      <m:d>
                        <m:dPr>
                          <m:ctrlPr>
                            <a:rPr lang="en-US" sz="1800" b="1" i="1">
                              <a:solidFill>
                                <a:schemeClr val="bg1"/>
                              </a:solidFill>
                              <a:latin typeface="Cambria Math" panose="02040503050406030204" pitchFamily="18" charset="0"/>
                            </a:rPr>
                          </m:ctrlPr>
                        </m:dPr>
                        <m:e>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oMath>
                  </m:oMathPara>
                </a14:m>
                <a:endParaRPr lang="en-US" sz="1800" i="1" dirty="0">
                  <a:solidFill>
                    <a:schemeClr val="bg1"/>
                  </a:solidFill>
                  <a:latin typeface="Cambria Math" panose="02040503050406030204" pitchFamily="18" charset="0"/>
                </a:endParaRPr>
              </a:p>
              <a:p>
                <a:pPr marL="234950">
                  <a:spcBef>
                    <a:spcPts val="0"/>
                  </a:spcBef>
                  <a:spcAft>
                    <a:spcPts val="600"/>
                  </a:spcAft>
                </a:pPr>
                <a14:m>
                  <m:oMath xmlns:m="http://schemas.openxmlformats.org/officeDocument/2006/math">
                    <m:r>
                      <a:rPr lang="en-US" sz="1800" b="0" i="1" smtClean="0">
                        <a:solidFill>
                          <a:schemeClr val="bg1"/>
                        </a:solidFill>
                        <a:latin typeface="Cambria Math" panose="02040503050406030204" pitchFamily="18" charset="0"/>
                      </a:rPr>
                      <m:t>=</m:t>
                    </m:r>
                  </m:oMath>
                </a14:m>
                <a:r>
                  <a:rPr lang="en-US" sz="1800" b="1" dirty="0">
                    <a:solidFill>
                      <a:schemeClr val="bg1"/>
                    </a:solidFill>
                  </a:rPr>
                  <a:t> </a:t>
                </a: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b="1" i="1">
                                    <a:solidFill>
                                      <a:schemeClr val="bg1"/>
                                    </a:solidFill>
                                    <a:latin typeface="Cambria Math" panose="02040503050406030204" pitchFamily="18" charset="0"/>
                                  </a:rPr>
                                </m:ctrlPr>
                              </m:fPr>
                              <m:num>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num>
                              <m:den>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den>
                            </m:f>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b="1" i="1">
                                    <a:solidFill>
                                      <a:schemeClr val="bg1"/>
                                    </a:solidFill>
                                    <a:latin typeface="Cambria Math" panose="02040503050406030204" pitchFamily="18" charset="0"/>
                                  </a:rPr>
                                </m:ctrlPr>
                              </m:fPr>
                              <m:num>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num>
                              <m:den>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den>
                            </m:f>
                          </m:e>
                        </m:d>
                      </m:e>
                    </m:nary>
                  </m:oMath>
                </a14:m>
                <a:endParaRPr lang="en-US" sz="1800" i="1" dirty="0">
                  <a:solidFill>
                    <a:schemeClr val="bg1"/>
                  </a:solidFill>
                  <a:latin typeface="Cambria Math" panose="02040503050406030204" pitchFamily="18" charset="0"/>
                </a:endParaRPr>
              </a:p>
              <a:p>
                <a:pPr marL="234950">
                  <a:spcBef>
                    <a:spcPts val="0"/>
                  </a:spcBef>
                  <a:spcAft>
                    <a:spcPts val="600"/>
                  </a:spcAft>
                </a:pPr>
                <a14:m>
                  <m:oMath xmlns:m="http://schemas.openxmlformats.org/officeDocument/2006/math">
                    <m:r>
                      <a:rPr lang="en-US" sz="1800" b="0" i="1" smtClean="0">
                        <a:solidFill>
                          <a:schemeClr val="bg1"/>
                        </a:solidFill>
                        <a:latin typeface="Cambria Math" panose="02040503050406030204" pitchFamily="18" charset="0"/>
                      </a:rPr>
                      <m:t>=</m:t>
                    </m:r>
                  </m:oMath>
                </a14:m>
                <a:r>
                  <a:rPr lang="en-US" sz="1800" b="1" dirty="0">
                    <a:solidFill>
                      <a:schemeClr val="bg1"/>
                    </a:solidFill>
                  </a:rPr>
                  <a:t> </a:t>
                </a: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b="1" i="1">
                                    <a:solidFill>
                                      <a:schemeClr val="bg1"/>
                                    </a:solidFill>
                                    <a:latin typeface="Cambria Math" panose="02040503050406030204" pitchFamily="18" charset="0"/>
                                  </a:rPr>
                                </m:ctrlPr>
                              </m:fPr>
                              <m:num>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num>
                              <m:den>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den>
                            </m:f>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f>
                              <m:fPr>
                                <m:ctrlPr>
                                  <a:rPr lang="en-US" sz="1800" b="1" i="1">
                                    <a:solidFill>
                                      <a:schemeClr val="bg1"/>
                                    </a:solidFill>
                                    <a:latin typeface="Cambria Math" panose="02040503050406030204" pitchFamily="18" charset="0"/>
                                  </a:rPr>
                                </m:ctrlPr>
                              </m:fPr>
                              <m:num>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num>
                              <m:den>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den>
                            </m:f>
                          </m:e>
                        </m:d>
                      </m:e>
                    </m:nary>
                  </m:oMath>
                </a14:m>
                <a:endParaRPr lang="en-US" sz="1800" i="1" dirty="0">
                  <a:solidFill>
                    <a:schemeClr val="bg1"/>
                  </a:solidFill>
                  <a:latin typeface="Cambria Math" panose="02040503050406030204" pitchFamily="18" charset="0"/>
                </a:endParaRPr>
              </a:p>
              <a:p>
                <a:pPr marL="461963" indent="-227013">
                  <a:spcBef>
                    <a:spcPts val="0"/>
                  </a:spcBef>
                  <a:spcAft>
                    <a:spcPts val="0"/>
                  </a:spcAft>
                </a:pPr>
                <a14:m>
                  <m:oMath xmlns:m="http://schemas.openxmlformats.org/officeDocument/2006/math">
                    <m:r>
                      <a:rPr lang="en-US" sz="1800" b="0" i="1" smtClean="0">
                        <a:solidFill>
                          <a:schemeClr val="bg1"/>
                        </a:solidFill>
                        <a:latin typeface="Cambria Math" panose="02040503050406030204" pitchFamily="18" charset="0"/>
                      </a:rPr>
                      <m:t>=</m:t>
                    </m:r>
                  </m:oMath>
                </a14:m>
                <a:r>
                  <a:rPr lang="en-US" sz="1800" b="1" dirty="0">
                    <a:solidFill>
                      <a:schemeClr val="bg1"/>
                    </a:solidFill>
                  </a:rPr>
                  <a:t> </a:t>
                </a: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e>
                    </m:nary>
                  </m:oMath>
                </a14:m>
                <a:endParaRPr lang="en-US" sz="1800" i="1" dirty="0">
                  <a:solidFill>
                    <a:schemeClr val="bg1"/>
                  </a:solidFill>
                  <a:latin typeface="Cambria Math" panose="02040503050406030204" pitchFamily="18" charset="0"/>
                </a:endParaRPr>
              </a:p>
              <a:p>
                <a:pPr marL="461963">
                  <a:spcBef>
                    <a:spcPts val="0"/>
                  </a:spcBef>
                  <a:spcAft>
                    <a:spcPts val="600"/>
                  </a:spcAft>
                </a:pPr>
                <a14:m>
                  <m:oMath xmlns:m="http://schemas.openxmlformats.org/officeDocument/2006/math">
                    <m:r>
                      <a:rPr lang="en-US" sz="1800" b="1" i="1" smtClean="0">
                        <a:solidFill>
                          <a:schemeClr val="bg1"/>
                        </a:solidFill>
                        <a:latin typeface="Cambria Math" panose="02040503050406030204" pitchFamily="18" charset="0"/>
                      </a:rPr>
                      <m:t>−</m:t>
                    </m:r>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e>
                    </m:nary>
                    <m:r>
                      <a:rPr lang="en-US" sz="1800" b="1" i="1" smtClean="0">
                        <a:solidFill>
                          <a:schemeClr val="bg1"/>
                        </a:solidFill>
                        <a:latin typeface="Cambria Math" panose="02040503050406030204" pitchFamily="18" charset="0"/>
                      </a:rPr>
                      <m:t>+</m:t>
                    </m:r>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e>
                    </m:nary>
                  </m:oMath>
                </a14:m>
                <a:r>
                  <a:rPr lang="en-US" sz="1800" b="1" i="1" dirty="0">
                    <a:solidFill>
                      <a:schemeClr val="bg1"/>
                    </a:solidFill>
                    <a:latin typeface="Cambria Math" panose="02040503050406030204" pitchFamily="18" charset="0"/>
                    <a:ea typeface="Cambria Math" panose="02040503050406030204" pitchFamily="18" charset="0"/>
                  </a:rPr>
                  <a:t> </a:t>
                </a:r>
              </a:p>
              <a:p>
                <a:pPr marL="461963" indent="-227013">
                  <a:spcBef>
                    <a:spcPts val="0"/>
                  </a:spcBef>
                  <a:spcAft>
                    <a:spcPts val="0"/>
                  </a:spcAft>
                </a:pPr>
                <a14:m>
                  <m:oMath xmlns:m="http://schemas.openxmlformats.org/officeDocument/2006/math">
                    <m:r>
                      <a:rPr lang="en-US" sz="1800" i="1">
                        <a:solidFill>
                          <a:schemeClr val="bg1"/>
                        </a:solidFill>
                        <a:latin typeface="Cambria Math" panose="02040503050406030204" pitchFamily="18" charset="0"/>
                      </a:rPr>
                      <m:t>=</m:t>
                    </m:r>
                  </m:oMath>
                </a14:m>
                <a:r>
                  <a:rPr lang="en-US" sz="1800" b="1" dirty="0">
                    <a:solidFill>
                      <a:schemeClr val="bg1"/>
                    </a:solidFill>
                  </a:rPr>
                  <a:t> </a:t>
                </a: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e>
                        </m:d>
                      </m:e>
                    </m:nary>
                    <m:r>
                      <a:rPr lang="en-US" sz="1800" b="1" i="1">
                        <a:solidFill>
                          <a:schemeClr val="bg1"/>
                        </a:solidFill>
                        <a:latin typeface="Cambria Math" panose="02040503050406030204" pitchFamily="18" charset="0"/>
                      </a:rPr>
                      <m:t>+</m:t>
                    </m:r>
                  </m:oMath>
                </a14:m>
                <a:endParaRPr lang="en-US" sz="1800" i="1" dirty="0">
                  <a:solidFill>
                    <a:schemeClr val="bg1"/>
                  </a:solidFill>
                  <a:latin typeface="Cambria Math" panose="02040503050406030204" pitchFamily="18" charset="0"/>
                </a:endParaRPr>
              </a:p>
              <a:p>
                <a:pPr marL="461963">
                  <a:spcBef>
                    <a:spcPts val="0"/>
                  </a:spcBef>
                  <a:spcAft>
                    <a:spcPts val="600"/>
                  </a:spcAft>
                </a:pP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e>
                    </m:nary>
                  </m:oMath>
                </a14:m>
                <a:r>
                  <a:rPr lang="en-US" sz="1800" b="1" i="1" dirty="0">
                    <a:solidFill>
                      <a:schemeClr val="bg1"/>
                    </a:solidFill>
                    <a:latin typeface="Cambria Math" panose="02040503050406030204" pitchFamily="18" charset="0"/>
                    <a:ea typeface="Cambria Math" panose="02040503050406030204" pitchFamily="18" charset="0"/>
                  </a:rPr>
                  <a:t> </a:t>
                </a:r>
              </a:p>
              <a:p>
                <a:pPr marL="461963" indent="-227013">
                  <a:spcBef>
                    <a:spcPts val="0"/>
                  </a:spcBef>
                  <a:spcAft>
                    <a:spcPts val="0"/>
                  </a:spcAft>
                </a:pPr>
                <a14:m>
                  <m:oMath xmlns:m="http://schemas.openxmlformats.org/officeDocument/2006/math">
                    <m:r>
                      <a:rPr lang="en-US" sz="1800" i="1">
                        <a:solidFill>
                          <a:schemeClr val="bg1"/>
                        </a:solidFill>
                        <a:latin typeface="Cambria Math" panose="02040503050406030204" pitchFamily="18" charset="0"/>
                      </a:rPr>
                      <m:t>=</m:t>
                    </m:r>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e>
                    </m:nary>
                    <m:r>
                      <a:rPr lang="en-US" sz="1800" b="1" i="1" smtClean="0">
                        <a:solidFill>
                          <a:schemeClr val="bg1"/>
                        </a:solidFill>
                        <a:latin typeface="Cambria Math" panose="02040503050406030204" pitchFamily="18" charset="0"/>
                      </a:rPr>
                      <m:t>+</m:t>
                    </m:r>
                  </m:oMath>
                </a14:m>
                <a:r>
                  <a:rPr lang="en-US" sz="1800" b="1" i="1" dirty="0">
                    <a:solidFill>
                      <a:schemeClr val="bg1"/>
                    </a:solidFill>
                    <a:latin typeface="Cambria Math" panose="02040503050406030204" pitchFamily="18" charset="0"/>
                  </a:rPr>
                  <a:t> </a:t>
                </a:r>
              </a:p>
              <a:p>
                <a:pPr marL="461963">
                  <a:spcBef>
                    <a:spcPts val="0"/>
                  </a:spcBef>
                  <a:spcAft>
                    <a:spcPts val="1200"/>
                  </a:spcAft>
                </a:pP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r>
                                  <a:rPr lang="en-US" sz="1800"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𝒚</m:t>
                                </m:r>
                              </m:e>
                            </m:d>
                          </m:e>
                        </m:d>
                      </m:e>
                    </m:nary>
                  </m:oMath>
                </a14:m>
                <a:r>
                  <a:rPr lang="en-US" sz="1800" i="1" dirty="0">
                    <a:solidFill>
                      <a:schemeClr val="bg1"/>
                    </a:solidFill>
                    <a:latin typeface="Cambria Math" panose="02040503050406030204" pitchFamily="18" charset="0"/>
                  </a:rPr>
                  <a:t> </a:t>
                </a:r>
                <a:endParaRPr lang="en-US" sz="1800" b="1" i="1" dirty="0">
                  <a:solidFill>
                    <a:schemeClr val="bg1"/>
                  </a:solidFill>
                  <a:latin typeface="Cambria Math" panose="02040503050406030204" pitchFamily="18" charset="0"/>
                  <a:ea typeface="Cambria Math" panose="02040503050406030204" pitchFamily="18" charset="0"/>
                </a:endParaRPr>
              </a:p>
              <a:p>
                <a:pPr marL="9525">
                  <a:spcBef>
                    <a:spcPts val="0"/>
                  </a:spcBef>
                  <a:spcAft>
                    <a:spcPts val="600"/>
                  </a:spcAft>
                </a:pPr>
                <a:r>
                  <a:rPr lang="en-US" sz="1800" b="1" dirty="0">
                    <a:solidFill>
                      <a:schemeClr val="bg1"/>
                    </a:solidFill>
                  </a:rPr>
                  <a:t>Using Jensen’s inequality, the first two terms are related by:</a:t>
                </a:r>
              </a:p>
              <a:p>
                <a:pPr marL="234950">
                  <a:spcBef>
                    <a:spcPts val="0"/>
                  </a:spcBef>
                  <a:spcAft>
                    <a:spcPts val="600"/>
                  </a:spcAft>
                </a:pPr>
                <a14:m>
                  <m:oMath xmlns:m="http://schemas.openxmlformats.org/officeDocument/2006/math">
                    <m:nary>
                      <m:naryPr>
                        <m:chr m:val="∑"/>
                        <m:supHide m:val="on"/>
                        <m:ctrlPr>
                          <a:rPr lang="en-US" sz="1800" b="1" i="1">
                            <a:solidFill>
                              <a:schemeClr val="bg1"/>
                            </a:solidFill>
                            <a:latin typeface="Cambria Math" panose="02040503050406030204" pitchFamily="18" charset="0"/>
                          </a:rPr>
                        </m:ctrlPr>
                      </m:naryPr>
                      <m:sub>
                        <m:r>
                          <m:rPr>
                            <m:brk m:alnAt="7"/>
                          </m:rPr>
                          <a:rPr lang="en-US" sz="1800" b="1" i="1">
                            <a:solidFill>
                              <a:schemeClr val="bg1"/>
                            </a:solidFill>
                            <a:latin typeface="Cambria Math" panose="02040503050406030204" pitchFamily="18" charset="0"/>
                          </a:rPr>
                          <m:t>𝒕</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r>
                          <a:rPr lang="en-US" sz="1800" b="1" i="1">
                            <a:solidFill>
                              <a:schemeClr val="bg1"/>
                            </a:solidFill>
                            <a:latin typeface="Cambria Math" panose="02040503050406030204" pitchFamily="18" charset="0"/>
                            <a:ea typeface="Cambria Math" panose="02040503050406030204" pitchFamily="18" charset="0"/>
                          </a:rPr>
                          <m:t>≥</m:t>
                        </m:r>
                      </m:e>
                    </m:nary>
                    <m:nary>
                      <m:naryPr>
                        <m:chr m:val="∑"/>
                        <m:supHide m:val="on"/>
                        <m:ctrlPr>
                          <a:rPr lang="en-US" sz="1800" i="1">
                            <a:solidFill>
                              <a:schemeClr val="bg1"/>
                            </a:solidFill>
                            <a:latin typeface="Cambria Math" panose="02040503050406030204" pitchFamily="18" charset="0"/>
                          </a:rPr>
                        </m:ctrlPr>
                      </m:naryPr>
                      <m:sub>
                        <m:r>
                          <m:rPr>
                            <m:brk m:alnAt="7"/>
                          </m:rPr>
                          <a:rPr lang="en-US" sz="1800" i="1">
                            <a:solidFill>
                              <a:schemeClr val="bg1"/>
                            </a:solidFill>
                            <a:latin typeface="Cambria Math" panose="02040503050406030204" pitchFamily="18" charset="0"/>
                          </a:rPr>
                          <m:t>𝑡</m:t>
                        </m:r>
                      </m:sub>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𝜃</m:t>
                                </m:r>
                              </m:e>
                              <m:sup>
                                <m:r>
                                  <a:rPr lang="en-US" sz="1800" i="1">
                                    <a:solidFill>
                                      <a:schemeClr val="bg1"/>
                                    </a:solidFill>
                                    <a:latin typeface="Cambria Math" panose="02040503050406030204" pitchFamily="18" charset="0"/>
                                  </a:rPr>
                                  <m:t>′</m:t>
                                </m:r>
                              </m:sup>
                            </m:sSup>
                          </m:sub>
                        </m:sSub>
                        <m:d>
                          <m:dPr>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d>
                              <m:dPr>
                                <m:begChr m:val="|"/>
                                <m:endChr m:val=""/>
                                <m:ctrlPr>
                                  <a:rPr lang="en-US" sz="1800"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e>
                        </m:d>
                        <m:r>
                          <a:rPr lang="en-US" sz="1800" i="1">
                            <a:solidFill>
                              <a:schemeClr val="bg1"/>
                            </a:solidFill>
                            <a:latin typeface="Cambria Math" panose="02040503050406030204" pitchFamily="18" charset="0"/>
                          </a:rPr>
                          <m:t>𝑙𝑜𝑔</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i="1">
                                    <a:solidFill>
                                      <a:schemeClr val="bg1"/>
                                    </a:solidFill>
                                    <a:latin typeface="Cambria Math" panose="02040503050406030204" pitchFamily="18" charset="0"/>
                                  </a:rPr>
                                </m:ctrlPr>
                              </m:dPr>
                              <m:e>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𝒕</m:t>
                                    </m:r>
                                  </m:e>
                                </m:d>
                                <m:r>
                                  <a:rPr lang="en-US" sz="1800" b="1" i="1">
                                    <a:solidFill>
                                      <a:schemeClr val="bg1"/>
                                    </a:solidFill>
                                    <a:latin typeface="Cambria Math" panose="02040503050406030204" pitchFamily="18" charset="0"/>
                                  </a:rPr>
                                  <m:t>𝒚</m:t>
                                </m:r>
                              </m:e>
                            </m:d>
                          </m:e>
                        </m:d>
                      </m:e>
                    </m:nary>
                    <m:r>
                      <a:rPr lang="en-US" sz="1800" b="1" i="1">
                        <a:solidFill>
                          <a:schemeClr val="bg1"/>
                        </a:solidFill>
                        <a:latin typeface="Cambria Math" panose="02040503050406030204" pitchFamily="18" charset="0"/>
                      </a:rPr>
                      <m:t> </m:t>
                    </m:r>
                  </m:oMath>
                </a14:m>
                <a:r>
                  <a:rPr lang="en-US" sz="1800" b="1" i="1" dirty="0">
                    <a:solidFill>
                      <a:schemeClr val="bg1"/>
                    </a:solidFill>
                    <a:latin typeface="Cambria Math" panose="02040503050406030204" pitchFamily="18" charset="0"/>
                  </a:rPr>
                  <a:t> </a:t>
                </a:r>
              </a:p>
              <a:p>
                <a:pPr marL="9525">
                  <a:spcBef>
                    <a:spcPts val="0"/>
                  </a:spcBef>
                  <a:spcAft>
                    <a:spcPts val="600"/>
                  </a:spcAft>
                </a:pPr>
                <a:r>
                  <a:rPr lang="en-US" sz="1800" b="1" dirty="0">
                    <a:solidFill>
                      <a:schemeClr val="bg1"/>
                    </a:solidFill>
                  </a:rPr>
                  <a:t>and the third term is greater then the fourth term based on our supposition. Hence, the overall quantity, which is the sum of these two, is positive, which means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r>
                          <a:rPr lang="en-US" sz="1800" b="1" i="1">
                            <a:solidFill>
                              <a:schemeClr val="bg1"/>
                            </a:solidFill>
                            <a:latin typeface="Cambria Math" panose="02040503050406030204" pitchFamily="18" charset="0"/>
                            <a:ea typeface="Cambria Math" panose="02040503050406030204" pitchFamily="18" charset="0"/>
                          </a:rPr>
                          <m:t>𝜽</m:t>
                        </m:r>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r>
                      <a:rPr lang="en-US" sz="1800" b="1" i="1">
                        <a:solidFill>
                          <a:schemeClr val="bg1"/>
                        </a:solidFill>
                        <a:latin typeface="Cambria Math" panose="02040503050406030204" pitchFamily="18" charset="0"/>
                      </a:rPr>
                      <m:t>&gt;</m:t>
                    </m:r>
                  </m:oMath>
                </a14:m>
                <a:r>
                  <a:rPr lang="en-US" sz="1800" b="1" dirty="0">
                    <a:solidFill>
                      <a:schemeClr val="bg1"/>
                    </a:solidFill>
                  </a:rPr>
                  <a:t> </a:t>
                </a:r>
                <a14:m>
                  <m:oMath xmlns:m="http://schemas.openxmlformats.org/officeDocument/2006/math">
                    <m:sSub>
                      <m:sSubPr>
                        <m:ctrlPr>
                          <a:rPr lang="en-US" sz="1800" b="1"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𝑃</m:t>
                        </m:r>
                      </m:e>
                      <m:sub>
                        <m:sSup>
                          <m:sSupPr>
                            <m:ctrlPr>
                              <a:rPr lang="en-US" sz="1800" b="1"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𝜽</m:t>
                            </m:r>
                          </m:e>
                          <m:sup>
                            <m:r>
                              <a:rPr lang="en-US" sz="1800" b="1" i="1">
                                <a:solidFill>
                                  <a:schemeClr val="bg1"/>
                                </a:solidFill>
                                <a:latin typeface="Cambria Math" panose="02040503050406030204" pitchFamily="18" charset="0"/>
                              </a:rPr>
                              <m:t>′</m:t>
                            </m:r>
                          </m:sup>
                        </m:sSup>
                      </m:sub>
                    </m:sSub>
                    <m:d>
                      <m:dPr>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𝒚</m:t>
                        </m:r>
                      </m:e>
                    </m:d>
                    <m:r>
                      <a:rPr lang="en-US" sz="1800" b="1" i="1" smtClean="0">
                        <a:solidFill>
                          <a:schemeClr val="bg1"/>
                        </a:solidFill>
                        <a:latin typeface="Cambria Math" panose="02040503050406030204" pitchFamily="18" charset="0"/>
                      </a:rPr>
                      <m:t>.</m:t>
                    </m:r>
                  </m:oMath>
                </a14:m>
                <a:endParaRPr lang="en-US" sz="1800" b="1" dirty="0">
                  <a:solidFill>
                    <a:schemeClr val="bg1"/>
                  </a:solidFill>
                </a:endParaRPr>
              </a:p>
            </p:txBody>
          </p:sp>
        </mc:Choice>
        <mc:Fallback xmlns="">
          <p:sp>
            <p:nvSpPr>
              <p:cNvPr id="5122" name="Text Box 4"/>
              <p:cNvSpPr txBox="1">
                <a:spLocks noRot="1" noChangeAspect="1" noMove="1" noResize="1" noEditPoints="1" noAdjustHandles="1" noChangeArrowheads="1" noChangeShapeType="1" noTextEdit="1"/>
              </p:cNvSpPr>
              <p:nvPr/>
            </p:nvSpPr>
            <p:spPr bwMode="auto">
              <a:xfrm>
                <a:off x="228599" y="636103"/>
                <a:ext cx="8686801" cy="7805251"/>
              </a:xfrm>
              <a:prstGeom prst="rect">
                <a:avLst/>
              </a:prstGeom>
              <a:blipFill>
                <a:blip r:embed="rId2"/>
                <a:stretch>
                  <a:fillRect l="-1895" t="-487"/>
                </a:stretch>
              </a:blipFill>
              <a:ln w="9525">
                <a:noFill/>
                <a:miter lim="800000"/>
                <a:headEnd/>
                <a:tailEnd/>
              </a:ln>
            </p:spPr>
            <p:txBody>
              <a:bodyPr/>
              <a:lstStyle/>
              <a:p>
                <a:r>
                  <a:rPr lang="en-US">
                    <a:noFill/>
                  </a:rPr>
                  <a:t> </a:t>
                </a:r>
              </a:p>
            </p:txBody>
          </p:sp>
        </mc:Fallback>
      </mc:AlternateContent>
      <p:sp>
        <p:nvSpPr>
          <p:cNvPr id="5125" name="Text Box 10"/>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Proof Of The EM Theorem</a:t>
            </a:r>
          </a:p>
        </p:txBody>
      </p:sp>
    </p:spTree>
    <p:extLst>
      <p:ext uri="{BB962C8B-B14F-4D97-AF65-F5344CB8AC3E}">
        <p14:creationId xmlns:p14="http://schemas.microsoft.com/office/powerpoint/2010/main" val="61249456"/>
      </p:ext>
    </p:extLst>
  </p:cSld>
  <p:clrMapOvr>
    <a:masterClrMapping/>
  </p:clrMapOvr>
</p:sld>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7795</TotalTime>
  <Words>1665</Words>
  <Application>Microsoft Macintosh PowerPoint</Application>
  <PresentationFormat>Letter Paper (8.5x11 in)</PresentationFormat>
  <Paragraphs>119</Paragraphs>
  <Slides>18</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Cambria Math</vt:lpstr>
      <vt:lpstr>Times New Roman</vt:lpstr>
      <vt:lpstr>Wingdings</vt:lpstr>
      <vt:lpstr>isip_default</vt:lpstr>
      <vt:lpstr>1_lecture_title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450</cp:revision>
  <dcterms:created xsi:type="dcterms:W3CDTF">2002-09-12T17:13:32Z</dcterms:created>
  <dcterms:modified xsi:type="dcterms:W3CDTF">2023-02-03T13:51:51Z</dcterms:modified>
</cp:coreProperties>
</file>