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356" r:id="rId3"/>
    <p:sldId id="457" r:id="rId4"/>
    <p:sldId id="481" r:id="rId5"/>
    <p:sldId id="458" r:id="rId6"/>
    <p:sldId id="482" r:id="rId7"/>
    <p:sldId id="470" r:id="rId8"/>
    <p:sldId id="471" r:id="rId9"/>
    <p:sldId id="472" r:id="rId10"/>
    <p:sldId id="473" r:id="rId11"/>
    <p:sldId id="480" r:id="rId12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1512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6" pos="5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 autoAdjust="0"/>
    <p:restoredTop sz="95019" autoAdjust="0"/>
  </p:normalViewPr>
  <p:slideViewPr>
    <p:cSldViewPr snapToGrid="0">
      <p:cViewPr varScale="1">
        <p:scale>
          <a:sx n="129" d="100"/>
          <a:sy n="129" d="100"/>
        </p:scale>
        <p:origin x="1992" y="192"/>
      </p:cViewPr>
      <p:guideLst>
        <p:guide orient="horz" pos="3816"/>
        <p:guide pos="144"/>
        <p:guide pos="1512"/>
        <p:guide pos="2880"/>
        <p:guide pos="4248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36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17,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dl-research.org/" TargetMode="External"/><Relationship Id="rId2" Type="http://schemas.openxmlformats.org/officeDocument/2006/relationships/hyperlink" Target="http://en.wikipedia.org/wiki/Occam's_Razo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no-free-lunch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Minimum_description_lengt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1338" y="1590260"/>
            <a:ext cx="4721225" cy="431682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</a:p>
          <a:p>
            <a:pPr marL="173038" marR="0" lvl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Occam’s Razor</a:t>
            </a:r>
          </a:p>
          <a:p>
            <a:pPr marL="173038" marR="0" lvl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No Free Lunch Theorem</a:t>
            </a:r>
          </a:p>
          <a:p>
            <a:pPr marL="173038" marR="0" lvl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Minimum Description Length</a:t>
            </a:r>
          </a:p>
          <a:p>
            <a:pPr marL="173038" indent="-173038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</a:p>
          <a:p>
            <a:pPr marL="173038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WIKI: Occam's Razor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  <a:p>
            <a:pPr marL="173038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CSCG: MDL On the Web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MS: No Free Lunch</a:t>
            </a:r>
            <a:br>
              <a:rPr lang="en-US" sz="1800" b="1" dirty="0">
                <a:solidFill>
                  <a:schemeClr val="accent2"/>
                </a:solidFill>
              </a:rPr>
            </a:br>
            <a:br>
              <a:rPr lang="en-US" sz="1800" b="1" dirty="0">
                <a:solidFill>
                  <a:schemeClr val="accent2"/>
                </a:solidFill>
              </a:rPr>
            </a:br>
            <a:endParaRPr lang="en-US" sz="1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17: </a:t>
            </a:r>
            <a:r>
              <a:rPr lang="en-US" b="1">
                <a:solidFill>
                  <a:schemeClr val="accent1"/>
                </a:solidFill>
              </a:rPr>
              <a:t>Experimental Design –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Foundations of Machine Learning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/>
          <a:srcRect l="4393" r="1823"/>
          <a:stretch>
            <a:fillRect/>
          </a:stretch>
        </p:blipFill>
        <p:spPr bwMode="auto">
          <a:xfrm>
            <a:off x="5726242" y="1642076"/>
            <a:ext cx="2955795" cy="248920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60104" y="4130441"/>
            <a:ext cx="3321934" cy="2083321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27013" y="653143"/>
            <a:ext cx="8688387" cy="55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Occam’s Razor:</a:t>
            </a:r>
            <a:r>
              <a:rPr lang="en-US" sz="1800" b="1" dirty="0">
                <a:solidFill>
                  <a:srgbClr val="000000"/>
                </a:solidFill>
              </a:rPr>
              <a:t> simpler models generalize better.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Cross-Validation:</a:t>
            </a:r>
            <a:r>
              <a:rPr lang="en-US" sz="1800" b="1" dirty="0">
                <a:solidFill>
                  <a:srgbClr val="000000"/>
                </a:solidFill>
              </a:rPr>
              <a:t> discussed our general goal of finding learning techniques that improve the performance of any machine learning algorithm.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The No Free Lunch Theorem:</a:t>
            </a:r>
          </a:p>
          <a:p>
            <a:pPr marL="346075" indent="-161925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</a:rPr>
              <a:t>If we average over all possible data sets, no algorithm is better or worse. What tends to differentiate algorithms are the degree to which their assumptions match the requirements of a specific problem.</a:t>
            </a:r>
          </a:p>
          <a:p>
            <a:pPr marL="346075" indent="-161925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</a:rPr>
              <a:t>There is always some chance that some algorithm can produce a better result on a specific database – one can get “lucky” from time to time.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There is no general theory that guides the selection of the best algorithm, but we can do an exhaustive search.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To demonstrate a fundamental improvement, one should measure performance on several substantially different tasks if superiority cannot be proved theoretically. This is difficult since it often takes significant expertise to develop a state of the art system on a given task.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Algorithmic Complexity and Minimum Description Length:</a:t>
            </a:r>
            <a:r>
              <a:rPr lang="en-US" sz="1800" b="1" dirty="0">
                <a:solidFill>
                  <a:srgbClr val="000000"/>
                </a:solidFill>
              </a:rPr>
              <a:t> algorithms must be compared at the same degree of complexity.</a:t>
            </a:r>
          </a:p>
        </p:txBody>
      </p:sp>
    </p:spTree>
    <p:extLst>
      <p:ext uri="{BB962C8B-B14F-4D97-AF65-F5344CB8AC3E}">
        <p14:creationId xmlns:p14="http://schemas.microsoft.com/office/powerpoint/2010/main" val="8158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013" y="718457"/>
            <a:ext cx="8700904" cy="334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With such a wide variety of algorithms to choose from, which one is best?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Are there any reasons to prefer one algorithm over another?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accent1"/>
                </a:solidFill>
              </a:rPr>
              <a:t>Occam’s Razor: </a:t>
            </a:r>
            <a:r>
              <a:rPr lang="en-US" sz="1800" b="1" dirty="0"/>
              <a:t>if performance of two algorithms on the same training data is the same, choose the simpler algorithm.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Do simpler or smoother classifiers generalize better?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In some fields, basic laws of physics or nature, such as conservation of energy, provide insight. Are there analogous concepts in machine learning?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The </a:t>
            </a:r>
            <a:r>
              <a:rPr lang="en-US" sz="1800" b="1" dirty="0">
                <a:solidFill>
                  <a:schemeClr val="accent1"/>
                </a:solidFill>
              </a:rPr>
              <a:t>Bayes Error Rate </a:t>
            </a:r>
            <a:r>
              <a:rPr lang="en-US" sz="1800" b="1" dirty="0"/>
              <a:t>is one such example. But this is mainly of theoretical interest and is rarely, if ever, known in practice. Why?</a:t>
            </a:r>
          </a:p>
        </p:txBody>
      </p:sp>
    </p:spTree>
    <p:extLst>
      <p:ext uri="{BB962C8B-B14F-4D97-AF65-F5344CB8AC3E}">
        <p14:creationId xmlns:p14="http://schemas.microsoft.com/office/powerpoint/2010/main" val="243453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8600" y="685799"/>
            <a:ext cx="8699317" cy="446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In this section of the course, we seek mathematical foundations that are </a:t>
            </a:r>
            <a:r>
              <a:rPr lang="en-US" sz="1800" b="1" dirty="0">
                <a:solidFill>
                  <a:schemeClr val="accent1"/>
                </a:solidFill>
              </a:rPr>
              <a:t>independent</a:t>
            </a:r>
            <a:r>
              <a:rPr lang="en-US" sz="1800" b="1" dirty="0"/>
              <a:t> of a particular classifier or algorithm.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Are there techniques that we can use to make </a:t>
            </a:r>
            <a:r>
              <a:rPr lang="en-US" sz="1800" b="1" dirty="0">
                <a:solidFill>
                  <a:schemeClr val="accent1"/>
                </a:solidFill>
              </a:rPr>
              <a:t>any</a:t>
            </a:r>
            <a:r>
              <a:rPr lang="en-US" sz="1800" b="1" dirty="0"/>
              <a:t> algorithm better?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We will discuss techniques, such as jackknifing or </a:t>
            </a:r>
            <a:r>
              <a:rPr lang="en-US" sz="1800" b="1" dirty="0">
                <a:solidFill>
                  <a:schemeClr val="accent1"/>
                </a:solidFill>
              </a:rPr>
              <a:t>cross-validation</a:t>
            </a:r>
            <a:r>
              <a:rPr lang="en-US" sz="1800" b="1" dirty="0"/>
              <a:t>, that can be applied to any algorithm.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We will also discuss some important philosophical points:</a:t>
            </a:r>
          </a:p>
          <a:p>
            <a:pPr marL="346075" indent="-173038" eaLnBrk="1" hangingPunct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1800" b="1" dirty="0"/>
              <a:t>No pattern classification method is inherently superior to any other.</a:t>
            </a:r>
          </a:p>
          <a:p>
            <a:pPr marL="346075" indent="-173038" eaLnBrk="1" hangingPunct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1800" b="1" dirty="0"/>
              <a:t>It is the type of problem, prior distributions and other application-specific information that determine which algorithm is best.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Can we develop techniques or design guidelines to match an algorithm to an application and to predict its performance?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Can we combine classifiers to get better performance?</a:t>
            </a:r>
          </a:p>
        </p:txBody>
      </p:sp>
    </p:spTree>
    <p:extLst>
      <p:ext uri="{BB962C8B-B14F-4D97-AF65-F5344CB8AC3E}">
        <p14:creationId xmlns:p14="http://schemas.microsoft.com/office/powerpoint/2010/main" val="3116231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Important Consequences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2311" y="696685"/>
            <a:ext cx="8666264" cy="583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If one algorithm outperforms another, it is a consequence of its fit to the particular problem, not the general superiority of the algorithm.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Thus far, we have estimated performance using a test data set which is sampled independently from the problem space.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This approach has many pitfalls, since it is hard to avoid overlap between the training and test sets.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/>
              <a:t>We have learned about methods that can drive the error rate to zero on the training set. Hence, using held-out data is important.</a:t>
            </a:r>
          </a:p>
        </p:txBody>
      </p:sp>
    </p:spTree>
    <p:extLst>
      <p:ext uri="{BB962C8B-B14F-4D97-AF65-F5344CB8AC3E}">
        <p14:creationId xmlns:p14="http://schemas.microsoft.com/office/powerpoint/2010/main" val="3200174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Probabilistic Models of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52311" y="696685"/>
                <a:ext cx="8666264" cy="5833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 eaLnBrk="1" hangingPunct="1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/>
                  <a:t>Consider a two-category problem where the training set,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/>
                  <a:t>, consists of patterns,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1" dirty="0"/>
                  <a:t>, and associated category labels,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 ±1</m:t>
                    </m:r>
                  </m:oMath>
                </a14:m>
                <a:r>
                  <a:rPr lang="en-US" sz="1800" b="1" dirty="0"/>
                  <a:t>,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1" dirty="0"/>
                  <a:t>, generated by the unknown target function to be learned,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, 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165100" indent="-165100" eaLnBrk="1" hangingPunct="1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b="1" dirty="0"/>
                  <a:t> denote a discrete set of hypotheses or a possible set of parameters to be learned. 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denote a particular set of parameters,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/>
                      </a:rPr>
                      <m:t>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165100" indent="-165100" eaLnBrk="1" hangingPunct="1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be the prior probability that the algorithm will produce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b="1" dirty="0"/>
                  <a:t> after training.</a:t>
                </a:r>
              </a:p>
              <a:p>
                <a:pPr marL="165100" indent="-165100" eaLnBrk="1" hangingPunct="1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denote the probability that the algorithm will produce </a:t>
                </a:r>
                <a:r>
                  <a:rPr lang="en-US" sz="1800" i="1" dirty="0"/>
                  <a:t>h</a:t>
                </a:r>
                <a:r>
                  <a:rPr lang="en-US" sz="1800" b="1" dirty="0"/>
                  <a:t> when training 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165100" indent="-165100" eaLnBrk="1" hangingPunct="1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b="1" dirty="0"/>
                  <a:t> be the error for a zero-one or other loss function.</a:t>
                </a:r>
              </a:p>
              <a:p>
                <a:pPr marL="165100" indent="-165100" eaLnBrk="1" hangingPunct="1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/>
                  <a:t>Where have we seen this before? (Hint: Relevance Vector Machines)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11" y="696685"/>
                <a:ext cx="8666264" cy="5833339"/>
              </a:xfrm>
              <a:prstGeom prst="rect">
                <a:avLst/>
              </a:prstGeom>
              <a:blipFill>
                <a:blip r:embed="rId2"/>
                <a:stretch>
                  <a:fillRect l="-1462" t="-1302" r="-8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664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No Free Lunch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589937"/>
                <a:ext cx="8689975" cy="5936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 natural measure of generalization is the expected value of the error given </a:t>
                </a:r>
                <a:r>
                  <a:rPr lang="en-US" sz="1800" i="1" dirty="0">
                    <a:solidFill>
                      <a:srgbClr val="000000"/>
                    </a:solidFill>
                  </a:rPr>
                  <a:t>D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466725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8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</a:endParaRPr>
              </a:p>
              <a:p>
                <a:pPr marL="173038">
                  <a:spcAft>
                    <a:spcPts val="1200"/>
                  </a:spcAft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()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 denotes the Kronecker delta function (value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 if the two arguments match, a value of zero otherwise).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expected off-training set classification error when the true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and the probability for the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candidate learning algorithm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is:</a:t>
                </a:r>
              </a:p>
              <a:p>
                <a:pPr marL="466725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No Free Lunch Theorem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: For any two learning algorithms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,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the following are true independent of the sampling distribution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and the number of training points:</a:t>
                </a:r>
              </a:p>
              <a:p>
                <a:pPr marL="465138" indent="-300038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Uniformly averaged over all target functions,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65138" indent="-300038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For any fixed training 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uniformly averaged over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65138" indent="-300038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Uniformly averaged over all priors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65138" indent="-300038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For any fixed training 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uniformly averaged over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589937"/>
                <a:ext cx="8689975" cy="5936369"/>
              </a:xfrm>
              <a:prstGeom prst="rect">
                <a:avLst/>
              </a:prstGeom>
              <a:blipFill>
                <a:blip r:embed="rId2"/>
                <a:stretch>
                  <a:fillRect l="-1458" t="-10661" r="-1603" b="-127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0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589937"/>
                <a:ext cx="8689975" cy="59888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first proposition states that uniformly averaged over all target functions the expected test set error for all learning algorithms is the same:</a:t>
                </a:r>
              </a:p>
              <a:p>
                <a:pPr marL="466725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Stated more generally, there are no</a:t>
                </a:r>
                <a:r>
                  <a:rPr lang="en-US" sz="1800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Further, no matter what algorithm we use, there is at least one target function for which random guessing Is better.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second proposition states that even if we know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then averaged over all target functions, no learning algorithm yields a test set error that is superior:</a:t>
                </a:r>
              </a:p>
              <a:p>
                <a:pPr marL="466725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six squares represent all possible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:r>
                  <a:rPr lang="en-US" sz="1800" b="1" dirty="0">
                    <a:solidFill>
                      <a:srgbClr val="000000"/>
                    </a:solidFill>
                  </a:rPr>
                  <a:t>classification problems. If a learning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:r>
                  <a:rPr lang="en-US" sz="1800" b="1" dirty="0">
                    <a:solidFill>
                      <a:srgbClr val="000000"/>
                    </a:solidFill>
                  </a:rPr>
                  <a:t>system performs well over some set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:r>
                  <a:rPr lang="en-US" sz="1800" b="1" dirty="0">
                    <a:solidFill>
                      <a:srgbClr val="000000"/>
                    </a:solidFill>
                  </a:rPr>
                  <a:t>of problems (better than average), it 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:r>
                  <a:rPr lang="en-US" sz="1800" b="1" dirty="0">
                    <a:solidFill>
                      <a:srgbClr val="000000"/>
                    </a:solidFill>
                  </a:rPr>
                  <a:t>must perform worse than average</a:t>
                </a:r>
                <a:br>
                  <a:rPr lang="en-US" sz="1800" b="1" dirty="0">
                    <a:solidFill>
                      <a:srgbClr val="000000"/>
                    </a:solidFill>
                  </a:rPr>
                </a:br>
                <a:r>
                  <a:rPr lang="en-US" sz="1800" b="1" dirty="0">
                    <a:solidFill>
                      <a:srgbClr val="000000"/>
                    </a:solidFill>
                  </a:rPr>
                  <a:t>elsewhere.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589937"/>
                <a:ext cx="8689975" cy="5988819"/>
              </a:xfrm>
              <a:prstGeom prst="rect">
                <a:avLst/>
              </a:prstGeom>
              <a:blipFill>
                <a:blip r:embed="rId2"/>
                <a:stretch>
                  <a:fillRect l="-4519" t="-5932" r="-875" b="-14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3203" y="4158337"/>
            <a:ext cx="4272197" cy="21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Algorithmic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589937"/>
                <a:ext cx="8689975" cy="5783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Can we find some irreducible representation of all members of a category?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Algorithmic complexity, also known as Kolmogorov complexity, seeks to measure the inherent complexity of a binary string.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If the sender and receiver agree on a mapping, or compression technique, the pattern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can be transmitted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and recovered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cost of transmission is the length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 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least such cost is the minimum length and denoted: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 universal description should be independent of the specification (e.g., the programming language or machine assembly language).</a:t>
                </a: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Kolmogorov complexity of a binary string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denoted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is defined as the size of the shortest program string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that, without additional data, computes the string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466725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represents an abstract universal Turing machine.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Consider a string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 If our machine is a loop that prints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we only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bits to specify the number of iterations. Hence,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589937"/>
                <a:ext cx="8689975" cy="5783891"/>
              </a:xfrm>
              <a:prstGeom prst="rect">
                <a:avLst/>
              </a:prstGeom>
              <a:blipFill>
                <a:blip r:embed="rId2"/>
                <a:stretch>
                  <a:fillRect l="-1458" t="-1313" r="-14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Minimum Description Length (MDL)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589937"/>
                <a:ext cx="8689975" cy="5500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We seek to design a classifier that minimizes the sum of the model’s algorithmic complexity and the description of the training data,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with respect to that model:</a:t>
                </a:r>
              </a:p>
              <a:p>
                <a:pPr marL="466725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𝑢𝑠𝑖𝑛𝑔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Examples </a:t>
                </a:r>
                <a:r>
                  <a:rPr lang="en-US" sz="1800" b="1">
                    <a:solidFill>
                      <a:srgbClr val="000000"/>
                    </a:solidFill>
                  </a:rPr>
                  <a:t>of </a:t>
                </a:r>
                <a:r>
                  <a:rPr lang="en-US" sz="1800" b="1">
                    <a:solidFill>
                      <a:srgbClr val="000000"/>
                    </a:solidFill>
                    <a:hlinkClick r:id="rId2"/>
                  </a:rPr>
                  <a:t>MDL</a:t>
                </a:r>
                <a:r>
                  <a:rPr lang="en-US" sz="1800" b="1">
                    <a:solidFill>
                      <a:srgbClr val="000000"/>
                    </a:solidFill>
                  </a:rPr>
                  <a:t> include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344488" indent="-179388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Measuring the complexity of a decision tree in terms of the number of nodes.</a:t>
                </a:r>
              </a:p>
              <a:p>
                <a:pPr marL="344488" indent="-179388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Measuring the complexity of an HMM in terms of the number of states.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We can view MDL from a Bayesian perspective:</a:t>
                </a:r>
              </a:p>
              <a:p>
                <a:pPr marL="466725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73038" indent="-163513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optimal hypothesis,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is the one yielding the highest posterior:</a:t>
                </a:r>
              </a:p>
              <a:p>
                <a:pPr marL="466725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Shannon’s optimal coding theorem provides a link between MDL and Bayesian methods by stating that the lower bound on the cost of transmitting a string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is proportional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589937"/>
                <a:ext cx="8689975" cy="5500865"/>
              </a:xfrm>
              <a:prstGeom prst="rect">
                <a:avLst/>
              </a:prstGeom>
              <a:blipFill>
                <a:blip r:embed="rId3"/>
                <a:stretch>
                  <a:fillRect l="-1458" t="-1382" r="-1166" b="-69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7771</TotalTime>
  <Words>1516</Words>
  <Application>Microsoft Macintosh PowerPoint</Application>
  <PresentationFormat>Letter Paper (8.5x11 in)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Times New Roman</vt:lpstr>
      <vt:lpstr>Wingdings</vt:lpstr>
      <vt:lpstr>isip_default</vt:lpstr>
      <vt:lpstr>1_lecture_title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468</cp:revision>
  <dcterms:created xsi:type="dcterms:W3CDTF">2002-09-12T17:13:32Z</dcterms:created>
  <dcterms:modified xsi:type="dcterms:W3CDTF">2023-02-27T13:16:48Z</dcterms:modified>
</cp:coreProperties>
</file>