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24"/>
  </p:notesMasterIdLst>
  <p:handoutMasterIdLst>
    <p:handoutMasterId r:id="rId25"/>
  </p:handoutMasterIdLst>
  <p:sldIdLst>
    <p:sldId id="356" r:id="rId3"/>
    <p:sldId id="481" r:id="rId4"/>
    <p:sldId id="474" r:id="rId5"/>
    <p:sldId id="475" r:id="rId6"/>
    <p:sldId id="476" r:id="rId7"/>
    <p:sldId id="482" r:id="rId8"/>
    <p:sldId id="483" r:id="rId9"/>
    <p:sldId id="477" r:id="rId10"/>
    <p:sldId id="478" r:id="rId11"/>
    <p:sldId id="479" r:id="rId12"/>
    <p:sldId id="470" r:id="rId13"/>
    <p:sldId id="471" r:id="rId14"/>
    <p:sldId id="472" r:id="rId15"/>
    <p:sldId id="484" r:id="rId16"/>
    <p:sldId id="485" r:id="rId17"/>
    <p:sldId id="473" r:id="rId18"/>
    <p:sldId id="488" r:id="rId19"/>
    <p:sldId id="489" r:id="rId20"/>
    <p:sldId id="469" r:id="rId21"/>
    <p:sldId id="486" r:id="rId22"/>
    <p:sldId id="487" r:id="rId23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151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6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9" autoAdjust="0"/>
    <p:restoredTop sz="95122" autoAdjust="0"/>
  </p:normalViewPr>
  <p:slideViewPr>
    <p:cSldViewPr snapToGrid="0">
      <p:cViewPr varScale="1">
        <p:scale>
          <a:sx n="154" d="100"/>
          <a:sy n="154" d="100"/>
        </p:scale>
        <p:origin x="1784" y="192"/>
      </p:cViewPr>
      <p:guideLst>
        <p:guide orient="horz" pos="3816"/>
        <p:guide pos="144"/>
        <p:guide pos="1512"/>
        <p:guide pos="2880"/>
        <p:guide pos="424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2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9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6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20,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7" r:id="rId2"/>
    <p:sldLayoutId id="2147483699" r:id="rId3"/>
    <p:sldLayoutId id="214748370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utonlab.org/tutorials/overfit.html" TargetMode="External"/><Relationship Id="rId3" Type="http://schemas.openxmlformats.org/officeDocument/2006/relationships/hyperlink" Target="http://www.physics.utah.edu/~detar/phycs6730/handouts/jackknife/jackknife/" TargetMode="External"/><Relationship Id="rId7" Type="http://schemas.openxmlformats.org/officeDocument/2006/relationships/hyperlink" Target="http://en.wikipedia.org/wiki/AdaBoost" TargetMode="External"/><Relationship Id="rId2" Type="http://schemas.openxmlformats.org/officeDocument/2006/relationships/hyperlink" Target="http://eecs.oregonstate.edu/~tgd/publications/tr-bias.ps.g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s.cmu.edu/afs/cs/project/jair/pub/volume11/opitz99a-html/node4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www.decisiontrees.net/node/39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people.revoledu.com/kardi/tutorial/Bootstrap/index.html" TargetMode="External"/><Relationship Id="rId9" Type="http://schemas.openxmlformats.org/officeDocument/2006/relationships/hyperlink" Target="http://www.ece.eps.hw.ac.uk/Research/VISP/tutorials/Redpath_130405.p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4721225" cy="4946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accent2"/>
                </a:solidFill>
              </a:rPr>
              <a:t>Jackknife Estimates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Bootstrap Estimates</a:t>
            </a: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</a:rPr>
              <a:t>Bagging and Boosting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Cross-Validation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Combining Classifiers</a:t>
            </a:r>
          </a:p>
          <a:p>
            <a:pPr marL="176213" indent="-176213" fontAlgn="auto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Resources:</a:t>
            </a:r>
          </a:p>
          <a:p>
            <a:pPr marL="173038"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 (4.4 – 4.6, 7.1) </a:t>
            </a:r>
          </a:p>
          <a:p>
            <a:pPr marL="173038"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hlinkClick r:id="rId2"/>
              </a:rPr>
              <a:t>TGD: Bias and Variance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3"/>
              </a:rPr>
              <a:t>CD: Jackknife Error Estimates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4"/>
              </a:rPr>
              <a:t>KT: Bootstrap Sampling Tutorial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173038">
              <a:spcBef>
                <a:spcPts val="0"/>
              </a:spcBef>
            </a:pPr>
            <a:r>
              <a:rPr lang="en-US" sz="1800" b="1" dirty="0">
                <a:solidFill>
                  <a:srgbClr val="004000"/>
                </a:solidFill>
                <a:hlinkClick r:id="rId5"/>
              </a:rPr>
              <a:t>MN: Bagging and Decision Trees</a:t>
            </a:r>
            <a:br>
              <a:rPr lang="en-US" sz="1800" b="1" dirty="0">
                <a:solidFill>
                  <a:srgbClr val="004000"/>
                </a:solidFill>
              </a:rPr>
            </a:br>
            <a:r>
              <a:rPr lang="en-US" sz="1800" b="1" dirty="0">
                <a:solidFill>
                  <a:srgbClr val="004000"/>
                </a:solidFill>
                <a:hlinkClick r:id="rId6"/>
              </a:rPr>
              <a:t>DO: Boosting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7"/>
              </a:rPr>
              <a:t>WIKI: AdaBoost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8"/>
              </a:rPr>
              <a:t>AM: Cross-Validation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9"/>
              </a:rPr>
              <a:t>VISP: Classifier Combination</a:t>
            </a:r>
            <a:br>
              <a:rPr lang="en-US" sz="1800" b="1" dirty="0">
                <a:solidFill>
                  <a:schemeClr val="accent2"/>
                </a:solidFill>
              </a:rPr>
            </a:br>
            <a:endParaRPr lang="en-US" sz="1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20: </a:t>
            </a:r>
            <a:r>
              <a:rPr lang="en-US" b="1" dirty="0" err="1">
                <a:solidFill>
                  <a:schemeClr val="accent1"/>
                </a:solidFill>
              </a:rPr>
              <a:t>Jacknifing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Boostrapping</a:t>
            </a:r>
            <a:r>
              <a:rPr lang="en-US" b="1" dirty="0">
                <a:solidFill>
                  <a:schemeClr val="accent1"/>
                </a:solidFill>
              </a:rPr>
              <a:t> and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Combining Classifiers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10"/>
          <a:srcRect l="4393" r="1823"/>
          <a:stretch>
            <a:fillRect/>
          </a:stretch>
        </p:blipFill>
        <p:spPr bwMode="auto">
          <a:xfrm>
            <a:off x="5726242" y="1733022"/>
            <a:ext cx="2955795" cy="248920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60103" y="4222229"/>
            <a:ext cx="3321934" cy="2083321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719191"/>
                <a:ext cx="8689975" cy="548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 bootstrap data set is one created by randomly selecting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points from the training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, with replacement.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In bootstrap estimation, this selection process is repeated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times to yield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bootstrap data sets, which are treated as independent sets.</a:t>
                </a: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bootstrap estimate of a statistic,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, 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∗(∙)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, and is merely the mean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 estimates on the individual bootstrap data sets:</a:t>
                </a:r>
              </a:p>
              <a:p>
                <a:pPr marL="460375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∗(∙)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sym typeface="Symbol"/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T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he bootstrap estimate of the bias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𝒃𝒊𝒂𝒔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𝑏𝑜𝑜𝑡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bootstrap estimate of the variance is: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𝑏𝑜𝑜𝑡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∗(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∗(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bootstrap estimate of the variance of the mean can be shown to approach the traditional variance of the mean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larger the number of bootstrap samples, the better the estimate.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719191"/>
                <a:ext cx="8689975" cy="5486400"/>
              </a:xfrm>
              <a:prstGeom prst="rect">
                <a:avLst/>
              </a:prstGeom>
              <a:blipFill>
                <a:blip r:embed="rId2"/>
                <a:stretch>
                  <a:fillRect l="-1458" t="-1386" r="-18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8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Bagging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9588" y="589937"/>
            <a:ext cx="8728329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Previously we addressed the use of resampling in estimating statistics, such as parameters of models.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Next, we consider resampling methods that can be used directly in the process of training a classifier.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general term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arcing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– adaptive reweighting and combining, refers to a class of methods that deal with reusing or selecting data in order to improve classification.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Bagging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or bootstrap aggregation, uses multiple versions of the training set, each created by drawing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n’ &lt; 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samples 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with replacement.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Each set is used to train a classifier and the final decision is based on a vote of each component of the classifier.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Typically the component classifiers are of the same general form (e.g., HMMs).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classifier/learning algorithm is considered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unstable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if small changes in the training data lead to large changes in accuracy.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Decision trees, for example, can be unstable.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Bagging, in general, improves stability because it effectively averages out such anomalous behavior by pooling classifiers.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voting algorithm can be simple, such as a majority vote, or as we will see later, can use more sophisticated statistical methods.</a:t>
            </a:r>
          </a:p>
        </p:txBody>
      </p:sp>
    </p:spTree>
    <p:extLst>
      <p:ext uri="{BB962C8B-B14F-4D97-AF65-F5344CB8AC3E}">
        <p14:creationId xmlns:p14="http://schemas.microsoft.com/office/powerpoint/2010/main" val="469656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Boosting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Goal: Similar to bagging, improve the accuracy of a learning algorithm by forming an ensemble of component classifiers.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Consider creating a three-component classifier for a two-category problem: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Randomly select a set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&lt; 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patterns, called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from the full training set.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 a classifier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on this set. 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Note: For boosting to provide a significant benefit,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need only be a weak learner, which means it has an accuracy slightly greater than chance.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a training set,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that is “most informative” given component classifier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</a:p>
          <a:p>
            <a:pPr marL="569913" marR="0" lvl="0" indent="-2254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Most informative: half the patterns should be correctly classified by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69913" marR="0" lvl="0" indent="-2254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Search the remaining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patterns for this data.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 a second classifier,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on this new data set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build a third training set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choose patterns for which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disagree. Train a third classifier,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on this data.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Final classification can be performed using a majority vote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Benefits: high performance; Drawbacks: computational cost.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 size of the partitions (initial guess: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 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 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  n/3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).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54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AdaBoost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92034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Adaptive Boosting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AdaBoost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is a popular variant on boosting that allows the designer to continue adding weak learners until some desired performance criterion is met.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Each training pattern receives a weight that determines its probability of being selected for a training set for an individual component classifier.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Initialize the weights of the training patterns to be equal (uninformative prior).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If the training pattern is accurately classified, then that pattern’s chance of being used again is decreased (no longer an informative pattern):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iteration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draw a training set at random according to the current training data weight distribution;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 classifier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;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Increase weights of patterns misclassified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(decrease weights for correctly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classified patterns);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Final classification is based on a discriminant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where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97250" y="5580300"/>
          <a:ext cx="189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583920" progId="Equation.3">
                  <p:embed/>
                </p:oleObj>
              </mc:Choice>
              <mc:Fallback>
                <p:oleObj name="Equation" r:id="rId2" imgW="1892160" imgH="5839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250" y="5580300"/>
                        <a:ext cx="1892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x.JPG"/>
          <p:cNvPicPr>
            <a:picLocks noChangeAspect="1"/>
          </p:cNvPicPr>
          <p:nvPr/>
        </p:nvPicPr>
        <p:blipFill>
          <a:blip r:embed="rId4"/>
          <a:srcRect l="25631" t="6309" r="10254" b="19159"/>
          <a:stretch>
            <a:fillRect/>
          </a:stretch>
        </p:blipFill>
        <p:spPr>
          <a:xfrm rot="5460000">
            <a:off x="6237970" y="3592109"/>
            <a:ext cx="2013315" cy="3322787"/>
          </a:xfrm>
          <a:prstGeom prst="rect">
            <a:avLst/>
          </a:prstGeom>
        </p:spPr>
      </p:pic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679985" y="6208530"/>
          <a:ext cx="2400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120" imgH="291960" progId="Equation.DSMT4">
                  <p:embed/>
                </p:oleObj>
              </mc:Choice>
              <mc:Fallback>
                <p:oleObj name="Equation" r:id="rId5" imgW="2400120" imgH="291960" progId="Equation.DSMT4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985" y="6208530"/>
                        <a:ext cx="2400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0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Cross-Validation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84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simple validation, we randomly split the set of labeled training data into a training set and a held-out set.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held-out set is used to estimate the generalization error.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M-fold Cross-validation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training set is divided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n/m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disjoint sets,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is the total number of patterns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is set heuristically.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classifier is trained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times, each time with a different held-out set as a validation set.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estimated performance is the mean of these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error rates.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Such techniques can be applied to any learning algorithm.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Key parameters, such as model size or complexity, can be optimized based on the M-fold Cross-validation mean error rate.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much data should be held out? It depends on the application, but 80% training / 10% development test set / 10% evaluation (or less) is not uncommon. Training sets are often too large to do M-fold Cross-validation.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Anti-cross-validation as also been used: adjusting parameters until the first local maximum is observed.</a:t>
            </a:r>
          </a:p>
        </p:txBody>
      </p:sp>
    </p:spTree>
    <p:extLst>
      <p:ext uri="{BB962C8B-B14F-4D97-AF65-F5344CB8AC3E}">
        <p14:creationId xmlns:p14="http://schemas.microsoft.com/office/powerpoint/2010/main" val="231216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Jackknife and Bootstrap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Methods closely related to cross-validation are the jackknife and bootstrap estimation procedures.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Jackknife: train the classifier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separate times, each time deleting a single point. Test on the single deleted point. The jackknife estimate of the accuracy is the mean of these “leave-one-out” accuracies. Unfortunately, complexity is very high.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Bootstrap: train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classifiers each with a different bootstrap data set, and test on the other bootstrap data sets. The bootstrap estimate of the classifier accuracy is the mean of these bootstrap accuracies.</a:t>
            </a:r>
          </a:p>
        </p:txBody>
      </p:sp>
    </p:spTree>
    <p:extLst>
      <p:ext uri="{BB962C8B-B14F-4D97-AF65-F5344CB8AC3E}">
        <p14:creationId xmlns:p14="http://schemas.microsoft.com/office/powerpoint/2010/main" val="296428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Learning With Queries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previous sections, we assumed a set of labeled training patterns and employed resampling methods to improve classification.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When no labels are available, or the cost of generating truth-marked data is high, how can we decide what is the next best pattern(s) to be truth-marked and added to the training database?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solution to this problem goes by many names including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active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(maximizing the impact of each new data point)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cost-based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(simultaneously minimizing classifier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error rate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collection cost).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heuristic approaches to learning with queries: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Confidence-based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select a data point for which the two largest discriminant functions have nearly the same value.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Voting-based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choose the pattern that yields the greatest disagreement among the k component classifiers.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 that such approaches tend to ignore priors and attempt to focus on patterns near the decision boundary surface.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cost of collecting and truth-marking large amounts of data is almost always prohibitively high, and hence strategies to intelligently create training data are extremely important to any pattern recognition problem.</a:t>
            </a:r>
          </a:p>
        </p:txBody>
      </p:sp>
    </p:spTree>
    <p:extLst>
      <p:ext uri="{BB962C8B-B14F-4D97-AF65-F5344CB8AC3E}">
        <p14:creationId xmlns:p14="http://schemas.microsoft.com/office/powerpoint/2010/main" val="55724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Combining Classifiers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0375" y="1858963"/>
          <a:ext cx="351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558720" progId="Equation.3">
                  <p:embed/>
                </p:oleObj>
              </mc:Choice>
              <mc:Fallback>
                <p:oleObj name="Equation" r:id="rId2" imgW="3517560" imgH="558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858963"/>
                        <a:ext cx="3517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087308" y="2419740"/>
          <a:ext cx="179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342720" progId="Equation.3">
                  <p:embed/>
                </p:oleObj>
              </mc:Choice>
              <mc:Fallback>
                <p:oleObj name="Equation" r:id="rId4" imgW="1790640" imgH="342720" progId="Equation.3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308" y="2419740"/>
                        <a:ext cx="1790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47344" y="2696252"/>
            <a:ext cx="4754867" cy="3583327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have already seen several classifiers whose decision is based on the outputs of component classifiers. These are more generally known as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mixture of experts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model.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assume each pattern can be modeled by a mixture distribution: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3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where                               represents the vector of all relevant parameters.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have seen this before in the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form of a mixture distribution that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models state outputs in an HMM.</a:t>
            </a:r>
          </a:p>
          <a:p>
            <a:pPr marL="165100" marR="0" lvl="0" indent="-1651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weights are constrained to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sum to 1:               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conditional mean of the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mixture density is:</a:t>
            </a:r>
          </a:p>
          <a:p>
            <a:pPr marL="165100" marR="0" lvl="0" indent="-1651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98407" y="4119900"/>
          <a:ext cx="838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96880" progId="Equation.3">
                  <p:embed/>
                </p:oleObj>
              </mc:Choice>
              <mc:Fallback>
                <p:oleObj name="Equation" r:id="rId7" imgW="838080" imgH="596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407" y="4119900"/>
                        <a:ext cx="838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454025" y="5519738"/>
          <a:ext cx="226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60440" imgH="558720" progId="Equation.DSMT4">
                  <p:embed/>
                </p:oleObj>
              </mc:Choice>
              <mc:Fallback>
                <p:oleObj name="Equation" r:id="rId9" imgW="2260440" imgH="558720" progId="Equation.DSMT4">
                  <p:embed/>
                  <p:pic>
                    <p:nvPicPr>
                      <p:cNvPr id="8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519738"/>
                        <a:ext cx="2260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19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Mixture of Experts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611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goal in estimating the parameters of the gating system is to maximize the log-likelihood of the training data: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straightforward approach is to use gradient descent (why?):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5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and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5600"/>
              </a:spcBef>
              <a:spcAft>
                <a:spcPts val="9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 that      is the prior probability that the process r is chosen given the input is 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EM can also be used to estimate the mixture coefficients and is generally preferred today.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final decision rule is to choose the category corresponding to the maximum discriminant value after pooling. An alternative is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winner-take-all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method: choose the single component classifier with the highest confidence.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number of mixture components is typically found experimentally.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4025" y="2165668"/>
          <a:ext cx="558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920" imgH="609480" progId="Equation.3">
                  <p:embed/>
                </p:oleObj>
              </mc:Choice>
              <mc:Fallback>
                <p:oleObj name="Equation" r:id="rId2" imgW="5587920" imgH="609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165668"/>
                        <a:ext cx="558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4025" y="1133320"/>
          <a:ext cx="389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571320" progId="Equation.3">
                  <p:embed/>
                </p:oleObj>
              </mc:Choice>
              <mc:Fallback>
                <p:oleObj name="Equation" r:id="rId4" imgW="3898800" imgH="5713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1133320"/>
                        <a:ext cx="3898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454025" y="3255963"/>
          <a:ext cx="289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480" imgH="609480" progId="Equation.3">
                  <p:embed/>
                </p:oleObj>
              </mc:Choice>
              <mc:Fallback>
                <p:oleObj name="Equation" r:id="rId6" imgW="2895480" imgH="609480" progId="Equation.3">
                  <p:embed/>
                  <p:pic>
                    <p:nvPicPr>
                      <p:cNvPr id="88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255963"/>
                        <a:ext cx="2895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1402080" y="3953510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342720" progId="Equation.DSMT4">
                  <p:embed/>
                </p:oleObj>
              </mc:Choice>
              <mc:Fallback>
                <p:oleObj name="Equation" r:id="rId8" imgW="266400" imgH="342720" progId="Equation.DSMT4">
                  <p:embed/>
                  <p:pic>
                    <p:nvPicPr>
                      <p:cNvPr id="88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080" y="3953510"/>
                        <a:ext cx="266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97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27012" y="562705"/>
            <a:ext cx="8688387" cy="598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Resampling techniques tend to use data in a different manner to reduce variance:</a:t>
            </a:r>
          </a:p>
          <a:p>
            <a:pPr marL="347663" marR="0" lvl="0" indent="-174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Jackknifing: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constructing estimates on held-out data from training data in which a small number of elements are removed.</a:t>
            </a:r>
          </a:p>
          <a:p>
            <a:pPr marL="347663" marR="0" lvl="0" indent="-174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Bootstrapping: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partitioning the data into subsets and averaging models built on these subsets.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Introduced several approaches to improving classifier performance: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1" dirty="0">
                <a:solidFill>
                  <a:srgbClr val="333399"/>
                </a:solidFill>
              </a:rPr>
              <a:t>Bagging (bootstrap aggregation):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uses multiple versions of the training set, each created by drawing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n’ &lt; 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samples 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with replacement. …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1" dirty="0">
                <a:solidFill>
                  <a:srgbClr val="333399"/>
                </a:solidFill>
              </a:rPr>
              <a:t>Boosting: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training component classifiers on “most informative” subsets.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1" dirty="0" err="1">
                <a:solidFill>
                  <a:srgbClr val="333399"/>
                </a:solidFill>
              </a:rPr>
              <a:t>AdaBoost</a:t>
            </a:r>
            <a:r>
              <a:rPr lang="en-US" sz="1800" b="1" dirty="0">
                <a:solidFill>
                  <a:srgbClr val="333399"/>
                </a:solidFill>
              </a:rPr>
              <a:t> (Adaptive Boosting):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iteratively weight each training pattern while boosting.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1" dirty="0">
                <a:solidFill>
                  <a:srgbClr val="333399"/>
                </a:solidFill>
              </a:rPr>
              <a:t>Learning from Queries: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the most informative new training pattern so that accuracy and cost can be simultaneously optimized.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Introduced new ways to estimate accuracy and generalization:</a:t>
            </a:r>
          </a:p>
          <a:p>
            <a:pPr marL="344488" marR="0" lvl="0" indent="-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1" dirty="0">
                <a:solidFill>
                  <a:srgbClr val="333399"/>
                </a:solidFill>
              </a:rPr>
              <a:t>M-Fold Cross-validation: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estimating the error rate as the mean across various subsets of the data.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Classifier combination using mixture of experts.</a:t>
            </a:r>
          </a:p>
        </p:txBody>
      </p:sp>
    </p:spTree>
    <p:extLst>
      <p:ext uri="{BB962C8B-B14F-4D97-AF65-F5344CB8AC3E}">
        <p14:creationId xmlns:p14="http://schemas.microsoft.com/office/powerpoint/2010/main" val="29912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 Free Lunch Theorem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589937"/>
                <a:ext cx="8689975" cy="5936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 natural measure of generalization is the expected value of the error given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</a:t>
                </a:r>
              </a:p>
              <a:p>
                <a:pPr marL="466725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∉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18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0" lang="en-US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  <m:r>
                            <a:rPr kumimoji="0" lang="en-US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173038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()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 denotes the Kronecker delta function (value of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/>
                      </a:rPr>
                      <m:t>1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  <a:sym typeface="Symbol"/>
                  </a:rPr>
                  <a:t> if the two arguments match, a value of zero otherwise).</a:t>
                </a: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The expected off-training set classification error when the true function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and the probability for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800" b="0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𝑡h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candidate learning algorithm is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)|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is:</a:t>
                </a:r>
              </a:p>
              <a:p>
                <a:pPr marL="466725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∉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𝐷</m:t>
                        </m:r>
                      </m:sub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r>
                              <a:rPr kumimoji="0" lang="en-US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  <m:r>
                              <a:rPr kumimoji="0" lang="en-US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)|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165100" marR="0" lvl="0" indent="-16510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No Free Lunch Theorem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 For any two learning algorithms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the following are true independent of the sampling distribution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and the number of training points:</a:t>
                </a:r>
              </a:p>
              <a:p>
                <a:pPr marL="465138" marR="0" lvl="0" indent="-300038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Uniformly averaged over all target functions,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– 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 0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465138" marR="0" lvl="0" indent="-300038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For any fixed training set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uniformly averaged over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– 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 0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465138" marR="0" lvl="0" indent="-300038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Uniformly averaged over all priors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sz="1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– 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 0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465138" marR="0" lvl="0" indent="-300038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For any fixed training set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uniformly averaged over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</a:t>
                </a:r>
                <a:b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– 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 0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589937"/>
                <a:ext cx="8689975" cy="5936369"/>
              </a:xfrm>
              <a:prstGeom prst="rect">
                <a:avLst/>
              </a:prstGeom>
              <a:blipFill>
                <a:blip r:embed="rId2"/>
                <a:stretch>
                  <a:fillRect l="-1458" t="-10661" r="-1603" b="-12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ML-Based Model Comparison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89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Maximum likelihood model comparison is a direct generalization of the ML parameter estimation process.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 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 represent a candidate hypothesis or model and 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 represent the training data. The posterior probability if any given model is: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64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	where we can ignore the normalizing factor (the denominator).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The first factor is the evidence for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, while the second factor Is our subjective prior over the space of hypotheses.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If we neglect the second term, we have a maximum likelihood solution.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In ML model comparison, we find the ML parameters for each of the candidate models, calculate the resulting likelihoods, and select the model with the largest such likelihood.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/>
              </a:rPr>
              <a:t>We can also use this formulation to compare models such as HMM models directly by applying the means of one model to the other model. This is often a convenient way to compute similarities without reverting back to the original training data set.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4025" y="1982788"/>
          <a:ext cx="392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596880" progId="Equation.DSMT4">
                  <p:embed/>
                </p:oleObj>
              </mc:Choice>
              <mc:Fallback>
                <p:oleObj name="Equation" r:id="rId2" imgW="3924000" imgH="5968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1982788"/>
                        <a:ext cx="3924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Bayesian Model Comparison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91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Bayesian model comparison uses the full information over priors: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 is common for the posterior to be peaked at   , and thus the evidence integral can be approximated as: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first term can be described as the best-fit likelihood.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second term is referred to as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Occam factor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and is the ratio of the volume that can account for the data by the prior volume without regard for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 This factor has a magnitude less than one.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If we assume the posterior is a Gaussian, then the posterior can be calculated directly as: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where H is a Hessian matrix:</a:t>
            </a:r>
          </a:p>
          <a:p>
            <a:pPr marL="165100" marR="0" lvl="0" indent="-165100" algn="l" defTabSz="914400" rtl="0" eaLnBrk="1" fontAlgn="base" latinLnBrk="0" hangingPunct="1">
              <a:lnSpc>
                <a:spcPct val="100000"/>
              </a:lnSpc>
              <a:spcBef>
                <a:spcPts val="4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Note that the data need not be Gaussian, just the evidence distribution. This is a reasonable assumption based on the Law of Large Numbers.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454025" y="995935"/>
          <a:ext cx="3352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291960" progId="Equation.3">
                  <p:embed/>
                </p:oleObj>
              </mc:Choice>
              <mc:Fallback>
                <p:oleObj name="Equation" r:id="rId2" imgW="3352680" imgH="291960" progId="Equation.3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995935"/>
                        <a:ext cx="3352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5363773" y="1379382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79360" progId="Equation.3">
                  <p:embed/>
                </p:oleObj>
              </mc:Choice>
              <mc:Fallback>
                <p:oleObj name="Equation" r:id="rId4" imgW="164880" imgH="279360" progId="Equation.3">
                  <p:embed/>
                  <p:pic>
                    <p:nvPicPr>
                      <p:cNvPr id="86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773" y="1379382"/>
                        <a:ext cx="165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454025" y="2058677"/>
          <a:ext cx="306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330120" progId="Equation.3">
                  <p:embed/>
                </p:oleObj>
              </mc:Choice>
              <mc:Fallback>
                <p:oleObj name="Equation" r:id="rId6" imgW="3060360" imgH="330120" progId="Equation.3">
                  <p:embed/>
                  <p:pic>
                    <p:nvPicPr>
                      <p:cNvPr id="86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058677"/>
                        <a:ext cx="3060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485775" y="4539055"/>
          <a:ext cx="401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12920" imgH="380880" progId="Equation.3">
                  <p:embed/>
                </p:oleObj>
              </mc:Choice>
              <mc:Fallback>
                <p:oleObj name="Equation" r:id="rId8" imgW="4012920" imgH="380880" progId="Equation.3">
                  <p:embed/>
                  <p:pic>
                    <p:nvPicPr>
                      <p:cNvPr id="86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539055"/>
                        <a:ext cx="4013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454025" y="5296291"/>
          <a:ext cx="187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609480" progId="Equation.DSMT4">
                  <p:embed/>
                </p:oleObj>
              </mc:Choice>
              <mc:Fallback>
                <p:oleObj name="Equation" r:id="rId10" imgW="1879560" imgH="609480" progId="Equation.DSMT4">
                  <p:embed/>
                  <p:pic>
                    <p:nvPicPr>
                      <p:cNvPr id="86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296291"/>
                        <a:ext cx="187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29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Bias and Variance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685800"/>
                <a:ext cx="8689975" cy="571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Two ways to measure the match of alignment of the learning algorithm to the classification problem involve the bias and variance.</a:t>
                </a:r>
              </a:p>
              <a:p>
                <a:pPr marL="347663" indent="-163513">
                  <a:spcAft>
                    <a:spcPts val="1200"/>
                  </a:spcAft>
                  <a:buFont typeface="Wingdings" pitchFamily="2" charset="2"/>
                  <a:buChar char="§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Bias measures the accuracy in terms of the distance from the true value of a parameter – high bias implies a poor match.</a:t>
                </a:r>
              </a:p>
              <a:p>
                <a:pPr marL="347663" indent="-163513">
                  <a:spcAft>
                    <a:spcPts val="1200"/>
                  </a:spcAft>
                  <a:buFont typeface="Wingdings" pitchFamily="2" charset="2"/>
                  <a:buChar char="§"/>
                  <a:defRPr/>
                </a:pPr>
                <a:r>
                  <a:rPr lang="en-US" sz="18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 measures the precision of a match in terms of the squared distance from the true value – high variance implies a weak match.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For mean-square error, bias and variance are related.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Consider these in the context of modeling data using regression analysis. Suppose there is an unknown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which we seek to estimate based 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samples in a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drawn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regression function will be denoted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 The mean square error of this estimate is:</a:t>
                </a:r>
              </a:p>
              <a:p>
                <a:pPr marL="466725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8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800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00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73038">
                  <a:spcAft>
                    <a:spcPts val="12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first term is the bias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 and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the second term is the variance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This is known as the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bias-variance tradeoff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since more flexible classifiers tend to have lower bias but higher variance.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685800"/>
                <a:ext cx="8689975" cy="5715000"/>
              </a:xfrm>
              <a:prstGeom prst="rect">
                <a:avLst/>
              </a:prstGeom>
              <a:blipFill>
                <a:blip r:embed="rId2"/>
                <a:stretch>
                  <a:fillRect l="-1458" t="-1330" r="-23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Bias and Variance for a Two-Class Problem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589937"/>
                <a:ext cx="8689975" cy="6170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Consider our two-category classification problem:</a:t>
                </a:r>
              </a:p>
              <a:p>
                <a:pPr marL="466725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Consider a discriminant function:</a:t>
                </a:r>
              </a:p>
              <a:p>
                <a:pPr marL="466725"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173038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 is a zero-mean random variable with a binomial distribution with variance:</a:t>
                </a:r>
              </a:p>
              <a:p>
                <a:pPr marL="466725"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sym typeface="Symbol"/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The target function can be expressed 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Our goal is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err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i="1" dirty="0" err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1800" i="1" dirty="0" err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8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. 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Assuming equal priors, the classification error rate can be shown to be:</a:t>
                </a:r>
              </a:p>
              <a:p>
                <a:pPr marL="466725"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8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8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b="1" dirty="0">
                  <a:solidFill>
                    <a:srgbClr val="000000"/>
                  </a:solidFill>
                  <a:sym typeface="Symbol"/>
                </a:endParaRPr>
              </a:p>
              <a:p>
                <a:pPr marL="165100" indent="7938">
                  <a:spcBef>
                    <a:spcPts val="0"/>
                  </a:spcBef>
                  <a:spcAft>
                    <a:spcPts val="12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 is the Bayes discriminant (1/2 in the case of equal priors).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The key point here is that the classification error is linearly proportional to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8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/>
                  </a:rPr>
                  <a:t>, which can be considered a boundary error in that it represents the incorrect estimation of the optimal (Bayes) boundary.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589937"/>
                <a:ext cx="8689975" cy="6170920"/>
              </a:xfrm>
              <a:prstGeom prst="rect">
                <a:avLst/>
              </a:prstGeom>
              <a:blipFill>
                <a:blip r:embed="rId2"/>
                <a:stretch>
                  <a:fillRect l="-1458" t="-18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Nonlinear Relationship Between Bias and Variance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664029"/>
                <a:ext cx="8689975" cy="2716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If we assume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is a Gaussian distribution, we can compute this error by integrating the tails of the distribution, and can show:</a:t>
                </a:r>
              </a:p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800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lang="el-GR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𝑆𝑔𝑛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l-GR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8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key point here is that the first term in the argument is the boundary bias and the second term is the variance.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Hence, we see that the bias and variance are related in a nonlinear manner.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For classification the relationship is multiplicative. Typically, variance dominates bias and hence classifiers are designed to minimize variance.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664029"/>
                <a:ext cx="8689975" cy="2716159"/>
              </a:xfrm>
              <a:prstGeom prst="rect">
                <a:avLst/>
              </a:prstGeom>
              <a:blipFill>
                <a:blip r:embed="rId2"/>
                <a:stretch>
                  <a:fillRect l="-1458" t="-2804" r="-583" b="-700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The Bias-Variance Dilemma for Regression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2040" y="732063"/>
            <a:ext cx="3501773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The bias-variance dilemma can be illustrated using regression.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Each column represents a different model, each row a different training.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Column a) shows a very poor model: a linear g(x) whose parameters are held fixed, independent of the training data. This model has high bias and zero variance.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Column b) shows a somewhat better model, though it too is held fixed, independent of the training data. It has a lower bias than in a) and the same zero variance.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Column c) shows a cubic model.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Column d) shows a linear model that is adjusted to fit each training set; this model has intermediate bias and variance. </a:t>
            </a: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270DAC8-712A-934E-B4F2-FEDF1D86B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99" y="732063"/>
            <a:ext cx="5449239" cy="54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4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The Bias-Variance Dilemma for a 2D Gaussian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28786" y="732063"/>
            <a:ext cx="518502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The (boundary) bias-variance tradeoff in classification can be illustrated with a two-dimensional Gaussian problem.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The figure at the top shows the (true) decision boundary of the Bayes classifier. The nine figures in the middle show nine different learned decision boundaries. Each row corresponds to a different training set of n = 8 points selected randomly from the true distributions and labeled according to the true decision boundary.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Column a) shows the decision boundaries learning by fitting a Gaussian model with fully general covariance matrices by maximum likelihood.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The learned boundaries differ significantly from one data set to the next; this learning algorithm has high variance. Column b) shows the decision boundaries resulting from fitting a Gaussian model with diagonal covariances; in this case the decision boundaries vary less from one row to another. This learning algorithm has a lower variance than the one at the left. </a:t>
            </a:r>
          </a:p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Column c) at the right shows decision boundaries learning by fitting a Gaussian model with unit covariances (i.e., a linear model); notice that the decision boundaries are nearly identical from one data set to the next. This algorithm has low variance.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0DAC8-712A-934E-B4F2-FEDF1D86B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13" y="639535"/>
            <a:ext cx="3501772" cy="59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8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Resampling For Estimating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7013" y="589937"/>
                <a:ext cx="8691561" cy="5648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How can we estimate the bias and variance from real data?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Suppose we have a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data points,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estimates of the mean/sample variance are:</a:t>
                </a:r>
              </a:p>
              <a:p>
                <a:pPr marL="400050">
                  <a:spcBef>
                    <a:spcPts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 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and</a:t>
                </a:r>
                <a:r>
                  <a:rPr lang="en-US" sz="18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Suppose we wanted to estimate other statistics, such as the median or mode. There is no straightforward way to measure the error.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jackknife and bootstrap techniques are two of the most popular resampling techniques to estimate such statistics.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Use the “leave-one-out” method: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ba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	This is just the sample average if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point is deleted.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jackknife estimate of the mean is defined as: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variance of this estimate is: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benefit of this expression is that it can be applied to any statistic.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3" y="589937"/>
                <a:ext cx="8691561" cy="5648085"/>
              </a:xfrm>
              <a:prstGeom prst="rect">
                <a:avLst/>
              </a:prstGeom>
              <a:blipFill>
                <a:blip r:embed="rId2"/>
                <a:stretch>
                  <a:fillRect l="-1458" t="-1345" r="-102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Jackknife Bias and Variance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28599" y="636997"/>
                <a:ext cx="8689975" cy="5420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We can write a general estimate for the bias as: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𝒃𝒊𝒂𝒔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jackknife method can be used to estimate this bias. The procedure is to delete points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one at a time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and then 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bias in the jackknife estimate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𝒃𝒊𝒂𝒔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𝑗𝑎𝑐𝑘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We can rearrange terms: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𝒃𝒊𝒂𝒔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𝑗𝑎𝑐𝑘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Aft>
                    <a:spcPts val="1200"/>
                  </a:spcAft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	This is an unbiased estimate of the bias. Why?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Recall the traditional variance: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jackknife estimate of the variance is:</a:t>
                </a:r>
              </a:p>
              <a:p>
                <a:pPr marL="460375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𝑗𝑎𝑐𝑘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This same strategy can be applied to estimation of other statistics.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636997"/>
                <a:ext cx="8689975" cy="5420903"/>
              </a:xfrm>
              <a:prstGeom prst="rect">
                <a:avLst/>
              </a:prstGeom>
              <a:blipFill>
                <a:blip r:embed="rId2"/>
                <a:stretch>
                  <a:fillRect l="-1458" t="-932" b="-48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7919</TotalTime>
  <Words>3349</Words>
  <Application>Microsoft Macintosh PowerPoint</Application>
  <PresentationFormat>Letter Paper (8.5x11 in)</PresentationFormat>
  <Paragraphs>197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Courier New</vt:lpstr>
      <vt:lpstr>Times New Roman</vt:lpstr>
      <vt:lpstr>Wingdings</vt:lpstr>
      <vt:lpstr>isip_default</vt:lpstr>
      <vt:lpstr>1_lecture_title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480</cp:revision>
  <dcterms:created xsi:type="dcterms:W3CDTF">2002-09-12T17:13:32Z</dcterms:created>
  <dcterms:modified xsi:type="dcterms:W3CDTF">2023-03-13T14:00:25Z</dcterms:modified>
</cp:coreProperties>
</file>