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5" r:id="rId1"/>
    <p:sldMasterId id="2147483694" r:id="rId2"/>
  </p:sldMasterIdLst>
  <p:notesMasterIdLst>
    <p:notesMasterId r:id="rId14"/>
  </p:notesMasterIdLst>
  <p:handoutMasterIdLst>
    <p:handoutMasterId r:id="rId15"/>
  </p:handoutMasterIdLst>
  <p:sldIdLst>
    <p:sldId id="356" r:id="rId3"/>
    <p:sldId id="507" r:id="rId4"/>
    <p:sldId id="508" r:id="rId5"/>
    <p:sldId id="509" r:id="rId6"/>
    <p:sldId id="510" r:id="rId7"/>
    <p:sldId id="511" r:id="rId8"/>
    <p:sldId id="512" r:id="rId9"/>
    <p:sldId id="513" r:id="rId10"/>
    <p:sldId id="514" r:id="rId11"/>
    <p:sldId id="515" r:id="rId12"/>
    <p:sldId id="517" r:id="rId13"/>
  </p:sldIdLst>
  <p:sldSz cx="9144000" cy="6858000" type="letter"/>
  <p:notesSz cx="7302500" cy="95885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71">
          <p15:clr>
            <a:srgbClr val="A4A3A4"/>
          </p15:clr>
        </p15:guide>
        <p15:guide id="2" pos="144" userDrawn="1">
          <p15:clr>
            <a:srgbClr val="A4A3A4"/>
          </p15:clr>
        </p15:guide>
        <p15:guide id="3" pos="5616" userDrawn="1">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755"/>
    <a:srgbClr val="CC6600"/>
    <a:srgbClr val="6666FF"/>
    <a:srgbClr val="008000"/>
    <a:srgbClr val="000080"/>
    <a:srgbClr val="004000"/>
    <a:srgbClr val="99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61" autoAdjust="0"/>
    <p:restoredTop sz="95056" autoAdjust="0"/>
  </p:normalViewPr>
  <p:slideViewPr>
    <p:cSldViewPr snapToGrid="0">
      <p:cViewPr varScale="1">
        <p:scale>
          <a:sx n="144" d="100"/>
          <a:sy n="144" d="100"/>
        </p:scale>
        <p:origin x="2200" y="200"/>
      </p:cViewPr>
      <p:guideLst>
        <p:guide orient="horz" pos="571"/>
        <p:guide pos="144"/>
        <p:guide pos="56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1818" y="-102"/>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7" name="Rectangle 3"/>
          <p:cNvSpPr>
            <a:spLocks noGrp="1" noChangeArrowheads="1"/>
          </p:cNvSpPr>
          <p:nvPr>
            <p:ph type="dt" sz="quarter"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77828" name="Rectangle 4"/>
          <p:cNvSpPr>
            <a:spLocks noGrp="1" noChangeArrowheads="1"/>
          </p:cNvSpPr>
          <p:nvPr>
            <p:ph type="ftr" sz="quarter" idx="2"/>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9" name="Rectangle 5"/>
          <p:cNvSpPr>
            <a:spLocks noGrp="1" noChangeArrowheads="1"/>
          </p:cNvSpPr>
          <p:nvPr>
            <p:ph type="sldNum" sz="quarter" idx="3"/>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66158826-EADE-4792-AB13-43381F09BFE3}" type="slidenum">
              <a:rPr lang="en-US"/>
              <a:pPr>
                <a:defRPr/>
              </a:pPr>
              <a:t>‹#›</a:t>
            </a:fld>
            <a:endParaRPr lang="en-US"/>
          </a:p>
        </p:txBody>
      </p:sp>
    </p:spTree>
    <p:extLst>
      <p:ext uri="{BB962C8B-B14F-4D97-AF65-F5344CB8AC3E}">
        <p14:creationId xmlns:p14="http://schemas.microsoft.com/office/powerpoint/2010/main" val="3316766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3" name="Rectangle 3"/>
          <p:cNvSpPr>
            <a:spLocks noGrp="1" noChangeArrowheads="1"/>
          </p:cNvSpPr>
          <p:nvPr>
            <p:ph type="dt"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74725" y="4554538"/>
            <a:ext cx="5353050" cy="43148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7" name="Rectangle 7"/>
          <p:cNvSpPr>
            <a:spLocks noGrp="1" noChangeArrowheads="1"/>
          </p:cNvSpPr>
          <p:nvPr>
            <p:ph type="sldNum" sz="quarter" idx="5"/>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ECC53042-5A96-4DBC-B738-B843823BA6D7}" type="slidenum">
              <a:rPr lang="en-US"/>
              <a:pPr>
                <a:defRPr/>
              </a:pPr>
              <a:t>‹#›</a:t>
            </a:fld>
            <a:endParaRPr lang="en-US"/>
          </a:p>
        </p:txBody>
      </p:sp>
    </p:spTree>
    <p:extLst>
      <p:ext uri="{BB962C8B-B14F-4D97-AF65-F5344CB8AC3E}">
        <p14:creationId xmlns:p14="http://schemas.microsoft.com/office/powerpoint/2010/main" val="1396908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6634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227013" y="455613"/>
            <a:ext cx="8683625" cy="42862"/>
          </a:xfrm>
          <a:prstGeom prst="rect">
            <a:avLst/>
          </a:prstGeom>
          <a:gradFill rotWithShape="0">
            <a:gsLst>
              <a:gs pos="0">
                <a:srgbClr val="892034"/>
              </a:gs>
              <a:gs pos="100000">
                <a:srgbClr val="95CAFF"/>
              </a:gs>
            </a:gsLst>
            <a:lin ang="0" scaled="1"/>
          </a:gradFill>
          <a:ln w="9525">
            <a:noFill/>
            <a:miter lim="800000"/>
            <a:headEnd/>
            <a:tailEnd/>
          </a:ln>
          <a:effectLst/>
        </p:spPr>
        <p:txBody>
          <a:bodyPr wrap="none" anchor="ctr"/>
          <a:lstStyle/>
          <a:p>
            <a:pPr>
              <a:defRPr/>
            </a:pPr>
            <a:endParaRPr lang="en-US"/>
          </a:p>
        </p:txBody>
      </p:sp>
      <p:pic>
        <p:nvPicPr>
          <p:cNvPr id="1027" name="Picture 37" descr="isip_logo_plain"/>
          <p:cNvPicPr>
            <a:picLocks noChangeAspect="1" noChangeArrowheads="1"/>
          </p:cNvPicPr>
          <p:nvPr/>
        </p:nvPicPr>
        <p:blipFill>
          <a:blip r:embed="rId3"/>
          <a:srcRect/>
          <a:stretch>
            <a:fillRect/>
          </a:stretch>
        </p:blipFill>
        <p:spPr bwMode="auto">
          <a:xfrm>
            <a:off x="8772525" y="6492875"/>
            <a:ext cx="333375" cy="327025"/>
          </a:xfrm>
          <a:prstGeom prst="rect">
            <a:avLst/>
          </a:prstGeom>
          <a:noFill/>
          <a:ln w="9525">
            <a:noFill/>
            <a:miter lim="800000"/>
            <a:headEnd/>
            <a:tailEnd/>
          </a:ln>
        </p:spPr>
      </p:pic>
      <p:sp>
        <p:nvSpPr>
          <p:cNvPr id="1069" name="Text Box 45"/>
          <p:cNvSpPr txBox="1">
            <a:spLocks noChangeArrowheads="1"/>
          </p:cNvSpPr>
          <p:nvPr/>
        </p:nvSpPr>
        <p:spPr bwMode="auto">
          <a:xfrm>
            <a:off x="252413" y="6648450"/>
            <a:ext cx="8158162" cy="184666"/>
          </a:xfrm>
          <a:prstGeom prst="rect">
            <a:avLst/>
          </a:prstGeom>
          <a:noFill/>
          <a:ln w="9525">
            <a:noFill/>
            <a:miter lim="800000"/>
            <a:headEnd/>
            <a:tailEnd/>
          </a:ln>
          <a:effectLst/>
        </p:spPr>
        <p:txBody>
          <a:bodyPr lIns="0" tIns="0" rIns="0" bIns="0">
            <a:spAutoFit/>
          </a:bodyPr>
          <a:lstStyle/>
          <a:p>
            <a:pPr>
              <a:spcBef>
                <a:spcPct val="50000"/>
              </a:spcBef>
              <a:defRPr/>
            </a:pPr>
            <a:r>
              <a:rPr lang="en-US" sz="1200" b="1" dirty="0">
                <a:solidFill>
                  <a:srgbClr val="892034"/>
                </a:solidFill>
              </a:rPr>
              <a:t>ECE 8527: Lecture 22, Slide </a:t>
            </a:r>
            <a:fld id="{56D32A91-0AE1-4806-AC33-D8959F4B7E0D}" type="slidenum">
              <a:rPr lang="en-US" sz="1200" b="1">
                <a:solidFill>
                  <a:srgbClr val="892034"/>
                </a:solidFill>
              </a:rPr>
              <a:pPr>
                <a:spcBef>
                  <a:spcPct val="50000"/>
                </a:spcBef>
                <a:defRPr/>
              </a:pPr>
              <a:t>‹#›</a:t>
            </a:fld>
            <a:endParaRPr lang="en-US" sz="1200" b="1" dirty="0">
              <a:solidFill>
                <a:srgbClr val="892034"/>
              </a:solidFill>
            </a:endParaRPr>
          </a:p>
        </p:txBody>
      </p:sp>
    </p:spTree>
  </p:cSld>
  <p:clrMap bg1="lt1" tx1="dk1" bg2="lt2" tx2="dk2" accent1="accent1" accent2="accent2" accent3="accent3" accent4="accent4" accent5="accent5" accent6="accent6" hlink="hlink" folHlink="folHlink"/>
  <p:sldLayoutIdLst>
    <p:sldLayoutId id="2147483666" r:id="rId1"/>
  </p:sldLayoutIdLst>
  <p:txStyles>
    <p:titleStyle>
      <a:lvl1pPr algn="ctr" rtl="0" eaLnBrk="1" fontAlgn="base" hangingPunct="1">
        <a:spcBef>
          <a:spcPct val="0"/>
        </a:spcBef>
        <a:spcAft>
          <a:spcPct val="0"/>
        </a:spcAft>
        <a:defRPr sz="2400" b="1">
          <a:solidFill>
            <a:schemeClr val="tx1"/>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5"/>
          <p:cNvSpPr>
            <a:spLocks noChangeArrowheads="1"/>
          </p:cNvSpPr>
          <p:nvPr/>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8" name="Text Box 8"/>
          <p:cNvSpPr txBox="1">
            <a:spLocks noChangeArrowheads="1"/>
          </p:cNvSpPr>
          <p:nvPr/>
        </p:nvSpPr>
        <p:spPr bwMode="auto">
          <a:xfrm>
            <a:off x="479425" y="130175"/>
            <a:ext cx="3821113" cy="366713"/>
          </a:xfrm>
          <a:prstGeom prst="rect">
            <a:avLst/>
          </a:prstGeom>
          <a:solidFill>
            <a:srgbClr val="FFFFFF"/>
          </a:solidFill>
          <a:ln w="9525">
            <a:noFill/>
            <a:miter lim="800000"/>
            <a:headEnd/>
            <a:tailEnd/>
          </a:ln>
        </p:spPr>
        <p:txBody>
          <a:bodyPr anchor="ctr" anchorCtr="1">
            <a:spAutoFit/>
          </a:bodyPr>
          <a:lstStyle/>
          <a:p>
            <a:pPr>
              <a:spcBef>
                <a:spcPct val="50000"/>
              </a:spcBef>
            </a:pPr>
            <a:r>
              <a:rPr lang="en-US" sz="1800" b="1" dirty="0">
                <a:solidFill>
                  <a:srgbClr val="333399"/>
                </a:solidFill>
              </a:rPr>
              <a:t>ECE 8443 – Pattern Recognition</a:t>
            </a:r>
          </a:p>
        </p:txBody>
      </p:sp>
      <p:sp>
        <p:nvSpPr>
          <p:cNvPr id="4" name="Rectangle 5"/>
          <p:cNvSpPr>
            <a:spLocks noChangeArrowheads="1"/>
          </p:cNvSpPr>
          <p:nvPr userDrawn="1"/>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5" name="Text Box 8"/>
          <p:cNvSpPr txBox="1">
            <a:spLocks noChangeArrowheads="1"/>
          </p:cNvSpPr>
          <p:nvPr userDrawn="1"/>
        </p:nvSpPr>
        <p:spPr bwMode="auto">
          <a:xfrm>
            <a:off x="479425" y="110332"/>
            <a:ext cx="7935886" cy="369332"/>
          </a:xfrm>
          <a:prstGeom prst="rect">
            <a:avLst/>
          </a:prstGeom>
          <a:solidFill>
            <a:srgbClr val="FFFFFF"/>
          </a:solidFill>
          <a:ln w="9525">
            <a:noFill/>
            <a:miter lim="800000"/>
            <a:headEnd/>
            <a:tailEnd/>
          </a:ln>
        </p:spPr>
        <p:txBody>
          <a:bodyPr wrap="square" anchor="ctr" anchorCtr="1">
            <a:spAutoFit/>
          </a:bodyPr>
          <a:lstStyle>
            <a:defPPr>
              <a:defRPr lang="en-US"/>
            </a:defPPr>
            <a:lvl1pPr>
              <a:spcBef>
                <a:spcPts val="0"/>
              </a:spcBef>
              <a:defRPr sz="1800" b="1">
                <a:solidFill>
                  <a:srgbClr val="333399"/>
                </a:solidFill>
              </a:defRPr>
            </a:lvl1pPr>
          </a:lstStyle>
          <a:p>
            <a:r>
              <a:rPr lang="en-US" dirty="0"/>
              <a:t>ECE 8527 – Introduction to Machine Learning and Pattern Recognition</a:t>
            </a:r>
          </a:p>
        </p:txBody>
      </p:sp>
    </p:spTree>
    <p:extLst>
      <p:ext uri="{BB962C8B-B14F-4D97-AF65-F5344CB8AC3E}">
        <p14:creationId xmlns:p14="http://schemas.microsoft.com/office/powerpoint/2010/main" val="918934203"/>
      </p:ext>
    </p:extLst>
  </p:cSld>
  <p:clrMap bg1="lt1" tx1="dk1" bg2="lt2" tx2="dk2" accent1="accent1" accent2="accent2" accent3="accent3" accent4="accent4" accent5="accent5" accent6="accent6" hlink="hlink" folHlink="folHlink"/>
  <p:sldLayoutIdLst>
    <p:sldLayoutId id="214748369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home.dei.polimi.it/matteucc/Clustering/tutorial_html/index.html" TargetMode="External"/><Relationship Id="rId3" Type="http://schemas.openxmlformats.org/officeDocument/2006/relationships/hyperlink" Target="http://www.autonlab.org/tutorials/gmm.html" TargetMode="External"/><Relationship Id="rId7" Type="http://schemas.openxmlformats.org/officeDocument/2006/relationships/hyperlink" Target="http://www.autonlab.org/tutorials/kmeans.html" TargetMode="External"/><Relationship Id="rId12" Type="http://schemas.openxmlformats.org/officeDocument/2006/relationships/image" Target="../media/image4.png"/><Relationship Id="rId2" Type="http://schemas.openxmlformats.org/officeDocument/2006/relationships/hyperlink" Target="http://citeseer.ist.psu.edu/bilmes98gentle.html" TargetMode="External"/><Relationship Id="rId1" Type="http://schemas.openxmlformats.org/officeDocument/2006/relationships/slideLayout" Target="../slideLayouts/slideLayout2.xml"/><Relationship Id="rId6" Type="http://schemas.openxmlformats.org/officeDocument/2006/relationships/hyperlink" Target="http://en.wikipedia.org/wiki/K-means_algorithm" TargetMode="External"/><Relationship Id="rId11" Type="http://schemas.openxmlformats.org/officeDocument/2006/relationships/image" Target="../media/image3.png"/><Relationship Id="rId5" Type="http://schemas.openxmlformats.org/officeDocument/2006/relationships/hyperlink" Target="http://cobweb.ecn.purdue.edu/~bouman/software/cluster/" TargetMode="External"/><Relationship Id="rId10" Type="http://schemas.openxmlformats.org/officeDocument/2006/relationships/image" Target="../media/image2.jpeg"/><Relationship Id="rId4" Type="http://schemas.openxmlformats.org/officeDocument/2006/relationships/hyperlink" Target="http://www.csse.monash.edu.au/~dld/cluster.html" TargetMode="External"/><Relationship Id="rId9" Type="http://schemas.openxmlformats.org/officeDocument/2006/relationships/hyperlink" Target="http://www.ece.msstate.edu/research/isip/projects/speech/software/demonstrations/applets/util/pattern_recognition/current/index.html" TargetMode="Externa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2.wmf"/><Relationship Id="rId12" Type="http://schemas.openxmlformats.org/officeDocument/2006/relationships/oleObject" Target="../embeddings/oleObject31.bin"/><Relationship Id="rId2" Type="http://schemas.openxmlformats.org/officeDocument/2006/relationships/oleObject" Target="../embeddings/oleObject26.bin"/><Relationship Id="rId1" Type="http://schemas.openxmlformats.org/officeDocument/2006/relationships/slideLayout" Target="../slideLayouts/slideLayout1.xml"/><Relationship Id="rId6" Type="http://schemas.openxmlformats.org/officeDocument/2006/relationships/oleObject" Target="../embeddings/oleObject28.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oleObject" Target="../embeddings/oleObject4.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1.xml"/><Relationship Id="rId6" Type="http://schemas.openxmlformats.org/officeDocument/2006/relationships/oleObject" Target="../embeddings/oleObject9.bin"/><Relationship Id="rId5" Type="http://schemas.openxmlformats.org/officeDocument/2006/relationships/image" Target="../media/image12.wmf"/><Relationship Id="rId4" Type="http://schemas.openxmlformats.org/officeDocument/2006/relationships/oleObject" Target="../embeddings/oleObject8.bin"/><Relationship Id="rId9" Type="http://schemas.openxmlformats.org/officeDocument/2006/relationships/image" Target="../media/image1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1.bin"/><Relationship Id="rId1" Type="http://schemas.openxmlformats.org/officeDocument/2006/relationships/slideLayout" Target="../slideLayouts/slideLayout1.xml"/><Relationship Id="rId6" Type="http://schemas.openxmlformats.org/officeDocument/2006/relationships/oleObject" Target="../embeddings/oleObject13.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8.wmf"/></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16.bin"/><Relationship Id="rId1" Type="http://schemas.openxmlformats.org/officeDocument/2006/relationships/slideLayout" Target="../slideLayouts/slideLayout1.xml"/><Relationship Id="rId6" Type="http://schemas.openxmlformats.org/officeDocument/2006/relationships/oleObject" Target="../embeddings/oleObject18.bin"/><Relationship Id="rId5" Type="http://schemas.openxmlformats.org/officeDocument/2006/relationships/image" Target="../media/image22.wmf"/><Relationship Id="rId4" Type="http://schemas.openxmlformats.org/officeDocument/2006/relationships/oleObject" Target="../embeddings/oleObject17.bin"/><Relationship Id="rId9" Type="http://schemas.openxmlformats.org/officeDocument/2006/relationships/image" Target="../media/image24.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5.wmf"/><Relationship Id="rId7" Type="http://schemas.openxmlformats.org/officeDocument/2006/relationships/image" Target="../media/image27.wmf"/><Relationship Id="rId12" Type="http://schemas.openxmlformats.org/officeDocument/2006/relationships/image" Target="../media/image29.wmf"/><Relationship Id="rId2" Type="http://schemas.openxmlformats.org/officeDocument/2006/relationships/oleObject" Target="../embeddings/oleObject20.bin"/><Relationship Id="rId1" Type="http://schemas.openxmlformats.org/officeDocument/2006/relationships/slideLayout" Target="../slideLayouts/slideLayout1.xml"/><Relationship Id="rId6" Type="http://schemas.openxmlformats.org/officeDocument/2006/relationships/oleObject" Target="../embeddings/oleObject22.bin"/><Relationship Id="rId11" Type="http://schemas.openxmlformats.org/officeDocument/2006/relationships/oleObject" Target="../embeddings/oleObject25.bin"/><Relationship Id="rId5" Type="http://schemas.openxmlformats.org/officeDocument/2006/relationships/image" Target="../media/image26.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541338" y="1358900"/>
            <a:ext cx="4721225" cy="4548188"/>
          </a:xfrm>
          <a:prstGeom prst="rect">
            <a:avLst/>
          </a:prstGeom>
          <a:noFill/>
          <a:ln>
            <a:miter lim="800000"/>
            <a:headEnd/>
            <a:tailEnd/>
          </a:ln>
        </p:spPr>
        <p:txBody>
          <a:bodyPr vert="horz" wrap="none" lIns="0" tIns="0" rIns="0" bIns="0" numCol="1" anchor="t" anchorCtr="0" compatLnSpc="1">
            <a:prstTxWarp prst="textNoShape">
              <a:avLst/>
            </a:prstTxWarp>
          </a:bodyPr>
          <a:lstStyle/>
          <a:p>
            <a:pPr marL="176213" marR="0" lvl="0" indent="-176213" defTabSz="914400" rtl="0" eaLnBrk="1" fontAlgn="auto" latinLnBrk="0" hangingPunct="1">
              <a:spcBef>
                <a:spcPct val="0"/>
              </a:spcBef>
              <a:spcAft>
                <a:spcPts val="0"/>
              </a:spcAft>
              <a:buClrTx/>
              <a:buSzTx/>
              <a:buFont typeface="Arial" pitchFamily="34" charset="0"/>
              <a:buChar char="•"/>
              <a:tabLst/>
              <a:defRPr/>
            </a:pPr>
            <a:r>
              <a:rPr kumimoji="0" lang="en-US" sz="2400" b="1" i="0" u="none" strike="noStrike" kern="1200" cap="none" spc="0" normalizeH="0" baseline="0" noProof="0" dirty="0">
                <a:ln>
                  <a:noFill/>
                </a:ln>
                <a:solidFill>
                  <a:schemeClr val="accent1"/>
                </a:solidFill>
                <a:effectLst/>
                <a:uLnTx/>
                <a:uFillTx/>
                <a:latin typeface="+mn-lt"/>
                <a:ea typeface="+mn-ea"/>
                <a:cs typeface="+mn-cs"/>
              </a:rPr>
              <a:t>Objectives:</a:t>
            </a:r>
            <a:br>
              <a:rPr kumimoji="0" lang="en-US" sz="2400" b="1" i="0" u="none" strike="noStrike" kern="1200" cap="none" spc="0" normalizeH="0" baseline="0" noProof="0" dirty="0">
                <a:ln>
                  <a:noFill/>
                </a:ln>
                <a:solidFill>
                  <a:schemeClr val="accent1"/>
                </a:solidFill>
                <a:effectLst/>
                <a:uLnTx/>
                <a:uFillTx/>
                <a:latin typeface="+mn-lt"/>
                <a:ea typeface="+mn-ea"/>
                <a:cs typeface="+mn-cs"/>
              </a:rPr>
            </a:br>
            <a:r>
              <a:rPr lang="en-US" sz="1800" b="1" dirty="0">
                <a:solidFill>
                  <a:schemeClr val="tx2"/>
                </a:solidFill>
                <a:latin typeface="+mn-lt"/>
              </a:rPr>
              <a:t>Mixture Densities</a:t>
            </a:r>
            <a:br>
              <a:rPr lang="en-US" sz="1800" b="1" noProof="0" dirty="0">
                <a:solidFill>
                  <a:schemeClr val="tx2"/>
                </a:solidFill>
                <a:latin typeface="+mn-lt"/>
              </a:rPr>
            </a:br>
            <a:r>
              <a:rPr lang="en-US" sz="1800" b="1" noProof="0" dirty="0">
                <a:solidFill>
                  <a:schemeClr val="tx2"/>
                </a:solidFill>
                <a:latin typeface="+mn-lt"/>
              </a:rPr>
              <a:t>Maximum Likelihood Estimates</a:t>
            </a:r>
            <a:br>
              <a:rPr lang="en-US" sz="1800" b="1" noProof="0" dirty="0">
                <a:solidFill>
                  <a:schemeClr val="tx2"/>
                </a:solidFill>
                <a:latin typeface="+mn-lt"/>
              </a:rPr>
            </a:br>
            <a:r>
              <a:rPr lang="en-US" sz="1800" b="1" noProof="0" dirty="0">
                <a:solidFill>
                  <a:schemeClr val="tx2"/>
                </a:solidFill>
                <a:latin typeface="+mn-lt"/>
              </a:rPr>
              <a:t>Application to Gaussian Mixture Models</a:t>
            </a:r>
            <a:br>
              <a:rPr lang="en-US" sz="1800" b="1" noProof="0" dirty="0">
                <a:solidFill>
                  <a:schemeClr val="tx2"/>
                </a:solidFill>
                <a:latin typeface="+mn-lt"/>
              </a:rPr>
            </a:br>
            <a:r>
              <a:rPr lang="en-US" sz="1800" b="1" noProof="0" dirty="0">
                <a:solidFill>
                  <a:schemeClr val="tx2"/>
                </a:solidFill>
                <a:latin typeface="+mn-lt"/>
              </a:rPr>
              <a:t>k-Means Clustering</a:t>
            </a:r>
            <a:br>
              <a:rPr lang="en-US" sz="1800" b="1" noProof="0" dirty="0">
                <a:solidFill>
                  <a:schemeClr val="tx2"/>
                </a:solidFill>
                <a:latin typeface="+mn-lt"/>
              </a:rPr>
            </a:br>
            <a:r>
              <a:rPr lang="en-US" sz="1800" b="1" noProof="0" dirty="0">
                <a:solidFill>
                  <a:schemeClr val="tx2"/>
                </a:solidFill>
                <a:latin typeface="+mn-lt"/>
              </a:rPr>
              <a:t>Fuzzy k-</a:t>
            </a:r>
            <a:r>
              <a:rPr lang="en-US" sz="1800" b="1" dirty="0">
                <a:solidFill>
                  <a:schemeClr val="tx2"/>
                </a:solidFill>
                <a:latin typeface="+mn-lt"/>
              </a:rPr>
              <a:t>Means Clustering</a:t>
            </a:r>
            <a:endParaRPr kumimoji="0" lang="en-US" sz="1800" b="1" i="0" u="none" strike="noStrike" kern="1200" cap="none" spc="0" normalizeH="0" baseline="0" noProof="0" dirty="0">
              <a:ln>
                <a:noFill/>
              </a:ln>
              <a:solidFill>
                <a:schemeClr val="tx2"/>
              </a:solidFill>
              <a:effectLst/>
              <a:uLnTx/>
              <a:uFillTx/>
              <a:latin typeface="+mn-lt"/>
              <a:ea typeface="+mn-ea"/>
              <a:cs typeface="+mn-cs"/>
            </a:endParaRPr>
          </a:p>
          <a:p>
            <a:pPr marL="230188" indent="-230188">
              <a:spcBef>
                <a:spcPts val="1400"/>
              </a:spcBef>
              <a:buFont typeface="Arial" pitchFamily="34" charset="0"/>
              <a:buChar char="•"/>
            </a:pPr>
            <a:r>
              <a:rPr kumimoji="0" lang="en-US" sz="2400" b="1" i="0" u="none" strike="noStrike" kern="1200" cap="none" spc="0" normalizeH="0" baseline="0" noProof="0" dirty="0">
                <a:ln>
                  <a:noFill/>
                </a:ln>
                <a:solidFill>
                  <a:schemeClr val="accent1"/>
                </a:solidFill>
                <a:effectLst/>
                <a:uLnTx/>
                <a:uFillTx/>
                <a:latin typeface="+mn-lt"/>
                <a:ea typeface="+mn-ea"/>
                <a:cs typeface="+mn-cs"/>
              </a:rPr>
              <a:t>Resources:</a:t>
            </a:r>
            <a:br>
              <a:rPr kumimoji="0" lang="en-US" sz="2400" b="1" i="0" u="none" strike="noStrike" kern="1200" cap="none" spc="0" normalizeH="0" baseline="0" noProof="0" dirty="0">
                <a:ln>
                  <a:noFill/>
                </a:ln>
                <a:solidFill>
                  <a:schemeClr val="accent1"/>
                </a:solidFill>
                <a:effectLst/>
                <a:uLnTx/>
                <a:uFillTx/>
                <a:latin typeface="+mn-lt"/>
                <a:ea typeface="+mn-ea"/>
                <a:cs typeface="+mn-cs"/>
              </a:rPr>
            </a:br>
            <a:r>
              <a:rPr kumimoji="0" lang="en-US" sz="1800" b="1" i="0" u="none" strike="noStrike" kern="1200" cap="none" spc="0" normalizeH="0" baseline="0" noProof="0" dirty="0">
                <a:ln>
                  <a:noFill/>
                </a:ln>
                <a:solidFill>
                  <a:srgbClr val="892034"/>
                </a:solidFill>
                <a:effectLst/>
                <a:uLnTx/>
                <a:uFillTx/>
                <a:latin typeface="Arial" panose="020B0604020202020204" pitchFamily="34" charset="0"/>
                <a:ea typeface="+mn-ea"/>
                <a:cs typeface="Arial" panose="020B0604020202020204" pitchFamily="34" charset="0"/>
              </a:rPr>
              <a:t>Textbook </a:t>
            </a:r>
            <a:r>
              <a:rPr kumimoji="0" lang="en-US" sz="1800" b="1" i="0" u="none" strike="noStrike" kern="1200" cap="none" spc="0" normalizeH="0" baseline="0" noProof="0">
                <a:ln>
                  <a:noFill/>
                </a:ln>
                <a:solidFill>
                  <a:srgbClr val="892034"/>
                </a:solidFill>
                <a:effectLst/>
                <a:uLnTx/>
                <a:uFillTx/>
                <a:latin typeface="Arial" panose="020B0604020202020204" pitchFamily="34" charset="0"/>
                <a:ea typeface="+mn-ea"/>
                <a:cs typeface="Arial" panose="020B0604020202020204" pitchFamily="34" charset="0"/>
              </a:rPr>
              <a:t>(Section 10.2)</a:t>
            </a:r>
            <a:br>
              <a:rPr lang="en-US" sz="1800" b="1" dirty="0">
                <a:solidFill>
                  <a:schemeClr val="accent2"/>
                </a:solidFill>
              </a:rPr>
            </a:br>
            <a:r>
              <a:rPr lang="en-US" sz="1800" b="1" dirty="0">
                <a:solidFill>
                  <a:schemeClr val="bg1"/>
                </a:solidFill>
                <a:hlinkClick r:id="rId2"/>
              </a:rPr>
              <a:t>J.B.: EM Estimation</a:t>
            </a:r>
            <a:br>
              <a:rPr lang="en-US" sz="1800" b="1" dirty="0">
                <a:solidFill>
                  <a:srgbClr val="004000"/>
                </a:solidFill>
              </a:rPr>
            </a:br>
            <a:r>
              <a:rPr lang="en-US" sz="1800" b="1" dirty="0">
                <a:solidFill>
                  <a:srgbClr val="004000"/>
                </a:solidFill>
                <a:hlinkClick r:id="rId3"/>
              </a:rPr>
              <a:t>A.M.: GMM Models</a:t>
            </a:r>
            <a:br>
              <a:rPr lang="en-US" sz="1800" b="1" dirty="0">
                <a:solidFill>
                  <a:srgbClr val="004000"/>
                </a:solidFill>
              </a:rPr>
            </a:br>
            <a:r>
              <a:rPr lang="en-US" sz="1800" b="1" dirty="0">
                <a:solidFill>
                  <a:srgbClr val="004000"/>
                </a:solidFill>
                <a:hlinkClick r:id="rId4"/>
              </a:rPr>
              <a:t>D.D.: Clustering</a:t>
            </a:r>
            <a:br>
              <a:rPr lang="en-US" sz="1800" b="1" dirty="0">
                <a:solidFill>
                  <a:srgbClr val="004000"/>
                </a:solidFill>
              </a:rPr>
            </a:br>
            <a:r>
              <a:rPr lang="en-US" sz="1800" b="1" dirty="0">
                <a:solidFill>
                  <a:srgbClr val="004000"/>
                </a:solidFill>
                <a:hlinkClick r:id="rId5"/>
              </a:rPr>
              <a:t>C.B.: Unsupervised Clustering</a:t>
            </a:r>
            <a:br>
              <a:rPr lang="en-US" sz="1800" b="1" dirty="0">
                <a:solidFill>
                  <a:srgbClr val="004000"/>
                </a:solidFill>
              </a:rPr>
            </a:br>
            <a:r>
              <a:rPr lang="en-US" sz="1800" b="1" dirty="0">
                <a:solidFill>
                  <a:srgbClr val="004000"/>
                </a:solidFill>
                <a:hlinkClick r:id="rId6"/>
              </a:rPr>
              <a:t>Wiki: K-Means</a:t>
            </a:r>
            <a:br>
              <a:rPr lang="en-US" sz="1800" b="1" dirty="0">
                <a:solidFill>
                  <a:srgbClr val="004000"/>
                </a:solidFill>
              </a:rPr>
            </a:br>
            <a:r>
              <a:rPr lang="en-US" sz="1800" b="1" dirty="0">
                <a:solidFill>
                  <a:srgbClr val="004000"/>
                </a:solidFill>
                <a:hlinkClick r:id="rId7"/>
              </a:rPr>
              <a:t>A.M.: Hierarchical Clustering</a:t>
            </a:r>
            <a:br>
              <a:rPr lang="en-US" sz="1800" b="1" dirty="0">
                <a:solidFill>
                  <a:srgbClr val="004000"/>
                </a:solidFill>
              </a:rPr>
            </a:br>
            <a:r>
              <a:rPr lang="en-US" sz="1800" b="1" dirty="0">
                <a:solidFill>
                  <a:srgbClr val="004000"/>
                </a:solidFill>
                <a:hlinkClick r:id="rId8"/>
              </a:rPr>
              <a:t>MU: Introduction to Clustering</a:t>
            </a:r>
            <a:br>
              <a:rPr lang="en-US" sz="1800" b="1" dirty="0">
                <a:solidFill>
                  <a:srgbClr val="004000"/>
                </a:solidFill>
              </a:rPr>
            </a:br>
            <a:r>
              <a:rPr lang="en-US" sz="1800" b="1" dirty="0">
                <a:solidFill>
                  <a:schemeClr val="accent2"/>
                </a:solidFill>
                <a:hlinkClick r:id="rId9"/>
              </a:rPr>
              <a:t>Java PR Applet </a:t>
            </a:r>
            <a:br>
              <a:rPr lang="en-US" sz="1800" b="1" dirty="0">
                <a:solidFill>
                  <a:schemeClr val="accent2"/>
                </a:solidFill>
              </a:rPr>
            </a:br>
            <a:endParaRPr lang="en-US" sz="1800" b="1" dirty="0">
              <a:solidFill>
                <a:schemeClr val="accent2"/>
              </a:solidFill>
              <a:latin typeface="+mn-lt"/>
            </a:endParaRPr>
          </a:p>
        </p:txBody>
      </p:sp>
      <p:sp>
        <p:nvSpPr>
          <p:cNvPr id="12" name="Text Box 29"/>
          <p:cNvSpPr txBox="1">
            <a:spLocks noChangeArrowheads="1"/>
          </p:cNvSpPr>
          <p:nvPr/>
        </p:nvSpPr>
        <p:spPr bwMode="auto">
          <a:xfrm>
            <a:off x="409575" y="552450"/>
            <a:ext cx="8467725" cy="461665"/>
          </a:xfrm>
          <a:prstGeom prst="rect">
            <a:avLst/>
          </a:prstGeom>
          <a:noFill/>
          <a:ln w="9525">
            <a:noFill/>
            <a:miter lim="800000"/>
            <a:headEnd/>
            <a:tailEnd/>
          </a:ln>
        </p:spPr>
        <p:txBody>
          <a:bodyPr>
            <a:spAutoFit/>
          </a:bodyPr>
          <a:lstStyle/>
          <a:p>
            <a:pPr algn="ctr">
              <a:spcBef>
                <a:spcPct val="50000"/>
              </a:spcBef>
            </a:pPr>
            <a:r>
              <a:rPr lang="en-US" b="1" dirty="0">
                <a:solidFill>
                  <a:schemeClr val="accent1"/>
                </a:solidFill>
              </a:rPr>
              <a:t>Lecture 22: Clustering</a:t>
            </a:r>
            <a:endParaRPr lang="en-US" b="1" dirty="0">
              <a:solidFill>
                <a:schemeClr val="accent2"/>
              </a:solidFill>
            </a:endParaRPr>
          </a:p>
        </p:txBody>
      </p:sp>
      <p:pic>
        <p:nvPicPr>
          <p:cNvPr id="14" name="Picture 13" descr="bcr746-s2.jpg"/>
          <p:cNvPicPr>
            <a:picLocks noChangeAspect="1"/>
          </p:cNvPicPr>
          <p:nvPr/>
        </p:nvPicPr>
        <p:blipFill>
          <a:blip r:embed="rId10"/>
          <a:stretch>
            <a:fillRect/>
          </a:stretch>
        </p:blipFill>
        <p:spPr>
          <a:xfrm>
            <a:off x="5708650" y="1254855"/>
            <a:ext cx="2057400" cy="2057400"/>
          </a:xfrm>
          <a:prstGeom prst="rect">
            <a:avLst/>
          </a:prstGeom>
          <a:ln w="38100">
            <a:solidFill>
              <a:schemeClr val="accent2"/>
            </a:solidFill>
          </a:ln>
        </p:spPr>
      </p:pic>
      <p:pic>
        <p:nvPicPr>
          <p:cNvPr id="15" name="Picture 2"/>
          <p:cNvPicPr>
            <a:picLocks noChangeAspect="1" noChangeArrowheads="1"/>
          </p:cNvPicPr>
          <p:nvPr/>
        </p:nvPicPr>
        <p:blipFill>
          <a:blip r:embed="rId11"/>
          <a:srcRect/>
          <a:stretch>
            <a:fillRect/>
          </a:stretch>
        </p:blipFill>
        <p:spPr bwMode="auto">
          <a:xfrm>
            <a:off x="6637338" y="2523395"/>
            <a:ext cx="2057400" cy="2057400"/>
          </a:xfrm>
          <a:prstGeom prst="rect">
            <a:avLst/>
          </a:prstGeom>
          <a:noFill/>
          <a:ln w="38100">
            <a:solidFill>
              <a:schemeClr val="accent2"/>
            </a:solidFill>
            <a:miter lim="800000"/>
            <a:headEnd/>
            <a:tailEnd/>
          </a:ln>
          <a:effectLst/>
        </p:spPr>
      </p:pic>
      <p:pic>
        <p:nvPicPr>
          <p:cNvPr id="16" name="Picture 1"/>
          <p:cNvPicPr>
            <a:picLocks noChangeAspect="1" noChangeArrowheads="1"/>
          </p:cNvPicPr>
          <p:nvPr/>
        </p:nvPicPr>
        <p:blipFill>
          <a:blip r:embed="rId12"/>
          <a:srcRect/>
          <a:stretch>
            <a:fillRect/>
          </a:stretch>
        </p:blipFill>
        <p:spPr bwMode="auto">
          <a:xfrm>
            <a:off x="5708650" y="3776945"/>
            <a:ext cx="2057400" cy="2057400"/>
          </a:xfrm>
          <a:prstGeom prst="rect">
            <a:avLst/>
          </a:prstGeom>
          <a:noFill/>
          <a:ln w="38100">
            <a:solidFill>
              <a:schemeClr val="accent2"/>
            </a:solidFill>
            <a:miter lim="800000"/>
            <a:headEnd/>
            <a:tailEnd/>
          </a:ln>
          <a:effectLst/>
        </p:spPr>
      </p:pic>
    </p:spTree>
    <p:extLst>
      <p:ext uri="{BB962C8B-B14F-4D97-AF65-F5344CB8AC3E}">
        <p14:creationId xmlns:p14="http://schemas.microsoft.com/office/powerpoint/2010/main" val="158276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13"/>
          <p:cNvSpPr>
            <a:spLocks noGrp="1" noChangeArrowheads="1"/>
          </p:cNvSpPr>
          <p:nvPr>
            <p:ph type="body" idx="4294967295"/>
          </p:nvPr>
        </p:nvSpPr>
        <p:spPr>
          <a:xfrm>
            <a:off x="230188" y="653320"/>
            <a:ext cx="8458200" cy="5912371"/>
          </a:xfrm>
          <a:prstGeom prst="rect">
            <a:avLst/>
          </a:prstGeom>
        </p:spPr>
        <p:txBody>
          <a:bodyPr lIns="0" tIns="0" rIns="0" bIns="0"/>
          <a:lstStyle/>
          <a:p>
            <a:pPr marL="165100" indent="-165100">
              <a:spcBef>
                <a:spcPts val="0"/>
              </a:spcBef>
              <a:spcAft>
                <a:spcPts val="1200"/>
              </a:spcAft>
            </a:pPr>
            <a:r>
              <a:rPr lang="en-US" altLang="en-US" b="1" dirty="0"/>
              <a:t>In </a:t>
            </a:r>
            <a:r>
              <a:rPr lang="en-US" altLang="en-US" i="1" dirty="0"/>
              <a:t>k</a:t>
            </a:r>
            <a:r>
              <a:rPr lang="en-US" altLang="en-US" b="1" dirty="0"/>
              <a:t>-Means, each data point is assumed to reside in one and only one cluster.</a:t>
            </a:r>
          </a:p>
          <a:p>
            <a:pPr marL="165100" indent="-165100">
              <a:spcBef>
                <a:spcPts val="0"/>
              </a:spcBef>
              <a:spcAft>
                <a:spcPts val="1200"/>
              </a:spcAft>
            </a:pPr>
            <a:r>
              <a:rPr lang="en-US" altLang="en-US" b="1" dirty="0"/>
              <a:t>We can allow “fuzzy” membership – a data point can appear in a cluster with probability                   .</a:t>
            </a:r>
          </a:p>
          <a:p>
            <a:pPr marL="165100" indent="-165100">
              <a:spcBef>
                <a:spcPts val="0"/>
              </a:spcBef>
              <a:spcAft>
                <a:spcPts val="1200"/>
              </a:spcAft>
            </a:pPr>
            <a:r>
              <a:rPr lang="en-US" altLang="en-US" b="1" dirty="0"/>
              <a:t>We can minimize a heuristic global cost function:</a:t>
            </a:r>
          </a:p>
          <a:p>
            <a:pPr marL="165100" indent="-165100">
              <a:spcBef>
                <a:spcPts val="3600"/>
              </a:spcBef>
              <a:spcAft>
                <a:spcPts val="1200"/>
              </a:spcAft>
              <a:buNone/>
            </a:pPr>
            <a:r>
              <a:rPr lang="en-US" altLang="en-US" b="1" dirty="0"/>
              <a:t>	where </a:t>
            </a:r>
            <a:r>
              <a:rPr lang="en-US" altLang="en-US" i="1" dirty="0"/>
              <a:t>b</a:t>
            </a:r>
            <a:r>
              <a:rPr lang="en-US" altLang="en-US" b="1" dirty="0"/>
              <a:t> is a free parameter that adjusts the blending of different clusters.</a:t>
            </a:r>
          </a:p>
          <a:p>
            <a:pPr marL="165100" indent="-165100">
              <a:spcBef>
                <a:spcPts val="0"/>
              </a:spcBef>
              <a:spcAft>
                <a:spcPts val="1200"/>
              </a:spcAft>
            </a:pPr>
            <a:r>
              <a:rPr lang="en-US" altLang="en-US" b="1" dirty="0"/>
              <a:t>The probabilities of cluster membership for each point are normalized as:</a:t>
            </a:r>
          </a:p>
          <a:p>
            <a:pPr marL="165100" indent="-165100">
              <a:spcBef>
                <a:spcPts val="3600"/>
              </a:spcBef>
              <a:spcAft>
                <a:spcPts val="1200"/>
              </a:spcAft>
            </a:pPr>
            <a:r>
              <a:rPr lang="en-US" altLang="en-US" b="1" dirty="0"/>
              <a:t>The relevant reestimation equations are:</a:t>
            </a:r>
          </a:p>
          <a:p>
            <a:pPr marL="165100" indent="-165100">
              <a:spcBef>
                <a:spcPts val="8800"/>
              </a:spcBef>
              <a:spcAft>
                <a:spcPts val="1200"/>
              </a:spcAft>
            </a:pPr>
            <a:r>
              <a:rPr lang="en-US" altLang="en-US" b="1" dirty="0"/>
              <a:t>This can be viewed as a form of soft quantization and fits nicely with our general notion of probabilistic modeling and EM estimation.</a:t>
            </a:r>
            <a:endParaRPr lang="en-US" altLang="en-US" dirty="0"/>
          </a:p>
        </p:txBody>
      </p:sp>
      <p:sp>
        <p:nvSpPr>
          <p:cNvPr id="7" name="Text Box 3"/>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Fuzzy K-Means Clustering</a:t>
            </a:r>
          </a:p>
        </p:txBody>
      </p:sp>
      <p:graphicFrame>
        <p:nvGraphicFramePr>
          <p:cNvPr id="8" name="Object 7"/>
          <p:cNvGraphicFramePr>
            <a:graphicFrameLocks noChangeAspect="1"/>
          </p:cNvGraphicFramePr>
          <p:nvPr/>
        </p:nvGraphicFramePr>
        <p:xfrm>
          <a:off x="449263" y="2336332"/>
          <a:ext cx="3263900" cy="596900"/>
        </p:xfrm>
        <a:graphic>
          <a:graphicData uri="http://schemas.openxmlformats.org/presentationml/2006/ole">
            <mc:AlternateContent xmlns:mc="http://schemas.openxmlformats.org/markup-compatibility/2006">
              <mc:Choice xmlns:v="urn:schemas-microsoft-com:vml" Requires="v">
                <p:oleObj name="Equation" r:id="rId2" imgW="3263760" imgH="596880" progId="Equation.3">
                  <p:embed/>
                </p:oleObj>
              </mc:Choice>
              <mc:Fallback>
                <p:oleObj name="Equation" r:id="rId2" imgW="3263760" imgH="5968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2336332"/>
                        <a:ext cx="3263900" cy="596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9338" name="Object 10"/>
          <p:cNvGraphicFramePr>
            <a:graphicFrameLocks noChangeAspect="1"/>
          </p:cNvGraphicFramePr>
          <p:nvPr/>
        </p:nvGraphicFramePr>
        <p:xfrm>
          <a:off x="2090010" y="1634396"/>
          <a:ext cx="1143000" cy="330200"/>
        </p:xfrm>
        <a:graphic>
          <a:graphicData uri="http://schemas.openxmlformats.org/presentationml/2006/ole">
            <mc:AlternateContent xmlns:mc="http://schemas.openxmlformats.org/markup-compatibility/2006">
              <mc:Choice xmlns:v="urn:schemas-microsoft-com:vml" Requires="v">
                <p:oleObj name="Equation" r:id="rId4" imgW="1143000" imgH="330120" progId="Equation.3">
                  <p:embed/>
                </p:oleObj>
              </mc:Choice>
              <mc:Fallback>
                <p:oleObj name="Equation" r:id="rId4" imgW="1143000" imgH="3301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0010" y="1634396"/>
                        <a:ext cx="1143000" cy="330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9339" name="Object 11"/>
          <p:cNvGraphicFramePr>
            <a:graphicFrameLocks noChangeAspect="1"/>
          </p:cNvGraphicFramePr>
          <p:nvPr/>
        </p:nvGraphicFramePr>
        <p:xfrm>
          <a:off x="449263" y="3684093"/>
          <a:ext cx="1460500" cy="542925"/>
        </p:xfrm>
        <a:graphic>
          <a:graphicData uri="http://schemas.openxmlformats.org/presentationml/2006/ole">
            <mc:AlternateContent xmlns:mc="http://schemas.openxmlformats.org/markup-compatibility/2006">
              <mc:Choice xmlns:v="urn:schemas-microsoft-com:vml" Requires="v">
                <p:oleObj name="Equation" r:id="rId6" imgW="1460160" imgH="571320" progId="Equation.3">
                  <p:embed/>
                </p:oleObj>
              </mc:Choice>
              <mc:Fallback>
                <p:oleObj name="Equation" r:id="rId6" imgW="1460160" imgH="5713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263" y="3684093"/>
                        <a:ext cx="1460500" cy="542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9340" name="Object 12"/>
          <p:cNvGraphicFramePr>
            <a:graphicFrameLocks noChangeAspect="1"/>
          </p:cNvGraphicFramePr>
          <p:nvPr/>
        </p:nvGraphicFramePr>
        <p:xfrm>
          <a:off x="449263" y="4550010"/>
          <a:ext cx="2146300" cy="1181100"/>
        </p:xfrm>
        <a:graphic>
          <a:graphicData uri="http://schemas.openxmlformats.org/presentationml/2006/ole">
            <mc:AlternateContent xmlns:mc="http://schemas.openxmlformats.org/markup-compatibility/2006">
              <mc:Choice xmlns:v="urn:schemas-microsoft-com:vml" Requires="v">
                <p:oleObj name="Equation" r:id="rId8" imgW="2145960" imgH="1180800" progId="Equation.3">
                  <p:embed/>
                </p:oleObj>
              </mc:Choice>
              <mc:Fallback>
                <p:oleObj name="Equation" r:id="rId8" imgW="2145960" imgH="1180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263" y="4550010"/>
                        <a:ext cx="2146300" cy="1181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9342" name="Object 14"/>
          <p:cNvGraphicFramePr>
            <a:graphicFrameLocks noChangeAspect="1"/>
          </p:cNvGraphicFramePr>
          <p:nvPr/>
        </p:nvGraphicFramePr>
        <p:xfrm>
          <a:off x="3108561" y="4738323"/>
          <a:ext cx="2540000" cy="939800"/>
        </p:xfrm>
        <a:graphic>
          <a:graphicData uri="http://schemas.openxmlformats.org/presentationml/2006/ole">
            <mc:AlternateContent xmlns:mc="http://schemas.openxmlformats.org/markup-compatibility/2006">
              <mc:Choice xmlns:v="urn:schemas-microsoft-com:vml" Requires="v">
                <p:oleObj name="Equation" r:id="rId10" imgW="2539800" imgH="939600" progId="Equation.3">
                  <p:embed/>
                </p:oleObj>
              </mc:Choice>
              <mc:Fallback>
                <p:oleObj name="Equation" r:id="rId10" imgW="2539800" imgH="939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08561" y="4738323"/>
                        <a:ext cx="2540000" cy="939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9343" name="Object 15"/>
          <p:cNvGraphicFramePr>
            <a:graphicFrameLocks noChangeAspect="1"/>
          </p:cNvGraphicFramePr>
          <p:nvPr/>
        </p:nvGraphicFramePr>
        <p:xfrm>
          <a:off x="6104848" y="4881043"/>
          <a:ext cx="1409700" cy="444500"/>
        </p:xfrm>
        <a:graphic>
          <a:graphicData uri="http://schemas.openxmlformats.org/presentationml/2006/ole">
            <mc:AlternateContent xmlns:mc="http://schemas.openxmlformats.org/markup-compatibility/2006">
              <mc:Choice xmlns:v="urn:schemas-microsoft-com:vml" Requires="v">
                <p:oleObj name="Equation" r:id="rId12" imgW="1409400" imgH="444240" progId="Equation.DSMT4">
                  <p:embed/>
                </p:oleObj>
              </mc:Choice>
              <mc:Fallback>
                <p:oleObj name="Equation" r:id="rId12" imgW="1409400" imgH="4442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04848" y="4881043"/>
                        <a:ext cx="1409700" cy="4445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8669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Summary</a:t>
            </a:r>
          </a:p>
        </p:txBody>
      </p:sp>
      <p:sp>
        <p:nvSpPr>
          <p:cNvPr id="21507" name="Text Box 4"/>
          <p:cNvSpPr txBox="1">
            <a:spLocks noChangeArrowheads="1"/>
          </p:cNvSpPr>
          <p:nvPr/>
        </p:nvSpPr>
        <p:spPr bwMode="auto">
          <a:xfrm>
            <a:off x="228599" y="562705"/>
            <a:ext cx="8686801" cy="1692771"/>
          </a:xfrm>
          <a:prstGeom prst="rect">
            <a:avLst/>
          </a:prstGeom>
          <a:noFill/>
          <a:ln w="9525">
            <a:noFill/>
            <a:miter lim="800000"/>
            <a:headEnd/>
            <a:tailEnd/>
          </a:ln>
        </p:spPr>
        <p:txBody>
          <a:bodyPr wrap="square" lIns="0" tIns="0" rIns="0" bIns="0">
            <a:spAutoFit/>
          </a:bodyPr>
          <a:lstStyle/>
          <a:p>
            <a:pPr marL="165100" indent="-165100">
              <a:spcAft>
                <a:spcPts val="600"/>
              </a:spcAft>
              <a:buFont typeface="Arial" pitchFamily="34" charset="0"/>
              <a:buChar char="•"/>
            </a:pPr>
            <a:r>
              <a:rPr lang="en-US" altLang="en-US" sz="1800" b="1" dirty="0"/>
              <a:t>Introduced the concept of unsupervised clustering.</a:t>
            </a:r>
          </a:p>
          <a:p>
            <a:pPr marL="165100" indent="-165100">
              <a:spcAft>
                <a:spcPts val="600"/>
              </a:spcAft>
              <a:buFont typeface="Arial" pitchFamily="34" charset="0"/>
              <a:buChar char="•"/>
            </a:pPr>
            <a:r>
              <a:rPr lang="en-US" altLang="en-US" sz="1800" b="1" dirty="0"/>
              <a:t>Reviewed the reestimation equations for ML estimates of mixtures.</a:t>
            </a:r>
          </a:p>
          <a:p>
            <a:pPr marL="165100" indent="-165100">
              <a:spcAft>
                <a:spcPts val="600"/>
              </a:spcAft>
              <a:buFont typeface="Arial" pitchFamily="34" charset="0"/>
              <a:buChar char="•"/>
            </a:pPr>
            <a:r>
              <a:rPr lang="en-US" altLang="en-US" sz="1800" b="1" dirty="0"/>
              <a:t>Discussed application to Gaussian mixture distributions.</a:t>
            </a:r>
          </a:p>
          <a:p>
            <a:pPr marL="165100" indent="-165100">
              <a:spcAft>
                <a:spcPts val="600"/>
              </a:spcAft>
              <a:buFont typeface="Arial" pitchFamily="34" charset="0"/>
              <a:buChar char="•"/>
            </a:pPr>
            <a:r>
              <a:rPr lang="en-US" altLang="en-US" sz="1800" b="1" dirty="0"/>
              <a:t>Introduced </a:t>
            </a:r>
            <a:r>
              <a:rPr lang="en-US" altLang="en-US" sz="1800" i="1" dirty="0"/>
              <a:t>k</a:t>
            </a:r>
            <a:r>
              <a:rPr lang="en-US" altLang="en-US" sz="1800" b="1" dirty="0"/>
              <a:t>-Means and Fuzzy </a:t>
            </a:r>
            <a:r>
              <a:rPr lang="en-US" altLang="en-US" sz="1800" i="1" dirty="0"/>
              <a:t>k</a:t>
            </a:r>
            <a:r>
              <a:rPr lang="en-US" altLang="en-US" sz="1800" b="1" dirty="0"/>
              <a:t>-Means clustering.</a:t>
            </a:r>
          </a:p>
          <a:p>
            <a:pPr marL="165100" indent="-165100">
              <a:spcAft>
                <a:spcPts val="600"/>
              </a:spcAft>
              <a:buFont typeface="Arial" pitchFamily="34" charset="0"/>
              <a:buChar char="•"/>
            </a:pPr>
            <a:r>
              <a:rPr lang="en-US" altLang="en-US" sz="1800" b="1" dirty="0"/>
              <a:t>K-Means is available in IMLD as well as </a:t>
            </a:r>
            <a:r>
              <a:rPr lang="en-US" altLang="en-US" sz="1800" b="1" dirty="0" err="1"/>
              <a:t>SKLearn</a:t>
            </a:r>
            <a:r>
              <a:rPr lang="en-US" altLang="en-US" sz="1800" b="1" dirty="0"/>
              <a:t>.</a:t>
            </a:r>
            <a:endParaRPr lang="en-US" altLang="en-US" sz="2000" dirty="0"/>
          </a:p>
        </p:txBody>
      </p:sp>
    </p:spTree>
    <p:extLst>
      <p:ext uri="{BB962C8B-B14F-4D97-AF65-F5344CB8AC3E}">
        <p14:creationId xmlns:p14="http://schemas.microsoft.com/office/powerpoint/2010/main" val="316185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Introduction</a:t>
            </a:r>
          </a:p>
        </p:txBody>
      </p:sp>
      <p:sp>
        <p:nvSpPr>
          <p:cNvPr id="9" name="Text Box 4"/>
          <p:cNvSpPr txBox="1">
            <a:spLocks noChangeArrowheads="1"/>
          </p:cNvSpPr>
          <p:nvPr/>
        </p:nvSpPr>
        <p:spPr bwMode="auto">
          <a:xfrm>
            <a:off x="228599" y="562705"/>
            <a:ext cx="8686801" cy="5986254"/>
          </a:xfrm>
          <a:prstGeom prst="rect">
            <a:avLst/>
          </a:prstGeom>
          <a:noFill/>
          <a:ln w="9525">
            <a:noFill/>
            <a:miter lim="800000"/>
            <a:headEnd/>
            <a:tailEnd/>
          </a:ln>
        </p:spPr>
        <p:txBody>
          <a:bodyPr wrap="square" lIns="0" tIns="0" rIns="0" bIns="0">
            <a:spAutoFit/>
          </a:bodyPr>
          <a:lstStyle/>
          <a:p>
            <a:pPr marL="165100" indent="-165100">
              <a:spcAft>
                <a:spcPts val="1200"/>
              </a:spcAft>
              <a:buFont typeface="Arial" pitchFamily="34" charset="0"/>
              <a:buChar char="•"/>
            </a:pPr>
            <a:r>
              <a:rPr lang="en-US" altLang="en-US" sz="1800" b="1" dirty="0">
                <a:solidFill>
                  <a:schemeClr val="bg1"/>
                </a:solidFill>
              </a:rPr>
              <a:t>Training procedures that use labeled samples are referred to as </a:t>
            </a:r>
            <a:r>
              <a:rPr lang="en-US" altLang="en-US" sz="1800" b="1" dirty="0">
                <a:solidFill>
                  <a:schemeClr val="accent1"/>
                </a:solidFill>
              </a:rPr>
              <a:t>supervised</a:t>
            </a:r>
            <a:r>
              <a:rPr lang="en-US" altLang="en-US" sz="1800" b="1" dirty="0">
                <a:solidFill>
                  <a:schemeClr val="bg1"/>
                </a:solidFill>
              </a:rPr>
              <a:t>.</a:t>
            </a:r>
          </a:p>
          <a:p>
            <a:pPr marL="165100" indent="-165100">
              <a:spcAft>
                <a:spcPts val="1200"/>
              </a:spcAft>
              <a:buFont typeface="Arial" pitchFamily="34" charset="0"/>
              <a:buChar char="•"/>
            </a:pPr>
            <a:r>
              <a:rPr lang="en-US" altLang="en-US" sz="1800" b="1" dirty="0">
                <a:solidFill>
                  <a:schemeClr val="accent1"/>
                </a:solidFill>
              </a:rPr>
              <a:t>Unsupervised</a:t>
            </a:r>
            <a:r>
              <a:rPr lang="en-US" altLang="en-US" sz="1800" b="1" dirty="0">
                <a:solidFill>
                  <a:schemeClr val="bg1"/>
                </a:solidFill>
              </a:rPr>
              <a:t> procedures use unlabeled data.</a:t>
            </a:r>
          </a:p>
          <a:p>
            <a:pPr marL="165100" indent="-165100">
              <a:spcAft>
                <a:spcPts val="600"/>
              </a:spcAft>
              <a:buFont typeface="Arial" pitchFamily="34" charset="0"/>
              <a:buChar char="•"/>
            </a:pPr>
            <a:r>
              <a:rPr lang="en-US" altLang="en-US" sz="1800" b="1" dirty="0">
                <a:solidFill>
                  <a:schemeClr val="bg1"/>
                </a:solidFill>
              </a:rPr>
              <a:t>Seven basic reasons why we are interested in unsupervised methods:</a:t>
            </a:r>
          </a:p>
          <a:p>
            <a:pPr marL="508000" indent="-342900">
              <a:spcAft>
                <a:spcPts val="600"/>
              </a:spcAft>
              <a:buFont typeface="+mj-lt"/>
              <a:buAutoNum type="arabicParenR"/>
            </a:pPr>
            <a:r>
              <a:rPr lang="en-US" altLang="en-US" sz="1800" b="1" dirty="0">
                <a:solidFill>
                  <a:schemeClr val="bg1"/>
                </a:solidFill>
              </a:rPr>
              <a:t>Data collection and labeling data is very costly and nontrivial (often this is a research problem in itself).</a:t>
            </a:r>
          </a:p>
          <a:p>
            <a:pPr marL="508000" indent="-342900">
              <a:spcAft>
                <a:spcPts val="600"/>
              </a:spcAft>
              <a:buFont typeface="+mj-lt"/>
              <a:buAutoNum type="arabicParenR"/>
            </a:pPr>
            <a:r>
              <a:rPr lang="en-US" altLang="en-US" sz="1800" b="1" dirty="0">
                <a:solidFill>
                  <a:schemeClr val="bg1"/>
                </a:solidFill>
              </a:rPr>
              <a:t>Heuristic methods (application-specific) exist that allow us to improve a classifier trained using supervised techniques by introducing large amounts of unlabeled data. This is often faster than labeling data.</a:t>
            </a:r>
          </a:p>
          <a:p>
            <a:pPr marL="508000" indent="-342900">
              <a:spcAft>
                <a:spcPts val="600"/>
              </a:spcAft>
              <a:buFont typeface="+mj-lt"/>
              <a:buAutoNum type="arabicParenR"/>
            </a:pPr>
            <a:r>
              <a:rPr lang="en-US" altLang="en-US" sz="1800" b="1" dirty="0">
                <a:solidFill>
                  <a:schemeClr val="bg1"/>
                </a:solidFill>
              </a:rPr>
              <a:t>We would like to exploit “found” data such as that available on the Internet. Often this data is not truth-marked or is only partially transcribed.</a:t>
            </a:r>
          </a:p>
          <a:p>
            <a:pPr marL="508000" indent="-342900">
              <a:spcAft>
                <a:spcPts val="600"/>
              </a:spcAft>
              <a:buFont typeface="+mj-lt"/>
              <a:buAutoNum type="arabicParenR"/>
            </a:pPr>
            <a:r>
              <a:rPr lang="en-US" altLang="en-US" sz="1800" b="1" dirty="0">
                <a:solidFill>
                  <a:schemeClr val="bg1"/>
                </a:solidFill>
              </a:rPr>
              <a:t>Reversal of the training process: train on unlabeled data and then use supervision to label the groupings.</a:t>
            </a:r>
          </a:p>
          <a:p>
            <a:pPr marL="508000" indent="-342900">
              <a:spcAft>
                <a:spcPts val="600"/>
              </a:spcAft>
              <a:buFont typeface="+mj-lt"/>
              <a:buAutoNum type="arabicParenR"/>
            </a:pPr>
            <a:r>
              <a:rPr lang="en-US" altLang="en-US" sz="1800" b="1" dirty="0">
                <a:solidFill>
                  <a:schemeClr val="bg1"/>
                </a:solidFill>
              </a:rPr>
              <a:t>Models often need to be adapted over time.</a:t>
            </a:r>
          </a:p>
          <a:p>
            <a:pPr marL="508000" indent="-342900">
              <a:spcAft>
                <a:spcPts val="600"/>
              </a:spcAft>
              <a:buFont typeface="+mj-lt"/>
              <a:buAutoNum type="arabicParenR"/>
            </a:pPr>
            <a:r>
              <a:rPr lang="en-US" altLang="en-US" sz="1800" b="1" dirty="0">
                <a:solidFill>
                  <a:schemeClr val="bg1"/>
                </a:solidFill>
              </a:rPr>
              <a:t>Use unsupervised methods to find features that will be useful for categorization.</a:t>
            </a:r>
          </a:p>
          <a:p>
            <a:pPr marL="508000" indent="-342900">
              <a:spcAft>
                <a:spcPts val="1200"/>
              </a:spcAft>
              <a:buFont typeface="+mj-lt"/>
              <a:buAutoNum type="arabicParenR"/>
            </a:pPr>
            <a:r>
              <a:rPr lang="en-US" altLang="en-US" sz="1800" b="1" dirty="0">
                <a:solidFill>
                  <a:schemeClr val="bg1"/>
                </a:solidFill>
              </a:rPr>
              <a:t>Perform rapid exploratory analysis to gain insight into a new problem.</a:t>
            </a:r>
          </a:p>
          <a:p>
            <a:pPr marL="165100" indent="-165100">
              <a:spcAft>
                <a:spcPts val="1200"/>
              </a:spcAft>
              <a:buFont typeface="Arial" pitchFamily="34" charset="0"/>
              <a:buChar char="•"/>
            </a:pPr>
            <a:r>
              <a:rPr lang="en-US" altLang="en-US" sz="1800" b="1" dirty="0">
                <a:solidFill>
                  <a:schemeClr val="bg1"/>
                </a:solidFill>
              </a:rPr>
              <a:t>In this section of the course, we are focusing on nonparametric models. Previously, we focused on parametric techniques.</a:t>
            </a:r>
            <a:endParaRPr lang="en-US" altLang="en-US" sz="2000" dirty="0"/>
          </a:p>
        </p:txBody>
      </p:sp>
    </p:spTree>
    <p:extLst>
      <p:ext uri="{BB962C8B-B14F-4D97-AF65-F5344CB8AC3E}">
        <p14:creationId xmlns:p14="http://schemas.microsoft.com/office/powerpoint/2010/main" val="327165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Box 3"/>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Mixture Densities</a:t>
            </a:r>
          </a:p>
        </p:txBody>
      </p:sp>
      <p:sp>
        <p:nvSpPr>
          <p:cNvPr id="42" name="Rectangle 20"/>
          <p:cNvSpPr txBox="1">
            <a:spLocks noChangeArrowheads="1"/>
          </p:cNvSpPr>
          <p:nvPr/>
        </p:nvSpPr>
        <p:spPr>
          <a:xfrm>
            <a:off x="178868" y="547965"/>
            <a:ext cx="8738120" cy="6190115"/>
          </a:xfrm>
          <a:prstGeom prst="rect">
            <a:avLst/>
          </a:prstGeom>
        </p:spPr>
        <p:txBody>
          <a:bodyPr lIns="0" tIns="0" rIns="0" bIns="0"/>
          <a:lstStyle/>
          <a:p>
            <a:pPr marL="165100" marR="0" lvl="0" indent="-165100" algn="l" defTabSz="914400" rtl="0" eaLnBrk="1" fontAlgn="base" latinLnBrk="0" hangingPunct="1">
              <a:lnSpc>
                <a:spcPct val="100000"/>
              </a:lnSpc>
              <a:spcBef>
                <a:spcPts val="0"/>
              </a:spcBef>
              <a:spcAft>
                <a:spcPts val="600"/>
              </a:spcAft>
              <a:buClrTx/>
              <a:buSzTx/>
              <a:buFontTx/>
              <a:buChar char="•"/>
              <a:tabLst/>
              <a:defRPr/>
            </a:pPr>
            <a:r>
              <a:rPr kumimoji="0" lang="en-US" altLang="en-US" sz="1800" b="1" i="0" u="none" strike="noStrike" kern="0" cap="none" spc="0" normalizeH="0" baseline="0" noProof="0" dirty="0">
                <a:ln>
                  <a:noFill/>
                </a:ln>
                <a:solidFill>
                  <a:schemeClr val="tx1"/>
                </a:solidFill>
                <a:effectLst/>
                <a:uLnTx/>
                <a:uFillTx/>
                <a:latin typeface="+mn-lt"/>
                <a:ea typeface="+mn-ea"/>
                <a:cs typeface="+mn-cs"/>
              </a:rPr>
              <a:t>Assume:</a:t>
            </a:r>
            <a:endParaRPr lang="en-US" altLang="en-US" sz="1800" b="1" kern="0" dirty="0">
              <a:latin typeface="+mn-lt"/>
            </a:endParaRPr>
          </a:p>
          <a:p>
            <a:pPr marL="350838" lvl="0" indent="-182563">
              <a:spcBef>
                <a:spcPts val="0"/>
              </a:spcBef>
              <a:spcAft>
                <a:spcPts val="600"/>
              </a:spcAft>
              <a:buFont typeface="Wingdings" pitchFamily="2" charset="2"/>
              <a:buChar char="§"/>
            </a:pPr>
            <a:r>
              <a:rPr kumimoji="0" lang="en-US" altLang="en-US" sz="1800" b="1" i="0" u="none" strike="noStrike" kern="0" cap="none" spc="0" normalizeH="0" baseline="0" noProof="0" dirty="0">
                <a:ln>
                  <a:noFill/>
                </a:ln>
                <a:solidFill>
                  <a:schemeClr val="tx1"/>
                </a:solidFill>
                <a:effectLst/>
                <a:uLnTx/>
                <a:uFillTx/>
                <a:latin typeface="+mn-lt"/>
                <a:ea typeface="+mn-ea"/>
                <a:cs typeface="+mn-cs"/>
              </a:rPr>
              <a:t>The samples come from a known number of </a:t>
            </a:r>
            <a:r>
              <a:rPr kumimoji="0" lang="en-US" altLang="en-US" sz="1800" i="1" u="none" strike="noStrike" kern="0" cap="none" spc="0" normalizeH="0" baseline="0" noProof="0" dirty="0">
                <a:ln>
                  <a:noFill/>
                </a:ln>
                <a:solidFill>
                  <a:schemeClr val="tx1"/>
                </a:solidFill>
                <a:effectLst/>
                <a:uLnTx/>
                <a:uFillTx/>
                <a:latin typeface="+mn-lt"/>
                <a:ea typeface="+mn-ea"/>
                <a:cs typeface="+mn-cs"/>
              </a:rPr>
              <a:t>c</a:t>
            </a:r>
            <a:r>
              <a:rPr kumimoji="0" lang="en-US" altLang="en-US" sz="1800" b="1" i="0" u="none" strike="noStrike" kern="0" cap="none" spc="0" normalizeH="0" baseline="0" noProof="0" dirty="0">
                <a:ln>
                  <a:noFill/>
                </a:ln>
                <a:solidFill>
                  <a:schemeClr val="tx1"/>
                </a:solidFill>
                <a:effectLst/>
                <a:uLnTx/>
                <a:uFillTx/>
                <a:latin typeface="+mn-lt"/>
                <a:ea typeface="+mn-ea"/>
                <a:cs typeface="+mn-cs"/>
              </a:rPr>
              <a:t> classes.</a:t>
            </a:r>
          </a:p>
          <a:p>
            <a:pPr marL="350838" lvl="0" indent="-182563">
              <a:spcBef>
                <a:spcPts val="0"/>
              </a:spcBef>
              <a:spcAft>
                <a:spcPts val="600"/>
              </a:spcAft>
              <a:buFont typeface="Wingdings" pitchFamily="2" charset="2"/>
              <a:buChar char="§"/>
            </a:pPr>
            <a:r>
              <a:rPr kumimoji="0" lang="en-US" altLang="en-US" sz="1800" b="1" i="0" u="none" strike="noStrike" kern="0" cap="none" spc="0" normalizeH="0" baseline="0" noProof="0" dirty="0">
                <a:ln>
                  <a:noFill/>
                </a:ln>
                <a:solidFill>
                  <a:schemeClr val="tx1"/>
                </a:solidFill>
                <a:effectLst/>
                <a:uLnTx/>
                <a:uFillTx/>
                <a:latin typeface="+mn-lt"/>
                <a:ea typeface="+mn-ea"/>
                <a:cs typeface="+mn-cs"/>
              </a:rPr>
              <a:t>The prior</a:t>
            </a:r>
            <a:r>
              <a:rPr kumimoji="0" lang="en-US" altLang="en-US" sz="1800" b="1" i="0" u="none" strike="noStrike" kern="0" cap="none" spc="0" normalizeH="0" noProof="0" dirty="0">
                <a:ln>
                  <a:noFill/>
                </a:ln>
                <a:solidFill>
                  <a:schemeClr val="tx1"/>
                </a:solidFill>
                <a:effectLst/>
                <a:uLnTx/>
                <a:uFillTx/>
                <a:latin typeface="+mn-lt"/>
                <a:ea typeface="+mn-ea"/>
                <a:cs typeface="+mn-cs"/>
              </a:rPr>
              <a:t> probabilities, </a:t>
            </a:r>
            <a:r>
              <a:rPr kumimoji="0" lang="en-US" altLang="en-US" sz="1800" i="1" u="none" strike="noStrike" kern="0" cap="none" spc="0" normalizeH="0" noProof="0" dirty="0">
                <a:ln>
                  <a:noFill/>
                </a:ln>
                <a:solidFill>
                  <a:schemeClr val="tx1"/>
                </a:solidFill>
                <a:effectLst/>
                <a:uLnTx/>
                <a:uFillTx/>
                <a:latin typeface="+mn-lt"/>
                <a:ea typeface="+mn-ea"/>
                <a:cs typeface="+mn-cs"/>
              </a:rPr>
              <a:t>P</a:t>
            </a:r>
            <a:r>
              <a:rPr kumimoji="0" lang="en-US" altLang="en-US" sz="1800" u="none" strike="noStrike" kern="0" cap="none" spc="0" normalizeH="0" noProof="0" dirty="0">
                <a:ln>
                  <a:noFill/>
                </a:ln>
                <a:solidFill>
                  <a:schemeClr val="tx1"/>
                </a:solidFill>
                <a:effectLst/>
                <a:uLnTx/>
                <a:uFillTx/>
                <a:latin typeface="+mn-lt"/>
                <a:ea typeface="+mn-ea"/>
                <a:cs typeface="+mn-cs"/>
              </a:rPr>
              <a:t>(</a:t>
            </a:r>
            <a:r>
              <a:rPr kumimoji="0" lang="en-US" altLang="en-US" sz="1800" u="none" strike="noStrike" kern="0" cap="none" spc="0" normalizeH="0" noProof="0" dirty="0" err="1">
                <a:ln>
                  <a:noFill/>
                </a:ln>
                <a:solidFill>
                  <a:schemeClr val="tx1"/>
                </a:solidFill>
                <a:effectLst/>
                <a:uLnTx/>
                <a:uFillTx/>
                <a:latin typeface="+mn-lt"/>
                <a:ea typeface="+mn-ea"/>
                <a:cs typeface="+mn-cs"/>
                <a:sym typeface="Symbol"/>
              </a:rPr>
              <a:t>ω</a:t>
            </a:r>
            <a:r>
              <a:rPr kumimoji="0" lang="en-US" altLang="en-US" sz="1800" i="1" u="none" strike="noStrike" kern="0" cap="none" spc="0" normalizeH="0" baseline="-25000" noProof="0" dirty="0" err="1">
                <a:ln>
                  <a:noFill/>
                </a:ln>
                <a:solidFill>
                  <a:schemeClr val="tx1"/>
                </a:solidFill>
                <a:effectLst/>
                <a:uLnTx/>
                <a:uFillTx/>
                <a:latin typeface="+mn-lt"/>
                <a:ea typeface="+mn-ea"/>
                <a:cs typeface="+mn-cs"/>
                <a:sym typeface="Symbol"/>
              </a:rPr>
              <a:t>j</a:t>
            </a:r>
            <a:r>
              <a:rPr kumimoji="0" lang="en-US" altLang="en-US" sz="1800" u="none" strike="noStrike" kern="0" cap="none" spc="0" normalizeH="0" noProof="0" dirty="0">
                <a:ln>
                  <a:noFill/>
                </a:ln>
                <a:solidFill>
                  <a:schemeClr val="tx1"/>
                </a:solidFill>
                <a:effectLst/>
                <a:uLnTx/>
                <a:uFillTx/>
                <a:latin typeface="+mn-lt"/>
                <a:ea typeface="+mn-ea"/>
                <a:cs typeface="+mn-cs"/>
                <a:sym typeface="Symbol"/>
              </a:rPr>
              <a:t>), </a:t>
            </a:r>
            <a:r>
              <a:rPr kumimoji="0" lang="en-US" altLang="en-US" sz="1800" b="1" i="0" u="none" strike="noStrike" kern="0" cap="none" spc="0" normalizeH="0" noProof="0" dirty="0">
                <a:ln>
                  <a:noFill/>
                </a:ln>
                <a:solidFill>
                  <a:schemeClr val="tx1"/>
                </a:solidFill>
                <a:effectLst/>
                <a:uLnTx/>
                <a:uFillTx/>
                <a:latin typeface="+mn-lt"/>
                <a:ea typeface="+mn-ea"/>
                <a:cs typeface="+mn-cs"/>
                <a:sym typeface="Symbol"/>
              </a:rPr>
              <a:t>for </a:t>
            </a:r>
            <a:r>
              <a:rPr lang="en-US" altLang="en-US" sz="1800" i="1" kern="0" dirty="0">
                <a:sym typeface="Symbol"/>
              </a:rPr>
              <a:t>j = 1, …, c</a:t>
            </a:r>
            <a:r>
              <a:rPr lang="en-US" altLang="en-US" sz="1800" kern="0" dirty="0">
                <a:sym typeface="Symbol"/>
              </a:rPr>
              <a:t>,</a:t>
            </a:r>
            <a:r>
              <a:rPr lang="en-US" altLang="en-US" sz="1800" i="1" kern="0" dirty="0">
                <a:sym typeface="Symbol"/>
              </a:rPr>
              <a:t> </a:t>
            </a:r>
            <a:r>
              <a:rPr kumimoji="0" lang="en-US" altLang="en-US" sz="1800" b="1" i="0" u="none" strike="noStrike" kern="0" cap="none" spc="0" normalizeH="0" noProof="0" dirty="0">
                <a:ln>
                  <a:noFill/>
                </a:ln>
                <a:solidFill>
                  <a:schemeClr val="tx1"/>
                </a:solidFill>
                <a:effectLst/>
                <a:uLnTx/>
                <a:uFillTx/>
                <a:latin typeface="+mn-lt"/>
                <a:ea typeface="+mn-ea"/>
                <a:cs typeface="+mn-cs"/>
                <a:sym typeface="Symbol"/>
              </a:rPr>
              <a:t>are known,.</a:t>
            </a:r>
          </a:p>
          <a:p>
            <a:pPr marL="350838" lvl="0" indent="-182563">
              <a:spcBef>
                <a:spcPts val="0"/>
              </a:spcBef>
              <a:spcAft>
                <a:spcPts val="600"/>
              </a:spcAft>
              <a:buFont typeface="Wingdings" pitchFamily="2" charset="2"/>
              <a:buChar char="§"/>
            </a:pPr>
            <a:r>
              <a:rPr lang="en-US" altLang="en-US" sz="1800" b="1" kern="0" dirty="0">
                <a:latin typeface="+mn-lt"/>
                <a:sym typeface="Symbol"/>
              </a:rPr>
              <a:t>The forms of the class-conditional probability densities, </a:t>
            </a:r>
            <a:r>
              <a:rPr lang="en-US" altLang="en-US" sz="1800" i="1" kern="0" dirty="0">
                <a:latin typeface="+mn-lt"/>
                <a:sym typeface="Symbol"/>
              </a:rPr>
              <a:t>p</a:t>
            </a:r>
            <a:r>
              <a:rPr lang="en-US" altLang="en-US" sz="1800" kern="0" dirty="0">
                <a:latin typeface="+mn-lt"/>
                <a:sym typeface="Symbol"/>
              </a:rPr>
              <a:t>(</a:t>
            </a:r>
            <a:r>
              <a:rPr lang="en-US" altLang="en-US" sz="1800" b="1" kern="0" dirty="0" err="1">
                <a:latin typeface="+mn-lt"/>
                <a:sym typeface="Symbol"/>
              </a:rPr>
              <a:t>x|</a:t>
            </a:r>
            <a:r>
              <a:rPr lang="en-US" altLang="en-US" sz="1800" kern="0" dirty="0" err="1">
                <a:sym typeface="Symbol"/>
              </a:rPr>
              <a:t>ω</a:t>
            </a:r>
            <a:r>
              <a:rPr lang="en-US" altLang="en-US" sz="1800" i="1" kern="0" baseline="-25000" dirty="0" err="1">
                <a:sym typeface="Symbol"/>
              </a:rPr>
              <a:t>j</a:t>
            </a:r>
            <a:r>
              <a:rPr lang="en-US" altLang="en-US" sz="1800" i="1" kern="0" dirty="0" err="1">
                <a:sym typeface="Symbol"/>
              </a:rPr>
              <a:t>,</a:t>
            </a:r>
            <a:r>
              <a:rPr lang="en-US" altLang="en-US" sz="1800" b="1" i="1" kern="0" dirty="0" err="1">
                <a:sym typeface="Symbol"/>
              </a:rPr>
              <a:t>θ</a:t>
            </a:r>
            <a:r>
              <a:rPr lang="en-US" altLang="en-US" sz="1800" i="1" kern="0" baseline="-25000" dirty="0" err="1">
                <a:sym typeface="Symbol"/>
              </a:rPr>
              <a:t>j</a:t>
            </a:r>
            <a:r>
              <a:rPr lang="en-US" altLang="en-US" sz="1800" i="1" kern="0" dirty="0">
                <a:sym typeface="Symbol"/>
              </a:rPr>
              <a:t>) </a:t>
            </a:r>
            <a:r>
              <a:rPr lang="en-US" altLang="en-US" sz="1800" b="1" kern="0" dirty="0">
                <a:sym typeface="Symbol"/>
              </a:rPr>
              <a:t>are known.</a:t>
            </a:r>
            <a:endParaRPr kumimoji="0" lang="en-US" altLang="en-US" sz="1800" b="1" i="0" u="none" strike="noStrike" kern="0" cap="none" spc="0" normalizeH="0" noProof="0" dirty="0">
              <a:ln>
                <a:noFill/>
              </a:ln>
              <a:solidFill>
                <a:schemeClr val="tx1"/>
              </a:solidFill>
              <a:effectLst/>
              <a:uLnTx/>
              <a:uFillTx/>
              <a:latin typeface="+mn-lt"/>
              <a:ea typeface="+mn-ea"/>
              <a:cs typeface="+mn-cs"/>
              <a:sym typeface="Symbol"/>
            </a:endParaRPr>
          </a:p>
          <a:p>
            <a:pPr marL="350838" lvl="0" indent="-182563">
              <a:spcBef>
                <a:spcPts val="0"/>
              </a:spcBef>
              <a:spcAft>
                <a:spcPts val="600"/>
              </a:spcAft>
              <a:buFont typeface="Wingdings" pitchFamily="2" charset="2"/>
              <a:buChar char="§"/>
            </a:pPr>
            <a:r>
              <a:rPr kumimoji="0" lang="en-US" altLang="en-US" sz="1800" b="1" i="0" u="none" strike="noStrike" kern="0" cap="none" spc="0" normalizeH="0" baseline="0" noProof="0" dirty="0">
                <a:ln>
                  <a:noFill/>
                </a:ln>
                <a:solidFill>
                  <a:schemeClr val="tx1"/>
                </a:solidFill>
                <a:effectLst/>
                <a:uLnTx/>
                <a:uFillTx/>
                <a:latin typeface="+mn-lt"/>
                <a:ea typeface="+mn-ea"/>
                <a:cs typeface="+mn-cs"/>
              </a:rPr>
              <a:t>The values for the </a:t>
            </a:r>
            <a:r>
              <a:rPr kumimoji="0" lang="en-US" altLang="en-US" sz="1800" i="1" u="none" strike="noStrike" kern="0" cap="none" spc="0" normalizeH="0" baseline="0" noProof="0" dirty="0">
                <a:ln>
                  <a:noFill/>
                </a:ln>
                <a:solidFill>
                  <a:schemeClr val="tx1"/>
                </a:solidFill>
                <a:effectLst/>
                <a:uLnTx/>
                <a:uFillTx/>
                <a:latin typeface="+mn-lt"/>
                <a:ea typeface="+mn-ea"/>
                <a:cs typeface="+mn-cs"/>
              </a:rPr>
              <a:t>c</a:t>
            </a:r>
            <a:r>
              <a:rPr kumimoji="0" lang="en-US" altLang="en-US" sz="1800" b="1" i="0" u="none" strike="noStrike" kern="0" cap="none" spc="0" normalizeH="0" baseline="0" noProof="0" dirty="0">
                <a:ln>
                  <a:noFill/>
                </a:ln>
                <a:solidFill>
                  <a:schemeClr val="tx1"/>
                </a:solidFill>
                <a:effectLst/>
                <a:uLnTx/>
                <a:uFillTx/>
                <a:latin typeface="+mn-lt"/>
                <a:ea typeface="+mn-ea"/>
                <a:cs typeface="+mn-cs"/>
              </a:rPr>
              <a:t> parameter vectors </a:t>
            </a:r>
            <a:r>
              <a:rPr lang="en-US" altLang="en-US" sz="1800" kern="0" dirty="0">
                <a:sym typeface="Symbol"/>
              </a:rPr>
              <a:t>ω</a:t>
            </a:r>
            <a:r>
              <a:rPr lang="en-US" altLang="en-US" sz="1800" i="1" kern="0" baseline="-25000" dirty="0">
                <a:sym typeface="Symbol"/>
              </a:rPr>
              <a:t>1</a:t>
            </a:r>
            <a:r>
              <a:rPr kumimoji="0" lang="en-US" altLang="en-US" sz="1800" b="1" i="0" u="none" strike="noStrike" kern="0" cap="none" spc="0" normalizeH="0" baseline="0" noProof="0" dirty="0">
                <a:ln>
                  <a:noFill/>
                </a:ln>
                <a:solidFill>
                  <a:schemeClr val="tx1"/>
                </a:solidFill>
                <a:effectLst/>
                <a:uLnTx/>
                <a:uFillTx/>
                <a:latin typeface="+mn-lt"/>
                <a:ea typeface="+mn-ea"/>
                <a:cs typeface="+mn-cs"/>
              </a:rPr>
              <a:t>,</a:t>
            </a:r>
            <a:r>
              <a:rPr lang="en-US" altLang="en-US" sz="1800" b="1" i="1" kern="0" dirty="0">
                <a:sym typeface="Symbol"/>
              </a:rPr>
              <a:t> …,</a:t>
            </a:r>
            <a:r>
              <a:rPr lang="en-US" altLang="en-US" sz="1800" kern="0" dirty="0">
                <a:sym typeface="Symbol"/>
              </a:rPr>
              <a:t> </a:t>
            </a:r>
            <a:r>
              <a:rPr lang="en-US" altLang="en-US" sz="1800" kern="0" dirty="0" err="1">
                <a:sym typeface="Symbol"/>
              </a:rPr>
              <a:t>ω</a:t>
            </a:r>
            <a:r>
              <a:rPr lang="en-US" altLang="en-US" sz="1800" i="1" kern="0" baseline="-25000" dirty="0" err="1">
                <a:sym typeface="Symbol"/>
              </a:rPr>
              <a:t>c</a:t>
            </a:r>
            <a:r>
              <a:rPr kumimoji="0" lang="en-US" altLang="en-US" sz="1800" b="1" i="0" u="none" strike="noStrike" kern="0" cap="none" spc="0" normalizeH="0" baseline="0" noProof="0" dirty="0">
                <a:ln>
                  <a:noFill/>
                </a:ln>
                <a:solidFill>
                  <a:schemeClr val="tx1"/>
                </a:solidFill>
                <a:effectLst/>
                <a:uLnTx/>
                <a:uFillTx/>
                <a:latin typeface="+mn-lt"/>
                <a:ea typeface="+mn-ea"/>
                <a:cs typeface="+mn-cs"/>
              </a:rPr>
              <a:t> are unknown.</a:t>
            </a:r>
          </a:p>
          <a:p>
            <a:pPr marL="350838" lvl="0" indent="-182563">
              <a:spcBef>
                <a:spcPts val="0"/>
              </a:spcBef>
              <a:spcAft>
                <a:spcPts val="1200"/>
              </a:spcAft>
              <a:buFont typeface="Wingdings" pitchFamily="2" charset="2"/>
              <a:buChar char="§"/>
            </a:pPr>
            <a:r>
              <a:rPr lang="en-US" altLang="en-US" sz="1800" b="1" kern="0" dirty="0">
                <a:latin typeface="+mn-lt"/>
              </a:rPr>
              <a:t>The category labels are unknown.</a:t>
            </a:r>
          </a:p>
          <a:p>
            <a:pPr marL="165100" indent="-165100">
              <a:spcBef>
                <a:spcPts val="0"/>
              </a:spcBef>
              <a:spcAft>
                <a:spcPts val="1200"/>
              </a:spcAft>
              <a:buFont typeface="Arial" pitchFamily="34" charset="0"/>
              <a:buChar char="•"/>
            </a:pPr>
            <a:r>
              <a:rPr lang="en-US" altLang="en-US" sz="1800" b="1" dirty="0"/>
              <a:t>The probability density function for the samples is given by:</a:t>
            </a:r>
          </a:p>
          <a:p>
            <a:pPr marL="165100" indent="-165100">
              <a:spcBef>
                <a:spcPts val="3600"/>
              </a:spcBef>
              <a:spcAft>
                <a:spcPts val="1200"/>
              </a:spcAft>
            </a:pPr>
            <a:r>
              <a:rPr lang="en-US" altLang="en-US" sz="1800" b="1" dirty="0"/>
              <a:t>	where </a:t>
            </a:r>
            <a:r>
              <a:rPr lang="en-US" altLang="en-US" sz="1800" b="1" i="1" kern="0" dirty="0" err="1">
                <a:sym typeface="Symbol"/>
              </a:rPr>
              <a:t>θ</a:t>
            </a:r>
            <a:r>
              <a:rPr lang="en-US" altLang="en-US" sz="1800" b="1" i="1" kern="0" dirty="0">
                <a:sym typeface="Symbol"/>
              </a:rPr>
              <a:t> = (θ</a:t>
            </a:r>
            <a:r>
              <a:rPr lang="en-US" altLang="en-US" sz="1800" i="1" kern="0" baseline="-25000" dirty="0">
                <a:sym typeface="Symbol"/>
              </a:rPr>
              <a:t>1</a:t>
            </a:r>
            <a:r>
              <a:rPr lang="en-US" altLang="en-US" sz="1800" b="1" kern="0" dirty="0"/>
              <a:t>,</a:t>
            </a:r>
            <a:r>
              <a:rPr lang="en-US" altLang="en-US" sz="1800" b="1" i="1" kern="0" dirty="0">
                <a:sym typeface="Symbol"/>
              </a:rPr>
              <a:t> …, </a:t>
            </a:r>
            <a:r>
              <a:rPr lang="en-US" altLang="en-US" sz="1800" b="1" i="1" kern="0" dirty="0" err="1">
                <a:sym typeface="Symbol"/>
              </a:rPr>
              <a:t>θ</a:t>
            </a:r>
            <a:r>
              <a:rPr lang="en-US" altLang="en-US" sz="1800" i="1" kern="0" baseline="-25000" dirty="0" err="1">
                <a:sym typeface="Symbol"/>
              </a:rPr>
              <a:t>c</a:t>
            </a:r>
            <a:r>
              <a:rPr lang="en-US" altLang="en-US" sz="1800" b="1" kern="0" dirty="0"/>
              <a:t> )</a:t>
            </a:r>
            <a:r>
              <a:rPr lang="en-US" altLang="en-US" sz="1800" kern="0" baseline="30000" dirty="0"/>
              <a:t>t</a:t>
            </a:r>
            <a:r>
              <a:rPr lang="en-US" altLang="en-US" sz="1800" b="1" kern="0" dirty="0"/>
              <a:t>. </a:t>
            </a:r>
            <a:r>
              <a:rPr lang="en-US" altLang="en-US" sz="1800" i="1" kern="0" dirty="0"/>
              <a:t>P</a:t>
            </a:r>
            <a:r>
              <a:rPr lang="en-US" altLang="en-US" sz="1800" kern="0" dirty="0"/>
              <a:t>(</a:t>
            </a:r>
            <a:r>
              <a:rPr lang="en-US" altLang="en-US" sz="1800" b="1" i="1" kern="0" dirty="0" err="1">
                <a:sym typeface="Symbol"/>
              </a:rPr>
              <a:t>θ</a:t>
            </a:r>
            <a:r>
              <a:rPr lang="en-US" altLang="en-US" sz="1800" i="1" kern="0" baseline="-25000" dirty="0" err="1">
                <a:sym typeface="Symbol"/>
              </a:rPr>
              <a:t>j</a:t>
            </a:r>
            <a:r>
              <a:rPr lang="en-US" altLang="en-US" sz="1800" kern="0" dirty="0">
                <a:sym typeface="Symbol"/>
              </a:rPr>
              <a:t>), </a:t>
            </a:r>
            <a:r>
              <a:rPr lang="en-US" altLang="en-US" sz="1800" b="1" kern="0" dirty="0">
                <a:sym typeface="Symbol"/>
              </a:rPr>
              <a:t>the prior probabilities are called the mixing parameters and without loss of generality sum to one.</a:t>
            </a:r>
          </a:p>
          <a:p>
            <a:pPr marL="165100" indent="-165100">
              <a:spcBef>
                <a:spcPts val="0"/>
              </a:spcBef>
              <a:spcAft>
                <a:spcPts val="1200"/>
              </a:spcAft>
              <a:buFont typeface="Arial" pitchFamily="34" charset="0"/>
              <a:buChar char="•"/>
            </a:pPr>
            <a:r>
              <a:rPr lang="en-US" altLang="en-US" sz="1800" b="1" kern="0" dirty="0">
                <a:sym typeface="Symbol"/>
              </a:rPr>
              <a:t>A density, </a:t>
            </a:r>
            <a:r>
              <a:rPr lang="en-US" altLang="en-US" sz="1800" i="1" kern="0" dirty="0">
                <a:sym typeface="Symbol"/>
              </a:rPr>
              <a:t>p</a:t>
            </a:r>
            <a:r>
              <a:rPr lang="en-US" altLang="en-US" sz="1800" kern="0" dirty="0">
                <a:sym typeface="Symbol"/>
              </a:rPr>
              <a:t>(</a:t>
            </a:r>
            <a:r>
              <a:rPr lang="en-US" altLang="en-US" sz="1800" b="1" kern="0" dirty="0" err="1">
                <a:sym typeface="Symbol"/>
              </a:rPr>
              <a:t>x|</a:t>
            </a:r>
            <a:r>
              <a:rPr lang="en-US" altLang="en-US" sz="1800" b="1" i="1" kern="0" dirty="0" err="1">
                <a:sym typeface="Symbol"/>
              </a:rPr>
              <a:t>θ</a:t>
            </a:r>
            <a:r>
              <a:rPr lang="en-US" altLang="en-US" sz="1800" i="1" kern="0" dirty="0">
                <a:sym typeface="Symbol"/>
              </a:rPr>
              <a:t>)</a:t>
            </a:r>
            <a:r>
              <a:rPr lang="en-US" altLang="en-US" sz="1800" b="1" kern="0" dirty="0">
                <a:sym typeface="Symbol"/>
              </a:rPr>
              <a:t>, is said to be identifiable if </a:t>
            </a:r>
            <a:r>
              <a:rPr lang="en-US" altLang="en-US" sz="1800" b="1" i="1" kern="0" dirty="0" err="1">
                <a:sym typeface="Symbol"/>
              </a:rPr>
              <a:t>θ</a:t>
            </a:r>
            <a:r>
              <a:rPr lang="en-US" altLang="en-US" sz="1800" b="1" i="1" kern="0" dirty="0">
                <a:sym typeface="Symbol"/>
              </a:rPr>
              <a:t> </a:t>
            </a:r>
            <a:r>
              <a:rPr lang="en-US" altLang="en-US" sz="1800" kern="0" dirty="0">
                <a:sym typeface="Symbol"/>
              </a:rPr>
              <a:t>≠</a:t>
            </a:r>
            <a:r>
              <a:rPr lang="en-US" altLang="en-US" sz="1800" b="1" i="1" kern="0" dirty="0">
                <a:sym typeface="Symbol"/>
              </a:rPr>
              <a:t> </a:t>
            </a:r>
            <a:r>
              <a:rPr lang="en-US" altLang="en-US" sz="1800" b="1" i="1" kern="0" dirty="0" err="1">
                <a:sym typeface="Symbol"/>
              </a:rPr>
              <a:t>θ</a:t>
            </a:r>
            <a:r>
              <a:rPr lang="en-US" altLang="en-US" sz="1800" b="1" i="1" kern="0" dirty="0">
                <a:sym typeface="Symbol"/>
              </a:rPr>
              <a:t>’  </a:t>
            </a:r>
            <a:r>
              <a:rPr lang="en-US" altLang="en-US" sz="1800" b="1" kern="0" dirty="0">
                <a:sym typeface="Symbol"/>
              </a:rPr>
              <a:t>implies there exists an x</a:t>
            </a:r>
            <a:r>
              <a:rPr lang="en-US" altLang="en-US" sz="1800" b="1" i="1" kern="0" dirty="0">
                <a:sym typeface="Symbol"/>
              </a:rPr>
              <a:t> </a:t>
            </a:r>
            <a:r>
              <a:rPr lang="en-US" altLang="en-US" sz="1800" b="1" kern="0" dirty="0">
                <a:sym typeface="Symbol"/>
              </a:rPr>
              <a:t>such that </a:t>
            </a:r>
            <a:r>
              <a:rPr lang="en-US" altLang="en-US" sz="1800" i="1" kern="0" dirty="0">
                <a:sym typeface="Symbol"/>
              </a:rPr>
              <a:t>p</a:t>
            </a:r>
            <a:r>
              <a:rPr lang="en-US" altLang="en-US" sz="1800" kern="0" dirty="0">
                <a:sym typeface="Symbol"/>
              </a:rPr>
              <a:t>(</a:t>
            </a:r>
            <a:r>
              <a:rPr lang="en-US" altLang="en-US" sz="1800" b="1" kern="0" dirty="0" err="1">
                <a:sym typeface="Symbol"/>
              </a:rPr>
              <a:t>x|</a:t>
            </a:r>
            <a:r>
              <a:rPr lang="en-US" altLang="en-US" sz="1800" b="1" i="1" kern="0" dirty="0" err="1">
                <a:sym typeface="Symbol"/>
              </a:rPr>
              <a:t>θ</a:t>
            </a:r>
            <a:r>
              <a:rPr lang="en-US" altLang="en-US" sz="1800" i="1" kern="0" dirty="0">
                <a:sym typeface="Symbol"/>
              </a:rPr>
              <a:t>) </a:t>
            </a:r>
            <a:r>
              <a:rPr lang="en-US" altLang="en-US" sz="1800" kern="0" dirty="0">
                <a:sym typeface="Symbol"/>
              </a:rPr>
              <a:t>≠</a:t>
            </a:r>
            <a:r>
              <a:rPr lang="en-US" altLang="en-US" sz="1800" i="1" kern="0" dirty="0">
                <a:sym typeface="Symbol"/>
              </a:rPr>
              <a:t> p</a:t>
            </a:r>
            <a:r>
              <a:rPr lang="en-US" altLang="en-US" sz="1800" kern="0" dirty="0">
                <a:sym typeface="Symbol"/>
              </a:rPr>
              <a:t>(</a:t>
            </a:r>
            <a:r>
              <a:rPr lang="en-US" altLang="en-US" sz="1800" b="1" kern="0" dirty="0" err="1">
                <a:sym typeface="Symbol"/>
              </a:rPr>
              <a:t>x|</a:t>
            </a:r>
            <a:r>
              <a:rPr lang="en-US" altLang="en-US" sz="1800" b="1" i="1" kern="0" dirty="0" err="1">
                <a:sym typeface="Symbol"/>
              </a:rPr>
              <a:t>θ</a:t>
            </a:r>
            <a:r>
              <a:rPr lang="en-US" altLang="en-US" sz="1800" b="1" i="1" kern="0" dirty="0">
                <a:sym typeface="Symbol"/>
              </a:rPr>
              <a:t>’</a:t>
            </a:r>
            <a:r>
              <a:rPr lang="en-US" altLang="en-US" sz="1800" i="1" kern="0" dirty="0">
                <a:sym typeface="Symbol"/>
              </a:rPr>
              <a:t>)</a:t>
            </a:r>
            <a:r>
              <a:rPr lang="en-US" altLang="en-US" sz="1800" kern="0" dirty="0">
                <a:sym typeface="Symbol"/>
              </a:rPr>
              <a:t>. </a:t>
            </a:r>
            <a:r>
              <a:rPr lang="en-US" altLang="en-US" sz="1800" b="1" kern="0" dirty="0">
                <a:sym typeface="Symbol"/>
              </a:rPr>
              <a:t>(A density is unidentifiable if we cannot recover a unique </a:t>
            </a:r>
            <a:r>
              <a:rPr lang="en-US" altLang="en-US" sz="1800" b="1" i="1" kern="0" dirty="0" err="1">
                <a:sym typeface="Symbol"/>
              </a:rPr>
              <a:t>θ</a:t>
            </a:r>
            <a:r>
              <a:rPr lang="en-US" altLang="en-US" sz="1800" b="1" kern="0" dirty="0">
                <a:sym typeface="Symbol"/>
              </a:rPr>
              <a:t>  from an infinite amount of data.)</a:t>
            </a:r>
          </a:p>
          <a:p>
            <a:pPr marL="165100" indent="-165100">
              <a:spcBef>
                <a:spcPts val="0"/>
              </a:spcBef>
              <a:spcAft>
                <a:spcPts val="1200"/>
              </a:spcAft>
              <a:buFont typeface="Arial" pitchFamily="34" charset="0"/>
              <a:buChar char="•"/>
            </a:pPr>
            <a:r>
              <a:rPr lang="en-US" altLang="en-US" sz="1800" b="1" kern="0" dirty="0">
                <a:sym typeface="Symbol"/>
              </a:rPr>
              <a:t>Identifiability of </a:t>
            </a:r>
            <a:r>
              <a:rPr lang="en-US" altLang="en-US" sz="1800" b="1" i="1" kern="0" dirty="0" err="1">
                <a:sym typeface="Symbol"/>
              </a:rPr>
              <a:t>θ</a:t>
            </a:r>
            <a:r>
              <a:rPr lang="en-US" altLang="en-US" sz="1800" b="1" i="1" kern="0" dirty="0">
                <a:sym typeface="Symbol"/>
              </a:rPr>
              <a:t> </a:t>
            </a:r>
            <a:r>
              <a:rPr lang="en-US" altLang="en-US" sz="1800" b="1" kern="0" dirty="0">
                <a:sym typeface="Symbol"/>
              </a:rPr>
              <a:t>is a property of the model and not the procedure used to estimate the model.</a:t>
            </a:r>
          </a:p>
          <a:p>
            <a:pPr marL="165100" indent="-165100">
              <a:spcBef>
                <a:spcPts val="0"/>
              </a:spcBef>
              <a:spcAft>
                <a:spcPts val="1200"/>
              </a:spcAft>
              <a:buFont typeface="Arial" pitchFamily="34" charset="0"/>
              <a:buChar char="•"/>
            </a:pPr>
            <a:r>
              <a:rPr lang="en-US" altLang="en-US" sz="1800" b="1" kern="0" dirty="0">
                <a:sym typeface="Symbol"/>
              </a:rPr>
              <a:t>We have already discussed methods to estimate these mixture coefficients.</a:t>
            </a:r>
            <a:endParaRPr lang="en-US" altLang="en-US" sz="1800" b="1" dirty="0"/>
          </a:p>
        </p:txBody>
      </p:sp>
      <p:graphicFrame>
        <p:nvGraphicFramePr>
          <p:cNvPr id="43" name="Object 42"/>
          <p:cNvGraphicFramePr>
            <a:graphicFrameLocks noChangeAspect="1"/>
          </p:cNvGraphicFramePr>
          <p:nvPr/>
        </p:nvGraphicFramePr>
        <p:xfrm>
          <a:off x="449263" y="2997465"/>
          <a:ext cx="2857500" cy="596900"/>
        </p:xfrm>
        <a:graphic>
          <a:graphicData uri="http://schemas.openxmlformats.org/presentationml/2006/ole">
            <mc:AlternateContent xmlns:mc="http://schemas.openxmlformats.org/markup-compatibility/2006">
              <mc:Choice xmlns:v="urn:schemas-microsoft-com:vml" Requires="v">
                <p:oleObj name="Equation" r:id="rId2" imgW="2857320" imgH="596880" progId="Equation.DSMT4">
                  <p:embed/>
                </p:oleObj>
              </mc:Choice>
              <mc:Fallback>
                <p:oleObj name="Equation" r:id="rId2" imgW="2857320" imgH="59688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2997465"/>
                        <a:ext cx="2857500" cy="596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3275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Maximum Likelihood Estimates</a:t>
            </a:r>
          </a:p>
        </p:txBody>
      </p:sp>
      <p:sp>
        <p:nvSpPr>
          <p:cNvPr id="4" name="Rectangle 20"/>
          <p:cNvSpPr txBox="1">
            <a:spLocks noChangeArrowheads="1"/>
          </p:cNvSpPr>
          <p:nvPr/>
        </p:nvSpPr>
        <p:spPr>
          <a:xfrm>
            <a:off x="178868" y="547965"/>
            <a:ext cx="8738120" cy="6190115"/>
          </a:xfrm>
          <a:prstGeom prst="rect">
            <a:avLst/>
          </a:prstGeom>
        </p:spPr>
        <p:txBody>
          <a:bodyPr lIns="0" tIns="0" rIns="0" bIns="0"/>
          <a:lstStyle/>
          <a:p>
            <a:pPr marL="165100" marR="0" lvl="0" indent="-165100" algn="l" defTabSz="914400" rtl="0" eaLnBrk="1" fontAlgn="base" latinLnBrk="0" hangingPunct="1">
              <a:lnSpc>
                <a:spcPct val="100000"/>
              </a:lnSpc>
              <a:spcBef>
                <a:spcPts val="0"/>
              </a:spcBef>
              <a:spcAft>
                <a:spcPts val="600"/>
              </a:spcAft>
              <a:buClrTx/>
              <a:buSzTx/>
              <a:buFontTx/>
              <a:buChar char="•"/>
              <a:tabLst/>
              <a:defRPr/>
            </a:pPr>
            <a:r>
              <a:rPr kumimoji="0" lang="en-US" altLang="en-US" sz="1800" b="1" i="0" u="none" strike="noStrike" kern="0" cap="none" spc="0" normalizeH="0" baseline="0" noProof="0" dirty="0">
                <a:ln>
                  <a:noFill/>
                </a:ln>
                <a:solidFill>
                  <a:schemeClr val="tx1"/>
                </a:solidFill>
                <a:effectLst/>
                <a:uLnTx/>
                <a:uFillTx/>
                <a:latin typeface="+mn-lt"/>
                <a:ea typeface="+mn-ea"/>
                <a:cs typeface="+mn-cs"/>
              </a:rPr>
              <a:t>Given a set </a:t>
            </a:r>
            <a:r>
              <a:rPr kumimoji="0" lang="en-US" altLang="en-US" sz="1800" i="0" u="none" strike="noStrike" kern="0" cap="none" spc="0" normalizeH="0" baseline="0" noProof="0" dirty="0">
                <a:ln>
                  <a:noFill/>
                </a:ln>
                <a:solidFill>
                  <a:schemeClr val="tx1"/>
                </a:solidFill>
                <a:effectLst/>
                <a:uLnTx/>
                <a:uFillTx/>
                <a:latin typeface="+mn-lt"/>
                <a:ea typeface="+mn-ea"/>
                <a:cs typeface="+mn-cs"/>
              </a:rPr>
              <a:t>D</a:t>
            </a:r>
            <a:r>
              <a:rPr kumimoji="0" lang="en-US" altLang="en-US" sz="1800" b="1" i="0" u="none" strike="noStrike" kern="0" cap="none" spc="0" normalizeH="0" baseline="0" noProof="0" dirty="0">
                <a:ln>
                  <a:noFill/>
                </a:ln>
                <a:solidFill>
                  <a:schemeClr val="tx1"/>
                </a:solidFill>
                <a:effectLst/>
                <a:uLnTx/>
                <a:uFillTx/>
                <a:latin typeface="+mn-lt"/>
                <a:ea typeface="+mn-ea"/>
                <a:cs typeface="+mn-cs"/>
              </a:rPr>
              <a:t> = {x</a:t>
            </a:r>
            <a:r>
              <a:rPr kumimoji="0" lang="en-US" altLang="en-US" sz="1800" i="0" u="none" strike="noStrike" kern="0" cap="none" spc="0" normalizeH="0" baseline="-25000" noProof="0" dirty="0">
                <a:ln>
                  <a:noFill/>
                </a:ln>
                <a:solidFill>
                  <a:schemeClr val="tx1"/>
                </a:solidFill>
                <a:effectLst/>
                <a:uLnTx/>
                <a:uFillTx/>
                <a:latin typeface="+mn-lt"/>
                <a:ea typeface="+mn-ea"/>
                <a:cs typeface="+mn-cs"/>
              </a:rPr>
              <a:t>1</a:t>
            </a:r>
            <a:r>
              <a:rPr kumimoji="0" lang="en-US" altLang="en-US" sz="1800" b="1" i="0" u="none" strike="noStrike" kern="0" cap="none" spc="0" normalizeH="0" baseline="0" noProof="0" dirty="0">
                <a:ln>
                  <a:noFill/>
                </a:ln>
                <a:solidFill>
                  <a:schemeClr val="tx1"/>
                </a:solidFill>
                <a:effectLst/>
                <a:uLnTx/>
                <a:uFillTx/>
                <a:latin typeface="+mn-lt"/>
                <a:ea typeface="+mn-ea"/>
                <a:cs typeface="+mn-cs"/>
              </a:rPr>
              <a:t>, …, </a:t>
            </a:r>
            <a:r>
              <a:rPr kumimoji="0" lang="en-US" altLang="en-US" sz="1800" b="1" i="0" u="none" strike="noStrike" kern="0" cap="none" spc="0" normalizeH="0" baseline="0" noProof="0" dirty="0" err="1">
                <a:ln>
                  <a:noFill/>
                </a:ln>
                <a:solidFill>
                  <a:schemeClr val="tx1"/>
                </a:solidFill>
                <a:effectLst/>
                <a:uLnTx/>
                <a:uFillTx/>
                <a:latin typeface="+mn-lt"/>
                <a:ea typeface="+mn-ea"/>
                <a:cs typeface="+mn-cs"/>
              </a:rPr>
              <a:t>x</a:t>
            </a:r>
            <a:r>
              <a:rPr kumimoji="0" lang="en-US" altLang="en-US" sz="1800" i="0" u="none" strike="noStrike" kern="0" cap="none" spc="0" normalizeH="0" baseline="-25000" noProof="0" dirty="0" err="1">
                <a:ln>
                  <a:noFill/>
                </a:ln>
                <a:solidFill>
                  <a:schemeClr val="tx1"/>
                </a:solidFill>
                <a:effectLst/>
                <a:uLnTx/>
                <a:uFillTx/>
                <a:latin typeface="+mn-lt"/>
                <a:ea typeface="+mn-ea"/>
                <a:cs typeface="+mn-cs"/>
              </a:rPr>
              <a:t>n</a:t>
            </a:r>
            <a:r>
              <a:rPr kumimoji="0" lang="en-US" altLang="en-US" sz="1800" b="1" i="0" u="none" strike="noStrike" kern="0" cap="none" spc="0" normalizeH="0" baseline="0" noProof="0" dirty="0">
                <a:ln>
                  <a:noFill/>
                </a:ln>
                <a:solidFill>
                  <a:schemeClr val="tx1"/>
                </a:solidFill>
                <a:effectLst/>
                <a:uLnTx/>
                <a:uFillTx/>
                <a:latin typeface="+mn-lt"/>
                <a:ea typeface="+mn-ea"/>
                <a:cs typeface="+mn-cs"/>
              </a:rPr>
              <a:t>} of </a:t>
            </a:r>
            <a:r>
              <a:rPr kumimoji="0" lang="en-US" altLang="en-US" sz="1800" i="1" u="none" strike="noStrike" kern="0" cap="none" spc="0" normalizeH="0" baseline="0" noProof="0" dirty="0">
                <a:ln>
                  <a:noFill/>
                </a:ln>
                <a:solidFill>
                  <a:schemeClr val="tx1"/>
                </a:solidFill>
                <a:effectLst/>
                <a:uLnTx/>
                <a:uFillTx/>
                <a:latin typeface="+mn-lt"/>
                <a:ea typeface="+mn-ea"/>
                <a:cs typeface="+mn-cs"/>
              </a:rPr>
              <a:t>n</a:t>
            </a:r>
            <a:r>
              <a:rPr kumimoji="0" lang="en-US" altLang="en-US" sz="1800" b="1" i="0" u="none" strike="noStrike" kern="0" cap="none" spc="0" normalizeH="0" baseline="0" noProof="0" dirty="0">
                <a:ln>
                  <a:noFill/>
                </a:ln>
                <a:solidFill>
                  <a:schemeClr val="tx1"/>
                </a:solidFill>
                <a:effectLst/>
                <a:uLnTx/>
                <a:uFillTx/>
                <a:latin typeface="+mn-lt"/>
                <a:ea typeface="+mn-ea"/>
                <a:cs typeface="+mn-cs"/>
              </a:rPr>
              <a:t> unlabeled samples</a:t>
            </a:r>
            <a:r>
              <a:rPr kumimoji="0" lang="en-US" altLang="en-US" sz="1800" b="1" i="0" u="none" strike="noStrike" kern="0" cap="none" spc="0" normalizeH="0" noProof="0" dirty="0">
                <a:ln>
                  <a:noFill/>
                </a:ln>
                <a:solidFill>
                  <a:schemeClr val="tx1"/>
                </a:solidFill>
                <a:effectLst/>
                <a:uLnTx/>
                <a:uFillTx/>
                <a:latin typeface="+mn-lt"/>
                <a:ea typeface="+mn-ea"/>
                <a:cs typeface="+mn-cs"/>
              </a:rPr>
              <a:t> drawn independently from the mixture density, the likelihood of the observed samples is:</a:t>
            </a:r>
          </a:p>
          <a:p>
            <a:pPr marL="165100" lvl="0" indent="-165100">
              <a:spcBef>
                <a:spcPts val="3600"/>
              </a:spcBef>
              <a:spcAft>
                <a:spcPts val="600"/>
              </a:spcAft>
              <a:buFontTx/>
              <a:buChar char="•"/>
              <a:defRPr/>
            </a:pPr>
            <a:r>
              <a:rPr kumimoji="0" lang="en-US" altLang="en-US" sz="1800" b="1" i="0" u="none" strike="noStrike" kern="0" cap="none" spc="0" normalizeH="0" baseline="0" noProof="0" dirty="0">
                <a:ln>
                  <a:noFill/>
                </a:ln>
                <a:solidFill>
                  <a:schemeClr val="tx1"/>
                </a:solidFill>
                <a:effectLst/>
                <a:uLnTx/>
                <a:uFillTx/>
                <a:latin typeface="+mn-lt"/>
                <a:ea typeface="+mn-ea"/>
                <a:cs typeface="+mn-cs"/>
              </a:rPr>
              <a:t>The maximum likelihood estimate </a:t>
            </a:r>
            <a:r>
              <a:rPr lang="en-US" altLang="en-US" sz="1800" b="1" kern="0" dirty="0">
                <a:latin typeface="+mn-lt"/>
              </a:rPr>
              <a:t>is the value of </a:t>
            </a:r>
            <a:r>
              <a:rPr lang="en-US" altLang="en-US" sz="1800" b="1" i="1" kern="0" dirty="0" err="1">
                <a:sym typeface="Symbol"/>
              </a:rPr>
              <a:t>θ</a:t>
            </a:r>
            <a:r>
              <a:rPr lang="en-US" altLang="en-US" sz="1800" b="1" kern="0" dirty="0">
                <a:sym typeface="Symbol"/>
              </a:rPr>
              <a:t>  that maximizes </a:t>
            </a:r>
            <a:r>
              <a:rPr lang="en-US" altLang="en-US" sz="1800" b="1" i="1" kern="0" dirty="0">
                <a:sym typeface="Symbol"/>
              </a:rPr>
              <a:t>p(</a:t>
            </a:r>
            <a:r>
              <a:rPr lang="en-US" altLang="en-US" sz="1800" i="1" kern="0" dirty="0" err="1">
                <a:sym typeface="Symbol"/>
              </a:rPr>
              <a:t>D</a:t>
            </a:r>
            <a:r>
              <a:rPr lang="en-US" altLang="en-US" sz="1800" b="1" i="1" kern="0" dirty="0" err="1">
                <a:sym typeface="Symbol"/>
              </a:rPr>
              <a:t>|θ</a:t>
            </a:r>
            <a:r>
              <a:rPr lang="en-US" altLang="en-US" sz="1800" b="1" i="1" kern="0" dirty="0">
                <a:sym typeface="Symbol"/>
              </a:rPr>
              <a:t>).</a:t>
            </a:r>
          </a:p>
          <a:p>
            <a:pPr marL="165100" lvl="0" indent="-165100">
              <a:spcBef>
                <a:spcPts val="0"/>
              </a:spcBef>
              <a:spcAft>
                <a:spcPts val="600"/>
              </a:spcAft>
              <a:buFontTx/>
              <a:buChar char="•"/>
              <a:defRPr/>
            </a:pPr>
            <a:r>
              <a:rPr lang="en-US" altLang="en-US" sz="1800" b="1" kern="0" dirty="0">
                <a:latin typeface="+mn-lt"/>
                <a:sym typeface="Symbol"/>
              </a:rPr>
              <a:t>If we differentiate the log-likelihood:</a:t>
            </a:r>
          </a:p>
          <a:p>
            <a:pPr marL="165100" lvl="0" indent="-165100">
              <a:spcBef>
                <a:spcPts val="4800"/>
              </a:spcBef>
              <a:spcAft>
                <a:spcPts val="600"/>
              </a:spcAft>
              <a:buFontTx/>
              <a:buChar char="•"/>
              <a:defRPr/>
            </a:pPr>
            <a:r>
              <a:rPr lang="en-US" altLang="en-US" sz="1800" b="1" kern="0" dirty="0">
                <a:latin typeface="+mn-lt"/>
              </a:rPr>
              <a:t>Assume </a:t>
            </a:r>
            <a:r>
              <a:rPr lang="en-US" altLang="en-US" sz="1800" b="1" i="1" kern="0" dirty="0" err="1">
                <a:sym typeface="Symbol"/>
              </a:rPr>
              <a:t>ω</a:t>
            </a:r>
            <a:r>
              <a:rPr lang="en-US" altLang="en-US" sz="1800" i="1" kern="0" baseline="-25000" dirty="0" err="1">
                <a:sym typeface="Symbol"/>
              </a:rPr>
              <a:t>i</a:t>
            </a:r>
            <a:r>
              <a:rPr lang="en-US" altLang="en-US" sz="1800" b="1" i="1" kern="0" dirty="0">
                <a:sym typeface="Symbol"/>
              </a:rPr>
              <a:t>  </a:t>
            </a:r>
            <a:r>
              <a:rPr lang="en-US" altLang="en-US" sz="1800" b="1" kern="0" dirty="0">
                <a:sym typeface="Symbol"/>
              </a:rPr>
              <a:t>and</a:t>
            </a:r>
            <a:r>
              <a:rPr lang="en-US" altLang="en-US" sz="1800" b="1" i="1" kern="0" dirty="0">
                <a:sym typeface="Symbol"/>
              </a:rPr>
              <a:t> </a:t>
            </a:r>
            <a:r>
              <a:rPr lang="en-US" altLang="en-US" sz="1800" b="1" i="1" kern="0" dirty="0" err="1">
                <a:sym typeface="Symbol"/>
              </a:rPr>
              <a:t>θ</a:t>
            </a:r>
            <a:r>
              <a:rPr lang="en-US" altLang="en-US" sz="1800" i="1" kern="0" baseline="-25000" dirty="0">
                <a:sym typeface="Symbol"/>
              </a:rPr>
              <a:t> j </a:t>
            </a:r>
            <a:r>
              <a:rPr lang="en-US" altLang="en-US" sz="1800" b="1" i="1" kern="0" dirty="0">
                <a:sym typeface="Symbol"/>
              </a:rPr>
              <a:t> </a:t>
            </a:r>
            <a:r>
              <a:rPr lang="en-US" altLang="en-US" sz="1800" b="1" kern="0" dirty="0">
                <a:sym typeface="Symbol"/>
              </a:rPr>
              <a:t>are functionally independent if </a:t>
            </a:r>
            <a:r>
              <a:rPr lang="en-US" altLang="en-US" sz="1800" i="1" kern="0" dirty="0" err="1">
                <a:sym typeface="Symbol"/>
              </a:rPr>
              <a:t>i</a:t>
            </a:r>
            <a:r>
              <a:rPr lang="en-US" altLang="en-US" sz="1800" i="1" kern="0" dirty="0">
                <a:sym typeface="Symbol"/>
              </a:rPr>
              <a:t> </a:t>
            </a:r>
            <a:r>
              <a:rPr lang="en-US" altLang="en-US" sz="1800" kern="0" dirty="0">
                <a:sym typeface="Symbol"/>
              </a:rPr>
              <a:t>≠ </a:t>
            </a:r>
            <a:r>
              <a:rPr lang="en-US" altLang="en-US" sz="1800" i="1" kern="0" dirty="0">
                <a:sym typeface="Symbol"/>
              </a:rPr>
              <a:t>j</a:t>
            </a:r>
            <a:r>
              <a:rPr lang="en-US" altLang="en-US" sz="1800" b="1" i="1" kern="0" dirty="0">
                <a:sym typeface="Symbol"/>
              </a:rPr>
              <a:t>.</a:t>
            </a:r>
          </a:p>
          <a:p>
            <a:pPr marL="165100" lvl="0" indent="-165100">
              <a:spcBef>
                <a:spcPts val="0"/>
              </a:spcBef>
              <a:spcAft>
                <a:spcPts val="600"/>
              </a:spcAft>
              <a:buFontTx/>
              <a:buChar char="•"/>
              <a:defRPr/>
            </a:pPr>
            <a:r>
              <a:rPr lang="en-US" altLang="en-US" sz="1800" b="1" kern="0" dirty="0">
                <a:latin typeface="+mn-lt"/>
                <a:sym typeface="Symbol"/>
              </a:rPr>
              <a:t>Substitute the posterior:</a:t>
            </a:r>
          </a:p>
          <a:p>
            <a:pPr marL="165100" lvl="0" indent="-165100">
              <a:spcBef>
                <a:spcPts val="4800"/>
              </a:spcBef>
              <a:spcAft>
                <a:spcPts val="600"/>
              </a:spcAft>
              <a:buFontTx/>
              <a:buChar char="•"/>
              <a:defRPr/>
            </a:pPr>
            <a:r>
              <a:rPr lang="en-US" altLang="en-US" sz="1800" b="1" kern="0" dirty="0">
                <a:latin typeface="+mn-lt"/>
                <a:sym typeface="Symbol"/>
              </a:rPr>
              <a:t>The gradient can be written as:</a:t>
            </a:r>
          </a:p>
          <a:p>
            <a:pPr marL="165100" lvl="0" indent="-165100">
              <a:spcBef>
                <a:spcPts val="4800"/>
              </a:spcBef>
              <a:spcAft>
                <a:spcPts val="600"/>
              </a:spcAft>
              <a:buFontTx/>
              <a:buChar char="•"/>
              <a:defRPr/>
            </a:pPr>
            <a:r>
              <a:rPr lang="en-US" altLang="en-US" sz="1800" b="1" kern="0" dirty="0">
                <a:latin typeface="+mn-lt"/>
                <a:sym typeface="Symbol"/>
              </a:rPr>
              <a:t>The gradient must vanish at the value of </a:t>
            </a:r>
            <a:r>
              <a:rPr lang="en-US" altLang="en-US" sz="1800" b="1" i="1" kern="0" dirty="0" err="1">
                <a:sym typeface="Symbol"/>
              </a:rPr>
              <a:t>θ</a:t>
            </a:r>
            <a:r>
              <a:rPr lang="en-US" altLang="en-US" sz="1800" i="1" kern="0" baseline="-25000" dirty="0" err="1">
                <a:sym typeface="Symbol"/>
              </a:rPr>
              <a:t>i</a:t>
            </a:r>
            <a:r>
              <a:rPr lang="en-US" altLang="en-US" sz="1800" b="1" i="1" kern="0" dirty="0">
                <a:sym typeface="Symbol"/>
              </a:rPr>
              <a:t> </a:t>
            </a:r>
            <a:r>
              <a:rPr lang="en-US" altLang="en-US" sz="1800" b="1" kern="0" dirty="0">
                <a:latin typeface="+mn-lt"/>
                <a:sym typeface="Symbol"/>
              </a:rPr>
              <a:t> that maximizes the log likelihood. Therefore, the ML solution must satisfy:</a:t>
            </a:r>
          </a:p>
        </p:txBody>
      </p:sp>
      <p:graphicFrame>
        <p:nvGraphicFramePr>
          <p:cNvPr id="118785" name="Object 1"/>
          <p:cNvGraphicFramePr>
            <a:graphicFrameLocks noChangeAspect="1"/>
          </p:cNvGraphicFramePr>
          <p:nvPr/>
        </p:nvGraphicFramePr>
        <p:xfrm>
          <a:off x="463550" y="1076534"/>
          <a:ext cx="2057400" cy="571500"/>
        </p:xfrm>
        <a:graphic>
          <a:graphicData uri="http://schemas.openxmlformats.org/presentationml/2006/ole">
            <mc:AlternateContent xmlns:mc="http://schemas.openxmlformats.org/markup-compatibility/2006">
              <mc:Choice xmlns:v="urn:schemas-microsoft-com:vml" Requires="v">
                <p:oleObj name="Equation" r:id="rId2" imgW="2057400" imgH="571320" progId="Equation.3">
                  <p:embed/>
                </p:oleObj>
              </mc:Choice>
              <mc:Fallback>
                <p:oleObj name="Equation" r:id="rId2" imgW="2057400" imgH="57132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1076534"/>
                        <a:ext cx="2057400" cy="5715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8786" name="Object 2"/>
          <p:cNvGraphicFramePr>
            <a:graphicFrameLocks noChangeAspect="1"/>
          </p:cNvGraphicFramePr>
          <p:nvPr/>
        </p:nvGraphicFramePr>
        <p:xfrm>
          <a:off x="406400" y="2289695"/>
          <a:ext cx="5181600" cy="609600"/>
        </p:xfrm>
        <a:graphic>
          <a:graphicData uri="http://schemas.openxmlformats.org/presentationml/2006/ole">
            <mc:AlternateContent xmlns:mc="http://schemas.openxmlformats.org/markup-compatibility/2006">
              <mc:Choice xmlns:v="urn:schemas-microsoft-com:vml" Requires="v">
                <p:oleObj name="Equation" r:id="rId4" imgW="5181480" imgH="609480" progId="Equation.3">
                  <p:embed/>
                </p:oleObj>
              </mc:Choice>
              <mc:Fallback>
                <p:oleObj name="Equation" r:id="rId4" imgW="5181480" imgH="609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 y="2289695"/>
                        <a:ext cx="5181600"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8787" name="Object 3"/>
          <p:cNvGraphicFramePr>
            <a:graphicFrameLocks noChangeAspect="1"/>
          </p:cNvGraphicFramePr>
          <p:nvPr/>
        </p:nvGraphicFramePr>
        <p:xfrm>
          <a:off x="463550" y="3671003"/>
          <a:ext cx="3098800" cy="609600"/>
        </p:xfrm>
        <a:graphic>
          <a:graphicData uri="http://schemas.openxmlformats.org/presentationml/2006/ole">
            <mc:AlternateContent xmlns:mc="http://schemas.openxmlformats.org/markup-compatibility/2006">
              <mc:Choice xmlns:v="urn:schemas-microsoft-com:vml" Requires="v">
                <p:oleObj name="Equation" r:id="rId6" imgW="3098520" imgH="609480" progId="Equation.3">
                  <p:embed/>
                </p:oleObj>
              </mc:Choice>
              <mc:Fallback>
                <p:oleObj name="Equation" r:id="rId6" imgW="3098520" imgH="609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550" y="3671003"/>
                        <a:ext cx="3098800"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8788" name="Object 4"/>
          <p:cNvGraphicFramePr>
            <a:graphicFrameLocks noChangeAspect="1"/>
          </p:cNvGraphicFramePr>
          <p:nvPr/>
        </p:nvGraphicFramePr>
        <p:xfrm>
          <a:off x="463550" y="4591050"/>
          <a:ext cx="4851400" cy="571500"/>
        </p:xfrm>
        <a:graphic>
          <a:graphicData uri="http://schemas.openxmlformats.org/presentationml/2006/ole">
            <mc:AlternateContent xmlns:mc="http://schemas.openxmlformats.org/markup-compatibility/2006">
              <mc:Choice xmlns:v="urn:schemas-microsoft-com:vml" Requires="v">
                <p:oleObj name="Equation" r:id="rId8" imgW="4851360" imgH="571320" progId="Equation.3">
                  <p:embed/>
                </p:oleObj>
              </mc:Choice>
              <mc:Fallback>
                <p:oleObj name="Equation" r:id="rId8" imgW="4851360" imgH="5713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550" y="4591050"/>
                        <a:ext cx="4851400" cy="5715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8789" name="Object 5"/>
          <p:cNvGraphicFramePr>
            <a:graphicFrameLocks noChangeAspect="1"/>
          </p:cNvGraphicFramePr>
          <p:nvPr/>
        </p:nvGraphicFramePr>
        <p:xfrm>
          <a:off x="463550" y="5869170"/>
          <a:ext cx="4762500" cy="571500"/>
        </p:xfrm>
        <a:graphic>
          <a:graphicData uri="http://schemas.openxmlformats.org/presentationml/2006/ole">
            <mc:AlternateContent xmlns:mc="http://schemas.openxmlformats.org/markup-compatibility/2006">
              <mc:Choice xmlns:v="urn:schemas-microsoft-com:vml" Requires="v">
                <p:oleObj name="Equation" r:id="rId10" imgW="4762440" imgH="571320" progId="Equation.DSMT4">
                  <p:embed/>
                </p:oleObj>
              </mc:Choice>
              <mc:Fallback>
                <p:oleObj name="Equation" r:id="rId10" imgW="4762440" imgH="57132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3550" y="5869170"/>
                        <a:ext cx="4762500" cy="5715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3421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2"/>
          <p:cNvSpPr>
            <a:spLocks noGrp="1" noChangeArrowheads="1"/>
          </p:cNvSpPr>
          <p:nvPr>
            <p:ph type="body" idx="4294967295"/>
          </p:nvPr>
        </p:nvSpPr>
        <p:spPr>
          <a:xfrm>
            <a:off x="183629" y="659983"/>
            <a:ext cx="8723833" cy="5815767"/>
          </a:xfrm>
          <a:prstGeom prst="rect">
            <a:avLst/>
          </a:prstGeom>
        </p:spPr>
        <p:txBody>
          <a:bodyPr lIns="0" tIns="0" rIns="0" bIns="0"/>
          <a:lstStyle/>
          <a:p>
            <a:pPr marL="165100" indent="-165100">
              <a:lnSpc>
                <a:spcPct val="90000"/>
              </a:lnSpc>
              <a:spcBef>
                <a:spcPts val="0"/>
              </a:spcBef>
              <a:spcAft>
                <a:spcPts val="1200"/>
              </a:spcAft>
            </a:pPr>
            <a:r>
              <a:rPr lang="en-US" altLang="en-US" b="1" dirty="0"/>
              <a:t>We can generalize these results to include the prior probability, </a:t>
            </a:r>
            <a:r>
              <a:rPr lang="en-US" altLang="en-US" i="1" dirty="0"/>
              <a:t>P</a:t>
            </a:r>
            <a:r>
              <a:rPr lang="en-US" altLang="en-US" dirty="0"/>
              <a:t>(</a:t>
            </a:r>
            <a:r>
              <a:rPr lang="en-US" altLang="en-US" dirty="0" err="1">
                <a:sym typeface="Symbol"/>
              </a:rPr>
              <a:t>ω</a:t>
            </a:r>
            <a:r>
              <a:rPr lang="en-US" altLang="en-US" i="1" baseline="-25000" dirty="0" err="1">
                <a:sym typeface="Symbol"/>
              </a:rPr>
              <a:t>i</a:t>
            </a:r>
            <a:r>
              <a:rPr lang="en-US" altLang="en-US" dirty="0">
                <a:sym typeface="Symbol"/>
              </a:rPr>
              <a:t>)</a:t>
            </a:r>
            <a:r>
              <a:rPr lang="en-US" altLang="en-US" b="1" dirty="0">
                <a:sym typeface="Symbol"/>
              </a:rPr>
              <a:t>, among the unknown quantities.</a:t>
            </a:r>
          </a:p>
          <a:p>
            <a:pPr marL="165100" indent="-165100">
              <a:lnSpc>
                <a:spcPct val="90000"/>
              </a:lnSpc>
              <a:spcBef>
                <a:spcPts val="0"/>
              </a:spcBef>
              <a:spcAft>
                <a:spcPts val="1200"/>
              </a:spcAft>
            </a:pPr>
            <a:r>
              <a:rPr lang="en-US" altLang="en-US" b="1" dirty="0"/>
              <a:t>The search for the maximum value of </a:t>
            </a:r>
            <a:r>
              <a:rPr lang="en-US" altLang="en-US" b="1" i="1" dirty="0">
                <a:sym typeface="Symbol"/>
              </a:rPr>
              <a:t>p(</a:t>
            </a:r>
            <a:r>
              <a:rPr lang="en-US" altLang="en-US" i="1" dirty="0" err="1">
                <a:sym typeface="Symbol"/>
              </a:rPr>
              <a:t>D</a:t>
            </a:r>
            <a:r>
              <a:rPr lang="en-US" altLang="en-US" b="1" i="1" dirty="0" err="1">
                <a:sym typeface="Symbol"/>
              </a:rPr>
              <a:t>|θ</a:t>
            </a:r>
            <a:r>
              <a:rPr lang="en-US" altLang="en-US" b="1" i="1" dirty="0">
                <a:sym typeface="Symbol"/>
              </a:rPr>
              <a:t>) </a:t>
            </a:r>
            <a:r>
              <a:rPr lang="en-US" altLang="en-US" b="1" dirty="0">
                <a:sym typeface="Symbol"/>
              </a:rPr>
              <a:t>extends over </a:t>
            </a:r>
            <a:r>
              <a:rPr lang="en-US" altLang="en-US" b="1" i="1" dirty="0" err="1">
                <a:sym typeface="Symbol"/>
              </a:rPr>
              <a:t>θ</a:t>
            </a:r>
            <a:r>
              <a:rPr lang="en-US" altLang="en-US" b="1" i="1" dirty="0">
                <a:sym typeface="Symbol"/>
              </a:rPr>
              <a:t>  </a:t>
            </a:r>
            <a:r>
              <a:rPr lang="en-US" altLang="en-US" b="1" dirty="0">
                <a:sym typeface="Symbol"/>
              </a:rPr>
              <a:t>and </a:t>
            </a:r>
            <a:r>
              <a:rPr lang="en-US" altLang="en-US" i="1" dirty="0"/>
              <a:t>P</a:t>
            </a:r>
            <a:r>
              <a:rPr lang="en-US" altLang="en-US" dirty="0"/>
              <a:t>(</a:t>
            </a:r>
            <a:r>
              <a:rPr lang="en-US" altLang="en-US" dirty="0" err="1">
                <a:sym typeface="Symbol"/>
              </a:rPr>
              <a:t>ω</a:t>
            </a:r>
            <a:r>
              <a:rPr lang="en-US" altLang="en-US" i="1" baseline="-25000" dirty="0" err="1">
                <a:sym typeface="Symbol"/>
              </a:rPr>
              <a:t>i</a:t>
            </a:r>
            <a:r>
              <a:rPr lang="en-US" altLang="en-US" dirty="0">
                <a:sym typeface="Symbol"/>
              </a:rPr>
              <a:t>)</a:t>
            </a:r>
            <a:r>
              <a:rPr lang="en-US" altLang="en-US" b="1" dirty="0">
                <a:sym typeface="Symbol"/>
              </a:rPr>
              <a:t>, subject to the constraints:</a:t>
            </a:r>
          </a:p>
          <a:p>
            <a:pPr marL="165100" indent="-165100">
              <a:lnSpc>
                <a:spcPct val="90000"/>
              </a:lnSpc>
              <a:spcBef>
                <a:spcPts val="4800"/>
              </a:spcBef>
              <a:spcAft>
                <a:spcPts val="1200"/>
              </a:spcAft>
            </a:pPr>
            <a:r>
              <a:rPr lang="en-US" altLang="en-US" b="1" dirty="0"/>
              <a:t>It can be shown that the ML estimate for the prior is:</a:t>
            </a:r>
          </a:p>
          <a:p>
            <a:pPr marL="165100" indent="-165100">
              <a:lnSpc>
                <a:spcPct val="90000"/>
              </a:lnSpc>
              <a:spcBef>
                <a:spcPts val="17200"/>
              </a:spcBef>
              <a:spcAft>
                <a:spcPts val="1200"/>
              </a:spcAft>
            </a:pPr>
            <a:r>
              <a:rPr lang="en-US" altLang="en-US" b="1" dirty="0"/>
              <a:t>The first equation simply states the estimate of the prior is computed by averaging over the entire data set. The third equation we have seen before in the HMM section of this course. The second equation just restates the ML principle that the optimal value of </a:t>
            </a:r>
            <a:r>
              <a:rPr lang="en-US" altLang="en-US" b="1" i="1" dirty="0" err="1">
                <a:sym typeface="Symbol"/>
              </a:rPr>
              <a:t>θ</a:t>
            </a:r>
            <a:r>
              <a:rPr lang="en-US" altLang="en-US" b="1" i="1" dirty="0">
                <a:sym typeface="Symbol"/>
              </a:rPr>
              <a:t> </a:t>
            </a:r>
            <a:r>
              <a:rPr lang="en-US" altLang="en-US" b="1" dirty="0">
                <a:sym typeface="Symbol"/>
              </a:rPr>
              <a:t>produces</a:t>
            </a:r>
            <a:r>
              <a:rPr lang="en-US" altLang="en-US" b="1" i="1" dirty="0">
                <a:sym typeface="Symbol"/>
              </a:rPr>
              <a:t> </a:t>
            </a:r>
            <a:r>
              <a:rPr lang="en-US" altLang="en-US" b="1" dirty="0">
                <a:sym typeface="Symbol"/>
              </a:rPr>
              <a:t>a maximum.</a:t>
            </a:r>
          </a:p>
          <a:p>
            <a:pPr marL="165100" indent="-165100">
              <a:lnSpc>
                <a:spcPct val="90000"/>
              </a:lnSpc>
              <a:spcBef>
                <a:spcPts val="0"/>
              </a:spcBef>
              <a:spcAft>
                <a:spcPts val="1200"/>
              </a:spcAft>
            </a:pPr>
            <a:r>
              <a:rPr lang="en-US" altLang="en-US" b="1" dirty="0">
                <a:sym typeface="Symbol"/>
              </a:rPr>
              <a:t>So the good news here is that doing the obvious maximizes the posterior.</a:t>
            </a:r>
            <a:endParaRPr lang="en-US" altLang="en-US" b="1" dirty="0"/>
          </a:p>
        </p:txBody>
      </p:sp>
      <p:sp>
        <p:nvSpPr>
          <p:cNvPr id="6" name="Text Box 3"/>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altLang="en-US" b="1" dirty="0">
                <a:solidFill>
                  <a:schemeClr val="accent2"/>
                </a:solidFill>
              </a:rPr>
              <a:t>Generalization of the ML Estimate</a:t>
            </a:r>
            <a:endParaRPr lang="en-US" b="1" dirty="0">
              <a:solidFill>
                <a:schemeClr val="accent2"/>
              </a:solidFill>
            </a:endParaRPr>
          </a:p>
        </p:txBody>
      </p:sp>
      <p:graphicFrame>
        <p:nvGraphicFramePr>
          <p:cNvPr id="117761" name="Object 1"/>
          <p:cNvGraphicFramePr>
            <a:graphicFrameLocks noChangeAspect="1"/>
          </p:cNvGraphicFramePr>
          <p:nvPr/>
        </p:nvGraphicFramePr>
        <p:xfrm>
          <a:off x="463550" y="1892300"/>
          <a:ext cx="3378200" cy="571500"/>
        </p:xfrm>
        <a:graphic>
          <a:graphicData uri="http://schemas.openxmlformats.org/presentationml/2006/ole">
            <mc:AlternateContent xmlns:mc="http://schemas.openxmlformats.org/markup-compatibility/2006">
              <mc:Choice xmlns:v="urn:schemas-microsoft-com:vml" Requires="v">
                <p:oleObj name="Equation" r:id="rId2" imgW="3377880" imgH="571320" progId="Equation.3">
                  <p:embed/>
                </p:oleObj>
              </mc:Choice>
              <mc:Fallback>
                <p:oleObj name="Equation" r:id="rId2" imgW="3377880" imgH="57132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1892300"/>
                        <a:ext cx="3378200" cy="5715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7762" name="Object 2"/>
          <p:cNvGraphicFramePr>
            <a:graphicFrameLocks noChangeAspect="1"/>
          </p:cNvGraphicFramePr>
          <p:nvPr/>
        </p:nvGraphicFramePr>
        <p:xfrm>
          <a:off x="463550" y="2860675"/>
          <a:ext cx="2298700" cy="571500"/>
        </p:xfrm>
        <a:graphic>
          <a:graphicData uri="http://schemas.openxmlformats.org/presentationml/2006/ole">
            <mc:AlternateContent xmlns:mc="http://schemas.openxmlformats.org/markup-compatibility/2006">
              <mc:Choice xmlns:v="urn:schemas-microsoft-com:vml" Requires="v">
                <p:oleObj name="Equation" r:id="rId4" imgW="2298600" imgH="571320" progId="Equation.3">
                  <p:embed/>
                </p:oleObj>
              </mc:Choice>
              <mc:Fallback>
                <p:oleObj name="Equation" r:id="rId4" imgW="2298600" imgH="571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50" y="2860675"/>
                        <a:ext cx="2298700" cy="5715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7763" name="Object 3"/>
          <p:cNvGraphicFramePr>
            <a:graphicFrameLocks noChangeAspect="1"/>
          </p:cNvGraphicFramePr>
          <p:nvPr/>
        </p:nvGraphicFramePr>
        <p:xfrm>
          <a:off x="463550" y="3537342"/>
          <a:ext cx="3416300" cy="571500"/>
        </p:xfrm>
        <a:graphic>
          <a:graphicData uri="http://schemas.openxmlformats.org/presentationml/2006/ole">
            <mc:AlternateContent xmlns:mc="http://schemas.openxmlformats.org/markup-compatibility/2006">
              <mc:Choice xmlns:v="urn:schemas-microsoft-com:vml" Requires="v">
                <p:oleObj name="Equation" r:id="rId6" imgW="3416040" imgH="571320" progId="Equation.3">
                  <p:embed/>
                </p:oleObj>
              </mc:Choice>
              <mc:Fallback>
                <p:oleObj name="Equation" r:id="rId6" imgW="3416040" imgH="5713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550" y="3537342"/>
                        <a:ext cx="3416300" cy="5715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7764" name="Object 4"/>
          <p:cNvGraphicFramePr>
            <a:graphicFrameLocks noChangeAspect="1"/>
          </p:cNvGraphicFramePr>
          <p:nvPr/>
        </p:nvGraphicFramePr>
        <p:xfrm>
          <a:off x="457200" y="4125265"/>
          <a:ext cx="3429000" cy="927100"/>
        </p:xfrm>
        <a:graphic>
          <a:graphicData uri="http://schemas.openxmlformats.org/presentationml/2006/ole">
            <mc:AlternateContent xmlns:mc="http://schemas.openxmlformats.org/markup-compatibility/2006">
              <mc:Choice xmlns:v="urn:schemas-microsoft-com:vml" Requires="v">
                <p:oleObj name="Equation" r:id="rId8" imgW="3429000" imgH="927000" progId="Equation.DSMT4">
                  <p:embed/>
                </p:oleObj>
              </mc:Choice>
              <mc:Fallback>
                <p:oleObj name="Equation" r:id="rId8" imgW="3429000" imgH="927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125265"/>
                        <a:ext cx="3429000" cy="927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7138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62"/>
          <p:cNvSpPr>
            <a:spLocks noGrp="1" noChangeArrowheads="1"/>
          </p:cNvSpPr>
          <p:nvPr>
            <p:ph type="body" idx="4294967295"/>
          </p:nvPr>
        </p:nvSpPr>
        <p:spPr>
          <a:xfrm>
            <a:off x="228600" y="579829"/>
            <a:ext cx="8693150" cy="5895923"/>
          </a:xfrm>
          <a:prstGeom prst="rect">
            <a:avLst/>
          </a:prstGeom>
        </p:spPr>
        <p:txBody>
          <a:bodyPr lIns="0" tIns="0" rIns="0" bIns="0"/>
          <a:lstStyle/>
          <a:p>
            <a:pPr marL="165100" indent="-165100">
              <a:spcBef>
                <a:spcPts val="0"/>
              </a:spcBef>
              <a:spcAft>
                <a:spcPts val="1200"/>
              </a:spcAft>
            </a:pPr>
            <a:r>
              <a:rPr lang="en-US" altLang="en-US" b="1" dirty="0"/>
              <a:t>If the only unknown quantities are the mean vectors, </a:t>
            </a:r>
            <a:r>
              <a:rPr lang="en-US" altLang="en-US" b="1" dirty="0" err="1">
                <a:sym typeface="Symbol"/>
              </a:rPr>
              <a:t>μ</a:t>
            </a:r>
            <a:r>
              <a:rPr lang="en-US" altLang="en-US" baseline="-25000" dirty="0" err="1">
                <a:sym typeface="Symbol"/>
              </a:rPr>
              <a:t>i</a:t>
            </a:r>
            <a:r>
              <a:rPr lang="en-US" altLang="en-US" b="1" dirty="0"/>
              <a:t>, we can write:</a:t>
            </a:r>
          </a:p>
          <a:p>
            <a:pPr marL="165100" indent="-165100">
              <a:spcBef>
                <a:spcPts val="3600"/>
              </a:spcBef>
              <a:spcAft>
                <a:spcPts val="1200"/>
              </a:spcAft>
              <a:buNone/>
            </a:pPr>
            <a:r>
              <a:rPr lang="en-US" altLang="en-US" b="1" dirty="0"/>
              <a:t>	and its derivative:</a:t>
            </a:r>
          </a:p>
          <a:p>
            <a:pPr marL="165100" indent="-165100">
              <a:spcBef>
                <a:spcPts val="3600"/>
              </a:spcBef>
              <a:spcAft>
                <a:spcPts val="1200"/>
              </a:spcAft>
            </a:pPr>
            <a:r>
              <a:rPr lang="en-US" altLang="en-US" b="1" dirty="0"/>
              <a:t>The ML solution must satisfy:</a:t>
            </a:r>
          </a:p>
          <a:p>
            <a:pPr marL="165100" indent="-165100">
              <a:spcBef>
                <a:spcPts val="3600"/>
              </a:spcBef>
              <a:spcAft>
                <a:spcPts val="1200"/>
              </a:spcAft>
            </a:pPr>
            <a:r>
              <a:rPr lang="en-US" altLang="en-US" b="1" dirty="0"/>
              <a:t>Rearranging terms:</a:t>
            </a:r>
          </a:p>
          <a:p>
            <a:pPr marL="165100" indent="-165100">
              <a:spcBef>
                <a:spcPts val="9000"/>
              </a:spcBef>
              <a:spcAft>
                <a:spcPts val="1200"/>
              </a:spcAft>
            </a:pPr>
            <a:r>
              <a:rPr lang="en-US" altLang="en-US" b="1" dirty="0"/>
              <a:t>But this does not give us a new estimate explicitly, nor does it typically give closed form solutions. Instead, we can use a gradient-descent approach:</a:t>
            </a:r>
            <a:endParaRPr lang="en-US" altLang="en-US" dirty="0"/>
          </a:p>
        </p:txBody>
      </p:sp>
      <p:sp>
        <p:nvSpPr>
          <p:cNvPr id="6" name="Text Box 3"/>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altLang="en-US" b="1" dirty="0">
                <a:solidFill>
                  <a:schemeClr val="accent2"/>
                </a:solidFill>
              </a:rPr>
              <a:t>Unknown Mean Vectors</a:t>
            </a:r>
            <a:endParaRPr lang="en-US" b="1" dirty="0">
              <a:solidFill>
                <a:schemeClr val="accent2"/>
              </a:solidFill>
            </a:endParaRPr>
          </a:p>
        </p:txBody>
      </p:sp>
      <p:graphicFrame>
        <p:nvGraphicFramePr>
          <p:cNvPr id="4" name="Object 3"/>
          <p:cNvGraphicFramePr>
            <a:graphicFrameLocks noChangeAspect="1"/>
          </p:cNvGraphicFramePr>
          <p:nvPr/>
        </p:nvGraphicFramePr>
        <p:xfrm>
          <a:off x="463550" y="877448"/>
          <a:ext cx="5346700" cy="546100"/>
        </p:xfrm>
        <a:graphic>
          <a:graphicData uri="http://schemas.openxmlformats.org/presentationml/2006/ole">
            <mc:AlternateContent xmlns:mc="http://schemas.openxmlformats.org/markup-compatibility/2006">
              <mc:Choice xmlns:v="urn:schemas-microsoft-com:vml" Requires="v">
                <p:oleObj name="Equation" r:id="rId2" imgW="5346360" imgH="545760" progId="Equation.3">
                  <p:embed/>
                </p:oleObj>
              </mc:Choice>
              <mc:Fallback>
                <p:oleObj name="Equation" r:id="rId2" imgW="5346360" imgH="54576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877448"/>
                        <a:ext cx="5346700" cy="546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6738" name="Object 2"/>
          <p:cNvGraphicFramePr>
            <a:graphicFrameLocks noChangeAspect="1"/>
          </p:cNvGraphicFramePr>
          <p:nvPr/>
        </p:nvGraphicFramePr>
        <p:xfrm>
          <a:off x="449263" y="1876114"/>
          <a:ext cx="2933700" cy="381000"/>
        </p:xfrm>
        <a:graphic>
          <a:graphicData uri="http://schemas.openxmlformats.org/presentationml/2006/ole">
            <mc:AlternateContent xmlns:mc="http://schemas.openxmlformats.org/markup-compatibility/2006">
              <mc:Choice xmlns:v="urn:schemas-microsoft-com:vml" Requires="v">
                <p:oleObj name="Equation" r:id="rId4" imgW="2933640" imgH="380880" progId="Equation.3">
                  <p:embed/>
                </p:oleObj>
              </mc:Choice>
              <mc:Fallback>
                <p:oleObj name="Equation" r:id="rId4" imgW="293364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263" y="1876114"/>
                        <a:ext cx="2933700" cy="3810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6739" name="Object 3"/>
          <p:cNvGraphicFramePr>
            <a:graphicFrameLocks noChangeAspect="1"/>
          </p:cNvGraphicFramePr>
          <p:nvPr/>
        </p:nvGraphicFramePr>
        <p:xfrm>
          <a:off x="449263" y="2680795"/>
          <a:ext cx="5041900" cy="571500"/>
        </p:xfrm>
        <a:graphic>
          <a:graphicData uri="http://schemas.openxmlformats.org/presentationml/2006/ole">
            <mc:AlternateContent xmlns:mc="http://schemas.openxmlformats.org/markup-compatibility/2006">
              <mc:Choice xmlns:v="urn:schemas-microsoft-com:vml" Requires="v">
                <p:oleObj name="Equation" r:id="rId6" imgW="5041800" imgH="571320" progId="Equation.3">
                  <p:embed/>
                </p:oleObj>
              </mc:Choice>
              <mc:Fallback>
                <p:oleObj name="Equation" r:id="rId6" imgW="5041800" imgH="5713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263" y="2680795"/>
                        <a:ext cx="5041900" cy="5715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6740" name="Object 4"/>
          <p:cNvGraphicFramePr>
            <a:graphicFrameLocks noChangeAspect="1"/>
          </p:cNvGraphicFramePr>
          <p:nvPr/>
        </p:nvGraphicFramePr>
        <p:xfrm>
          <a:off x="449263" y="3614244"/>
          <a:ext cx="2095500" cy="1104900"/>
        </p:xfrm>
        <a:graphic>
          <a:graphicData uri="http://schemas.openxmlformats.org/presentationml/2006/ole">
            <mc:AlternateContent xmlns:mc="http://schemas.openxmlformats.org/markup-compatibility/2006">
              <mc:Choice xmlns:v="urn:schemas-microsoft-com:vml" Requires="v">
                <p:oleObj name="Equation" r:id="rId8" imgW="2095200" imgH="1104840" progId="Equation.3">
                  <p:embed/>
                </p:oleObj>
              </mc:Choice>
              <mc:Fallback>
                <p:oleObj name="Equation" r:id="rId8" imgW="2095200" imgH="11048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263" y="3614244"/>
                        <a:ext cx="2095500" cy="1104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6741" name="Object 5"/>
          <p:cNvGraphicFramePr>
            <a:graphicFrameLocks noChangeAspect="1"/>
          </p:cNvGraphicFramePr>
          <p:nvPr/>
        </p:nvGraphicFramePr>
        <p:xfrm>
          <a:off x="449263" y="5391151"/>
          <a:ext cx="2933700" cy="1104900"/>
        </p:xfrm>
        <a:graphic>
          <a:graphicData uri="http://schemas.openxmlformats.org/presentationml/2006/ole">
            <mc:AlternateContent xmlns:mc="http://schemas.openxmlformats.org/markup-compatibility/2006">
              <mc:Choice xmlns:v="urn:schemas-microsoft-com:vml" Requires="v">
                <p:oleObj name="Equation" r:id="rId10" imgW="2933640" imgH="1104840" progId="Equation.DSMT4">
                  <p:embed/>
                </p:oleObj>
              </mc:Choice>
              <mc:Fallback>
                <p:oleObj name="Equation" r:id="rId10" imgW="2933640" imgH="11048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263" y="5391151"/>
                        <a:ext cx="2933700" cy="1104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951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altLang="en-US" b="1" dirty="0">
                <a:solidFill>
                  <a:schemeClr val="accent2"/>
                </a:solidFill>
              </a:rPr>
              <a:t>Example</a:t>
            </a:r>
            <a:endParaRPr lang="en-US" b="1" dirty="0">
              <a:solidFill>
                <a:schemeClr val="accent2"/>
              </a:solidFill>
            </a:endParaRPr>
          </a:p>
        </p:txBody>
      </p:sp>
      <p:pic>
        <p:nvPicPr>
          <p:cNvPr id="6" name="Picture 5" descr="x.JPG"/>
          <p:cNvPicPr>
            <a:picLocks noChangeAspect="1"/>
          </p:cNvPicPr>
          <p:nvPr/>
        </p:nvPicPr>
        <p:blipFill>
          <a:blip r:embed="rId2"/>
          <a:stretch>
            <a:fillRect/>
          </a:stretch>
        </p:blipFill>
        <p:spPr>
          <a:xfrm>
            <a:off x="3838755" y="857614"/>
            <a:ext cx="5079820" cy="5149121"/>
          </a:xfrm>
          <a:prstGeom prst="rect">
            <a:avLst/>
          </a:prstGeom>
        </p:spPr>
      </p:pic>
      <p:sp>
        <p:nvSpPr>
          <p:cNvPr id="11" name="Rectangle 62"/>
          <p:cNvSpPr txBox="1">
            <a:spLocks noChangeArrowheads="1"/>
          </p:cNvSpPr>
          <p:nvPr/>
        </p:nvSpPr>
        <p:spPr>
          <a:xfrm>
            <a:off x="198620" y="1239388"/>
            <a:ext cx="3908685" cy="4696711"/>
          </a:xfrm>
          <a:prstGeom prst="rect">
            <a:avLst/>
          </a:prstGeom>
        </p:spPr>
        <p:txBody>
          <a:bodyPr lIns="0" tIns="0" rIns="0" bIns="0"/>
          <a:lstStyle/>
          <a:p>
            <a:pPr marL="165100" marR="0" lvl="0" indent="-165100" algn="l" defTabSz="914400" rtl="0" eaLnBrk="1" fontAlgn="base" latinLnBrk="0" hangingPunct="1">
              <a:lnSpc>
                <a:spcPct val="100000"/>
              </a:lnSpc>
              <a:spcBef>
                <a:spcPts val="0"/>
              </a:spcBef>
              <a:spcAft>
                <a:spcPts val="1200"/>
              </a:spcAft>
              <a:buClrTx/>
              <a:buSzTx/>
              <a:buFontTx/>
              <a:buChar char="•"/>
              <a:tabLst/>
              <a:defRPr/>
            </a:pPr>
            <a:r>
              <a:rPr kumimoji="0" lang="en-US" altLang="en-US" sz="1800" b="1" i="0" u="none" strike="noStrike" kern="0" cap="none" spc="0" normalizeH="0" baseline="0" noProof="0" dirty="0">
                <a:ln>
                  <a:noFill/>
                </a:ln>
                <a:solidFill>
                  <a:schemeClr val="tx1"/>
                </a:solidFill>
                <a:effectLst/>
                <a:uLnTx/>
                <a:uFillTx/>
                <a:latin typeface="+mn-lt"/>
                <a:ea typeface="+mn-ea"/>
                <a:cs typeface="+mn-cs"/>
              </a:rPr>
              <a:t>Consider </a:t>
            </a:r>
            <a:r>
              <a:rPr lang="en-US" altLang="en-US" sz="1800" b="1" kern="0" dirty="0">
                <a:latin typeface="+mn-lt"/>
              </a:rPr>
              <a:t>the simple two-component one-dimensional normal mixture.</a:t>
            </a:r>
          </a:p>
          <a:p>
            <a:pPr marL="165100" lvl="0" indent="-165100">
              <a:spcBef>
                <a:spcPts val="0"/>
              </a:spcBef>
              <a:spcAft>
                <a:spcPts val="1200"/>
              </a:spcAft>
              <a:buFontTx/>
              <a:buChar char="•"/>
              <a:defRPr/>
            </a:pPr>
            <a:r>
              <a:rPr lang="en-US" altLang="en-US" sz="1800" b="1" kern="0" dirty="0">
                <a:latin typeface="+mn-lt"/>
              </a:rPr>
              <a:t>Generate 25 samples sequentially assuming </a:t>
            </a:r>
            <a:r>
              <a:rPr lang="en-US" altLang="en-US" sz="1800" kern="0" dirty="0">
                <a:latin typeface="+mn-lt"/>
                <a:sym typeface="Symbol"/>
              </a:rPr>
              <a:t>μ</a:t>
            </a:r>
            <a:r>
              <a:rPr lang="en-US" altLang="en-US" sz="1800" kern="0" baseline="-25000" dirty="0">
                <a:latin typeface="+mn-lt"/>
              </a:rPr>
              <a:t>1</a:t>
            </a:r>
            <a:r>
              <a:rPr lang="en-US" altLang="en-US" sz="1800" kern="0" dirty="0">
                <a:latin typeface="+mn-lt"/>
              </a:rPr>
              <a:t> = -2 </a:t>
            </a:r>
            <a:r>
              <a:rPr lang="en-US" altLang="en-US" sz="1800" b="1" kern="0" dirty="0">
                <a:latin typeface="+mn-lt"/>
              </a:rPr>
              <a:t>and </a:t>
            </a:r>
            <a:r>
              <a:rPr lang="en-US" altLang="en-US" sz="1800" kern="0" dirty="0">
                <a:sym typeface="Symbol"/>
              </a:rPr>
              <a:t>μ </a:t>
            </a:r>
            <a:r>
              <a:rPr lang="en-US" altLang="en-US" sz="1800" kern="0" baseline="-25000" dirty="0">
                <a:latin typeface="+mn-lt"/>
              </a:rPr>
              <a:t>2</a:t>
            </a:r>
            <a:r>
              <a:rPr lang="en-US" altLang="en-US" sz="1800" kern="0" dirty="0">
                <a:latin typeface="+mn-lt"/>
              </a:rPr>
              <a:t> = 2</a:t>
            </a:r>
            <a:r>
              <a:rPr lang="en-US" altLang="en-US" sz="1800" b="1" kern="0" dirty="0">
                <a:latin typeface="+mn-lt"/>
              </a:rPr>
              <a:t>.</a:t>
            </a:r>
          </a:p>
          <a:p>
            <a:pPr marL="165100" marR="0" lvl="0" indent="-165100" algn="l" defTabSz="914400" rtl="0" eaLnBrk="1" fontAlgn="base" latinLnBrk="0" hangingPunct="1">
              <a:lnSpc>
                <a:spcPct val="100000"/>
              </a:lnSpc>
              <a:spcBef>
                <a:spcPts val="0"/>
              </a:spcBef>
              <a:spcAft>
                <a:spcPts val="1200"/>
              </a:spcAft>
              <a:buClrTx/>
              <a:buSzTx/>
              <a:buFontTx/>
              <a:buChar char="•"/>
              <a:tabLst/>
              <a:defRPr/>
            </a:pPr>
            <a:r>
              <a:rPr lang="en-US" altLang="en-US" sz="1800" b="1" kern="0" dirty="0">
                <a:latin typeface="+mn-lt"/>
              </a:rPr>
              <a:t>The likelihood function is calculated as a function of the estimates for the two means.</a:t>
            </a:r>
          </a:p>
          <a:p>
            <a:pPr marL="165100" marR="0" lvl="0" indent="-165100" algn="l" defTabSz="914400" rtl="0" eaLnBrk="1" fontAlgn="base" latinLnBrk="0" hangingPunct="1">
              <a:lnSpc>
                <a:spcPct val="100000"/>
              </a:lnSpc>
              <a:spcBef>
                <a:spcPts val="0"/>
              </a:spcBef>
              <a:spcAft>
                <a:spcPts val="1200"/>
              </a:spcAft>
              <a:buClrTx/>
              <a:buSzTx/>
              <a:buFontTx/>
              <a:buChar char="•"/>
              <a:tabLst/>
              <a:defRPr/>
            </a:pPr>
            <a:r>
              <a:rPr lang="en-US" altLang="en-US" sz="1800" b="1" kern="0" dirty="0">
                <a:latin typeface="+mn-lt"/>
              </a:rPr>
              <a:t>We see that while the maximum is achieved near the true means, there are two peaks of comparable height:</a:t>
            </a:r>
          </a:p>
          <a:p>
            <a:pPr marL="344488" lvl="0" indent="-179388">
              <a:spcBef>
                <a:spcPts val="0"/>
              </a:spcBef>
              <a:spcAft>
                <a:spcPts val="1200"/>
              </a:spcAft>
              <a:buFont typeface="Wingdings" pitchFamily="2" charset="2"/>
              <a:buChar char="§"/>
              <a:defRPr/>
            </a:pPr>
            <a:r>
              <a:rPr lang="en-US" altLang="en-US" sz="1800" kern="0" dirty="0">
                <a:sym typeface="Symbol"/>
              </a:rPr>
              <a:t>μ</a:t>
            </a:r>
            <a:r>
              <a:rPr lang="en-US" altLang="en-US" sz="1800" kern="0" baseline="-25000" dirty="0"/>
              <a:t>1</a:t>
            </a:r>
            <a:r>
              <a:rPr lang="en-US" altLang="en-US" sz="1800" kern="0" dirty="0"/>
              <a:t> =</a:t>
            </a:r>
            <a:r>
              <a:rPr kumimoji="0" lang="en-US" altLang="en-US" sz="1800" i="0" u="none" strike="noStrike" kern="0" cap="none" spc="0" normalizeH="0" noProof="0" dirty="0">
                <a:ln>
                  <a:noFill/>
                </a:ln>
                <a:solidFill>
                  <a:schemeClr val="tx1"/>
                </a:solidFill>
                <a:effectLst/>
                <a:uLnTx/>
                <a:uFillTx/>
                <a:latin typeface="+mn-lt"/>
                <a:ea typeface="+mn-ea"/>
                <a:cs typeface="+mn-cs"/>
              </a:rPr>
              <a:t> -2.130 and </a:t>
            </a:r>
            <a:r>
              <a:rPr lang="en-US" altLang="en-US" sz="1800" kern="0" dirty="0">
                <a:sym typeface="Symbol"/>
              </a:rPr>
              <a:t>μ</a:t>
            </a:r>
            <a:r>
              <a:rPr lang="en-US" altLang="en-US" sz="1800" kern="0" baseline="-25000" dirty="0"/>
              <a:t>2</a:t>
            </a:r>
            <a:r>
              <a:rPr lang="en-US" altLang="en-US" sz="1800" kern="0" dirty="0"/>
              <a:t> = </a:t>
            </a:r>
            <a:r>
              <a:rPr kumimoji="0" lang="en-US" altLang="en-US" sz="1800" i="0" u="none" strike="noStrike" kern="0" cap="none" spc="0" normalizeH="0" noProof="0" dirty="0">
                <a:ln>
                  <a:noFill/>
                </a:ln>
                <a:solidFill>
                  <a:schemeClr val="tx1"/>
                </a:solidFill>
                <a:effectLst/>
                <a:uLnTx/>
                <a:uFillTx/>
                <a:latin typeface="+mn-lt"/>
                <a:ea typeface="+mn-ea"/>
                <a:cs typeface="+mn-cs"/>
              </a:rPr>
              <a:t>= 1.668</a:t>
            </a:r>
          </a:p>
          <a:p>
            <a:pPr marL="344488" lvl="0" indent="-179388">
              <a:spcBef>
                <a:spcPts val="0"/>
              </a:spcBef>
              <a:spcAft>
                <a:spcPts val="1200"/>
              </a:spcAft>
              <a:buFont typeface="Wingdings" pitchFamily="2" charset="2"/>
              <a:buChar char="§"/>
              <a:defRPr/>
            </a:pPr>
            <a:r>
              <a:rPr lang="en-US" altLang="en-US" sz="1800" kern="0" dirty="0">
                <a:sym typeface="Symbol"/>
              </a:rPr>
              <a:t>μ</a:t>
            </a:r>
            <a:r>
              <a:rPr lang="en-US" altLang="en-US" sz="1800" kern="0" baseline="-25000" dirty="0"/>
              <a:t>1</a:t>
            </a:r>
            <a:r>
              <a:rPr lang="en-US" altLang="en-US" sz="1800" kern="0" dirty="0"/>
              <a:t> =</a:t>
            </a:r>
            <a:r>
              <a:rPr lang="en-US" altLang="en-US" sz="1800" kern="0" dirty="0">
                <a:latin typeface="+mn-lt"/>
              </a:rPr>
              <a:t> 2.085 and </a:t>
            </a:r>
            <a:r>
              <a:rPr lang="en-US" altLang="en-US" sz="1800" kern="0" dirty="0">
                <a:sym typeface="Symbol"/>
              </a:rPr>
              <a:t>μ</a:t>
            </a:r>
            <a:r>
              <a:rPr lang="en-US" altLang="en-US" sz="1800" kern="0" baseline="-25000" dirty="0"/>
              <a:t>2</a:t>
            </a:r>
            <a:r>
              <a:rPr lang="en-US" altLang="en-US" sz="1800" kern="0" dirty="0"/>
              <a:t> =</a:t>
            </a:r>
            <a:r>
              <a:rPr lang="en-US" altLang="en-US" sz="1800" kern="0" dirty="0">
                <a:latin typeface="+mn-lt"/>
              </a:rPr>
              <a:t> -1.257.</a:t>
            </a:r>
            <a:endParaRPr kumimoji="0" lang="en-US" altLang="en-US" sz="1800" i="0" u="none" strike="noStrike" kern="0" cap="none" spc="0" normalizeH="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92325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All Parameters Unknown</a:t>
            </a:r>
          </a:p>
        </p:txBody>
      </p:sp>
      <p:sp>
        <p:nvSpPr>
          <p:cNvPr id="10" name="Rectangle 118"/>
          <p:cNvSpPr>
            <a:spLocks noChangeArrowheads="1"/>
          </p:cNvSpPr>
          <p:nvPr/>
        </p:nvSpPr>
        <p:spPr bwMode="auto">
          <a:xfrm>
            <a:off x="228599" y="719528"/>
            <a:ext cx="8678863" cy="4572001"/>
          </a:xfrm>
          <a:prstGeom prst="rect">
            <a:avLst/>
          </a:prstGeom>
          <a:noFill/>
          <a:ln w="9525">
            <a:noFill/>
            <a:miter lim="800000"/>
            <a:headEnd/>
            <a:tailEnd/>
          </a:ln>
        </p:spPr>
        <p:txBody>
          <a:bodyPr wrap="square" lIns="0" tIns="0" rIns="0" bIns="0">
            <a:noAutofit/>
          </a:bodyPr>
          <a:lstStyle/>
          <a:p>
            <a:pPr marL="165100" indent="-165100">
              <a:spcAft>
                <a:spcPts val="1200"/>
              </a:spcAft>
              <a:buFont typeface="Arial" pitchFamily="34" charset="0"/>
              <a:buChar char="•"/>
            </a:pPr>
            <a:r>
              <a:rPr lang="en-US" altLang="en-US" sz="1800" b="1" baseline="0" dirty="0"/>
              <a:t>If the means, covariances, and priors are all unknown, the ML principle yields singular</a:t>
            </a:r>
            <a:r>
              <a:rPr lang="en-US" altLang="en-US" sz="1800" b="1" dirty="0"/>
              <a:t> solutions.</a:t>
            </a:r>
          </a:p>
          <a:p>
            <a:pPr marL="165100" indent="-165100">
              <a:spcAft>
                <a:spcPts val="1200"/>
              </a:spcAft>
              <a:buFont typeface="Arial" pitchFamily="34" charset="0"/>
              <a:buChar char="•"/>
            </a:pPr>
            <a:r>
              <a:rPr lang="en-US" altLang="en-US" sz="1800" b="1" baseline="0" dirty="0"/>
              <a:t>If</a:t>
            </a:r>
            <a:r>
              <a:rPr lang="en-US" altLang="en-US" sz="1800" b="1" dirty="0"/>
              <a:t> we only consider solutions in the neighborhood of the largest local maximum, we can derive estimation equations:</a:t>
            </a:r>
            <a:endParaRPr lang="en-US" altLang="en-US" sz="1800" b="1" baseline="0" dirty="0"/>
          </a:p>
        </p:txBody>
      </p:sp>
      <p:graphicFrame>
        <p:nvGraphicFramePr>
          <p:cNvPr id="6" name="Object 5"/>
          <p:cNvGraphicFramePr>
            <a:graphicFrameLocks noChangeAspect="1"/>
          </p:cNvGraphicFramePr>
          <p:nvPr/>
        </p:nvGraphicFramePr>
        <p:xfrm>
          <a:off x="449263" y="2093938"/>
          <a:ext cx="2298700" cy="571500"/>
        </p:xfrm>
        <a:graphic>
          <a:graphicData uri="http://schemas.openxmlformats.org/presentationml/2006/ole">
            <mc:AlternateContent xmlns:mc="http://schemas.openxmlformats.org/markup-compatibility/2006">
              <mc:Choice xmlns:v="urn:schemas-microsoft-com:vml" Requires="v">
                <p:oleObj name="Equation" r:id="rId2" imgW="2298600" imgH="571320" progId="Equation.3">
                  <p:embed/>
                </p:oleObj>
              </mc:Choice>
              <mc:Fallback>
                <p:oleObj name="Equation" r:id="rId2" imgW="2298600" imgH="57132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2093938"/>
                        <a:ext cx="2298700" cy="5715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20834" name="Object 2"/>
          <p:cNvGraphicFramePr>
            <a:graphicFrameLocks noChangeAspect="1"/>
          </p:cNvGraphicFramePr>
          <p:nvPr/>
        </p:nvGraphicFramePr>
        <p:xfrm>
          <a:off x="449263" y="2789783"/>
          <a:ext cx="2082800" cy="1104900"/>
        </p:xfrm>
        <a:graphic>
          <a:graphicData uri="http://schemas.openxmlformats.org/presentationml/2006/ole">
            <mc:AlternateContent xmlns:mc="http://schemas.openxmlformats.org/markup-compatibility/2006">
              <mc:Choice xmlns:v="urn:schemas-microsoft-com:vml" Requires="v">
                <p:oleObj name="Equation" r:id="rId4" imgW="2082600" imgH="1104840" progId="Equation.3">
                  <p:embed/>
                </p:oleObj>
              </mc:Choice>
              <mc:Fallback>
                <p:oleObj name="Equation" r:id="rId4" imgW="2082600" imgH="1104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263" y="2789783"/>
                        <a:ext cx="2082800" cy="1104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20835" name="Object 3"/>
          <p:cNvGraphicFramePr>
            <a:graphicFrameLocks noChangeAspect="1"/>
          </p:cNvGraphicFramePr>
          <p:nvPr/>
        </p:nvGraphicFramePr>
        <p:xfrm>
          <a:off x="449263" y="4080369"/>
          <a:ext cx="3556001" cy="1104900"/>
        </p:xfrm>
        <a:graphic>
          <a:graphicData uri="http://schemas.openxmlformats.org/presentationml/2006/ole">
            <mc:AlternateContent xmlns:mc="http://schemas.openxmlformats.org/markup-compatibility/2006">
              <mc:Choice xmlns:v="urn:schemas-microsoft-com:vml" Requires="v">
                <p:oleObj name="Equation" r:id="rId6" imgW="3555720" imgH="1104840" progId="Equation.3">
                  <p:embed/>
                </p:oleObj>
              </mc:Choice>
              <mc:Fallback>
                <p:oleObj name="Equation" r:id="rId6" imgW="3555720" imgH="11048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263" y="4080369"/>
                        <a:ext cx="3556001" cy="11049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20836" name="Object 4"/>
          <p:cNvGraphicFramePr>
            <a:graphicFrameLocks noChangeAspect="1"/>
          </p:cNvGraphicFramePr>
          <p:nvPr/>
        </p:nvGraphicFramePr>
        <p:xfrm>
          <a:off x="449263" y="5278672"/>
          <a:ext cx="7708900" cy="1143000"/>
        </p:xfrm>
        <a:graphic>
          <a:graphicData uri="http://schemas.openxmlformats.org/presentationml/2006/ole">
            <mc:AlternateContent xmlns:mc="http://schemas.openxmlformats.org/markup-compatibility/2006">
              <mc:Choice xmlns:v="urn:schemas-microsoft-com:vml" Requires="v">
                <p:oleObj name="Equation" r:id="rId8" imgW="7708680" imgH="1143000" progId="Equation.DSMT4">
                  <p:embed/>
                </p:oleObj>
              </mc:Choice>
              <mc:Fallback>
                <p:oleObj name="Equation" r:id="rId8" imgW="7708680" imgH="1143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263" y="5278672"/>
                        <a:ext cx="7708900" cy="11430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0562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18"/>
          <p:cNvSpPr>
            <a:spLocks noGrp="1" noChangeArrowheads="1"/>
          </p:cNvSpPr>
          <p:nvPr>
            <p:ph type="body" idx="4294967295"/>
          </p:nvPr>
        </p:nvSpPr>
        <p:spPr>
          <a:xfrm>
            <a:off x="183630" y="585242"/>
            <a:ext cx="8739708" cy="5920489"/>
          </a:xfrm>
          <a:prstGeom prst="rect">
            <a:avLst/>
          </a:prstGeom>
          <a:ln>
            <a:noFill/>
          </a:ln>
        </p:spPr>
        <p:txBody>
          <a:bodyPr lIns="0" tIns="0" rIns="0" bIns="0"/>
          <a:lstStyle/>
          <a:p>
            <a:pPr marL="165100" indent="-165100">
              <a:spcBef>
                <a:spcPts val="0"/>
              </a:spcBef>
              <a:spcAft>
                <a:spcPts val="600"/>
              </a:spcAft>
            </a:pPr>
            <a:r>
              <a:rPr lang="en-US" altLang="en-US" b="1" dirty="0"/>
              <a:t>An approximate technique to determine the parameters of a mixture distribution is </a:t>
            </a:r>
            <a:r>
              <a:rPr lang="en-US" altLang="en-US" i="1" dirty="0"/>
              <a:t>k</a:t>
            </a:r>
            <a:r>
              <a:rPr lang="en-US" altLang="en-US" b="1" dirty="0"/>
              <a:t>-Means: </a:t>
            </a:r>
            <a:r>
              <a:rPr lang="en-US" altLang="en-US" i="1" dirty="0"/>
              <a:t>k</a:t>
            </a:r>
            <a:r>
              <a:rPr lang="en-US" altLang="en-US" b="1" dirty="0"/>
              <a:t> is the number of cluster centers, </a:t>
            </a:r>
            <a:r>
              <a:rPr lang="en-US" altLang="en-US" i="1" dirty="0"/>
              <a:t>c</a:t>
            </a:r>
            <a:r>
              <a:rPr lang="en-US" altLang="en-US" b="1" dirty="0"/>
              <a:t>, and “means” refers to the iterative process for finding the cluster centroids.</a:t>
            </a:r>
          </a:p>
          <a:p>
            <a:pPr marL="165100" indent="-165100">
              <a:lnSpc>
                <a:spcPct val="150000"/>
              </a:lnSpc>
              <a:spcBef>
                <a:spcPts val="0"/>
              </a:spcBef>
              <a:spcAft>
                <a:spcPts val="600"/>
              </a:spcAft>
            </a:pPr>
            <a:r>
              <a:rPr lang="en-US" altLang="en-US" b="1" dirty="0"/>
              <a:t>We observe that the probability,                  , is large when the squared </a:t>
            </a:r>
            <a:r>
              <a:rPr lang="en-US" altLang="en-US" b="1" dirty="0" err="1"/>
              <a:t>Mahalanobis</a:t>
            </a:r>
            <a:r>
              <a:rPr lang="en-US" altLang="en-US" b="1" dirty="0"/>
              <a:t> distance,                             , is small.</a:t>
            </a:r>
          </a:p>
          <a:p>
            <a:pPr marL="165100" indent="-165100">
              <a:lnSpc>
                <a:spcPct val="150000"/>
              </a:lnSpc>
              <a:spcBef>
                <a:spcPts val="0"/>
              </a:spcBef>
              <a:spcAft>
                <a:spcPts val="1200"/>
              </a:spcAft>
            </a:pPr>
            <a:r>
              <a:rPr lang="en-US" altLang="en-US" b="1" dirty="0"/>
              <a:t>Suppose we merely compute the squared Euclidean distance,            , find the mean     nearest to </a:t>
            </a:r>
            <a:r>
              <a:rPr lang="en-US" altLang="en-US" b="1" dirty="0" err="1"/>
              <a:t>x</a:t>
            </a:r>
            <a:r>
              <a:rPr lang="en-US" altLang="en-US" i="1" baseline="-25000" dirty="0" err="1"/>
              <a:t>k</a:t>
            </a:r>
            <a:r>
              <a:rPr lang="en-US" altLang="en-US" b="1" dirty="0"/>
              <a:t>, and approximate                   as:</a:t>
            </a:r>
          </a:p>
          <a:p>
            <a:pPr marL="165100" indent="-165100">
              <a:spcBef>
                <a:spcPts val="4800"/>
              </a:spcBef>
              <a:spcAft>
                <a:spcPts val="600"/>
              </a:spcAft>
            </a:pPr>
            <a:r>
              <a:rPr lang="en-US" altLang="en-US" b="1" dirty="0"/>
              <a:t>We can formally define the </a:t>
            </a:r>
            <a:r>
              <a:rPr lang="en-US" altLang="en-US" i="1" dirty="0"/>
              <a:t>k</a:t>
            </a:r>
            <a:r>
              <a:rPr lang="en-US" altLang="en-US" b="1" dirty="0"/>
              <a:t>-Means clustering algorithm:</a:t>
            </a:r>
          </a:p>
          <a:p>
            <a:pPr marL="344488" indent="-179388">
              <a:spcBef>
                <a:spcPts val="0"/>
              </a:spcBef>
              <a:spcAft>
                <a:spcPts val="300"/>
              </a:spcAft>
              <a:buFont typeface="Wingdings" pitchFamily="2" charset="2"/>
              <a:buChar char="§"/>
            </a:pPr>
            <a:r>
              <a:rPr lang="en-US" altLang="en-US" sz="1400" b="1" dirty="0"/>
              <a:t>Initialize: select the number of clusters, </a:t>
            </a:r>
            <a:r>
              <a:rPr lang="en-US" altLang="en-US" sz="1400" dirty="0"/>
              <a:t>c</a:t>
            </a:r>
            <a:r>
              <a:rPr lang="en-US" altLang="en-US" sz="1400" b="1" dirty="0"/>
              <a:t>, and seed the means, </a:t>
            </a:r>
            <a:r>
              <a:rPr lang="en-US" altLang="en-US" sz="1400" b="1" dirty="0">
                <a:sym typeface="Symbol"/>
              </a:rPr>
              <a:t>μ</a:t>
            </a:r>
            <a:r>
              <a:rPr lang="en-US" altLang="en-US" sz="1400" baseline="-25000" dirty="0">
                <a:sym typeface="Symbol"/>
              </a:rPr>
              <a:t>1</a:t>
            </a:r>
            <a:r>
              <a:rPr lang="en-US" altLang="en-US" sz="1400" b="1" dirty="0">
                <a:sym typeface="Symbol"/>
              </a:rPr>
              <a:t>, …, </a:t>
            </a:r>
            <a:r>
              <a:rPr lang="en-US" altLang="en-US" sz="1400" b="1" dirty="0" err="1">
                <a:sym typeface="Symbol"/>
              </a:rPr>
              <a:t>μ</a:t>
            </a:r>
            <a:r>
              <a:rPr lang="en-US" altLang="en-US" sz="1400" baseline="-25000" dirty="0" err="1">
                <a:sym typeface="Symbol"/>
              </a:rPr>
              <a:t>n</a:t>
            </a:r>
            <a:r>
              <a:rPr lang="en-US" altLang="en-US" sz="1400" b="1" dirty="0">
                <a:sym typeface="Symbol"/>
              </a:rPr>
              <a:t>.</a:t>
            </a:r>
          </a:p>
          <a:p>
            <a:pPr marL="344488" indent="-179388">
              <a:spcBef>
                <a:spcPts val="0"/>
              </a:spcBef>
              <a:spcAft>
                <a:spcPts val="300"/>
              </a:spcAft>
              <a:buFont typeface="Wingdings" pitchFamily="2" charset="2"/>
              <a:buChar char="§"/>
            </a:pPr>
            <a:r>
              <a:rPr lang="en-US" altLang="en-US" sz="1400" b="1" dirty="0">
                <a:sym typeface="Symbol"/>
              </a:rPr>
              <a:t>Iterate:</a:t>
            </a:r>
          </a:p>
          <a:p>
            <a:pPr marL="569913" indent="-225425">
              <a:spcBef>
                <a:spcPts val="0"/>
              </a:spcBef>
              <a:spcAft>
                <a:spcPts val="300"/>
              </a:spcAft>
              <a:buFont typeface="Courier New" pitchFamily="49" charset="0"/>
              <a:buChar char="o"/>
            </a:pPr>
            <a:r>
              <a:rPr lang="en-US" altLang="en-US" sz="1400" b="1" dirty="0">
                <a:sym typeface="Symbol"/>
              </a:rPr>
              <a:t>Classify </a:t>
            </a:r>
            <a:r>
              <a:rPr lang="en-US" altLang="en-US" sz="1400" i="1" dirty="0">
                <a:sym typeface="Symbol"/>
              </a:rPr>
              <a:t>n</a:t>
            </a:r>
            <a:r>
              <a:rPr lang="en-US" altLang="en-US" sz="1400" b="1" dirty="0">
                <a:sym typeface="Symbol"/>
              </a:rPr>
              <a:t> samples according to the nearest mean, </a:t>
            </a:r>
            <a:r>
              <a:rPr lang="en-US" altLang="en-US" sz="1400" b="1" dirty="0" err="1">
                <a:sym typeface="Symbol"/>
              </a:rPr>
              <a:t>μ</a:t>
            </a:r>
            <a:r>
              <a:rPr lang="en-US" altLang="en-US" sz="1400" baseline="-25000" dirty="0" err="1">
                <a:sym typeface="Symbol"/>
              </a:rPr>
              <a:t>i</a:t>
            </a:r>
            <a:r>
              <a:rPr lang="en-US" altLang="en-US" sz="1400" baseline="-25000" dirty="0">
                <a:sym typeface="Symbol"/>
              </a:rPr>
              <a:t> </a:t>
            </a:r>
            <a:r>
              <a:rPr lang="en-US" altLang="en-US" sz="1400" b="1" dirty="0">
                <a:sym typeface="Symbol"/>
              </a:rPr>
              <a:t>.</a:t>
            </a:r>
          </a:p>
          <a:p>
            <a:pPr marL="569913" indent="-225425">
              <a:spcBef>
                <a:spcPts val="0"/>
              </a:spcBef>
              <a:spcAft>
                <a:spcPts val="300"/>
              </a:spcAft>
              <a:buFont typeface="Courier New" pitchFamily="49" charset="0"/>
              <a:buChar char="o"/>
            </a:pPr>
            <a:r>
              <a:rPr lang="en-US" altLang="en-US" sz="1400" b="1" dirty="0" err="1">
                <a:sym typeface="Symbol"/>
              </a:rPr>
              <a:t>Recompute</a:t>
            </a:r>
            <a:r>
              <a:rPr lang="en-US" altLang="en-US" sz="1400" b="1" dirty="0">
                <a:sym typeface="Symbol"/>
              </a:rPr>
              <a:t> each mean using the </a:t>
            </a:r>
            <a:r>
              <a:rPr lang="en-US" altLang="en-US" sz="1400" b="1" dirty="0" err="1">
                <a:sym typeface="Symbol"/>
              </a:rPr>
              <a:t>n</a:t>
            </a:r>
            <a:r>
              <a:rPr lang="en-US" altLang="en-US" sz="1400" i="1" baseline="-25000" dirty="0" err="1">
                <a:sym typeface="Symbol"/>
              </a:rPr>
              <a:t>i</a:t>
            </a:r>
            <a:r>
              <a:rPr lang="en-US" altLang="en-US" sz="1400" b="1" dirty="0">
                <a:sym typeface="Symbol"/>
              </a:rPr>
              <a:t> samples assigned to cluster </a:t>
            </a:r>
            <a:r>
              <a:rPr lang="en-US" altLang="en-US" sz="1400" i="1" dirty="0" err="1">
                <a:sym typeface="Symbol"/>
              </a:rPr>
              <a:t>i</a:t>
            </a:r>
            <a:r>
              <a:rPr lang="en-US" altLang="en-US" sz="1400" b="1" dirty="0">
                <a:sym typeface="Symbol"/>
              </a:rPr>
              <a:t>.</a:t>
            </a:r>
          </a:p>
          <a:p>
            <a:pPr marL="569913" indent="-225425">
              <a:spcBef>
                <a:spcPts val="0"/>
              </a:spcBef>
              <a:spcAft>
                <a:spcPts val="300"/>
              </a:spcAft>
              <a:buFont typeface="Courier New" pitchFamily="49" charset="0"/>
              <a:buChar char="o"/>
            </a:pPr>
            <a:r>
              <a:rPr lang="en-US" altLang="en-US" sz="1400" b="1" dirty="0">
                <a:sym typeface="Symbol"/>
              </a:rPr>
              <a:t>Until: no change in </a:t>
            </a:r>
            <a:r>
              <a:rPr lang="en-US" altLang="en-US" sz="1400" b="1" dirty="0" err="1">
                <a:sym typeface="Symbol"/>
              </a:rPr>
              <a:t>μ</a:t>
            </a:r>
            <a:r>
              <a:rPr lang="en-US" altLang="en-US" sz="1400" baseline="-25000" dirty="0" err="1">
                <a:sym typeface="Symbol"/>
              </a:rPr>
              <a:t>i</a:t>
            </a:r>
            <a:r>
              <a:rPr lang="en-US" altLang="en-US" sz="1400" baseline="-25000" dirty="0">
                <a:sym typeface="Symbol"/>
              </a:rPr>
              <a:t> </a:t>
            </a:r>
            <a:r>
              <a:rPr lang="en-US" altLang="en-US" sz="1400" b="1" dirty="0">
                <a:sym typeface="Symbol"/>
              </a:rPr>
              <a:t>.</a:t>
            </a:r>
          </a:p>
          <a:p>
            <a:pPr marL="344488" indent="-179388">
              <a:spcBef>
                <a:spcPts val="0"/>
              </a:spcBef>
              <a:spcAft>
                <a:spcPts val="1200"/>
              </a:spcAft>
              <a:buFont typeface="Wingdings" pitchFamily="2" charset="2"/>
              <a:buChar char="§"/>
            </a:pPr>
            <a:r>
              <a:rPr lang="en-US" altLang="en-US" sz="1400" b="1" dirty="0">
                <a:sym typeface="Symbol"/>
              </a:rPr>
              <a:t>Done: return μ</a:t>
            </a:r>
            <a:r>
              <a:rPr lang="en-US" altLang="en-US" sz="1400" baseline="-25000" dirty="0">
                <a:sym typeface="Symbol"/>
              </a:rPr>
              <a:t>1</a:t>
            </a:r>
            <a:r>
              <a:rPr lang="en-US" altLang="en-US" sz="1400" b="1" dirty="0">
                <a:sym typeface="Symbol"/>
              </a:rPr>
              <a:t>, …, </a:t>
            </a:r>
            <a:r>
              <a:rPr lang="en-US" altLang="en-US" sz="1400" b="1" dirty="0" err="1">
                <a:sym typeface="Symbol"/>
              </a:rPr>
              <a:t>μ</a:t>
            </a:r>
            <a:r>
              <a:rPr lang="en-US" altLang="en-US" sz="1400" baseline="-25000" dirty="0" err="1">
                <a:sym typeface="Symbol"/>
              </a:rPr>
              <a:t>n</a:t>
            </a:r>
            <a:r>
              <a:rPr lang="en-US" altLang="en-US" sz="1400" b="1" dirty="0">
                <a:sym typeface="Symbol"/>
              </a:rPr>
              <a:t>.</a:t>
            </a:r>
            <a:endParaRPr lang="en-US" altLang="en-US" sz="1400" b="1" dirty="0"/>
          </a:p>
          <a:p>
            <a:pPr marL="165100" indent="-165100">
              <a:spcBef>
                <a:spcPts val="0"/>
              </a:spcBef>
              <a:spcAft>
                <a:spcPts val="1200"/>
              </a:spcAft>
            </a:pPr>
            <a:r>
              <a:rPr lang="en-US" altLang="en-US" b="1" dirty="0"/>
              <a:t>Later we will see this is one case of an iterative optimization algorithm. There are many ways to cluster, </a:t>
            </a:r>
            <a:r>
              <a:rPr lang="en-US" altLang="en-US" b="1" dirty="0" err="1"/>
              <a:t>recompute</a:t>
            </a:r>
            <a:r>
              <a:rPr lang="en-US" altLang="en-US" b="1" dirty="0"/>
              <a:t> means, merge/split clusters and stop.</a:t>
            </a:r>
          </a:p>
        </p:txBody>
      </p:sp>
      <p:sp>
        <p:nvSpPr>
          <p:cNvPr id="10" name="Text Box 3"/>
          <p:cNvSpPr txBox="1">
            <a:spLocks noChangeArrowheads="1"/>
          </p:cNvSpPr>
          <p:nvPr/>
        </p:nvSpPr>
        <p:spPr bwMode="auto">
          <a:xfrm>
            <a:off x="227013" y="57150"/>
            <a:ext cx="6858000" cy="369332"/>
          </a:xfrm>
          <a:prstGeom prst="rect">
            <a:avLst/>
          </a:prstGeom>
          <a:noFill/>
          <a:ln w="9525">
            <a:noFill/>
            <a:miter lim="800000"/>
            <a:headEnd/>
            <a:tailEnd/>
          </a:ln>
        </p:spPr>
        <p:txBody>
          <a:bodyPr lIns="0" tIns="0" rIns="0" bIns="0">
            <a:spAutoFit/>
          </a:bodyPr>
          <a:lstStyle/>
          <a:p>
            <a:pPr>
              <a:spcBef>
                <a:spcPct val="50000"/>
              </a:spcBef>
            </a:pPr>
            <a:r>
              <a:rPr lang="en-US" b="1" dirty="0">
                <a:solidFill>
                  <a:schemeClr val="accent2"/>
                </a:solidFill>
              </a:rPr>
              <a:t>K-Means Clustering</a:t>
            </a:r>
          </a:p>
        </p:txBody>
      </p:sp>
      <p:sp>
        <p:nvSpPr>
          <p:cNvPr id="31" name="Arc 30"/>
          <p:cNvSpPr/>
          <p:nvPr/>
        </p:nvSpPr>
        <p:spPr>
          <a:xfrm>
            <a:off x="7405141" y="5681272"/>
            <a:ext cx="914400" cy="914400"/>
          </a:xfrm>
          <a:prstGeom prst="arc">
            <a:avLst>
              <a:gd name="adj1" fmla="val 9987848"/>
              <a:gd name="adj2" fmla="val 102844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98310" name="Object 6"/>
          <p:cNvGraphicFramePr>
            <a:graphicFrameLocks noChangeAspect="1"/>
          </p:cNvGraphicFramePr>
          <p:nvPr/>
        </p:nvGraphicFramePr>
        <p:xfrm>
          <a:off x="3799045" y="1514267"/>
          <a:ext cx="1143000" cy="330200"/>
        </p:xfrm>
        <a:graphic>
          <a:graphicData uri="http://schemas.openxmlformats.org/presentationml/2006/ole">
            <mc:AlternateContent xmlns:mc="http://schemas.openxmlformats.org/markup-compatibility/2006">
              <mc:Choice xmlns:v="urn:schemas-microsoft-com:vml" Requires="v">
                <p:oleObj name="Equation" r:id="rId2" imgW="1143000" imgH="330120" progId="Equation.3">
                  <p:embed/>
                </p:oleObj>
              </mc:Choice>
              <mc:Fallback>
                <p:oleObj name="Equation" r:id="rId2" imgW="1143000" imgH="33012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9045" y="1514267"/>
                        <a:ext cx="1143000" cy="330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8311" name="Object 7"/>
          <p:cNvGraphicFramePr>
            <a:graphicFrameLocks noChangeAspect="1"/>
          </p:cNvGraphicFramePr>
          <p:nvPr/>
        </p:nvGraphicFramePr>
        <p:xfrm>
          <a:off x="2793766" y="1924596"/>
          <a:ext cx="1790700" cy="355600"/>
        </p:xfrm>
        <a:graphic>
          <a:graphicData uri="http://schemas.openxmlformats.org/presentationml/2006/ole">
            <mc:AlternateContent xmlns:mc="http://schemas.openxmlformats.org/markup-compatibility/2006">
              <mc:Choice xmlns:v="urn:schemas-microsoft-com:vml" Requires="v">
                <p:oleObj name="Equation" r:id="rId4" imgW="1790640" imgH="355320" progId="Equation.3">
                  <p:embed/>
                </p:oleObj>
              </mc:Choice>
              <mc:Fallback>
                <p:oleObj name="Equation" r:id="rId4" imgW="1790640" imgH="355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3766" y="1924596"/>
                        <a:ext cx="1790700" cy="355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8312" name="Object 8"/>
          <p:cNvGraphicFramePr>
            <a:graphicFrameLocks noChangeAspect="1"/>
          </p:cNvGraphicFramePr>
          <p:nvPr/>
        </p:nvGraphicFramePr>
        <p:xfrm>
          <a:off x="7020239" y="2394029"/>
          <a:ext cx="749300" cy="381000"/>
        </p:xfrm>
        <a:graphic>
          <a:graphicData uri="http://schemas.openxmlformats.org/presentationml/2006/ole">
            <mc:AlternateContent xmlns:mc="http://schemas.openxmlformats.org/markup-compatibility/2006">
              <mc:Choice xmlns:v="urn:schemas-microsoft-com:vml" Requires="v">
                <p:oleObj name="Equation" r:id="rId6" imgW="749160" imgH="380880" progId="Equation.3">
                  <p:embed/>
                </p:oleObj>
              </mc:Choice>
              <mc:Fallback>
                <p:oleObj name="Equation" r:id="rId6" imgW="749160" imgH="3808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0239" y="2394029"/>
                        <a:ext cx="749300" cy="3810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8313" name="Object 9"/>
          <p:cNvGraphicFramePr>
            <a:graphicFrameLocks noChangeAspect="1"/>
          </p:cNvGraphicFramePr>
          <p:nvPr/>
        </p:nvGraphicFramePr>
        <p:xfrm>
          <a:off x="954478" y="2890003"/>
          <a:ext cx="292100" cy="292100"/>
        </p:xfrm>
        <a:graphic>
          <a:graphicData uri="http://schemas.openxmlformats.org/presentationml/2006/ole">
            <mc:AlternateContent xmlns:mc="http://schemas.openxmlformats.org/markup-compatibility/2006">
              <mc:Choice xmlns:v="urn:schemas-microsoft-com:vml" Requires="v">
                <p:oleObj name="Equation" r:id="rId8" imgW="291960" imgH="291960" progId="Equation.3">
                  <p:embed/>
                </p:oleObj>
              </mc:Choice>
              <mc:Fallback>
                <p:oleObj name="Equation" r:id="rId8" imgW="291960" imgH="2919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4478" y="2890003"/>
                        <a:ext cx="292100" cy="292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8314" name="Object 10"/>
          <p:cNvGraphicFramePr>
            <a:graphicFrameLocks noChangeAspect="1"/>
          </p:cNvGraphicFramePr>
          <p:nvPr>
            <p:extLst>
              <p:ext uri="{D42A27DB-BD31-4B8C-83A1-F6EECF244321}">
                <p14:modId xmlns:p14="http://schemas.microsoft.com/office/powerpoint/2010/main" val="1194533858"/>
              </p:ext>
            </p:extLst>
          </p:nvPr>
        </p:nvGraphicFramePr>
        <p:xfrm>
          <a:off x="4586142" y="2851097"/>
          <a:ext cx="1143000" cy="330200"/>
        </p:xfrm>
        <a:graphic>
          <a:graphicData uri="http://schemas.openxmlformats.org/presentationml/2006/ole">
            <mc:AlternateContent xmlns:mc="http://schemas.openxmlformats.org/markup-compatibility/2006">
              <mc:Choice xmlns:v="urn:schemas-microsoft-com:vml" Requires="v">
                <p:oleObj name="Equation" r:id="rId10" imgW="1143000" imgH="330120" progId="Equation.3">
                  <p:embed/>
                </p:oleObj>
              </mc:Choice>
              <mc:Fallback>
                <p:oleObj name="Equation" r:id="rId10" imgW="1143000" imgH="33012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142" y="2851097"/>
                        <a:ext cx="1143000" cy="330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8315" name="Object 11"/>
          <p:cNvGraphicFramePr>
            <a:graphicFrameLocks noChangeAspect="1"/>
          </p:cNvGraphicFramePr>
          <p:nvPr/>
        </p:nvGraphicFramePr>
        <p:xfrm>
          <a:off x="449263" y="3280088"/>
          <a:ext cx="2819400" cy="647700"/>
        </p:xfrm>
        <a:graphic>
          <a:graphicData uri="http://schemas.openxmlformats.org/presentationml/2006/ole">
            <mc:AlternateContent xmlns:mc="http://schemas.openxmlformats.org/markup-compatibility/2006">
              <mc:Choice xmlns:v="urn:schemas-microsoft-com:vml" Requires="v">
                <p:oleObj name="Equation" r:id="rId11" imgW="2819160" imgH="647640" progId="Equation.DSMT4">
                  <p:embed/>
                </p:oleObj>
              </mc:Choice>
              <mc:Fallback>
                <p:oleObj name="Equation" r:id="rId11" imgW="2819160" imgH="647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263" y="3280088"/>
                        <a:ext cx="2819400" cy="6477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09880325"/>
      </p:ext>
    </p:extLst>
  </p:cSld>
  <p:clrMapOvr>
    <a:masterClrMapping/>
  </p:clrMapOvr>
</p:sld>
</file>

<file path=ppt/theme/theme1.xml><?xml version="1.0" encoding="utf-8"?>
<a:theme xmlns:a="http://schemas.openxmlformats.org/drawingml/2006/main" name="isip_default">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_title">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lecture_title</Template>
  <TotalTime>7641</TotalTime>
  <Words>1220</Words>
  <Application>Microsoft Macintosh PowerPoint</Application>
  <PresentationFormat>Letter Paper (8.5x11 in)</PresentationFormat>
  <Paragraphs>83</Paragraphs>
  <Slides>11</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8" baseType="lpstr">
      <vt:lpstr>Arial</vt:lpstr>
      <vt:lpstr>Courier New</vt:lpstr>
      <vt:lpstr>Times New Roman</vt:lpstr>
      <vt:lpstr>Wingdings</vt:lpstr>
      <vt:lpstr>isip_default</vt:lpstr>
      <vt:lpstr>1_lecture_title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Gateway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Joseph Picone</cp:lastModifiedBy>
  <cp:revision>461</cp:revision>
  <dcterms:created xsi:type="dcterms:W3CDTF">2002-09-12T17:13:32Z</dcterms:created>
  <dcterms:modified xsi:type="dcterms:W3CDTF">2023-03-17T09:33:33Z</dcterms:modified>
</cp:coreProperties>
</file>