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4" r:id="rId1"/>
    <p:sldMasterId id="2147483682" r:id="rId2"/>
    <p:sldMasterId id="2147483712" r:id="rId3"/>
    <p:sldMasterId id="2147483716" r:id="rId4"/>
  </p:sldMasterIdLst>
  <p:notesMasterIdLst>
    <p:notesMasterId r:id="rId38"/>
  </p:notesMasterIdLst>
  <p:handoutMasterIdLst>
    <p:handoutMasterId r:id="rId39"/>
  </p:handoutMasterIdLst>
  <p:sldIdLst>
    <p:sldId id="333"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81" r:id="rId24"/>
    <p:sldId id="345" r:id="rId25"/>
    <p:sldId id="346" r:id="rId26"/>
    <p:sldId id="347" r:id="rId27"/>
    <p:sldId id="348" r:id="rId28"/>
    <p:sldId id="349" r:id="rId29"/>
    <p:sldId id="350" r:id="rId30"/>
    <p:sldId id="351" r:id="rId31"/>
    <p:sldId id="371" r:id="rId32"/>
    <p:sldId id="372" r:id="rId33"/>
    <p:sldId id="373" r:id="rId34"/>
    <p:sldId id="374" r:id="rId35"/>
    <p:sldId id="375" r:id="rId36"/>
    <p:sldId id="379" r:id="rId37"/>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45">
          <p15:clr>
            <a:srgbClr val="A4A3A4"/>
          </p15:clr>
        </p15:guide>
        <p15:guide id="2" pos="295">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EFF755"/>
    <a:srgbClr val="CC6600"/>
    <a:srgbClr val="6666FF"/>
    <a:srgbClr val="008000"/>
    <a:srgbClr val="000080"/>
    <a:srgbClr val="004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6" autoAdjust="0"/>
    <p:restoredTop sz="95815" autoAdjust="0"/>
  </p:normalViewPr>
  <p:slideViewPr>
    <p:cSldViewPr snapToGrid="0">
      <p:cViewPr varScale="1">
        <p:scale>
          <a:sx n="130" d="100"/>
          <a:sy n="130" d="100"/>
        </p:scale>
        <p:origin x="1616" y="192"/>
      </p:cViewPr>
      <p:guideLst>
        <p:guide orient="horz" pos="3945"/>
        <p:guide pos="29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3" Type="http://schemas.openxmlformats.org/officeDocument/2006/relationships/slide" Target="slides/slide22.xml"/><Relationship Id="rId7" Type="http://schemas.openxmlformats.org/officeDocument/2006/relationships/slide" Target="slides/slide26.xml"/><Relationship Id="rId2" Type="http://schemas.openxmlformats.org/officeDocument/2006/relationships/slide" Target="slides/slide21.xml"/><Relationship Id="rId1" Type="http://schemas.openxmlformats.org/officeDocument/2006/relationships/slide" Target="slides/slide20.xml"/><Relationship Id="rId6" Type="http://schemas.openxmlformats.org/officeDocument/2006/relationships/slide" Target="slides/slide25.xml"/><Relationship Id="rId5" Type="http://schemas.openxmlformats.org/officeDocument/2006/relationships/slide" Target="slides/slide24.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1782085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576909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start from scratch with Recurrent Neural Networks. Then I’ll explain Long Short-Term</a:t>
            </a:r>
            <a:r>
              <a:rPr lang="en-US" baseline="0" dirty="0"/>
              <a:t> Memory Networks. After that I will continue with </a:t>
            </a:r>
            <a:r>
              <a:rPr lang="en-US" dirty="0"/>
              <a:t>Deep Recurrent Neural Networks. Then I</a:t>
            </a:r>
            <a:r>
              <a:rPr lang="en-US" baseline="0" dirty="0"/>
              <a:t> will introduce you to </a:t>
            </a:r>
            <a:r>
              <a:rPr lang="en-US" dirty="0"/>
              <a:t>Deep Bidirectional Long Short-Term Memory Networks.</a:t>
            </a:r>
            <a:r>
              <a:rPr lang="en-US" baseline="0" dirty="0"/>
              <a:t> And finally I’ll wrap up the discussion with an overview on EEG classification using deep learning.</a:t>
            </a:r>
            <a:endParaRPr lang="en-US" dirty="0"/>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82717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One potential disadvantage of traditional RNN which explained in</a:t>
            </a:r>
            <a:r>
              <a:rPr lang="en-US" sz="1200" kern="1200" baseline="0" dirty="0">
                <a:solidFill>
                  <a:schemeClr val="tx1"/>
                </a:solidFill>
                <a:latin typeface="+mn-lt"/>
                <a:ea typeface="+mn-ea"/>
                <a:cs typeface="+mn-cs"/>
              </a:rPr>
              <a:t> the first part of the presentation</a:t>
            </a:r>
            <a:r>
              <a:rPr lang="en-US" sz="1200" kern="1200" dirty="0">
                <a:solidFill>
                  <a:schemeClr val="tx1"/>
                </a:solidFill>
                <a:latin typeface="+mn-lt"/>
                <a:ea typeface="+mn-ea"/>
                <a:cs typeface="+mn-cs"/>
              </a:rPr>
              <a:t> is that,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this part a structure called deep recurrent neural network(DRNN) will be explained which is basically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DRNN by stacking RNNs,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this way processing</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70205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Different variations of the structures of DRNNs are depicted in this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this picture connection matrices are shown by arrows.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Also input frames, hidden states, and output frames are represented by </a:t>
            </a:r>
            <a:r>
              <a:rPr lang="en-US" sz="1200" kern="1200" dirty="0" err="1">
                <a:solidFill>
                  <a:schemeClr val="tx1"/>
                </a:solidFill>
                <a:latin typeface="+mn-lt"/>
                <a:ea typeface="+mn-ea"/>
                <a:cs typeface="+mn-cs"/>
              </a:rPr>
              <a:t>white,black</a:t>
            </a:r>
            <a:r>
              <a:rPr lang="en-US" sz="1200" kern="1200" dirty="0">
                <a:solidFill>
                  <a:schemeClr val="tx1"/>
                </a:solidFill>
                <a:latin typeface="+mn-lt"/>
                <a:ea typeface="+mn-ea"/>
                <a:cs typeface="+mn-cs"/>
              </a:rPr>
              <a:t> and grey circles respectively.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both of these structures the looped arrows represent the recurrent weights.</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57941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order to train a DRNN,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933081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673674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greatest disadvantageous of RNN and LSTM structures that were introduced in part 1 and 2, is that they are processing information just based on the previous context. </a:t>
            </a:r>
          </a:p>
          <a:p>
            <a:r>
              <a:rPr lang="en-US" dirty="0"/>
              <a:t>In a lot of application including speech recognition, we prefer another structure called bidirectional LSTM (BLSTM) which can …</a:t>
            </a:r>
          </a:p>
          <a:p>
            <a:r>
              <a:rPr lang="en-US" dirty="0"/>
              <a:t>BLSTMs contain two separate hidden layers, one of them processes the input sequence forwards, while the other processes it backwards. Both hidden layers are connected to the same output layer, providing it with access to the past and future context of every point in the sequence. </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053600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36086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57113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3218347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299312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82450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 recent years, neural networks composed of multiple layers, which are often termed as Deep Learning, have emerged as a powerful machine learning approach.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feedforward neural network is an artificial neural network where connections between the units do not form a cycle. In other word in feedforward networks processing of information is piped through the network from input layers to output layers.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contrast, a recurrent neural network (RNN) is an artificial neural network where connections between units form cyclic paths.</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258817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285685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304812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2025" rtl="0" eaLnBrk="1" fontAlgn="base" latinLnBrk="0" hangingPunct="1">
              <a:lnSpc>
                <a:spcPct val="100000"/>
              </a:lnSpc>
              <a:spcBef>
                <a:spcPct val="0"/>
              </a:spcBef>
              <a:spcAft>
                <a:spcPct val="0"/>
              </a:spcAft>
              <a:buClrTx/>
              <a:buSzTx/>
              <a:buFontTx/>
              <a:buNone/>
              <a:tabLst/>
              <a:defRPr/>
            </a:pPr>
            <a:fld id="{163565D6-C9A9-40B4-B6E6-5887FB414E0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2025"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22" name="Rectangle 2050"/>
          <p:cNvSpPr>
            <a:spLocks noGrp="1" noRot="1" noChangeAspect="1" noChangeArrowheads="1" noTextEdit="1"/>
          </p:cNvSpPr>
          <p:nvPr>
            <p:ph type="sldImg"/>
          </p:nvPr>
        </p:nvSpPr>
        <p:spPr>
          <a:ln/>
        </p:spPr>
      </p:sp>
      <p:sp>
        <p:nvSpPr>
          <p:cNvPr id="81923" name="Rectangle 2051"/>
          <p:cNvSpPr>
            <a:spLocks noGrp="1" noChangeArrowheads="1"/>
          </p:cNvSpPr>
          <p:nvPr>
            <p:ph type="body" idx="1"/>
          </p:nvPr>
        </p:nvSpPr>
        <p:spPr>
          <a:xfrm>
            <a:off x="412750" y="4554538"/>
            <a:ext cx="6550025" cy="4314825"/>
          </a:xfrm>
        </p:spPr>
        <p:txBody>
          <a:bodyPr/>
          <a:lstStyle/>
          <a:p>
            <a:endParaRPr lang="en-US" dirty="0"/>
          </a:p>
        </p:txBody>
      </p:sp>
    </p:spTree>
    <p:extLst>
      <p:ext uri="{BB962C8B-B14F-4D97-AF65-F5344CB8AC3E}">
        <p14:creationId xmlns:p14="http://schemas.microsoft.com/office/powerpoint/2010/main" val="632694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7CBD4-C074-5945-B4D9-C20F0CA68938}"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92064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RNNs are called recurrent …</a:t>
            </a:r>
          </a:p>
          <a:p>
            <a:r>
              <a:rPr lang="en-US" sz="1200" kern="1200" dirty="0">
                <a:solidFill>
                  <a:schemeClr val="tx1"/>
                </a:solidFill>
                <a:latin typeface="+mn-lt"/>
                <a:ea typeface="+mn-ea"/>
                <a:cs typeface="+mn-cs"/>
              </a:rPr>
              <a:t>We can consider RNNs as …</a:t>
            </a:r>
          </a:p>
          <a:p>
            <a:r>
              <a:rPr lang="en-US" sz="1200" kern="1200" dirty="0">
                <a:solidFill>
                  <a:schemeClr val="tx1"/>
                </a:solidFill>
                <a:latin typeface="+mn-lt"/>
                <a:ea typeface="+mn-ea"/>
                <a:cs typeface="+mn-cs"/>
              </a:rPr>
              <a:t>RNNs are very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13702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these equations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𝑡</m:t>
                        </m:r>
                      </m:sub>
                    </m:sSub>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is the input at time step 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𝑡</m:t>
                        </m:r>
                      </m:sub>
                    </m:sSub>
                  </m:oMath>
                </a14:m>
                <a:r>
                  <a:rPr lang="en-US" sz="1200" kern="1200" dirty="0">
                    <a:solidFill>
                      <a:schemeClr val="tx1"/>
                    </a:solidFill>
                    <a:effectLst/>
                    <a:latin typeface="+mn-lt"/>
                    <a:ea typeface="+mn-ea"/>
                    <a:cs typeface="+mn-cs"/>
                  </a:rPr>
                  <a:t> is the hidden state at time step t which is in fact the memory of the network and it is calculated based on the input at the current step and the previous hidden state.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𝑓</m:t>
                    </m:r>
                  </m:oMath>
                </a14:m>
                <a:r>
                  <a:rPr lang="en-US" sz="1200" kern="1200" dirty="0">
                    <a:solidFill>
                      <a:schemeClr val="tx1"/>
                    </a:solidFill>
                    <a:effectLst/>
                    <a:latin typeface="+mn-lt"/>
                    <a:ea typeface="+mn-ea"/>
                    <a:cs typeface="+mn-cs"/>
                  </a:rPr>
                  <a:t> is a activation function which transforms the inputs of the layer into its outputs and allows us to fit nonlinear hypotheses. Common choices for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𝑓</m:t>
                    </m:r>
                  </m:oMath>
                </a14:m>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tanh</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ReLUs</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which is required to initialize the first hidden state is typically set to all zeroes. The output of the network is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𝑦</m:t>
                    </m:r>
                  </m:oMath>
                </a14:m>
                <a:r>
                  <a:rPr lang="en-US" sz="1200" kern="1200" dirty="0">
                    <a:solidFill>
                      <a:schemeClr val="tx1"/>
                    </a:solidFill>
                    <a:effectLst/>
                    <a:latin typeface="+mn-lt"/>
                    <a:ea typeface="+mn-ea"/>
                    <a:cs typeface="+mn-cs"/>
                  </a:rPr>
                  <a:t> which is calculated by a nonlinear function of matrix multiplication of V 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𝑡</m:t>
                        </m:r>
                      </m:sub>
                    </m:sSub>
                  </m:oMath>
                </a14:m>
                <a:r>
                  <a:rPr lang="en-US" sz="1200" kern="1200" dirty="0">
                    <a:solidFill>
                      <a:schemeClr val="tx1"/>
                    </a:solidFill>
                    <a:effectLst/>
                    <a:latin typeface="+mn-lt"/>
                    <a:ea typeface="+mn-ea"/>
                    <a:cs typeface="+mn-cs"/>
                  </a:rPr>
                  <a:t>. In fact this nonlinear function, g, is the activation function for the output layer and usually it is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function. It is simply a way to convert raw scores to probabilities. Unlike feed forward neural networks, which have different parameters at each layer, a RNN shares the same parameters (U, V, W in Eq. 2.1 and Eq. 2.2) across all steps.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rectified linear unit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RNN depicted in this slide makes predictions by matrix multiplications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these equations </a:t>
                </a:r>
                <a:r>
                  <a:rPr lang="en-US" sz="1200" i="0" kern="1200" dirty="0">
                    <a:solidFill>
                      <a:schemeClr val="tx1"/>
                    </a:solidFill>
                    <a:effectLst/>
                    <a:latin typeface="+mn-lt"/>
                    <a:ea typeface="+mn-ea"/>
                    <a:cs typeface="+mn-cs"/>
                  </a:rPr>
                  <a:t>𝑥_𝑡  </a:t>
                </a:r>
                <a:r>
                  <a:rPr lang="en-US" sz="1200" kern="1200" dirty="0">
                    <a:solidFill>
                      <a:schemeClr val="tx1"/>
                    </a:solidFill>
                    <a:effectLst/>
                    <a:latin typeface="+mn-lt"/>
                    <a:ea typeface="+mn-ea"/>
                    <a:cs typeface="+mn-cs"/>
                  </a:rPr>
                  <a:t>is the input at time step 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𝑆</a:t>
                </a:r>
                <a:r>
                  <a:rPr lang="en-US" sz="1200" i="0" kern="1200" dirty="0">
                    <a:solidFill>
                      <a:schemeClr val="tx1"/>
                    </a:solidFill>
                    <a:effectLst/>
                    <a:latin typeface="+mn-lt"/>
                    <a:ea typeface="+mn-ea"/>
                    <a:cs typeface="+mn-cs"/>
                  </a:rPr>
                  <a:t>_𝑡</a:t>
                </a:r>
                <a:r>
                  <a:rPr lang="en-US" sz="1200" kern="1200" dirty="0">
                    <a:solidFill>
                      <a:schemeClr val="tx1"/>
                    </a:solidFill>
                    <a:effectLst/>
                    <a:latin typeface="+mn-lt"/>
                    <a:ea typeface="+mn-ea"/>
                    <a:cs typeface="+mn-cs"/>
                  </a:rPr>
                  <a:t> is the hidden state at time step t which is in fact the memory of the network and it is calculated based on the input at the current step and the previous hidden state.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𝑓</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is a activation function which transforms the inputs of the layer into its outputs and allows us to fit nonlinear hypotheses. Common choices for </a:t>
                </a:r>
                <a:r>
                  <a:rPr lang="en-US" sz="1200" i="0" kern="1200" dirty="0">
                    <a:solidFill>
                      <a:schemeClr val="tx1"/>
                    </a:solidFill>
                    <a:effectLst/>
                    <a:latin typeface="+mn-lt"/>
                    <a:ea typeface="+mn-ea"/>
                    <a:cs typeface="+mn-cs"/>
                  </a:rPr>
                  <a:t>𝑓</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tanh</a:t>
                </a:r>
                <a:r>
                  <a:rPr lang="en-US" sz="1200" kern="1200" dirty="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rectified linear unit (</a:t>
                </a:r>
                <a:r>
                  <a:rPr lang="en-US" sz="1200" kern="1200" dirty="0" err="1" smtClean="0">
                    <a:solidFill>
                      <a:schemeClr val="tx1"/>
                    </a:solidFill>
                    <a:effectLst/>
                    <a:latin typeface="+mn-lt"/>
                    <a:ea typeface="+mn-ea"/>
                    <a:cs typeface="+mn-cs"/>
                  </a:rPr>
                  <a:t>ReLU</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𝑆</a:t>
                </a:r>
                <a:r>
                  <a:rPr lang="en-US" sz="1200" i="0" kern="1200" dirty="0">
                    <a:solidFill>
                      <a:schemeClr val="tx1"/>
                    </a:solidFill>
                    <a:effectLst/>
                    <a:latin typeface="+mn-lt"/>
                    <a:ea typeface="+mn-ea"/>
                    <a:cs typeface="+mn-cs"/>
                  </a:rPr>
                  <a:t>_(−1)</a:t>
                </a:r>
                <a:r>
                  <a:rPr lang="en-US" sz="1200" kern="1200" dirty="0">
                    <a:solidFill>
                      <a:schemeClr val="tx1"/>
                    </a:solidFill>
                    <a:effectLst/>
                    <a:latin typeface="+mn-lt"/>
                    <a:ea typeface="+mn-ea"/>
                    <a:cs typeface="+mn-cs"/>
                  </a:rPr>
                  <a:t> which is required to initialize the first hidden state is typically set to all zeroes. The output of the network is </a:t>
                </a:r>
                <a:r>
                  <a:rPr lang="en-US" sz="1200" i="0" kern="1200" dirty="0">
                    <a:solidFill>
                      <a:schemeClr val="tx1"/>
                    </a:solidFill>
                    <a:effectLst/>
                    <a:latin typeface="+mn-lt"/>
                    <a:ea typeface="+mn-ea"/>
                    <a:cs typeface="+mn-cs"/>
                  </a:rPr>
                  <a:t>𝑦</a:t>
                </a:r>
                <a:r>
                  <a:rPr lang="en-US" sz="1200" kern="1200" dirty="0">
                    <a:solidFill>
                      <a:schemeClr val="tx1"/>
                    </a:solidFill>
                    <a:effectLst/>
                    <a:latin typeface="+mn-lt"/>
                    <a:ea typeface="+mn-ea"/>
                    <a:cs typeface="+mn-cs"/>
                  </a:rPr>
                  <a:t> which is calculated by a nonlinear function of matrix multiplication of V and </a:t>
                </a:r>
                <a:r>
                  <a:rPr lang="en-US" sz="1200" i="0" kern="1200" dirty="0">
                    <a:solidFill>
                      <a:schemeClr val="tx1"/>
                    </a:solidFill>
                    <a:effectLst/>
                    <a:latin typeface="+mn-lt"/>
                    <a:ea typeface="+mn-ea"/>
                    <a:cs typeface="+mn-cs"/>
                  </a:rPr>
                  <a:t>𝑆_𝑡</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fact this nonlinear function, g, is the activation function for the output layer and usually it is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function. It is simply a way to convert raw scores to probabilities.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Unlike </a:t>
                </a:r>
                <a:r>
                  <a:rPr lang="en-US" sz="1200" kern="1200" dirty="0">
                    <a:solidFill>
                      <a:schemeClr val="tx1"/>
                    </a:solidFill>
                    <a:effectLst/>
                    <a:latin typeface="+mn-lt"/>
                    <a:ea typeface="+mn-ea"/>
                    <a:cs typeface="+mn-cs"/>
                  </a:rPr>
                  <a:t>feed forward neural networks, which have different parameters at each layer, a RNN shares the same parameters (U, V, W in Eq. 2.1 and Eq. 2.2) across all steps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79210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feedforward neural networks can be trained by backpropagation algorithm. In RNNs, a slightly modified version of this algorithm called Backpropagation through Time (BPTT) is used to train the network. </a:t>
            </a:r>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7391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backpropagation</a:t>
            </a:r>
            <a:r>
              <a:rPr lang="en-US" sz="1200" kern="1200" dirty="0">
                <a:solidFill>
                  <a:schemeClr val="tx1"/>
                </a:solidFill>
                <a:effectLst/>
                <a:latin typeface="+mn-lt"/>
                <a:ea typeface="+mn-ea"/>
                <a:cs typeface="+mn-cs"/>
              </a:rPr>
              <a:t> algorithm can be extended to BPTT by unfolding RNN in time and stacking identical copies of the RNN.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parameters that are supposed to be learnt (U, V and W) are shared by all time steps in the network, the gradient at each output depends not only on the calculations of the current time step, but also the previous time steps.</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52374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RNNs are powerful structures, they are hard to train.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main reason is “vanishing gradient problem” which explored in depth by </a:t>
            </a:r>
            <a:r>
              <a:rPr lang="en-US" sz="1200" kern="1200" dirty="0" err="1">
                <a:solidFill>
                  <a:schemeClr val="tx1"/>
                </a:solidFill>
                <a:effectLst/>
                <a:latin typeface="+mn-lt"/>
                <a:ea typeface="+mn-ea"/>
                <a:cs typeface="+mn-cs"/>
              </a:rPr>
              <a:t>Bengio</a:t>
            </a:r>
            <a:r>
              <a:rPr lang="en-US" sz="1200" kern="1200" baseline="0" dirty="0">
                <a:solidFill>
                  <a:schemeClr val="tx1"/>
                </a:solidFill>
                <a:effectLst/>
                <a:latin typeface="+mn-lt"/>
                <a:ea typeface="+mn-ea"/>
                <a:cs typeface="+mn-cs"/>
              </a:rPr>
              <a:t> and it refers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They found that in theory RNNs can make use of information in arbitrarily long sequences, but in practice they are limited to looking back only a few steps.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means in practice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most successful solution is to use Long Short-Term Memory (LSTM) which will be introduced in next chapter.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76054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Long Short Term Memory networks are a special kind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49810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7CBD4-C074-5945-B4D9-C20F0CA6893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52885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822960" y="1845734"/>
            <a:ext cx="754380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pPr defTabSz="457200" fontAlgn="auto">
              <a:spcBef>
                <a:spcPts val="0"/>
              </a:spcBef>
              <a:spcAft>
                <a:spcPts val="0"/>
              </a:spcAft>
            </a:pPr>
            <a:fld id="{CAEBE13E-4B7E-4445-AA1D-E25F39BAB5ED}" type="datetimeFigureOut">
              <a:rPr lang="en-US" sz="1800" smtClean="0">
                <a:solidFill>
                  <a:prstClr val="black"/>
                </a:solidFill>
                <a:latin typeface="Calibri"/>
              </a:rPr>
              <a:pPr defTabSz="457200" fontAlgn="auto">
                <a:spcBef>
                  <a:spcPts val="0"/>
                </a:spcBef>
                <a:spcAft>
                  <a:spcPts val="0"/>
                </a:spcAft>
              </a:pPr>
              <a:t>4/7/23</a:t>
            </a:fld>
            <a:endParaRPr lang="en-US" sz="1800" dirty="0">
              <a:solidFill>
                <a:prstClr val="black"/>
              </a:solidFill>
              <a:latin typeface="Calibri"/>
            </a:endParaRPr>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pPr defTabSz="457200" fontAlgn="auto">
              <a:spcBef>
                <a:spcPts val="0"/>
              </a:spcBef>
              <a:spcAft>
                <a:spcPts val="0"/>
              </a:spcAft>
            </a:pPr>
            <a:endParaRPr lang="en-US" sz="1800" dirty="0">
              <a:solidFill>
                <a:prstClr val="black"/>
              </a:solidFill>
              <a:latin typeface="Calibri"/>
            </a:endParaRPr>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pPr defTabSz="457200" fontAlgn="auto">
              <a:spcBef>
                <a:spcPts val="0"/>
              </a:spcBef>
              <a:spcAft>
                <a:spcPts val="0"/>
              </a:spcAft>
            </a:pPr>
            <a:fld id="{DA10A36D-0FF4-4F0B-BDFE-FB879F3DD541}" type="slidenum">
              <a:rPr lang="en-US" sz="1800" smtClean="0">
                <a:solidFill>
                  <a:prstClr val="black"/>
                </a:solidFill>
                <a:latin typeface="Calibri"/>
              </a:rPr>
              <a:pPr defTabSz="457200" fontAlgn="auto">
                <a:spcBef>
                  <a:spcPts val="0"/>
                </a:spcBef>
                <a:spcAft>
                  <a:spcPts val="0"/>
                </a:spcAft>
              </a:pPr>
              <a:t>‹#›</a:t>
            </a:fld>
            <a:endParaRPr lang="en-US" sz="1800">
              <a:solidFill>
                <a:prstClr val="black"/>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1500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chemeClr val="hlink"/>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chemeClr val="hlink"/>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pPr lvl="0"/>
            <a:r>
              <a:rPr lang="en-US" dirty="0"/>
              <a:t>ECE 8527 – Introduction to Machine Learning and Pattern Recognition</a:t>
            </a:r>
          </a:p>
        </p:txBody>
      </p:sp>
    </p:spTree>
  </p:cSld>
  <p:clrMap bg1="lt1" tx1="dk1" bg2="lt2" tx2="dk2" accent1="accent1" accent2="accent2" accent3="accent3" accent4="accent4" accent5="accent5" accent6="accent6" hlink="hlink" folHlink="folHlink"/>
  <p:sldLayoutIdLst>
    <p:sldLayoutId id="214748369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32,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83" r:id="rId1"/>
  </p:sldLayoutIdLst>
  <p:hf sldNum="0" hdr="0" dt="0"/>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itle Placeholder 17"/>
          <p:cNvSpPr>
            <a:spLocks noGrp="1"/>
          </p:cNvSpPr>
          <p:nvPr>
            <p:ph type="title"/>
          </p:nvPr>
        </p:nvSpPr>
        <p:spPr>
          <a:xfrm>
            <a:off x="227013" y="41441"/>
            <a:ext cx="9155545" cy="328461"/>
          </a:xfrm>
          <a:prstGeom prst="rect">
            <a:avLst/>
          </a:prstGeom>
        </p:spPr>
        <p:txBody>
          <a:bodyPr vert="horz" wrap="none" lIns="91440" tIns="0" rIns="0" bIns="0" rtlCol="0" anchor="ctr" anchorCtr="0">
            <a:normAutofit/>
          </a:bodyPr>
          <a:lstStyle/>
          <a:p>
            <a:endParaRPr lang="en-US" dirty="0"/>
          </a:p>
        </p:txBody>
      </p:sp>
      <p:pic>
        <p:nvPicPr>
          <p:cNvPr id="12" name="Picture 37" descr="isip_logo_plain">
            <a:extLst>
              <a:ext uri="{FF2B5EF4-FFF2-40B4-BE49-F238E27FC236}">
                <a16:creationId xmlns:a16="http://schemas.microsoft.com/office/drawing/2014/main" id="{49D6702B-B0BF-974A-AB76-0DDBC3BFECBF}"/>
              </a:ext>
            </a:extLst>
          </p:cNvPr>
          <p:cNvPicPr>
            <a:picLocks noChangeAspect="1" noChangeArrowheads="1"/>
          </p:cNvPicPr>
          <p:nvPr userDrawn="1"/>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4" name="Text Box 45">
            <a:extLst>
              <a:ext uri="{FF2B5EF4-FFF2-40B4-BE49-F238E27FC236}">
                <a16:creationId xmlns:a16="http://schemas.microsoft.com/office/drawing/2014/main" id="{53BD188F-4E3C-474F-AE5D-56FC268629D2}"/>
              </a:ext>
            </a:extLst>
          </p:cNvPr>
          <p:cNvSpPr txBox="1">
            <a:spLocks noChangeArrowheads="1"/>
          </p:cNvSpPr>
          <p:nvPr userDrawn="1"/>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32,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
        <p:nvSpPr>
          <p:cNvPr id="15" name="Rectangle 12">
            <a:extLst>
              <a:ext uri="{FF2B5EF4-FFF2-40B4-BE49-F238E27FC236}">
                <a16:creationId xmlns:a16="http://schemas.microsoft.com/office/drawing/2014/main" id="{72FE5721-68F0-794B-AB3D-40DBDBE1ACCD}"/>
              </a:ext>
            </a:extLst>
          </p:cNvPr>
          <p:cNvSpPr>
            <a:spLocks noChangeArrowheads="1"/>
          </p:cNvSpPr>
          <p:nvPr userDrawn="1"/>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1478323481"/>
      </p:ext>
    </p:extLst>
  </p:cSld>
  <p:clrMap bg1="lt1" tx1="dk1" bg2="lt2" tx2="dk2" accent1="accent1" accent2="accent2" accent3="accent3" accent4="accent4" accent5="accent5" accent6="accent6" hlink="hlink" folHlink="folHlink"/>
  <p:sldLayoutIdLst>
    <p:sldLayoutId id="2147483714" r:id="rId1"/>
  </p:sldLayoutIdLst>
  <p:hf hdr="0" ftr="0" dt="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32,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extLst>
      <p:ext uri="{BB962C8B-B14F-4D97-AF65-F5344CB8AC3E}">
        <p14:creationId xmlns:p14="http://schemas.microsoft.com/office/powerpoint/2010/main" val="2763123513"/>
      </p:ext>
    </p:extLst>
  </p:cSld>
  <p:clrMap bg1="lt1" tx1="dk1" bg2="lt2" tx2="dk2" accent1="accent1" accent2="accent2" accent3="accent3" accent4="accent4" accent5="accent5" accent6="accent6" hlink="hlink" folHlink="folHlink"/>
  <p:sldLayoutIdLst>
    <p:sldLayoutId id="2147483717" r:id="rId1"/>
  </p:sldLayoutIdLst>
  <p:hf sldNum="0" hdr="0" dt="0"/>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ro.umontreal.ca/~lisa/twiki/bin/view.cgi/Public/DBNEquations" TargetMode="External"/><Relationship Id="rId2" Type="http://schemas.openxmlformats.org/officeDocument/2006/relationships/hyperlink" Target="http://www.iro.umontreal.ca/~bengioy/papers/ftml.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10.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9"/>
          <p:cNvSpPr txBox="1">
            <a:spLocks noChangeArrowheads="1"/>
          </p:cNvSpPr>
          <p:nvPr/>
        </p:nvSpPr>
        <p:spPr bwMode="auto">
          <a:xfrm>
            <a:off x="409575" y="552450"/>
            <a:ext cx="8467725" cy="457200"/>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32:  Alternative Architectures</a:t>
            </a:r>
          </a:p>
        </p:txBody>
      </p:sp>
      <p:sp>
        <p:nvSpPr>
          <p:cNvPr id="4" name="Rectangle 3"/>
          <p:cNvSpPr txBox="1">
            <a:spLocks noChangeArrowheads="1"/>
          </p:cNvSpPr>
          <p:nvPr/>
        </p:nvSpPr>
        <p:spPr bwMode="auto">
          <a:xfrm>
            <a:off x="541337" y="1358900"/>
            <a:ext cx="5254345" cy="1939471"/>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algn="l" defTabSz="914400" rtl="0" eaLnBrk="0" fontAlgn="base" latinLnBrk="0" hangingPunct="0">
              <a:spcBef>
                <a:spcPct val="0"/>
              </a:spcBef>
              <a:spcAft>
                <a:spcPts val="0"/>
              </a:spcAft>
              <a:buClrTx/>
              <a:buSzTx/>
              <a:buFont typeface="Arial" pitchFamily="34" charset="0"/>
              <a:buChar char="•"/>
              <a:tabLst/>
              <a:defRPr/>
            </a:pPr>
            <a:r>
              <a:rPr kumimoji="0" lang="en-US" b="1" i="0" u="none" strike="noStrike" kern="0" cap="none" spc="0" normalizeH="0" baseline="0" noProof="0" dirty="0">
                <a:ln>
                  <a:noFill/>
                </a:ln>
                <a:solidFill>
                  <a:srgbClr val="000080"/>
                </a:solidFill>
                <a:effectLst/>
                <a:uLnTx/>
                <a:uFillTx/>
                <a:latin typeface="+mn-lt"/>
                <a:ea typeface="+mn-ea"/>
                <a:cs typeface="+mn-cs"/>
              </a:rPr>
              <a:t>Objectives:</a:t>
            </a:r>
          </a:p>
          <a:p>
            <a:pPr marL="176213" marR="0" lvl="0" indent="-176213" algn="l" defTabSz="914400" rtl="0" eaLnBrk="0" fontAlgn="base" latinLnBrk="0" hangingPunct="0">
              <a:spcBef>
                <a:spcPct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mn-lt"/>
                <a:ea typeface="+mn-ea"/>
                <a:cs typeface="+mn-cs"/>
              </a:rPr>
              <a:t>	Recurrent Networks (RNN)</a:t>
            </a:r>
            <a:br>
              <a:rPr kumimoji="0" lang="en-US" sz="1800" b="1" i="0" u="none" strike="noStrike" kern="0" cap="none" spc="0" normalizeH="0" baseline="0" noProof="0" dirty="0">
                <a:ln>
                  <a:noFill/>
                </a:ln>
                <a:solidFill>
                  <a:schemeClr val="bg1"/>
                </a:solidFill>
                <a:effectLst/>
                <a:uLnTx/>
                <a:uFillTx/>
                <a:latin typeface="+mn-lt"/>
                <a:ea typeface="+mn-ea"/>
                <a:cs typeface="+mn-cs"/>
              </a:rPr>
            </a:br>
            <a:r>
              <a:rPr kumimoji="0" lang="en-US" sz="1800" b="1" i="0" u="none" strike="noStrike" kern="0" cap="none" spc="0" normalizeH="0" baseline="0" noProof="0" dirty="0">
                <a:ln>
                  <a:noFill/>
                </a:ln>
                <a:solidFill>
                  <a:schemeClr val="bg1"/>
                </a:solidFill>
                <a:effectLst/>
                <a:uLnTx/>
                <a:uFillTx/>
                <a:latin typeface="+mn-lt"/>
                <a:ea typeface="+mn-ea"/>
                <a:cs typeface="+mn-cs"/>
              </a:rPr>
              <a:t>Long Short-Term Networks (LSTM)</a:t>
            </a:r>
            <a:br>
              <a:rPr kumimoji="0" lang="en-US" sz="1800" b="1" i="0" u="none" strike="noStrike" kern="0" cap="none" spc="0" normalizeH="0" baseline="0" noProof="0" dirty="0">
                <a:ln>
                  <a:noFill/>
                </a:ln>
                <a:solidFill>
                  <a:schemeClr val="bg1"/>
                </a:solidFill>
                <a:effectLst/>
                <a:uLnTx/>
                <a:uFillTx/>
                <a:latin typeface="+mn-lt"/>
                <a:ea typeface="+mn-ea"/>
                <a:cs typeface="+mn-cs"/>
              </a:rPr>
            </a:br>
            <a:r>
              <a:rPr kumimoji="0" lang="en-US" sz="1800" b="1" i="0" u="none" strike="noStrike" kern="0" cap="none" spc="0" normalizeH="0" baseline="0" noProof="0" dirty="0">
                <a:ln>
                  <a:noFill/>
                </a:ln>
                <a:solidFill>
                  <a:schemeClr val="bg1"/>
                </a:solidFill>
                <a:effectLst/>
                <a:uLnTx/>
                <a:uFillTx/>
                <a:latin typeface="+mn-lt"/>
                <a:ea typeface="+mn-ea"/>
                <a:cs typeface="+mn-cs"/>
              </a:rPr>
              <a:t>Bidirectional LSTMs (BLSTM)</a:t>
            </a:r>
            <a:br>
              <a:rPr kumimoji="0" lang="en-US" sz="1800" b="1" i="0" u="none" strike="noStrike" kern="0" cap="none" spc="0" normalizeH="0" baseline="0" noProof="0" dirty="0">
                <a:ln>
                  <a:noFill/>
                </a:ln>
                <a:solidFill>
                  <a:schemeClr val="bg1"/>
                </a:solidFill>
                <a:effectLst/>
                <a:uLnTx/>
                <a:uFillTx/>
                <a:latin typeface="+mn-lt"/>
                <a:ea typeface="+mn-ea"/>
                <a:cs typeface="+mn-cs"/>
              </a:rPr>
            </a:br>
            <a:r>
              <a:rPr kumimoji="0" lang="en-US" sz="1800" b="1" i="0" u="none" strike="noStrike" kern="0" cap="none" spc="0" normalizeH="0" baseline="0" noProof="0" dirty="0">
                <a:ln>
                  <a:noFill/>
                </a:ln>
                <a:solidFill>
                  <a:schemeClr val="bg1"/>
                </a:solidFill>
                <a:effectLst/>
                <a:uLnTx/>
                <a:uFillTx/>
                <a:latin typeface="+mn-lt"/>
                <a:ea typeface="+mn-ea"/>
                <a:cs typeface="+mn-cs"/>
              </a:rPr>
              <a:t>Convolutional Neural Networks (CNN)</a:t>
            </a:r>
            <a:br>
              <a:rPr kumimoji="0" lang="en-US" sz="1800" b="1" i="0" u="none" strike="noStrike" kern="0" cap="none" spc="0" normalizeH="0" baseline="0" noProof="0" dirty="0">
                <a:ln>
                  <a:noFill/>
                </a:ln>
                <a:solidFill>
                  <a:schemeClr val="bg1"/>
                </a:solidFill>
                <a:effectLst/>
                <a:uLnTx/>
                <a:uFillTx/>
                <a:latin typeface="+mn-lt"/>
                <a:ea typeface="+mn-ea"/>
                <a:cs typeface="+mn-cs"/>
              </a:rPr>
            </a:br>
            <a:r>
              <a:rPr kumimoji="0" lang="en-US" sz="1800" b="1" i="0" u="none" strike="noStrike" kern="0" cap="none" spc="0" normalizeH="0" baseline="0" noProof="0" dirty="0">
                <a:ln>
                  <a:noFill/>
                </a:ln>
                <a:solidFill>
                  <a:schemeClr val="bg1"/>
                </a:solidFill>
                <a:effectLst/>
                <a:uLnTx/>
                <a:uFillTx/>
                <a:latin typeface="+mn-lt"/>
                <a:ea typeface="+mn-ea"/>
                <a:cs typeface="+mn-cs"/>
              </a:rPr>
              <a:t>Connectionist Temporal Classification (CTC)</a:t>
            </a:r>
            <a:endParaRPr lang="en-US" sz="1800" b="1" kern="0" dirty="0">
              <a:solidFill>
                <a:schemeClr val="bg1"/>
              </a:solidFill>
              <a:latin typeface="+mn-lt"/>
            </a:endParaRPr>
          </a:p>
          <a:p>
            <a:pPr marL="176213" marR="0" lvl="0" indent="-176213" algn="l" defTabSz="914400" rtl="0" eaLnBrk="0" fontAlgn="base" latinLnBrk="0" hangingPunct="0">
              <a:spcBef>
                <a:spcPct val="0"/>
              </a:spcBef>
              <a:spcAft>
                <a:spcPts val="0"/>
              </a:spcAft>
              <a:buClrTx/>
              <a:buSzTx/>
              <a:buFontTx/>
              <a:buNone/>
              <a:tabLst/>
              <a:defRPr/>
            </a:pPr>
            <a:endParaRPr lang="en-US" sz="1800" b="1" kern="0" dirty="0">
              <a:solidFill>
                <a:schemeClr val="bg1"/>
              </a:solidFill>
              <a:latin typeface="+mn-lt"/>
            </a:endParaRPr>
          </a:p>
          <a:p>
            <a:pPr marL="176213" marR="0" lvl="0" indent="-176213" algn="l" defTabSz="914400" rtl="0" eaLnBrk="0" fontAlgn="base" latinLnBrk="0" hangingPunct="0">
              <a:spcBef>
                <a:spcPct val="0"/>
              </a:spcBef>
              <a:spcAft>
                <a:spcPts val="0"/>
              </a:spcAft>
              <a:buClrTx/>
              <a:buSzTx/>
              <a:buFontTx/>
              <a:buNone/>
              <a:tabLst/>
              <a:defRPr/>
            </a:pPr>
            <a:endParaRPr lang="en-US" sz="1800" b="1" kern="0" dirty="0">
              <a:solidFill>
                <a:schemeClr val="bg1"/>
              </a:solidFill>
              <a:latin typeface="+mn-lt"/>
            </a:endParaRPr>
          </a:p>
          <a:p>
            <a:pPr marL="176213" marR="0" lvl="0" indent="-176213" algn="l" defTabSz="914400" rtl="0" eaLnBrk="0" fontAlgn="base" latinLnBrk="0" hangingPunct="0">
              <a:spcBef>
                <a:spcPct val="0"/>
              </a:spcBef>
              <a:spcAft>
                <a:spcPts val="0"/>
              </a:spcAft>
              <a:buClrTx/>
              <a:buSzTx/>
              <a:buFontTx/>
              <a:buNone/>
              <a:tabLst/>
              <a:defRPr/>
            </a:pPr>
            <a:endParaRPr lang="en-US" sz="1800" b="1" kern="0" dirty="0">
              <a:solidFill>
                <a:schemeClr val="bg1"/>
              </a:solidFill>
              <a:latin typeface="+mn-lt"/>
            </a:endParaRPr>
          </a:p>
          <a:p>
            <a:pPr marL="285750" marR="0" lvl="0" indent="-285750" algn="l" defTabSz="914400" rtl="0" eaLnBrk="0" fontAlgn="base" latinLnBrk="0" hangingPunct="0">
              <a:spcBef>
                <a:spcPct val="0"/>
              </a:spcBef>
              <a:spcAft>
                <a:spcPts val="0"/>
              </a:spcAft>
              <a:buClrTx/>
              <a:buSzTx/>
              <a:buFont typeface="Arial" panose="020B0604020202020204" pitchFamily="34" charset="0"/>
              <a:buChar char="•"/>
              <a:tabLst/>
              <a:defRPr/>
            </a:pPr>
            <a:r>
              <a:rPr lang="en-US" b="1" kern="0" dirty="0">
                <a:solidFill>
                  <a:srgbClr val="000080"/>
                </a:solidFill>
                <a:latin typeface="+mn-lt"/>
              </a:rPr>
              <a:t>Resources</a:t>
            </a:r>
            <a:r>
              <a:rPr lang="en-US" sz="1800" b="1" kern="0" dirty="0">
                <a:solidFill>
                  <a:schemeClr val="bg1"/>
                </a:solidFill>
                <a:latin typeface="+mn-lt"/>
              </a:rPr>
              <a:t>:</a:t>
            </a:r>
            <a:br>
              <a:rPr lang="en-US" sz="1800" b="1" kern="0" dirty="0">
                <a:solidFill>
                  <a:schemeClr val="bg1"/>
                </a:solidFill>
                <a:latin typeface="+mn-lt"/>
              </a:rPr>
            </a:br>
            <a:r>
              <a:rPr lang="en-US" sz="1800" b="1" kern="0" dirty="0">
                <a:solidFill>
                  <a:schemeClr val="bg1"/>
                </a:solidFill>
                <a:latin typeface="+mn-lt"/>
                <a:hlinkClick r:id="rId2"/>
              </a:rPr>
              <a:t>Learning Architectures for AI</a:t>
            </a:r>
            <a:br>
              <a:rPr lang="en-US" sz="1800" b="1" kern="0" dirty="0">
                <a:solidFill>
                  <a:schemeClr val="bg1"/>
                </a:solidFill>
                <a:latin typeface="+mn-lt"/>
              </a:rPr>
            </a:br>
            <a:r>
              <a:rPr lang="en-US" sz="1800" b="1" kern="0" dirty="0">
                <a:solidFill>
                  <a:schemeClr val="bg1"/>
                </a:solidFill>
                <a:latin typeface="+mn-lt"/>
                <a:hlinkClick r:id="rId3"/>
              </a:rPr>
              <a:t>Contrastive Divergence RBMs</a:t>
            </a:r>
            <a:endParaRPr lang="en-US" sz="1800" b="1" kern="0" dirty="0">
              <a:solidFill>
                <a:schemeClr val="bg1"/>
              </a:solidFill>
              <a:latin typeface="+mn-lt"/>
            </a:endParaRPr>
          </a:p>
          <a:p>
            <a:pPr marR="0" lvl="0" algn="l" defTabSz="914400" rtl="0" eaLnBrk="0" fontAlgn="base" latinLnBrk="0" hangingPunct="0">
              <a:spcBef>
                <a:spcPct val="0"/>
              </a:spcBef>
              <a:spcAft>
                <a:spcPts val="0"/>
              </a:spcAft>
              <a:buClrTx/>
              <a:buSzTx/>
              <a:tabLst/>
              <a:defRPr/>
            </a:pPr>
            <a:endParaRPr lang="en-US" sz="1800" b="1" kern="0" dirty="0">
              <a:solidFill>
                <a:schemeClr val="bg1"/>
              </a:solidFill>
              <a:latin typeface="+mn-lt"/>
            </a:endParaRPr>
          </a:p>
          <a:p>
            <a:pPr marR="0" lvl="0" algn="l" defTabSz="914400" rtl="0" eaLnBrk="0" fontAlgn="base" latinLnBrk="0" hangingPunct="0">
              <a:spcBef>
                <a:spcPct val="0"/>
              </a:spcBef>
              <a:spcAft>
                <a:spcPts val="0"/>
              </a:spcAft>
              <a:buClrTx/>
              <a:buSzTx/>
              <a:tabLst/>
              <a:defRPr/>
            </a:pPr>
            <a:endParaRPr lang="en-US" sz="1800" b="1" kern="0" dirty="0">
              <a:solidFill>
                <a:schemeClr val="bg1"/>
              </a:solidFill>
              <a:latin typeface="+mn-lt"/>
            </a:endParaRPr>
          </a:p>
          <a:p>
            <a:pPr marL="176213" marR="0" lvl="0" indent="-176213" algn="l" defTabSz="914400" rtl="0" eaLnBrk="0" fontAlgn="base" latinLnBrk="0" hangingPunct="0">
              <a:spcBef>
                <a:spcPct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mn-lt"/>
                <a:ea typeface="+mn-ea"/>
                <a:cs typeface="+mn-cs"/>
              </a:rPr>
              <a:t>	</a:t>
            </a:r>
            <a:r>
              <a:rPr kumimoji="0" lang="en-US" sz="1800" b="1" i="0" u="none" strike="noStrike" kern="0" cap="none" spc="0" normalizeH="0" noProof="0" dirty="0">
                <a:ln>
                  <a:noFill/>
                </a:ln>
                <a:solidFill>
                  <a:schemeClr val="bg1"/>
                </a:solidFill>
                <a:effectLst/>
                <a:uLnTx/>
                <a:uFillTx/>
                <a:latin typeface="+mn-lt"/>
                <a:ea typeface="+mn-ea"/>
                <a:cs typeface="+mn-cs"/>
              </a:rPr>
              <a:t> </a:t>
            </a:r>
            <a:endParaRPr kumimoji="0" lang="en-US" sz="1800" b="1"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Memory Cell in LSTM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800" y="647700"/>
            <a:ext cx="2278915" cy="2062481"/>
          </a:xfrm>
          <a:prstGeom prst="rect">
            <a:avLst/>
          </a:prstGeom>
        </p:spPr>
      </p:pic>
      <p:sp>
        <p:nvSpPr>
          <p:cNvPr id="6" name="Rectangle 5"/>
          <p:cNvSpPr/>
          <p:nvPr/>
        </p:nvSpPr>
        <p:spPr>
          <a:xfrm>
            <a:off x="6322381" y="2710181"/>
            <a:ext cx="2249334" cy="369332"/>
          </a:xfrm>
          <a:prstGeom prst="rect">
            <a:avLst/>
          </a:prstGeom>
        </p:spPr>
        <p:txBody>
          <a:bodyPr wrap="none">
            <a:spAutoFit/>
          </a:bodyPr>
          <a:lstStyle/>
          <a:p>
            <a:pPr defTabSz="457200" fontAlgn="auto">
              <a:spcBef>
                <a:spcPts val="0"/>
              </a:spcBef>
              <a:spcAft>
                <a:spcPts val="0"/>
              </a:spcAft>
            </a:pPr>
            <a:r>
              <a:rPr lang="en-US" sz="1800" b="1" dirty="0">
                <a:solidFill>
                  <a:prstClr val="black"/>
                </a:solidFill>
                <a:ea typeface="Arial" charset="0"/>
                <a:cs typeface="Arial" charset="0"/>
              </a:rPr>
              <a:t>LSTM Memory Cell</a:t>
            </a:r>
          </a:p>
        </p:txBody>
      </p:sp>
      <p:sp>
        <p:nvSpPr>
          <p:cNvPr id="7" name="Content Placeholder 2"/>
          <p:cNvSpPr>
            <a:spLocks noGrp="1"/>
          </p:cNvSpPr>
          <p:nvPr>
            <p:ph idx="1"/>
          </p:nvPr>
        </p:nvSpPr>
        <p:spPr>
          <a:xfrm>
            <a:off x="228600" y="647700"/>
            <a:ext cx="5854959" cy="4801051"/>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LSTM networks introduce a new structure called a memory cell.</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Each memory cell contains four main elements: </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Input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Forget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Output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Neuron with a self-recurrent</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These gates allow the cells to keep and access information over long periods of time. </a:t>
            </a:r>
          </a:p>
        </p:txBody>
      </p:sp>
    </p:spTree>
    <p:extLst>
      <p:ext uri="{BB962C8B-B14F-4D97-AF65-F5344CB8AC3E}">
        <p14:creationId xmlns:p14="http://schemas.microsoft.com/office/powerpoint/2010/main" val="158929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LSTM Equations</a:t>
            </a:r>
          </a:p>
        </p:txBody>
      </p:sp>
      <p:sp>
        <p:nvSpPr>
          <p:cNvPr id="4" name="Slide Number Placeholder 3"/>
          <p:cNvSpPr>
            <a:spLocks noGrp="1"/>
          </p:cNvSpPr>
          <p:nvPr>
            <p:ph type="sldNum" sz="quarter" idx="12"/>
          </p:nvPr>
        </p:nvSpPr>
        <p:spPr/>
        <p:txBody>
          <a:bodyPr/>
          <a:lstStyle/>
          <a:p>
            <a:fld id="{DA10A36D-0FF4-4F0B-BDFE-FB879F3DD541}" type="slidenum">
              <a:rPr lang="en-US" smtClean="0">
                <a:solidFill>
                  <a:prstClr val="black"/>
                </a:solidFill>
              </a:rPr>
              <a:pPr/>
              <a:t>10</a:t>
            </a:fld>
            <a:endParaRPr lang="en-US">
              <a:solidFill>
                <a:prstClr val="black"/>
              </a:solidFill>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5503035" y="647700"/>
                <a:ext cx="3594928" cy="3209151"/>
              </a:xfrm>
            </p:spPr>
            <p:txBody>
              <a:bodyPr/>
              <a:lstStyle/>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𝑖</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𝑖</m:t>
                            </m:r>
                          </m:sup>
                        </m:sSup>
                      </m:e>
                    </m:d>
                    <m:r>
                      <a:rPr lang="en-US" sz="2000" i="1">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𝑓</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𝑓</m:t>
                            </m:r>
                          </m:sup>
                        </m:sSup>
                      </m:e>
                    </m:d>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𝑜</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𝑜</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𝑜</m:t>
                            </m:r>
                          </m:sup>
                        </m:sSup>
                      </m:e>
                    </m:d>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 </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tanh</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𝑔</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𝑔</m:t>
                                </m:r>
                              </m:sup>
                            </m:sSup>
                          </m:e>
                        </m:d>
                      </m:e>
                    </m:func>
                    <m:r>
                      <a:rPr lang="en-US" sz="2000" i="1" smtClean="0">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tanh</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e>
                        </m:d>
                      </m:e>
                    </m:func>
                    <m:r>
                      <a:rPr lang="en-US" sz="2000" i="1">
                        <a:latin typeface="Cambria Math" panose="02040503050406030204" pitchFamily="18" charset="0"/>
                      </a:rPr>
                      <m:t>∘</m:t>
                    </m:r>
                    <m:r>
                      <a:rPr lang="en-US" sz="2000" i="1" smtClean="0">
                        <a:latin typeface="Cambria Math" panose="02040503050406030204" pitchFamily="18" charset="0"/>
                      </a:rPr>
                      <m:t>𝑜</m:t>
                    </m:r>
                    <m:r>
                      <a:rPr lang="en-US" sz="2000" i="1" smtClean="0">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r>
                      <a:rPr lang="en-US" sz="2000" i="1">
                        <a:latin typeface="Cambria Math" panose="02040503050406030204" pitchFamily="18" charset="0"/>
                      </a:rPr>
                      <m:t>𝑠𝑜𝑓𝑡𝑚𝑎𝑥</m:t>
                    </m:r>
                    <m:d>
                      <m:dPr>
                        <m:ctrlPr>
                          <a:rPr lang="en-US" sz="2000" i="1">
                            <a:latin typeface="Cambria Math" panose="02040503050406030204" pitchFamily="18" charset="0"/>
                          </a:rPr>
                        </m:ctrlPr>
                      </m:dPr>
                      <m:e>
                        <m:r>
                          <a:rPr lang="en-US" sz="2000" i="1">
                            <a:latin typeface="Cambria Math" panose="02040503050406030204" pitchFamily="18" charset="0"/>
                          </a:rPr>
                          <m:t>𝑉</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e>
                    </m:d>
                    <m:r>
                      <a:rPr lang="en-US" sz="2000" i="1" smtClean="0">
                        <a:latin typeface="Cambria Math" panose="02040503050406030204" pitchFamily="18" charset="0"/>
                      </a:rPr>
                      <m:t> </m:t>
                    </m:r>
                  </m:oMath>
                </a14:m>
                <a:endParaRPr lang="en-US" sz="2000" i="1"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5503035" y="647700"/>
                <a:ext cx="3594928" cy="3209151"/>
              </a:xfrm>
              <a:blipFill rotWithShape="0">
                <a:blip r:embed="rId2"/>
                <a:stretch>
                  <a:fillRect l="-1528" t="-1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8600" y="602995"/>
                <a:ext cx="5042536" cy="4566164"/>
              </a:xfrm>
              <a:prstGeom prst="rect">
                <a:avLst/>
              </a:prstGeom>
            </p:spPr>
            <p:txBody>
              <a:bodyPr lIns="0" tIns="0" rIns="0" bIns="0"/>
              <a:lstStyle/>
              <a:p>
                <a:pPr marL="182563" indent="-182563" defTabSz="457200" fontAlgn="auto">
                  <a:spcBef>
                    <a:spcPts val="0"/>
                  </a:spcBef>
                  <a:spcAft>
                    <a:spcPts val="1200"/>
                  </a:spcAft>
                  <a:buFont typeface="Arial" charset="0"/>
                  <a:buChar char="•"/>
                </a:pPr>
                <a14:m>
                  <m:oMath xmlns:m="http://schemas.openxmlformats.org/officeDocument/2006/math">
                    <m:r>
                      <a:rPr lang="en-US" sz="1800" b="1" i="1" smtClean="0">
                        <a:solidFill>
                          <a:prstClr val="black"/>
                        </a:solidFill>
                        <a:latin typeface="Cambria Math" charset="0"/>
                        <a:cs typeface="Arial" panose="020B0604020202020204" pitchFamily="34" charset="0"/>
                      </a:rPr>
                      <m:t>𝒊</m:t>
                    </m:r>
                    <m:r>
                      <a:rPr lang="en-US" sz="1800" b="1" smtClean="0">
                        <a:solidFill>
                          <a:prstClr val="black"/>
                        </a:solidFill>
                        <a:latin typeface="Cambria Math" charset="0"/>
                        <a:cs typeface="Arial" panose="020B0604020202020204" pitchFamily="34" charset="0"/>
                      </a:rPr>
                      <m:t>: </m:t>
                    </m:r>
                  </m:oMath>
                </a14:m>
                <a:r>
                  <a:rPr lang="en-US" sz="1800" b="1" dirty="0">
                    <a:solidFill>
                      <a:prstClr val="black"/>
                    </a:solidFill>
                    <a:latin typeface="Arial" panose="020B0604020202020204" pitchFamily="34" charset="0"/>
                    <a:cs typeface="Arial" panose="020B0604020202020204" pitchFamily="34" charset="0"/>
                  </a:rPr>
                  <a:t>input gate, how much of the new information will be let through the memory cell. </a:t>
                </a:r>
              </a:p>
              <a:p>
                <a:pPr marL="182563" indent="-182563" defTabSz="457200" fontAlgn="auto">
                  <a:spcBef>
                    <a:spcPts val="0"/>
                  </a:spcBef>
                  <a:spcAft>
                    <a:spcPts val="1200"/>
                  </a:spcAft>
                  <a:buFont typeface="Arial" charset="0"/>
                  <a:buChar char="•"/>
                </a:pPr>
                <a14:m>
                  <m:oMath xmlns:m="http://schemas.openxmlformats.org/officeDocument/2006/math">
                    <m:r>
                      <a:rPr lang="en-US" sz="1800" b="1" i="1">
                        <a:solidFill>
                          <a:prstClr val="black"/>
                        </a:solidFill>
                        <a:latin typeface="Cambria Math" charset="0"/>
                        <a:cs typeface="Arial" panose="020B0604020202020204" pitchFamily="34" charset="0"/>
                      </a:rPr>
                      <m:t>𝒇</m:t>
                    </m:r>
                  </m:oMath>
                </a14:m>
                <a:r>
                  <a:rPr lang="en-US" sz="1800" b="1" dirty="0">
                    <a:solidFill>
                      <a:prstClr val="black"/>
                    </a:solidFill>
                    <a:latin typeface="Arial" panose="020B0604020202020204" pitchFamily="34" charset="0"/>
                    <a:cs typeface="Arial" panose="020B0604020202020204" pitchFamily="34" charset="0"/>
                  </a:rPr>
                  <a:t>: forget gate, responsible for information should be thrown away from memory cell. </a:t>
                </a:r>
              </a:p>
              <a:p>
                <a:pPr marL="182563" indent="-182563" defTabSz="457200" fontAlgn="auto">
                  <a:spcBef>
                    <a:spcPts val="0"/>
                  </a:spcBef>
                  <a:spcAft>
                    <a:spcPts val="1200"/>
                  </a:spcAft>
                  <a:buFont typeface="Arial" charset="0"/>
                  <a:buChar char="•"/>
                </a:pPr>
                <a14:m>
                  <m:oMath xmlns:m="http://schemas.openxmlformats.org/officeDocument/2006/math">
                    <m:r>
                      <a:rPr lang="en-US" sz="1800" b="1" i="1">
                        <a:solidFill>
                          <a:prstClr val="black"/>
                        </a:solidFill>
                        <a:latin typeface="Cambria Math" charset="0"/>
                        <a:cs typeface="Arial" panose="020B0604020202020204" pitchFamily="34" charset="0"/>
                      </a:rPr>
                      <m:t>𝒐</m:t>
                    </m:r>
                    <m:r>
                      <a:rPr lang="en-US" sz="1800" b="1">
                        <a:solidFill>
                          <a:prstClr val="black"/>
                        </a:solidFill>
                        <a:latin typeface="Cambria Math" charset="0"/>
                        <a:cs typeface="Arial" panose="020B0604020202020204" pitchFamily="34" charset="0"/>
                      </a:rPr>
                      <m:t>: </m:t>
                    </m:r>
                  </m:oMath>
                </a14:m>
                <a:r>
                  <a:rPr lang="en-US" sz="1800" b="1" dirty="0">
                    <a:solidFill>
                      <a:prstClr val="black"/>
                    </a:solidFill>
                    <a:latin typeface="Arial" panose="020B0604020202020204" pitchFamily="34" charset="0"/>
                    <a:cs typeface="Arial" panose="020B0604020202020204" pitchFamily="34" charset="0"/>
                  </a:rPr>
                  <a:t>output gate, how much of the information will be passed to expose to the next time step.</a:t>
                </a:r>
              </a:p>
              <a:p>
                <a:pPr marL="182563" indent="-182563" defTabSz="457200" fontAlgn="auto">
                  <a:spcBef>
                    <a:spcPts val="0"/>
                  </a:spcBef>
                  <a:spcAft>
                    <a:spcPts val="1200"/>
                  </a:spcAft>
                  <a:buFont typeface="Arial" charset="0"/>
                  <a:buChar char="•"/>
                </a:pPr>
                <a14:m>
                  <m:oMath xmlns:m="http://schemas.openxmlformats.org/officeDocument/2006/math">
                    <m:r>
                      <a:rPr lang="en-US" sz="1800" b="1" i="1">
                        <a:solidFill>
                          <a:prstClr val="black"/>
                        </a:solidFill>
                        <a:latin typeface="Cambria Math" charset="0"/>
                        <a:cs typeface="Arial" panose="020B0604020202020204" pitchFamily="34" charset="0"/>
                      </a:rPr>
                      <m:t>𝒈</m:t>
                    </m:r>
                    <m:r>
                      <a:rPr lang="en-US" sz="1800" b="1">
                        <a:solidFill>
                          <a:prstClr val="black"/>
                        </a:solidFill>
                        <a:latin typeface="Cambria Math" charset="0"/>
                        <a:cs typeface="Arial" panose="020B0604020202020204" pitchFamily="34" charset="0"/>
                      </a:rPr>
                      <m:t>: </m:t>
                    </m:r>
                  </m:oMath>
                </a14:m>
                <a:r>
                  <a:rPr lang="en-US" sz="1800" b="1" dirty="0">
                    <a:solidFill>
                      <a:prstClr val="black"/>
                    </a:solidFill>
                    <a:latin typeface="Arial" panose="020B0604020202020204" pitchFamily="34" charset="0"/>
                    <a:cs typeface="Arial" panose="020B0604020202020204" pitchFamily="34" charset="0"/>
                  </a:rPr>
                  <a:t>self-recurrent which is equal to standard RNN</a:t>
                </a:r>
              </a:p>
              <a:p>
                <a:pPr marL="182563" indent="-182563" defTabSz="457200" fontAlgn="auto">
                  <a:spcBef>
                    <a:spcPts val="0"/>
                  </a:spcBef>
                  <a:spcAft>
                    <a:spcPts val="1200"/>
                  </a:spcAft>
                  <a:buFont typeface="Arial" charset="0"/>
                  <a:buChar char="•"/>
                </a:pPr>
                <a14:m>
                  <m:oMath xmlns:m="http://schemas.openxmlformats.org/officeDocument/2006/math">
                    <m:sSub>
                      <m:sSubPr>
                        <m:ctrlPr>
                          <a:rPr lang="en-US" sz="1800" b="1" i="1">
                            <a:solidFill>
                              <a:prstClr val="black"/>
                            </a:solidFill>
                            <a:latin typeface="Cambria Math" panose="02040503050406030204" pitchFamily="18" charset="0"/>
                            <a:cs typeface="Arial" panose="020B0604020202020204" pitchFamily="34" charset="0"/>
                          </a:rPr>
                        </m:ctrlPr>
                      </m:sSubPr>
                      <m:e>
                        <m:r>
                          <a:rPr lang="en-US" sz="1800" b="1" i="1">
                            <a:solidFill>
                              <a:prstClr val="black"/>
                            </a:solidFill>
                            <a:latin typeface="Cambria Math" charset="0"/>
                            <a:cs typeface="Arial" panose="020B0604020202020204" pitchFamily="34" charset="0"/>
                          </a:rPr>
                          <m:t>𝒄</m:t>
                        </m:r>
                      </m:e>
                      <m:sub>
                        <m:r>
                          <a:rPr lang="en-US" sz="1800" b="1" i="1">
                            <a:solidFill>
                              <a:prstClr val="black"/>
                            </a:solidFill>
                            <a:latin typeface="Cambria Math" charset="0"/>
                            <a:cs typeface="Arial" panose="020B0604020202020204" pitchFamily="34" charset="0"/>
                          </a:rPr>
                          <m:t>𝒕</m:t>
                        </m:r>
                      </m:sub>
                    </m:sSub>
                  </m:oMath>
                </a14:m>
                <a:r>
                  <a:rPr lang="en-US" sz="1800" b="1" dirty="0">
                    <a:solidFill>
                      <a:prstClr val="black"/>
                    </a:solidFill>
                    <a:latin typeface="Arial" panose="020B0604020202020204" pitchFamily="34" charset="0"/>
                    <a:cs typeface="Arial" panose="020B0604020202020204" pitchFamily="34" charset="0"/>
                  </a:rPr>
                  <a:t>: internal memory of the memory cell </a:t>
                </a:r>
              </a:p>
              <a:p>
                <a:pPr marL="182563" indent="-182563" defTabSz="457200" fontAlgn="auto">
                  <a:spcBef>
                    <a:spcPts val="0"/>
                  </a:spcBef>
                  <a:spcAft>
                    <a:spcPts val="1200"/>
                  </a:spcAft>
                  <a:buFont typeface="Arial" charset="0"/>
                  <a:buChar char="•"/>
                </a:pPr>
                <a14:m>
                  <m:oMath xmlns:m="http://schemas.openxmlformats.org/officeDocument/2006/math">
                    <m:sSub>
                      <m:sSubPr>
                        <m:ctrlPr>
                          <a:rPr lang="en-US" sz="1800" b="1" i="1">
                            <a:solidFill>
                              <a:prstClr val="black"/>
                            </a:solidFill>
                            <a:latin typeface="Cambria Math" panose="02040503050406030204" pitchFamily="18" charset="0"/>
                            <a:cs typeface="Arial" panose="020B0604020202020204" pitchFamily="34" charset="0"/>
                          </a:rPr>
                        </m:ctrlPr>
                      </m:sSubPr>
                      <m:e>
                        <m:r>
                          <a:rPr lang="en-US" sz="1800" b="1" i="1">
                            <a:solidFill>
                              <a:prstClr val="black"/>
                            </a:solidFill>
                            <a:latin typeface="Cambria Math" charset="0"/>
                            <a:cs typeface="Arial" panose="020B0604020202020204" pitchFamily="34" charset="0"/>
                          </a:rPr>
                          <m:t>𝒔</m:t>
                        </m:r>
                      </m:e>
                      <m:sub>
                        <m:r>
                          <a:rPr lang="en-US" sz="1800" b="1" i="1">
                            <a:solidFill>
                              <a:prstClr val="black"/>
                            </a:solidFill>
                            <a:latin typeface="Cambria Math" charset="0"/>
                            <a:cs typeface="Arial" panose="020B0604020202020204" pitchFamily="34" charset="0"/>
                          </a:rPr>
                          <m:t>𝒕</m:t>
                        </m:r>
                      </m:sub>
                    </m:sSub>
                  </m:oMath>
                </a14:m>
                <a:r>
                  <a:rPr lang="en-US" sz="1800" b="1" dirty="0">
                    <a:solidFill>
                      <a:prstClr val="black"/>
                    </a:solidFill>
                    <a:latin typeface="Arial" panose="020B0604020202020204" pitchFamily="34" charset="0"/>
                    <a:cs typeface="Arial" panose="020B0604020202020204" pitchFamily="34" charset="0"/>
                  </a:rPr>
                  <a:t>: hidden state </a:t>
                </a:r>
              </a:p>
              <a:p>
                <a:pPr marL="182563" indent="-182563" defTabSz="457200" fontAlgn="auto">
                  <a:spcBef>
                    <a:spcPts val="0"/>
                  </a:spcBef>
                  <a:spcAft>
                    <a:spcPts val="1200"/>
                  </a:spcAft>
                  <a:buFont typeface="Arial" charset="0"/>
                  <a:buChar char="•"/>
                </a:pPr>
                <a14:m>
                  <m:oMath xmlns:m="http://schemas.openxmlformats.org/officeDocument/2006/math">
                    <m:r>
                      <a:rPr lang="en-US" sz="1800" b="1" smtClean="0">
                        <a:solidFill>
                          <a:prstClr val="black"/>
                        </a:solidFill>
                        <a:latin typeface="Cambria Math" charset="0"/>
                        <a:cs typeface="Arial" panose="020B0604020202020204" pitchFamily="34" charset="0"/>
                      </a:rPr>
                      <m:t>𝐲</m:t>
                    </m:r>
                  </m:oMath>
                </a14:m>
                <a:r>
                  <a:rPr lang="en-US" sz="1800" b="1" dirty="0">
                    <a:solidFill>
                      <a:prstClr val="black"/>
                    </a:solidFill>
                    <a:latin typeface="Arial" panose="020B0604020202020204" pitchFamily="34" charset="0"/>
                    <a:cs typeface="Arial" panose="020B0604020202020204" pitchFamily="34" charset="0"/>
                  </a:rPr>
                  <a:t>: final output</a:t>
                </a:r>
              </a:p>
            </p:txBody>
          </p:sp>
        </mc:Choice>
        <mc:Fallback xmlns="">
          <p:sp>
            <p:nvSpPr>
              <p:cNvPr id="6" name="Rectangle 5"/>
              <p:cNvSpPr>
                <a:spLocks noRot="1" noChangeAspect="1" noMove="1" noResize="1" noEditPoints="1" noAdjustHandles="1" noChangeArrowheads="1" noChangeShapeType="1" noTextEdit="1"/>
              </p:cNvSpPr>
              <p:nvPr/>
            </p:nvSpPr>
            <p:spPr>
              <a:xfrm>
                <a:off x="228600" y="602995"/>
                <a:ext cx="5042536" cy="4566164"/>
              </a:xfrm>
              <a:prstGeom prst="rect">
                <a:avLst/>
              </a:prstGeom>
              <a:blipFill rotWithShape="0">
                <a:blip r:embed="rId3"/>
                <a:stretch>
                  <a:fillRect l="-2660" t="-8678" r="-1935" b="-1202"/>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8967" y="3582661"/>
            <a:ext cx="1982843" cy="1794528"/>
          </a:xfrm>
          <a:prstGeom prst="rect">
            <a:avLst/>
          </a:prstGeom>
        </p:spPr>
      </p:pic>
      <p:sp>
        <p:nvSpPr>
          <p:cNvPr id="8" name="Rectangle 7"/>
          <p:cNvSpPr/>
          <p:nvPr/>
        </p:nvSpPr>
        <p:spPr>
          <a:xfrm>
            <a:off x="6055721" y="5475937"/>
            <a:ext cx="2249334" cy="369332"/>
          </a:xfrm>
          <a:prstGeom prst="rect">
            <a:avLst/>
          </a:prstGeom>
        </p:spPr>
        <p:txBody>
          <a:bodyPr wrap="none">
            <a:spAutoFit/>
          </a:bodyPr>
          <a:lstStyle/>
          <a:p>
            <a:pPr defTabSz="457200" fontAlgn="auto">
              <a:spcBef>
                <a:spcPts val="0"/>
              </a:spcBef>
              <a:spcAft>
                <a:spcPts val="0"/>
              </a:spcAft>
            </a:pPr>
            <a:r>
              <a:rPr lang="en-US" sz="1800" b="1" dirty="0">
                <a:solidFill>
                  <a:prstClr val="black"/>
                </a:solidFill>
                <a:ea typeface="Arial" charset="0"/>
                <a:cs typeface="Arial" charset="0"/>
              </a:rPr>
              <a:t>LSTM Memory Cell</a:t>
            </a:r>
          </a:p>
        </p:txBody>
      </p:sp>
    </p:spTree>
    <p:extLst>
      <p:ext uri="{BB962C8B-B14F-4D97-AF65-F5344CB8AC3E}">
        <p14:creationId xmlns:p14="http://schemas.microsoft.com/office/powerpoint/2010/main" val="93855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Preserving the information in LSTM</a:t>
            </a:r>
          </a:p>
        </p:txBody>
      </p:sp>
      <p:sp>
        <p:nvSpPr>
          <p:cNvPr id="3" name="Content Placeholder 2"/>
          <p:cNvSpPr>
            <a:spLocks noGrp="1"/>
          </p:cNvSpPr>
          <p:nvPr>
            <p:ph idx="1"/>
          </p:nvPr>
        </p:nvSpPr>
        <p:spPr>
          <a:xfrm>
            <a:off x="228600" y="647700"/>
            <a:ext cx="8686800" cy="5603810"/>
          </a:xfrm>
        </p:spPr>
        <p:txBody>
          <a:bodyPr lIns="0" tIns="0" rIns="0" bIns="0"/>
          <a:lstStyle/>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A demonstration of how</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 unrolled LSTM</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preserves sequential</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information.</a:t>
            </a:r>
          </a:p>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The input, forget, and</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output gate activations</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are displayed to the left</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and above the memory block (respectively). The gates are either entirely open (‘O’) or entirely closed (‘—’).</a:t>
            </a:r>
          </a:p>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Traditional RNNs are a special case of LSTMs: Set the input gate to all ones (passing all new information), the forget gate to all zeros (forgetting all of the previous memory) and the output gate to all ones (exposing the entire memory).</a:t>
            </a:r>
          </a:p>
        </p:txBody>
      </p:sp>
      <p:pic>
        <p:nvPicPr>
          <p:cNvPr id="5" name="Picture 4"/>
          <p:cNvPicPr>
            <a:picLocks noChangeAspect="1"/>
          </p:cNvPicPr>
          <p:nvPr/>
        </p:nvPicPr>
        <p:blipFill>
          <a:blip r:embed="rId3"/>
          <a:srcRect/>
          <a:stretch>
            <a:fillRect/>
          </a:stretch>
        </p:blipFill>
        <p:spPr bwMode="auto">
          <a:xfrm>
            <a:off x="4217437" y="647700"/>
            <a:ext cx="4697963" cy="2606373"/>
          </a:xfrm>
          <a:prstGeom prst="rect">
            <a:avLst/>
          </a:prstGeom>
          <a:noFill/>
          <a:ln w="9525">
            <a:noFill/>
            <a:miter lim="800000"/>
            <a:headEnd/>
            <a:tailEnd/>
          </a:ln>
        </p:spPr>
      </p:pic>
    </p:spTree>
    <p:extLst>
      <p:ext uri="{BB962C8B-B14F-4D97-AF65-F5344CB8AC3E}">
        <p14:creationId xmlns:p14="http://schemas.microsoft.com/office/powerpoint/2010/main" val="106054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Deep Recurrent Neural Networks (DRNN)</a:t>
            </a:r>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34784" r="34871"/>
          <a:stretch/>
        </p:blipFill>
        <p:spPr>
          <a:xfrm>
            <a:off x="7005484" y="3126785"/>
            <a:ext cx="2092479" cy="1986391"/>
          </a:xfrm>
          <a:prstGeom prst="rect">
            <a:avLst/>
          </a:prstGeom>
        </p:spPr>
      </p:pic>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62300" t="19999" r="5907" b="8315"/>
          <a:stretch/>
        </p:blipFill>
        <p:spPr>
          <a:xfrm rot="5400000">
            <a:off x="6742183" y="1021156"/>
            <a:ext cx="2499198" cy="1847234"/>
          </a:xfrm>
          <a:prstGeom prst="rect">
            <a:avLst/>
          </a:prstGeom>
        </p:spPr>
      </p:pic>
      <p:sp>
        <p:nvSpPr>
          <p:cNvPr id="10" name="Content Placeholder 2"/>
          <p:cNvSpPr txBox="1">
            <a:spLocks/>
          </p:cNvSpPr>
          <p:nvPr/>
        </p:nvSpPr>
        <p:spPr>
          <a:xfrm>
            <a:off x="822960" y="2241551"/>
            <a:ext cx="6012918" cy="3017520"/>
          </a:xfrm>
          <a:prstGeom prst="rect">
            <a:avLst/>
          </a:prstGeom>
        </p:spPr>
        <p:txBody>
          <a:bodyPr vert="horz" lIns="0" tIns="34290" rIns="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auto">
              <a:buClr>
                <a:srgbClr val="4F81BD"/>
              </a:buClr>
              <a:buFont typeface="Calibri" panose="020F0502020204030204" pitchFamily="34" charset="0"/>
              <a:buNone/>
            </a:pPr>
            <a:endParaRPr lang="en-US" sz="1500" dirty="0">
              <a:solidFill>
                <a:prstClr val="black">
                  <a:lumMod val="75000"/>
                  <a:lumOff val="25000"/>
                </a:prstClr>
              </a:solidFill>
            </a:endParaRPr>
          </a:p>
        </p:txBody>
      </p:sp>
      <p:sp>
        <p:nvSpPr>
          <p:cNvPr id="3" name="Rectangle 2"/>
          <p:cNvSpPr/>
          <p:nvPr/>
        </p:nvSpPr>
        <p:spPr>
          <a:xfrm>
            <a:off x="224542" y="647700"/>
            <a:ext cx="6661060" cy="5659794"/>
          </a:xfrm>
          <a:prstGeom prst="rect">
            <a:avLst/>
          </a:prstGeom>
        </p:spPr>
        <p:txBody>
          <a:bodyPr lIns="0" tIns="0" rIns="0" bIns="0"/>
          <a:lstStyle/>
          <a:p>
            <a:pPr marL="182563" indent="-182563" defTabSz="457200" fontAlgn="auto">
              <a:spcBef>
                <a:spcPct val="20000"/>
              </a:spcBef>
              <a:spcAft>
                <a:spcPts val="1200"/>
              </a:spcAft>
              <a:buFont typeface="Arial" charset="0"/>
              <a:buChar char="•"/>
            </a:pPr>
            <a:r>
              <a:rPr lang="en-US" b="1" dirty="0">
                <a:solidFill>
                  <a:prstClr val="black"/>
                </a:solidFill>
                <a:latin typeface="Arial" panose="020B0604020202020204" pitchFamily="34" charset="0"/>
                <a:cs typeface="Arial" panose="020B0604020202020204" pitchFamily="34" charset="0"/>
              </a:rPr>
              <a:t>Standard RNN: the information only passes through one layer of processing before going to the output. </a:t>
            </a:r>
          </a:p>
          <a:p>
            <a:pPr marL="182563" indent="-182563" defTabSz="457200" fontAlgn="auto">
              <a:spcBef>
                <a:spcPct val="20000"/>
              </a:spcBef>
              <a:spcAft>
                <a:spcPts val="1200"/>
              </a:spcAft>
              <a:buFont typeface="Arial" charset="0"/>
              <a:buChar char="•"/>
            </a:pPr>
            <a:r>
              <a:rPr lang="en-US" b="1" dirty="0">
                <a:solidFill>
                  <a:prstClr val="black"/>
                </a:solidFill>
                <a:latin typeface="Arial" panose="020B0604020202020204" pitchFamily="34" charset="0"/>
                <a:cs typeface="Arial" panose="020B0604020202020204" pitchFamily="34" charset="0"/>
              </a:rPr>
              <a:t>In sequence tasks we usually process information at several time scales. </a:t>
            </a:r>
          </a:p>
          <a:p>
            <a:pPr marL="182563" indent="-182563" defTabSz="457200" fontAlgn="auto">
              <a:spcBef>
                <a:spcPct val="20000"/>
              </a:spcBef>
              <a:spcAft>
                <a:spcPts val="1200"/>
              </a:spcAft>
              <a:buFont typeface="Arial" charset="0"/>
              <a:buChar char="•"/>
            </a:pPr>
            <a:r>
              <a:rPr lang="en-US" b="1" dirty="0">
                <a:solidFill>
                  <a:prstClr val="black"/>
                </a:solidFill>
                <a:latin typeface="Arial" panose="020B0604020202020204" pitchFamily="34" charset="0"/>
                <a:cs typeface="Arial" panose="020B0604020202020204" pitchFamily="34" charset="0"/>
              </a:rPr>
              <a:t>DRNN: a combination of the concepts of deep neural networks (DNN) with RNNs. </a:t>
            </a:r>
          </a:p>
          <a:p>
            <a:pPr marL="182563" indent="-182563" defTabSz="457200" fontAlgn="auto">
              <a:spcBef>
                <a:spcPct val="20000"/>
              </a:spcBef>
              <a:spcAft>
                <a:spcPts val="1200"/>
              </a:spcAft>
              <a:buFont typeface="Arial" charset="0"/>
              <a:buChar char="•"/>
            </a:pPr>
            <a:r>
              <a:rPr lang="en-US" b="1" dirty="0">
                <a:solidFill>
                  <a:prstClr val="black"/>
                </a:solidFill>
                <a:latin typeface="Arial" panose="020B0604020202020204" pitchFamily="34" charset="0"/>
                <a:cs typeface="Arial" panose="020B0604020202020204" pitchFamily="34" charset="0"/>
              </a:rPr>
              <a:t>By stacking RNNs, every layer is an RNN in the hierarchy that receives the hidden state of the previous layer as input.</a:t>
            </a:r>
          </a:p>
          <a:p>
            <a:pPr marL="182563" indent="-182563" defTabSz="457200" fontAlgn="auto">
              <a:spcBef>
                <a:spcPct val="20000"/>
              </a:spcBef>
              <a:spcAft>
                <a:spcPts val="1200"/>
              </a:spcAft>
              <a:buFont typeface="Arial" charset="0"/>
              <a:buChar char="•"/>
            </a:pPr>
            <a:r>
              <a:rPr lang="en-US" b="1" dirty="0">
                <a:solidFill>
                  <a:prstClr val="black"/>
                </a:solidFill>
                <a:latin typeface="Arial" panose="020B0604020202020204" pitchFamily="34" charset="0"/>
                <a:cs typeface="Arial" panose="020B0604020202020204" pitchFamily="34" charset="0"/>
              </a:rPr>
              <a:t>Processing of different time scales at different levels, and therefore a temporal hierarchy will be created.</a:t>
            </a:r>
          </a:p>
        </p:txBody>
      </p:sp>
    </p:spTree>
    <p:extLst>
      <p:ext uri="{BB962C8B-B14F-4D97-AF65-F5344CB8AC3E}">
        <p14:creationId xmlns:p14="http://schemas.microsoft.com/office/powerpoint/2010/main" val="6258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DRNN-1O vs. DRNN-AO</a:t>
            </a:r>
          </a:p>
        </p:txBody>
      </p:sp>
      <p:sp>
        <p:nvSpPr>
          <p:cNvPr id="10" name="Content Placeholder 2"/>
          <p:cNvSpPr txBox="1">
            <a:spLocks/>
          </p:cNvSpPr>
          <p:nvPr/>
        </p:nvSpPr>
        <p:spPr>
          <a:xfrm>
            <a:off x="822960" y="2241551"/>
            <a:ext cx="6012918" cy="3017520"/>
          </a:xfrm>
          <a:prstGeom prst="rect">
            <a:avLst/>
          </a:prstGeom>
        </p:spPr>
        <p:txBody>
          <a:bodyPr vert="horz" lIns="0" tIns="34290" rIns="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auto">
              <a:buClr>
                <a:srgbClr val="4F81BD"/>
              </a:buClr>
              <a:buFont typeface="Calibri" panose="020F0502020204030204" pitchFamily="34" charset="0"/>
              <a:buNone/>
            </a:pPr>
            <a:endParaRPr lang="en-US" sz="1500" dirty="0">
              <a:solidFill>
                <a:prstClr val="black">
                  <a:lumMod val="75000"/>
                  <a:lumOff val="25000"/>
                </a:prstClr>
              </a:solidFill>
            </a:endParaRPr>
          </a:p>
        </p:txBody>
      </p:sp>
      <p:sp>
        <p:nvSpPr>
          <p:cNvPr id="3" name="Rectangle 2"/>
          <p:cNvSpPr/>
          <p:nvPr/>
        </p:nvSpPr>
        <p:spPr>
          <a:xfrm>
            <a:off x="228600" y="647701"/>
            <a:ext cx="6231276" cy="4297524"/>
          </a:xfrm>
          <a:prstGeom prst="rect">
            <a:avLst/>
          </a:prstGeom>
        </p:spPr>
        <p:txBody>
          <a:bodyPr lIns="0" tIns="0" rIns="0" bIns="0"/>
          <a:lstStyle/>
          <a:p>
            <a:pPr marL="182563" indent="-182563" defTabSz="457200" fontAlgn="auto">
              <a:spcBef>
                <a:spcPts val="0"/>
              </a:spcBef>
              <a:spcAft>
                <a:spcPts val="600"/>
              </a:spcAft>
              <a:buFont typeface="Arial" charset="0"/>
              <a:buChar char="•"/>
            </a:pPr>
            <a:r>
              <a:rPr lang="en-US" b="1" dirty="0">
                <a:solidFill>
                  <a:prstClr val="black"/>
                </a:solidFill>
                <a:latin typeface="Arial" panose="020B0604020202020204" pitchFamily="34" charset="0"/>
                <a:cs typeface="Arial" panose="020B0604020202020204" pitchFamily="34" charset="0"/>
              </a:rPr>
              <a:t>Two variants of DRNN structures:</a:t>
            </a:r>
          </a:p>
          <a:p>
            <a:pPr marL="349250" lvl="1" indent="-166688" defTabSz="457200" fontAlgn="auto">
              <a:spcBef>
                <a:spcPts val="0"/>
              </a:spcBef>
              <a:spcAft>
                <a:spcPts val="600"/>
              </a:spcAft>
              <a:buFont typeface="Wingdings" charset="2"/>
              <a:buChar char="§"/>
            </a:pPr>
            <a:r>
              <a:rPr lang="en-US" sz="1800" b="1" dirty="0">
                <a:solidFill>
                  <a:prstClr val="black"/>
                </a:solidFill>
                <a:ea typeface="Arial" charset="0"/>
                <a:cs typeface="Arial" charset="0"/>
              </a:rPr>
              <a:t>DRNN-1O: the output will be computed just based on the hidden state of the last layer.</a:t>
            </a:r>
          </a:p>
          <a:p>
            <a:pPr marL="349250" lvl="1" indent="-166688" defTabSz="457200" fontAlgn="auto">
              <a:spcBef>
                <a:spcPts val="0"/>
              </a:spcBef>
              <a:spcAft>
                <a:spcPts val="600"/>
              </a:spcAft>
              <a:buFont typeface="Wingdings" charset="2"/>
              <a:buChar char="§"/>
            </a:pPr>
            <a:r>
              <a:rPr lang="en-US" sz="1800" b="1" dirty="0">
                <a:solidFill>
                  <a:prstClr val="black"/>
                </a:solidFill>
                <a:ea typeface="Arial" charset="0"/>
                <a:cs typeface="Arial" charset="0"/>
              </a:rPr>
              <a:t>DRNN-AO: the output will be the combination of the hidden states of the all layers.</a:t>
            </a:r>
            <a:endParaRPr lang="en-US" sz="1800" dirty="0">
              <a:solidFill>
                <a:prstClr val="black"/>
              </a:solidFill>
              <a:latin typeface="Calibri"/>
            </a:endParaRPr>
          </a:p>
          <a:p>
            <a:pPr marL="182563" indent="-182563" defTabSz="457200" fontAlgn="auto">
              <a:spcBef>
                <a:spcPts val="1200"/>
              </a:spcBef>
              <a:spcAft>
                <a:spcPts val="600"/>
              </a:spcAft>
              <a:buFont typeface="Arial" charset="0"/>
              <a:buChar char="•"/>
            </a:pPr>
            <a:r>
              <a:rPr lang="en-US" b="1" dirty="0">
                <a:solidFill>
                  <a:prstClr val="black"/>
                </a:solidFill>
                <a:latin typeface="Arial" panose="020B0604020202020204" pitchFamily="34" charset="0"/>
                <a:cs typeface="Arial" panose="020B0604020202020204" pitchFamily="34" charset="0"/>
              </a:rPr>
              <a:t>DRNN-AO has two great advantages:</a:t>
            </a:r>
          </a:p>
          <a:p>
            <a:pPr marL="349250" lvl="1" indent="-166688" defTabSz="457200" fontAlgn="auto">
              <a:spcBef>
                <a:spcPts val="0"/>
              </a:spcBef>
              <a:spcAft>
                <a:spcPts val="600"/>
              </a:spcAft>
              <a:buFont typeface="Wingdings" charset="2"/>
              <a:buChar char="§"/>
            </a:pPr>
            <a:r>
              <a:rPr lang="en-US" sz="1800" b="1" dirty="0">
                <a:solidFill>
                  <a:prstClr val="black"/>
                </a:solidFill>
                <a:ea typeface="Arial" charset="0"/>
                <a:cs typeface="Arial" charset="0"/>
              </a:rPr>
              <a:t>Using BPTT for DRNN-AO, the error will propagate from the top layer down the hierarchy without attenuation of the magnitude. As a result, training will be more effective. </a:t>
            </a:r>
          </a:p>
          <a:p>
            <a:pPr marL="349250" lvl="1" indent="-166688" defTabSz="457200" fontAlgn="auto">
              <a:spcBef>
                <a:spcPts val="0"/>
              </a:spcBef>
              <a:spcAft>
                <a:spcPts val="600"/>
              </a:spcAft>
              <a:buFont typeface="Wingdings" charset="2"/>
              <a:buChar char="§"/>
            </a:pPr>
            <a:r>
              <a:rPr lang="en-US" sz="1800" b="1" dirty="0">
                <a:solidFill>
                  <a:prstClr val="black"/>
                </a:solidFill>
                <a:ea typeface="Arial" charset="0"/>
                <a:cs typeface="Arial" charset="0"/>
              </a:rPr>
              <a:t>It gives us the ability to evaluate the impact of each layer in solving the task by leaving out an individual layer’s contribution. </a:t>
            </a:r>
          </a:p>
          <a:p>
            <a:pPr marL="182563" indent="-182563" defTabSz="457200" fontAlgn="auto">
              <a:spcBef>
                <a:spcPct val="20000"/>
              </a:spcBef>
              <a:spcAft>
                <a:spcPts val="1200"/>
              </a:spcAft>
              <a:buFont typeface="Arial" charset="0"/>
              <a:buChar char="•"/>
            </a:pPr>
            <a:endParaRPr lang="en-US" b="1" dirty="0">
              <a:solidFill>
                <a:prstClr val="black"/>
              </a:solidFill>
              <a:latin typeface="Arial" panose="020B0604020202020204" pitchFamily="34" charset="0"/>
              <a:cs typeface="Arial" panose="020B0604020202020204" pitchFamily="34" charset="0"/>
            </a:endParaRPr>
          </a:p>
        </p:txBody>
      </p:sp>
      <p:pic>
        <p:nvPicPr>
          <p:cNvPr id="8"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34784" r="34871"/>
          <a:stretch/>
        </p:blipFill>
        <p:spPr>
          <a:xfrm>
            <a:off x="7005484" y="2604270"/>
            <a:ext cx="2092479" cy="1986391"/>
          </a:xfrm>
          <a:prstGeom prst="rect">
            <a:avLst/>
          </a:prstGeom>
        </p:spPr>
      </p:pic>
      <p:pic>
        <p:nvPicPr>
          <p:cNvPr id="9"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62300" t="19999" r="5907" b="8315"/>
          <a:stretch/>
        </p:blipFill>
        <p:spPr>
          <a:xfrm rot="5400000">
            <a:off x="6742183" y="703919"/>
            <a:ext cx="2499198" cy="1847234"/>
          </a:xfrm>
          <a:prstGeom prst="rect">
            <a:avLst/>
          </a:prstGeom>
        </p:spPr>
      </p:pic>
    </p:spTree>
    <p:extLst>
      <p:ext uri="{BB962C8B-B14F-4D97-AF65-F5344CB8AC3E}">
        <p14:creationId xmlns:p14="http://schemas.microsoft.com/office/powerpoint/2010/main" val="1923719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DRNN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700"/>
                <a:ext cx="6545424" cy="5025312"/>
              </a:xfrm>
            </p:spPr>
            <p:txBody>
              <a:bodyPr lIns="0" tIns="0" rIns="0" bIns="0"/>
              <a:lstStyle/>
              <a:p>
                <a:pPr marL="182563" indent="-182563">
                  <a:spcBef>
                    <a:spcPts val="0"/>
                  </a:spcBef>
                  <a:spcAft>
                    <a:spcPts val="600"/>
                  </a:spcAft>
                  <a:buFont typeface="Arial" charset="0"/>
                </a:pPr>
                <a:r>
                  <a:rPr lang="en-US" sz="2400" b="1" dirty="0">
                    <a:latin typeface="Arial" panose="020B0604020202020204" pitchFamily="34" charset="0"/>
                    <a:cs typeface="Arial" panose="020B0604020202020204" pitchFamily="34" charset="0"/>
                  </a:rPr>
                  <a:t>DRNN with </a:t>
                </a:r>
                <a:r>
                  <a:rPr lang="en-US" sz="2400" b="1" i="1" dirty="0">
                    <a:latin typeface="Arial" panose="020B0604020202020204" pitchFamily="34" charset="0"/>
                    <a:cs typeface="Arial" panose="020B0604020202020204" pitchFamily="34" charset="0"/>
                  </a:rPr>
                  <a:t>L</a:t>
                </a:r>
                <a:r>
                  <a:rPr lang="en-US" sz="2400" b="1" dirty="0">
                    <a:latin typeface="Arial" panose="020B0604020202020204" pitchFamily="34" charset="0"/>
                    <a:cs typeface="Arial" panose="020B0604020202020204" pitchFamily="34" charset="0"/>
                  </a:rPr>
                  <a:t> layers, </a:t>
                </a:r>
                <a:r>
                  <a:rPr lang="en-US" sz="2400" b="1" i="1" dirty="0">
                    <a:latin typeface="Arial" panose="020B0604020202020204" pitchFamily="34" charset="0"/>
                    <a:cs typeface="Arial" panose="020B0604020202020204" pitchFamily="34" charset="0"/>
                  </a:rPr>
                  <a:t>N</a:t>
                </a:r>
                <a:r>
                  <a:rPr lang="en-US" sz="2400" b="1" dirty="0">
                    <a:latin typeface="Arial" panose="020B0604020202020204" pitchFamily="34" charset="0"/>
                    <a:cs typeface="Arial" panose="020B0604020202020204" pitchFamily="34" charset="0"/>
                  </a:rPr>
                  <a:t> neurons per layer, a time series </a:t>
                </a:r>
                <a:r>
                  <a:rPr lang="en-US" sz="2400" b="1" i="1" dirty="0">
                    <a:latin typeface="Arial" panose="020B0604020202020204" pitchFamily="34" charset="0"/>
                    <a:cs typeface="Arial" panose="020B0604020202020204" pitchFamily="34" charset="0"/>
                  </a:rPr>
                  <a:t>x(t)</a:t>
                </a:r>
                <a:r>
                  <a:rPr lang="en-US" sz="2400" b="1" dirty="0">
                    <a:latin typeface="Arial" panose="020B0604020202020204" pitchFamily="34" charset="0"/>
                    <a:cs typeface="Arial" panose="020B0604020202020204" pitchFamily="34" charset="0"/>
                  </a:rPr>
                  <a:t> as input and dimensionality of </a:t>
                </a:r>
                <a:r>
                  <a:rPr lang="en-US" sz="2400" b="1" i="1" dirty="0">
                    <a:latin typeface="Arial" panose="020B0604020202020204" pitchFamily="34" charset="0"/>
                    <a:cs typeface="Arial" panose="020B0604020202020204" pitchFamily="34" charset="0"/>
                  </a:rPr>
                  <a:t>N</a:t>
                </a:r>
                <a:r>
                  <a:rPr lang="en-US" sz="2400" b="1" i="1" baseline="-25000" dirty="0">
                    <a:latin typeface="Arial" panose="020B0604020202020204" pitchFamily="34" charset="0"/>
                    <a:cs typeface="Arial" panose="020B0604020202020204" pitchFamily="34" charset="0"/>
                  </a:rPr>
                  <a:t>­in </a:t>
                </a:r>
                <a:r>
                  <a:rPr lang="en-US" sz="2400" b="1" dirty="0">
                    <a:latin typeface="Arial" panose="020B0604020202020204" pitchFamily="34" charset="0"/>
                    <a:cs typeface="Arial" panose="020B0604020202020204" pitchFamily="34" charset="0"/>
                  </a:rPr>
                  <a:t>and </a:t>
                </a:r>
                <a:r>
                  <a:rPr lang="en-US" sz="2400" b="1" i="1" dirty="0">
                    <a:latin typeface="Arial" panose="020B0604020202020204" pitchFamily="34" charset="0"/>
                    <a:cs typeface="Arial" panose="020B0604020202020204" pitchFamily="34" charset="0"/>
                  </a:rPr>
                  <a:t>y(t)</a:t>
                </a:r>
                <a:r>
                  <a:rPr lang="en-US" sz="2400" b="1" dirty="0">
                    <a:latin typeface="Arial" panose="020B0604020202020204" pitchFamily="34" charset="0"/>
                    <a:cs typeface="Arial" panose="020B0604020202020204" pitchFamily="34" charset="0"/>
                  </a:rPr>
                  <a:t> as the output: of DRNN:</a:t>
                </a:r>
              </a:p>
              <a:p>
                <a:pPr marL="349250" lvl="1" indent="-166688">
                  <a:spcAft>
                    <a:spcPts val="600"/>
                  </a:spcAft>
                  <a:buFont typeface="Wingdings" charset="2"/>
                  <a:buChar char="§"/>
                </a:pPr>
                <a14:m>
                  <m:oMath xmlns:m="http://schemas.openxmlformats.org/officeDocument/2006/math">
                    <m:sSubSup>
                      <m:sSubSupPr>
                        <m:ctrlPr>
                          <a:rPr lang="en-US" sz="2400" b="1" i="1">
                            <a:latin typeface="Cambria Math" panose="02040503050406030204" pitchFamily="18" charset="0"/>
                            <a:ea typeface="Arial" charset="0"/>
                            <a:cs typeface="Arial" charset="0"/>
                          </a:rPr>
                        </m:ctrlPr>
                      </m:sSubSupPr>
                      <m:e>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sub>
                      <m:sup>
                        <m:r>
                          <a:rPr lang="en-US" sz="2400" b="1">
                            <a:latin typeface="Cambria Math" charset="0"/>
                            <a:ea typeface="Arial" charset="0"/>
                            <a:cs typeface="Arial" charset="0"/>
                          </a:rPr>
                          <m:t>𝑙</m:t>
                        </m:r>
                      </m:sup>
                    </m:sSubSup>
                    <m:r>
                      <a:rPr lang="en-US" sz="2400" b="1">
                        <a:latin typeface="Cambria Math" charset="0"/>
                        <a:ea typeface="Arial" charset="0"/>
                        <a:cs typeface="Arial" charset="0"/>
                      </a:rPr>
                      <m:t>=</m:t>
                    </m:r>
                    <m:r>
                      <a:rPr lang="en-US" sz="2400" b="1">
                        <a:latin typeface="Cambria Math" charset="0"/>
                        <a:ea typeface="Arial" charset="0"/>
                        <a:cs typeface="Arial" charset="0"/>
                      </a:rPr>
                      <m:t>𝑡𝑎𝑛h</m:t>
                    </m:r>
                    <m:d>
                      <m:dPr>
                        <m:ctrlPr>
                          <a:rPr lang="en-US" sz="2400" b="1" i="1">
                            <a:latin typeface="Cambria Math" panose="02040503050406030204" pitchFamily="18" charset="0"/>
                            <a:ea typeface="Arial" charset="0"/>
                            <a:cs typeface="Arial" charset="0"/>
                          </a:rPr>
                        </m:ctrlPr>
                      </m:dPr>
                      <m:e>
                        <m:sSup>
                          <m:sSupPr>
                            <m:ctrlPr>
                              <a:rPr lang="en-US" sz="2400" b="1" i="1">
                                <a:latin typeface="Cambria Math" panose="02040503050406030204" pitchFamily="18" charset="0"/>
                                <a:ea typeface="Arial" charset="0"/>
                                <a:cs typeface="Arial" charset="0"/>
                              </a:rPr>
                            </m:ctrlPr>
                          </m:sSupPr>
                          <m:e>
                            <m:r>
                              <a:rPr lang="en-US" sz="2400" b="1">
                                <a:latin typeface="Cambria Math" charset="0"/>
                                <a:ea typeface="Arial" charset="0"/>
                                <a:cs typeface="Arial" charset="0"/>
                              </a:rPr>
                              <m:t>𝑈</m:t>
                            </m:r>
                          </m:e>
                          <m:sup>
                            <m:r>
                              <a:rPr lang="en-US" sz="2400" b="1">
                                <a:latin typeface="Cambria Math" charset="0"/>
                                <a:ea typeface="Arial" charset="0"/>
                                <a:cs typeface="Arial" charset="0"/>
                              </a:rPr>
                              <m:t>𝑙</m:t>
                            </m:r>
                          </m:sup>
                        </m:sSup>
                        <m:sSub>
                          <m:sSubPr>
                            <m:ctrlPr>
                              <a:rPr lang="en-US" sz="2400" b="1" i="1">
                                <a:latin typeface="Cambria Math" panose="02040503050406030204" pitchFamily="18" charset="0"/>
                                <a:ea typeface="Arial" charset="0"/>
                                <a:cs typeface="Arial" charset="0"/>
                              </a:rPr>
                            </m:ctrlPr>
                          </m:sSubPr>
                          <m:e>
                            <m:r>
                              <a:rPr lang="en-US" sz="2400" b="1">
                                <a:latin typeface="Cambria Math" charset="0"/>
                                <a:ea typeface="Arial" charset="0"/>
                                <a:cs typeface="Arial" charset="0"/>
                              </a:rPr>
                              <m:t>𝑥</m:t>
                            </m:r>
                          </m:e>
                          <m:sub>
                            <m:r>
                              <a:rPr lang="en-US" sz="2400" b="1">
                                <a:latin typeface="Cambria Math" charset="0"/>
                                <a:ea typeface="Arial" charset="0"/>
                                <a:cs typeface="Arial" charset="0"/>
                              </a:rPr>
                              <m:t>𝑡</m:t>
                            </m:r>
                          </m:sub>
                        </m:sSub>
                        <m:r>
                          <a:rPr lang="en-US" sz="2400" b="1">
                            <a:latin typeface="Cambria Math" charset="0"/>
                            <a:ea typeface="Arial" charset="0"/>
                            <a:cs typeface="Arial" charset="0"/>
                          </a:rPr>
                          <m:t>+</m:t>
                        </m:r>
                        <m:sSup>
                          <m:sSupPr>
                            <m:ctrlPr>
                              <a:rPr lang="en-US" sz="2400" b="1" i="1">
                                <a:latin typeface="Cambria Math" panose="02040503050406030204" pitchFamily="18" charset="0"/>
                                <a:ea typeface="Arial" charset="0"/>
                                <a:cs typeface="Arial" charset="0"/>
                              </a:rPr>
                            </m:ctrlPr>
                          </m:sSupPr>
                          <m:e>
                            <m:r>
                              <a:rPr lang="en-US" sz="2400" b="1">
                                <a:latin typeface="Cambria Math" charset="0"/>
                                <a:ea typeface="Arial" charset="0"/>
                                <a:cs typeface="Arial" charset="0"/>
                              </a:rPr>
                              <m:t>𝑊</m:t>
                            </m:r>
                          </m:e>
                          <m:sup>
                            <m:r>
                              <a:rPr lang="en-US" sz="2400" b="1">
                                <a:latin typeface="Cambria Math" charset="0"/>
                                <a:ea typeface="Arial" charset="0"/>
                                <a:cs typeface="Arial" charset="0"/>
                              </a:rPr>
                              <m:t>𝑙</m:t>
                            </m:r>
                          </m:sup>
                        </m:sSup>
                        <m:sSubSup>
                          <m:sSubSupPr>
                            <m:ctrlPr>
                              <a:rPr lang="en-US" sz="2400" b="1" i="1">
                                <a:latin typeface="Cambria Math" panose="02040503050406030204" pitchFamily="18" charset="0"/>
                                <a:ea typeface="Arial" charset="0"/>
                                <a:cs typeface="Arial" charset="0"/>
                              </a:rPr>
                            </m:ctrlPr>
                          </m:sSubSupPr>
                          <m:e>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r>
                              <a:rPr lang="en-US" sz="2400" b="1">
                                <a:latin typeface="Cambria Math" charset="0"/>
                                <a:ea typeface="Arial" charset="0"/>
                                <a:cs typeface="Arial" charset="0"/>
                              </a:rPr>
                              <m:t>−1</m:t>
                            </m:r>
                          </m:sub>
                          <m:sup>
                            <m:r>
                              <a:rPr lang="en-US" sz="2400" b="1">
                                <a:latin typeface="Cambria Math" charset="0"/>
                                <a:ea typeface="Arial" charset="0"/>
                                <a:cs typeface="Arial" charset="0"/>
                              </a:rPr>
                              <m:t>𝑙</m:t>
                            </m:r>
                          </m:sup>
                        </m:sSubSup>
                      </m:e>
                    </m:d>
                    <m:r>
                      <a:rPr lang="en-US" sz="2400" b="1" i="1">
                        <a:latin typeface="Cambria Math" charset="0"/>
                        <a:ea typeface="Arial" charset="0"/>
                        <a:cs typeface="Arial" charset="0"/>
                      </a:rPr>
                      <m:t>  </m:t>
                    </m:r>
                    <m:r>
                      <a:rPr lang="en-US" sz="2400" b="1">
                        <a:latin typeface="Cambria Math" charset="0"/>
                        <a:ea typeface="Arial" charset="0"/>
                        <a:cs typeface="Arial" charset="0"/>
                      </a:rPr>
                      <m:t>  </m:t>
                    </m:r>
                    <m:r>
                      <a:rPr lang="en-US" sz="2400" b="1" i="0" smtClean="0">
                        <a:latin typeface="Cambria Math" charset="0"/>
                        <a:ea typeface="Arial" charset="0"/>
                        <a:cs typeface="Arial" charset="0"/>
                      </a:rPr>
                      <m:t>  </m:t>
                    </m:r>
                    <m:r>
                      <a:rPr lang="en-US" sz="2400" b="1">
                        <a:latin typeface="Cambria Math" charset="0"/>
                        <a:ea typeface="Arial" charset="0"/>
                        <a:cs typeface="Arial" charset="0"/>
                      </a:rPr>
                      <m:t>𝑖𝑓</m:t>
                    </m:r>
                    <m:r>
                      <a:rPr lang="en-US" sz="2400" b="1">
                        <a:latin typeface="Cambria Math" charset="0"/>
                        <a:ea typeface="Arial" charset="0"/>
                        <a:cs typeface="Arial" charset="0"/>
                      </a:rPr>
                      <m:t> </m:t>
                    </m:r>
                    <m:r>
                      <a:rPr lang="en-US" sz="2400" b="1">
                        <a:latin typeface="Cambria Math" charset="0"/>
                        <a:ea typeface="Arial" charset="0"/>
                        <a:cs typeface="Arial" charset="0"/>
                      </a:rPr>
                      <m:t>𝑙</m:t>
                    </m:r>
                    <m:r>
                      <a:rPr lang="en-US" sz="2400" b="1">
                        <a:latin typeface="Cambria Math" charset="0"/>
                        <a:ea typeface="Arial" charset="0"/>
                        <a:cs typeface="Arial" charset="0"/>
                      </a:rPr>
                      <m:t>=1</m:t>
                    </m:r>
                  </m:oMath>
                </a14:m>
                <a:endParaRPr lang="en-US" sz="2400" b="1" dirty="0">
                  <a:latin typeface="Arial" charset="0"/>
                  <a:ea typeface="Arial" charset="0"/>
                  <a:cs typeface="Arial" charset="0"/>
                </a:endParaRPr>
              </a:p>
              <a:p>
                <a:pPr marL="349250" lvl="1" indent="-166688">
                  <a:spcAft>
                    <a:spcPts val="600"/>
                  </a:spcAft>
                  <a:buFont typeface="Wingdings" charset="2"/>
                  <a:buChar char="§"/>
                </a:pPr>
                <a14:m>
                  <m:oMath xmlns:m="http://schemas.openxmlformats.org/officeDocument/2006/math">
                    <m:sSubSup>
                      <m:sSubSupPr>
                        <m:ctrlPr>
                          <a:rPr lang="en-US" sz="2400" b="1" i="1">
                            <a:latin typeface="Cambria Math" panose="02040503050406030204" pitchFamily="18" charset="0"/>
                            <a:ea typeface="Arial" charset="0"/>
                            <a:cs typeface="Arial" charset="0"/>
                          </a:rPr>
                        </m:ctrlPr>
                      </m:sSubSupPr>
                      <m:e>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sub>
                      <m:sup>
                        <m:r>
                          <a:rPr lang="en-US" sz="2400" b="1">
                            <a:latin typeface="Cambria Math" charset="0"/>
                            <a:ea typeface="Arial" charset="0"/>
                            <a:cs typeface="Arial" charset="0"/>
                          </a:rPr>
                          <m:t>𝑙</m:t>
                        </m:r>
                      </m:sup>
                    </m:sSubSup>
                    <m:r>
                      <a:rPr lang="en-US" sz="2400" b="1">
                        <a:latin typeface="Cambria Math" charset="0"/>
                        <a:ea typeface="Arial" charset="0"/>
                        <a:cs typeface="Arial" charset="0"/>
                      </a:rPr>
                      <m:t>=</m:t>
                    </m:r>
                    <m:r>
                      <a:rPr lang="en-US" sz="2400" b="1">
                        <a:latin typeface="Cambria Math" charset="0"/>
                        <a:ea typeface="Arial" charset="0"/>
                        <a:cs typeface="Arial" charset="0"/>
                      </a:rPr>
                      <m:t>𝑡𝑎𝑛h</m:t>
                    </m:r>
                    <m:d>
                      <m:dPr>
                        <m:ctrlPr>
                          <a:rPr lang="en-US" sz="2400" b="1" i="1">
                            <a:latin typeface="Cambria Math" panose="02040503050406030204" pitchFamily="18" charset="0"/>
                            <a:ea typeface="Arial" charset="0"/>
                            <a:cs typeface="Arial" charset="0"/>
                          </a:rPr>
                        </m:ctrlPr>
                      </m:dPr>
                      <m:e>
                        <m:sSup>
                          <m:sSupPr>
                            <m:ctrlPr>
                              <a:rPr lang="en-US" sz="2400" b="1" i="1">
                                <a:latin typeface="Cambria Math" panose="02040503050406030204" pitchFamily="18" charset="0"/>
                                <a:ea typeface="Arial" charset="0"/>
                                <a:cs typeface="Arial" charset="0"/>
                              </a:rPr>
                            </m:ctrlPr>
                          </m:sSupPr>
                          <m:e>
                            <m:r>
                              <a:rPr lang="en-US" sz="2400" b="1">
                                <a:latin typeface="Cambria Math" charset="0"/>
                                <a:ea typeface="Arial" charset="0"/>
                                <a:cs typeface="Arial" charset="0"/>
                              </a:rPr>
                              <m:t>𝑈</m:t>
                            </m:r>
                          </m:e>
                          <m:sup>
                            <m:r>
                              <a:rPr lang="en-US" sz="2400" b="1">
                                <a:latin typeface="Cambria Math" charset="0"/>
                                <a:ea typeface="Arial" charset="0"/>
                                <a:cs typeface="Arial" charset="0"/>
                              </a:rPr>
                              <m:t>𝑙</m:t>
                            </m:r>
                          </m:sup>
                        </m:sSup>
                        <m:sSubSup>
                          <m:sSubSupPr>
                            <m:ctrlPr>
                              <a:rPr lang="en-US" sz="2400" b="1" i="1">
                                <a:latin typeface="Cambria Math" panose="02040503050406030204" pitchFamily="18" charset="0"/>
                                <a:ea typeface="Arial" charset="0"/>
                                <a:cs typeface="Arial" charset="0"/>
                              </a:rPr>
                            </m:ctrlPr>
                          </m:sSubSupPr>
                          <m:e>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sub>
                          <m:sup>
                            <m:r>
                              <a:rPr lang="en-US" sz="2400" b="1">
                                <a:latin typeface="Cambria Math" charset="0"/>
                                <a:ea typeface="Arial" charset="0"/>
                                <a:cs typeface="Arial" charset="0"/>
                              </a:rPr>
                              <m:t>𝑙</m:t>
                            </m:r>
                            <m:r>
                              <a:rPr lang="en-US" sz="2400" b="1">
                                <a:latin typeface="Cambria Math" charset="0"/>
                                <a:ea typeface="Arial" charset="0"/>
                                <a:cs typeface="Arial" charset="0"/>
                              </a:rPr>
                              <m:t>−1</m:t>
                            </m:r>
                          </m:sup>
                        </m:sSubSup>
                        <m:r>
                          <a:rPr lang="en-US" sz="2400" b="1">
                            <a:latin typeface="Cambria Math" charset="0"/>
                            <a:ea typeface="Arial" charset="0"/>
                            <a:cs typeface="Arial" charset="0"/>
                          </a:rPr>
                          <m:t>+</m:t>
                        </m:r>
                        <m:sSup>
                          <m:sSupPr>
                            <m:ctrlPr>
                              <a:rPr lang="en-US" sz="2400" b="1" i="1">
                                <a:latin typeface="Cambria Math" panose="02040503050406030204" pitchFamily="18" charset="0"/>
                                <a:ea typeface="Arial" charset="0"/>
                                <a:cs typeface="Arial" charset="0"/>
                              </a:rPr>
                            </m:ctrlPr>
                          </m:sSupPr>
                          <m:e>
                            <m:r>
                              <a:rPr lang="en-US" sz="2400" b="1">
                                <a:latin typeface="Cambria Math" charset="0"/>
                                <a:ea typeface="Arial" charset="0"/>
                                <a:cs typeface="Arial" charset="0"/>
                              </a:rPr>
                              <m:t>𝑊</m:t>
                            </m:r>
                          </m:e>
                          <m:sup>
                            <m:r>
                              <a:rPr lang="en-US" sz="2400" b="1">
                                <a:latin typeface="Cambria Math" charset="0"/>
                                <a:ea typeface="Arial" charset="0"/>
                                <a:cs typeface="Arial" charset="0"/>
                              </a:rPr>
                              <m:t>𝑙</m:t>
                            </m:r>
                          </m:sup>
                        </m:sSup>
                        <m:sSubSup>
                          <m:sSubSupPr>
                            <m:ctrlPr>
                              <a:rPr lang="en-US" sz="2400" b="1" i="1">
                                <a:latin typeface="Cambria Math" panose="02040503050406030204" pitchFamily="18" charset="0"/>
                                <a:ea typeface="Arial" charset="0"/>
                                <a:cs typeface="Arial" charset="0"/>
                              </a:rPr>
                            </m:ctrlPr>
                          </m:sSubSupPr>
                          <m:e>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r>
                              <a:rPr lang="en-US" sz="2400" b="1">
                                <a:latin typeface="Cambria Math" charset="0"/>
                                <a:ea typeface="Arial" charset="0"/>
                                <a:cs typeface="Arial" charset="0"/>
                              </a:rPr>
                              <m:t>−1</m:t>
                            </m:r>
                          </m:sub>
                          <m:sup>
                            <m:r>
                              <a:rPr lang="en-US" sz="2400" b="1">
                                <a:latin typeface="Cambria Math" charset="0"/>
                                <a:ea typeface="Arial" charset="0"/>
                                <a:cs typeface="Arial" charset="0"/>
                              </a:rPr>
                              <m:t>𝑙</m:t>
                            </m:r>
                          </m:sup>
                        </m:sSubSup>
                      </m:e>
                    </m:d>
                    <m:r>
                      <a:rPr lang="en-US" sz="2400" b="1">
                        <a:latin typeface="Cambria Math" charset="0"/>
                        <a:ea typeface="Arial" charset="0"/>
                        <a:cs typeface="Arial" charset="0"/>
                      </a:rPr>
                      <m:t>  </m:t>
                    </m:r>
                    <m:r>
                      <a:rPr lang="en-US" sz="2400" b="1">
                        <a:latin typeface="Cambria Math" charset="0"/>
                        <a:ea typeface="Arial" charset="0"/>
                        <a:cs typeface="Arial" charset="0"/>
                      </a:rPr>
                      <m:t>𝑖𝑓</m:t>
                    </m:r>
                    <m:r>
                      <a:rPr lang="en-US" sz="2400" b="1">
                        <a:latin typeface="Cambria Math" charset="0"/>
                        <a:ea typeface="Arial" charset="0"/>
                        <a:cs typeface="Arial" charset="0"/>
                      </a:rPr>
                      <m:t> </m:t>
                    </m:r>
                    <m:r>
                      <a:rPr lang="en-US" sz="2400" b="1">
                        <a:latin typeface="Cambria Math" charset="0"/>
                        <a:ea typeface="Arial" charset="0"/>
                        <a:cs typeface="Arial" charset="0"/>
                      </a:rPr>
                      <m:t>𝑙</m:t>
                    </m:r>
                    <m:r>
                      <a:rPr lang="en-US" sz="2400" b="1">
                        <a:latin typeface="Cambria Math" charset="0"/>
                        <a:ea typeface="Arial" charset="0"/>
                        <a:cs typeface="Arial" charset="0"/>
                      </a:rPr>
                      <m:t>&gt;1 </m:t>
                    </m:r>
                  </m:oMath>
                </a14:m>
                <a:endParaRPr lang="en-US" sz="2400" b="1" dirty="0">
                  <a:latin typeface="Arial" charset="0"/>
                  <a:ea typeface="Arial" charset="0"/>
                  <a:cs typeface="Arial" charset="0"/>
                </a:endParaRPr>
              </a:p>
              <a:p>
                <a:pPr marL="182563" indent="-182563">
                  <a:spcBef>
                    <a:spcPts val="1200"/>
                  </a:spcBef>
                  <a:spcAft>
                    <a:spcPts val="600"/>
                  </a:spcAft>
                  <a:buFont typeface="Arial" charset="0"/>
                </a:pPr>
                <a:r>
                  <a:rPr lang="en-US" sz="2400" b="1" dirty="0">
                    <a:latin typeface="Arial" panose="020B0604020202020204" pitchFamily="34" charset="0"/>
                    <a:cs typeface="Arial" panose="020B0604020202020204" pitchFamily="34" charset="0"/>
                  </a:rPr>
                  <a:t>The output for DRNN-1O:</a:t>
                </a:r>
              </a:p>
              <a:p>
                <a:pPr marL="349250" lvl="1" indent="-166688">
                  <a:spcAft>
                    <a:spcPts val="600"/>
                  </a:spcAft>
                  <a:buFont typeface="Wingdings" charset="2"/>
                  <a:buChar char="§"/>
                </a:pPr>
                <a14:m>
                  <m:oMath xmlns:m="http://schemas.openxmlformats.org/officeDocument/2006/math">
                    <m:sSub>
                      <m:sSubPr>
                        <m:ctrlPr>
                          <a:rPr lang="en-US" sz="2400" b="1" i="1">
                            <a:latin typeface="Cambria Math" panose="02040503050406030204" pitchFamily="18" charset="0"/>
                            <a:ea typeface="Arial" charset="0"/>
                            <a:cs typeface="Arial" charset="0"/>
                          </a:rPr>
                        </m:ctrlPr>
                      </m:sSubPr>
                      <m:e>
                        <m:r>
                          <a:rPr lang="en-US" sz="2400" b="1">
                            <a:latin typeface="Cambria Math" charset="0"/>
                            <a:ea typeface="Arial" charset="0"/>
                            <a:cs typeface="Arial" charset="0"/>
                          </a:rPr>
                          <m:t>𝑦</m:t>
                        </m:r>
                      </m:e>
                      <m:sub>
                        <m:r>
                          <a:rPr lang="en-US" sz="2400" b="1">
                            <a:latin typeface="Cambria Math" charset="0"/>
                            <a:ea typeface="Arial" charset="0"/>
                            <a:cs typeface="Arial" charset="0"/>
                          </a:rPr>
                          <m:t>𝑡</m:t>
                        </m:r>
                      </m:sub>
                    </m:sSub>
                    <m:r>
                      <a:rPr lang="en-US" sz="2400" b="1">
                        <a:latin typeface="Cambria Math" charset="0"/>
                        <a:ea typeface="Arial" charset="0"/>
                        <a:cs typeface="Arial" charset="0"/>
                      </a:rPr>
                      <m:t>=</m:t>
                    </m:r>
                    <m:r>
                      <a:rPr lang="en-US" sz="2400" b="1">
                        <a:latin typeface="Cambria Math" charset="0"/>
                        <a:ea typeface="Arial" charset="0"/>
                        <a:cs typeface="Arial" charset="0"/>
                      </a:rPr>
                      <m:t>𝑠𝑜𝑓𝑡𝑚𝑎𝑥</m:t>
                    </m:r>
                    <m:d>
                      <m:dPr>
                        <m:ctrlPr>
                          <a:rPr lang="en-US" sz="2400" b="1" i="1">
                            <a:latin typeface="Cambria Math" panose="02040503050406030204" pitchFamily="18" charset="0"/>
                            <a:ea typeface="Arial" charset="0"/>
                            <a:cs typeface="Arial" charset="0"/>
                          </a:rPr>
                        </m:ctrlPr>
                      </m:dPr>
                      <m:e>
                        <m:r>
                          <a:rPr lang="en-US" sz="2400" b="1">
                            <a:latin typeface="Cambria Math" charset="0"/>
                            <a:ea typeface="Arial" charset="0"/>
                            <a:cs typeface="Arial" charset="0"/>
                          </a:rPr>
                          <m:t>𝑉</m:t>
                        </m:r>
                        <m:sSubSup>
                          <m:sSubSupPr>
                            <m:ctrlPr>
                              <a:rPr lang="en-US" sz="2400" b="1" i="1">
                                <a:latin typeface="Cambria Math" panose="02040503050406030204" pitchFamily="18" charset="0"/>
                                <a:ea typeface="Arial" charset="0"/>
                                <a:cs typeface="Arial" charset="0"/>
                              </a:rPr>
                            </m:ctrlPr>
                          </m:sSubSupPr>
                          <m:e>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sub>
                          <m:sup>
                            <m:r>
                              <a:rPr lang="en-US" sz="2400" b="1">
                                <a:latin typeface="Cambria Math" charset="0"/>
                                <a:ea typeface="Arial" charset="0"/>
                                <a:cs typeface="Arial" charset="0"/>
                              </a:rPr>
                              <m:t>𝐿</m:t>
                            </m:r>
                          </m:sup>
                        </m:sSubSup>
                      </m:e>
                    </m:d>
                    <m:r>
                      <a:rPr lang="en-US" sz="2400" b="1" i="1" smtClean="0">
                        <a:latin typeface="Cambria Math" charset="0"/>
                        <a:ea typeface="Arial" charset="0"/>
                        <a:cs typeface="Arial" charset="0"/>
                      </a:rPr>
                      <m:t> </m:t>
                    </m:r>
                  </m:oMath>
                </a14:m>
                <a:endParaRPr lang="en-US" sz="2400" b="1" dirty="0">
                  <a:latin typeface="Arial" charset="0"/>
                  <a:ea typeface="Arial" charset="0"/>
                  <a:cs typeface="Arial" charset="0"/>
                </a:endParaRPr>
              </a:p>
              <a:p>
                <a:pPr marL="182563" indent="-182563">
                  <a:spcBef>
                    <a:spcPts val="1200"/>
                  </a:spcBef>
                  <a:spcAft>
                    <a:spcPts val="600"/>
                  </a:spcAft>
                  <a:buFont typeface="Arial" charset="0"/>
                </a:pPr>
                <a:r>
                  <a:rPr lang="en-US" sz="2400" b="1" dirty="0">
                    <a:latin typeface="Arial" panose="020B0604020202020204" pitchFamily="34" charset="0"/>
                    <a:cs typeface="Arial" panose="020B0604020202020204" pitchFamily="34" charset="0"/>
                  </a:rPr>
                  <a:t>The output for DRNN-AO:</a:t>
                </a:r>
              </a:p>
              <a:p>
                <a:pPr marL="349250" lvl="1" indent="-166688">
                  <a:spcAft>
                    <a:spcPts val="600"/>
                  </a:spcAft>
                  <a:buFont typeface="Wingdings" charset="2"/>
                  <a:buChar char="§"/>
                </a:pPr>
                <a14:m>
                  <m:oMath xmlns:m="http://schemas.openxmlformats.org/officeDocument/2006/math">
                    <m:sSub>
                      <m:sSubPr>
                        <m:ctrlPr>
                          <a:rPr lang="en-US" sz="2400" b="1" i="1">
                            <a:latin typeface="Cambria Math" panose="02040503050406030204" pitchFamily="18" charset="0"/>
                            <a:ea typeface="Arial" charset="0"/>
                            <a:cs typeface="Arial" charset="0"/>
                          </a:rPr>
                        </m:ctrlPr>
                      </m:sSubPr>
                      <m:e>
                        <m:r>
                          <a:rPr lang="en-US" sz="2400" b="1">
                            <a:latin typeface="Cambria Math" charset="0"/>
                            <a:ea typeface="Arial" charset="0"/>
                            <a:cs typeface="Arial" charset="0"/>
                          </a:rPr>
                          <m:t>𝑦</m:t>
                        </m:r>
                      </m:e>
                      <m:sub>
                        <m:r>
                          <a:rPr lang="en-US" sz="2400" b="1">
                            <a:latin typeface="Cambria Math" charset="0"/>
                            <a:ea typeface="Arial" charset="0"/>
                            <a:cs typeface="Arial" charset="0"/>
                          </a:rPr>
                          <m:t>𝑡</m:t>
                        </m:r>
                      </m:sub>
                    </m:sSub>
                    <m:r>
                      <a:rPr lang="en-US" sz="2400" b="1">
                        <a:latin typeface="Cambria Math" charset="0"/>
                        <a:ea typeface="Arial" charset="0"/>
                        <a:cs typeface="Arial" charset="0"/>
                      </a:rPr>
                      <m:t>= </m:t>
                    </m:r>
                    <m:r>
                      <a:rPr lang="en-US" sz="2400" b="1">
                        <a:latin typeface="Cambria Math" charset="0"/>
                        <a:ea typeface="Arial" charset="0"/>
                        <a:cs typeface="Arial" charset="0"/>
                      </a:rPr>
                      <m:t>𝑠𝑜𝑓𝑡𝑚𝑎𝑥</m:t>
                    </m:r>
                    <m:d>
                      <m:dPr>
                        <m:ctrlPr>
                          <a:rPr lang="en-US" sz="2400" b="1" i="1">
                            <a:latin typeface="Cambria Math" panose="02040503050406030204" pitchFamily="18" charset="0"/>
                            <a:ea typeface="Arial" charset="0"/>
                            <a:cs typeface="Arial" charset="0"/>
                          </a:rPr>
                        </m:ctrlPr>
                      </m:dPr>
                      <m:e>
                        <m:nary>
                          <m:naryPr>
                            <m:chr m:val="∑"/>
                            <m:limLoc m:val="undOvr"/>
                            <m:ctrlPr>
                              <a:rPr lang="en-US" sz="2400" b="1" i="1">
                                <a:latin typeface="Cambria Math" panose="02040503050406030204" pitchFamily="18" charset="0"/>
                                <a:ea typeface="Arial" charset="0"/>
                                <a:cs typeface="Arial" charset="0"/>
                              </a:rPr>
                            </m:ctrlPr>
                          </m:naryPr>
                          <m:sub>
                            <m:r>
                              <a:rPr lang="en-US" sz="2400" b="1">
                                <a:latin typeface="Cambria Math" charset="0"/>
                                <a:ea typeface="Arial" charset="0"/>
                                <a:cs typeface="Arial" charset="0"/>
                              </a:rPr>
                              <m:t>𝑙</m:t>
                            </m:r>
                            <m:r>
                              <a:rPr lang="en-US" sz="2400" b="1">
                                <a:latin typeface="Cambria Math" charset="0"/>
                                <a:ea typeface="Arial" charset="0"/>
                                <a:cs typeface="Arial" charset="0"/>
                              </a:rPr>
                              <m:t>=1</m:t>
                            </m:r>
                          </m:sub>
                          <m:sup>
                            <m:r>
                              <a:rPr lang="en-US" sz="2400" b="1">
                                <a:latin typeface="Cambria Math" charset="0"/>
                                <a:ea typeface="Arial" charset="0"/>
                                <a:cs typeface="Arial" charset="0"/>
                              </a:rPr>
                              <m:t>𝐿</m:t>
                            </m:r>
                          </m:sup>
                          <m:e>
                            <m:sSubSup>
                              <m:sSubSupPr>
                                <m:ctrlPr>
                                  <a:rPr lang="en-US" sz="2400" b="1" i="1">
                                    <a:latin typeface="Cambria Math" panose="02040503050406030204" pitchFamily="18" charset="0"/>
                                    <a:ea typeface="Arial" charset="0"/>
                                    <a:cs typeface="Arial" charset="0"/>
                                  </a:rPr>
                                </m:ctrlPr>
                              </m:sSubSupPr>
                              <m:e>
                                <m:sSup>
                                  <m:sSupPr>
                                    <m:ctrlPr>
                                      <a:rPr lang="en-US" sz="2400" b="1" i="1">
                                        <a:latin typeface="Cambria Math" panose="02040503050406030204" pitchFamily="18" charset="0"/>
                                        <a:ea typeface="Arial" charset="0"/>
                                        <a:cs typeface="Arial" charset="0"/>
                                      </a:rPr>
                                    </m:ctrlPr>
                                  </m:sSupPr>
                                  <m:e>
                                    <m:r>
                                      <a:rPr lang="en-US" sz="2400" b="1">
                                        <a:latin typeface="Cambria Math" charset="0"/>
                                        <a:ea typeface="Arial" charset="0"/>
                                        <a:cs typeface="Arial" charset="0"/>
                                      </a:rPr>
                                      <m:t>𝑉</m:t>
                                    </m:r>
                                  </m:e>
                                  <m:sup>
                                    <m:r>
                                      <a:rPr lang="en-US" sz="2400" b="1">
                                        <a:latin typeface="Cambria Math" charset="0"/>
                                        <a:ea typeface="Arial" charset="0"/>
                                        <a:cs typeface="Arial" charset="0"/>
                                      </a:rPr>
                                      <m:t>𝐿</m:t>
                                    </m:r>
                                  </m:sup>
                                </m:sSup>
                                <m:r>
                                  <a:rPr lang="en-US" sz="2400" b="1">
                                    <a:latin typeface="Cambria Math" charset="0"/>
                                    <a:ea typeface="Arial" charset="0"/>
                                    <a:cs typeface="Arial" charset="0"/>
                                  </a:rPr>
                                  <m:t>𝑠</m:t>
                                </m:r>
                              </m:e>
                              <m:sub>
                                <m:r>
                                  <a:rPr lang="en-US" sz="2400" b="1">
                                    <a:latin typeface="Cambria Math" charset="0"/>
                                    <a:ea typeface="Arial" charset="0"/>
                                    <a:cs typeface="Arial" charset="0"/>
                                  </a:rPr>
                                  <m:t>𝑡</m:t>
                                </m:r>
                              </m:sub>
                              <m:sup>
                                <m:r>
                                  <a:rPr lang="en-US" sz="2400" b="1">
                                    <a:latin typeface="Cambria Math" charset="0"/>
                                    <a:ea typeface="Arial" charset="0"/>
                                    <a:cs typeface="Arial" charset="0"/>
                                  </a:rPr>
                                  <m:t>𝑙</m:t>
                                </m:r>
                              </m:sup>
                            </m:sSubSup>
                          </m:e>
                        </m:nary>
                      </m:e>
                    </m:d>
                  </m:oMath>
                </a14:m>
                <a:endParaRPr lang="en-US" sz="2400" b="1" dirty="0">
                  <a:latin typeface="Arial" charset="0"/>
                  <a:ea typeface="Arial" charset="0"/>
                  <a:cs typeface="Arial"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700"/>
                <a:ext cx="6545424" cy="5025312"/>
              </a:xfrm>
              <a:blipFill rotWithShape="0">
                <a:blip r:embed="rId2"/>
                <a:stretch>
                  <a:fillRect l="-2703" t="-1697" r="-2330"/>
                </a:stretch>
              </a:blipFill>
            </p:spPr>
            <p:txBody>
              <a:bodyPr/>
              <a:lstStyle/>
              <a:p>
                <a:r>
                  <a:rPr lang="en-US">
                    <a:noFill/>
                  </a:rPr>
                  <a:t> </a:t>
                </a:r>
              </a:p>
            </p:txBody>
          </p:sp>
        </mc:Fallback>
      </mc:AlternateContent>
      <p:pic>
        <p:nvPicPr>
          <p:cNvPr id="7" name="Content Placeholder 3"/>
          <p:cNvPicPr>
            <a:picLocks/>
          </p:cNvPicPr>
          <p:nvPr/>
        </p:nvPicPr>
        <p:blipFill rotWithShape="1">
          <a:blip r:embed="rId3">
            <a:extLst>
              <a:ext uri="{28A0092B-C50C-407E-A947-70E740481C1C}">
                <a14:useLocalDpi xmlns:a14="http://schemas.microsoft.com/office/drawing/2010/main" val="0"/>
              </a:ext>
            </a:extLst>
          </a:blip>
          <a:srcRect l="34784" r="34871"/>
          <a:stretch/>
        </p:blipFill>
        <p:spPr>
          <a:xfrm>
            <a:off x="7005484" y="2604270"/>
            <a:ext cx="2092479" cy="1986391"/>
          </a:xfrm>
          <a:prstGeom prst="rect">
            <a:avLst/>
          </a:prstGeom>
        </p:spPr>
      </p:pic>
      <p:pic>
        <p:nvPicPr>
          <p:cNvPr id="8"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62300" t="19999" r="5907" b="8315"/>
          <a:stretch/>
        </p:blipFill>
        <p:spPr>
          <a:xfrm rot="5400000">
            <a:off x="6742183" y="703919"/>
            <a:ext cx="2499198" cy="1847234"/>
          </a:xfrm>
          <a:prstGeom prst="rect">
            <a:avLst/>
          </a:prstGeom>
        </p:spPr>
      </p:pic>
    </p:spTree>
    <p:extLst>
      <p:ext uri="{BB962C8B-B14F-4D97-AF65-F5344CB8AC3E}">
        <p14:creationId xmlns:p14="http://schemas.microsoft.com/office/powerpoint/2010/main" val="17948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DRNN Training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699"/>
                <a:ext cx="8686800" cy="5977035"/>
              </a:xfrm>
            </p:spPr>
            <p:txBody>
              <a:bodyPr lIns="0" tIns="0" rIns="0" bIns="0"/>
              <a:lstStyle/>
              <a:p>
                <a:pPr marL="182563" indent="-182563">
                  <a:spcBef>
                    <a:spcPts val="0"/>
                  </a:spcBef>
                  <a:spcAft>
                    <a:spcPts val="600"/>
                  </a:spcAft>
                  <a:buFont typeface="Arial" charset="0"/>
                </a:pPr>
                <a:r>
                  <a:rPr lang="en-US" sz="2400" b="1" dirty="0">
                    <a:latin typeface="Arial" panose="020B0604020202020204" pitchFamily="34" charset="0"/>
                    <a:cs typeface="Arial" panose="020B0604020202020204" pitchFamily="34" charset="0"/>
                  </a:rPr>
                  <a:t>Use stochastic gradient decent for optimization:</a:t>
                </a:r>
              </a:p>
              <a:p>
                <a:pPr marL="404813" lvl="1" indent="-222250">
                  <a:spcBef>
                    <a:spcPts val="0"/>
                  </a:spcBef>
                  <a:spcAft>
                    <a:spcPts val="600"/>
                  </a:spcAft>
                  <a:buFont typeface="Wingdings" charset="2"/>
                  <a:buChar char="§"/>
                </a:pPr>
                <a14:m>
                  <m:oMath xmlns:m="http://schemas.openxmlformats.org/officeDocument/2006/math">
                    <m:r>
                      <a:rPr lang="en-US" sz="2400" b="1">
                        <a:latin typeface="Cambria Math" charset="0"/>
                        <a:cs typeface="Arial" panose="020B0604020202020204" pitchFamily="34" charset="0"/>
                      </a:rPr>
                      <m:t>𝜃</m:t>
                    </m:r>
                    <m:d>
                      <m:dPr>
                        <m:ctrlPr>
                          <a:rPr lang="en-US" sz="2400" b="1" i="1">
                            <a:latin typeface="Cambria Math" panose="02040503050406030204" pitchFamily="18" charset="0"/>
                            <a:cs typeface="Arial" panose="020B0604020202020204" pitchFamily="34" charset="0"/>
                          </a:rPr>
                        </m:ctrlPr>
                      </m:dPr>
                      <m:e>
                        <m:r>
                          <a:rPr lang="en-US" sz="2400" b="1">
                            <a:latin typeface="Cambria Math" charset="0"/>
                            <a:cs typeface="Arial" panose="020B0604020202020204" pitchFamily="34" charset="0"/>
                          </a:rPr>
                          <m:t>𝑗</m:t>
                        </m:r>
                        <m:r>
                          <a:rPr lang="en-US" sz="2400" b="1">
                            <a:latin typeface="Cambria Math" charset="0"/>
                            <a:cs typeface="Arial" panose="020B0604020202020204" pitchFamily="34" charset="0"/>
                          </a:rPr>
                          <m:t>+1</m:t>
                        </m:r>
                      </m:e>
                    </m:d>
                    <m:r>
                      <a:rPr lang="en-US" sz="2400" b="1">
                        <a:latin typeface="Cambria Math" charset="0"/>
                        <a:cs typeface="Arial" panose="020B0604020202020204" pitchFamily="34" charset="0"/>
                      </a:rPr>
                      <m:t>=</m:t>
                    </m:r>
                    <m:r>
                      <a:rPr lang="en-US" sz="2400" b="1">
                        <a:latin typeface="Cambria Math" charset="0"/>
                        <a:cs typeface="Arial" panose="020B0604020202020204" pitchFamily="34" charset="0"/>
                      </a:rPr>
                      <m:t>𝜃</m:t>
                    </m:r>
                    <m:d>
                      <m:dPr>
                        <m:ctrlPr>
                          <a:rPr lang="en-US" sz="2400" b="1" i="1">
                            <a:latin typeface="Cambria Math" panose="02040503050406030204" pitchFamily="18" charset="0"/>
                            <a:cs typeface="Arial" panose="020B0604020202020204" pitchFamily="34" charset="0"/>
                          </a:rPr>
                        </m:ctrlPr>
                      </m:dPr>
                      <m:e>
                        <m:r>
                          <a:rPr lang="en-US" sz="2400" b="1">
                            <a:latin typeface="Cambria Math" charset="0"/>
                            <a:cs typeface="Arial" panose="020B0604020202020204" pitchFamily="34" charset="0"/>
                          </a:rPr>
                          <m:t>𝑗</m:t>
                        </m:r>
                      </m:e>
                    </m:d>
                    <m:r>
                      <a:rPr lang="en-US" sz="2400" b="1">
                        <a:latin typeface="Cambria Math" charset="0"/>
                        <a:cs typeface="Arial" panose="020B0604020202020204" pitchFamily="34" charset="0"/>
                      </a:rPr>
                      <m:t>−</m:t>
                    </m:r>
                    <m:sSub>
                      <m:sSubPr>
                        <m:ctrlPr>
                          <a:rPr lang="en-US" sz="2400" b="1" i="1">
                            <a:latin typeface="Cambria Math" panose="02040503050406030204" pitchFamily="18" charset="0"/>
                            <a:cs typeface="Arial" panose="020B0604020202020204" pitchFamily="34" charset="0"/>
                          </a:rPr>
                        </m:ctrlPr>
                      </m:sSubPr>
                      <m:e>
                        <m:r>
                          <a:rPr lang="en-US" sz="2400" b="1">
                            <a:latin typeface="Cambria Math" charset="0"/>
                            <a:cs typeface="Arial" panose="020B0604020202020204" pitchFamily="34" charset="0"/>
                          </a:rPr>
                          <m:t>𝜂</m:t>
                        </m:r>
                      </m:e>
                      <m:sub>
                        <m:r>
                          <a:rPr lang="en-US" sz="2400" b="1">
                            <a:latin typeface="Cambria Math" charset="0"/>
                            <a:cs typeface="Arial" panose="020B0604020202020204" pitchFamily="34" charset="0"/>
                          </a:rPr>
                          <m:t>0</m:t>
                        </m:r>
                      </m:sub>
                    </m:sSub>
                    <m:d>
                      <m:dPr>
                        <m:ctrlPr>
                          <a:rPr lang="en-US" sz="2400" b="1" i="1">
                            <a:latin typeface="Cambria Math" panose="02040503050406030204" pitchFamily="18" charset="0"/>
                            <a:cs typeface="Arial" panose="020B0604020202020204" pitchFamily="34" charset="0"/>
                          </a:rPr>
                        </m:ctrlPr>
                      </m:dPr>
                      <m:e>
                        <m:r>
                          <a:rPr lang="en-US" sz="2400" b="1">
                            <a:latin typeface="Cambria Math" charset="0"/>
                            <a:cs typeface="Arial" panose="020B0604020202020204" pitchFamily="34" charset="0"/>
                          </a:rPr>
                          <m:t>1−</m:t>
                        </m:r>
                        <m:f>
                          <m:fPr>
                            <m:ctrlPr>
                              <a:rPr lang="en-US" sz="2400" b="1" i="1">
                                <a:latin typeface="Cambria Math" panose="02040503050406030204" pitchFamily="18" charset="0"/>
                                <a:cs typeface="Arial" panose="020B0604020202020204" pitchFamily="34" charset="0"/>
                              </a:rPr>
                            </m:ctrlPr>
                          </m:fPr>
                          <m:num>
                            <m:r>
                              <a:rPr lang="en-US" sz="2400" b="1">
                                <a:latin typeface="Cambria Math" charset="0"/>
                                <a:cs typeface="Arial" panose="020B0604020202020204" pitchFamily="34" charset="0"/>
                              </a:rPr>
                              <m:t>𝑗</m:t>
                            </m:r>
                          </m:num>
                          <m:den>
                            <m:r>
                              <a:rPr lang="en-US" sz="2400" b="1">
                                <a:latin typeface="Cambria Math" charset="0"/>
                                <a:cs typeface="Arial" panose="020B0604020202020204" pitchFamily="34" charset="0"/>
                              </a:rPr>
                              <m:t>𝑇</m:t>
                            </m:r>
                          </m:den>
                        </m:f>
                      </m:e>
                    </m:d>
                    <m:f>
                      <m:fPr>
                        <m:ctrlPr>
                          <a:rPr lang="en-US" sz="2400" b="1" i="1">
                            <a:latin typeface="Cambria Math" panose="02040503050406030204" pitchFamily="18" charset="0"/>
                            <a:cs typeface="Arial" panose="020B0604020202020204" pitchFamily="34" charset="0"/>
                          </a:rPr>
                        </m:ctrlPr>
                      </m:fPr>
                      <m:num>
                        <m:sSub>
                          <m:sSubPr>
                            <m:ctrlPr>
                              <a:rPr lang="en-US" sz="2400" b="1" i="1">
                                <a:latin typeface="Cambria Math" panose="02040503050406030204" pitchFamily="18" charset="0"/>
                                <a:cs typeface="Arial" panose="020B0604020202020204" pitchFamily="34" charset="0"/>
                              </a:rPr>
                            </m:ctrlPr>
                          </m:sSubPr>
                          <m:e>
                            <m:r>
                              <a:rPr lang="en-US" sz="2400" b="1">
                                <a:latin typeface="Cambria Math" charset="0"/>
                                <a:cs typeface="Arial" panose="020B0604020202020204" pitchFamily="34" charset="0"/>
                              </a:rPr>
                              <m:t>𝛻</m:t>
                            </m:r>
                          </m:e>
                          <m:sub>
                            <m:r>
                              <m:rPr>
                                <m:sty m:val="p"/>
                              </m:rPr>
                              <a:rPr lang="en-US" sz="2400" b="1">
                                <a:latin typeface="Cambria Math" charset="0"/>
                                <a:cs typeface="Arial" panose="020B0604020202020204" pitchFamily="34" charset="0"/>
                              </a:rPr>
                              <m:t>θ</m:t>
                            </m:r>
                          </m:sub>
                        </m:sSub>
                        <m:d>
                          <m:dPr>
                            <m:ctrlPr>
                              <a:rPr lang="en-US" sz="2400" b="1" i="1">
                                <a:latin typeface="Cambria Math" panose="02040503050406030204" pitchFamily="18" charset="0"/>
                                <a:cs typeface="Arial" panose="020B0604020202020204" pitchFamily="34" charset="0"/>
                              </a:rPr>
                            </m:ctrlPr>
                          </m:dPr>
                          <m:e>
                            <m:r>
                              <a:rPr lang="en-US" sz="2400" b="1">
                                <a:latin typeface="Cambria Math" charset="0"/>
                                <a:cs typeface="Arial" panose="020B0604020202020204" pitchFamily="34" charset="0"/>
                              </a:rPr>
                              <m:t>𝑗</m:t>
                            </m:r>
                          </m:e>
                        </m:d>
                      </m:num>
                      <m:den>
                        <m:d>
                          <m:dPr>
                            <m:begChr m:val="‖"/>
                            <m:endChr m:val="‖"/>
                            <m:ctrlPr>
                              <a:rPr lang="en-US" sz="2400" b="1" i="1">
                                <a:latin typeface="Cambria Math" panose="02040503050406030204" pitchFamily="18" charset="0"/>
                                <a:cs typeface="Arial" panose="020B0604020202020204" pitchFamily="34" charset="0"/>
                              </a:rPr>
                            </m:ctrlPr>
                          </m:dPr>
                          <m:e>
                            <m:sSub>
                              <m:sSubPr>
                                <m:ctrlPr>
                                  <a:rPr lang="en-US" sz="2400" b="1" i="1">
                                    <a:latin typeface="Cambria Math" panose="02040503050406030204" pitchFamily="18" charset="0"/>
                                    <a:cs typeface="Arial" panose="020B0604020202020204" pitchFamily="34" charset="0"/>
                                  </a:rPr>
                                </m:ctrlPr>
                              </m:sSubPr>
                              <m:e>
                                <m:r>
                                  <a:rPr lang="en-US" sz="2400" b="1">
                                    <a:latin typeface="Cambria Math" charset="0"/>
                                    <a:cs typeface="Arial" panose="020B0604020202020204" pitchFamily="34" charset="0"/>
                                  </a:rPr>
                                  <m:t>𝛻</m:t>
                                </m:r>
                              </m:e>
                              <m:sub>
                                <m:r>
                                  <m:rPr>
                                    <m:sty m:val="p"/>
                                  </m:rPr>
                                  <a:rPr lang="en-US" sz="2400" b="1">
                                    <a:latin typeface="Cambria Math" charset="0"/>
                                    <a:cs typeface="Arial" panose="020B0604020202020204" pitchFamily="34" charset="0"/>
                                  </a:rPr>
                                  <m:t>θ</m:t>
                                </m:r>
                              </m:sub>
                            </m:sSub>
                            <m:d>
                              <m:dPr>
                                <m:ctrlPr>
                                  <a:rPr lang="en-US" sz="2400" b="1" i="1">
                                    <a:latin typeface="Cambria Math" panose="02040503050406030204" pitchFamily="18" charset="0"/>
                                    <a:cs typeface="Arial" panose="020B0604020202020204" pitchFamily="34" charset="0"/>
                                  </a:rPr>
                                </m:ctrlPr>
                              </m:dPr>
                              <m:e>
                                <m:r>
                                  <a:rPr lang="en-US" sz="2400" b="1">
                                    <a:latin typeface="Cambria Math" charset="0"/>
                                    <a:cs typeface="Arial" panose="020B0604020202020204" pitchFamily="34" charset="0"/>
                                  </a:rPr>
                                  <m:t>𝑗</m:t>
                                </m:r>
                              </m:e>
                            </m:d>
                          </m:e>
                        </m:d>
                      </m:den>
                    </m:f>
                    <m:r>
                      <a:rPr lang="en-US" sz="2400" b="1" i="1">
                        <a:latin typeface="Cambria Math" charset="0"/>
                        <a:cs typeface="Arial" panose="020B0604020202020204" pitchFamily="34" charset="0"/>
                      </a:rPr>
                      <m:t> </m:t>
                    </m:r>
                    <m:r>
                      <a:rPr lang="en-US" sz="2400" b="1">
                        <a:latin typeface="Cambria Math" charset="0"/>
                        <a:cs typeface="Arial" panose="020B0604020202020204" pitchFamily="34" charset="0"/>
                      </a:rPr>
                      <m:t> </m:t>
                    </m:r>
                  </m:oMath>
                </a14:m>
                <a:endParaRPr lang="en-US" sz="2400" b="1" dirty="0">
                  <a:latin typeface="Arial" panose="020B0604020202020204" pitchFamily="34" charset="0"/>
                  <a:cs typeface="Arial" panose="020B0604020202020204" pitchFamily="34" charset="0"/>
                </a:endParaRPr>
              </a:p>
              <a:p>
                <a:pPr marL="642938" lvl="2" indent="-238125">
                  <a:spcBef>
                    <a:spcPts val="0"/>
                  </a:spcBef>
                  <a:spcAft>
                    <a:spcPts val="600"/>
                  </a:spcAft>
                  <a:buFont typeface="Wingdings" charset="2"/>
                  <a:buChar char="Ø"/>
                </a:pPr>
                <a14:m>
                  <m:oMath xmlns:m="http://schemas.openxmlformats.org/officeDocument/2006/math">
                    <m:r>
                      <a:rPr lang="en-US" sz="1800" b="1">
                        <a:latin typeface="Cambria Math" charset="0"/>
                        <a:ea typeface="Arial" charset="0"/>
                        <a:cs typeface="Arial" charset="0"/>
                      </a:rPr>
                      <m:t>𝜃</m:t>
                    </m:r>
                    <m:d>
                      <m:dPr>
                        <m:ctrlPr>
                          <a:rPr lang="en-US" sz="1800" b="1" i="1">
                            <a:latin typeface="Cambria Math" panose="02040503050406030204" pitchFamily="18" charset="0"/>
                            <a:ea typeface="Arial" charset="0"/>
                            <a:cs typeface="Arial" charset="0"/>
                          </a:rPr>
                        </m:ctrlPr>
                      </m:dPr>
                      <m:e>
                        <m:r>
                          <a:rPr lang="en-US" sz="1800" b="1">
                            <a:latin typeface="Cambria Math" charset="0"/>
                            <a:ea typeface="Arial" charset="0"/>
                            <a:cs typeface="Arial" charset="0"/>
                          </a:rPr>
                          <m:t>𝑗</m:t>
                        </m:r>
                      </m:e>
                    </m:d>
                    <m:r>
                      <a:rPr lang="en-US" sz="1800" b="1">
                        <a:latin typeface="Cambria Math" charset="0"/>
                        <a:ea typeface="Arial" charset="0"/>
                        <a:cs typeface="Arial" charset="0"/>
                      </a:rPr>
                      <m:t>: </m:t>
                    </m:r>
                  </m:oMath>
                </a14:m>
                <a:r>
                  <a:rPr lang="en-US" sz="1800" b="1" dirty="0">
                    <a:latin typeface="Arial" charset="0"/>
                    <a:ea typeface="Arial" charset="0"/>
                    <a:cs typeface="Arial" charset="0"/>
                  </a:rPr>
                  <a:t>the set of all trainable parameters after j updates </a:t>
                </a:r>
              </a:p>
              <a:p>
                <a:pPr marL="642938" lvl="2" indent="-238125">
                  <a:spcBef>
                    <a:spcPts val="0"/>
                  </a:spcBef>
                  <a:spcAft>
                    <a:spcPts val="600"/>
                  </a:spcAft>
                  <a:buFont typeface="Wingdings" charset="2"/>
                  <a:buChar char="Ø"/>
                </a:pPr>
                <a14:m>
                  <m:oMath xmlns:m="http://schemas.openxmlformats.org/officeDocument/2006/math">
                    <m:sSub>
                      <m:sSubPr>
                        <m:ctrlPr>
                          <a:rPr lang="en-US" sz="1800" b="1" i="1">
                            <a:latin typeface="Cambria Math" panose="02040503050406030204" pitchFamily="18" charset="0"/>
                            <a:ea typeface="Arial" charset="0"/>
                            <a:cs typeface="Arial" charset="0"/>
                          </a:rPr>
                        </m:ctrlPr>
                      </m:sSubPr>
                      <m:e>
                        <m:r>
                          <a:rPr lang="en-US" sz="1800" b="1">
                            <a:latin typeface="Cambria Math" charset="0"/>
                            <a:ea typeface="Arial" charset="0"/>
                            <a:cs typeface="Arial" charset="0"/>
                          </a:rPr>
                          <m:t>𝛻</m:t>
                        </m:r>
                      </m:e>
                      <m:sub>
                        <m:r>
                          <m:rPr>
                            <m:sty m:val="p"/>
                          </m:rPr>
                          <a:rPr lang="en-US" sz="1800" b="1">
                            <a:latin typeface="Cambria Math" charset="0"/>
                            <a:ea typeface="Arial" charset="0"/>
                            <a:cs typeface="Arial" charset="0"/>
                          </a:rPr>
                          <m:t>θ</m:t>
                        </m:r>
                      </m:sub>
                    </m:sSub>
                    <m:d>
                      <m:dPr>
                        <m:ctrlPr>
                          <a:rPr lang="en-US" sz="1800" b="1" i="1">
                            <a:latin typeface="Cambria Math" panose="02040503050406030204" pitchFamily="18" charset="0"/>
                            <a:ea typeface="Arial" charset="0"/>
                            <a:cs typeface="Arial" charset="0"/>
                          </a:rPr>
                        </m:ctrlPr>
                      </m:dPr>
                      <m:e>
                        <m:r>
                          <a:rPr lang="en-US" sz="1800" b="1">
                            <a:latin typeface="Cambria Math" charset="0"/>
                            <a:ea typeface="Arial" charset="0"/>
                            <a:cs typeface="Arial" charset="0"/>
                          </a:rPr>
                          <m:t>𝑗</m:t>
                        </m:r>
                      </m:e>
                    </m:d>
                  </m:oMath>
                </a14:m>
                <a:r>
                  <a:rPr lang="en-US" sz="1800" b="1" dirty="0">
                    <a:latin typeface="Arial" charset="0"/>
                    <a:ea typeface="Arial" charset="0"/>
                    <a:cs typeface="Arial" charset="0"/>
                  </a:rPr>
                  <a:t>: the gradient of a cost function with respect to this parameter set, as computed on a randomly sampled part of the training set. </a:t>
                </a:r>
              </a:p>
              <a:p>
                <a:pPr marL="642938" lvl="2" indent="-238125">
                  <a:spcBef>
                    <a:spcPts val="0"/>
                  </a:spcBef>
                  <a:spcAft>
                    <a:spcPts val="600"/>
                  </a:spcAft>
                  <a:buFont typeface="Wingdings" charset="2"/>
                  <a:buChar char="Ø"/>
                </a:pPr>
                <a:r>
                  <a:rPr lang="en-US" sz="1800" b="1" i="1" dirty="0">
                    <a:latin typeface="Arial" charset="0"/>
                    <a:ea typeface="Arial" charset="0"/>
                    <a:cs typeface="Arial" charset="0"/>
                  </a:rPr>
                  <a:t>T</a:t>
                </a:r>
                <a:r>
                  <a:rPr lang="en-US" sz="1800" b="1" dirty="0">
                    <a:latin typeface="Arial" charset="0"/>
                    <a:ea typeface="Arial" charset="0"/>
                    <a:cs typeface="Arial" charset="0"/>
                  </a:rPr>
                  <a:t>: the number of batches</a:t>
                </a:r>
              </a:p>
              <a:p>
                <a:pPr marL="642938" lvl="2" indent="-238125">
                  <a:spcBef>
                    <a:spcPts val="0"/>
                  </a:spcBef>
                  <a:spcAft>
                    <a:spcPts val="600"/>
                  </a:spcAft>
                  <a:buFont typeface="Wingdings" charset="2"/>
                  <a:buChar char="Ø"/>
                </a:pPr>
                <a14:m>
                  <m:oMath xmlns:m="http://schemas.openxmlformats.org/officeDocument/2006/math">
                    <m:sSub>
                      <m:sSubPr>
                        <m:ctrlPr>
                          <a:rPr lang="en-US" sz="1800" b="1" i="1">
                            <a:latin typeface="Cambria Math" panose="02040503050406030204" pitchFamily="18" charset="0"/>
                            <a:ea typeface="Arial" charset="0"/>
                            <a:cs typeface="Arial" charset="0"/>
                          </a:rPr>
                        </m:ctrlPr>
                      </m:sSubPr>
                      <m:e>
                        <m:r>
                          <a:rPr lang="en-US" sz="1800" b="1">
                            <a:latin typeface="Cambria Math" charset="0"/>
                            <a:ea typeface="Arial" charset="0"/>
                            <a:cs typeface="Arial" charset="0"/>
                          </a:rPr>
                          <m:t>𝜂</m:t>
                        </m:r>
                      </m:e>
                      <m:sub>
                        <m:r>
                          <a:rPr lang="en-US" sz="1800" b="1">
                            <a:latin typeface="Cambria Math" charset="0"/>
                            <a:ea typeface="Arial" charset="0"/>
                            <a:cs typeface="Arial" charset="0"/>
                          </a:rPr>
                          <m:t>0</m:t>
                        </m:r>
                      </m:sub>
                    </m:sSub>
                  </m:oMath>
                </a14:m>
                <a:r>
                  <a:rPr lang="en-US" sz="1800" b="1" dirty="0">
                    <a:latin typeface="Arial" charset="0"/>
                    <a:ea typeface="Arial" charset="0"/>
                    <a:cs typeface="Arial" charset="0"/>
                  </a:rPr>
                  <a:t>: the learning rate is set at an initial value which decreases linearly with each subsequent parameter update.</a:t>
                </a:r>
              </a:p>
              <a:p>
                <a:pPr marL="182563" indent="-182563">
                  <a:spcBef>
                    <a:spcPts val="1200"/>
                  </a:spcBef>
                  <a:spcAft>
                    <a:spcPts val="600"/>
                  </a:spcAft>
                  <a:buFont typeface="Arial" charset="0"/>
                </a:pPr>
                <a:r>
                  <a:rPr lang="en-US" sz="2400" b="1" dirty="0">
                    <a:latin typeface="Arial" panose="020B0604020202020204" pitchFamily="34" charset="0"/>
                    <a:cs typeface="Arial" panose="020B0604020202020204" pitchFamily="34" charset="0"/>
                  </a:rPr>
                  <a:t>Incremental layer-wise method: train the full network with BPTT and linearly reduce the learning rate to zero before a new layer is added. After adding a new layer the previous output weights will be discarded, and new output weights are initialized connecting from the new top layer.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For DRNN-AO, we test the influence of each layer by setting it to zero, assuring that model is efficiently trained. </a:t>
                </a:r>
              </a:p>
              <a:p>
                <a:pPr marL="182563" indent="-182563">
                  <a:spcBef>
                    <a:spcPts val="0"/>
                  </a:spcBef>
                  <a:spcAft>
                    <a:spcPts val="600"/>
                  </a:spcAft>
                  <a:buFont typeface="Arial" charset="0"/>
                </a:pPr>
                <a:endParaRPr lang="en-US" sz="1800" b="1"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699"/>
                <a:ext cx="8686800" cy="5977035"/>
              </a:xfrm>
              <a:blipFill rotWithShape="0">
                <a:blip r:embed="rId3"/>
                <a:stretch>
                  <a:fillRect l="-2035" t="-1427" r="-2596" b="-1121"/>
                </a:stretch>
              </a:blipFill>
            </p:spPr>
            <p:txBody>
              <a:bodyPr/>
              <a:lstStyle/>
              <a:p>
                <a:r>
                  <a:rPr lang="en-US">
                    <a:noFill/>
                  </a:rPr>
                  <a:t> </a:t>
                </a:r>
              </a:p>
            </p:txBody>
          </p:sp>
        </mc:Fallback>
      </mc:AlternateContent>
    </p:spTree>
    <p:extLst>
      <p:ext uri="{BB962C8B-B14F-4D97-AF65-F5344CB8AC3E}">
        <p14:creationId xmlns:p14="http://schemas.microsoft.com/office/powerpoint/2010/main" val="154674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Performance of DRNNs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700"/>
                <a:ext cx="8686800" cy="5193263"/>
              </a:xfrm>
            </p:spPr>
            <p:txBody>
              <a:bodyPr lIns="0" tIns="0" rIns="0" bIns="0"/>
              <a:lstStyle/>
              <a:p>
                <a:pPr marL="182563" indent="-182563">
                  <a:spcBef>
                    <a:spcPts val="0"/>
                  </a:spcBef>
                  <a:spcAft>
                    <a:spcPts val="1200"/>
                  </a:spcAft>
                  <a:buFont typeface="Arial" charset="0"/>
                </a:pPr>
                <a:r>
                  <a:rPr lang="en-US" sz="1800" b="1" dirty="0">
                    <a:latin typeface="Arial" panose="020B0604020202020204" pitchFamily="34" charset="0"/>
                    <a:cs typeface="Arial" panose="020B0604020202020204" pitchFamily="34" charset="0"/>
                  </a:rPr>
                  <a:t>Experiment: Given a sequence of text, predict the probability distribution of the next character. The performance metric is the average number of bits-per-character (BPC), given by:</a:t>
                </a:r>
              </a:p>
              <a:p>
                <a:pPr marL="349250" indent="0">
                  <a:spcBef>
                    <a:spcPts val="0"/>
                  </a:spcBef>
                  <a:spcAft>
                    <a:spcPts val="1200"/>
                  </a:spcAft>
                  <a:buNone/>
                </a:pPr>
                <a:r>
                  <a:rPr lang="en-US" sz="1800" b="1" dirty="0">
                    <a:latin typeface="Arial" panose="020B0604020202020204" pitchFamily="34" charset="0"/>
                    <a:cs typeface="Arial" panose="020B0604020202020204" pitchFamily="34" charset="0"/>
                  </a:rPr>
                  <a:t>BPC =</a:t>
                </a:r>
                <a14:m>
                  <m:oMath xmlns:m="http://schemas.openxmlformats.org/officeDocument/2006/math">
                    <m:r>
                      <a:rPr lang="en-US" sz="1800" b="1">
                        <a:latin typeface="Cambria Math" charset="0"/>
                        <a:cs typeface="Arial" panose="020B0604020202020204" pitchFamily="34" charset="0"/>
                      </a:rPr>
                      <m:t>−</m:t>
                    </m:r>
                    <m:func>
                      <m:funcPr>
                        <m:ctrlPr>
                          <a:rPr lang="en-US" sz="1800" b="1" i="1">
                            <a:latin typeface="Cambria Math" panose="02040503050406030204" pitchFamily="18" charset="0"/>
                            <a:cs typeface="Arial" panose="020B0604020202020204" pitchFamily="34" charset="0"/>
                          </a:rPr>
                        </m:ctrlPr>
                      </m:funcPr>
                      <m:fName>
                        <m:sSub>
                          <m:sSubPr>
                            <m:ctrlPr>
                              <a:rPr lang="en-US" sz="1800" b="1" i="1">
                                <a:latin typeface="Cambria Math" panose="02040503050406030204" pitchFamily="18" charset="0"/>
                                <a:cs typeface="Arial" panose="020B0604020202020204" pitchFamily="34" charset="0"/>
                              </a:rPr>
                            </m:ctrlPr>
                          </m:sSubPr>
                          <m:e>
                            <m:r>
                              <m:rPr>
                                <m:sty m:val="p"/>
                              </m:rPr>
                              <a:rPr lang="en-US" sz="1800" b="1">
                                <a:latin typeface="Cambria Math" charset="0"/>
                                <a:cs typeface="Arial" panose="020B0604020202020204" pitchFamily="34" charset="0"/>
                              </a:rPr>
                              <m:t>log</m:t>
                            </m:r>
                          </m:e>
                          <m:sub>
                            <m:r>
                              <a:rPr lang="en-US" sz="1800" b="1">
                                <a:latin typeface="Cambria Math" charset="0"/>
                                <a:cs typeface="Arial" panose="020B0604020202020204" pitchFamily="34" charset="0"/>
                              </a:rPr>
                              <m:t>2</m:t>
                            </m:r>
                          </m:sub>
                        </m:sSub>
                      </m:fName>
                      <m:e>
                        <m:sSub>
                          <m:sSubPr>
                            <m:ctrlPr>
                              <a:rPr lang="en-US" sz="1800" b="1" i="1">
                                <a:latin typeface="Cambria Math" panose="02040503050406030204" pitchFamily="18" charset="0"/>
                                <a:cs typeface="Arial" panose="020B0604020202020204" pitchFamily="34" charset="0"/>
                              </a:rPr>
                            </m:ctrlPr>
                          </m:sSubPr>
                          <m:e>
                            <m:r>
                              <a:rPr lang="en-US" sz="1800" b="1">
                                <a:latin typeface="Cambria Math" charset="0"/>
                                <a:cs typeface="Arial" panose="020B0604020202020204" pitchFamily="34" charset="0"/>
                              </a:rPr>
                              <m:t>𝑝</m:t>
                            </m:r>
                          </m:e>
                          <m:sub>
                            <m:r>
                              <a:rPr lang="en-US" sz="1800" b="1">
                                <a:latin typeface="Cambria Math" charset="0"/>
                                <a:cs typeface="Arial" panose="020B0604020202020204" pitchFamily="34" charset="0"/>
                              </a:rPr>
                              <m:t>𝑐</m:t>
                            </m:r>
                          </m:sub>
                        </m:sSub>
                      </m:e>
                    </m:func>
                  </m:oMath>
                </a14:m>
                <a:r>
                  <a:rPr lang="en-US" sz="1800" b="1" dirty="0">
                    <a:latin typeface="Arial" panose="020B0604020202020204" pitchFamily="34" charset="0"/>
                    <a:cs typeface="Arial" panose="020B0604020202020204" pitchFamily="34" charset="0"/>
                  </a:rPr>
                  <a:t>,</a:t>
                </a:r>
              </a:p>
              <a:p>
                <a:pPr marL="182563" indent="0">
                  <a:spcBef>
                    <a:spcPts val="0"/>
                  </a:spcBef>
                  <a:spcAft>
                    <a:spcPts val="1200"/>
                  </a:spcAft>
                  <a:buNone/>
                </a:pPr>
                <a:r>
                  <a:rPr lang="en-US" sz="1800" b="1" dirty="0">
                    <a:latin typeface="Arial" panose="020B0604020202020204" pitchFamily="34" charset="0"/>
                    <a:cs typeface="Arial" panose="020B0604020202020204" pitchFamily="34" charset="0"/>
                  </a:rPr>
                  <a:t>where </a:t>
                </a:r>
                <a14:m>
                  <m:oMath xmlns:m="http://schemas.openxmlformats.org/officeDocument/2006/math">
                    <m:sSub>
                      <m:sSubPr>
                        <m:ctrlPr>
                          <a:rPr lang="en-US" sz="1800" b="1" i="1">
                            <a:latin typeface="Cambria Math" panose="02040503050406030204" pitchFamily="18" charset="0"/>
                            <a:cs typeface="Arial" panose="020B0604020202020204" pitchFamily="34" charset="0"/>
                          </a:rPr>
                        </m:ctrlPr>
                      </m:sSubPr>
                      <m:e>
                        <m:r>
                          <a:rPr lang="en-US" sz="1800" b="1">
                            <a:latin typeface="Cambria Math" charset="0"/>
                            <a:cs typeface="Arial" panose="020B0604020202020204" pitchFamily="34" charset="0"/>
                          </a:rPr>
                          <m:t>𝑝</m:t>
                        </m:r>
                      </m:e>
                      <m:sub>
                        <m:r>
                          <a:rPr lang="en-US" sz="1800" b="1">
                            <a:latin typeface="Cambria Math" charset="0"/>
                            <a:cs typeface="Arial" panose="020B0604020202020204" pitchFamily="34" charset="0"/>
                          </a:rPr>
                          <m:t>𝑐</m:t>
                        </m:r>
                      </m:sub>
                    </m:sSub>
                  </m:oMath>
                </a14:m>
                <a:r>
                  <a:rPr lang="en-US" sz="1800" b="1" dirty="0">
                    <a:latin typeface="Arial" panose="020B0604020202020204" pitchFamily="34" charset="0"/>
                    <a:cs typeface="Arial" panose="020B0604020202020204" pitchFamily="34" charset="0"/>
                  </a:rPr>
                  <a:t> is the probability as predicted by the network of the correct next character. </a:t>
                </a:r>
              </a:p>
              <a:p>
                <a:pPr marL="182563" indent="-182563">
                  <a:spcBef>
                    <a:spcPts val="0"/>
                  </a:spcBef>
                  <a:spcAft>
                    <a:spcPts val="9000"/>
                  </a:spcAft>
                  <a:buFont typeface="Arial" charset="0"/>
                </a:pPr>
                <a:r>
                  <a:rPr lang="en-US" sz="1800" b="1" dirty="0">
                    <a:latin typeface="Arial" panose="020B0604020202020204" pitchFamily="34" charset="0"/>
                    <a:cs typeface="Arial" panose="020B0604020202020204" pitchFamily="34" charset="0"/>
                  </a:rPr>
                  <a:t>Two DRNNs (DRNN-1O and DRNN-AO) are evaluated using the Wikipedia character prediction task:</a:t>
                </a:r>
              </a:p>
              <a:p>
                <a:pPr marL="182563" indent="-182563">
                  <a:spcBef>
                    <a:spcPts val="0"/>
                  </a:spcBef>
                  <a:spcAft>
                    <a:spcPts val="600"/>
                  </a:spcAft>
                  <a:buFont typeface="Arial" charset="0"/>
                </a:pPr>
                <a:endParaRPr lang="en-US" sz="1800" b="1" dirty="0">
                  <a:latin typeface="Arial" panose="020B0604020202020204" pitchFamily="34" charset="0"/>
                  <a:cs typeface="Arial" panose="020B0604020202020204" pitchFamily="34" charset="0"/>
                </a:endParaRPr>
              </a:p>
              <a:p>
                <a:pPr marL="182563" indent="-182563">
                  <a:spcBef>
                    <a:spcPts val="0"/>
                  </a:spcBef>
                  <a:spcAft>
                    <a:spcPts val="600"/>
                  </a:spcAft>
                  <a:buFont typeface="Arial" charset="0"/>
                </a:pPr>
                <a:r>
                  <a:rPr lang="en-US" sz="1800" b="1" dirty="0">
                    <a:latin typeface="Arial" panose="020B0604020202020204" pitchFamily="34" charset="0"/>
                    <a:cs typeface="Arial" panose="020B0604020202020204" pitchFamily="34" charset="0"/>
                  </a:rPr>
                  <a:t>DRNNs using SGD deliver state of the art performance with additional improvements in the language model.</a:t>
                </a:r>
              </a:p>
              <a:p>
                <a:pPr marL="182563" indent="-182563">
                  <a:spcBef>
                    <a:spcPts val="0"/>
                  </a:spcBef>
                  <a:spcAft>
                    <a:spcPts val="600"/>
                  </a:spcAft>
                  <a:buFont typeface="Arial" charset="0"/>
                </a:pPr>
                <a:r>
                  <a:rPr lang="en-US" sz="1800" b="1" dirty="0">
                    <a:latin typeface="Arial" panose="020B0604020202020204" pitchFamily="34" charset="0"/>
                    <a:cs typeface="Arial" panose="020B0604020202020204" pitchFamily="34" charset="0"/>
                  </a:rPr>
                  <a:t>DRNNs use an extensive memory (several hundred characters).</a:t>
                </a:r>
              </a:p>
              <a:p>
                <a:pPr marL="182563" indent="-182563">
                  <a:spcBef>
                    <a:spcPts val="0"/>
                  </a:spcBef>
                  <a:spcAft>
                    <a:spcPts val="600"/>
                  </a:spcAft>
                  <a:buFont typeface="Arial" charset="0"/>
                </a:pPr>
                <a:endParaRPr lang="en-US" sz="2400" b="1"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700"/>
                <a:ext cx="8686800" cy="5193263"/>
              </a:xfrm>
              <a:blipFill rotWithShape="0">
                <a:blip r:embed="rId3"/>
                <a:stretch>
                  <a:fillRect l="-1544" t="-1526" r="-982" b="-1056"/>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b="49643"/>
          <a:stretch/>
        </p:blipFill>
        <p:spPr bwMode="auto">
          <a:xfrm>
            <a:off x="1466203" y="3434896"/>
            <a:ext cx="5068593" cy="12696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912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Deep </a:t>
            </a:r>
            <a:r>
              <a:rPr lang="en-US" dirty="0" err="1"/>
              <a:t>Bidirectionsal</a:t>
            </a:r>
            <a:r>
              <a:rPr lang="en-US" dirty="0"/>
              <a:t> LSTMs (DBLSTM)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699"/>
                <a:ext cx="8686800" cy="5678455"/>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By stacking multiple LSTM layers on top of each other, DBLSTMs could also benefit from depth in space.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Bidirectional LSTM: process information in both directions with two separate hidden layers, which are then fed forwards to the same output layer, providing it with access to the past and future context of every point in the sequence.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BLSTM outperform unidirectional LSTMs and standard RNNs and it is also much faster and more accurate.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DBLSTMs equations: repeat the equations of LSTM for every layer, and replace each hidden state, </a:t>
                </a:r>
                <a14:m>
                  <m:oMath xmlns:m="http://schemas.openxmlformats.org/officeDocument/2006/math">
                    <m:sSubSup>
                      <m:sSubSupPr>
                        <m:ctrlPr>
                          <a:rPr lang="en-US" sz="2400" b="1" i="1">
                            <a:latin typeface="Cambria Math" panose="02040503050406030204" pitchFamily="18" charset="0"/>
                            <a:cs typeface="Arial" panose="020B0604020202020204" pitchFamily="34" charset="0"/>
                          </a:rPr>
                        </m:ctrlPr>
                      </m:sSubSupPr>
                      <m:e>
                        <m:r>
                          <a:rPr lang="en-US" sz="2400" b="1">
                            <a:latin typeface="Cambria Math" charset="0"/>
                            <a:cs typeface="Arial" panose="020B0604020202020204" pitchFamily="34" charset="0"/>
                          </a:rPr>
                          <m:t>𝑐</m:t>
                        </m:r>
                      </m:e>
                      <m:sub>
                        <m:r>
                          <a:rPr lang="en-US" sz="2400" b="1">
                            <a:latin typeface="Cambria Math" charset="0"/>
                            <a:cs typeface="Arial" panose="020B0604020202020204" pitchFamily="34" charset="0"/>
                          </a:rPr>
                          <m:t>𝑡</m:t>
                        </m:r>
                      </m:sub>
                      <m:sup>
                        <m:r>
                          <a:rPr lang="en-US" sz="2400" b="1">
                            <a:latin typeface="Cambria Math" charset="0"/>
                            <a:cs typeface="Arial" panose="020B0604020202020204" pitchFamily="34" charset="0"/>
                          </a:rPr>
                          <m:t>𝑙</m:t>
                        </m:r>
                      </m:sup>
                    </m:sSubSup>
                  </m:oMath>
                </a14:m>
                <a:r>
                  <a:rPr lang="en-US" sz="2400" b="1" dirty="0">
                    <a:latin typeface="Arial" panose="020B0604020202020204" pitchFamily="34" charset="0"/>
                    <a:cs typeface="Arial" panose="020B0604020202020204" pitchFamily="34" charset="0"/>
                  </a:rPr>
                  <a:t>, in every layer with the forward and backward states, </a:t>
                </a:r>
                <a14:m>
                  <m:oMath xmlns:m="http://schemas.openxmlformats.org/officeDocument/2006/math">
                    <m:sSubSup>
                      <m:sSubSupPr>
                        <m:ctrlPr>
                          <a:rPr lang="en-US" sz="2400" b="1" i="1">
                            <a:latin typeface="Cambria Math" panose="02040503050406030204" pitchFamily="18" charset="0"/>
                            <a:cs typeface="Arial" panose="020B0604020202020204" pitchFamily="34" charset="0"/>
                          </a:rPr>
                        </m:ctrlPr>
                      </m:sSubSupPr>
                      <m:e>
                        <m:acc>
                          <m:accPr>
                            <m:chr m:val="⃗"/>
                            <m:ctrlPr>
                              <a:rPr lang="en-US" sz="2400" b="1" i="1">
                                <a:latin typeface="Cambria Math" panose="02040503050406030204" pitchFamily="18" charset="0"/>
                                <a:cs typeface="Arial" panose="020B0604020202020204" pitchFamily="34" charset="0"/>
                              </a:rPr>
                            </m:ctrlPr>
                          </m:accPr>
                          <m:e>
                            <m:r>
                              <a:rPr lang="en-US" sz="2400" b="1">
                                <a:latin typeface="Cambria Math" charset="0"/>
                                <a:cs typeface="Arial" panose="020B0604020202020204" pitchFamily="34" charset="0"/>
                              </a:rPr>
                              <m:t>𝑐</m:t>
                            </m:r>
                          </m:e>
                        </m:acc>
                      </m:e>
                      <m:sub>
                        <m:r>
                          <a:rPr lang="en-US" sz="2400" b="1">
                            <a:latin typeface="Cambria Math" charset="0"/>
                            <a:cs typeface="Arial" panose="020B0604020202020204" pitchFamily="34" charset="0"/>
                          </a:rPr>
                          <m:t>𝑡</m:t>
                        </m:r>
                      </m:sub>
                      <m:sup>
                        <m:r>
                          <a:rPr lang="en-US" sz="2400" b="1">
                            <a:latin typeface="Cambria Math" charset="0"/>
                            <a:cs typeface="Arial" panose="020B0604020202020204" pitchFamily="34" charset="0"/>
                          </a:rPr>
                          <m:t>𝑙</m:t>
                        </m:r>
                      </m:sup>
                    </m:sSubSup>
                    <m:r>
                      <a:rPr lang="en-US" sz="2400" b="1">
                        <a:latin typeface="Cambria Math" charset="0"/>
                        <a:cs typeface="Arial" panose="020B0604020202020204" pitchFamily="34" charset="0"/>
                      </a:rPr>
                      <m:t> </m:t>
                    </m:r>
                  </m:oMath>
                </a14:m>
                <a:r>
                  <a:rPr lang="en-US" sz="2400" b="1" dirty="0">
                    <a:latin typeface="Arial" panose="020B0604020202020204" pitchFamily="34" charset="0"/>
                    <a:cs typeface="Arial" panose="020B0604020202020204" pitchFamily="34" charset="0"/>
                  </a:rPr>
                  <a:t>and </a:t>
                </a:r>
                <a14:m>
                  <m:oMath xmlns:m="http://schemas.openxmlformats.org/officeDocument/2006/math">
                    <m:sSubSup>
                      <m:sSubSupPr>
                        <m:ctrlPr>
                          <a:rPr lang="en-US" sz="2400" b="1" i="1">
                            <a:latin typeface="Cambria Math" panose="02040503050406030204" pitchFamily="18" charset="0"/>
                            <a:cs typeface="Arial" panose="020B0604020202020204" pitchFamily="34" charset="0"/>
                          </a:rPr>
                        </m:ctrlPr>
                      </m:sSubSupPr>
                      <m:e>
                        <m:acc>
                          <m:accPr>
                            <m:chr m:val="⃖"/>
                            <m:ctrlPr>
                              <a:rPr lang="en-US" sz="2400" b="1" i="1">
                                <a:latin typeface="Cambria Math" panose="02040503050406030204" pitchFamily="18" charset="0"/>
                                <a:cs typeface="Arial" panose="020B0604020202020204" pitchFamily="34" charset="0"/>
                              </a:rPr>
                            </m:ctrlPr>
                          </m:accPr>
                          <m:e>
                            <m:r>
                              <a:rPr lang="en-US" sz="2400" b="1">
                                <a:latin typeface="Cambria Math" charset="0"/>
                                <a:cs typeface="Arial" panose="020B0604020202020204" pitchFamily="34" charset="0"/>
                              </a:rPr>
                              <m:t>𝑐</m:t>
                            </m:r>
                          </m:e>
                        </m:acc>
                      </m:e>
                      <m:sub>
                        <m:r>
                          <a:rPr lang="en-US" sz="2400" b="1">
                            <a:latin typeface="Cambria Math" charset="0"/>
                            <a:cs typeface="Arial" panose="020B0604020202020204" pitchFamily="34" charset="0"/>
                          </a:rPr>
                          <m:t>𝑡</m:t>
                        </m:r>
                      </m:sub>
                      <m:sup>
                        <m:r>
                          <a:rPr lang="en-US" sz="2400" b="1">
                            <a:latin typeface="Cambria Math" charset="0"/>
                            <a:cs typeface="Arial" panose="020B0604020202020204" pitchFamily="34" charset="0"/>
                          </a:rPr>
                          <m:t>𝑙</m:t>
                        </m:r>
                      </m:sup>
                    </m:sSubSup>
                    <m:r>
                      <a:rPr lang="en-US" sz="2400" b="1">
                        <a:latin typeface="Cambria Math" charset="0"/>
                        <a:cs typeface="Arial" panose="020B0604020202020204" pitchFamily="34" charset="0"/>
                      </a:rPr>
                      <m:t> , </m:t>
                    </m:r>
                  </m:oMath>
                </a14:m>
                <a:r>
                  <a:rPr lang="en-US" sz="2400" b="1" dirty="0">
                    <a:latin typeface="Arial" panose="020B0604020202020204" pitchFamily="34" charset="0"/>
                    <a:cs typeface="Arial" panose="020B0604020202020204" pitchFamily="34" charset="0"/>
                  </a:rPr>
                  <a:t>in a way that every hidden layer receives input from both the forward and backward layers at the level below.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699"/>
                <a:ext cx="8686800" cy="5678455"/>
              </a:xfrm>
              <a:blipFill rotWithShape="0">
                <a:blip r:embed="rId3"/>
                <a:stretch>
                  <a:fillRect l="-2035" t="-1502" r="-2386" b="-3219"/>
                </a:stretch>
              </a:blipFill>
            </p:spPr>
            <p:txBody>
              <a:bodyPr/>
              <a:lstStyle/>
              <a:p>
                <a:r>
                  <a:rPr lang="en-US">
                    <a:noFill/>
                  </a:rPr>
                  <a:t> </a:t>
                </a:r>
              </a:p>
            </p:txBody>
          </p:sp>
        </mc:Fallback>
      </mc:AlternateContent>
    </p:spTree>
    <p:extLst>
      <p:ext uri="{BB962C8B-B14F-4D97-AF65-F5344CB8AC3E}">
        <p14:creationId xmlns:p14="http://schemas.microsoft.com/office/powerpoint/2010/main" val="91012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DBLSTM Training and Regularization</a:t>
            </a:r>
          </a:p>
        </p:txBody>
      </p:sp>
      <p:sp>
        <p:nvSpPr>
          <p:cNvPr id="3" name="Content Placeholder 2"/>
          <p:cNvSpPr>
            <a:spLocks noGrp="1"/>
          </p:cNvSpPr>
          <p:nvPr>
            <p:ph idx="1"/>
          </p:nvPr>
        </p:nvSpPr>
        <p:spPr>
          <a:xfrm>
            <a:off x="213808" y="647701"/>
            <a:ext cx="7008086" cy="4652088"/>
          </a:xfrm>
        </p:spPr>
        <p:txBody>
          <a:bodyPr lIns="0" tIns="0" rIns="0" bIns="0"/>
          <a:lstStyle/>
          <a:p>
            <a:pPr marL="182563" indent="-182563">
              <a:spcBef>
                <a:spcPts val="0"/>
              </a:spcBef>
              <a:spcAft>
                <a:spcPts val="600"/>
              </a:spcAft>
              <a:buFont typeface="Arial" charset="0"/>
            </a:pPr>
            <a:r>
              <a:rPr lang="en-US" sz="2400" b="1" dirty="0">
                <a:latin typeface="Arial" charset="0"/>
                <a:ea typeface="Arial" charset="0"/>
                <a:cs typeface="Arial" charset="0"/>
              </a:rPr>
              <a:t>End-to-end training methods :</a:t>
            </a:r>
          </a:p>
          <a:p>
            <a:pPr marL="458788" lvl="1" indent="-220663">
              <a:buFont typeface="Wingdings" charset="2"/>
              <a:buChar char="§"/>
            </a:pPr>
            <a:r>
              <a:rPr lang="en-US" sz="2400" b="1" dirty="0">
                <a:latin typeface="Arial" charset="0"/>
                <a:ea typeface="Arial" charset="0"/>
                <a:cs typeface="Arial" charset="0"/>
              </a:rPr>
              <a:t>Connectionist Temporal</a:t>
            </a:r>
            <a:br>
              <a:rPr lang="en-US" sz="2400" b="1" dirty="0">
                <a:latin typeface="Arial" charset="0"/>
                <a:ea typeface="Arial" charset="0"/>
                <a:cs typeface="Arial" charset="0"/>
              </a:rPr>
            </a:br>
            <a:r>
              <a:rPr lang="en-US" sz="2400" b="1" dirty="0">
                <a:latin typeface="Arial" charset="0"/>
                <a:ea typeface="Arial" charset="0"/>
                <a:cs typeface="Arial" charset="0"/>
              </a:rPr>
              <a:t>Classification (CTC);</a:t>
            </a:r>
          </a:p>
          <a:p>
            <a:pPr marL="458788" lvl="1" indent="-220663">
              <a:buFont typeface="Wingdings" charset="2"/>
              <a:buChar char="§"/>
            </a:pPr>
            <a:r>
              <a:rPr lang="en-US" sz="2400" b="1" dirty="0">
                <a:latin typeface="Arial" charset="0"/>
                <a:ea typeface="Arial" charset="0"/>
                <a:cs typeface="Arial" charset="0"/>
              </a:rPr>
              <a:t>RNN Transducer.</a:t>
            </a:r>
          </a:p>
          <a:p>
            <a:pPr marL="182563" indent="-182563">
              <a:spcBef>
                <a:spcPts val="1200"/>
              </a:spcBef>
              <a:spcAft>
                <a:spcPts val="600"/>
              </a:spcAft>
              <a:buFont typeface="Arial" charset="0"/>
            </a:pPr>
            <a:r>
              <a:rPr lang="en-US" sz="2400" b="1" dirty="0">
                <a:latin typeface="Arial" charset="0"/>
                <a:ea typeface="Arial" charset="0"/>
                <a:cs typeface="Arial" charset="0"/>
              </a:rPr>
              <a:t>Regularization:</a:t>
            </a:r>
          </a:p>
          <a:p>
            <a:pPr marL="458788" lvl="1" indent="-220663">
              <a:spcBef>
                <a:spcPts val="0"/>
              </a:spcBef>
              <a:spcAft>
                <a:spcPts val="600"/>
              </a:spcAft>
              <a:buFont typeface="Wingdings" charset="2"/>
              <a:buChar char="§"/>
            </a:pPr>
            <a:r>
              <a:rPr lang="en-US" sz="2400" b="1" dirty="0">
                <a:latin typeface="Arial" charset="0"/>
                <a:ea typeface="Arial" charset="0"/>
                <a:cs typeface="Arial" charset="0"/>
              </a:rPr>
              <a:t>early stopping: monitoring the</a:t>
            </a:r>
            <a:br>
              <a:rPr lang="en-US" sz="2400" b="1" dirty="0">
                <a:latin typeface="Arial" charset="0"/>
                <a:ea typeface="Arial" charset="0"/>
                <a:cs typeface="Arial" charset="0"/>
              </a:rPr>
            </a:br>
            <a:r>
              <a:rPr lang="en-US" sz="2400" b="1" dirty="0">
                <a:latin typeface="Arial" charset="0"/>
                <a:ea typeface="Arial" charset="0"/>
                <a:cs typeface="Arial" charset="0"/>
              </a:rPr>
              <a:t>model’s performance on a validation set. </a:t>
            </a:r>
          </a:p>
          <a:p>
            <a:pPr marL="458788" lvl="1" indent="-220663">
              <a:spcBef>
                <a:spcPts val="0"/>
              </a:spcBef>
              <a:spcAft>
                <a:spcPts val="600"/>
              </a:spcAft>
              <a:buFont typeface="Wingdings" charset="2"/>
              <a:buChar char="§"/>
            </a:pPr>
            <a:r>
              <a:rPr lang="en-US" sz="2400" b="1" dirty="0">
                <a:latin typeface="Arial" charset="0"/>
                <a:ea typeface="Arial" charset="0"/>
                <a:cs typeface="Arial" charset="0"/>
              </a:rPr>
              <a:t>weight noise: adding Gaussian noise to the network weights during training. Weight noise was added once per training sequence, rather than at every time step.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4689" y="647700"/>
            <a:ext cx="2540711" cy="2618014"/>
          </a:xfrm>
          <a:prstGeom prst="rect">
            <a:avLst/>
          </a:prstGeom>
          <a:noFill/>
          <a:ln>
            <a:noFill/>
          </a:ln>
        </p:spPr>
      </p:pic>
    </p:spTree>
    <p:extLst>
      <p:ext uri="{BB962C8B-B14F-4D97-AF65-F5344CB8AC3E}">
        <p14:creationId xmlns:p14="http://schemas.microsoft.com/office/powerpoint/2010/main" val="51367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45720" rIns="91440" bIns="45720">
            <a:noAutofit/>
          </a:bodyPr>
          <a:lstStyle/>
          <a:p>
            <a:r>
              <a:rPr lang="en-US" dirty="0"/>
              <a:t>Introduction</a:t>
            </a:r>
          </a:p>
        </p:txBody>
      </p:sp>
      <p:sp>
        <p:nvSpPr>
          <p:cNvPr id="3" name="Content Placeholder 2"/>
          <p:cNvSpPr>
            <a:spLocks noGrp="1"/>
          </p:cNvSpPr>
          <p:nvPr>
            <p:ph idx="1"/>
          </p:nvPr>
        </p:nvSpPr>
        <p:spPr>
          <a:xfrm>
            <a:off x="207963" y="800100"/>
            <a:ext cx="8691562" cy="4023360"/>
          </a:xfrm>
        </p:spPr>
        <p:txBody>
          <a:bodyPr lIns="0" tIns="0" rIns="0" bIns="0"/>
          <a:lstStyle/>
          <a:p>
            <a:pPr>
              <a:spcBef>
                <a:spcPts val="0"/>
              </a:spcBef>
              <a:spcAft>
                <a:spcPts val="1200"/>
              </a:spcAft>
              <a:buFont typeface="Arial" panose="020B0604020202020204" pitchFamily="34" charset="0"/>
              <a:buChar char="•"/>
            </a:pPr>
            <a:r>
              <a:rPr lang="en-US" sz="2400" b="1" dirty="0">
                <a:latin typeface="Arial" charset="0"/>
                <a:ea typeface="Arial" charset="0"/>
                <a:cs typeface="Arial" charset="0"/>
              </a:rPr>
              <a:t>Recurrent Neural Networks</a:t>
            </a:r>
          </a:p>
          <a:p>
            <a:pPr>
              <a:spcBef>
                <a:spcPts val="0"/>
              </a:spcBef>
              <a:spcAft>
                <a:spcPts val="1200"/>
              </a:spcAft>
              <a:buFont typeface="Arial" panose="020B0604020202020204" pitchFamily="34" charset="0"/>
              <a:buChar char="•"/>
            </a:pPr>
            <a:r>
              <a:rPr lang="en-US" sz="2400" b="1" dirty="0">
                <a:latin typeface="Arial" charset="0"/>
                <a:ea typeface="Arial" charset="0"/>
                <a:cs typeface="Arial" charset="0"/>
              </a:rPr>
              <a:t>Long Short-Term Memory Networks</a:t>
            </a:r>
          </a:p>
          <a:p>
            <a:pPr>
              <a:spcBef>
                <a:spcPts val="0"/>
              </a:spcBef>
              <a:spcAft>
                <a:spcPts val="1200"/>
              </a:spcAft>
              <a:buFont typeface="Arial" panose="020B0604020202020204" pitchFamily="34" charset="0"/>
              <a:buChar char="•"/>
            </a:pPr>
            <a:r>
              <a:rPr lang="en-US" sz="2400" b="1" dirty="0">
                <a:latin typeface="Arial" charset="0"/>
                <a:ea typeface="Arial" charset="0"/>
                <a:cs typeface="Arial" charset="0"/>
              </a:rPr>
              <a:t>Deep Recurrent Neural Networks</a:t>
            </a:r>
          </a:p>
          <a:p>
            <a:pPr>
              <a:spcBef>
                <a:spcPts val="0"/>
              </a:spcBef>
              <a:spcAft>
                <a:spcPts val="1200"/>
              </a:spcAft>
              <a:buFont typeface="Arial" panose="020B0604020202020204" pitchFamily="34" charset="0"/>
              <a:buChar char="•"/>
            </a:pPr>
            <a:r>
              <a:rPr lang="en-US" sz="2400" b="1" dirty="0">
                <a:latin typeface="Arial" charset="0"/>
                <a:ea typeface="Arial" charset="0"/>
                <a:cs typeface="Arial" charset="0"/>
              </a:rPr>
              <a:t>Deep Bidirectional Long Short-Term Memory Networks</a:t>
            </a:r>
          </a:p>
          <a:p>
            <a:pPr>
              <a:spcBef>
                <a:spcPts val="0"/>
              </a:spcBef>
              <a:spcAft>
                <a:spcPts val="1200"/>
              </a:spcAft>
              <a:buFont typeface="Arial" panose="020B0604020202020204" pitchFamily="34" charset="0"/>
              <a:buChar char="•"/>
            </a:pPr>
            <a:r>
              <a:rPr lang="en-US" sz="2400" b="1" dirty="0">
                <a:latin typeface="Arial" charset="0"/>
                <a:ea typeface="Arial" charset="0"/>
                <a:cs typeface="Arial" charset="0"/>
              </a:rPr>
              <a:t>Convolutional Neural Networks</a:t>
            </a:r>
          </a:p>
          <a:p>
            <a:pPr>
              <a:spcBef>
                <a:spcPts val="0"/>
              </a:spcBef>
              <a:spcAft>
                <a:spcPts val="1200"/>
              </a:spcAft>
              <a:buFont typeface="Arial" panose="020B0604020202020204" pitchFamily="34" charset="0"/>
              <a:buChar char="•"/>
            </a:pPr>
            <a:r>
              <a:rPr lang="en-US" sz="2400" b="1" dirty="0">
                <a:latin typeface="Arial" charset="0"/>
                <a:ea typeface="Arial" charset="0"/>
                <a:cs typeface="Arial" charset="0"/>
              </a:rPr>
              <a:t>EEG Classification Using Deep Learning</a:t>
            </a:r>
          </a:p>
        </p:txBody>
      </p:sp>
    </p:spTree>
    <p:extLst>
      <p:ext uri="{BB962C8B-B14F-4D97-AF65-F5344CB8AC3E}">
        <p14:creationId xmlns:p14="http://schemas.microsoft.com/office/powerpoint/2010/main" val="194443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9" name="Rectangle 3155"/>
          <p:cNvSpPr>
            <a:spLocks noChangeArrowheads="1"/>
          </p:cNvSpPr>
          <p:nvPr/>
        </p:nvSpPr>
        <p:spPr bwMode="auto">
          <a:xfrm>
            <a:off x="187530" y="6900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0899" name="Rectangle 3075"/>
          <p:cNvSpPr>
            <a:spLocks noChangeArrowheads="1"/>
          </p:cNvSpPr>
          <p:nvPr/>
        </p:nvSpPr>
        <p:spPr bwMode="auto">
          <a:xfrm>
            <a:off x="1588" y="-206375"/>
            <a:ext cx="9144000" cy="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The Visual System: Inspiration for CNNs</a:t>
            </a:r>
          </a:p>
        </p:txBody>
      </p:sp>
      <p:sp>
        <p:nvSpPr>
          <p:cNvPr id="6" name="Rectangle 3155"/>
          <p:cNvSpPr>
            <a:spLocks noChangeArrowheads="1"/>
          </p:cNvSpPr>
          <p:nvPr/>
        </p:nvSpPr>
        <p:spPr bwMode="auto">
          <a:xfrm>
            <a:off x="187529" y="690006"/>
            <a:ext cx="8645525" cy="1802673"/>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visual system contains a complex arrangement of cells</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Each cell is responsible for only a sub-region of the visual field, or receptive field</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arrangement of these sub-regions is such, that the entire visual field is covered</a:t>
            </a: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Cambria Math" panose="02040503050406030204" pitchFamily="18" charset="0"/>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2" name="Picture 1"/>
          <p:cNvPicPr>
            <a:picLocks noChangeAspect="1"/>
          </p:cNvPicPr>
          <p:nvPr/>
        </p:nvPicPr>
        <p:blipFill>
          <a:blip r:embed="rId3"/>
          <a:stretch>
            <a:fillRect/>
          </a:stretch>
        </p:blipFill>
        <p:spPr>
          <a:xfrm>
            <a:off x="6200384" y="2281556"/>
            <a:ext cx="2444781" cy="2397252"/>
          </a:xfrm>
          <a:prstGeom prst="rect">
            <a:avLst/>
          </a:prstGeom>
        </p:spPr>
      </p:pic>
      <p:sp>
        <p:nvSpPr>
          <p:cNvPr id="9" name="Rectangle 3155"/>
          <p:cNvSpPr>
            <a:spLocks noChangeArrowheads="1"/>
          </p:cNvSpPr>
          <p:nvPr/>
        </p:nvSpPr>
        <p:spPr bwMode="auto">
          <a:xfrm>
            <a:off x="339930" y="8424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ectangle 3155"/>
          <p:cNvSpPr>
            <a:spLocks noChangeArrowheads="1"/>
          </p:cNvSpPr>
          <p:nvPr/>
        </p:nvSpPr>
        <p:spPr bwMode="auto">
          <a:xfrm>
            <a:off x="227013" y="4755008"/>
            <a:ext cx="8418152" cy="1661638"/>
          </a:xfrm>
          <a:prstGeom prst="rect">
            <a:avLst/>
          </a:prstGeom>
          <a:solidFill>
            <a:schemeClr val="accent1">
              <a:lumMod val="20000"/>
              <a:lumOff val="80000"/>
            </a:schemeClr>
          </a:solidFill>
          <a:ln w="9525">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Before reaching the primary visual cortex, fibers on the optic nerve make a synapse in the </a:t>
            </a:r>
            <a:r>
              <a:rPr kumimoji="0" lang="en-US" sz="1800" b="1" i="0" u="none" strike="noStrike" kern="0" cap="none" spc="0" normalizeH="0" baseline="0" noProof="0" dirty="0">
                <a:ln>
                  <a:noFill/>
                </a:ln>
                <a:solidFill>
                  <a:srgbClr val="C00000"/>
                </a:solidFill>
                <a:effectLst/>
                <a:uLnTx/>
                <a:uFillTx/>
                <a:latin typeface="Arial" charset="0"/>
                <a:ea typeface="+mn-ea"/>
                <a:cs typeface="+mn-cs"/>
              </a:rPr>
              <a:t>lateral geniculate nucleus (LGN), </a:t>
            </a:r>
            <a:r>
              <a:rPr kumimoji="0" lang="en-US" sz="1800" b="1" i="0" u="none" strike="noStrike" kern="0" cap="none" spc="0" normalizeH="0" baseline="0" noProof="0" dirty="0">
                <a:ln>
                  <a:noFill/>
                </a:ln>
                <a:solidFill>
                  <a:srgbClr val="000000"/>
                </a:solidFill>
                <a:effectLst/>
                <a:uLnTx/>
                <a:uFillTx/>
                <a:latin typeface="Arial" charset="0"/>
                <a:ea typeface="+mn-ea"/>
                <a:cs typeface="+mn-cs"/>
              </a:rPr>
              <a:t>cells from the fovea (in eye) project to layers composed parvocellular layers. These take care of the fine details that necessary to determine what an object is. Ganglion cells from the peripheral retina project to the Magnocellular (M) layers, which help determine where an object is.</a:t>
            </a: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0" cap="none" spc="0" normalizeH="0" baseline="0" noProof="0" dirty="0">
              <a:ln>
                <a:noFill/>
              </a:ln>
              <a:solidFill>
                <a:srgbClr val="C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Cambria Math" panose="02040503050406030204" pitchFamily="18" charset="0"/>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1" name="Rectangle 3155"/>
          <p:cNvSpPr>
            <a:spLocks noChangeArrowheads="1"/>
          </p:cNvSpPr>
          <p:nvPr/>
        </p:nvSpPr>
        <p:spPr bwMode="auto">
          <a:xfrm>
            <a:off x="187528" y="2427945"/>
            <a:ext cx="5860456" cy="1113514"/>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Convolutional Neural Networks (CNNs) were proposed to emulate the animal visual cortex, which exploits the spatially local correlations present in natural images. </a:t>
            </a: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Cambria Math" panose="02040503050406030204" pitchFamily="18" charset="0"/>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7566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9" name="Rectangle 3155"/>
          <p:cNvSpPr>
            <a:spLocks noChangeArrowheads="1"/>
          </p:cNvSpPr>
          <p:nvPr/>
        </p:nvSpPr>
        <p:spPr bwMode="auto">
          <a:xfrm>
            <a:off x="187530" y="6900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0899" name="Rectangle 3075"/>
          <p:cNvSpPr>
            <a:spLocks noChangeArrowheads="1"/>
          </p:cNvSpPr>
          <p:nvPr/>
        </p:nvSpPr>
        <p:spPr bwMode="auto">
          <a:xfrm>
            <a:off x="1588" y="-206375"/>
            <a:ext cx="9144000" cy="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CNNs Connectivity</a:t>
            </a:r>
          </a:p>
        </p:txBody>
      </p:sp>
      <p:sp>
        <p:nvSpPr>
          <p:cNvPr id="6" name="Rectangle 3155"/>
          <p:cNvSpPr>
            <a:spLocks noChangeArrowheads="1"/>
          </p:cNvSpPr>
          <p:nvPr/>
        </p:nvSpPr>
        <p:spPr bwMode="auto">
          <a:xfrm>
            <a:off x="187529" y="690006"/>
            <a:ext cx="8645525" cy="2029277"/>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To exploit the spatially local correlations, the neurons in a layer receive inputs only from a subset of units in the previous layer (spatially contiguous visual field).</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units (neurons) are unresponsive to changes outside of their receptive fields</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Higher layers, become more global</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sng" strike="noStrike" kern="1200" cap="none" spc="0" normalizeH="0" baseline="0" noProof="0" dirty="0">
              <a:ln>
                <a:noFill/>
              </a:ln>
              <a:solidFill>
                <a:srgbClr val="000000"/>
              </a:solidFill>
              <a:effectLst/>
              <a:uLnTx/>
              <a:uFillTx/>
              <a:latin typeface="Arial" charset="0"/>
              <a:ea typeface="Cambria Math" panose="02040503050406030204" pitchFamily="18" charset="0"/>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grpSp>
        <p:nvGrpSpPr>
          <p:cNvPr id="80919" name="Group 80918"/>
          <p:cNvGrpSpPr/>
          <p:nvPr/>
        </p:nvGrpSpPr>
        <p:grpSpPr>
          <a:xfrm>
            <a:off x="227013" y="2982807"/>
            <a:ext cx="4726490" cy="3023657"/>
            <a:chOff x="1127342" y="2901588"/>
            <a:chExt cx="4726490" cy="3023657"/>
          </a:xfrm>
        </p:grpSpPr>
        <p:sp>
          <p:nvSpPr>
            <p:cNvPr id="3" name="Oval 2"/>
            <p:cNvSpPr/>
            <p:nvPr/>
          </p:nvSpPr>
          <p:spPr>
            <a:xfrm>
              <a:off x="1127342" y="5223787"/>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4" name="Oval 33"/>
            <p:cNvSpPr/>
            <p:nvPr/>
          </p:nvSpPr>
          <p:spPr>
            <a:xfrm>
              <a:off x="3139858" y="5223787"/>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5" name="Oval 34"/>
            <p:cNvSpPr/>
            <p:nvPr/>
          </p:nvSpPr>
          <p:spPr>
            <a:xfrm>
              <a:off x="2133600" y="5223787"/>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6" name="Oval 35"/>
            <p:cNvSpPr/>
            <p:nvPr/>
          </p:nvSpPr>
          <p:spPr>
            <a:xfrm>
              <a:off x="4146116" y="5205841"/>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7" name="Oval 36"/>
            <p:cNvSpPr/>
            <p:nvPr/>
          </p:nvSpPr>
          <p:spPr>
            <a:xfrm>
              <a:off x="5152374" y="5223787"/>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8" name="Oval 37"/>
            <p:cNvSpPr/>
            <p:nvPr/>
          </p:nvSpPr>
          <p:spPr>
            <a:xfrm>
              <a:off x="1676400" y="4029975"/>
              <a:ext cx="701458" cy="70145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9" name="Oval 38"/>
            <p:cNvSpPr/>
            <p:nvPr/>
          </p:nvSpPr>
          <p:spPr>
            <a:xfrm>
              <a:off x="3139858" y="4029975"/>
              <a:ext cx="701458" cy="70145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40" name="Oval 39"/>
            <p:cNvSpPr/>
            <p:nvPr/>
          </p:nvSpPr>
          <p:spPr>
            <a:xfrm>
              <a:off x="4603316" y="4002561"/>
              <a:ext cx="701458" cy="70145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41" name="Oval 40"/>
            <p:cNvSpPr/>
            <p:nvPr/>
          </p:nvSpPr>
          <p:spPr>
            <a:xfrm>
              <a:off x="3139858" y="2901588"/>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5" name="Straight Arrow Connector 4"/>
            <p:cNvCxnSpPr>
              <a:stCxn id="3" idx="0"/>
              <a:endCxn id="38" idx="4"/>
            </p:cNvCxnSpPr>
            <p:nvPr/>
          </p:nvCxnSpPr>
          <p:spPr>
            <a:xfrm flipV="1">
              <a:off x="1478071" y="4731433"/>
              <a:ext cx="549058" cy="4923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0"/>
              <a:endCxn id="38" idx="4"/>
            </p:cNvCxnSpPr>
            <p:nvPr/>
          </p:nvCxnSpPr>
          <p:spPr>
            <a:xfrm flipH="1" flipV="1">
              <a:off x="2027129" y="4731433"/>
              <a:ext cx="457200" cy="4923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0"/>
              <a:endCxn id="39" idx="4"/>
            </p:cNvCxnSpPr>
            <p:nvPr/>
          </p:nvCxnSpPr>
          <p:spPr>
            <a:xfrm flipV="1">
              <a:off x="2484329" y="4731433"/>
              <a:ext cx="1006258" cy="4923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0"/>
              <a:endCxn id="39" idx="4"/>
            </p:cNvCxnSpPr>
            <p:nvPr/>
          </p:nvCxnSpPr>
          <p:spPr>
            <a:xfrm flipV="1">
              <a:off x="3490587" y="4731433"/>
              <a:ext cx="0" cy="4923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0"/>
              <a:endCxn id="38" idx="4"/>
            </p:cNvCxnSpPr>
            <p:nvPr/>
          </p:nvCxnSpPr>
          <p:spPr>
            <a:xfrm flipH="1" flipV="1">
              <a:off x="2027129" y="4731433"/>
              <a:ext cx="1463458" cy="4923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4" idx="0"/>
              <a:endCxn id="40" idx="4"/>
            </p:cNvCxnSpPr>
            <p:nvPr/>
          </p:nvCxnSpPr>
          <p:spPr>
            <a:xfrm flipV="1">
              <a:off x="3490587" y="4704019"/>
              <a:ext cx="1463458" cy="51976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0"/>
              <a:endCxn id="40" idx="4"/>
            </p:cNvCxnSpPr>
            <p:nvPr/>
          </p:nvCxnSpPr>
          <p:spPr>
            <a:xfrm flipV="1">
              <a:off x="4496845" y="4704019"/>
              <a:ext cx="457200" cy="50182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6" idx="0"/>
              <a:endCxn id="39" idx="4"/>
            </p:cNvCxnSpPr>
            <p:nvPr/>
          </p:nvCxnSpPr>
          <p:spPr>
            <a:xfrm flipH="1" flipV="1">
              <a:off x="3490587" y="4731433"/>
              <a:ext cx="1006258" cy="4744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7" idx="0"/>
              <a:endCxn id="40" idx="4"/>
            </p:cNvCxnSpPr>
            <p:nvPr/>
          </p:nvCxnSpPr>
          <p:spPr>
            <a:xfrm flipH="1" flipV="1">
              <a:off x="4954045" y="4704019"/>
              <a:ext cx="549058" cy="51976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0" idx="1"/>
              <a:endCxn id="41" idx="4"/>
            </p:cNvCxnSpPr>
            <p:nvPr/>
          </p:nvCxnSpPr>
          <p:spPr>
            <a:xfrm flipH="1" flipV="1">
              <a:off x="3490587" y="3603046"/>
              <a:ext cx="1215455" cy="50224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9" idx="0"/>
              <a:endCxn id="41" idx="4"/>
            </p:cNvCxnSpPr>
            <p:nvPr/>
          </p:nvCxnSpPr>
          <p:spPr>
            <a:xfrm flipV="1">
              <a:off x="3490587" y="3603046"/>
              <a:ext cx="0" cy="4269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8" idx="7"/>
              <a:endCxn id="41" idx="4"/>
            </p:cNvCxnSpPr>
            <p:nvPr/>
          </p:nvCxnSpPr>
          <p:spPr>
            <a:xfrm flipV="1">
              <a:off x="2275132" y="3603046"/>
              <a:ext cx="1215455" cy="52965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80920" name="TextBox 80919"/>
          <p:cNvSpPr txBox="1"/>
          <p:nvPr/>
        </p:nvSpPr>
        <p:spPr>
          <a:xfrm>
            <a:off x="3053904" y="3118526"/>
            <a:ext cx="2492678" cy="369332"/>
          </a:xfrm>
          <a:prstGeom prst="rect">
            <a:avLst/>
          </a:prstGeom>
          <a:noFill/>
          <a:ln w="9525">
            <a:noFill/>
            <a:miter lim="800000"/>
            <a:headEnd/>
            <a:tailEnd/>
          </a:ln>
          <a:effectLst/>
        </p:spPr>
        <p:txBody>
          <a:bodyPr lIns="0" tIns="0" rIns="0" bIns="0"/>
          <a:lstStyle>
            <a:defPPr>
              <a:defRPr lang="en-US"/>
            </a:defPPr>
            <a:lvl1pPr marL="285750" indent="-285750" algn="just">
              <a:spcAft>
                <a:spcPct val="50000"/>
              </a:spcAft>
              <a:buFont typeface="Arial" panose="020B0604020202020204" pitchFamily="34" charset="0"/>
              <a:buChar char="•"/>
              <a:defRPr sz="1800" b="1" kern="0">
                <a:solidFill>
                  <a:schemeClr val="bg1"/>
                </a:solidFill>
              </a:defRPr>
            </a:lvl1pPr>
          </a:lstStyle>
          <a:p>
            <a:pPr marL="0" marR="0" lvl="0" indent="0" algn="just" defTabSz="914400" rtl="0" eaLnBrk="1" fontAlgn="base" latinLnBrk="0" hangingPunct="1">
              <a:lnSpc>
                <a:spcPct val="100000"/>
              </a:lnSpc>
              <a:spcBef>
                <a:spcPct val="0"/>
              </a:spcBef>
              <a:spcAft>
                <a:spcPct val="50000"/>
              </a:spcAft>
              <a:buClrTx/>
              <a:buSzTx/>
              <a:buFont typeface="Arial" panose="020B0604020202020204" pitchFamily="34" charset="0"/>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Receptive Field = 3</a:t>
            </a:r>
          </a:p>
        </p:txBody>
      </p:sp>
      <p:sp>
        <p:nvSpPr>
          <p:cNvPr id="79" name="TextBox 78"/>
          <p:cNvSpPr txBox="1"/>
          <p:nvPr/>
        </p:nvSpPr>
        <p:spPr>
          <a:xfrm>
            <a:off x="4767263" y="3949092"/>
            <a:ext cx="3575072" cy="863560"/>
          </a:xfrm>
          <a:prstGeom prst="rect">
            <a:avLst/>
          </a:prstGeom>
          <a:noFill/>
          <a:ln w="9525">
            <a:noFill/>
            <a:miter lim="800000"/>
            <a:headEnd/>
            <a:tailEnd/>
          </a:ln>
          <a:effectLst/>
        </p:spPr>
        <p:txBody>
          <a:bodyPr lIns="0" tIns="0" rIns="0" bIns="0"/>
          <a:lstStyle>
            <a:defPPr>
              <a:defRPr lang="en-US"/>
            </a:defPPr>
            <a:lvl1pPr marL="285750" indent="-285750" algn="just">
              <a:spcAft>
                <a:spcPct val="50000"/>
              </a:spcAft>
              <a:buFont typeface="Arial" panose="020B0604020202020204" pitchFamily="34" charset="0"/>
              <a:buChar char="•"/>
              <a:defRPr sz="1800" b="1" kern="0">
                <a:solidFill>
                  <a:schemeClr val="bg1"/>
                </a:solidFill>
              </a:defRPr>
            </a:lvl1pPr>
          </a:lstStyle>
          <a:p>
            <a:pPr marL="0" marR="0" lvl="0" indent="0" algn="just" defTabSz="914400" rtl="0" eaLnBrk="1" fontAlgn="base" latinLnBrk="0" hangingPunct="1">
              <a:lnSpc>
                <a:spcPct val="100000"/>
              </a:lnSpc>
              <a:spcBef>
                <a:spcPct val="0"/>
              </a:spcBef>
              <a:spcAft>
                <a:spcPct val="50000"/>
              </a:spcAft>
              <a:buClrTx/>
              <a:buSzTx/>
              <a:buFont typeface="Arial" panose="020B0604020202020204" pitchFamily="34" charset="0"/>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These units have a receptive field of 3, therefore, they are only connected to 3 contiguous units in the previous layer </a:t>
            </a:r>
          </a:p>
        </p:txBody>
      </p:sp>
    </p:spTree>
    <p:extLst>
      <p:ext uri="{BB962C8B-B14F-4D97-AF65-F5344CB8AC3E}">
        <p14:creationId xmlns:p14="http://schemas.microsoft.com/office/powerpoint/2010/main" val="132323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9" name="Rectangle 3155"/>
          <p:cNvSpPr>
            <a:spLocks noChangeArrowheads="1"/>
          </p:cNvSpPr>
          <p:nvPr/>
        </p:nvSpPr>
        <p:spPr bwMode="auto">
          <a:xfrm>
            <a:off x="187530" y="6900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0899" name="Rectangle 3075"/>
          <p:cNvSpPr>
            <a:spLocks noChangeArrowheads="1"/>
          </p:cNvSpPr>
          <p:nvPr/>
        </p:nvSpPr>
        <p:spPr bwMode="auto">
          <a:xfrm>
            <a:off x="1588" y="-206375"/>
            <a:ext cx="9144000" cy="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CNNs Convolutional Layer</a:t>
            </a:r>
          </a:p>
        </p:txBody>
      </p:sp>
      <p:sp>
        <p:nvSpPr>
          <p:cNvPr id="6" name="Rectangle 3155"/>
          <p:cNvSpPr>
            <a:spLocks noChangeArrowheads="1"/>
          </p:cNvSpPr>
          <p:nvPr/>
        </p:nvSpPr>
        <p:spPr bwMode="auto">
          <a:xfrm>
            <a:off x="187529" y="690005"/>
            <a:ext cx="8645525" cy="615007"/>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convolutional layer is comprised of several “filters” that search for different patterns in the entire input</a:t>
            </a: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mc:AlternateContent xmlns:mc="http://schemas.openxmlformats.org/markup-compatibility/2006" xmlns:a14="http://schemas.microsoft.com/office/drawing/2010/main">
        <mc:Choice Requires="a14">
          <p:sp>
            <p:nvSpPr>
              <p:cNvPr id="147" name="Rectangle 3155"/>
              <p:cNvSpPr>
                <a:spLocks noChangeArrowheads="1"/>
              </p:cNvSpPr>
              <p:nvPr/>
            </p:nvSpPr>
            <p:spPr bwMode="auto">
              <a:xfrm>
                <a:off x="3193000" y="1295470"/>
                <a:ext cx="5753739" cy="5322991"/>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A feature map can be generated with the information from the learned filters as follows:</a:t>
                </a:r>
              </a:p>
              <a:p>
                <a:pPr marL="0" marR="0" lvl="0" indent="0" algn="just" defTabSz="914400" rtl="0" eaLnBrk="1" fontAlgn="base" latinLnBrk="0" hangingPunct="1">
                  <a:lnSpc>
                    <a:spcPct val="100000"/>
                  </a:lnSpc>
                  <a:spcBef>
                    <a:spcPct val="0"/>
                  </a:spcBef>
                  <a:spcAft>
                    <a:spcPct val="500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𝒉</m:t>
                          </m:r>
                        </m:e>
                        <m:sub>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𝒊𝒋</m:t>
                          </m:r>
                        </m:sub>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sup>
                      </m:sSub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𝒕𝒂𝒉𝒏</m:t>
                      </m:r>
                      <m:sSub>
                        <m:sSub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d>
                            <m:d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𝑾</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sup>
                              </m:s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e>
                          </m:d>
                        </m:e>
                        <m:sub>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𝒊𝒋</m:t>
                          </m:r>
                        </m:sub>
                      </m:sSub>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𝒃</m:t>
                          </m:r>
                        </m:e>
                        <m:sub>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sub>
                      </m:sSub>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	Where </a:t>
                </a:r>
                <a14:m>
                  <m:oMath xmlns:m="http://schemas.openxmlformats.org/officeDocument/2006/math">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𝒉</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sup>
                    </m:s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represents the </a:t>
                </a:r>
                <a14:m>
                  <m:oMath xmlns:m="http://schemas.openxmlformats.org/officeDocument/2006/math">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𝒕𝒉</m:t>
                        </m:r>
                      </m:sup>
                    </m:s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feature map in 	a hidden layer.</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Note that the weight and bias parameters are shared within the same filter</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Gradient  descent is commonly used for the training of CNNs, but the gradient of the shared weights is given by the sum of the shared parameters</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Parameter sharing allows the search of the same pattern in the entire visual field</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Each hidden layer is formed of several feature maps</a:t>
                </a:r>
              </a:p>
            </p:txBody>
          </p:sp>
        </mc:Choice>
        <mc:Fallback xmlns="">
          <p:sp>
            <p:nvSpPr>
              <p:cNvPr id="147" name="Rectangle 3155"/>
              <p:cNvSpPr>
                <a:spLocks noRot="1" noChangeAspect="1" noMove="1" noResize="1" noEditPoints="1" noAdjustHandles="1" noChangeArrowheads="1" noChangeShapeType="1" noTextEdit="1"/>
              </p:cNvSpPr>
              <p:nvPr/>
            </p:nvSpPr>
            <p:spPr bwMode="auto">
              <a:xfrm>
                <a:off x="3193000" y="1295470"/>
                <a:ext cx="5753739" cy="5322991"/>
              </a:xfrm>
              <a:prstGeom prst="rect">
                <a:avLst/>
              </a:prstGeom>
              <a:blipFill>
                <a:blip r:embed="rId3"/>
                <a:stretch>
                  <a:fillRect l="-2331" t="-1489" r="-2436" b="-1489"/>
                </a:stretch>
              </a:blipFill>
              <a:ln w="9525">
                <a:noFill/>
                <a:miter lim="800000"/>
                <a:headEnd/>
                <a:tailEnd/>
              </a:ln>
              <a:effectLst/>
            </p:spPr>
            <p:txBody>
              <a:bodyPr/>
              <a:lstStyle/>
              <a:p>
                <a:r>
                  <a:rPr lang="en-US">
                    <a:noFill/>
                  </a:rPr>
                  <a:t> </a:t>
                </a:r>
              </a:p>
            </p:txBody>
          </p:sp>
        </mc:Fallback>
      </mc:AlternateContent>
      <p:grpSp>
        <p:nvGrpSpPr>
          <p:cNvPr id="80962" name="Group 80961"/>
          <p:cNvGrpSpPr/>
          <p:nvPr/>
        </p:nvGrpSpPr>
        <p:grpSpPr>
          <a:xfrm>
            <a:off x="206889" y="1305012"/>
            <a:ext cx="2817435" cy="5252314"/>
            <a:chOff x="414280" y="1322861"/>
            <a:chExt cx="2817435" cy="5252314"/>
          </a:xfrm>
        </p:grpSpPr>
        <p:grpSp>
          <p:nvGrpSpPr>
            <p:cNvPr id="4" name="Group 3"/>
            <p:cNvGrpSpPr/>
            <p:nvPr/>
          </p:nvGrpSpPr>
          <p:grpSpPr>
            <a:xfrm>
              <a:off x="414280" y="1322861"/>
              <a:ext cx="391596" cy="5252314"/>
              <a:chOff x="439332" y="1336484"/>
              <a:chExt cx="391596" cy="5252314"/>
            </a:xfrm>
          </p:grpSpPr>
          <p:grpSp>
            <p:nvGrpSpPr>
              <p:cNvPr id="2" name="Group 1"/>
              <p:cNvGrpSpPr/>
              <p:nvPr/>
            </p:nvGrpSpPr>
            <p:grpSpPr>
              <a:xfrm rot="5400000">
                <a:off x="-637825" y="2413641"/>
                <a:ext cx="2541086" cy="386771"/>
                <a:chOff x="227013" y="5287060"/>
                <a:chExt cx="4726490" cy="719404"/>
              </a:xfrm>
            </p:grpSpPr>
            <p:sp>
              <p:nvSpPr>
                <p:cNvPr id="30" name="Oval 29"/>
                <p:cNvSpPr/>
                <p:nvPr/>
              </p:nvSpPr>
              <p:spPr>
                <a:xfrm rot="3275214">
                  <a:off x="227013"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1" name="Oval 30"/>
                <p:cNvSpPr/>
                <p:nvPr/>
              </p:nvSpPr>
              <p:spPr>
                <a:xfrm rot="3275214">
                  <a:off x="2239529"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2" name="Oval 31"/>
                <p:cNvSpPr/>
                <p:nvPr/>
              </p:nvSpPr>
              <p:spPr>
                <a:xfrm rot="3275214">
                  <a:off x="1233271"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33" name="Oval 32"/>
                <p:cNvSpPr/>
                <p:nvPr/>
              </p:nvSpPr>
              <p:spPr>
                <a:xfrm rot="3275214">
                  <a:off x="3245787" y="5287060"/>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42" name="Oval 41"/>
                <p:cNvSpPr/>
                <p:nvPr/>
              </p:nvSpPr>
              <p:spPr>
                <a:xfrm rot="3275214">
                  <a:off x="4252045"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44" name="Group 43"/>
              <p:cNvGrpSpPr/>
              <p:nvPr/>
            </p:nvGrpSpPr>
            <p:grpSpPr>
              <a:xfrm rot="5400000">
                <a:off x="-633000" y="5124869"/>
                <a:ext cx="2541086" cy="386771"/>
                <a:chOff x="227013" y="5287060"/>
                <a:chExt cx="4726490" cy="719404"/>
              </a:xfrm>
            </p:grpSpPr>
            <p:sp>
              <p:nvSpPr>
                <p:cNvPr id="45" name="Oval 44"/>
                <p:cNvSpPr/>
                <p:nvPr/>
              </p:nvSpPr>
              <p:spPr>
                <a:xfrm rot="3275214">
                  <a:off x="227013"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46" name="Oval 45"/>
                <p:cNvSpPr/>
                <p:nvPr/>
              </p:nvSpPr>
              <p:spPr>
                <a:xfrm rot="3275214">
                  <a:off x="2239529"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48" name="Oval 47"/>
                <p:cNvSpPr/>
                <p:nvPr/>
              </p:nvSpPr>
              <p:spPr>
                <a:xfrm rot="3275214">
                  <a:off x="1233271"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49" name="Oval 48"/>
                <p:cNvSpPr/>
                <p:nvPr/>
              </p:nvSpPr>
              <p:spPr>
                <a:xfrm rot="3275214">
                  <a:off x="3245787" y="5287060"/>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1" name="Oval 50"/>
                <p:cNvSpPr/>
                <p:nvPr/>
              </p:nvSpPr>
              <p:spPr>
                <a:xfrm rot="3275214">
                  <a:off x="4252045"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grpSp>
          <p:nvGrpSpPr>
            <p:cNvPr id="11" name="Group 10"/>
            <p:cNvGrpSpPr/>
            <p:nvPr/>
          </p:nvGrpSpPr>
          <p:grpSpPr>
            <a:xfrm>
              <a:off x="1281439" y="1789470"/>
              <a:ext cx="1670814" cy="525884"/>
              <a:chOff x="1281439" y="1789470"/>
              <a:chExt cx="1670814" cy="525884"/>
            </a:xfrm>
          </p:grpSpPr>
          <p:sp>
            <p:nvSpPr>
              <p:cNvPr id="52" name="Oval 51"/>
              <p:cNvSpPr/>
              <p:nvPr/>
            </p:nvSpPr>
            <p:spPr>
              <a:xfrm rot="8675214">
                <a:off x="1355820" y="186385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4" name="Oval 53"/>
              <p:cNvSpPr/>
              <p:nvPr/>
            </p:nvSpPr>
            <p:spPr>
              <a:xfrm rot="8675214">
                <a:off x="1928285" y="186385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5" name="Oval 54"/>
              <p:cNvSpPr/>
              <p:nvPr/>
            </p:nvSpPr>
            <p:spPr>
              <a:xfrm rot="8675214">
                <a:off x="2500749" y="1878959"/>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 name="Rectangle 6"/>
              <p:cNvSpPr/>
              <p:nvPr/>
            </p:nvSpPr>
            <p:spPr>
              <a:xfrm>
                <a:off x="1281439" y="178947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0" name="Group 9"/>
            <p:cNvGrpSpPr/>
            <p:nvPr/>
          </p:nvGrpSpPr>
          <p:grpSpPr>
            <a:xfrm>
              <a:off x="1281439" y="3433823"/>
              <a:ext cx="1670814" cy="525884"/>
              <a:chOff x="1281439" y="3433823"/>
              <a:chExt cx="1670814" cy="525884"/>
            </a:xfrm>
          </p:grpSpPr>
          <p:sp>
            <p:nvSpPr>
              <p:cNvPr id="57" name="Oval 56"/>
              <p:cNvSpPr/>
              <p:nvPr/>
            </p:nvSpPr>
            <p:spPr>
              <a:xfrm rot="8675214">
                <a:off x="1355820"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8" name="Oval 57"/>
              <p:cNvSpPr/>
              <p:nvPr/>
            </p:nvSpPr>
            <p:spPr>
              <a:xfrm rot="8675214">
                <a:off x="1928285"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0" name="Oval 59"/>
              <p:cNvSpPr/>
              <p:nvPr/>
            </p:nvSpPr>
            <p:spPr>
              <a:xfrm rot="8675214">
                <a:off x="2500749" y="3523312"/>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1" name="Rectangle 60"/>
              <p:cNvSpPr/>
              <p:nvPr/>
            </p:nvSpPr>
            <p:spPr>
              <a:xfrm>
                <a:off x="1281439" y="3433823"/>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9" name="Group 8"/>
            <p:cNvGrpSpPr/>
            <p:nvPr/>
          </p:nvGrpSpPr>
          <p:grpSpPr>
            <a:xfrm>
              <a:off x="1277653" y="5129625"/>
              <a:ext cx="1670814" cy="525884"/>
              <a:chOff x="1281439" y="5582680"/>
              <a:chExt cx="1670814" cy="525884"/>
            </a:xfrm>
          </p:grpSpPr>
          <p:sp>
            <p:nvSpPr>
              <p:cNvPr id="63" name="Oval 62"/>
              <p:cNvSpPr/>
              <p:nvPr/>
            </p:nvSpPr>
            <p:spPr>
              <a:xfrm rot="8675214">
                <a:off x="1355820" y="565706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4" name="Oval 63"/>
              <p:cNvSpPr/>
              <p:nvPr/>
            </p:nvSpPr>
            <p:spPr>
              <a:xfrm rot="8675214">
                <a:off x="1928285" y="565706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6" name="Oval 65"/>
              <p:cNvSpPr/>
              <p:nvPr/>
            </p:nvSpPr>
            <p:spPr>
              <a:xfrm rot="8675214">
                <a:off x="2500749" y="5672169"/>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7" name="Rectangle 66"/>
              <p:cNvSpPr/>
              <p:nvPr/>
            </p:nvSpPr>
            <p:spPr>
              <a:xfrm>
                <a:off x="1281439" y="558268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cxnSp>
          <p:nvCxnSpPr>
            <p:cNvPr id="15" name="Straight Arrow Connector 14"/>
            <p:cNvCxnSpPr>
              <a:stCxn id="30" idx="1"/>
              <a:endCxn id="7" idx="1"/>
            </p:cNvCxnSpPr>
            <p:nvPr/>
          </p:nvCxnSpPr>
          <p:spPr>
            <a:xfrm>
              <a:off x="788771" y="1542825"/>
              <a:ext cx="492668" cy="50958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2" idx="1"/>
              <a:endCxn id="7" idx="1"/>
            </p:cNvCxnSpPr>
            <p:nvPr/>
          </p:nvCxnSpPr>
          <p:spPr>
            <a:xfrm flipV="1">
              <a:off x="788771" y="2052412"/>
              <a:ext cx="492668" cy="3140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1" idx="1"/>
              <a:endCxn id="7" idx="1"/>
            </p:cNvCxnSpPr>
            <p:nvPr/>
          </p:nvCxnSpPr>
          <p:spPr>
            <a:xfrm flipV="1">
              <a:off x="788771" y="2052412"/>
              <a:ext cx="492668" cy="572394"/>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1"/>
              <a:endCxn id="61" idx="1"/>
            </p:cNvCxnSpPr>
            <p:nvPr/>
          </p:nvCxnSpPr>
          <p:spPr>
            <a:xfrm>
              <a:off x="798419" y="3165797"/>
              <a:ext cx="483020" cy="530968"/>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1" idx="1"/>
              <a:endCxn id="61" idx="1"/>
            </p:cNvCxnSpPr>
            <p:nvPr/>
          </p:nvCxnSpPr>
          <p:spPr>
            <a:xfrm>
              <a:off x="788771" y="2624806"/>
              <a:ext cx="492668" cy="1071959"/>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2" idx="1"/>
              <a:endCxn id="61" idx="1"/>
            </p:cNvCxnSpPr>
            <p:nvPr/>
          </p:nvCxnSpPr>
          <p:spPr>
            <a:xfrm flipV="1">
              <a:off x="788771" y="3696765"/>
              <a:ext cx="492668" cy="1002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5" idx="1"/>
              <a:endCxn id="61" idx="1"/>
            </p:cNvCxnSpPr>
            <p:nvPr/>
          </p:nvCxnSpPr>
          <p:spPr>
            <a:xfrm flipV="1">
              <a:off x="793596" y="3696765"/>
              <a:ext cx="487843" cy="55728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8" idx="1"/>
              <a:endCxn id="100" idx="1"/>
            </p:cNvCxnSpPr>
            <p:nvPr/>
          </p:nvCxnSpPr>
          <p:spPr>
            <a:xfrm flipV="1">
              <a:off x="793596" y="4557231"/>
              <a:ext cx="484057" cy="237812"/>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6" idx="1"/>
              <a:endCxn id="67" idx="1"/>
            </p:cNvCxnSpPr>
            <p:nvPr/>
          </p:nvCxnSpPr>
          <p:spPr>
            <a:xfrm>
              <a:off x="793596" y="5336034"/>
              <a:ext cx="484057" cy="5653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9" idx="1"/>
              <a:endCxn id="67" idx="1"/>
            </p:cNvCxnSpPr>
            <p:nvPr/>
          </p:nvCxnSpPr>
          <p:spPr>
            <a:xfrm flipV="1">
              <a:off x="803244" y="5392567"/>
              <a:ext cx="474409" cy="484458"/>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2"/>
              <a:endCxn id="67" idx="1"/>
            </p:cNvCxnSpPr>
            <p:nvPr/>
          </p:nvCxnSpPr>
          <p:spPr>
            <a:xfrm flipV="1">
              <a:off x="761344" y="5392567"/>
              <a:ext cx="516309" cy="884781"/>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277653" y="4294289"/>
              <a:ext cx="1670814" cy="525884"/>
              <a:chOff x="1281439" y="3433823"/>
              <a:chExt cx="1670814" cy="525884"/>
            </a:xfrm>
          </p:grpSpPr>
          <p:sp>
            <p:nvSpPr>
              <p:cNvPr id="97" name="Oval 96"/>
              <p:cNvSpPr/>
              <p:nvPr/>
            </p:nvSpPr>
            <p:spPr>
              <a:xfrm rot="8675214">
                <a:off x="1355820"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8" name="Oval 97"/>
              <p:cNvSpPr/>
              <p:nvPr/>
            </p:nvSpPr>
            <p:spPr>
              <a:xfrm rot="8675214">
                <a:off x="1928285"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9" name="Oval 98"/>
              <p:cNvSpPr/>
              <p:nvPr/>
            </p:nvSpPr>
            <p:spPr>
              <a:xfrm rot="8675214">
                <a:off x="2500749" y="3523312"/>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0" name="Rectangle 99"/>
              <p:cNvSpPr/>
              <p:nvPr/>
            </p:nvSpPr>
            <p:spPr>
              <a:xfrm>
                <a:off x="1281439" y="3433823"/>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01" name="Group 100"/>
            <p:cNvGrpSpPr/>
            <p:nvPr/>
          </p:nvGrpSpPr>
          <p:grpSpPr>
            <a:xfrm>
              <a:off x="1277653" y="2608510"/>
              <a:ext cx="1670814" cy="525884"/>
              <a:chOff x="1281439" y="3433823"/>
              <a:chExt cx="1670814" cy="525884"/>
            </a:xfrm>
          </p:grpSpPr>
          <p:sp>
            <p:nvSpPr>
              <p:cNvPr id="102" name="Oval 101"/>
              <p:cNvSpPr/>
              <p:nvPr/>
            </p:nvSpPr>
            <p:spPr>
              <a:xfrm rot="8675214">
                <a:off x="1355820"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3" name="Oval 102"/>
              <p:cNvSpPr/>
              <p:nvPr/>
            </p:nvSpPr>
            <p:spPr>
              <a:xfrm rot="8675214">
                <a:off x="1928285"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4" name="Oval 103"/>
              <p:cNvSpPr/>
              <p:nvPr/>
            </p:nvSpPr>
            <p:spPr>
              <a:xfrm rot="8675214">
                <a:off x="2500749" y="3523312"/>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5" name="Rectangle 104"/>
              <p:cNvSpPr/>
              <p:nvPr/>
            </p:nvSpPr>
            <p:spPr>
              <a:xfrm>
                <a:off x="1281439" y="3433823"/>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cxnSp>
          <p:nvCxnSpPr>
            <p:cNvPr id="106" name="Straight Arrow Connector 105"/>
            <p:cNvCxnSpPr>
              <a:stCxn id="31" idx="1"/>
              <a:endCxn id="105" idx="1"/>
            </p:cNvCxnSpPr>
            <p:nvPr/>
          </p:nvCxnSpPr>
          <p:spPr>
            <a:xfrm>
              <a:off x="788771" y="2624806"/>
              <a:ext cx="488882" cy="246646"/>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2" idx="1"/>
              <a:endCxn id="105" idx="1"/>
            </p:cNvCxnSpPr>
            <p:nvPr/>
          </p:nvCxnSpPr>
          <p:spPr>
            <a:xfrm>
              <a:off x="788771" y="2083815"/>
              <a:ext cx="488882" cy="78763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3" idx="1"/>
              <a:endCxn id="105" idx="1"/>
            </p:cNvCxnSpPr>
            <p:nvPr/>
          </p:nvCxnSpPr>
          <p:spPr>
            <a:xfrm flipV="1">
              <a:off x="798419" y="2871452"/>
              <a:ext cx="479234" cy="294345"/>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46" idx="1"/>
              <a:endCxn id="100" idx="1"/>
            </p:cNvCxnSpPr>
            <p:nvPr/>
          </p:nvCxnSpPr>
          <p:spPr>
            <a:xfrm flipV="1">
              <a:off x="793596" y="4557231"/>
              <a:ext cx="484057" cy="77880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5" idx="1"/>
              <a:endCxn id="100" idx="1"/>
            </p:cNvCxnSpPr>
            <p:nvPr/>
          </p:nvCxnSpPr>
          <p:spPr>
            <a:xfrm>
              <a:off x="793596" y="4254052"/>
              <a:ext cx="484057" cy="303179"/>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927" name="Straight Arrow Connector 80926"/>
            <p:cNvCxnSpPr>
              <a:stCxn id="105" idx="3"/>
            </p:cNvCxnSpPr>
            <p:nvPr/>
          </p:nvCxnSpPr>
          <p:spPr>
            <a:xfrm>
              <a:off x="2948467" y="2871452"/>
              <a:ext cx="283248" cy="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 idx="3"/>
            </p:cNvCxnSpPr>
            <p:nvPr/>
          </p:nvCxnSpPr>
          <p:spPr>
            <a:xfrm>
              <a:off x="2952253" y="2052412"/>
              <a:ext cx="279462" cy="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00" idx="3"/>
            </p:cNvCxnSpPr>
            <p:nvPr/>
          </p:nvCxnSpPr>
          <p:spPr>
            <a:xfrm>
              <a:off x="2948467" y="4557231"/>
              <a:ext cx="283248" cy="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1" idx="3"/>
            </p:cNvCxnSpPr>
            <p:nvPr/>
          </p:nvCxnSpPr>
          <p:spPr>
            <a:xfrm>
              <a:off x="2952253" y="3696765"/>
              <a:ext cx="279462" cy="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960" name="Straight Arrow Connector 80959"/>
            <p:cNvCxnSpPr>
              <a:stCxn id="67" idx="3"/>
            </p:cNvCxnSpPr>
            <p:nvPr/>
          </p:nvCxnSpPr>
          <p:spPr>
            <a:xfrm>
              <a:off x="2948467" y="5392567"/>
              <a:ext cx="283248" cy="15108"/>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961" name="Rectangle 80960"/>
            <p:cNvSpPr/>
            <p:nvPr/>
          </p:nvSpPr>
          <p:spPr>
            <a:xfrm>
              <a:off x="1878894" y="1488340"/>
              <a:ext cx="504681" cy="448041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49" name="Rectangle 3155"/>
            <p:cNvSpPr>
              <a:spLocks noChangeArrowheads="1"/>
            </p:cNvSpPr>
            <p:nvPr/>
          </p:nvSpPr>
          <p:spPr bwMode="auto">
            <a:xfrm>
              <a:off x="1781367" y="6044536"/>
              <a:ext cx="904157" cy="380691"/>
            </a:xfrm>
            <a:prstGeom prst="rect">
              <a:avLst/>
            </a:prstGeom>
            <a:noFill/>
            <a:ln w="9525">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Filter 2</a:t>
              </a: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grpSp>
    </p:spTree>
    <p:extLst>
      <p:ext uri="{BB962C8B-B14F-4D97-AF65-F5344CB8AC3E}">
        <p14:creationId xmlns:p14="http://schemas.microsoft.com/office/powerpoint/2010/main" val="318435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9" name="Rectangle 3155"/>
          <p:cNvSpPr>
            <a:spLocks noChangeArrowheads="1"/>
          </p:cNvSpPr>
          <p:nvPr/>
        </p:nvSpPr>
        <p:spPr bwMode="auto">
          <a:xfrm>
            <a:off x="187530" y="6900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0899" name="Rectangle 3075"/>
          <p:cNvSpPr>
            <a:spLocks noChangeArrowheads="1"/>
          </p:cNvSpPr>
          <p:nvPr/>
        </p:nvSpPr>
        <p:spPr bwMode="auto">
          <a:xfrm>
            <a:off x="1588" y="-206375"/>
            <a:ext cx="9144000" cy="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CNNs Convolutional Layer</a:t>
            </a:r>
          </a:p>
        </p:txBody>
      </p:sp>
      <mc:AlternateContent xmlns:mc="http://schemas.openxmlformats.org/markup-compatibility/2006" xmlns:a14="http://schemas.microsoft.com/office/drawing/2010/main">
        <mc:Choice Requires="a14">
          <p:sp>
            <p:nvSpPr>
              <p:cNvPr id="6" name="Rectangle 3155"/>
              <p:cNvSpPr>
                <a:spLocks noChangeArrowheads="1"/>
              </p:cNvSpPr>
              <p:nvPr/>
            </p:nvSpPr>
            <p:spPr bwMode="auto">
              <a:xfrm>
                <a:off x="187530" y="690005"/>
                <a:ext cx="8618268" cy="1663786"/>
              </a:xfrm>
              <a:prstGeom prst="rect">
                <a:avLst/>
              </a:prstGeom>
              <a:noFill/>
              <a:ln w="9525">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figure contains two different CNN layers. Layer </a:t>
                </a:r>
                <a14:m>
                  <m:oMath xmlns:m="http://schemas.openxmlformats.org/officeDocument/2006/math">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𝒎</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𝟏</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contains four feature maps, while layer </a:t>
                </a:r>
                <a14:m>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contains 2 (</a:t>
                </a:r>
                <a14:m>
                  <m:oMath xmlns:m="http://schemas.openxmlformats.org/officeDocument/2006/math">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𝒉</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sup>
                    </m:s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and </a:t>
                </a:r>
                <a14:m>
                  <m:oMath xmlns:m="http://schemas.openxmlformats.org/officeDocument/2006/math">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𝒉</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sup>
                    </m:s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a:t>
                </a:r>
              </a:p>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The blue and red squares in </a:t>
                </a:r>
                <a14:m>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are computed from pixels of layer </a:t>
                </a:r>
                <a14:m>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that fall within their 2x2 receptive field (squares in </a:t>
                </a:r>
                <a14:m>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a:t>
                </a:r>
              </a:p>
            </p:txBody>
          </p:sp>
        </mc:Choice>
        <mc:Fallback xmlns="">
          <p:sp>
            <p:nvSpPr>
              <p:cNvPr id="6" name="Rectangle 3155"/>
              <p:cNvSpPr>
                <a:spLocks noRot="1" noChangeAspect="1" noMove="1" noResize="1" noEditPoints="1" noAdjustHandles="1" noChangeArrowheads="1" noChangeShapeType="1" noTextEdit="1"/>
              </p:cNvSpPr>
              <p:nvPr/>
            </p:nvSpPr>
            <p:spPr bwMode="auto">
              <a:xfrm>
                <a:off x="187530" y="690005"/>
                <a:ext cx="8618268" cy="1663786"/>
              </a:xfrm>
              <a:prstGeom prst="rect">
                <a:avLst/>
              </a:prstGeom>
              <a:blipFill>
                <a:blip r:embed="rId3"/>
                <a:stretch>
                  <a:fillRect l="-1697" t="-4762" r="-1627"/>
                </a:stretch>
              </a:blipFill>
              <a:ln w="9525">
                <a:noFill/>
                <a:miter lim="800000"/>
                <a:headEnd/>
                <a:tailEnd/>
              </a:ln>
              <a:effectLst/>
            </p:spPr>
            <p:txBody>
              <a:bodyPr/>
              <a:lstStyle/>
              <a:p>
                <a:r>
                  <a:rPr lang="en-US">
                    <a:noFill/>
                  </a:rPr>
                  <a:t> </a:t>
                </a:r>
              </a:p>
            </p:txBody>
          </p:sp>
        </mc:Fallback>
      </mc:AlternateContent>
      <p:pic>
        <p:nvPicPr>
          <p:cNvPr id="3" name="Picture 2"/>
          <p:cNvPicPr>
            <a:picLocks noChangeAspect="1"/>
          </p:cNvPicPr>
          <p:nvPr/>
        </p:nvPicPr>
        <p:blipFill rotWithShape="1">
          <a:blip r:embed="rId4"/>
          <a:srcRect t="4010"/>
          <a:stretch/>
        </p:blipFill>
        <p:spPr>
          <a:xfrm>
            <a:off x="187530" y="1991638"/>
            <a:ext cx="5173610" cy="3024736"/>
          </a:xfrm>
          <a:prstGeom prst="rect">
            <a:avLst/>
          </a:prstGeom>
        </p:spPr>
      </p:pic>
      <mc:AlternateContent xmlns:mc="http://schemas.openxmlformats.org/markup-compatibility/2006" xmlns:a14="http://schemas.microsoft.com/office/drawing/2010/main">
        <mc:Choice Requires="a14">
          <p:sp>
            <p:nvSpPr>
              <p:cNvPr id="71" name="Rectangle 3155"/>
              <p:cNvSpPr>
                <a:spLocks noChangeArrowheads="1"/>
              </p:cNvSpPr>
              <p:nvPr/>
            </p:nvSpPr>
            <p:spPr bwMode="auto">
              <a:xfrm>
                <a:off x="5630668" y="2801446"/>
                <a:ext cx="3202387" cy="1767272"/>
              </a:xfrm>
              <a:prstGeom prst="rect">
                <a:avLst/>
              </a:prstGeom>
              <a:noFill/>
              <a:ln w="9525">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50000"/>
                  </a:spcAft>
                  <a:buClrTx/>
                  <a:buSzTx/>
                  <a:buFontTx/>
                  <a:buNone/>
                  <a:tabLst/>
                  <a:defRPr/>
                </a:pPr>
                <a14:m>
                  <m:oMath xmlns:m="http://schemas.openxmlformats.org/officeDocument/2006/math">
                    <m:sSubSup>
                      <m:sSub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𝑾</m:t>
                        </m:r>
                      </m:e>
                      <m:sub>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𝒊𝒋</m:t>
                        </m:r>
                      </m:sub>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𝒌𝒍</m:t>
                        </m:r>
                      </m:sup>
                    </m:sSub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then denotes the weight connecting each pixel of the </a:t>
                </a:r>
                <a14:m>
                  <m:oMath xmlns:m="http://schemas.openxmlformats.org/officeDocument/2006/math">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𝒕𝒉</m:t>
                        </m:r>
                      </m:sup>
                    </m:s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feature map at layer </a:t>
                </a:r>
                <a14:m>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with the pixel at coordinates </a:t>
                </a:r>
                <a14:m>
                  <m:oMath xmlns:m="http://schemas.openxmlformats.org/officeDocument/2006/math">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𝒋</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of the </a:t>
                </a:r>
                <a14:m>
                  <m:oMath xmlns:m="http://schemas.openxmlformats.org/officeDocument/2006/math">
                    <m:sSup>
                      <m:sSup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𝒍</m:t>
                        </m:r>
                      </m:e>
                      <m:sup>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𝒕𝒉</m:t>
                        </m:r>
                      </m:sup>
                    </m:sSup>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 feature map at layer </a:t>
                </a:r>
                <a14:m>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oMath>
                </a14:m>
                <a:r>
                  <a:rPr kumimoji="0" lang="en-US" sz="1800" b="1" i="0" u="none" strike="noStrike" kern="1200" cap="none" spc="0" normalizeH="0" baseline="0" noProof="0" dirty="0">
                    <a:ln>
                      <a:noFill/>
                    </a:ln>
                    <a:solidFill>
                      <a:srgbClr val="000000"/>
                    </a:solidFill>
                    <a:effectLst/>
                    <a:uLnTx/>
                    <a:uFillTx/>
                    <a:latin typeface="Arial" charset="0"/>
                    <a:ea typeface="+mn-ea"/>
                    <a:cs typeface="+mn-cs"/>
                  </a:rPr>
                  <a:t>.</a:t>
                </a:r>
              </a:p>
            </p:txBody>
          </p:sp>
        </mc:Choice>
        <mc:Fallback xmlns="">
          <p:sp>
            <p:nvSpPr>
              <p:cNvPr id="71" name="Rectangle 3155"/>
              <p:cNvSpPr>
                <a:spLocks noRot="1" noChangeAspect="1" noMove="1" noResize="1" noEditPoints="1" noAdjustHandles="1" noChangeArrowheads="1" noChangeShapeType="1" noTextEdit="1"/>
              </p:cNvSpPr>
              <p:nvPr/>
            </p:nvSpPr>
            <p:spPr bwMode="auto">
              <a:xfrm>
                <a:off x="5630668" y="2801446"/>
                <a:ext cx="3202387" cy="1767272"/>
              </a:xfrm>
              <a:prstGeom prst="rect">
                <a:avLst/>
              </a:prstGeom>
              <a:blipFill>
                <a:blip r:embed="rId5"/>
                <a:stretch>
                  <a:fillRect l="-4571" t="-3114" r="-4381" b="-6228"/>
                </a:stretch>
              </a:blipFill>
              <a:ln w="9525">
                <a:noFill/>
                <a:miter lim="800000"/>
                <a:headEnd/>
                <a:tailEnd/>
              </a:ln>
              <a:effectLst/>
            </p:spPr>
            <p:txBody>
              <a:bodyPr/>
              <a:lstStyle/>
              <a:p>
                <a:r>
                  <a:rPr lang="en-US">
                    <a:noFill/>
                  </a:rPr>
                  <a:t> </a:t>
                </a:r>
              </a:p>
            </p:txBody>
          </p:sp>
        </mc:Fallback>
      </mc:AlternateContent>
      <p:sp>
        <p:nvSpPr>
          <p:cNvPr id="9" name="Rectangle 3155"/>
          <p:cNvSpPr>
            <a:spLocks noChangeArrowheads="1"/>
          </p:cNvSpPr>
          <p:nvPr/>
        </p:nvSpPr>
        <p:spPr bwMode="auto">
          <a:xfrm>
            <a:off x="187530" y="5187406"/>
            <a:ext cx="8606042" cy="1295092"/>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It is important to know that the frame length of the filter for image recognition, called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stride</a:t>
            </a:r>
            <a:r>
              <a:rPr kumimoji="0" lang="en-US" sz="1800" b="1" i="0" u="none" strike="noStrike" kern="1200" cap="none" spc="0" normalizeH="0" baseline="0" noProof="0" dirty="0">
                <a:ln>
                  <a:noFill/>
                </a:ln>
                <a:solidFill>
                  <a:srgbClr val="000000"/>
                </a:solidFill>
                <a:effectLst/>
                <a:uLnTx/>
                <a:uFillTx/>
                <a:latin typeface="Arial" charset="0"/>
                <a:ea typeface="+mn-ea"/>
                <a:cs typeface="+mn-cs"/>
              </a:rPr>
              <a:t>, is usually set to 1 or 2.</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To control the spatial size of the output, zero-padding around the borders is commonly performed</a:t>
            </a:r>
          </a:p>
        </p:txBody>
      </p:sp>
    </p:spTree>
    <p:extLst>
      <p:ext uri="{BB962C8B-B14F-4D97-AF65-F5344CB8AC3E}">
        <p14:creationId xmlns:p14="http://schemas.microsoft.com/office/powerpoint/2010/main" val="7953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9" name="Rectangle 3155"/>
          <p:cNvSpPr>
            <a:spLocks noChangeArrowheads="1"/>
          </p:cNvSpPr>
          <p:nvPr/>
        </p:nvSpPr>
        <p:spPr bwMode="auto">
          <a:xfrm>
            <a:off x="187530" y="6900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0899" name="Rectangle 3075"/>
          <p:cNvSpPr>
            <a:spLocks noChangeArrowheads="1"/>
          </p:cNvSpPr>
          <p:nvPr/>
        </p:nvSpPr>
        <p:spPr bwMode="auto">
          <a:xfrm>
            <a:off x="1588" y="-206375"/>
            <a:ext cx="9144000" cy="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CNNs ReLU Layer</a:t>
            </a:r>
          </a:p>
        </p:txBody>
      </p:sp>
      <mc:AlternateContent xmlns:mc="http://schemas.openxmlformats.org/markup-compatibility/2006" xmlns:a14="http://schemas.microsoft.com/office/drawing/2010/main">
        <mc:Choice Requires="a14">
          <p:sp>
            <p:nvSpPr>
              <p:cNvPr id="6" name="Rectangle 3155"/>
              <p:cNvSpPr>
                <a:spLocks noChangeArrowheads="1"/>
              </p:cNvSpPr>
              <p:nvPr/>
            </p:nvSpPr>
            <p:spPr bwMode="auto">
              <a:xfrm>
                <a:off x="187530" y="690005"/>
                <a:ext cx="8618268" cy="1389316"/>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An activation layer is added after one or more convolutional layers. </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Typically, for the image recognition tasks, a Rectified Linear Unit activation function (ReLU) is used.</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This function is given by</a:t>
                </a:r>
                <a:endParaRPr kumimoji="0" lang="en-US"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just" defTabSz="914400" rtl="0" eaLnBrk="1" fontAlgn="base" latinLnBrk="0" hangingPunct="1">
                  <a:lnSpc>
                    <a:spcPct val="100000"/>
                  </a:lnSpc>
                  <a:spcBef>
                    <a:spcPct val="0"/>
                  </a:spcBef>
                  <a:spcAft>
                    <a:spcPct val="50000"/>
                  </a:spcAft>
                  <a:buClrTx/>
                  <a:buSzTx/>
                  <a:buFontTx/>
                  <a:buNone/>
                  <a:tabLst/>
                  <a:defRPr/>
                </a:pPr>
                <a14:m>
                  <m:oMathPara xmlns:m="http://schemas.openxmlformats.org/officeDocument/2006/math">
                    <m:oMathParaPr>
                      <m:jc m:val="center"/>
                    </m:oMathParaPr>
                    <m:oMath xmlns:m="http://schemas.openxmlformats.org/officeDocument/2006/math">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𝒇</m:t>
                      </m:r>
                      <m:d>
                        <m:d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e>
                      </m:d>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𝒎𝒂𝒙</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mc:Choice>
        <mc:Fallback xmlns="">
          <p:sp>
            <p:nvSpPr>
              <p:cNvPr id="6" name="Rectangle 3155"/>
              <p:cNvSpPr>
                <a:spLocks noRot="1" noChangeAspect="1" noMove="1" noResize="1" noEditPoints="1" noAdjustHandles="1" noChangeArrowheads="1" noChangeShapeType="1" noTextEdit="1"/>
              </p:cNvSpPr>
              <p:nvPr/>
            </p:nvSpPr>
            <p:spPr bwMode="auto">
              <a:xfrm>
                <a:off x="187530" y="690005"/>
                <a:ext cx="8618268" cy="1389316"/>
              </a:xfrm>
              <a:prstGeom prst="rect">
                <a:avLst/>
              </a:prstGeom>
              <a:blipFill>
                <a:blip r:embed="rId3"/>
                <a:stretch>
                  <a:fillRect l="-1556" t="-5702" r="-1627" b="-28509"/>
                </a:stretch>
              </a:blipFill>
              <a:ln w="9525">
                <a:noFill/>
                <a:miter lim="800000"/>
                <a:headEnd/>
                <a:tailEnd/>
              </a:ln>
              <a:effectLst/>
            </p:spPr>
            <p:txBody>
              <a:bodyPr/>
              <a:lstStyle/>
              <a:p>
                <a:r>
                  <a:rPr lang="en-US">
                    <a:noFill/>
                  </a:rPr>
                  <a:t> </a:t>
                </a:r>
              </a:p>
            </p:txBody>
          </p:sp>
        </mc:Fallback>
      </mc:AlternateContent>
      <p:sp>
        <p:nvSpPr>
          <p:cNvPr id="13" name="Rectangle 3155"/>
          <p:cNvSpPr>
            <a:spLocks noChangeArrowheads="1"/>
          </p:cNvSpPr>
          <p:nvPr/>
        </p:nvSpPr>
        <p:spPr bwMode="auto">
          <a:xfrm>
            <a:off x="533002" y="3623465"/>
            <a:ext cx="4160103" cy="1969605"/>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Using this activation function increases the non-linear properties of the decision function without affecting the receptive fields of the convolutional layer.</a:t>
            </a: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grpSp>
        <p:nvGrpSpPr>
          <p:cNvPr id="7" name="Group 6"/>
          <p:cNvGrpSpPr/>
          <p:nvPr/>
        </p:nvGrpSpPr>
        <p:grpSpPr>
          <a:xfrm>
            <a:off x="4889336" y="2918493"/>
            <a:ext cx="4139950" cy="3379550"/>
            <a:chOff x="5137651" y="3081404"/>
            <a:chExt cx="4139950" cy="3379550"/>
          </a:xfrm>
        </p:grpSpPr>
        <p:pic>
          <p:nvPicPr>
            <p:cNvPr id="5" name="Picture 4"/>
            <p:cNvPicPr>
              <a:picLocks noChangeAspect="1"/>
            </p:cNvPicPr>
            <p:nvPr/>
          </p:nvPicPr>
          <p:blipFill>
            <a:blip r:embed="rId4"/>
            <a:stretch>
              <a:fillRect/>
            </a:stretch>
          </p:blipFill>
          <p:spPr>
            <a:xfrm>
              <a:off x="5137651" y="3081404"/>
              <a:ext cx="4139950" cy="3379550"/>
            </a:xfrm>
            <a:prstGeom prst="rect">
              <a:avLst/>
            </a:prstGeom>
          </p:spPr>
        </p:pic>
        <mc:AlternateContent xmlns:mc="http://schemas.openxmlformats.org/markup-compatibility/2006" xmlns:a14="http://schemas.microsoft.com/office/drawing/2010/main">
          <mc:Choice Requires="a14">
            <p:sp>
              <p:nvSpPr>
                <p:cNvPr id="14" name="Rectangle 3155"/>
                <p:cNvSpPr>
                  <a:spLocks noChangeArrowheads="1"/>
                </p:cNvSpPr>
                <p:nvPr/>
              </p:nvSpPr>
              <p:spPr bwMode="auto">
                <a:xfrm>
                  <a:off x="7175590" y="4314679"/>
                  <a:ext cx="1066175" cy="312079"/>
                </a:xfrm>
                <a:prstGeom prst="rect">
                  <a:avLst/>
                </a:prstGeom>
                <a:noFill/>
                <a:ln w="9525">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5000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r>
                          <a:rPr kumimoji="0" lang="en-US" sz="16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6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𝟎</m:t>
                        </m:r>
                      </m:oMath>
                    </m:oMathPara>
                  </a14:m>
                  <a:endPar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14" name="Rectangle 3155"/>
                <p:cNvSpPr>
                  <a:spLocks noRot="1" noChangeAspect="1" noMove="1" noResize="1" noEditPoints="1" noAdjustHandles="1" noChangeArrowheads="1" noChangeShapeType="1" noTextEdit="1"/>
                </p:cNvSpPr>
                <p:nvPr/>
              </p:nvSpPr>
              <p:spPr bwMode="auto">
                <a:xfrm>
                  <a:off x="7175590" y="4314679"/>
                  <a:ext cx="1066175" cy="312079"/>
                </a:xfrm>
                <a:prstGeom prst="rect">
                  <a:avLst/>
                </a:prstGeom>
                <a:blipFill>
                  <a:blip r:embed="rId5"/>
                  <a:stretch>
                    <a:fillRect/>
                  </a:stretch>
                </a:blipFill>
                <a:ln w="9525">
                  <a:noFill/>
                  <a:miter lim="800000"/>
                  <a:headEnd/>
                  <a:tailEnd/>
                </a:ln>
                <a:effectLst/>
              </p:spPr>
              <p:txBody>
                <a:bodyPr/>
                <a:lstStyle/>
                <a:p>
                  <a:r>
                    <a:rPr lang="en-US">
                      <a:noFill/>
                    </a:rPr>
                    <a:t> </a:t>
                  </a:r>
                </a:p>
              </p:txBody>
            </p:sp>
          </mc:Fallback>
        </mc:AlternateContent>
      </p:grpSp>
    </p:spTree>
    <p:extLst>
      <p:ext uri="{BB962C8B-B14F-4D97-AF65-F5344CB8AC3E}">
        <p14:creationId xmlns:p14="http://schemas.microsoft.com/office/powerpoint/2010/main" val="15818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9" name="Rectangle 3155"/>
          <p:cNvSpPr>
            <a:spLocks noChangeArrowheads="1"/>
          </p:cNvSpPr>
          <p:nvPr/>
        </p:nvSpPr>
        <p:spPr bwMode="auto">
          <a:xfrm>
            <a:off x="187530" y="690006"/>
            <a:ext cx="8645525" cy="5339422"/>
          </a:xfrm>
          <a:prstGeom prst="rect">
            <a:avLst/>
          </a:prstGeom>
          <a:noFill/>
          <a:ln w="9525">
            <a:noFill/>
            <a:miter lim="800000"/>
            <a:headEnd/>
            <a:tailEnd/>
          </a:ln>
          <a:effectLst/>
        </p:spPr>
        <p:txBody>
          <a:bodyPr lIns="0" tIns="0" rIns="0" bIns="0"/>
          <a:lstStyle/>
          <a:p>
            <a:pPr marL="176213" marR="0" lvl="0" indent="-176213" algn="just" defTabSz="914400" rtl="0" eaLnBrk="1" fontAlgn="base" latinLnBrk="0" hangingPunct="1">
              <a:lnSpc>
                <a:spcPct val="100000"/>
              </a:lnSpc>
              <a:spcBef>
                <a:spcPct val="0"/>
              </a:spcBef>
              <a:spcAft>
                <a:spcPct val="50000"/>
              </a:spcAft>
              <a:buClrTx/>
              <a:buSzTx/>
              <a:buFontTx/>
              <a:buChar char="•"/>
              <a:tabLst/>
              <a:defRPr/>
            </a:pP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0899" name="Rectangle 3075"/>
          <p:cNvSpPr>
            <a:spLocks noChangeArrowheads="1"/>
          </p:cNvSpPr>
          <p:nvPr/>
        </p:nvSpPr>
        <p:spPr bwMode="auto">
          <a:xfrm>
            <a:off x="1588" y="-206375"/>
            <a:ext cx="9144000" cy="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CNNs Pooling Layer</a:t>
            </a:r>
          </a:p>
        </p:txBody>
      </p:sp>
      <mc:AlternateContent xmlns:mc="http://schemas.openxmlformats.org/markup-compatibility/2006" xmlns:a14="http://schemas.microsoft.com/office/drawing/2010/main">
        <mc:Choice Requires="a14">
          <p:sp>
            <p:nvSpPr>
              <p:cNvPr id="6" name="Rectangle 3155"/>
              <p:cNvSpPr>
                <a:spLocks noChangeArrowheads="1"/>
              </p:cNvSpPr>
              <p:nvPr/>
            </p:nvSpPr>
            <p:spPr bwMode="auto">
              <a:xfrm>
                <a:off x="187530" y="690006"/>
                <a:ext cx="8618268" cy="3514768"/>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Another typical layer in a  CNN is a pooling layer</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Pooling layers reduce the resolution through a local maximum, which also reduces the amount of computations and parameters in the network</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pooling layer needs two hyperparameters:</a:t>
                </a:r>
              </a:p>
              <a:p>
                <a:pPr marL="742950" marR="0" lvl="1"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14:m>
                  <m:oMath xmlns:m="http://schemas.openxmlformats.org/officeDocument/2006/math">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𝑭</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1" i="0" u="none" strike="noStrike" kern="0" cap="none" spc="0" normalizeH="0" baseline="0" noProof="0" dirty="0">
                    <a:ln>
                      <a:noFill/>
                    </a:ln>
                    <a:solidFill>
                      <a:srgbClr val="000000"/>
                    </a:solidFill>
                    <a:effectLst/>
                    <a:uLnTx/>
                    <a:uFillTx/>
                    <a:latin typeface="Arial" charset="0"/>
                    <a:ea typeface="+mn-ea"/>
                    <a:cs typeface="+mn-cs"/>
                  </a:rPr>
                  <a:t> Spatial extent (size)</a:t>
                </a:r>
              </a:p>
              <a:p>
                <a:pPr marL="742950" marR="0" lvl="1"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14:m>
                  <m:oMath xmlns:m="http://schemas.openxmlformats.org/officeDocument/2006/math">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1" i="0" u="none" strike="noStrike" kern="0" cap="none" spc="0" normalizeH="0" baseline="0" noProof="0" dirty="0">
                    <a:ln>
                      <a:noFill/>
                    </a:ln>
                    <a:solidFill>
                      <a:srgbClr val="000000"/>
                    </a:solidFill>
                    <a:effectLst/>
                    <a:uLnTx/>
                    <a:uFillTx/>
                    <a:latin typeface="Arial" charset="0"/>
                    <a:ea typeface="+mn-ea"/>
                    <a:cs typeface="+mn-cs"/>
                  </a:rPr>
                  <a:t> Stride (frame length)</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Common parameters used in literature are </a:t>
                </a:r>
              </a:p>
              <a:p>
                <a:pPr marL="457200" marR="0" lvl="1" indent="0" algn="just" defTabSz="914400" rtl="0" eaLnBrk="1" fontAlgn="base" latinLnBrk="0" hangingPunct="1">
                  <a:lnSpc>
                    <a:spcPct val="100000"/>
                  </a:lnSpc>
                  <a:spcBef>
                    <a:spcPct val="0"/>
                  </a:spcBef>
                  <a:spcAft>
                    <a:spcPct val="5000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𝑭</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𝟐</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𝟐</m:t>
                      </m:r>
                    </m:oMath>
                  </m:oMathPara>
                </a14:m>
                <a:endParaRPr kumimoji="0" lang="en-US" sz="1800" b="1" i="0" u="none" strike="noStrike" kern="0" cap="none" spc="0" normalizeH="0" baseline="0" noProof="0" dirty="0">
                  <a:ln>
                    <a:noFill/>
                  </a:ln>
                  <a:solidFill>
                    <a:srgbClr val="000000"/>
                  </a:solidFill>
                  <a:effectLst/>
                  <a:uLnTx/>
                  <a:uFillTx/>
                  <a:latin typeface="Arial" charset="0"/>
                  <a:ea typeface="+mn-ea"/>
                  <a:cs typeface="+mn-cs"/>
                </a:endParaRPr>
              </a:p>
              <a:p>
                <a:pPr marL="457200" marR="0" lvl="1" indent="0" algn="just" defTabSz="914400" rtl="0" eaLnBrk="1" fontAlgn="base" latinLnBrk="0" hangingPunct="1">
                  <a:lnSpc>
                    <a:spcPct val="100000"/>
                  </a:lnSpc>
                  <a:spcBef>
                    <a:spcPct val="0"/>
                  </a:spcBef>
                  <a:spcAft>
                    <a:spcPct val="5000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𝑺</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1"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𝟐</m:t>
                      </m:r>
                    </m:oMath>
                  </m:oMathPara>
                </a14:m>
                <a:endParaRPr kumimoji="0" lang="en-US" sz="1800" b="1" i="0" u="none" strike="noStrike" kern="0" cap="none" spc="0" normalizeH="0" baseline="0" noProof="0" dirty="0">
                  <a:ln>
                    <a:noFill/>
                  </a:ln>
                  <a:solidFill>
                    <a:srgbClr val="000000"/>
                  </a:solidFill>
                  <a:effectLst/>
                  <a:uLnTx/>
                  <a:uFillTx/>
                  <a:latin typeface="Arial" charset="0"/>
                  <a:ea typeface="+mn-ea"/>
                  <a:cs typeface="+mn-cs"/>
                </a:endParaRPr>
              </a:p>
            </p:txBody>
          </p:sp>
        </mc:Choice>
        <mc:Fallback xmlns="">
          <p:sp>
            <p:nvSpPr>
              <p:cNvPr id="6" name="Rectangle 3155"/>
              <p:cNvSpPr>
                <a:spLocks noRot="1" noChangeAspect="1" noMove="1" noResize="1" noEditPoints="1" noAdjustHandles="1" noChangeArrowheads="1" noChangeShapeType="1" noTextEdit="1"/>
              </p:cNvSpPr>
              <p:nvPr/>
            </p:nvSpPr>
            <p:spPr bwMode="auto">
              <a:xfrm>
                <a:off x="187530" y="690006"/>
                <a:ext cx="8618268" cy="3514768"/>
              </a:xfrm>
              <a:prstGeom prst="rect">
                <a:avLst/>
              </a:prstGeom>
              <a:blipFill>
                <a:blip r:embed="rId3"/>
                <a:stretch>
                  <a:fillRect l="-1556" t="-2253" r="-1627"/>
                </a:stretch>
              </a:blipFill>
              <a:ln w="9525">
                <a:noFill/>
                <a:miter lim="800000"/>
                <a:headEnd/>
                <a:tailEnd/>
              </a:ln>
              <a:effectLst/>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463462" y="4204773"/>
            <a:ext cx="4471793" cy="2108803"/>
          </a:xfrm>
          <a:prstGeom prst="rect">
            <a:avLst/>
          </a:prstGeom>
        </p:spPr>
      </p:pic>
      <p:sp>
        <p:nvSpPr>
          <p:cNvPr id="12" name="Rectangle 3155"/>
          <p:cNvSpPr>
            <a:spLocks noChangeArrowheads="1"/>
          </p:cNvSpPr>
          <p:nvPr/>
        </p:nvSpPr>
        <p:spPr bwMode="auto">
          <a:xfrm>
            <a:off x="5323563" y="3419605"/>
            <a:ext cx="3657600" cy="3095626"/>
          </a:xfrm>
          <a:prstGeom prst="rect">
            <a:avLst/>
          </a:prstGeom>
          <a:noFill/>
          <a:ln w="9525">
            <a:noFill/>
            <a:miter lim="800000"/>
            <a:headEnd/>
            <a:tailEnd/>
          </a:ln>
          <a:effectLst/>
        </p:spPr>
        <p:txBody>
          <a:bodyPr lIns="0" tIns="0" rIns="0" bIns="0"/>
          <a:lstStyle/>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The most common pooling operation is </a:t>
            </a:r>
            <a:r>
              <a:rPr kumimoji="0" lang="en-US" sz="1800" b="1" i="0" u="none" strike="noStrike" kern="0" cap="none" spc="0" normalizeH="0" baseline="0" noProof="0" dirty="0" err="1">
                <a:ln>
                  <a:noFill/>
                </a:ln>
                <a:solidFill>
                  <a:srgbClr val="000000"/>
                </a:solidFill>
                <a:effectLst/>
                <a:uLnTx/>
                <a:uFillTx/>
                <a:latin typeface="Arial" charset="0"/>
                <a:ea typeface="+mn-ea"/>
                <a:cs typeface="+mn-cs"/>
              </a:rPr>
              <a:t>maxPooling</a:t>
            </a:r>
            <a:r>
              <a:rPr kumimoji="0" lang="en-US" sz="1800" b="1" i="0" u="none" strike="noStrike" kern="0" cap="none" spc="0" normalizeH="0" baseline="0" noProof="0" dirty="0">
                <a:ln>
                  <a:noFill/>
                </a:ln>
                <a:solidFill>
                  <a:srgbClr val="000000"/>
                </a:solidFill>
                <a:effectLst/>
                <a:uLnTx/>
                <a:uFillTx/>
                <a:latin typeface="Arial" charset="0"/>
                <a:ea typeface="+mn-ea"/>
                <a:cs typeface="+mn-cs"/>
              </a:rPr>
              <a:t>, which partitions the input into a set of non-overlapping section and, for each sub-region outputs the max value.</a:t>
            </a:r>
          </a:p>
          <a:p>
            <a:pPr marL="0" marR="0" lvl="0" indent="0" algn="just" defTabSz="914400" rtl="0" eaLnBrk="1" fontAlgn="base" latinLnBrk="0" hangingPunct="1">
              <a:lnSpc>
                <a:spcPct val="100000"/>
              </a:lnSpc>
              <a:spcBef>
                <a:spcPct val="0"/>
              </a:spcBef>
              <a:spcAft>
                <a:spcPct val="5000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Pooling helps to make the representation become approximately invariant to small translations in the input.</a:t>
            </a:r>
          </a:p>
        </p:txBody>
      </p:sp>
    </p:spTree>
    <p:extLst>
      <p:ext uri="{BB962C8B-B14F-4D97-AF65-F5344CB8AC3E}">
        <p14:creationId xmlns:p14="http://schemas.microsoft.com/office/powerpoint/2010/main" val="297081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CNNs Fully Connected Layer</a:t>
            </a:r>
          </a:p>
        </p:txBody>
      </p:sp>
      <p:sp>
        <p:nvSpPr>
          <p:cNvPr id="6" name="Rectangle 3155"/>
          <p:cNvSpPr>
            <a:spLocks noChangeArrowheads="1"/>
          </p:cNvSpPr>
          <p:nvPr/>
        </p:nvSpPr>
        <p:spPr bwMode="auto">
          <a:xfrm>
            <a:off x="187530" y="690006"/>
            <a:ext cx="8618268" cy="2804756"/>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If classification is being performed, a fully-connected layer is added</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This layer corresponds to a traditional Multilinear Perceptron (MLP)</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As the name indicates it, the neurons in the fully connected layer have full connections to all activations in the previous layers</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Adding this layer allows the classification of the input described by the feature maps extracted by the previous layers</a:t>
            </a:r>
          </a:p>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This layer works in the same way as an MLP and activation functions used commonly include the sigmoid function and the tahn function</a:t>
            </a:r>
          </a:p>
          <a:p>
            <a:pPr marL="0" marR="0" lvl="0" indent="0" algn="just" defTabSz="914400" rtl="0" eaLnBrk="1" fontAlgn="base" latinLnBrk="0" hangingPunct="1">
              <a:lnSpc>
                <a:spcPct val="100000"/>
              </a:lnSpc>
              <a:spcBef>
                <a:spcPct val="0"/>
              </a:spcBef>
              <a:spcAft>
                <a:spcPct val="5000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a typeface="+mn-ea"/>
              <a:cs typeface="+mn-cs"/>
            </a:endParaRPr>
          </a:p>
        </p:txBody>
      </p:sp>
      <p:grpSp>
        <p:nvGrpSpPr>
          <p:cNvPr id="10" name="Group 9"/>
          <p:cNvGrpSpPr/>
          <p:nvPr/>
        </p:nvGrpSpPr>
        <p:grpSpPr>
          <a:xfrm rot="16200000">
            <a:off x="3725472" y="2874349"/>
            <a:ext cx="2324152" cy="3927081"/>
            <a:chOff x="391886" y="3054072"/>
            <a:chExt cx="2243196" cy="3639719"/>
          </a:xfrm>
        </p:grpSpPr>
        <p:sp>
          <p:nvSpPr>
            <p:cNvPr id="13" name="Oval 12"/>
            <p:cNvSpPr/>
            <p:nvPr/>
          </p:nvSpPr>
          <p:spPr>
            <a:xfrm>
              <a:off x="391887" y="5155837"/>
              <a:ext cx="653142" cy="65314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Cambria Math" panose="02040503050406030204" pitchFamily="18" charset="0"/>
                <a:ea typeface="+mn-ea"/>
                <a:cs typeface="+mn-cs"/>
              </a:endParaRPr>
            </a:p>
          </p:txBody>
        </p:sp>
        <p:sp>
          <p:nvSpPr>
            <p:cNvPr id="14" name="Oval 13"/>
            <p:cNvSpPr/>
            <p:nvPr/>
          </p:nvSpPr>
          <p:spPr>
            <a:xfrm>
              <a:off x="391886" y="6040649"/>
              <a:ext cx="653142" cy="65314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Cambria Math" panose="02040503050406030204" pitchFamily="18" charset="0"/>
                <a:ea typeface="+mn-ea"/>
                <a:cs typeface="+mn-cs"/>
              </a:endParaRPr>
            </a:p>
          </p:txBody>
        </p:sp>
        <p:sp>
          <p:nvSpPr>
            <p:cNvPr id="15" name="Oval 14"/>
            <p:cNvSpPr/>
            <p:nvPr/>
          </p:nvSpPr>
          <p:spPr>
            <a:xfrm>
              <a:off x="391887" y="3054072"/>
              <a:ext cx="653142" cy="65314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333399"/>
                </a:solidFill>
                <a:effectLst/>
                <a:uLnTx/>
                <a:uFillTx/>
                <a:latin typeface="Arial"/>
                <a:ea typeface="+mn-ea"/>
                <a:cs typeface="+mn-cs"/>
              </a:endParaRPr>
            </a:p>
          </p:txBody>
        </p:sp>
        <p:sp>
          <p:nvSpPr>
            <p:cNvPr id="16" name="Oval 15"/>
            <p:cNvSpPr/>
            <p:nvPr/>
          </p:nvSpPr>
          <p:spPr>
            <a:xfrm>
              <a:off x="391887" y="4055954"/>
              <a:ext cx="653142" cy="65314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Cambria Math" panose="02040503050406030204" pitchFamily="18" charset="0"/>
                <a:ea typeface="+mn-ea"/>
                <a:cs typeface="+mn-cs"/>
              </a:endParaRPr>
            </a:p>
          </p:txBody>
        </p:sp>
        <p:sp>
          <p:nvSpPr>
            <p:cNvPr id="17" name="Oval 16"/>
            <p:cNvSpPr/>
            <p:nvPr/>
          </p:nvSpPr>
          <p:spPr>
            <a:xfrm>
              <a:off x="1981940" y="4321645"/>
              <a:ext cx="653142" cy="65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1" u="none" strike="noStrike" kern="1200" cap="none" spc="0" normalizeH="0" baseline="0" noProof="0" dirty="0">
                <a:ln>
                  <a:noFill/>
                </a:ln>
                <a:solidFill>
                  <a:srgbClr val="333399">
                    <a:lumMod val="20000"/>
                    <a:lumOff val="80000"/>
                  </a:srgbClr>
                </a:solidFill>
                <a:effectLst/>
                <a:uLnTx/>
                <a:uFillTx/>
                <a:latin typeface="Cambria Math" panose="02040503050406030204" pitchFamily="18" charset="0"/>
                <a:ea typeface="+mn-ea"/>
                <a:cs typeface="+mn-cs"/>
              </a:endParaRPr>
            </a:p>
          </p:txBody>
        </p:sp>
        <p:cxnSp>
          <p:nvCxnSpPr>
            <p:cNvPr id="22" name="Straight Connector 21"/>
            <p:cNvCxnSpPr>
              <a:stCxn id="15" idx="6"/>
              <a:endCxn id="17" idx="2"/>
            </p:cNvCxnSpPr>
            <p:nvPr/>
          </p:nvCxnSpPr>
          <p:spPr>
            <a:xfrm rot="5400000" flipV="1">
              <a:off x="879697" y="3545975"/>
              <a:ext cx="1267573" cy="9369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6"/>
              <a:endCxn id="17" idx="2"/>
            </p:cNvCxnSpPr>
            <p:nvPr/>
          </p:nvCxnSpPr>
          <p:spPr>
            <a:xfrm rot="5400000" flipV="1">
              <a:off x="1380638" y="4046916"/>
              <a:ext cx="265691" cy="9369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6"/>
              <a:endCxn id="17" idx="2"/>
            </p:cNvCxnSpPr>
            <p:nvPr/>
          </p:nvCxnSpPr>
          <p:spPr>
            <a:xfrm rot="5400000" flipH="1" flipV="1">
              <a:off x="1096388" y="4596858"/>
              <a:ext cx="834192" cy="9369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6"/>
              <a:endCxn id="17" idx="2"/>
            </p:cNvCxnSpPr>
            <p:nvPr/>
          </p:nvCxnSpPr>
          <p:spPr>
            <a:xfrm rot="5400000" flipH="1" flipV="1">
              <a:off x="653982" y="5039263"/>
              <a:ext cx="1719004" cy="936911"/>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9664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892034"/>
                </a:solidFill>
                <a:effectLst/>
                <a:uLnTx/>
                <a:uFillTx/>
                <a:latin typeface="Arial" charset="0"/>
                <a:ea typeface="+mn-ea"/>
                <a:cs typeface="+mn-cs"/>
              </a:rPr>
              <a:t>CNN: All Together</a:t>
            </a:r>
          </a:p>
        </p:txBody>
      </p:sp>
      <p:sp>
        <p:nvSpPr>
          <p:cNvPr id="18" name="Rectangle 3155"/>
          <p:cNvSpPr>
            <a:spLocks noChangeArrowheads="1"/>
          </p:cNvSpPr>
          <p:nvPr/>
        </p:nvSpPr>
        <p:spPr bwMode="auto">
          <a:xfrm>
            <a:off x="187530" y="690006"/>
            <a:ext cx="8618268" cy="324602"/>
          </a:xfrm>
          <a:prstGeom prst="rect">
            <a:avLst/>
          </a:prstGeom>
          <a:noFill/>
          <a:ln w="9525">
            <a:noFill/>
            <a:miter lim="800000"/>
            <a:headEnd/>
            <a:tailEnd/>
          </a:ln>
          <a:effectLst/>
        </p:spPr>
        <p:txBody>
          <a:bodyPr lIns="0" tIns="0" rIns="0" bIns="0"/>
          <a:lstStyle/>
          <a:p>
            <a:pPr marL="285750" marR="0" lvl="0" indent="-285750" algn="just" defTabSz="914400" rtl="0" eaLnBrk="1" fontAlgn="base" latinLnBrk="0" hangingPunct="1">
              <a:lnSpc>
                <a:spcPct val="100000"/>
              </a:lnSpc>
              <a:spcBef>
                <a:spcPct val="0"/>
              </a:spcBef>
              <a:spcAft>
                <a:spcPct val="5000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Summarizing the layers shown so far, a CNN is depicted:</a:t>
            </a:r>
          </a:p>
        </p:txBody>
      </p:sp>
      <p:grpSp>
        <p:nvGrpSpPr>
          <p:cNvPr id="275" name="Group 274"/>
          <p:cNvGrpSpPr/>
          <p:nvPr/>
        </p:nvGrpSpPr>
        <p:grpSpPr>
          <a:xfrm>
            <a:off x="227013" y="1104596"/>
            <a:ext cx="7764492" cy="5323948"/>
            <a:chOff x="227013" y="1104596"/>
            <a:chExt cx="7764492" cy="5323948"/>
          </a:xfrm>
        </p:grpSpPr>
        <p:grpSp>
          <p:nvGrpSpPr>
            <p:cNvPr id="19" name="Group 18"/>
            <p:cNvGrpSpPr/>
            <p:nvPr/>
          </p:nvGrpSpPr>
          <p:grpSpPr>
            <a:xfrm>
              <a:off x="227013" y="1104596"/>
              <a:ext cx="2828513" cy="5252314"/>
              <a:chOff x="414280" y="1322861"/>
              <a:chExt cx="2828513" cy="5252314"/>
            </a:xfrm>
          </p:grpSpPr>
          <p:grpSp>
            <p:nvGrpSpPr>
              <p:cNvPr id="20" name="Group 19"/>
              <p:cNvGrpSpPr/>
              <p:nvPr/>
            </p:nvGrpSpPr>
            <p:grpSpPr>
              <a:xfrm>
                <a:off x="414280" y="1322861"/>
                <a:ext cx="391596" cy="5252314"/>
                <a:chOff x="439332" y="1336484"/>
                <a:chExt cx="391596" cy="5252314"/>
              </a:xfrm>
            </p:grpSpPr>
            <p:grpSp>
              <p:nvGrpSpPr>
                <p:cNvPr id="73" name="Group 72"/>
                <p:cNvGrpSpPr/>
                <p:nvPr/>
              </p:nvGrpSpPr>
              <p:grpSpPr>
                <a:xfrm rot="5400000">
                  <a:off x="-637825" y="2413641"/>
                  <a:ext cx="2541086" cy="386771"/>
                  <a:chOff x="227013" y="5287060"/>
                  <a:chExt cx="4726490" cy="719404"/>
                </a:xfrm>
              </p:grpSpPr>
              <p:sp>
                <p:nvSpPr>
                  <p:cNvPr id="80" name="Oval 79"/>
                  <p:cNvSpPr/>
                  <p:nvPr/>
                </p:nvSpPr>
                <p:spPr>
                  <a:xfrm rot="3275214">
                    <a:off x="227013"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81" name="Oval 80"/>
                  <p:cNvSpPr/>
                  <p:nvPr/>
                </p:nvSpPr>
                <p:spPr>
                  <a:xfrm rot="3275214">
                    <a:off x="2239529"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82" name="Oval 81"/>
                  <p:cNvSpPr/>
                  <p:nvPr/>
                </p:nvSpPr>
                <p:spPr>
                  <a:xfrm rot="3275214">
                    <a:off x="1233271"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83" name="Oval 82"/>
                  <p:cNvSpPr/>
                  <p:nvPr/>
                </p:nvSpPr>
                <p:spPr>
                  <a:xfrm rot="3275214">
                    <a:off x="3245787" y="5287060"/>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84" name="Oval 83"/>
                  <p:cNvSpPr/>
                  <p:nvPr/>
                </p:nvSpPr>
                <p:spPr>
                  <a:xfrm rot="3275214">
                    <a:off x="4252045"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74" name="Group 73"/>
                <p:cNvGrpSpPr/>
                <p:nvPr/>
              </p:nvGrpSpPr>
              <p:grpSpPr>
                <a:xfrm rot="5400000">
                  <a:off x="-633000" y="5124869"/>
                  <a:ext cx="2541086" cy="386771"/>
                  <a:chOff x="227013" y="5287060"/>
                  <a:chExt cx="4726490" cy="719404"/>
                </a:xfrm>
              </p:grpSpPr>
              <p:sp>
                <p:nvSpPr>
                  <p:cNvPr id="75" name="Oval 74"/>
                  <p:cNvSpPr/>
                  <p:nvPr/>
                </p:nvSpPr>
                <p:spPr>
                  <a:xfrm rot="3275214">
                    <a:off x="227013"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6" name="Oval 75"/>
                  <p:cNvSpPr/>
                  <p:nvPr/>
                </p:nvSpPr>
                <p:spPr>
                  <a:xfrm rot="3275214">
                    <a:off x="2239529"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7" name="Oval 76"/>
                  <p:cNvSpPr/>
                  <p:nvPr/>
                </p:nvSpPr>
                <p:spPr>
                  <a:xfrm rot="3275214">
                    <a:off x="1233271"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8" name="Oval 77"/>
                  <p:cNvSpPr/>
                  <p:nvPr/>
                </p:nvSpPr>
                <p:spPr>
                  <a:xfrm rot="3275214">
                    <a:off x="3245787" y="5287060"/>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9" name="Oval 78"/>
                  <p:cNvSpPr/>
                  <p:nvPr/>
                </p:nvSpPr>
                <p:spPr>
                  <a:xfrm rot="3275214">
                    <a:off x="4252045" y="5305006"/>
                    <a:ext cx="701458" cy="701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grpSp>
            <p:nvGrpSpPr>
              <p:cNvPr id="21" name="Group 20"/>
              <p:cNvGrpSpPr/>
              <p:nvPr/>
            </p:nvGrpSpPr>
            <p:grpSpPr>
              <a:xfrm>
                <a:off x="1281439" y="1789470"/>
                <a:ext cx="1670814" cy="525884"/>
                <a:chOff x="1281439" y="1789470"/>
                <a:chExt cx="1670814" cy="525884"/>
              </a:xfrm>
            </p:grpSpPr>
            <p:sp>
              <p:nvSpPr>
                <p:cNvPr id="69" name="Oval 68"/>
                <p:cNvSpPr/>
                <p:nvPr/>
              </p:nvSpPr>
              <p:spPr>
                <a:xfrm rot="8675214">
                  <a:off x="1355820" y="186385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0" name="Oval 69"/>
                <p:cNvSpPr/>
                <p:nvPr/>
              </p:nvSpPr>
              <p:spPr>
                <a:xfrm rot="8675214">
                  <a:off x="1928285" y="186385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1" name="Oval 70"/>
                <p:cNvSpPr/>
                <p:nvPr/>
              </p:nvSpPr>
              <p:spPr>
                <a:xfrm rot="8675214">
                  <a:off x="2500749" y="1878959"/>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2" name="Rectangle 71"/>
                <p:cNvSpPr/>
                <p:nvPr/>
              </p:nvSpPr>
              <p:spPr>
                <a:xfrm>
                  <a:off x="1281439" y="178947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3" name="Group 22"/>
              <p:cNvGrpSpPr/>
              <p:nvPr/>
            </p:nvGrpSpPr>
            <p:grpSpPr>
              <a:xfrm>
                <a:off x="1281439" y="3433823"/>
                <a:ext cx="1670814" cy="525884"/>
                <a:chOff x="1281439" y="3433823"/>
                <a:chExt cx="1670814" cy="525884"/>
              </a:xfrm>
            </p:grpSpPr>
            <p:sp>
              <p:nvSpPr>
                <p:cNvPr id="65" name="Oval 64"/>
                <p:cNvSpPr/>
                <p:nvPr/>
              </p:nvSpPr>
              <p:spPr>
                <a:xfrm rot="8675214">
                  <a:off x="1355820"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6" name="Oval 65"/>
                <p:cNvSpPr/>
                <p:nvPr/>
              </p:nvSpPr>
              <p:spPr>
                <a:xfrm rot="8675214">
                  <a:off x="1928285"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7" name="Oval 66"/>
                <p:cNvSpPr/>
                <p:nvPr/>
              </p:nvSpPr>
              <p:spPr>
                <a:xfrm rot="8675214">
                  <a:off x="2500749" y="3523312"/>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8" name="Rectangle 67"/>
                <p:cNvSpPr/>
                <p:nvPr/>
              </p:nvSpPr>
              <p:spPr>
                <a:xfrm>
                  <a:off x="1281439" y="3433823"/>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4" name="Group 23"/>
              <p:cNvGrpSpPr/>
              <p:nvPr/>
            </p:nvGrpSpPr>
            <p:grpSpPr>
              <a:xfrm>
                <a:off x="1277653" y="5129625"/>
                <a:ext cx="1670814" cy="525884"/>
                <a:chOff x="1281439" y="5582680"/>
                <a:chExt cx="1670814" cy="525884"/>
              </a:xfrm>
            </p:grpSpPr>
            <p:sp>
              <p:nvSpPr>
                <p:cNvPr id="61" name="Oval 60"/>
                <p:cNvSpPr/>
                <p:nvPr/>
              </p:nvSpPr>
              <p:spPr>
                <a:xfrm rot="8675214">
                  <a:off x="1355820" y="565706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2" name="Oval 61"/>
                <p:cNvSpPr/>
                <p:nvPr/>
              </p:nvSpPr>
              <p:spPr>
                <a:xfrm rot="8675214">
                  <a:off x="1928285" y="565706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3" name="Oval 62"/>
                <p:cNvSpPr/>
                <p:nvPr/>
              </p:nvSpPr>
              <p:spPr>
                <a:xfrm rot="8675214">
                  <a:off x="2500749" y="5672169"/>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4" name="Rectangle 63"/>
                <p:cNvSpPr/>
                <p:nvPr/>
              </p:nvSpPr>
              <p:spPr>
                <a:xfrm>
                  <a:off x="1281439" y="558268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cxnSp>
            <p:nvCxnSpPr>
              <p:cNvPr id="26" name="Straight Arrow Connector 25"/>
              <p:cNvCxnSpPr>
                <a:stCxn id="80" idx="1"/>
                <a:endCxn id="72" idx="1"/>
              </p:cNvCxnSpPr>
              <p:nvPr/>
            </p:nvCxnSpPr>
            <p:spPr>
              <a:xfrm>
                <a:off x="788771" y="1542825"/>
                <a:ext cx="492668" cy="50958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2" idx="1"/>
                <a:endCxn id="72" idx="1"/>
              </p:cNvCxnSpPr>
              <p:nvPr/>
            </p:nvCxnSpPr>
            <p:spPr>
              <a:xfrm flipV="1">
                <a:off x="788771" y="2052412"/>
                <a:ext cx="492668" cy="3140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1" idx="1"/>
                <a:endCxn id="72" idx="1"/>
              </p:cNvCxnSpPr>
              <p:nvPr/>
            </p:nvCxnSpPr>
            <p:spPr>
              <a:xfrm flipV="1">
                <a:off x="788771" y="2052412"/>
                <a:ext cx="492668" cy="572394"/>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3" idx="1"/>
                <a:endCxn id="68" idx="1"/>
              </p:cNvCxnSpPr>
              <p:nvPr/>
            </p:nvCxnSpPr>
            <p:spPr>
              <a:xfrm>
                <a:off x="798419" y="3165797"/>
                <a:ext cx="483020" cy="530968"/>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1" idx="1"/>
                <a:endCxn id="68" idx="1"/>
              </p:cNvCxnSpPr>
              <p:nvPr/>
            </p:nvCxnSpPr>
            <p:spPr>
              <a:xfrm>
                <a:off x="788771" y="2624806"/>
                <a:ext cx="492668" cy="1071959"/>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4" idx="1"/>
                <a:endCxn id="68" idx="1"/>
              </p:cNvCxnSpPr>
              <p:nvPr/>
            </p:nvCxnSpPr>
            <p:spPr>
              <a:xfrm flipV="1">
                <a:off x="788771" y="3696765"/>
                <a:ext cx="492668" cy="1002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5" idx="1"/>
                <a:endCxn id="68" idx="1"/>
              </p:cNvCxnSpPr>
              <p:nvPr/>
            </p:nvCxnSpPr>
            <p:spPr>
              <a:xfrm flipV="1">
                <a:off x="793596" y="3696765"/>
                <a:ext cx="487843" cy="55728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7" idx="1"/>
                <a:endCxn id="60" idx="1"/>
              </p:cNvCxnSpPr>
              <p:nvPr/>
            </p:nvCxnSpPr>
            <p:spPr>
              <a:xfrm flipV="1">
                <a:off x="793596" y="4557231"/>
                <a:ext cx="484057" cy="237812"/>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6" idx="1"/>
                <a:endCxn id="64" idx="1"/>
              </p:cNvCxnSpPr>
              <p:nvPr/>
            </p:nvCxnSpPr>
            <p:spPr>
              <a:xfrm>
                <a:off x="793596" y="5336034"/>
                <a:ext cx="484057" cy="5653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8" idx="1"/>
                <a:endCxn id="64" idx="1"/>
              </p:cNvCxnSpPr>
              <p:nvPr/>
            </p:nvCxnSpPr>
            <p:spPr>
              <a:xfrm flipV="1">
                <a:off x="803244" y="5392567"/>
                <a:ext cx="474409" cy="484458"/>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9" idx="2"/>
                <a:endCxn id="64" idx="1"/>
              </p:cNvCxnSpPr>
              <p:nvPr/>
            </p:nvCxnSpPr>
            <p:spPr>
              <a:xfrm flipV="1">
                <a:off x="761344" y="5392567"/>
                <a:ext cx="516309" cy="884781"/>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277653" y="4294289"/>
                <a:ext cx="1670814" cy="525884"/>
                <a:chOff x="1281439" y="3433823"/>
                <a:chExt cx="1670814" cy="525884"/>
              </a:xfrm>
            </p:grpSpPr>
            <p:sp>
              <p:nvSpPr>
                <p:cNvPr id="57" name="Oval 56"/>
                <p:cNvSpPr/>
                <p:nvPr/>
              </p:nvSpPr>
              <p:spPr>
                <a:xfrm rot="8675214">
                  <a:off x="1355820"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8" name="Oval 57"/>
                <p:cNvSpPr/>
                <p:nvPr/>
              </p:nvSpPr>
              <p:spPr>
                <a:xfrm rot="8675214">
                  <a:off x="1928285"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9" name="Oval 58"/>
                <p:cNvSpPr/>
                <p:nvPr/>
              </p:nvSpPr>
              <p:spPr>
                <a:xfrm rot="8675214">
                  <a:off x="2500749" y="3523312"/>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0" name="Rectangle 59"/>
                <p:cNvSpPr/>
                <p:nvPr/>
              </p:nvSpPr>
              <p:spPr>
                <a:xfrm>
                  <a:off x="1281439" y="3433823"/>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40" name="Group 39"/>
              <p:cNvGrpSpPr/>
              <p:nvPr/>
            </p:nvGrpSpPr>
            <p:grpSpPr>
              <a:xfrm>
                <a:off x="1277653" y="2608510"/>
                <a:ext cx="1670814" cy="525884"/>
                <a:chOff x="1281439" y="3433823"/>
                <a:chExt cx="1670814" cy="525884"/>
              </a:xfrm>
            </p:grpSpPr>
            <p:sp>
              <p:nvSpPr>
                <p:cNvPr id="53" name="Oval 52"/>
                <p:cNvSpPr/>
                <p:nvPr/>
              </p:nvSpPr>
              <p:spPr>
                <a:xfrm rot="8675214">
                  <a:off x="1355820"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4" name="Oval 53"/>
                <p:cNvSpPr/>
                <p:nvPr/>
              </p:nvSpPr>
              <p:spPr>
                <a:xfrm rot="8675214">
                  <a:off x="1928285" y="350820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5" name="Oval 54"/>
                <p:cNvSpPr/>
                <p:nvPr/>
              </p:nvSpPr>
              <p:spPr>
                <a:xfrm rot="8675214">
                  <a:off x="2500749" y="3523312"/>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56" name="Rectangle 55"/>
                <p:cNvSpPr/>
                <p:nvPr/>
              </p:nvSpPr>
              <p:spPr>
                <a:xfrm>
                  <a:off x="1281439" y="3433823"/>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pSp>
          <p:cxnSp>
            <p:nvCxnSpPr>
              <p:cNvPr id="41" name="Straight Arrow Connector 40"/>
              <p:cNvCxnSpPr>
                <a:stCxn id="81" idx="1"/>
                <a:endCxn id="56" idx="1"/>
              </p:cNvCxnSpPr>
              <p:nvPr/>
            </p:nvCxnSpPr>
            <p:spPr>
              <a:xfrm>
                <a:off x="788771" y="2624806"/>
                <a:ext cx="488882" cy="246646"/>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2" idx="1"/>
                <a:endCxn id="56" idx="1"/>
              </p:cNvCxnSpPr>
              <p:nvPr/>
            </p:nvCxnSpPr>
            <p:spPr>
              <a:xfrm>
                <a:off x="788771" y="2083815"/>
                <a:ext cx="488882" cy="78763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3" idx="1"/>
                <a:endCxn id="56" idx="1"/>
              </p:cNvCxnSpPr>
              <p:nvPr/>
            </p:nvCxnSpPr>
            <p:spPr>
              <a:xfrm flipV="1">
                <a:off x="798419" y="2871452"/>
                <a:ext cx="479234" cy="294345"/>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6" idx="1"/>
                <a:endCxn id="60" idx="1"/>
              </p:cNvCxnSpPr>
              <p:nvPr/>
            </p:nvCxnSpPr>
            <p:spPr>
              <a:xfrm flipV="1">
                <a:off x="793596" y="4557231"/>
                <a:ext cx="484057" cy="77880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5" idx="1"/>
                <a:endCxn id="60" idx="1"/>
              </p:cNvCxnSpPr>
              <p:nvPr/>
            </p:nvCxnSpPr>
            <p:spPr>
              <a:xfrm>
                <a:off x="793596" y="4254052"/>
                <a:ext cx="484057" cy="303179"/>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6" idx="3"/>
                <a:endCxn id="99" idx="1"/>
              </p:cNvCxnSpPr>
              <p:nvPr/>
            </p:nvCxnSpPr>
            <p:spPr>
              <a:xfrm flipV="1">
                <a:off x="2948467" y="2869105"/>
                <a:ext cx="294326" cy="234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2" idx="3"/>
                <a:endCxn id="92" idx="1"/>
              </p:cNvCxnSpPr>
              <p:nvPr/>
            </p:nvCxnSpPr>
            <p:spPr>
              <a:xfrm flipV="1">
                <a:off x="2952253" y="2051537"/>
                <a:ext cx="290394" cy="875"/>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0" idx="3"/>
                <a:endCxn id="111" idx="1"/>
              </p:cNvCxnSpPr>
              <p:nvPr/>
            </p:nvCxnSpPr>
            <p:spPr>
              <a:xfrm flipV="1">
                <a:off x="2948467" y="4552187"/>
                <a:ext cx="294180" cy="5044"/>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8" idx="3"/>
                <a:endCxn id="105" idx="1"/>
              </p:cNvCxnSpPr>
              <p:nvPr/>
            </p:nvCxnSpPr>
            <p:spPr>
              <a:xfrm>
                <a:off x="2952253" y="3696765"/>
                <a:ext cx="290394" cy="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4" idx="3"/>
                <a:endCxn id="117" idx="1"/>
              </p:cNvCxnSpPr>
              <p:nvPr/>
            </p:nvCxnSpPr>
            <p:spPr>
              <a:xfrm flipV="1">
                <a:off x="2948467" y="5392500"/>
                <a:ext cx="294180" cy="6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3055380" y="1570330"/>
              <a:ext cx="2077595" cy="525884"/>
              <a:chOff x="3180640" y="1570330"/>
              <a:chExt cx="2077595" cy="525884"/>
            </a:xfrm>
          </p:grpSpPr>
          <p:sp>
            <p:nvSpPr>
              <p:cNvPr id="89" name="Oval 88"/>
              <p:cNvSpPr/>
              <p:nvPr/>
            </p:nvSpPr>
            <p:spPr>
              <a:xfrm rot="8675214">
                <a:off x="3255021"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0" name="Oval 89"/>
              <p:cNvSpPr/>
              <p:nvPr/>
            </p:nvSpPr>
            <p:spPr>
              <a:xfrm rot="8675214">
                <a:off x="3827486"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1" name="Oval 90"/>
              <p:cNvSpPr/>
              <p:nvPr/>
            </p:nvSpPr>
            <p:spPr>
              <a:xfrm rot="8675214">
                <a:off x="4399950" y="164471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2" name="Rectangle 91"/>
              <p:cNvSpPr/>
              <p:nvPr/>
            </p:nvSpPr>
            <p:spPr>
              <a:xfrm>
                <a:off x="3180640" y="157033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93" name="Straight Arrow Connector 92"/>
              <p:cNvCxnSpPr>
                <a:stCxn id="92" idx="3"/>
                <a:endCxn id="246" idx="5"/>
              </p:cNvCxnSpPr>
              <p:nvPr/>
            </p:nvCxnSpPr>
            <p:spPr>
              <a:xfrm flipV="1">
                <a:off x="4851454" y="1825999"/>
                <a:ext cx="406781" cy="7273"/>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055526" y="2387898"/>
              <a:ext cx="2077450" cy="525884"/>
              <a:chOff x="3180640" y="1570330"/>
              <a:chExt cx="2077450" cy="525884"/>
            </a:xfrm>
          </p:grpSpPr>
          <p:sp>
            <p:nvSpPr>
              <p:cNvPr id="96" name="Oval 95"/>
              <p:cNvSpPr/>
              <p:nvPr/>
            </p:nvSpPr>
            <p:spPr>
              <a:xfrm rot="8675214">
                <a:off x="3255021"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7" name="Oval 96"/>
              <p:cNvSpPr/>
              <p:nvPr/>
            </p:nvSpPr>
            <p:spPr>
              <a:xfrm rot="8675214">
                <a:off x="3827486"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8" name="Oval 97"/>
              <p:cNvSpPr/>
              <p:nvPr/>
            </p:nvSpPr>
            <p:spPr>
              <a:xfrm rot="8675214">
                <a:off x="4399950" y="164471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99" name="Rectangle 98"/>
              <p:cNvSpPr/>
              <p:nvPr/>
            </p:nvSpPr>
            <p:spPr>
              <a:xfrm>
                <a:off x="3180640" y="157033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100" name="Straight Arrow Connector 99"/>
              <p:cNvCxnSpPr>
                <a:stCxn id="99" idx="3"/>
                <a:endCxn id="247" idx="5"/>
              </p:cNvCxnSpPr>
              <p:nvPr/>
            </p:nvCxnSpPr>
            <p:spPr>
              <a:xfrm flipV="1">
                <a:off x="4851454" y="1819324"/>
                <a:ext cx="406636" cy="13948"/>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055380" y="3215558"/>
              <a:ext cx="2077594" cy="525884"/>
              <a:chOff x="3180640" y="1570330"/>
              <a:chExt cx="2077594" cy="525884"/>
            </a:xfrm>
          </p:grpSpPr>
          <p:sp>
            <p:nvSpPr>
              <p:cNvPr id="102" name="Oval 101"/>
              <p:cNvSpPr/>
              <p:nvPr/>
            </p:nvSpPr>
            <p:spPr>
              <a:xfrm rot="8675214">
                <a:off x="3255021"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3" name="Oval 102"/>
              <p:cNvSpPr/>
              <p:nvPr/>
            </p:nvSpPr>
            <p:spPr>
              <a:xfrm rot="8675214">
                <a:off x="3827486"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4" name="Oval 103"/>
              <p:cNvSpPr/>
              <p:nvPr/>
            </p:nvSpPr>
            <p:spPr>
              <a:xfrm rot="8675214">
                <a:off x="4399950" y="164471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5" name="Rectangle 104"/>
              <p:cNvSpPr/>
              <p:nvPr/>
            </p:nvSpPr>
            <p:spPr>
              <a:xfrm>
                <a:off x="3180640" y="157033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106" name="Straight Arrow Connector 105"/>
              <p:cNvCxnSpPr>
                <a:stCxn id="105" idx="3"/>
                <a:endCxn id="248" idx="5"/>
              </p:cNvCxnSpPr>
              <p:nvPr/>
            </p:nvCxnSpPr>
            <p:spPr>
              <a:xfrm flipV="1">
                <a:off x="4851454" y="1820105"/>
                <a:ext cx="406780" cy="1316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3055380" y="4070980"/>
              <a:ext cx="2077592" cy="525884"/>
              <a:chOff x="3180640" y="1570330"/>
              <a:chExt cx="2077592" cy="525884"/>
            </a:xfrm>
          </p:grpSpPr>
          <p:sp>
            <p:nvSpPr>
              <p:cNvPr id="108" name="Oval 107"/>
              <p:cNvSpPr/>
              <p:nvPr/>
            </p:nvSpPr>
            <p:spPr>
              <a:xfrm rot="8675214">
                <a:off x="3255021"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9" name="Oval 108"/>
              <p:cNvSpPr/>
              <p:nvPr/>
            </p:nvSpPr>
            <p:spPr>
              <a:xfrm rot="8675214">
                <a:off x="3827486"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10" name="Oval 109"/>
              <p:cNvSpPr/>
              <p:nvPr/>
            </p:nvSpPr>
            <p:spPr>
              <a:xfrm rot="8675214">
                <a:off x="4399950" y="164471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11" name="Rectangle 110"/>
              <p:cNvSpPr/>
              <p:nvPr/>
            </p:nvSpPr>
            <p:spPr>
              <a:xfrm>
                <a:off x="3180640" y="157033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112" name="Straight Arrow Connector 111"/>
              <p:cNvCxnSpPr>
                <a:stCxn id="111" idx="3"/>
                <a:endCxn id="249" idx="5"/>
              </p:cNvCxnSpPr>
              <p:nvPr/>
            </p:nvCxnSpPr>
            <p:spPr>
              <a:xfrm flipV="1">
                <a:off x="4851454" y="1831978"/>
                <a:ext cx="406778" cy="1294"/>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3055380" y="4911293"/>
              <a:ext cx="2077591" cy="525884"/>
              <a:chOff x="3180640" y="1570330"/>
              <a:chExt cx="2077591" cy="525884"/>
            </a:xfrm>
          </p:grpSpPr>
          <p:sp>
            <p:nvSpPr>
              <p:cNvPr id="114" name="Oval 113"/>
              <p:cNvSpPr/>
              <p:nvPr/>
            </p:nvSpPr>
            <p:spPr>
              <a:xfrm rot="8675214">
                <a:off x="3255021"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15" name="Oval 114"/>
              <p:cNvSpPr/>
              <p:nvPr/>
            </p:nvSpPr>
            <p:spPr>
              <a:xfrm rot="8675214">
                <a:off x="3827486" y="1629603"/>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16" name="Oval 115"/>
              <p:cNvSpPr/>
              <p:nvPr/>
            </p:nvSpPr>
            <p:spPr>
              <a:xfrm rot="8675214">
                <a:off x="4399950" y="164471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17" name="Rectangle 116"/>
              <p:cNvSpPr/>
              <p:nvPr/>
            </p:nvSpPr>
            <p:spPr>
              <a:xfrm>
                <a:off x="3180640" y="1570330"/>
                <a:ext cx="1670814" cy="5258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118" name="Straight Arrow Connector 117"/>
              <p:cNvCxnSpPr>
                <a:stCxn id="117" idx="3"/>
                <a:endCxn id="250" idx="5"/>
              </p:cNvCxnSpPr>
              <p:nvPr/>
            </p:nvCxnSpPr>
            <p:spPr>
              <a:xfrm flipV="1">
                <a:off x="4851454" y="1817045"/>
                <a:ext cx="406777" cy="16227"/>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Oval 182"/>
            <p:cNvSpPr/>
            <p:nvPr/>
          </p:nvSpPr>
          <p:spPr>
            <a:xfrm rot="8675214">
              <a:off x="5919173" y="1681367"/>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84" name="Oval 183"/>
            <p:cNvSpPr/>
            <p:nvPr/>
          </p:nvSpPr>
          <p:spPr>
            <a:xfrm rot="8675214">
              <a:off x="5919174" y="2492260"/>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89" name="Oval 188"/>
            <p:cNvSpPr/>
            <p:nvPr/>
          </p:nvSpPr>
          <p:spPr>
            <a:xfrm rot="8675214">
              <a:off x="5919172" y="332070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92" name="Oval 191"/>
            <p:cNvSpPr/>
            <p:nvPr/>
          </p:nvSpPr>
          <p:spPr>
            <a:xfrm rot="8675214">
              <a:off x="5919170" y="4187996"/>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96" name="Oval 195"/>
            <p:cNvSpPr/>
            <p:nvPr/>
          </p:nvSpPr>
          <p:spPr>
            <a:xfrm rot="8675214">
              <a:off x="5919169" y="5013376"/>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00" name="Oval 199"/>
            <p:cNvSpPr/>
            <p:nvPr/>
          </p:nvSpPr>
          <p:spPr>
            <a:xfrm rot="8675214">
              <a:off x="7540001" y="3312488"/>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201" name="Straight Arrow Connector 200"/>
            <p:cNvCxnSpPr>
              <a:stCxn id="183" idx="1"/>
              <a:endCxn id="200" idx="5"/>
            </p:cNvCxnSpPr>
            <p:nvPr/>
          </p:nvCxnSpPr>
          <p:spPr>
            <a:xfrm>
              <a:off x="6293663" y="1901331"/>
              <a:ext cx="1248971" cy="1568315"/>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84" idx="1"/>
              <a:endCxn id="200" idx="5"/>
            </p:cNvCxnSpPr>
            <p:nvPr/>
          </p:nvCxnSpPr>
          <p:spPr>
            <a:xfrm>
              <a:off x="6293664" y="2712224"/>
              <a:ext cx="1248970" cy="757422"/>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89" idx="1"/>
              <a:endCxn id="200" idx="5"/>
            </p:cNvCxnSpPr>
            <p:nvPr/>
          </p:nvCxnSpPr>
          <p:spPr>
            <a:xfrm flipV="1">
              <a:off x="6293662" y="3469646"/>
              <a:ext cx="1248972" cy="71019"/>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92" idx="2"/>
              <a:endCxn id="200" idx="5"/>
            </p:cNvCxnSpPr>
            <p:nvPr/>
          </p:nvCxnSpPr>
          <p:spPr>
            <a:xfrm flipV="1">
              <a:off x="6261408" y="3469646"/>
              <a:ext cx="1281226" cy="797646"/>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96" idx="2"/>
              <a:endCxn id="200" idx="5"/>
            </p:cNvCxnSpPr>
            <p:nvPr/>
          </p:nvCxnSpPr>
          <p:spPr>
            <a:xfrm flipV="1">
              <a:off x="6261407" y="3469646"/>
              <a:ext cx="1281227" cy="1623026"/>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Rectangle 225"/>
            <p:cNvSpPr/>
            <p:nvPr/>
          </p:nvSpPr>
          <p:spPr>
            <a:xfrm>
              <a:off x="922739" y="1365486"/>
              <a:ext cx="1990657" cy="429327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27" name="Rectangle 226"/>
            <p:cNvSpPr/>
            <p:nvPr/>
          </p:nvSpPr>
          <p:spPr>
            <a:xfrm>
              <a:off x="2965684" y="1251623"/>
              <a:ext cx="1990657" cy="429327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28" name="Rectangle 227"/>
            <p:cNvSpPr/>
            <p:nvPr/>
          </p:nvSpPr>
          <p:spPr>
            <a:xfrm>
              <a:off x="5083574" y="1251623"/>
              <a:ext cx="462650" cy="429327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29" name="TextBox 228"/>
            <p:cNvSpPr txBox="1"/>
            <p:nvPr/>
          </p:nvSpPr>
          <p:spPr>
            <a:xfrm>
              <a:off x="852662" y="5801833"/>
              <a:ext cx="2286768" cy="369332"/>
            </a:xfrm>
            <a:prstGeom prst="rect">
              <a:avLst/>
            </a:prstGeom>
            <a:noFill/>
            <a:ln w="9525">
              <a:noFill/>
              <a:miter lim="800000"/>
              <a:headEnd/>
              <a:tailEnd/>
            </a:ln>
            <a:effectLst/>
          </p:spPr>
          <p:txBody>
            <a:bodyPr lIns="0" tIns="0" rIns="0" bIns="0"/>
            <a:lstStyle>
              <a:defPPr>
                <a:defRPr lang="en-US"/>
              </a:defPPr>
              <a:lvl1pPr marL="285750" indent="-285750" algn="just">
                <a:spcAft>
                  <a:spcPct val="50000"/>
                </a:spcAft>
                <a:buFont typeface="Arial" panose="020B0604020202020204" pitchFamily="34" charset="0"/>
                <a:buChar char="•"/>
                <a:defRPr sz="1800" b="1" kern="0">
                  <a:solidFill>
                    <a:schemeClr val="bg1"/>
                  </a:solidFill>
                </a:defRPr>
              </a:lvl1pPr>
            </a:lstStyle>
            <a:p>
              <a:pPr marL="0" marR="0" lvl="0" indent="0" algn="just" defTabSz="914400" rtl="0" eaLnBrk="1" fontAlgn="base" latinLnBrk="0" hangingPunct="1">
                <a:lnSpc>
                  <a:spcPct val="100000"/>
                </a:lnSpc>
                <a:spcBef>
                  <a:spcPct val="0"/>
                </a:spcBef>
                <a:spcAft>
                  <a:spcPct val="50000"/>
                </a:spcAft>
                <a:buClrTx/>
                <a:buSzTx/>
                <a:buFont typeface="Arial" panose="020B0604020202020204" pitchFamily="34" charset="0"/>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Convolutional Layer</a:t>
              </a:r>
            </a:p>
          </p:txBody>
        </p:sp>
        <p:sp>
          <p:nvSpPr>
            <p:cNvPr id="230" name="TextBox 229"/>
            <p:cNvSpPr txBox="1"/>
            <p:nvPr/>
          </p:nvSpPr>
          <p:spPr>
            <a:xfrm>
              <a:off x="3193983" y="5569486"/>
              <a:ext cx="1289498" cy="369332"/>
            </a:xfrm>
            <a:prstGeom prst="rect">
              <a:avLst/>
            </a:prstGeom>
            <a:noFill/>
            <a:ln w="9525">
              <a:noFill/>
              <a:miter lim="800000"/>
              <a:headEnd/>
              <a:tailEnd/>
            </a:ln>
            <a:effectLst/>
          </p:spPr>
          <p:txBody>
            <a:bodyPr lIns="0" tIns="0" rIns="0" bIns="0"/>
            <a:lstStyle>
              <a:defPPr>
                <a:defRPr lang="en-US"/>
              </a:defPPr>
              <a:lvl1pPr marL="285750" indent="-285750" algn="just">
                <a:spcAft>
                  <a:spcPct val="50000"/>
                </a:spcAft>
                <a:buFont typeface="Arial" panose="020B0604020202020204" pitchFamily="34" charset="0"/>
                <a:buChar char="•"/>
                <a:defRPr sz="1800" b="1" kern="0">
                  <a:solidFill>
                    <a:schemeClr val="bg1"/>
                  </a:solidFill>
                </a:defRPr>
              </a:lvl1pPr>
            </a:lstStyle>
            <a:p>
              <a:pPr marL="0" marR="0" lvl="0" indent="0" algn="just" defTabSz="914400" rtl="0" eaLnBrk="1" fontAlgn="base" latinLnBrk="0" hangingPunct="1">
                <a:lnSpc>
                  <a:spcPct val="100000"/>
                </a:lnSpc>
                <a:spcBef>
                  <a:spcPct val="0"/>
                </a:spcBef>
                <a:spcAft>
                  <a:spcPct val="50000"/>
                </a:spcAft>
                <a:buClrTx/>
                <a:buSzTx/>
                <a:buFont typeface="Arial" panose="020B0604020202020204" pitchFamily="34" charset="0"/>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ReLu Layer</a:t>
              </a:r>
            </a:p>
          </p:txBody>
        </p:sp>
        <p:sp>
          <p:nvSpPr>
            <p:cNvPr id="246" name="Oval 245"/>
            <p:cNvSpPr/>
            <p:nvPr/>
          </p:nvSpPr>
          <p:spPr>
            <a:xfrm rot="8675214">
              <a:off x="5130342" y="1668841"/>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47" name="Oval 246"/>
            <p:cNvSpPr/>
            <p:nvPr/>
          </p:nvSpPr>
          <p:spPr>
            <a:xfrm rot="8675214">
              <a:off x="5130343" y="2479734"/>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48" name="Oval 247"/>
            <p:cNvSpPr/>
            <p:nvPr/>
          </p:nvSpPr>
          <p:spPr>
            <a:xfrm rot="8675214">
              <a:off x="5130341" y="3308175"/>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49" name="Oval 248"/>
            <p:cNvSpPr/>
            <p:nvPr/>
          </p:nvSpPr>
          <p:spPr>
            <a:xfrm rot="8675214">
              <a:off x="5130339" y="4175470"/>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50" name="Oval 249"/>
            <p:cNvSpPr/>
            <p:nvPr/>
          </p:nvSpPr>
          <p:spPr>
            <a:xfrm rot="8675214">
              <a:off x="5130338" y="5000850"/>
              <a:ext cx="377123" cy="37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cxnSp>
          <p:nvCxnSpPr>
            <p:cNvPr id="256" name="Straight Arrow Connector 255"/>
            <p:cNvCxnSpPr>
              <a:stCxn id="246" idx="1"/>
              <a:endCxn id="183" idx="5"/>
            </p:cNvCxnSpPr>
            <p:nvPr/>
          </p:nvCxnSpPr>
          <p:spPr>
            <a:xfrm flipV="1">
              <a:off x="5504832" y="1838525"/>
              <a:ext cx="416974" cy="5028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7" idx="1"/>
              <a:endCxn id="184" idx="5"/>
            </p:cNvCxnSpPr>
            <p:nvPr/>
          </p:nvCxnSpPr>
          <p:spPr>
            <a:xfrm flipV="1">
              <a:off x="5504833" y="2649418"/>
              <a:ext cx="416974" cy="5028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8" idx="1"/>
              <a:endCxn id="189" idx="5"/>
            </p:cNvCxnSpPr>
            <p:nvPr/>
          </p:nvCxnSpPr>
          <p:spPr>
            <a:xfrm flipV="1">
              <a:off x="5504831" y="3477859"/>
              <a:ext cx="416974" cy="5028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249" idx="1"/>
              <a:endCxn id="192" idx="5"/>
            </p:cNvCxnSpPr>
            <p:nvPr/>
          </p:nvCxnSpPr>
          <p:spPr>
            <a:xfrm flipV="1">
              <a:off x="5504829" y="4345154"/>
              <a:ext cx="416974" cy="5028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250" idx="1"/>
              <a:endCxn id="196" idx="5"/>
            </p:cNvCxnSpPr>
            <p:nvPr/>
          </p:nvCxnSpPr>
          <p:spPr>
            <a:xfrm flipV="1">
              <a:off x="5504828" y="5170534"/>
              <a:ext cx="416974" cy="50280"/>
            </a:xfrm>
            <a:prstGeom prst="straightConnector1">
              <a:avLst/>
            </a:prstGeom>
            <a:ln w="38100">
              <a:solidFill>
                <a:schemeClr val="accent1">
                  <a:shade val="95000"/>
                  <a:satMod val="105000"/>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4502566" y="5723471"/>
              <a:ext cx="1638863" cy="369332"/>
            </a:xfrm>
            <a:prstGeom prst="rect">
              <a:avLst/>
            </a:prstGeom>
            <a:noFill/>
            <a:ln w="9525">
              <a:noFill/>
              <a:miter lim="800000"/>
              <a:headEnd/>
              <a:tailEnd/>
            </a:ln>
            <a:effectLst/>
          </p:spPr>
          <p:txBody>
            <a:bodyPr lIns="0" tIns="0" rIns="0" bIns="0"/>
            <a:lstStyle>
              <a:defPPr>
                <a:defRPr lang="en-US"/>
              </a:defPPr>
              <a:lvl1pPr marL="285750" indent="-285750" algn="just">
                <a:spcAft>
                  <a:spcPct val="50000"/>
                </a:spcAft>
                <a:buFont typeface="Arial" panose="020B0604020202020204" pitchFamily="34" charset="0"/>
                <a:buChar char="•"/>
                <a:defRPr sz="1800" b="1" kern="0">
                  <a:solidFill>
                    <a:schemeClr val="bg1"/>
                  </a:solidFill>
                </a:defRPr>
              </a:lvl1pPr>
            </a:lstStyle>
            <a:p>
              <a:pPr marL="0" marR="0" lvl="0" indent="0" algn="just" defTabSz="914400" rtl="0" eaLnBrk="1" fontAlgn="base" latinLnBrk="0" hangingPunct="1">
                <a:lnSpc>
                  <a:spcPct val="100000"/>
                </a:lnSpc>
                <a:spcBef>
                  <a:spcPct val="0"/>
                </a:spcBef>
                <a:spcAft>
                  <a:spcPct val="50000"/>
                </a:spcAft>
                <a:buClrTx/>
                <a:buSzTx/>
                <a:buFont typeface="Arial" panose="020B0604020202020204" pitchFamily="34" charset="0"/>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Pooling Layer</a:t>
              </a:r>
            </a:p>
          </p:txBody>
        </p:sp>
        <p:sp>
          <p:nvSpPr>
            <p:cNvPr id="273" name="Rectangle 272"/>
            <p:cNvSpPr/>
            <p:nvPr/>
          </p:nvSpPr>
          <p:spPr>
            <a:xfrm>
              <a:off x="5844788" y="1377848"/>
              <a:ext cx="2146717" cy="429327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274" name="TextBox 273"/>
            <p:cNvSpPr txBox="1"/>
            <p:nvPr/>
          </p:nvSpPr>
          <p:spPr>
            <a:xfrm>
              <a:off x="6208093" y="5754152"/>
              <a:ext cx="1783412" cy="674392"/>
            </a:xfrm>
            <a:prstGeom prst="rect">
              <a:avLst/>
            </a:prstGeom>
            <a:noFill/>
            <a:ln w="9525">
              <a:noFill/>
              <a:miter lim="800000"/>
              <a:headEnd/>
              <a:tailEnd/>
            </a:ln>
            <a:effectLst/>
          </p:spPr>
          <p:txBody>
            <a:bodyPr lIns="0" tIns="0" rIns="0" bIns="0"/>
            <a:lstStyle>
              <a:defPPr>
                <a:defRPr lang="en-US"/>
              </a:defPPr>
              <a:lvl1pPr marL="285750" indent="-285750" algn="just">
                <a:spcAft>
                  <a:spcPct val="50000"/>
                </a:spcAft>
                <a:buFont typeface="Arial" panose="020B0604020202020204" pitchFamily="34" charset="0"/>
                <a:buChar char="•"/>
                <a:defRPr sz="1800" b="1" kern="0">
                  <a:solidFill>
                    <a:schemeClr val="bg1"/>
                  </a:solidFill>
                </a:defRPr>
              </a:lvl1pPr>
            </a:lstStyle>
            <a:p>
              <a:pPr marL="0" marR="0" lvl="0" indent="0" algn="just" defTabSz="914400" rtl="0" eaLnBrk="1" fontAlgn="base" latinLnBrk="0" hangingPunct="1">
                <a:lnSpc>
                  <a:spcPct val="100000"/>
                </a:lnSpc>
                <a:spcBef>
                  <a:spcPct val="0"/>
                </a:spcBef>
                <a:spcAft>
                  <a:spcPct val="50000"/>
                </a:spcAft>
                <a:buClrTx/>
                <a:buSzTx/>
                <a:buFont typeface="Arial" panose="020B0604020202020204" pitchFamily="34" charset="0"/>
                <a:buNone/>
                <a:tabLst/>
                <a:defRPr/>
              </a:pPr>
              <a:r>
                <a:rPr kumimoji="0" lang="en-US" sz="1800" b="1" i="0" u="none" strike="noStrike" kern="0" cap="none" spc="0" normalizeH="0" baseline="0" noProof="0" dirty="0">
                  <a:ln>
                    <a:noFill/>
                  </a:ln>
                  <a:solidFill>
                    <a:srgbClr val="000000"/>
                  </a:solidFill>
                  <a:effectLst/>
                  <a:uLnTx/>
                  <a:uFillTx/>
                  <a:latin typeface="Arial" charset="0"/>
                  <a:ea typeface="+mn-ea"/>
                  <a:cs typeface="+mn-cs"/>
                </a:rPr>
                <a:t>Fully Connected Layer</a:t>
              </a:r>
            </a:p>
          </p:txBody>
        </p:sp>
      </p:grpSp>
    </p:spTree>
    <p:extLst>
      <p:ext uri="{BB962C8B-B14F-4D97-AF65-F5344CB8AC3E}">
        <p14:creationId xmlns:p14="http://schemas.microsoft.com/office/powerpoint/2010/main" val="374537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Connectionist Temporal Classification (CTC)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699"/>
                <a:ext cx="8686800" cy="5715779"/>
              </a:xfrm>
            </p:spPr>
            <p:txBody>
              <a:bodyPr lIns="0" tIns="0" rIns="0" bIns="0"/>
              <a:lstStyle/>
              <a:p>
                <a:pPr marL="182563" indent="-182563">
                  <a:spcBef>
                    <a:spcPts val="0"/>
                  </a:spcBef>
                  <a:spcAft>
                    <a:spcPts val="1200"/>
                  </a:spcAft>
                  <a:buFont typeface="Arial" charset="0"/>
                </a:pPr>
                <a:r>
                  <a:rPr lang="en-US" sz="1800" b="1" dirty="0">
                    <a:latin typeface="Arial" charset="0"/>
                    <a:ea typeface="Arial" charset="0"/>
                    <a:cs typeface="Arial" charset="0"/>
                  </a:rPr>
                  <a:t>CTC is an RNN output layer specifically designed for sequence labeling tasks without requiring the data to be </a:t>
                </a:r>
                <a:r>
                  <a:rPr lang="en-US" sz="1800" b="1" dirty="0" err="1">
                    <a:latin typeface="Arial" charset="0"/>
                    <a:ea typeface="Arial" charset="0"/>
                    <a:cs typeface="Arial" charset="0"/>
                  </a:rPr>
                  <a:t>presegmented</a:t>
                </a:r>
                <a:r>
                  <a:rPr lang="en-US" sz="1800" b="1" dirty="0">
                    <a:latin typeface="Arial" charset="0"/>
                    <a:ea typeface="Arial" charset="0"/>
                    <a:cs typeface="Arial" charset="0"/>
                  </a:rPr>
                  <a:t>, and it directly outputs a probability distribution over label sequences. </a:t>
                </a:r>
              </a:p>
              <a:p>
                <a:pPr marL="182563" indent="-182563">
                  <a:spcBef>
                    <a:spcPts val="0"/>
                  </a:spcBef>
                  <a:spcAft>
                    <a:spcPts val="1200"/>
                  </a:spcAft>
                  <a:buFont typeface="Arial" charset="0"/>
                </a:pPr>
                <a:r>
                  <a:rPr lang="en-US" sz="1800" b="1" dirty="0">
                    <a:latin typeface="Arial" charset="0"/>
                    <a:ea typeface="Arial" charset="0"/>
                    <a:cs typeface="Arial" charset="0"/>
                  </a:rPr>
                  <a:t>A CTC output layer contains as many units as there are labels in the task, plus an additional ‘blank’ or ‘no label’ unit. </a:t>
                </a:r>
              </a:p>
              <a:p>
                <a:pPr marL="182563" indent="-182563">
                  <a:spcBef>
                    <a:spcPts val="0"/>
                  </a:spcBef>
                  <a:spcAft>
                    <a:spcPts val="600"/>
                  </a:spcAft>
                  <a:buFont typeface="Arial" charset="0"/>
                </a:pPr>
                <a:r>
                  <a:rPr lang="en-US" sz="1800" b="1" dirty="0">
                    <a:latin typeface="Arial" charset="0"/>
                    <a:ea typeface="Arial" charset="0"/>
                    <a:cs typeface="Arial" charset="0"/>
                  </a:rPr>
                  <a:t>Given a length </a:t>
                </a:r>
                <a14:m>
                  <m:oMath xmlns:m="http://schemas.openxmlformats.org/officeDocument/2006/math">
                    <m:r>
                      <a:rPr lang="en-US" sz="1800" b="1">
                        <a:latin typeface="Cambria Math" charset="0"/>
                        <a:ea typeface="Arial" charset="0"/>
                        <a:cs typeface="Arial" charset="0"/>
                      </a:rPr>
                      <m:t>𝑇</m:t>
                    </m:r>
                  </m:oMath>
                </a14:m>
                <a:r>
                  <a:rPr lang="en-US" sz="1800" b="1" dirty="0">
                    <a:latin typeface="Arial" charset="0"/>
                    <a:ea typeface="Arial" charset="0"/>
                    <a:cs typeface="Arial" charset="0"/>
                  </a:rPr>
                  <a:t> input sequence </a:t>
                </a:r>
                <a14:m>
                  <m:oMath xmlns:m="http://schemas.openxmlformats.org/officeDocument/2006/math">
                    <m:r>
                      <a:rPr lang="en-US" sz="1800" b="1">
                        <a:latin typeface="Cambria Math" charset="0"/>
                        <a:ea typeface="Arial" charset="0"/>
                        <a:cs typeface="Arial" charset="0"/>
                      </a:rPr>
                      <m:t>𝑥</m:t>
                    </m:r>
                  </m:oMath>
                </a14:m>
                <a:r>
                  <a:rPr lang="en-US" sz="1800" b="1" dirty="0">
                    <a:latin typeface="Arial" charset="0"/>
                    <a:ea typeface="Arial" charset="0"/>
                    <a:cs typeface="Arial" charset="0"/>
                  </a:rPr>
                  <a:t>, the output vectors </a:t>
                </a:r>
                <a14:m>
                  <m:oMath xmlns:m="http://schemas.openxmlformats.org/officeDocument/2006/math">
                    <m:sSub>
                      <m:sSubPr>
                        <m:ctrlPr>
                          <a:rPr lang="en-US" sz="1800" b="1" i="1">
                            <a:latin typeface="Cambria Math" panose="02040503050406030204" pitchFamily="18" charset="0"/>
                            <a:ea typeface="Arial" charset="0"/>
                            <a:cs typeface="Arial" charset="0"/>
                          </a:rPr>
                        </m:ctrlPr>
                      </m:sSubPr>
                      <m:e>
                        <m:r>
                          <a:rPr lang="en-US" sz="1800" b="1">
                            <a:latin typeface="Cambria Math" charset="0"/>
                            <a:ea typeface="Arial" charset="0"/>
                            <a:cs typeface="Arial" charset="0"/>
                          </a:rPr>
                          <m:t>𝑦</m:t>
                        </m:r>
                      </m:e>
                      <m:sub>
                        <m:r>
                          <a:rPr lang="en-US" sz="1800" b="1">
                            <a:latin typeface="Cambria Math" charset="0"/>
                            <a:ea typeface="Arial" charset="0"/>
                            <a:cs typeface="Arial" charset="0"/>
                          </a:rPr>
                          <m:t>𝑡</m:t>
                        </m:r>
                      </m:sub>
                    </m:sSub>
                  </m:oMath>
                </a14:m>
                <a:r>
                  <a:rPr lang="en-US" sz="1800" b="1" dirty="0">
                    <a:latin typeface="Arial" charset="0"/>
                    <a:ea typeface="Arial" charset="0"/>
                    <a:cs typeface="Arial" charset="0"/>
                  </a:rPr>
                  <a:t> are normalized with the </a:t>
                </a:r>
                <a:r>
                  <a:rPr lang="en-US" sz="1800" b="1" dirty="0" err="1">
                    <a:latin typeface="Arial" charset="0"/>
                    <a:ea typeface="Arial" charset="0"/>
                    <a:cs typeface="Arial" charset="0"/>
                  </a:rPr>
                  <a:t>softmax</a:t>
                </a:r>
                <a:r>
                  <a:rPr lang="en-US" sz="1800" b="1" dirty="0">
                    <a:latin typeface="Arial" charset="0"/>
                    <a:ea typeface="Arial" charset="0"/>
                    <a:cs typeface="Arial" charset="0"/>
                  </a:rPr>
                  <a:t> function, then interpreted as the probability of emitting the label (or blank) with index </a:t>
                </a:r>
                <a14:m>
                  <m:oMath xmlns:m="http://schemas.openxmlformats.org/officeDocument/2006/math">
                    <m:r>
                      <a:rPr lang="en-US" sz="1800" b="1">
                        <a:latin typeface="Cambria Math" charset="0"/>
                        <a:ea typeface="Arial" charset="0"/>
                        <a:cs typeface="Arial" charset="0"/>
                      </a:rPr>
                      <m:t>𝑘</m:t>
                    </m:r>
                  </m:oMath>
                </a14:m>
                <a:r>
                  <a:rPr lang="en-US" sz="1800" b="1" dirty="0">
                    <a:latin typeface="Arial" charset="0"/>
                    <a:ea typeface="Arial" charset="0"/>
                    <a:cs typeface="Arial" charset="0"/>
                  </a:rPr>
                  <a:t> at time </a:t>
                </a:r>
                <a14:m>
                  <m:oMath xmlns:m="http://schemas.openxmlformats.org/officeDocument/2006/math">
                    <m:r>
                      <a:rPr lang="en-US" sz="1800" b="1">
                        <a:latin typeface="Cambria Math" charset="0"/>
                        <a:ea typeface="Arial" charset="0"/>
                        <a:cs typeface="Arial" charset="0"/>
                      </a:rPr>
                      <m:t>𝑡</m:t>
                    </m:r>
                  </m:oMath>
                </a14:m>
                <a:r>
                  <a:rPr lang="en-US" sz="1800" b="1" dirty="0">
                    <a:latin typeface="Arial" charset="0"/>
                    <a:ea typeface="Arial" charset="0"/>
                    <a:cs typeface="Arial" charset="0"/>
                  </a:rPr>
                  <a:t>:</a:t>
                </a:r>
              </a:p>
              <a:p>
                <a:pPr marL="458788" lvl="2" indent="0">
                  <a:spcBef>
                    <a:spcPts val="0"/>
                  </a:spcBef>
                  <a:buNone/>
                </a:pPr>
                <a14:m>
                  <m:oMathPara xmlns:m="http://schemas.openxmlformats.org/officeDocument/2006/math">
                    <m:oMathParaPr>
                      <m:jc m:val="left"/>
                    </m:oMathParaPr>
                    <m:oMath xmlns:m="http://schemas.openxmlformats.org/officeDocument/2006/math">
                      <m:r>
                        <a:rPr lang="en-US" sz="1800" b="1" i="1">
                          <a:latin typeface="Cambria Math" charset="0"/>
                        </a:rPr>
                        <m:t>𝐩</m:t>
                      </m:r>
                      <m:d>
                        <m:dPr>
                          <m:ctrlPr>
                            <a:rPr lang="en-US" sz="1800" b="1" i="1">
                              <a:latin typeface="Cambria Math" panose="02040503050406030204" pitchFamily="18" charset="0"/>
                            </a:rPr>
                          </m:ctrlPr>
                        </m:dPr>
                        <m:e>
                          <m:r>
                            <a:rPr lang="en-US" sz="1800" b="1" i="1">
                              <a:latin typeface="Cambria Math" charset="0"/>
                            </a:rPr>
                            <m:t>𝐤</m:t>
                          </m:r>
                          <m:r>
                            <a:rPr lang="en-US" sz="1800" b="1">
                              <a:latin typeface="Cambria Math" charset="0"/>
                            </a:rPr>
                            <m:t>,</m:t>
                          </m:r>
                          <m:r>
                            <a:rPr lang="en-US" sz="1800" b="1" i="1">
                              <a:latin typeface="Cambria Math" charset="0"/>
                            </a:rPr>
                            <m:t>𝐭</m:t>
                          </m:r>
                        </m:e>
                        <m:e>
                          <m:r>
                            <a:rPr lang="en-US" sz="1800" b="1" i="1">
                              <a:latin typeface="Cambria Math" charset="0"/>
                            </a:rPr>
                            <m:t>𝐱</m:t>
                          </m:r>
                        </m:e>
                      </m:d>
                      <m:r>
                        <a:rPr lang="en-US" sz="1800" b="1">
                          <a:latin typeface="Cambria Math" charset="0"/>
                        </a:rPr>
                        <m:t>=</m:t>
                      </m:r>
                      <m:f>
                        <m:fPr>
                          <m:ctrlPr>
                            <a:rPr lang="en-US" sz="1800" b="1" i="1">
                              <a:latin typeface="Cambria Math" panose="02040503050406030204" pitchFamily="18" charset="0"/>
                            </a:rPr>
                          </m:ctrlPr>
                        </m:fPr>
                        <m:num>
                          <m:sSup>
                            <m:sSupPr>
                              <m:ctrlPr>
                                <a:rPr lang="en-US" sz="1800" b="1" i="1">
                                  <a:latin typeface="Cambria Math" panose="02040503050406030204" pitchFamily="18" charset="0"/>
                                </a:rPr>
                              </m:ctrlPr>
                            </m:sSupPr>
                            <m:e>
                              <m:r>
                                <a:rPr lang="en-US" sz="1800" b="1" i="1">
                                  <a:latin typeface="Cambria Math" charset="0"/>
                                </a:rPr>
                                <m:t>𝐞</m:t>
                              </m:r>
                            </m:e>
                            <m:sup>
                              <m:sSubSup>
                                <m:sSubSupPr>
                                  <m:ctrlPr>
                                    <a:rPr lang="en-US" sz="1800" b="1" i="1">
                                      <a:latin typeface="Cambria Math" panose="02040503050406030204" pitchFamily="18" charset="0"/>
                                    </a:rPr>
                                  </m:ctrlPr>
                                </m:sSubSupPr>
                                <m:e>
                                  <m:r>
                                    <a:rPr lang="en-US" sz="1800" b="1" i="1">
                                      <a:latin typeface="Cambria Math" charset="0"/>
                                    </a:rPr>
                                    <m:t>𝐲</m:t>
                                  </m:r>
                                </m:e>
                                <m:sub>
                                  <m:r>
                                    <a:rPr lang="en-US" sz="1800" b="1" i="1">
                                      <a:latin typeface="Cambria Math" charset="0"/>
                                    </a:rPr>
                                    <m:t>𝐭</m:t>
                                  </m:r>
                                </m:sub>
                                <m:sup>
                                  <m:r>
                                    <a:rPr lang="en-US" sz="1800" b="1" i="1">
                                      <a:latin typeface="Cambria Math" charset="0"/>
                                    </a:rPr>
                                    <m:t>𝐤</m:t>
                                  </m:r>
                                </m:sup>
                              </m:sSubSup>
                            </m:sup>
                          </m:sSup>
                        </m:num>
                        <m:den>
                          <m:nary>
                            <m:naryPr>
                              <m:chr m:val="∑"/>
                              <m:limLoc m:val="subSup"/>
                              <m:supHide m:val="on"/>
                              <m:ctrlPr>
                                <a:rPr lang="en-US" sz="1800" b="1" i="1">
                                  <a:latin typeface="Cambria Math" panose="02040503050406030204" pitchFamily="18" charset="0"/>
                                </a:rPr>
                              </m:ctrlPr>
                            </m:naryPr>
                            <m:sub>
                              <m:sSup>
                                <m:sSupPr>
                                  <m:ctrlPr>
                                    <a:rPr lang="en-US" sz="1800" b="1" i="1">
                                      <a:latin typeface="Cambria Math" panose="02040503050406030204" pitchFamily="18" charset="0"/>
                                    </a:rPr>
                                  </m:ctrlPr>
                                </m:sSupPr>
                                <m:e>
                                  <m:r>
                                    <a:rPr lang="en-US" sz="1800" b="1" i="1">
                                      <a:latin typeface="Cambria Math" charset="0"/>
                                    </a:rPr>
                                    <m:t>𝐤</m:t>
                                  </m:r>
                                </m:e>
                                <m:sup>
                                  <m:r>
                                    <a:rPr lang="en-US" sz="1800" b="1">
                                      <a:latin typeface="Cambria Math" charset="0"/>
                                    </a:rPr>
                                    <m:t>′</m:t>
                                  </m:r>
                                </m:sup>
                              </m:sSup>
                            </m:sub>
                            <m:sup/>
                            <m:e>
                              <m:sSup>
                                <m:sSupPr>
                                  <m:ctrlPr>
                                    <a:rPr lang="en-US" sz="1800" b="1" i="1">
                                      <a:latin typeface="Cambria Math" panose="02040503050406030204" pitchFamily="18" charset="0"/>
                                    </a:rPr>
                                  </m:ctrlPr>
                                </m:sSupPr>
                                <m:e>
                                  <m:r>
                                    <a:rPr lang="en-US" sz="1800" b="1" i="1">
                                      <a:latin typeface="Cambria Math" charset="0"/>
                                    </a:rPr>
                                    <m:t>𝐞</m:t>
                                  </m:r>
                                </m:e>
                                <m:sup>
                                  <m:sSubSup>
                                    <m:sSubSupPr>
                                      <m:ctrlPr>
                                        <a:rPr lang="en-US" sz="1800" b="1" i="1">
                                          <a:latin typeface="Cambria Math" panose="02040503050406030204" pitchFamily="18" charset="0"/>
                                        </a:rPr>
                                      </m:ctrlPr>
                                    </m:sSubSupPr>
                                    <m:e>
                                      <m:r>
                                        <a:rPr lang="en-US" sz="1800" b="1" i="1">
                                          <a:latin typeface="Cambria Math" charset="0"/>
                                        </a:rPr>
                                        <m:t>𝐲</m:t>
                                      </m:r>
                                    </m:e>
                                    <m:sub>
                                      <m:r>
                                        <a:rPr lang="en-US" sz="1800" b="1" i="1">
                                          <a:latin typeface="Cambria Math" charset="0"/>
                                        </a:rPr>
                                        <m:t>𝐭</m:t>
                                      </m:r>
                                    </m:sub>
                                    <m:sup>
                                      <m:sSup>
                                        <m:sSupPr>
                                          <m:ctrlPr>
                                            <a:rPr lang="en-US" sz="1800" b="1" i="1">
                                              <a:latin typeface="Cambria Math" panose="02040503050406030204" pitchFamily="18" charset="0"/>
                                            </a:rPr>
                                          </m:ctrlPr>
                                        </m:sSupPr>
                                        <m:e>
                                          <m:r>
                                            <a:rPr lang="en-US" sz="1800" b="1" i="1">
                                              <a:latin typeface="Cambria Math" charset="0"/>
                                            </a:rPr>
                                            <m:t>𝐤</m:t>
                                          </m:r>
                                        </m:e>
                                        <m:sup>
                                          <m:r>
                                            <a:rPr lang="en-US" sz="1800" b="1">
                                              <a:latin typeface="Cambria Math" charset="0"/>
                                            </a:rPr>
                                            <m:t>′</m:t>
                                          </m:r>
                                        </m:sup>
                                      </m:sSup>
                                    </m:sup>
                                  </m:sSubSup>
                                </m:sup>
                              </m:sSup>
                            </m:e>
                          </m:nary>
                        </m:den>
                      </m:f>
                      <m:r>
                        <a:rPr lang="en-US" sz="1800" b="1" i="1">
                          <a:latin typeface="Cambria Math" charset="0"/>
                        </a:rPr>
                        <m:t> </m:t>
                      </m:r>
                      <m:r>
                        <a:rPr lang="en-US" sz="1800" b="1">
                          <a:latin typeface="Cambria Math" charset="0"/>
                        </a:rPr>
                        <m:t> </m:t>
                      </m:r>
                    </m:oMath>
                  </m:oMathPara>
                </a14:m>
                <a:endParaRPr lang="en-US" sz="1800" b="1" dirty="0">
                  <a:latin typeface="Arial" charset="0"/>
                </a:endParaRPr>
              </a:p>
              <a:p>
                <a:pPr marL="238125" lvl="2" indent="0">
                  <a:spcBef>
                    <a:spcPts val="0"/>
                  </a:spcBef>
                  <a:buNone/>
                </a:pPr>
                <a:r>
                  <a:rPr lang="en-US" sz="1800" b="1" dirty="0">
                    <a:latin typeface="Arial" charset="0"/>
                    <a:ea typeface="Arial" charset="0"/>
                    <a:cs typeface="Arial" charset="0"/>
                  </a:rPr>
                  <a:t>where </a:t>
                </a:r>
                <a14:m>
                  <m:oMath xmlns:m="http://schemas.openxmlformats.org/officeDocument/2006/math">
                    <m:sSubSup>
                      <m:sSubSupPr>
                        <m:ctrlPr>
                          <a:rPr lang="en-US" sz="1800" b="1" i="1">
                            <a:latin typeface="Cambria Math" panose="02040503050406030204" pitchFamily="18" charset="0"/>
                            <a:ea typeface="Arial" charset="0"/>
                            <a:cs typeface="Arial" charset="0"/>
                          </a:rPr>
                        </m:ctrlPr>
                      </m:sSubSupPr>
                      <m:e>
                        <m:r>
                          <a:rPr lang="en-US" sz="1800" b="1">
                            <a:latin typeface="Cambria Math" charset="0"/>
                            <a:ea typeface="Arial" charset="0"/>
                            <a:cs typeface="Arial" charset="0"/>
                          </a:rPr>
                          <m:t>𝑦</m:t>
                        </m:r>
                      </m:e>
                      <m:sub>
                        <m:r>
                          <a:rPr lang="en-US" sz="1800" b="1">
                            <a:latin typeface="Cambria Math" charset="0"/>
                            <a:ea typeface="Arial" charset="0"/>
                            <a:cs typeface="Arial" charset="0"/>
                          </a:rPr>
                          <m:t>𝑡</m:t>
                        </m:r>
                      </m:sub>
                      <m:sup>
                        <m:r>
                          <a:rPr lang="en-US" sz="1800" b="1">
                            <a:latin typeface="Cambria Math" charset="0"/>
                            <a:ea typeface="Arial" charset="0"/>
                            <a:cs typeface="Arial" charset="0"/>
                          </a:rPr>
                          <m:t>𝑘</m:t>
                        </m:r>
                      </m:sup>
                    </m:sSubSup>
                  </m:oMath>
                </a14:m>
                <a:r>
                  <a:rPr lang="en-US" sz="1800" b="1" dirty="0">
                    <a:latin typeface="Arial" charset="0"/>
                    <a:ea typeface="Arial" charset="0"/>
                    <a:cs typeface="Arial" charset="0"/>
                  </a:rPr>
                  <a:t> is element k of </a:t>
                </a:r>
                <a14:m>
                  <m:oMath xmlns:m="http://schemas.openxmlformats.org/officeDocument/2006/math">
                    <m:sSub>
                      <m:sSubPr>
                        <m:ctrlPr>
                          <a:rPr lang="en-US" sz="1800" b="1" i="1">
                            <a:latin typeface="Cambria Math" panose="02040503050406030204" pitchFamily="18" charset="0"/>
                            <a:ea typeface="Arial" charset="0"/>
                            <a:cs typeface="Arial" charset="0"/>
                          </a:rPr>
                        </m:ctrlPr>
                      </m:sSubPr>
                      <m:e>
                        <m:r>
                          <a:rPr lang="en-US" sz="1800" b="1">
                            <a:latin typeface="Cambria Math" charset="0"/>
                            <a:ea typeface="Arial" charset="0"/>
                            <a:cs typeface="Arial" charset="0"/>
                          </a:rPr>
                          <m:t>𝑦</m:t>
                        </m:r>
                      </m:e>
                      <m:sub>
                        <m:r>
                          <a:rPr lang="en-US" sz="1800" b="1">
                            <a:latin typeface="Cambria Math" charset="0"/>
                            <a:ea typeface="Arial" charset="0"/>
                            <a:cs typeface="Arial" charset="0"/>
                          </a:rPr>
                          <m:t>𝑡</m:t>
                        </m:r>
                      </m:sub>
                    </m:sSub>
                  </m:oMath>
                </a14:m>
                <a:r>
                  <a:rPr lang="en-US" sz="1800" b="1" dirty="0">
                    <a:latin typeface="Arial" charset="0"/>
                    <a:ea typeface="Arial" charset="0"/>
                    <a:cs typeface="Arial" charset="0"/>
                  </a:rPr>
                  <a:t>. </a:t>
                </a:r>
              </a:p>
              <a:p>
                <a:pPr marL="182563" indent="-182563">
                  <a:spcBef>
                    <a:spcPts val="1200"/>
                  </a:spcBef>
                  <a:spcAft>
                    <a:spcPts val="600"/>
                  </a:spcAft>
                  <a:buFont typeface="Arial" charset="0"/>
                </a:pPr>
                <a:r>
                  <a:rPr lang="en-US" sz="1800" b="1" dirty="0">
                    <a:latin typeface="Arial" charset="0"/>
                    <a:ea typeface="Arial" charset="0"/>
                    <a:cs typeface="Arial" charset="0"/>
                  </a:rPr>
                  <a:t>A CTC alignment </a:t>
                </a:r>
                <a14:m>
                  <m:oMath xmlns:m="http://schemas.openxmlformats.org/officeDocument/2006/math">
                    <m:r>
                      <a:rPr lang="en-US" sz="1800" b="1" i="1">
                        <a:latin typeface="Cambria Math" charset="0"/>
                        <a:ea typeface="Arial" charset="0"/>
                        <a:cs typeface="Arial" charset="0"/>
                      </a:rPr>
                      <m:t>𝒂</m:t>
                    </m:r>
                  </m:oMath>
                </a14:m>
                <a:r>
                  <a:rPr lang="en-US" sz="1800" b="1" dirty="0">
                    <a:latin typeface="Arial" charset="0"/>
                    <a:ea typeface="Arial" charset="0"/>
                    <a:cs typeface="Arial" charset="0"/>
                  </a:rPr>
                  <a:t> is a length </a:t>
                </a:r>
                <a:r>
                  <a:rPr lang="en-US" sz="1800" b="1" i="1" dirty="0">
                    <a:latin typeface="Arial" charset="0"/>
                    <a:ea typeface="Arial" charset="0"/>
                    <a:cs typeface="Arial" charset="0"/>
                  </a:rPr>
                  <a:t>T</a:t>
                </a:r>
                <a:r>
                  <a:rPr lang="en-US" sz="1800" b="1" dirty="0">
                    <a:latin typeface="Arial" charset="0"/>
                    <a:ea typeface="Arial" charset="0"/>
                    <a:cs typeface="Arial" charset="0"/>
                  </a:rPr>
                  <a:t> sequence of blank and label indices. The probability </a:t>
                </a:r>
                <a14:m>
                  <m:oMath xmlns:m="http://schemas.openxmlformats.org/officeDocument/2006/math">
                    <m:r>
                      <a:rPr lang="en-US" sz="1800" b="1" i="1">
                        <a:latin typeface="Cambria Math" charset="0"/>
                        <a:ea typeface="Arial" charset="0"/>
                        <a:cs typeface="Arial" charset="0"/>
                      </a:rPr>
                      <m:t>𝒑</m:t>
                    </m:r>
                    <m:r>
                      <a:rPr lang="en-US" sz="1800" b="1">
                        <a:latin typeface="Cambria Math" charset="0"/>
                        <a:ea typeface="Arial" charset="0"/>
                        <a:cs typeface="Arial" charset="0"/>
                      </a:rPr>
                      <m:t>(</m:t>
                    </m:r>
                    <m:r>
                      <a:rPr lang="en-US" sz="1800" b="1" i="1">
                        <a:latin typeface="Cambria Math" charset="0"/>
                        <a:ea typeface="Arial" charset="0"/>
                        <a:cs typeface="Arial" charset="0"/>
                      </a:rPr>
                      <m:t>𝒂</m:t>
                    </m:r>
                    <m:r>
                      <a:rPr lang="en-US" sz="1800" b="1">
                        <a:latin typeface="Cambria Math" charset="0"/>
                        <a:ea typeface="Arial" charset="0"/>
                        <a:cs typeface="Arial" charset="0"/>
                      </a:rPr>
                      <m:t>|</m:t>
                    </m:r>
                    <m:r>
                      <a:rPr lang="en-US" sz="1800" b="1" i="1">
                        <a:latin typeface="Cambria Math" charset="0"/>
                        <a:ea typeface="Arial" charset="0"/>
                        <a:cs typeface="Arial" charset="0"/>
                      </a:rPr>
                      <m:t>𝒙</m:t>
                    </m:r>
                    <m:r>
                      <a:rPr lang="en-US" sz="1800" b="1">
                        <a:latin typeface="Cambria Math" charset="0"/>
                        <a:ea typeface="Arial" charset="0"/>
                        <a:cs typeface="Arial" charset="0"/>
                      </a:rPr>
                      <m:t>)</m:t>
                    </m:r>
                  </m:oMath>
                </a14:m>
                <a:r>
                  <a:rPr lang="en-US" sz="1800" b="1" dirty="0">
                    <a:latin typeface="Arial" charset="0"/>
                    <a:ea typeface="Arial" charset="0"/>
                    <a:cs typeface="Arial" charset="0"/>
                  </a:rPr>
                  <a:t> is the product of the emission probabilities at every time step:</a:t>
                </a:r>
              </a:p>
              <a:p>
                <a:pPr marL="458788" lvl="2" indent="0">
                  <a:buNone/>
                </a:pPr>
                <a14:m>
                  <m:oMathPara xmlns:m="http://schemas.openxmlformats.org/officeDocument/2006/math">
                    <m:oMathParaPr>
                      <m:jc m:val="left"/>
                    </m:oMathParaPr>
                    <m:oMath xmlns:m="http://schemas.openxmlformats.org/officeDocument/2006/math">
                      <m:r>
                        <a:rPr lang="en-US" sz="1800" b="1" i="1">
                          <a:latin typeface="Cambria Math" charset="0"/>
                        </a:rPr>
                        <m:t>𝐩</m:t>
                      </m:r>
                      <m:d>
                        <m:dPr>
                          <m:ctrlPr>
                            <a:rPr lang="en-US" sz="1800" b="1" i="1">
                              <a:latin typeface="Cambria Math" panose="02040503050406030204" pitchFamily="18" charset="0"/>
                            </a:rPr>
                          </m:ctrlPr>
                        </m:dPr>
                        <m:e>
                          <m:r>
                            <a:rPr lang="en-US" sz="1800" b="1" i="1">
                              <a:latin typeface="Cambria Math" charset="0"/>
                            </a:rPr>
                            <m:t>𝐚</m:t>
                          </m:r>
                        </m:e>
                        <m:e>
                          <m:r>
                            <a:rPr lang="en-US" sz="1800" b="1" i="1">
                              <a:latin typeface="Cambria Math" charset="0"/>
                            </a:rPr>
                            <m:t>𝐱</m:t>
                          </m:r>
                        </m:e>
                      </m:d>
                      <m:r>
                        <a:rPr lang="en-US" sz="1800" b="1">
                          <a:latin typeface="Cambria Math" charset="0"/>
                        </a:rPr>
                        <m:t>=</m:t>
                      </m:r>
                      <m:nary>
                        <m:naryPr>
                          <m:chr m:val="∏"/>
                          <m:limLoc m:val="undOvr"/>
                          <m:ctrlPr>
                            <a:rPr lang="en-US" sz="1800" b="1" i="1">
                              <a:latin typeface="Cambria Math" panose="02040503050406030204" pitchFamily="18" charset="0"/>
                            </a:rPr>
                          </m:ctrlPr>
                        </m:naryPr>
                        <m:sub>
                          <m:r>
                            <a:rPr lang="en-US" sz="1800" b="1" i="1">
                              <a:latin typeface="Cambria Math" charset="0"/>
                            </a:rPr>
                            <m:t>𝐭</m:t>
                          </m:r>
                          <m:r>
                            <a:rPr lang="en-US" sz="1800" b="1">
                              <a:latin typeface="Cambria Math" charset="0"/>
                            </a:rPr>
                            <m:t>=</m:t>
                          </m:r>
                          <m:r>
                            <a:rPr lang="en-US" sz="1800" b="1" i="1">
                              <a:latin typeface="Cambria Math" charset="0"/>
                            </a:rPr>
                            <m:t>𝟏</m:t>
                          </m:r>
                        </m:sub>
                        <m:sup>
                          <m:r>
                            <a:rPr lang="en-US" sz="1800" b="1" i="1">
                              <a:latin typeface="Cambria Math" charset="0"/>
                            </a:rPr>
                            <m:t>𝐓</m:t>
                          </m:r>
                        </m:sup>
                        <m:e>
                          <m:r>
                            <a:rPr lang="en-US" sz="1800" b="1" i="1">
                              <a:latin typeface="Cambria Math" charset="0"/>
                            </a:rPr>
                            <m:t>𝐩</m:t>
                          </m:r>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charset="0"/>
                                    </a:rPr>
                                    <m:t>𝐚</m:t>
                                  </m:r>
                                </m:e>
                                <m:sub>
                                  <m:r>
                                    <a:rPr lang="en-US" sz="1800" b="1" i="1">
                                      <a:latin typeface="Cambria Math" charset="0"/>
                                    </a:rPr>
                                    <m:t>𝐭</m:t>
                                  </m:r>
                                </m:sub>
                              </m:sSub>
                              <m:r>
                                <a:rPr lang="en-US" sz="1800" b="1">
                                  <a:latin typeface="Cambria Math" charset="0"/>
                                </a:rPr>
                                <m:t>,</m:t>
                              </m:r>
                              <m:r>
                                <a:rPr lang="en-US" sz="1800" b="1" i="1">
                                  <a:latin typeface="Cambria Math" charset="0"/>
                                </a:rPr>
                                <m:t>𝐭</m:t>
                              </m:r>
                            </m:e>
                            <m:e>
                              <m:r>
                                <a:rPr lang="en-US" sz="1800" b="1" i="1">
                                  <a:latin typeface="Cambria Math" charset="0"/>
                                </a:rPr>
                                <m:t>𝐱</m:t>
                              </m:r>
                            </m:e>
                          </m:d>
                          <m:r>
                            <a:rPr lang="en-US" sz="1800" b="1" i="1">
                              <a:latin typeface="Cambria Math" charset="0"/>
                            </a:rPr>
                            <m:t> </m:t>
                          </m:r>
                          <m:r>
                            <a:rPr lang="en-US" sz="1800" b="1">
                              <a:latin typeface="Cambria Math" charset="0"/>
                            </a:rPr>
                            <m:t> </m:t>
                          </m:r>
                        </m:e>
                      </m:nary>
                    </m:oMath>
                  </m:oMathPara>
                </a14:m>
                <a:endParaRPr lang="en-US" sz="1800" b="1" dirty="0"/>
              </a:p>
              <a:p>
                <a:pPr marL="182563" indent="-182563">
                  <a:spcBef>
                    <a:spcPts val="0"/>
                  </a:spcBef>
                  <a:spcAft>
                    <a:spcPts val="600"/>
                  </a:spcAft>
                  <a:buFont typeface="Arial" charset="0"/>
                </a:pPr>
                <a:endParaRPr lang="en-US" sz="1800" b="1" dirty="0">
                  <a:latin typeface="Arial" charset="0"/>
                  <a:ea typeface="Arial" charset="0"/>
                  <a:cs typeface="Arial"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699"/>
                <a:ext cx="8686800" cy="5715779"/>
              </a:xfrm>
              <a:blipFill rotWithShape="0">
                <a:blip r:embed="rId2"/>
                <a:stretch>
                  <a:fillRect l="-1544" t="-1386" r="-2316"/>
                </a:stretch>
              </a:blipFill>
            </p:spPr>
            <p:txBody>
              <a:bodyPr/>
              <a:lstStyle/>
              <a:p>
                <a:r>
                  <a:rPr lang="en-US">
                    <a:noFill/>
                  </a:rPr>
                  <a:t> </a:t>
                </a:r>
              </a:p>
            </p:txBody>
          </p:sp>
        </mc:Fallback>
      </mc:AlternateContent>
    </p:spTree>
    <p:extLst>
      <p:ext uri="{BB962C8B-B14F-4D97-AF65-F5344CB8AC3E}">
        <p14:creationId xmlns:p14="http://schemas.microsoft.com/office/powerpoint/2010/main" val="41336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Connectionist Temporal Classification (CTC)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700"/>
                <a:ext cx="8686800" cy="4851701"/>
              </a:xfrm>
            </p:spPr>
            <p:txBody>
              <a:bodyPr lIns="0" tIns="0" rIns="0" bIns="0"/>
              <a:lstStyle/>
              <a:p>
                <a:pPr marL="182563" indent="-182563">
                  <a:spcBef>
                    <a:spcPts val="0"/>
                  </a:spcBef>
                  <a:spcAft>
                    <a:spcPts val="1200"/>
                  </a:spcAft>
                  <a:buFont typeface="Arial" charset="0"/>
                </a:pPr>
                <a:r>
                  <a:rPr lang="en-US" sz="1800" b="1" dirty="0">
                    <a:latin typeface="Arial" charset="0"/>
                    <a:ea typeface="Arial" charset="0"/>
                    <a:cs typeface="Arial" charset="0"/>
                  </a:rPr>
                  <a:t>For a given transcription sequence, there are as many possible alignments as there are different ways of separating the labels with blanks. </a:t>
                </a:r>
              </a:p>
              <a:p>
                <a:pPr marL="182563" indent="-182563">
                  <a:spcBef>
                    <a:spcPts val="0"/>
                  </a:spcBef>
                  <a:spcAft>
                    <a:spcPts val="1200"/>
                  </a:spcAft>
                  <a:buFont typeface="Arial" charset="0"/>
                </a:pPr>
                <a:r>
                  <a:rPr lang="en-US" sz="1800" b="1" dirty="0">
                    <a:latin typeface="Arial" charset="0"/>
                    <a:ea typeface="Arial" charset="0"/>
                    <a:cs typeface="Arial" charset="0"/>
                  </a:rPr>
                  <a:t>For example, using ‘−’ to denote blanks, the alignments (a, −, b, c, −, −) and</a:t>
                </a:r>
                <a:br>
                  <a:rPr lang="en-US" sz="1800" b="1" dirty="0">
                    <a:latin typeface="Arial" charset="0"/>
                    <a:ea typeface="Arial" charset="0"/>
                    <a:cs typeface="Arial" charset="0"/>
                  </a:rPr>
                </a:br>
                <a:r>
                  <a:rPr lang="en-US" sz="1800" b="1" dirty="0">
                    <a:latin typeface="Arial" charset="0"/>
                    <a:ea typeface="Arial" charset="0"/>
                    <a:cs typeface="Arial" charset="0"/>
                  </a:rPr>
                  <a:t>(−, −, a, −, b, c) both correspond to the transcription (a, b, c). When the same label appears on successive time steps in an alignment, the repeats are removed: (a, b, b, b, c, c) and (a, −, b, −, c, c) also correspond to</a:t>
                </a:r>
                <a:br>
                  <a:rPr lang="en-US" sz="1800" b="1" dirty="0">
                    <a:latin typeface="Arial" charset="0"/>
                    <a:ea typeface="Arial" charset="0"/>
                    <a:cs typeface="Arial" charset="0"/>
                  </a:rPr>
                </a:br>
                <a:r>
                  <a:rPr lang="en-US" sz="1800" b="1" dirty="0">
                    <a:latin typeface="Arial" charset="0"/>
                    <a:ea typeface="Arial" charset="0"/>
                    <a:cs typeface="Arial" charset="0"/>
                  </a:rPr>
                  <a:t>(a, b, c). </a:t>
                </a:r>
              </a:p>
              <a:p>
                <a:pPr marL="182563" indent="-182563">
                  <a:spcBef>
                    <a:spcPts val="0"/>
                  </a:spcBef>
                  <a:spcAft>
                    <a:spcPts val="1200"/>
                  </a:spcAft>
                  <a:buFont typeface="Arial" charset="0"/>
                </a:pPr>
                <a:r>
                  <a:rPr lang="en-US" sz="1800" b="1" dirty="0">
                    <a:latin typeface="Arial" charset="0"/>
                    <a:ea typeface="Arial" charset="0"/>
                    <a:cs typeface="Arial" charset="0"/>
                  </a:rPr>
                  <a:t>Denoting </a:t>
                </a:r>
                <a:r>
                  <a:rPr lang="en-US" sz="1800" b="1" i="1" dirty="0">
                    <a:latin typeface="Arial" charset="0"/>
                    <a:ea typeface="Arial" charset="0"/>
                    <a:cs typeface="Arial" charset="0"/>
                  </a:rPr>
                  <a:t>B</a:t>
                </a:r>
                <a:r>
                  <a:rPr lang="en-US" sz="1800" b="1" dirty="0">
                    <a:latin typeface="Arial" charset="0"/>
                    <a:ea typeface="Arial" charset="0"/>
                    <a:cs typeface="Arial" charset="0"/>
                  </a:rPr>
                  <a:t> as an operator that removes first the repeated labels, then the blanks from alignments, and observing that the total probability of an output transcription </a:t>
                </a:r>
                <a:r>
                  <a:rPr lang="en-US" sz="1800" b="1" i="1" dirty="0">
                    <a:latin typeface="Arial" charset="0"/>
                    <a:ea typeface="Arial" charset="0"/>
                    <a:cs typeface="Arial" charset="0"/>
                  </a:rPr>
                  <a:t>y</a:t>
                </a:r>
                <a:r>
                  <a:rPr lang="en-US" sz="1800" b="1" dirty="0">
                    <a:latin typeface="Arial" charset="0"/>
                    <a:ea typeface="Arial" charset="0"/>
                    <a:cs typeface="Arial" charset="0"/>
                  </a:rPr>
                  <a:t> is equal to the sum of the probabilities of the alignments corresponding to it, we can write:</a:t>
                </a:r>
              </a:p>
              <a:p>
                <a:pPr marL="458788" lvl="2" indent="0">
                  <a:spcBef>
                    <a:spcPts val="0"/>
                  </a:spcBef>
                  <a:spcAft>
                    <a:spcPts val="600"/>
                  </a:spcAft>
                  <a:buNone/>
                </a:pPr>
                <a14:m>
                  <m:oMathPara xmlns:m="http://schemas.openxmlformats.org/officeDocument/2006/math">
                    <m:oMathParaPr>
                      <m:jc m:val="left"/>
                    </m:oMathParaPr>
                    <m:oMath xmlns:m="http://schemas.openxmlformats.org/officeDocument/2006/math">
                      <m:r>
                        <a:rPr lang="en-US" sz="1800" b="1" i="1">
                          <a:latin typeface="Cambria Math" charset="0"/>
                        </a:rPr>
                        <m:t>𝒑</m:t>
                      </m:r>
                      <m:d>
                        <m:dPr>
                          <m:ctrlPr>
                            <a:rPr lang="en-US" sz="1800" b="1" i="1">
                              <a:latin typeface="Cambria Math" panose="02040503050406030204" pitchFamily="18" charset="0"/>
                            </a:rPr>
                          </m:ctrlPr>
                        </m:dPr>
                        <m:e>
                          <m:r>
                            <a:rPr lang="en-US" sz="1800" b="1" i="1">
                              <a:latin typeface="Cambria Math" charset="0"/>
                            </a:rPr>
                            <m:t>𝒚</m:t>
                          </m:r>
                        </m:e>
                        <m:e>
                          <m:r>
                            <a:rPr lang="en-US" sz="1800" b="1" i="1">
                              <a:latin typeface="Cambria Math" charset="0"/>
                            </a:rPr>
                            <m:t>𝒙</m:t>
                          </m:r>
                        </m:e>
                      </m:d>
                      <m:r>
                        <a:rPr lang="en-US" sz="1800" b="1" i="1">
                          <a:latin typeface="Cambria Math" charset="0"/>
                        </a:rPr>
                        <m:t>=</m:t>
                      </m:r>
                      <m:nary>
                        <m:naryPr>
                          <m:chr m:val="∑"/>
                          <m:limLoc m:val="undOvr"/>
                          <m:supHide m:val="on"/>
                          <m:ctrlPr>
                            <a:rPr lang="en-US" sz="1800" b="1" i="1">
                              <a:latin typeface="Cambria Math" panose="02040503050406030204" pitchFamily="18" charset="0"/>
                            </a:rPr>
                          </m:ctrlPr>
                        </m:naryPr>
                        <m:sub>
                          <m:r>
                            <a:rPr lang="en-US" sz="1800" b="1" i="1">
                              <a:latin typeface="Cambria Math" charset="0"/>
                            </a:rPr>
                            <m:t>𝒂</m:t>
                          </m:r>
                          <m:r>
                            <a:rPr lang="en-US" sz="1800" b="1" i="1">
                              <a:latin typeface="Cambria Math" charset="0"/>
                            </a:rPr>
                            <m:t>∈</m:t>
                          </m:r>
                          <m:sSup>
                            <m:sSupPr>
                              <m:ctrlPr>
                                <a:rPr lang="en-US" sz="1800" b="1" i="1">
                                  <a:latin typeface="Cambria Math" panose="02040503050406030204" pitchFamily="18" charset="0"/>
                                </a:rPr>
                              </m:ctrlPr>
                            </m:sSupPr>
                            <m:e>
                              <m:r>
                                <a:rPr lang="en-US" sz="1800" b="1" i="1">
                                  <a:latin typeface="Cambria Math" charset="0"/>
                                </a:rPr>
                                <m:t>𝓑</m:t>
                              </m:r>
                            </m:e>
                            <m:sup>
                              <m:r>
                                <a:rPr lang="en-US" sz="1800" b="1" i="1">
                                  <a:latin typeface="Cambria Math" charset="0"/>
                                </a:rPr>
                                <m:t>−</m:t>
                              </m:r>
                              <m:r>
                                <a:rPr lang="en-US" sz="1800" b="1" i="1">
                                  <a:latin typeface="Cambria Math" charset="0"/>
                                </a:rPr>
                                <m:t>𝟏</m:t>
                              </m:r>
                            </m:sup>
                          </m:sSup>
                          <m:r>
                            <a:rPr lang="en-US" sz="1800" b="1" i="1">
                              <a:latin typeface="Cambria Math" charset="0"/>
                            </a:rPr>
                            <m:t>(</m:t>
                          </m:r>
                          <m:r>
                            <a:rPr lang="en-US" sz="1800" b="1" i="1">
                              <a:latin typeface="Cambria Math" charset="0"/>
                            </a:rPr>
                            <m:t>𝒚</m:t>
                          </m:r>
                          <m:r>
                            <a:rPr lang="en-US" sz="1800" b="1" i="1">
                              <a:latin typeface="Cambria Math" charset="0"/>
                            </a:rPr>
                            <m:t>)</m:t>
                          </m:r>
                        </m:sub>
                        <m:sup/>
                        <m:e>
                          <m:r>
                            <a:rPr lang="en-US" sz="1800" b="1" i="1">
                              <a:latin typeface="Cambria Math" charset="0"/>
                            </a:rPr>
                            <m:t>𝒑</m:t>
                          </m:r>
                          <m:r>
                            <a:rPr lang="en-US" sz="1800" b="1" i="1">
                              <a:latin typeface="Cambria Math" charset="0"/>
                            </a:rPr>
                            <m:t>(</m:t>
                          </m:r>
                          <m:r>
                            <a:rPr lang="en-US" sz="1800" b="1" i="1">
                              <a:latin typeface="Cambria Math" charset="0"/>
                            </a:rPr>
                            <m:t>𝒂</m:t>
                          </m:r>
                          <m:r>
                            <a:rPr lang="en-US" sz="1800" b="1" i="1">
                              <a:latin typeface="Cambria Math" charset="0"/>
                            </a:rPr>
                            <m:t>|</m:t>
                          </m:r>
                          <m:r>
                            <a:rPr lang="en-US" sz="1800" b="1" i="1">
                              <a:latin typeface="Cambria Math" charset="0"/>
                            </a:rPr>
                            <m:t>𝒙</m:t>
                          </m:r>
                          <m:r>
                            <a:rPr lang="en-US" sz="1800" b="1" i="1">
                              <a:latin typeface="Cambria Math" charset="0"/>
                            </a:rPr>
                            <m:t>)</m:t>
                          </m:r>
                        </m:e>
                      </m:nary>
                      <m:r>
                        <a:rPr lang="en-US" sz="1800" b="1" i="1" smtClean="0">
                          <a:latin typeface="Cambria Math" charset="0"/>
                        </a:rPr>
                        <m:t> </m:t>
                      </m:r>
                    </m:oMath>
                  </m:oMathPara>
                </a14:m>
                <a:endParaRPr lang="en-US" sz="1800" b="1" i="1" dirty="0"/>
              </a:p>
              <a:p>
                <a:pPr marL="182563" indent="-182563">
                  <a:spcBef>
                    <a:spcPts val="0"/>
                  </a:spcBef>
                  <a:spcAft>
                    <a:spcPts val="1200"/>
                  </a:spcAft>
                  <a:buFont typeface="Arial" charset="0"/>
                </a:pPr>
                <a:r>
                  <a:rPr lang="en-US" sz="1800" b="1" dirty="0">
                    <a:latin typeface="Arial" charset="0"/>
                    <a:ea typeface="Arial" charset="0"/>
                    <a:cs typeface="Arial" charset="0"/>
                  </a:rPr>
                  <a:t>Integrating over possible alignments is what allows the network to be trained with </a:t>
                </a:r>
                <a:r>
                  <a:rPr lang="en-US" sz="1800" b="1" dirty="0" err="1">
                    <a:latin typeface="Arial" charset="0"/>
                    <a:ea typeface="Arial" charset="0"/>
                    <a:cs typeface="Arial" charset="0"/>
                  </a:rPr>
                  <a:t>unsegmented</a:t>
                </a:r>
                <a:r>
                  <a:rPr lang="en-US" sz="1800" b="1" dirty="0">
                    <a:latin typeface="Arial" charset="0"/>
                    <a:ea typeface="Arial" charset="0"/>
                    <a:cs typeface="Arial" charset="0"/>
                  </a:rPr>
                  <a:t> data.</a:t>
                </a:r>
              </a:p>
              <a:p>
                <a:pPr marL="182563" indent="-182563">
                  <a:spcBef>
                    <a:spcPts val="0"/>
                  </a:spcBef>
                  <a:spcAft>
                    <a:spcPts val="1200"/>
                  </a:spcAft>
                  <a:buFont typeface="Arial" charset="0"/>
                </a:pPr>
                <a:r>
                  <a:rPr lang="en-US" sz="1800" b="1" dirty="0">
                    <a:latin typeface="Arial" charset="0"/>
                    <a:ea typeface="Arial" charset="0"/>
                    <a:cs typeface="Arial" charset="0"/>
                  </a:rPr>
                  <a:t>Intuition: we don’t know where the labels within a particular transcription will occur, so we sum over all the places where they could occur.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700"/>
                <a:ext cx="8686800" cy="4851701"/>
              </a:xfrm>
              <a:blipFill rotWithShape="0">
                <a:blip r:embed="rId2"/>
                <a:stretch>
                  <a:fillRect l="-1544" t="-1633" r="-1684" b="-16834"/>
                </a:stretch>
              </a:blipFill>
            </p:spPr>
            <p:txBody>
              <a:bodyPr/>
              <a:lstStyle/>
              <a:p>
                <a:r>
                  <a:rPr lang="en-US">
                    <a:noFill/>
                  </a:rPr>
                  <a:t> </a:t>
                </a:r>
              </a:p>
            </p:txBody>
          </p:sp>
        </mc:Fallback>
      </mc:AlternateContent>
    </p:spTree>
    <p:extLst>
      <p:ext uri="{BB962C8B-B14F-4D97-AF65-F5344CB8AC3E}">
        <p14:creationId xmlns:p14="http://schemas.microsoft.com/office/powerpoint/2010/main" val="27546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Neural Networks</a:t>
            </a:r>
          </a:p>
        </p:txBody>
      </p:sp>
      <p:sp>
        <p:nvSpPr>
          <p:cNvPr id="3" name="Content Placeholder 2"/>
          <p:cNvSpPr>
            <a:spLocks noGrp="1"/>
          </p:cNvSpPr>
          <p:nvPr>
            <p:ph idx="1"/>
          </p:nvPr>
        </p:nvSpPr>
        <p:spPr>
          <a:xfrm>
            <a:off x="228600" y="800100"/>
            <a:ext cx="8686800" cy="425144"/>
          </a:xfrm>
        </p:spPr>
        <p:txBody>
          <a:bodyPr lIns="0" tIns="0" rIns="0" bIns="0"/>
          <a:lstStyle/>
          <a:p>
            <a:pPr>
              <a:spcBef>
                <a:spcPts val="0"/>
              </a:spcBef>
              <a:spcAft>
                <a:spcPts val="12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Generally there are two kinds of neural networks:</a:t>
            </a:r>
          </a:p>
        </p:txBody>
      </p:sp>
      <p:pic>
        <p:nvPicPr>
          <p:cNvPr id="2052"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56089"/>
            <a:ext cx="2402633" cy="235137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974911" y="4750316"/>
            <a:ext cx="5940489" cy="1392790"/>
          </a:xfrm>
          <a:prstGeom prst="rect">
            <a:avLst/>
          </a:prstGeom>
        </p:spPr>
        <p:txBody>
          <a:bodyPr/>
          <a:lstStyle>
            <a:defPPr>
              <a:defRPr lang="en-US"/>
            </a:defPPr>
            <a:lvl1pPr marL="342900" indent="-342900">
              <a:spcBef>
                <a:spcPct val="20000"/>
              </a:spcBef>
              <a:buFont typeface="Arial"/>
              <a:buChar char="•"/>
              <a:defRPr sz="3200"/>
            </a:lvl1pPr>
            <a:lvl2pPr marL="349250" lvl="1" indent="-331788">
              <a:spcBef>
                <a:spcPts val="0"/>
              </a:spcBef>
              <a:spcAft>
                <a:spcPts val="1200"/>
              </a:spcAft>
              <a:buFont typeface="Wingdings" panose="05000000000000000000" pitchFamily="2" charset="2"/>
              <a:buChar char="Ø"/>
              <a:defRPr sz="2400" b="1">
                <a:latin typeface="Arial" panose="020B0604020202020204" pitchFamily="34" charset="0"/>
                <a:cs typeface="Arial" panose="020B0604020202020204" pitchFamily="34" charset="0"/>
              </a:defRPr>
            </a:lvl2pPr>
            <a:lvl3pPr marL="642938" lvl="2" indent="-293688">
              <a:spcBef>
                <a:spcPts val="0"/>
              </a:spcBef>
              <a:spcAft>
                <a:spcPts val="1200"/>
              </a:spcAft>
              <a:buFont typeface="Wingdings" panose="05000000000000000000" pitchFamily="2" charset="2"/>
              <a:buChar char="ü"/>
              <a:defRPr sz="2400" b="1">
                <a:latin typeface="Arial" panose="020B0604020202020204" pitchFamily="34" charset="0"/>
                <a:cs typeface="Arial" panose="020B0604020202020204" pitchFamily="34" charset="0"/>
              </a:defRPr>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1" defTabSz="457200" fontAlgn="auto"/>
            <a:r>
              <a:rPr lang="en-US" dirty="0">
                <a:solidFill>
                  <a:prstClr val="black"/>
                </a:solidFill>
              </a:rPr>
              <a:t>Recurrent Neural Network:</a:t>
            </a:r>
          </a:p>
          <a:p>
            <a:pPr lvl="2" defTabSz="457200" fontAlgn="auto"/>
            <a:r>
              <a:rPr lang="en-US" dirty="0">
                <a:solidFill>
                  <a:prstClr val="black"/>
                </a:solidFill>
              </a:rPr>
              <a:t>connections between units form cyclic paths</a:t>
            </a:r>
          </a:p>
        </p:txBody>
      </p:sp>
      <p:grpSp>
        <p:nvGrpSpPr>
          <p:cNvPr id="4" name="Group 3"/>
          <p:cNvGrpSpPr/>
          <p:nvPr/>
        </p:nvGrpSpPr>
        <p:grpSpPr>
          <a:xfrm>
            <a:off x="468744" y="1475365"/>
            <a:ext cx="8003452" cy="2633112"/>
            <a:chOff x="468744" y="1475365"/>
            <a:chExt cx="8003452" cy="2633112"/>
          </a:xfrm>
        </p:grpSpPr>
        <p:pic>
          <p:nvPicPr>
            <p:cNvPr id="2056" name="Picture 8" descr="http://blog.josephwilk.net/images/blog/2012/10/neural_network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86" y="1475365"/>
              <a:ext cx="2690510" cy="263311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68744" y="2064706"/>
              <a:ext cx="5092301" cy="136893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9250" lvl="1" indent="-331788" fontAlgn="auto">
                <a:spcBef>
                  <a:spcPts val="0"/>
                </a:spcBef>
                <a:spcAft>
                  <a:spcPts val="1200"/>
                </a:spcAft>
                <a:buFont typeface="Wingdings" panose="05000000000000000000" pitchFamily="2" charset="2"/>
                <a:buChar char="Ø"/>
              </a:pPr>
              <a:r>
                <a:rPr lang="en-US" sz="2400" b="1" dirty="0" err="1">
                  <a:solidFill>
                    <a:prstClr val="black"/>
                  </a:solidFill>
                  <a:latin typeface="Arial" panose="020B0604020202020204" pitchFamily="34" charset="0"/>
                  <a:cs typeface="Arial" panose="020B0604020202020204" pitchFamily="34" charset="0"/>
                </a:rPr>
                <a:t>Feedforward</a:t>
              </a:r>
              <a:r>
                <a:rPr lang="en-US" sz="2400" b="1" dirty="0">
                  <a:solidFill>
                    <a:prstClr val="black"/>
                  </a:solidFill>
                  <a:latin typeface="Arial" panose="020B0604020202020204" pitchFamily="34" charset="0"/>
                  <a:cs typeface="Arial" panose="020B0604020202020204" pitchFamily="34" charset="0"/>
                </a:rPr>
                <a:t> Neural Networks:</a:t>
              </a:r>
            </a:p>
            <a:p>
              <a:pPr marL="642938" lvl="2" indent="-293688" fontAlgn="auto">
                <a:spcBef>
                  <a:spcPts val="0"/>
                </a:spcBef>
                <a:spcAft>
                  <a:spcPts val="1200"/>
                </a:spcAft>
                <a:buFont typeface="Wingdings" panose="05000000000000000000" pitchFamily="2" charset="2"/>
                <a:buChar char="ü"/>
              </a:pPr>
              <a:r>
                <a:rPr lang="en-US" b="1" dirty="0">
                  <a:solidFill>
                    <a:prstClr val="black"/>
                  </a:solidFill>
                  <a:latin typeface="Arial" panose="020B0604020202020204" pitchFamily="34" charset="0"/>
                  <a:cs typeface="Arial" panose="020B0604020202020204" pitchFamily="34" charset="0"/>
                </a:rPr>
                <a:t>connections between the</a:t>
              </a:r>
              <a:br>
                <a:rPr lang="en-US" b="1" dirty="0">
                  <a:solidFill>
                    <a:prstClr val="black"/>
                  </a:solidFill>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units do not form a cycle</a:t>
              </a:r>
            </a:p>
          </p:txBody>
        </p:sp>
      </p:grpSp>
      <p:cxnSp>
        <p:nvCxnSpPr>
          <p:cNvPr id="5" name="Straight Connector 4"/>
          <p:cNvCxnSpPr/>
          <p:nvPr/>
        </p:nvCxnSpPr>
        <p:spPr>
          <a:xfrm flipV="1">
            <a:off x="1769583" y="3989706"/>
            <a:ext cx="419491" cy="255320"/>
          </a:xfrm>
          <a:prstGeom prst="line">
            <a:avLst/>
          </a:prstGeom>
          <a:ln w="76200" cap="sq">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7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Connectionist Temporal Classification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47700"/>
                <a:ext cx="8686800" cy="2991239"/>
              </a:xfrm>
            </p:spPr>
            <p:txBody>
              <a:bodyPr lIns="0" tIns="0" rIns="0" bIns="0"/>
              <a:lstStyle/>
              <a:p>
                <a:pPr marL="182563" indent="-182563">
                  <a:spcBef>
                    <a:spcPts val="0"/>
                  </a:spcBef>
                  <a:spcAft>
                    <a:spcPts val="1200"/>
                  </a:spcAft>
                  <a:buFont typeface="Arial" charset="0"/>
                </a:pPr>
                <a:r>
                  <a:rPr lang="en-US" sz="1800" b="1" dirty="0">
                    <a:latin typeface="Arial" charset="0"/>
                    <a:ea typeface="Arial" charset="0"/>
                    <a:cs typeface="Arial" charset="0"/>
                  </a:rPr>
                  <a:t>We can write:</a:t>
                </a:r>
              </a:p>
              <a:p>
                <a:pPr marL="458788" lvl="2" indent="0">
                  <a:spcBef>
                    <a:spcPts val="0"/>
                  </a:spcBef>
                  <a:spcAft>
                    <a:spcPts val="600"/>
                  </a:spcAft>
                  <a:buNone/>
                </a:pPr>
                <a14:m>
                  <m:oMathPara xmlns:m="http://schemas.openxmlformats.org/officeDocument/2006/math">
                    <m:oMathParaPr>
                      <m:jc m:val="left"/>
                    </m:oMathParaPr>
                    <m:oMath xmlns:m="http://schemas.openxmlformats.org/officeDocument/2006/math">
                      <m:r>
                        <a:rPr lang="en-US" sz="1800" b="1" i="1">
                          <a:latin typeface="Cambria Math" charset="0"/>
                        </a:rPr>
                        <m:t>𝒑</m:t>
                      </m:r>
                      <m:d>
                        <m:dPr>
                          <m:ctrlPr>
                            <a:rPr lang="en-US" sz="1800" b="1" i="1">
                              <a:latin typeface="Cambria Math" panose="02040503050406030204" pitchFamily="18" charset="0"/>
                            </a:rPr>
                          </m:ctrlPr>
                        </m:dPr>
                        <m:e>
                          <m:r>
                            <a:rPr lang="en-US" sz="1800" b="1" i="1">
                              <a:latin typeface="Cambria Math" charset="0"/>
                            </a:rPr>
                            <m:t>𝒚</m:t>
                          </m:r>
                        </m:e>
                        <m:e>
                          <m:r>
                            <a:rPr lang="en-US" sz="1800" b="1" i="1">
                              <a:latin typeface="Cambria Math" charset="0"/>
                            </a:rPr>
                            <m:t>𝒙</m:t>
                          </m:r>
                        </m:e>
                      </m:d>
                      <m:r>
                        <a:rPr lang="en-US" sz="1800" b="1" i="1">
                          <a:latin typeface="Cambria Math" charset="0"/>
                        </a:rPr>
                        <m:t>=</m:t>
                      </m:r>
                      <m:nary>
                        <m:naryPr>
                          <m:chr m:val="∑"/>
                          <m:limLoc m:val="undOvr"/>
                          <m:supHide m:val="on"/>
                          <m:ctrlPr>
                            <a:rPr lang="en-US" sz="1800" b="1" i="1">
                              <a:latin typeface="Cambria Math" panose="02040503050406030204" pitchFamily="18" charset="0"/>
                            </a:rPr>
                          </m:ctrlPr>
                        </m:naryPr>
                        <m:sub>
                          <m:r>
                            <a:rPr lang="en-US" sz="1800" b="1" i="1">
                              <a:latin typeface="Cambria Math" charset="0"/>
                            </a:rPr>
                            <m:t>𝒂</m:t>
                          </m:r>
                          <m:r>
                            <a:rPr lang="en-US" sz="1800" b="1" i="1">
                              <a:latin typeface="Cambria Math" charset="0"/>
                            </a:rPr>
                            <m:t>∈</m:t>
                          </m:r>
                          <m:sSup>
                            <m:sSupPr>
                              <m:ctrlPr>
                                <a:rPr lang="en-US" sz="1800" b="1" i="1">
                                  <a:latin typeface="Cambria Math" panose="02040503050406030204" pitchFamily="18" charset="0"/>
                                </a:rPr>
                              </m:ctrlPr>
                            </m:sSupPr>
                            <m:e>
                              <m:r>
                                <a:rPr lang="en-US" sz="1800" b="1" i="1">
                                  <a:latin typeface="Cambria Math" charset="0"/>
                                </a:rPr>
                                <m:t>𝓑</m:t>
                              </m:r>
                            </m:e>
                            <m:sup>
                              <m:r>
                                <a:rPr lang="en-US" sz="1800" b="1" i="1">
                                  <a:latin typeface="Cambria Math" charset="0"/>
                                </a:rPr>
                                <m:t>−</m:t>
                              </m:r>
                              <m:r>
                                <a:rPr lang="en-US" sz="1800" b="1" i="1">
                                  <a:latin typeface="Cambria Math" charset="0"/>
                                </a:rPr>
                                <m:t>𝟏</m:t>
                              </m:r>
                            </m:sup>
                          </m:sSup>
                          <m:r>
                            <a:rPr lang="en-US" sz="1800" b="1" i="1">
                              <a:latin typeface="Cambria Math" charset="0"/>
                            </a:rPr>
                            <m:t>(</m:t>
                          </m:r>
                          <m:r>
                            <a:rPr lang="en-US" sz="1800" b="1" i="1">
                              <a:latin typeface="Cambria Math" charset="0"/>
                            </a:rPr>
                            <m:t>𝒚</m:t>
                          </m:r>
                          <m:r>
                            <a:rPr lang="en-US" sz="1800" b="1" i="1">
                              <a:latin typeface="Cambria Math" charset="0"/>
                            </a:rPr>
                            <m:t>)</m:t>
                          </m:r>
                        </m:sub>
                        <m:sup/>
                        <m:e>
                          <m:r>
                            <a:rPr lang="en-US" sz="1800" b="1" i="1">
                              <a:latin typeface="Cambria Math" charset="0"/>
                            </a:rPr>
                            <m:t>𝒑</m:t>
                          </m:r>
                          <m:r>
                            <a:rPr lang="en-US" sz="1800" b="1" i="1">
                              <a:latin typeface="Cambria Math" charset="0"/>
                            </a:rPr>
                            <m:t>(</m:t>
                          </m:r>
                          <m:r>
                            <a:rPr lang="en-US" sz="1800" b="1" i="1">
                              <a:latin typeface="Cambria Math" charset="0"/>
                            </a:rPr>
                            <m:t>𝒂</m:t>
                          </m:r>
                          <m:r>
                            <a:rPr lang="en-US" sz="1800" b="1" i="1">
                              <a:latin typeface="Cambria Math" charset="0"/>
                            </a:rPr>
                            <m:t>|</m:t>
                          </m:r>
                          <m:r>
                            <a:rPr lang="en-US" sz="1800" b="1" i="1">
                              <a:latin typeface="Cambria Math" charset="0"/>
                            </a:rPr>
                            <m:t>𝒙</m:t>
                          </m:r>
                          <m:r>
                            <a:rPr lang="en-US" sz="1800" b="1" i="1">
                              <a:latin typeface="Cambria Math" charset="0"/>
                            </a:rPr>
                            <m:t>)</m:t>
                          </m:r>
                        </m:e>
                      </m:nary>
                      <m:r>
                        <a:rPr lang="en-US" sz="1800" b="1" i="1" smtClean="0">
                          <a:latin typeface="Cambria Math" charset="0"/>
                        </a:rPr>
                        <m:t> </m:t>
                      </m:r>
                    </m:oMath>
                  </m:oMathPara>
                </a14:m>
                <a:endParaRPr lang="en-US" sz="1800" b="1" i="1" dirty="0"/>
              </a:p>
              <a:p>
                <a:pPr marL="182563" indent="-182563">
                  <a:spcBef>
                    <a:spcPts val="0"/>
                  </a:spcBef>
                  <a:spcAft>
                    <a:spcPts val="1200"/>
                  </a:spcAft>
                  <a:buFont typeface="Arial" charset="0"/>
                </a:pPr>
                <a:r>
                  <a:rPr lang="en-US" sz="1800" b="1" dirty="0">
                    <a:latin typeface="Arial" charset="0"/>
                    <a:ea typeface="Arial" charset="0"/>
                    <a:cs typeface="Arial" charset="0"/>
                  </a:rPr>
                  <a:t>This equation can be efficiently evaluated and differentiated using a dynamic programming algorithm. </a:t>
                </a:r>
              </a:p>
              <a:p>
                <a:pPr marL="182563" indent="-182563">
                  <a:spcBef>
                    <a:spcPts val="0"/>
                  </a:spcBef>
                  <a:spcAft>
                    <a:spcPts val="1200"/>
                  </a:spcAft>
                  <a:buFont typeface="Arial" charset="0"/>
                </a:pPr>
                <a:r>
                  <a:rPr lang="en-US" sz="1800" b="1" dirty="0">
                    <a:latin typeface="Arial" charset="0"/>
                    <a:ea typeface="Arial" charset="0"/>
                    <a:cs typeface="Arial" charset="0"/>
                  </a:rPr>
                  <a:t>Given a target transcription </a:t>
                </a:r>
                <a14:m>
                  <m:oMath xmlns:m="http://schemas.openxmlformats.org/officeDocument/2006/math">
                    <m:acc>
                      <m:accPr>
                        <m:chr m:val="̂"/>
                        <m:ctrlPr>
                          <a:rPr lang="en-US" sz="1800" b="1" i="1">
                            <a:latin typeface="Cambria Math" panose="02040503050406030204" pitchFamily="18" charset="0"/>
                            <a:ea typeface="Arial" charset="0"/>
                            <a:cs typeface="Arial" charset="0"/>
                          </a:rPr>
                        </m:ctrlPr>
                      </m:accPr>
                      <m:e>
                        <m:r>
                          <a:rPr lang="en-US" sz="1800" b="1">
                            <a:latin typeface="Cambria Math" charset="0"/>
                            <a:ea typeface="Arial" charset="0"/>
                            <a:cs typeface="Arial" charset="0"/>
                          </a:rPr>
                          <m:t>𝑦</m:t>
                        </m:r>
                      </m:e>
                    </m:acc>
                  </m:oMath>
                </a14:m>
                <a:r>
                  <a:rPr lang="en-US" sz="1800" b="1" dirty="0">
                    <a:latin typeface="Arial" charset="0"/>
                    <a:ea typeface="Arial" charset="0"/>
                    <a:cs typeface="Arial" charset="0"/>
                  </a:rPr>
                  <a:t>, the network can then be trained to minimize the CTC objective function:</a:t>
                </a:r>
              </a:p>
              <a:p>
                <a:pPr marL="458788" lvl="2" indent="0">
                  <a:spcBef>
                    <a:spcPts val="0"/>
                  </a:spcBef>
                  <a:buNone/>
                </a:pPr>
                <a14:m>
                  <m:oMathPara xmlns:m="http://schemas.openxmlformats.org/officeDocument/2006/math">
                    <m:oMathParaPr>
                      <m:jc m:val="left"/>
                    </m:oMathParaPr>
                    <m:oMath xmlns:m="http://schemas.openxmlformats.org/officeDocument/2006/math">
                      <m:r>
                        <a:rPr lang="en-US" sz="1800" b="1" i="1">
                          <a:latin typeface="Cambria Math" charset="0"/>
                        </a:rPr>
                        <m:t>𝐶𝑇𝐶</m:t>
                      </m:r>
                      <m:d>
                        <m:dPr>
                          <m:ctrlPr>
                            <a:rPr lang="en-US" sz="1800" b="1" i="1">
                              <a:latin typeface="Cambria Math" panose="02040503050406030204" pitchFamily="18" charset="0"/>
                            </a:rPr>
                          </m:ctrlPr>
                        </m:dPr>
                        <m:e>
                          <m:r>
                            <a:rPr lang="en-US" sz="1800" b="1" i="1">
                              <a:latin typeface="Cambria Math" charset="0"/>
                            </a:rPr>
                            <m:t>𝑥</m:t>
                          </m:r>
                        </m:e>
                      </m:d>
                      <m:r>
                        <a:rPr lang="en-US" sz="1800" b="1" i="1">
                          <a:latin typeface="Cambria Math" charset="0"/>
                        </a:rPr>
                        <m:t>=−</m:t>
                      </m:r>
                      <m:func>
                        <m:funcPr>
                          <m:ctrlPr>
                            <a:rPr lang="en-US" sz="1800" b="1" i="1">
                              <a:latin typeface="Cambria Math" panose="02040503050406030204" pitchFamily="18" charset="0"/>
                            </a:rPr>
                          </m:ctrlPr>
                        </m:funcPr>
                        <m:fName>
                          <m:r>
                            <m:rPr>
                              <m:sty m:val="p"/>
                            </m:rPr>
                            <a:rPr lang="en-US" sz="1800" b="1" i="1">
                              <a:latin typeface="Cambria Math" charset="0"/>
                            </a:rPr>
                            <m:t>log</m:t>
                          </m:r>
                        </m:fName>
                        <m:e>
                          <m:r>
                            <a:rPr lang="en-US" sz="1800" b="1" i="1">
                              <a:latin typeface="Cambria Math" charset="0"/>
                            </a:rPr>
                            <m:t>𝑝</m:t>
                          </m:r>
                          <m:d>
                            <m:dPr>
                              <m:ctrlPr>
                                <a:rPr lang="en-US" sz="1800" b="1" i="1">
                                  <a:latin typeface="Cambria Math" panose="02040503050406030204" pitchFamily="18" charset="0"/>
                                </a:rPr>
                              </m:ctrlPr>
                            </m:dPr>
                            <m:e>
                              <m:acc>
                                <m:accPr>
                                  <m:chr m:val="̂"/>
                                  <m:ctrlPr>
                                    <a:rPr lang="en-US" sz="1800" b="1" i="1">
                                      <a:latin typeface="Cambria Math" panose="02040503050406030204" pitchFamily="18" charset="0"/>
                                    </a:rPr>
                                  </m:ctrlPr>
                                </m:accPr>
                                <m:e>
                                  <m:r>
                                    <a:rPr lang="en-US" sz="1800" b="1" i="1">
                                      <a:latin typeface="Cambria Math" charset="0"/>
                                    </a:rPr>
                                    <m:t>𝑦</m:t>
                                  </m:r>
                                </m:e>
                              </m:acc>
                            </m:e>
                            <m:e>
                              <m:r>
                                <a:rPr lang="en-US" sz="1800" b="1" i="1">
                                  <a:latin typeface="Cambria Math" charset="0"/>
                                </a:rPr>
                                <m:t>𝑥</m:t>
                              </m:r>
                            </m:e>
                          </m:d>
                        </m:e>
                      </m:func>
                    </m:oMath>
                  </m:oMathPara>
                </a14:m>
                <a:endParaRPr lang="en-US" sz="1800"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47700"/>
                <a:ext cx="8686800" cy="2991239"/>
              </a:xfrm>
              <a:blipFill rotWithShape="0">
                <a:blip r:embed="rId2"/>
                <a:stretch>
                  <a:fillRect l="-1544" t="-2648" r="-2035" b="-204"/>
                </a:stretch>
              </a:blipFill>
            </p:spPr>
            <p:txBody>
              <a:bodyPr/>
              <a:lstStyle/>
              <a:p>
                <a:r>
                  <a:rPr lang="en-US">
                    <a:noFill/>
                  </a:rPr>
                  <a:t> </a:t>
                </a:r>
              </a:p>
            </p:txBody>
          </p:sp>
        </mc:Fallback>
      </mc:AlternateContent>
    </p:spTree>
    <p:extLst>
      <p:ext uri="{BB962C8B-B14F-4D97-AF65-F5344CB8AC3E}">
        <p14:creationId xmlns:p14="http://schemas.microsoft.com/office/powerpoint/2010/main" val="1978408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RNN Transducers</a:t>
            </a:r>
          </a:p>
        </p:txBody>
      </p:sp>
      <p:sp>
        <p:nvSpPr>
          <p:cNvPr id="3" name="Content Placeholder 2"/>
          <p:cNvSpPr>
            <a:spLocks noGrp="1"/>
          </p:cNvSpPr>
          <p:nvPr>
            <p:ph idx="1"/>
          </p:nvPr>
        </p:nvSpPr>
        <p:spPr>
          <a:xfrm>
            <a:off x="228600" y="647699"/>
            <a:ext cx="8686800" cy="5865067"/>
          </a:xfrm>
        </p:spPr>
        <p:txBody>
          <a:bodyPr lIns="0" tIns="0" rIns="0" bIns="0"/>
          <a:lstStyle/>
          <a:p>
            <a:pPr marL="182563" indent="-182563">
              <a:spcBef>
                <a:spcPts val="0"/>
              </a:spcBef>
              <a:spcAft>
                <a:spcPts val="1200"/>
              </a:spcAft>
              <a:buFont typeface="Arial" charset="0"/>
            </a:pPr>
            <a:r>
              <a:rPr lang="en-US" sz="1800" b="1" dirty="0">
                <a:latin typeface="Arial" charset="0"/>
                <a:ea typeface="Arial" charset="0"/>
                <a:cs typeface="Arial" charset="0"/>
              </a:rPr>
              <a:t>A combination of a CTC network with a separate DBLSTM that predicts each phoneme given the previous one. </a:t>
            </a:r>
          </a:p>
          <a:p>
            <a:pPr marL="182563" indent="-182563">
              <a:spcBef>
                <a:spcPts val="0"/>
              </a:spcBef>
              <a:spcAft>
                <a:spcPts val="1200"/>
              </a:spcAft>
              <a:buFont typeface="Arial" charset="0"/>
            </a:pPr>
            <a:r>
              <a:rPr lang="en-US" sz="1800" b="1" dirty="0">
                <a:latin typeface="Arial" charset="0"/>
                <a:ea typeface="Arial" charset="0"/>
                <a:cs typeface="Arial" charset="0"/>
              </a:rPr>
              <a:t>Unlike CTC which is an acoustic-only model, an RNN transducer can integrate acoustic and linguistic information during a speech recognition task and yields a jointly trained acoustic and language model. </a:t>
            </a:r>
          </a:p>
          <a:p>
            <a:pPr marL="182563" indent="-182563">
              <a:spcBef>
                <a:spcPts val="0"/>
              </a:spcBef>
              <a:spcAft>
                <a:spcPts val="1200"/>
              </a:spcAft>
              <a:buFont typeface="Arial" charset="0"/>
            </a:pPr>
            <a:r>
              <a:rPr lang="en-US" sz="1800" b="1" dirty="0">
                <a:latin typeface="Arial" charset="0"/>
                <a:ea typeface="Arial" charset="0"/>
                <a:cs typeface="Arial" charset="0"/>
              </a:rPr>
              <a:t>While CTC predicts an output distribution at each input time step, an RNN transducer determines a separate distribution </a:t>
            </a:r>
            <a:r>
              <a:rPr lang="en-US" sz="1800" b="1" i="1" dirty="0">
                <a:latin typeface="Arial" charset="0"/>
                <a:ea typeface="Arial" charset="0"/>
                <a:cs typeface="Arial" charset="0"/>
              </a:rPr>
              <a:t>P(</a:t>
            </a:r>
            <a:r>
              <a:rPr lang="en-US" sz="1800" b="1" i="1" dirty="0" err="1">
                <a:latin typeface="Arial" charset="0"/>
                <a:ea typeface="Arial" charset="0"/>
                <a:cs typeface="Arial" charset="0"/>
              </a:rPr>
              <a:t>k|t,u</a:t>
            </a:r>
            <a:r>
              <a:rPr lang="en-US" sz="1800" b="1" i="1" dirty="0">
                <a:latin typeface="Arial" charset="0"/>
                <a:ea typeface="Arial" charset="0"/>
                <a:cs typeface="Arial" charset="0"/>
              </a:rPr>
              <a:t>)</a:t>
            </a:r>
            <a:r>
              <a:rPr lang="en-US" sz="1800" b="1" dirty="0">
                <a:latin typeface="Arial" charset="0"/>
                <a:ea typeface="Arial" charset="0"/>
                <a:cs typeface="Arial" charset="0"/>
              </a:rPr>
              <a:t> for every combination of input time step </a:t>
            </a:r>
            <a:r>
              <a:rPr lang="en-US" sz="1800" b="1" i="1" dirty="0">
                <a:latin typeface="Arial" charset="0"/>
                <a:ea typeface="Arial" charset="0"/>
                <a:cs typeface="Arial" charset="0"/>
              </a:rPr>
              <a:t>t</a:t>
            </a:r>
            <a:r>
              <a:rPr lang="en-US" sz="1800" b="1" dirty="0">
                <a:latin typeface="Arial" charset="0"/>
                <a:ea typeface="Arial" charset="0"/>
                <a:cs typeface="Arial" charset="0"/>
              </a:rPr>
              <a:t> and output time step </a:t>
            </a:r>
            <a:r>
              <a:rPr lang="en-US" sz="1800" b="1" i="1" dirty="0">
                <a:latin typeface="Arial" charset="0"/>
                <a:ea typeface="Arial" charset="0"/>
                <a:cs typeface="Arial" charset="0"/>
              </a:rPr>
              <a:t>u</a:t>
            </a:r>
            <a:r>
              <a:rPr lang="en-US" sz="1800" b="1" dirty="0">
                <a:latin typeface="Arial" charset="0"/>
                <a:ea typeface="Arial" charset="0"/>
                <a:cs typeface="Arial" charset="0"/>
              </a:rPr>
              <a:t>. </a:t>
            </a:r>
          </a:p>
          <a:p>
            <a:pPr marL="182563" indent="-182563">
              <a:spcBef>
                <a:spcPts val="0"/>
              </a:spcBef>
              <a:spcAft>
                <a:spcPts val="600"/>
              </a:spcAft>
              <a:buFont typeface="Arial" charset="0"/>
            </a:pPr>
            <a:r>
              <a:rPr lang="en-US" sz="1800" b="1" dirty="0">
                <a:latin typeface="Arial" charset="0"/>
                <a:ea typeface="Arial" charset="0"/>
                <a:cs typeface="Arial" charset="0"/>
              </a:rPr>
              <a:t>An RNN transducer uses two networks:</a:t>
            </a:r>
          </a:p>
          <a:p>
            <a:pPr marL="349250" lvl="1" indent="-166688">
              <a:spcBef>
                <a:spcPts val="0"/>
              </a:spcBef>
              <a:spcAft>
                <a:spcPts val="600"/>
              </a:spcAft>
              <a:buFont typeface="Wingdings" charset="2"/>
              <a:buChar char="§"/>
            </a:pPr>
            <a:r>
              <a:rPr lang="en-US" sz="1800" b="1" dirty="0">
                <a:latin typeface="Arial" charset="0"/>
                <a:ea typeface="Arial" charset="0"/>
                <a:cs typeface="Arial" charset="0"/>
              </a:rPr>
              <a:t>Transcription network: scans the input sequence and outputs the sequence of transcription vectors. </a:t>
            </a:r>
          </a:p>
          <a:p>
            <a:pPr marL="349250" lvl="1" indent="-166688">
              <a:spcBef>
                <a:spcPts val="0"/>
              </a:spcBef>
              <a:spcAft>
                <a:spcPts val="600"/>
              </a:spcAft>
              <a:buFont typeface="Wingdings" charset="2"/>
              <a:buChar char="§"/>
            </a:pPr>
            <a:r>
              <a:rPr lang="en-US" sz="1800" b="1" dirty="0">
                <a:latin typeface="Arial" charset="0"/>
                <a:ea typeface="Arial" charset="0"/>
                <a:cs typeface="Arial" charset="0"/>
              </a:rPr>
              <a:t>Prediction network: scans the output sequence and outputs the prediction vector sequence. </a:t>
            </a:r>
          </a:p>
          <a:p>
            <a:pPr marL="182563" indent="-182563">
              <a:spcBef>
                <a:spcPts val="1200"/>
              </a:spcBef>
              <a:spcAft>
                <a:spcPts val="1200"/>
              </a:spcAft>
              <a:buFont typeface="Arial" charset="0"/>
            </a:pPr>
            <a:r>
              <a:rPr lang="en-US" sz="1800" b="1" dirty="0">
                <a:latin typeface="Arial" charset="0"/>
                <a:ea typeface="Arial" charset="0"/>
                <a:cs typeface="Arial" charset="0"/>
              </a:rPr>
              <a:t>RNN transducers can be decoded with beam search to yield an N-best list of candidate transcriptions.</a:t>
            </a:r>
          </a:p>
        </p:txBody>
      </p:sp>
    </p:spTree>
    <p:extLst>
      <p:ext uri="{BB962C8B-B14F-4D97-AF65-F5344CB8AC3E}">
        <p14:creationId xmlns:p14="http://schemas.microsoft.com/office/powerpoint/2010/main" val="1623344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DBLSTM Performance</a:t>
            </a:r>
          </a:p>
        </p:txBody>
      </p:sp>
      <p:sp>
        <p:nvSpPr>
          <p:cNvPr id="3" name="Content Placeholder 2"/>
          <p:cNvSpPr>
            <a:spLocks noGrp="1"/>
          </p:cNvSpPr>
          <p:nvPr>
            <p:ph idx="1"/>
          </p:nvPr>
        </p:nvSpPr>
        <p:spPr>
          <a:xfrm>
            <a:off x="228600" y="647700"/>
            <a:ext cx="8686800" cy="5846406"/>
          </a:xfrm>
        </p:spPr>
        <p:txBody>
          <a:bodyPr lIns="0" tIns="0" rIns="0" bIns="0"/>
          <a:lstStyle/>
          <a:p>
            <a:pPr marL="182563" indent="-182563">
              <a:spcBef>
                <a:spcPts val="0"/>
              </a:spcBef>
              <a:spcAft>
                <a:spcPts val="1200"/>
              </a:spcAft>
              <a:buFont typeface="Arial" charset="0"/>
            </a:pPr>
            <a:r>
              <a:rPr lang="en-US" sz="2400" b="1" dirty="0">
                <a:latin typeface="Arial" charset="0"/>
                <a:ea typeface="Arial" charset="0"/>
                <a:cs typeface="Arial" charset="0"/>
              </a:rPr>
              <a:t>Phoneme recognition</a:t>
            </a:r>
            <a:br>
              <a:rPr lang="en-US" sz="2400" b="1" dirty="0">
                <a:latin typeface="Arial" charset="0"/>
                <a:ea typeface="Arial" charset="0"/>
                <a:cs typeface="Arial" charset="0"/>
              </a:rPr>
            </a:br>
            <a:r>
              <a:rPr lang="en-US" sz="2400" b="1" dirty="0">
                <a:latin typeface="Arial" charset="0"/>
                <a:ea typeface="Arial" charset="0"/>
                <a:cs typeface="Arial" charset="0"/>
              </a:rPr>
              <a:t>experiments on the</a:t>
            </a:r>
            <a:br>
              <a:rPr lang="en-US" sz="2400" b="1" dirty="0">
                <a:latin typeface="Arial" charset="0"/>
                <a:ea typeface="Arial" charset="0"/>
                <a:cs typeface="Arial" charset="0"/>
              </a:rPr>
            </a:br>
            <a:r>
              <a:rPr lang="en-US" sz="2400" b="1" dirty="0">
                <a:latin typeface="Arial" charset="0"/>
                <a:ea typeface="Arial" charset="0"/>
                <a:cs typeface="Arial" charset="0"/>
              </a:rPr>
              <a:t>TIMIT Corpus. </a:t>
            </a:r>
          </a:p>
          <a:p>
            <a:pPr marL="182563" indent="-182563">
              <a:spcBef>
                <a:spcPts val="0"/>
              </a:spcBef>
              <a:spcAft>
                <a:spcPts val="1200"/>
              </a:spcAft>
              <a:buFont typeface="Arial" charset="0"/>
            </a:pPr>
            <a:r>
              <a:rPr lang="en-US" sz="2400" b="1" dirty="0">
                <a:latin typeface="Arial" charset="0"/>
                <a:ea typeface="Arial" charset="0"/>
                <a:cs typeface="Arial" charset="0"/>
              </a:rPr>
              <a:t>A bidirectional LSTM was</a:t>
            </a:r>
            <a:br>
              <a:rPr lang="en-US" sz="2400" b="1" dirty="0">
                <a:latin typeface="Arial" charset="0"/>
                <a:ea typeface="Arial" charset="0"/>
                <a:cs typeface="Arial" charset="0"/>
              </a:rPr>
            </a:br>
            <a:r>
              <a:rPr lang="en-US" sz="2400" b="1" dirty="0">
                <a:latin typeface="Arial" charset="0"/>
                <a:ea typeface="Arial" charset="0"/>
                <a:cs typeface="Arial" charset="0"/>
              </a:rPr>
              <a:t>used for all networks</a:t>
            </a:r>
            <a:br>
              <a:rPr lang="en-US" sz="2400" b="1" dirty="0">
                <a:latin typeface="Arial" charset="0"/>
                <a:ea typeface="Arial" charset="0"/>
                <a:cs typeface="Arial" charset="0"/>
              </a:rPr>
            </a:br>
            <a:r>
              <a:rPr lang="en-US" sz="2400" b="1" dirty="0">
                <a:latin typeface="Arial" charset="0"/>
                <a:ea typeface="Arial" charset="0"/>
                <a:cs typeface="Arial" charset="0"/>
              </a:rPr>
              <a:t>except CTC-3l-500h-tanh,</a:t>
            </a:r>
            <a:br>
              <a:rPr lang="en-US" sz="2400" b="1" dirty="0">
                <a:latin typeface="Arial" charset="0"/>
                <a:ea typeface="Arial" charset="0"/>
                <a:cs typeface="Arial" charset="0"/>
              </a:rPr>
            </a:br>
            <a:r>
              <a:rPr lang="en-US" sz="2400" b="1" dirty="0">
                <a:latin typeface="Arial" charset="0"/>
                <a:ea typeface="Arial" charset="0"/>
                <a:cs typeface="Arial" charset="0"/>
              </a:rPr>
              <a:t>which had </a:t>
            </a:r>
            <a:r>
              <a:rPr lang="en-US" sz="2400" b="1" i="1" dirty="0" err="1">
                <a:latin typeface="Arial" charset="0"/>
                <a:ea typeface="Arial" charset="0"/>
                <a:cs typeface="Arial" charset="0"/>
              </a:rPr>
              <a:t>tanh</a:t>
            </a:r>
            <a:r>
              <a:rPr lang="en-US" sz="2400" b="1" dirty="0">
                <a:latin typeface="Arial" charset="0"/>
                <a:ea typeface="Arial" charset="0"/>
                <a:cs typeface="Arial" charset="0"/>
              </a:rPr>
              <a:t> units</a:t>
            </a:r>
            <a:br>
              <a:rPr lang="en-US" sz="2400" b="1" dirty="0">
                <a:latin typeface="Arial" charset="0"/>
                <a:ea typeface="Arial" charset="0"/>
                <a:cs typeface="Arial" charset="0"/>
              </a:rPr>
            </a:br>
            <a:r>
              <a:rPr lang="en-US" sz="2400" b="1" dirty="0">
                <a:latin typeface="Arial" charset="0"/>
                <a:ea typeface="Arial" charset="0"/>
                <a:cs typeface="Arial" charset="0"/>
              </a:rPr>
              <a:t>instead of LSTM cells, and</a:t>
            </a:r>
            <a:br>
              <a:rPr lang="en-US" sz="2400" b="1" dirty="0">
                <a:latin typeface="Arial" charset="0"/>
                <a:ea typeface="Arial" charset="0"/>
                <a:cs typeface="Arial" charset="0"/>
              </a:rPr>
            </a:br>
            <a:r>
              <a:rPr lang="en-US" sz="2400" b="1" dirty="0">
                <a:latin typeface="Arial" charset="0"/>
                <a:ea typeface="Arial" charset="0"/>
                <a:cs typeface="Arial" charset="0"/>
              </a:rPr>
              <a:t>CTC-3l-421h-uni where the LSTM layers were unidirectional.</a:t>
            </a:r>
          </a:p>
          <a:p>
            <a:pPr marL="182563" indent="-182563">
              <a:spcBef>
                <a:spcPts val="0"/>
              </a:spcBef>
              <a:spcAft>
                <a:spcPts val="1200"/>
              </a:spcAft>
              <a:buFont typeface="Arial" charset="0"/>
            </a:pPr>
            <a:r>
              <a:rPr lang="en-US" sz="2400" b="1" dirty="0">
                <a:latin typeface="Arial" charset="0"/>
                <a:ea typeface="Arial" charset="0"/>
                <a:cs typeface="Arial" charset="0"/>
              </a:rPr>
              <a:t>LSTM works much better than </a:t>
            </a:r>
            <a:r>
              <a:rPr lang="en-US" sz="2400" b="1" i="1" dirty="0" err="1">
                <a:latin typeface="Arial" charset="0"/>
                <a:ea typeface="Arial" charset="0"/>
                <a:cs typeface="Arial" charset="0"/>
              </a:rPr>
              <a:t>tanh</a:t>
            </a:r>
            <a:r>
              <a:rPr lang="en-US" sz="2400" b="1" dirty="0">
                <a:latin typeface="Arial" charset="0"/>
                <a:ea typeface="Arial" charset="0"/>
                <a:cs typeface="Arial" charset="0"/>
              </a:rPr>
              <a:t> for this task.</a:t>
            </a:r>
          </a:p>
          <a:p>
            <a:pPr marL="182563" indent="-182563">
              <a:spcBef>
                <a:spcPts val="0"/>
              </a:spcBef>
              <a:spcAft>
                <a:spcPts val="1200"/>
              </a:spcAft>
              <a:buFont typeface="Arial" charset="0"/>
            </a:pPr>
            <a:r>
              <a:rPr lang="en-US" sz="2400" b="1" dirty="0">
                <a:latin typeface="Arial" charset="0"/>
                <a:ea typeface="Arial" charset="0"/>
                <a:cs typeface="Arial" charset="0"/>
              </a:rPr>
              <a:t>Bidirectional LSTMs have a slight advantage over unidirectional LSTMs.</a:t>
            </a:r>
          </a:p>
          <a:p>
            <a:pPr marL="182563" indent="-182563">
              <a:spcBef>
                <a:spcPts val="0"/>
              </a:spcBef>
              <a:spcAft>
                <a:spcPts val="1200"/>
              </a:spcAft>
              <a:buFont typeface="Arial" charset="0"/>
            </a:pPr>
            <a:r>
              <a:rPr lang="en-US" sz="2400" b="1" dirty="0">
                <a:latin typeface="Arial" charset="0"/>
                <a:ea typeface="Arial" charset="0"/>
                <a:cs typeface="Arial" charset="0"/>
              </a:rPr>
              <a:t>Depth is more important than layer size. </a:t>
            </a:r>
          </a:p>
          <a:p>
            <a:pPr marL="182563" indent="-182563">
              <a:spcBef>
                <a:spcPts val="0"/>
              </a:spcBef>
              <a:spcAft>
                <a:spcPts val="1200"/>
              </a:spcAft>
              <a:buFont typeface="Arial" charset="0"/>
            </a:pPr>
            <a:endParaRPr lang="en-US" sz="1800" b="1" dirty="0">
              <a:latin typeface="Arial" charset="0"/>
              <a:ea typeface="Arial" charset="0"/>
              <a:cs typeface="Arial" charset="0"/>
            </a:endParaRPr>
          </a:p>
        </p:txBody>
      </p:sp>
      <p:pic>
        <p:nvPicPr>
          <p:cNvPr id="4" name="Picture 3"/>
          <p:cNvPicPr>
            <a:picLocks noChangeAspect="1"/>
          </p:cNvPicPr>
          <p:nvPr/>
        </p:nvPicPr>
        <p:blipFill>
          <a:blip r:embed="rId2"/>
          <a:srcRect/>
          <a:stretch>
            <a:fillRect/>
          </a:stretch>
        </p:blipFill>
        <p:spPr bwMode="auto">
          <a:xfrm>
            <a:off x="4385388" y="647700"/>
            <a:ext cx="4530012" cy="2771761"/>
          </a:xfrm>
          <a:prstGeom prst="rect">
            <a:avLst/>
          </a:prstGeom>
          <a:noFill/>
          <a:ln w="9525">
            <a:noFill/>
            <a:miter lim="800000"/>
            <a:headEnd/>
            <a:tailEnd/>
          </a:ln>
        </p:spPr>
      </p:pic>
      <p:sp>
        <p:nvSpPr>
          <p:cNvPr id="6" name="Content Placeholder 2"/>
          <p:cNvSpPr txBox="1">
            <a:spLocks/>
          </p:cNvSpPr>
          <p:nvPr/>
        </p:nvSpPr>
        <p:spPr>
          <a:xfrm>
            <a:off x="822960" y="3278982"/>
            <a:ext cx="4320540" cy="1437481"/>
          </a:xfrm>
          <a:prstGeom prst="rect">
            <a:avLst/>
          </a:prstGeom>
        </p:spPr>
        <p:txBody>
          <a:bodyPr vert="horz" lIns="0" tIns="34290" rIns="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Clr>
                <a:srgbClr val="4F81BD"/>
              </a:buClr>
              <a:buFont typeface="Wingdings" panose="05000000000000000000" pitchFamily="2" charset="2"/>
              <a:buChar char="Ø"/>
            </a:pPr>
            <a:endParaRPr lang="en-US" sz="1500" dirty="0">
              <a:solidFill>
                <a:prstClr val="black">
                  <a:lumMod val="75000"/>
                  <a:lumOff val="25000"/>
                </a:prstClr>
              </a:solidFill>
            </a:endParaRPr>
          </a:p>
        </p:txBody>
      </p:sp>
    </p:spTree>
    <p:extLst>
      <p:ext uri="{BB962C8B-B14F-4D97-AF65-F5344CB8AC3E}">
        <p14:creationId xmlns:p14="http://schemas.microsoft.com/office/powerpoint/2010/main" val="1410051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Summary and Future Work</a:t>
            </a:r>
          </a:p>
        </p:txBody>
      </p:sp>
      <p:sp>
        <p:nvSpPr>
          <p:cNvPr id="3" name="Content Placeholder 2"/>
          <p:cNvSpPr>
            <a:spLocks noGrp="1"/>
          </p:cNvSpPr>
          <p:nvPr>
            <p:ph idx="1"/>
          </p:nvPr>
        </p:nvSpPr>
        <p:spPr>
          <a:xfrm>
            <a:off x="228600" y="685800"/>
            <a:ext cx="8686800" cy="3784504"/>
          </a:xfrm>
        </p:spPr>
        <p:txBody>
          <a:bodyPr lIns="0" tIns="0" rIns="0" bIns="0">
            <a:noAutofit/>
          </a:bodyPr>
          <a:lstStyle/>
          <a:p>
            <a:pPr marL="182563" indent="-182563">
              <a:spcBef>
                <a:spcPts val="0"/>
              </a:spcBef>
              <a:spcAft>
                <a:spcPts val="1200"/>
              </a:spcAft>
              <a:buFont typeface="Arial" panose="020B0604020202020204" pitchFamily="34" charset="0"/>
              <a:buChar char="•"/>
            </a:pPr>
            <a:r>
              <a:rPr lang="en-US" sz="1800" b="1" dirty="0">
                <a:latin typeface="Arial" charset="0"/>
                <a:ea typeface="Arial" charset="0"/>
                <a:cs typeface="Arial" charset="0"/>
              </a:rPr>
              <a:t>Deep recurrent neural networks and deep bidirectional long short-term memory once were giving the best known results on sequential tasks such as speech recognition.</a:t>
            </a:r>
          </a:p>
          <a:p>
            <a:pPr marL="182563" indent="-182563">
              <a:spcBef>
                <a:spcPts val="0"/>
              </a:spcBef>
              <a:spcAft>
                <a:spcPts val="1200"/>
              </a:spcAft>
              <a:buFont typeface="Arial" panose="020B0604020202020204" pitchFamily="34" charset="0"/>
              <a:buChar char="•"/>
            </a:pPr>
            <a:r>
              <a:rPr lang="en-US" sz="1800" b="1" dirty="0">
                <a:latin typeface="Arial" charset="0"/>
                <a:ea typeface="Arial" charset="0"/>
                <a:cs typeface="Arial" charset="0"/>
              </a:rPr>
              <a:t>Conformers, a synthesis of CNNs, transfer learning and Transformers, are now the ‘hot’ architecture.</a:t>
            </a:r>
          </a:p>
          <a:p>
            <a:pPr marL="182563" indent="-182563">
              <a:spcBef>
                <a:spcPts val="0"/>
              </a:spcBef>
              <a:spcAft>
                <a:spcPts val="1200"/>
              </a:spcAft>
              <a:buFont typeface="Arial" panose="020B0604020202020204" pitchFamily="34" charset="0"/>
              <a:buChar char="•"/>
            </a:pPr>
            <a:r>
              <a:rPr lang="en-US" sz="1800" b="1" dirty="0">
                <a:latin typeface="Arial" charset="0"/>
                <a:ea typeface="Arial" charset="0"/>
                <a:cs typeface="Arial" charset="0"/>
              </a:rPr>
              <a:t>Residual Networks (</a:t>
            </a:r>
            <a:r>
              <a:rPr lang="en-US" sz="1800" b="1" dirty="0" err="1">
                <a:latin typeface="Arial" charset="0"/>
                <a:ea typeface="Arial" charset="0"/>
                <a:cs typeface="Arial" charset="0"/>
              </a:rPr>
              <a:t>ResNets</a:t>
            </a:r>
            <a:r>
              <a:rPr lang="en-US" sz="1800" b="1" dirty="0">
                <a:latin typeface="Arial" charset="0"/>
                <a:ea typeface="Arial" charset="0"/>
                <a:cs typeface="Arial" charset="0"/>
              </a:rPr>
              <a:t>) combined with transfer learning are good candidates for sequential decoding tasks.</a:t>
            </a:r>
          </a:p>
          <a:p>
            <a:pPr marL="182563" indent="-182563">
              <a:spcBef>
                <a:spcPts val="0"/>
              </a:spcBef>
              <a:spcAft>
                <a:spcPts val="600"/>
              </a:spcAft>
              <a:buFont typeface="Arial" panose="020B0604020202020204" pitchFamily="34" charset="0"/>
              <a:buChar char="•"/>
            </a:pPr>
            <a:r>
              <a:rPr lang="en-US" sz="1800" b="1" dirty="0">
                <a:latin typeface="Arial" charset="0"/>
                <a:ea typeface="Arial" charset="0"/>
                <a:cs typeface="Arial" charset="0"/>
              </a:rPr>
              <a:t>Future directions include unsupervised and self-supervised training.</a:t>
            </a:r>
          </a:p>
        </p:txBody>
      </p:sp>
    </p:spTree>
    <p:extLst>
      <p:ext uri="{BB962C8B-B14F-4D97-AF65-F5344CB8AC3E}">
        <p14:creationId xmlns:p14="http://schemas.microsoft.com/office/powerpoint/2010/main" val="80232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Recurrent Neural Network (RNN)</a:t>
            </a:r>
          </a:p>
        </p:txBody>
      </p:sp>
      <p:pic>
        <p:nvPicPr>
          <p:cNvPr id="2052"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027" y="3434634"/>
            <a:ext cx="1828739" cy="17897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228599" y="647700"/>
            <a:ext cx="6358813" cy="6175375"/>
          </a:xfrm>
        </p:spPr>
        <p:txBody>
          <a:bodyPr lIns="0" tIns="0" rIns="0" bIns="0"/>
          <a:lstStyle/>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Recurrent since they receive inputs, update the hidden states depending on the previous computations, and make predictions for every element of a sequence.</a:t>
            </a:r>
          </a:p>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RNNs are a neural network with memory.</a:t>
            </a:r>
          </a:p>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RNNs are very powerful dynamic system for sequential tasks such as speech recognition or handwritten recognition since they maintain a state vector that implicitly contains information about the history of all the past elements of a sequence.</a:t>
            </a:r>
          </a:p>
        </p:txBody>
      </p:sp>
      <p:pic>
        <p:nvPicPr>
          <p:cNvPr id="11" name="Picture 2" descr="https://draftin.com/images/34568?token=osHGQ5vZmlKI8wvUQDodyNnTzHvIIucFK6U0Z1ynSkEKrMZy1FEdoBrizZ7fujKpEWiYaC1-1fm8lMLh7GKKVu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395" y="647700"/>
            <a:ext cx="1956005" cy="155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45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Unrolling an RNN for Sequential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66361"/>
                <a:ext cx="8686800" cy="7190014"/>
              </a:xfrm>
            </p:spPr>
            <p:txBody>
              <a:bodyPr lIns="0" tIns="0" rIns="0" bIns="0"/>
              <a:lstStyle/>
              <a:p>
                <a:pPr marL="0" indent="0">
                  <a:spcBef>
                    <a:spcPts val="0"/>
                  </a:spcBef>
                  <a:spcAft>
                    <a:spcPts val="15800"/>
                  </a:spcAft>
                  <a:buNone/>
                </a:pPr>
                <a:r>
                  <a:rPr lang="en-US" sz="1800" b="1" dirty="0">
                    <a:latin typeface="Arial" panose="020B0604020202020204" pitchFamily="34" charset="0"/>
                    <a:cs typeface="Arial" panose="020B0604020202020204" pitchFamily="34" charset="0"/>
                  </a:rPr>
                  <a:t>An unrolled RNN (in time) can be considered as a deep neural network (DNN) with indefinitely many layers:</a:t>
                </a:r>
              </a:p>
              <a:p>
                <a:pPr marL="349250" indent="-220663">
                  <a:spcBef>
                    <a:spcPts val="0"/>
                  </a:spcBef>
                  <a:spcAft>
                    <a:spcPts val="600"/>
                  </a:spcAft>
                  <a:buFont typeface="Arial" panose="020B0604020202020204" pitchFamily="34" charset="0"/>
                </a:pPr>
                <a14:m>
                  <m:oMath xmlns:m="http://schemas.openxmlformats.org/officeDocument/2006/math">
                    <m:sSub>
                      <m:sSubPr>
                        <m:ctrlPr>
                          <a:rPr lang="en-US" sz="1800" b="1" i="1">
                            <a:latin typeface="Cambria Math" panose="02040503050406030204" pitchFamily="18" charset="0"/>
                            <a:cs typeface="Arial" panose="020B0604020202020204" pitchFamily="34" charset="0"/>
                          </a:rPr>
                        </m:ctrlPr>
                      </m:sSubPr>
                      <m:e>
                        <m:r>
                          <a:rPr lang="en-US" sz="1800" b="1" i="1">
                            <a:latin typeface="Cambria Math" charset="0"/>
                            <a:cs typeface="Arial" panose="020B0604020202020204" pitchFamily="34" charset="0"/>
                          </a:rPr>
                          <m:t>𝒙</m:t>
                        </m:r>
                      </m:e>
                      <m:sub>
                        <m:r>
                          <a:rPr lang="en-US" sz="1800" b="1" i="1">
                            <a:latin typeface="Cambria Math" charset="0"/>
                            <a:cs typeface="Arial" panose="020B0604020202020204" pitchFamily="34" charset="0"/>
                          </a:rPr>
                          <m:t>𝒕</m:t>
                        </m:r>
                      </m:sub>
                    </m:sSub>
                  </m:oMath>
                </a14:m>
                <a:r>
                  <a:rPr lang="en-US" sz="1800" b="1" dirty="0">
                    <a:latin typeface="Arial" panose="020B0604020202020204" pitchFamily="34" charset="0"/>
                    <a:cs typeface="Arial" panose="020B0604020202020204" pitchFamily="34" charset="0"/>
                  </a:rPr>
                  <a:t>: input at time </a:t>
                </a:r>
                <a14:m>
                  <m:oMath xmlns:m="http://schemas.openxmlformats.org/officeDocument/2006/math">
                    <m:r>
                      <a:rPr lang="en-US" sz="1800" b="1" i="1" smtClean="0">
                        <a:latin typeface="Cambria Math" charset="0"/>
                        <a:cs typeface="Arial" panose="020B0604020202020204" pitchFamily="34" charset="0"/>
                      </a:rPr>
                      <m:t>𝒕</m:t>
                    </m:r>
                  </m:oMath>
                </a14:m>
                <a:endParaRPr lang="en-US" sz="1800" b="1" i="1" dirty="0">
                  <a:latin typeface="Cambria Math" charset="0"/>
                  <a:cs typeface="Arial" panose="020B0604020202020204" pitchFamily="34" charset="0"/>
                </a:endParaRPr>
              </a:p>
              <a:p>
                <a:pPr marL="349250" indent="-220663">
                  <a:spcBef>
                    <a:spcPts val="0"/>
                  </a:spcBef>
                  <a:spcAft>
                    <a:spcPts val="600"/>
                  </a:spcAft>
                  <a:buFont typeface="Arial" panose="020B0604020202020204" pitchFamily="34" charset="0"/>
                  <a:buChar char="•"/>
                </a:pPr>
                <a14:m>
                  <m:oMath xmlns:m="http://schemas.openxmlformats.org/officeDocument/2006/math">
                    <m:sSub>
                      <m:sSubPr>
                        <m:ctrlPr>
                          <a:rPr lang="en-US" sz="1800" b="1" i="1">
                            <a:latin typeface="Cambria Math" panose="02040503050406030204" pitchFamily="18" charset="0"/>
                            <a:cs typeface="Arial" panose="020B0604020202020204" pitchFamily="34" charset="0"/>
                          </a:rPr>
                        </m:ctrlPr>
                      </m:sSubPr>
                      <m:e>
                        <m:r>
                          <a:rPr lang="en-US" sz="1800" b="1" i="1">
                            <a:latin typeface="Cambria Math" charset="0"/>
                            <a:cs typeface="Arial" panose="020B0604020202020204" pitchFamily="34" charset="0"/>
                          </a:rPr>
                          <m:t>𝒔</m:t>
                        </m:r>
                      </m:e>
                      <m:sub>
                        <m:r>
                          <a:rPr lang="en-US" sz="1800" b="1" i="1">
                            <a:latin typeface="Cambria Math" charset="0"/>
                            <a:cs typeface="Arial" panose="020B0604020202020204" pitchFamily="34" charset="0"/>
                          </a:rPr>
                          <m:t>𝒕</m:t>
                        </m:r>
                      </m:sub>
                    </m:sSub>
                  </m:oMath>
                </a14:m>
                <a:r>
                  <a:rPr lang="en-US" sz="1800" b="1" dirty="0">
                    <a:latin typeface="Arial" panose="020B0604020202020204" pitchFamily="34" charset="0"/>
                    <a:cs typeface="Arial" panose="020B0604020202020204" pitchFamily="34" charset="0"/>
                  </a:rPr>
                  <a:t>: hidden state at time </a:t>
                </a:r>
                <a14:m>
                  <m:oMath xmlns:m="http://schemas.openxmlformats.org/officeDocument/2006/math">
                    <m:r>
                      <a:rPr lang="en-US" sz="1800" b="1" i="1">
                        <a:latin typeface="Cambria Math" charset="0"/>
                        <a:cs typeface="Arial" panose="020B0604020202020204" pitchFamily="34" charset="0"/>
                      </a:rPr>
                      <m:t>𝒕</m:t>
                    </m:r>
                  </m:oMath>
                </a14:m>
                <a:r>
                  <a:rPr lang="en-US" sz="1800" b="1" dirty="0">
                    <a:latin typeface="Arial" panose="020B0604020202020204" pitchFamily="34" charset="0"/>
                    <a:cs typeface="Arial" panose="020B0604020202020204" pitchFamily="34" charset="0"/>
                  </a:rPr>
                  <a:t> (memory of the network).</a:t>
                </a:r>
              </a:p>
              <a:p>
                <a:pPr marL="349250" indent="-220663">
                  <a:spcBef>
                    <a:spcPts val="0"/>
                  </a:spcBef>
                  <a:spcAft>
                    <a:spcPts val="600"/>
                  </a:spcAft>
                  <a:buFont typeface="Arial" panose="020B0604020202020204" pitchFamily="34" charset="0"/>
                  <a:buChar char="•"/>
                </a:pPr>
                <a14:m>
                  <m:oMath xmlns:m="http://schemas.openxmlformats.org/officeDocument/2006/math">
                    <m:r>
                      <a:rPr lang="en-US" sz="1800" b="1" i="1">
                        <a:latin typeface="Cambria Math" charset="0"/>
                        <a:cs typeface="Arial" panose="020B0604020202020204" pitchFamily="34" charset="0"/>
                      </a:rPr>
                      <m:t>𝒇</m:t>
                    </m:r>
                  </m:oMath>
                </a14:m>
                <a:r>
                  <a:rPr lang="en-US" sz="1800" b="1" dirty="0">
                    <a:latin typeface="Arial" panose="020B0604020202020204" pitchFamily="34" charset="0"/>
                    <a:cs typeface="Arial" panose="020B0604020202020204" pitchFamily="34" charset="0"/>
                  </a:rPr>
                  <a:t>: is an activation function (</a:t>
                </a:r>
                <a:r>
                  <a:rPr lang="en-US" sz="1800" b="1" dirty="0" err="1">
                    <a:latin typeface="Arial" panose="020B0604020202020204" pitchFamily="34" charset="0"/>
                    <a:cs typeface="Arial" panose="020B0604020202020204" pitchFamily="34" charset="0"/>
                  </a:rPr>
                  <a:t>e.g</a:t>
                </a:r>
                <a:r>
                  <a:rPr lang="en-US" sz="1800" b="1" dirty="0">
                    <a:latin typeface="Arial" panose="020B0604020202020204" pitchFamily="34" charset="0"/>
                    <a:cs typeface="Arial" panose="020B0604020202020204" pitchFamily="34" charset="0"/>
                  </a:rPr>
                  <a:t>, </a:t>
                </a:r>
                <a14:m>
                  <m:oMath xmlns:m="http://schemas.openxmlformats.org/officeDocument/2006/math">
                    <m:r>
                      <a:rPr lang="en-US" sz="1800" b="1" i="1">
                        <a:latin typeface="Cambria Math" charset="0"/>
                        <a:cs typeface="Arial" panose="020B0604020202020204" pitchFamily="34" charset="0"/>
                      </a:rPr>
                      <m:t>𝒕</m:t>
                    </m:r>
                    <m:r>
                      <a:rPr lang="en-US" sz="1800" b="1" i="1" smtClean="0">
                        <a:latin typeface="Cambria Math" charset="0"/>
                        <a:cs typeface="Arial" panose="020B0604020202020204" pitchFamily="34" charset="0"/>
                      </a:rPr>
                      <m:t>𝒂𝒏𝒉</m:t>
                    </m:r>
                    <m:r>
                      <a:rPr lang="en-US" sz="1800" b="1" i="1" smtClean="0">
                        <a:latin typeface="Cambria Math" charset="0"/>
                        <a:cs typeface="Arial" panose="020B0604020202020204" pitchFamily="34" charset="0"/>
                      </a:rPr>
                      <m:t>()</m:t>
                    </m:r>
                  </m:oMath>
                </a14:m>
                <a:r>
                  <a:rPr lang="en-US" sz="1800" b="1" i="1" dirty="0">
                    <a:latin typeface="Cambria Math" charset="0"/>
                    <a:cs typeface="Arial" panose="020B0604020202020204" pitchFamily="34" charset="0"/>
                  </a:rPr>
                  <a:t> </a:t>
                </a:r>
                <a:r>
                  <a:rPr lang="en-US" sz="1800" b="1" dirty="0">
                    <a:latin typeface="Arial" panose="020B0604020202020204" pitchFamily="34" charset="0"/>
                    <a:cs typeface="Arial" panose="020B0604020202020204" pitchFamily="34" charset="0"/>
                  </a:rPr>
                  <a:t>and </a:t>
                </a:r>
                <a:r>
                  <a:rPr lang="en-US" sz="1800" b="1" dirty="0" err="1">
                    <a:latin typeface="Arial" panose="020B0604020202020204" pitchFamily="34" charset="0"/>
                    <a:cs typeface="Arial" panose="020B0604020202020204" pitchFamily="34" charset="0"/>
                  </a:rPr>
                  <a:t>ReLUs</a:t>
                </a:r>
                <a:r>
                  <a:rPr lang="en-US" sz="1800" b="1" dirty="0">
                    <a:latin typeface="Arial" panose="020B0604020202020204" pitchFamily="34" charset="0"/>
                    <a:cs typeface="Arial" panose="020B0604020202020204" pitchFamily="34" charset="0"/>
                  </a:rPr>
                  <a:t>). </a:t>
                </a:r>
              </a:p>
              <a:p>
                <a:pPr marL="349250" indent="-220663">
                  <a:spcBef>
                    <a:spcPts val="0"/>
                  </a:spcBef>
                  <a:spcAft>
                    <a:spcPts val="600"/>
                  </a:spcAft>
                  <a:buFont typeface="Arial" panose="020B0604020202020204" pitchFamily="34" charset="0"/>
                </a:pPr>
                <a:r>
                  <a:rPr lang="en-US" sz="1800" b="1" i="1" dirty="0">
                    <a:cs typeface="Arial" panose="020B0604020202020204" pitchFamily="34" charset="0"/>
                  </a:rPr>
                  <a:t>U, V, W</a:t>
                </a:r>
                <a:r>
                  <a:rPr lang="en-US" sz="1800" b="1" dirty="0">
                    <a:latin typeface="Arial" panose="020B0604020202020204" pitchFamily="34" charset="0"/>
                    <a:cs typeface="Arial" panose="020B0604020202020204" pitchFamily="34" charset="0"/>
                  </a:rPr>
                  <a:t>: network parameters (unlike a </a:t>
                </a:r>
                <a:r>
                  <a:rPr lang="en-US" sz="1800" b="1" dirty="0" err="1">
                    <a:latin typeface="Arial" panose="020B0604020202020204" pitchFamily="34" charset="0"/>
                    <a:cs typeface="Arial" panose="020B0604020202020204" pitchFamily="34" charset="0"/>
                  </a:rPr>
                  <a:t>feedforward</a:t>
                </a:r>
                <a:r>
                  <a:rPr lang="en-US" sz="1800" b="1" dirty="0">
                    <a:latin typeface="Arial" panose="020B0604020202020204" pitchFamily="34" charset="0"/>
                    <a:cs typeface="Arial" panose="020B0604020202020204" pitchFamily="34" charset="0"/>
                  </a:rPr>
                  <a:t> neural network, an RNN shares the same parameters across all time steps).</a:t>
                </a:r>
              </a:p>
              <a:p>
                <a:pPr marL="349250" indent="-220663">
                  <a:spcBef>
                    <a:spcPts val="0"/>
                  </a:spcBef>
                  <a:spcAft>
                    <a:spcPts val="600"/>
                  </a:spcAft>
                  <a:buFont typeface="Arial" panose="020B0604020202020204" pitchFamily="34" charset="0"/>
                </a:pPr>
                <a:r>
                  <a:rPr lang="en-US" sz="1800" b="1" i="1" dirty="0">
                    <a:cs typeface="Arial" panose="020B0604020202020204" pitchFamily="34" charset="0"/>
                  </a:rPr>
                  <a:t>g</a:t>
                </a:r>
                <a:r>
                  <a:rPr lang="en-US" sz="1800" b="1" dirty="0">
                    <a:latin typeface="Arial" panose="020B0604020202020204" pitchFamily="34" charset="0"/>
                    <a:cs typeface="Arial" panose="020B0604020202020204" pitchFamily="34" charset="0"/>
                  </a:rPr>
                  <a:t>: activation function for the output layer (typically a </a:t>
                </a:r>
                <a:r>
                  <a:rPr lang="en-US" sz="1800" b="1" dirty="0" err="1">
                    <a:latin typeface="Arial" panose="020B0604020202020204" pitchFamily="34" charset="0"/>
                    <a:cs typeface="Arial" panose="020B0604020202020204" pitchFamily="34" charset="0"/>
                  </a:rPr>
                  <a:t>softmax</a:t>
                </a:r>
                <a:r>
                  <a:rPr lang="en-US" sz="1800" b="1" dirty="0">
                    <a:latin typeface="Arial" panose="020B0604020202020204" pitchFamily="34" charset="0"/>
                    <a:cs typeface="Arial" panose="020B0604020202020204" pitchFamily="34" charset="0"/>
                  </a:rPr>
                  <a:t> function).</a:t>
                </a:r>
              </a:p>
              <a:p>
                <a:pPr marL="349250" indent="-220663">
                  <a:spcBef>
                    <a:spcPts val="0"/>
                  </a:spcBef>
                  <a:spcAft>
                    <a:spcPts val="600"/>
                  </a:spcAft>
                  <a:buFont typeface="Arial" panose="020B0604020202020204" pitchFamily="34" charset="0"/>
                  <a:buChar char="•"/>
                </a:pPr>
                <a:r>
                  <a:rPr lang="en-US" sz="1800" b="1" i="1" dirty="0">
                    <a:cs typeface="Arial" panose="020B0604020202020204" pitchFamily="34" charset="0"/>
                  </a:rPr>
                  <a:t>y</a:t>
                </a:r>
                <a:r>
                  <a:rPr lang="en-US" sz="1800" b="1" dirty="0">
                    <a:latin typeface="Arial" panose="020B0604020202020204" pitchFamily="34" charset="0"/>
                    <a:cs typeface="Arial" panose="020B0604020202020204" pitchFamily="34" charset="0"/>
                  </a:rPr>
                  <a:t>: the output of the network at time </a:t>
                </a:r>
                <a14:m>
                  <m:oMath xmlns:m="http://schemas.openxmlformats.org/officeDocument/2006/math">
                    <m:r>
                      <a:rPr lang="en-US" sz="1800" b="1" i="1">
                        <a:latin typeface="Cambria Math" charset="0"/>
                        <a:cs typeface="Arial" panose="020B0604020202020204" pitchFamily="34" charset="0"/>
                      </a:rPr>
                      <m:t>𝒕</m:t>
                    </m:r>
                  </m:oMath>
                </a14:m>
                <a:endParaRPr lang="en-US" sz="1800" b="1"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66361"/>
                <a:ext cx="8686800" cy="7190014"/>
              </a:xfrm>
              <a:blipFill rotWithShape="0">
                <a:blip r:embed="rId3"/>
                <a:stretch>
                  <a:fillRect l="-1684" t="-1102"/>
                </a:stretch>
              </a:blipFill>
            </p:spPr>
            <p:txBody>
              <a:bodyPr/>
              <a:lstStyle/>
              <a:p>
                <a:r>
                  <a:rPr lang="en-US">
                    <a:noFill/>
                  </a:rPr>
                  <a:t> </a:t>
                </a:r>
              </a:p>
            </p:txBody>
          </p:sp>
        </mc:Fallback>
      </mc:AlternateContent>
      <p:pic>
        <p:nvPicPr>
          <p:cNvPr id="4" name="Picture 3" descr="rnn.jpg"/>
          <p:cNvPicPr>
            <a:picLocks noChangeAspect="1"/>
          </p:cNvPicPr>
          <p:nvPr/>
        </p:nvPicPr>
        <p:blipFill>
          <a:blip r:embed="rId4" cstate="print"/>
          <a:stretch>
            <a:fillRect/>
          </a:stretch>
        </p:blipFill>
        <p:spPr>
          <a:xfrm>
            <a:off x="3794748" y="1308394"/>
            <a:ext cx="4888283" cy="1693089"/>
          </a:xfrm>
          <a:prstGeom prst="rect">
            <a:avLst/>
          </a:prstGeom>
        </p:spPr>
      </p:pic>
      <mc:AlternateContent xmlns:mc="http://schemas.openxmlformats.org/markup-compatibility/2006" xmlns:a14="http://schemas.microsoft.com/office/drawing/2010/main">
        <mc:Choice Requires="a14">
          <p:sp>
            <p:nvSpPr>
              <p:cNvPr id="6" name="Rectangle 5"/>
              <p:cNvSpPr>
                <a:spLocks noChangeAspect="1"/>
              </p:cNvSpPr>
              <p:nvPr/>
            </p:nvSpPr>
            <p:spPr>
              <a:xfrm>
                <a:off x="257550" y="1604868"/>
                <a:ext cx="3054362" cy="461665"/>
              </a:xfrm>
              <a:prstGeom prst="rect">
                <a:avLst/>
              </a:prstGeom>
            </p:spPr>
            <p:txBody>
              <a:bodyPr wrap="none">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𝑠</m:t>
                          </m:r>
                        </m:e>
                        <m:sub>
                          <m:r>
                            <a:rPr lang="en-US" i="1">
                              <a:solidFill>
                                <a:prstClr val="black"/>
                              </a:solidFill>
                              <a:latin typeface="Cambria Math" panose="02040503050406030204" pitchFamily="18" charset="0"/>
                            </a:rPr>
                            <m:t>𝑡</m:t>
                          </m:r>
                        </m:sub>
                      </m:sSub>
                      <m:r>
                        <a:rPr lang="en-US">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𝑓</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𝑈</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𝑡</m:t>
                              </m:r>
                            </m:sub>
                          </m:sSub>
                          <m:r>
                            <a:rPr lang="en-US">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𝑊</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𝑠</m:t>
                              </m:r>
                            </m:e>
                            <m:sub>
                              <m:r>
                                <a:rPr lang="en-US" i="1">
                                  <a:solidFill>
                                    <a:prstClr val="black"/>
                                  </a:solidFill>
                                  <a:latin typeface="Cambria Math" panose="02040503050406030204" pitchFamily="18" charset="0"/>
                                </a:rPr>
                                <m:t>𝑡</m:t>
                              </m:r>
                              <m:r>
                                <a:rPr lang="en-US">
                                  <a:solidFill>
                                    <a:prstClr val="black"/>
                                  </a:solidFill>
                                  <a:latin typeface="Cambria Math" panose="02040503050406030204" pitchFamily="18" charset="0"/>
                                </a:rPr>
                                <m:t>−1</m:t>
                              </m:r>
                            </m:sub>
                          </m:sSub>
                        </m:e>
                      </m:d>
                    </m:oMath>
                  </m:oMathPara>
                </a14:m>
                <a:endParaRPr lang="en-US" dirty="0">
                  <a:solidFill>
                    <a:prstClr val="black"/>
                  </a:solidFill>
                  <a:latin typeface="Calibri"/>
                </a:endParaRPr>
              </a:p>
            </p:txBody>
          </p:sp>
        </mc:Choice>
        <mc:Fallback xmlns="">
          <p:sp>
            <p:nvSpPr>
              <p:cNvPr id="6" name="Rectangle 5"/>
              <p:cNvSpPr>
                <a:spLocks noRot="1" noChangeAspect="1" noMove="1" noResize="1" noEditPoints="1" noAdjustHandles="1" noChangeArrowheads="1" noChangeShapeType="1" noTextEdit="1"/>
              </p:cNvSpPr>
              <p:nvPr/>
            </p:nvSpPr>
            <p:spPr>
              <a:xfrm>
                <a:off x="257550" y="1604868"/>
                <a:ext cx="3054362" cy="461665"/>
              </a:xfrm>
              <a:prstGeom prst="rect">
                <a:avLst/>
              </a:prstGeom>
              <a:blipFill rotWithShape="0">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5946" y="2154939"/>
                <a:ext cx="1734770" cy="461665"/>
              </a:xfrm>
              <a:prstGeom prst="rect">
                <a:avLst/>
              </a:prstGeom>
            </p:spPr>
            <p:txBody>
              <a:bodyPr wrap="none">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d>
                        <m:dPr>
                          <m:beg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𝑦</m:t>
                          </m:r>
                          <m:r>
                            <a:rPr lang="en-US">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𝑔</m:t>
                          </m:r>
                          <m:r>
                            <a:rPr lang="en-US">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𝑉</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𝑠</m:t>
                              </m:r>
                            </m:e>
                            <m:sub>
                              <m:r>
                                <a:rPr lang="en-US" i="1">
                                  <a:solidFill>
                                    <a:prstClr val="black"/>
                                  </a:solidFill>
                                  <a:latin typeface="Cambria Math" panose="02040503050406030204" pitchFamily="18" charset="0"/>
                                </a:rPr>
                                <m:t>𝑡</m:t>
                              </m:r>
                            </m:sub>
                          </m:sSub>
                        </m:e>
                      </m:d>
                    </m:oMath>
                  </m:oMathPara>
                </a14:m>
                <a:endParaRPr lang="en-US" dirty="0">
                  <a:solidFill>
                    <a:prstClr val="black"/>
                  </a:solidFill>
                  <a:latin typeface="Calibri"/>
                </a:endParaRPr>
              </a:p>
            </p:txBody>
          </p:sp>
        </mc:Choice>
        <mc:Fallback xmlns="">
          <p:sp>
            <p:nvSpPr>
              <p:cNvPr id="7" name="Rectangle 6"/>
              <p:cNvSpPr>
                <a:spLocks noRot="1" noChangeAspect="1" noMove="1" noResize="1" noEditPoints="1" noAdjustHandles="1" noChangeArrowheads="1" noChangeShapeType="1" noTextEdit="1"/>
              </p:cNvSpPr>
              <p:nvPr/>
            </p:nvSpPr>
            <p:spPr>
              <a:xfrm>
                <a:off x="325946" y="2154939"/>
                <a:ext cx="1734770" cy="461665"/>
              </a:xfrm>
              <a:prstGeom prst="rect">
                <a:avLst/>
              </a:prstGeom>
              <a:blipFill rotWithShape="0">
                <a:blip r:embed="rId6"/>
                <a:stretch>
                  <a:fillRect t="-132000" r="-38596" b="-197333"/>
                </a:stretch>
              </a:blipFill>
            </p:spPr>
            <p:txBody>
              <a:bodyPr/>
              <a:lstStyle/>
              <a:p>
                <a:r>
                  <a:rPr lang="en-US">
                    <a:noFill/>
                  </a:rPr>
                  <a:t> </a:t>
                </a:r>
              </a:p>
            </p:txBody>
          </p:sp>
        </mc:Fallback>
      </mc:AlternateContent>
      <p:sp>
        <p:nvSpPr>
          <p:cNvPr id="8" name="Content Placeholder 2"/>
          <p:cNvSpPr txBox="1">
            <a:spLocks/>
          </p:cNvSpPr>
          <p:nvPr/>
        </p:nvSpPr>
        <p:spPr>
          <a:xfrm>
            <a:off x="822960" y="3766370"/>
            <a:ext cx="7296027" cy="1817978"/>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14313" indent="-214313" fontAlgn="auto">
              <a:buClr>
                <a:srgbClr val="4F81BD"/>
              </a:buClr>
              <a:buFont typeface="Wingdings" panose="05000000000000000000" pitchFamily="2" charset="2"/>
              <a:buChar char="Ø"/>
            </a:pPr>
            <a:endParaRPr lang="en-US" sz="1800" dirty="0">
              <a:solidFill>
                <a:prstClr val="black"/>
              </a:solidFill>
            </a:endParaRPr>
          </a:p>
        </p:txBody>
      </p:sp>
    </p:spTree>
    <p:extLst>
      <p:ext uri="{BB962C8B-B14F-4D97-AF65-F5344CB8AC3E}">
        <p14:creationId xmlns:p14="http://schemas.microsoft.com/office/powerpoint/2010/main" val="172766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RNN Training</a:t>
            </a:r>
          </a:p>
        </p:txBody>
      </p:sp>
      <p:sp>
        <p:nvSpPr>
          <p:cNvPr id="3" name="Content Placeholder 2"/>
          <p:cNvSpPr>
            <a:spLocks noGrp="1"/>
          </p:cNvSpPr>
          <p:nvPr>
            <p:ph idx="1"/>
          </p:nvPr>
        </p:nvSpPr>
        <p:spPr>
          <a:xfrm>
            <a:off x="228600" y="647700"/>
            <a:ext cx="8632554" cy="490635"/>
          </a:xfrm>
        </p:spPr>
        <p:txBody>
          <a:bodyPr lIns="0" tIns="0" rIns="0" bIns="0"/>
          <a:lstStyle/>
          <a:p>
            <a:pPr marL="0" indent="0">
              <a:spcBef>
                <a:spcPts val="0"/>
              </a:spcBef>
              <a:buNone/>
            </a:pPr>
            <a:r>
              <a:rPr lang="en-US" sz="2400" b="1" dirty="0">
                <a:latin typeface="Arial" panose="020B0604020202020204" pitchFamily="34" charset="0"/>
                <a:cs typeface="Arial" panose="020B0604020202020204" pitchFamily="34" charset="0"/>
              </a:rPr>
              <a:t>There are different approaches for training of RNNs:</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156" y="4479924"/>
            <a:ext cx="2574317" cy="1693369"/>
          </a:xfrm>
          <a:prstGeom prst="rect">
            <a:avLst/>
          </a:prstGeom>
        </p:spPr>
      </p:pic>
      <p:sp>
        <p:nvSpPr>
          <p:cNvPr id="8" name="TextBox 7"/>
          <p:cNvSpPr txBox="1"/>
          <p:nvPr/>
        </p:nvSpPr>
        <p:spPr>
          <a:xfrm>
            <a:off x="6867330" y="6117310"/>
            <a:ext cx="1993823" cy="374221"/>
          </a:xfrm>
          <a:prstGeom prst="rect">
            <a:avLst/>
          </a:prstGeom>
          <a:noFill/>
        </p:spPr>
        <p:txBody>
          <a:bodyPr wrap="square" rtlCol="0">
            <a:spAutoFit/>
          </a:bodyPr>
          <a:lstStyle/>
          <a:p>
            <a:pPr algn="ctr" defTabSz="457200" fontAlgn="auto">
              <a:spcBef>
                <a:spcPts val="0"/>
              </a:spcBef>
              <a:spcAft>
                <a:spcPts val="0"/>
              </a:spcAft>
            </a:pPr>
            <a:r>
              <a:rPr lang="en-US" sz="1800" b="1" dirty="0">
                <a:solidFill>
                  <a:prstClr val="black"/>
                </a:solidFill>
                <a:ea typeface="Arial" charset="0"/>
                <a:cs typeface="Arial" charset="0"/>
              </a:rPr>
              <a:t>RTRL</a:t>
            </a:r>
          </a:p>
        </p:txBody>
      </p:sp>
      <p:sp>
        <p:nvSpPr>
          <p:cNvPr id="9" name="Content Placeholder 2"/>
          <p:cNvSpPr txBox="1">
            <a:spLocks/>
          </p:cNvSpPr>
          <p:nvPr/>
        </p:nvSpPr>
        <p:spPr>
          <a:xfrm>
            <a:off x="234370" y="4787932"/>
            <a:ext cx="5979817" cy="1232929"/>
          </a:xfrm>
          <a:prstGeom prst="rect">
            <a:avLst/>
          </a:prstGeom>
        </p:spPr>
        <p:txBody>
          <a:bodyPr lIns="0" tIns="0" rIns="0" bIns="0"/>
          <a:lstStyle>
            <a:lvl1pPr marL="182563" indent="-182563">
              <a:spcBef>
                <a:spcPts val="0"/>
              </a:spcBef>
              <a:buFont typeface="Arial" panose="020B0604020202020204" pitchFamily="34" charset="0"/>
              <a:buChar char="•"/>
              <a:defRPr sz="2400" b="1">
                <a:latin typeface="Arial" panose="020B0604020202020204" pitchFamily="34" charset="0"/>
                <a:cs typeface="Arial" panose="020B0604020202020204"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defTabSz="457200" fontAlgn="auto">
              <a:spcAft>
                <a:spcPts val="0"/>
              </a:spcAft>
            </a:pPr>
            <a:r>
              <a:rPr lang="en-US" sz="1800" dirty="0">
                <a:solidFill>
                  <a:prstClr val="black"/>
                </a:solidFill>
                <a:latin typeface="Arial" charset="0"/>
                <a:ea typeface="Arial" charset="0"/>
                <a:cs typeface="Arial" charset="0"/>
              </a:rPr>
              <a:t>Real-Time Recurrent Learning (RTRL):</a:t>
            </a:r>
            <a:br>
              <a:rPr lang="en-US" sz="1800" dirty="0">
                <a:solidFill>
                  <a:prstClr val="black"/>
                </a:solidFill>
                <a:latin typeface="Arial" charset="0"/>
                <a:ea typeface="Arial" charset="0"/>
                <a:cs typeface="Arial" charset="0"/>
              </a:rPr>
            </a:br>
            <a:r>
              <a:rPr lang="en-US" sz="1800" dirty="0">
                <a:solidFill>
                  <a:prstClr val="black"/>
                </a:solidFill>
                <a:latin typeface="Arial" charset="0"/>
                <a:ea typeface="Arial" charset="0"/>
                <a:cs typeface="Arial" charset="0"/>
              </a:rPr>
              <a:t>Computing the error gradient and update weights for each time step. </a:t>
            </a: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330" y="1192738"/>
            <a:ext cx="1893037" cy="2876286"/>
          </a:xfrm>
          <a:prstGeom prst="rect">
            <a:avLst/>
          </a:prstGeom>
        </p:spPr>
      </p:pic>
      <p:sp>
        <p:nvSpPr>
          <p:cNvPr id="6" name="TextBox 5"/>
          <p:cNvSpPr txBox="1">
            <a:spLocks noChangeAspect="1"/>
          </p:cNvSpPr>
          <p:nvPr/>
        </p:nvSpPr>
        <p:spPr>
          <a:xfrm>
            <a:off x="6867330" y="3928078"/>
            <a:ext cx="1893037" cy="369332"/>
          </a:xfrm>
          <a:prstGeom prst="rect">
            <a:avLst/>
          </a:prstGeom>
          <a:noFill/>
        </p:spPr>
        <p:txBody>
          <a:bodyPr wrap="square" rtlCol="0">
            <a:spAutoFit/>
          </a:bodyPr>
          <a:lstStyle/>
          <a:p>
            <a:pPr algn="ctr" defTabSz="457200" fontAlgn="auto">
              <a:spcBef>
                <a:spcPts val="0"/>
              </a:spcBef>
              <a:spcAft>
                <a:spcPts val="0"/>
              </a:spcAft>
            </a:pPr>
            <a:r>
              <a:rPr lang="en-US" sz="1800" b="1" dirty="0">
                <a:solidFill>
                  <a:prstClr val="black"/>
                </a:solidFill>
                <a:ea typeface="Arial" charset="0"/>
                <a:cs typeface="Arial" charset="0"/>
              </a:rPr>
              <a:t>BPTT</a:t>
            </a:r>
          </a:p>
        </p:txBody>
      </p:sp>
      <p:sp>
        <p:nvSpPr>
          <p:cNvPr id="10" name="Content Placeholder 2"/>
          <p:cNvSpPr txBox="1">
            <a:spLocks/>
          </p:cNvSpPr>
          <p:nvPr/>
        </p:nvSpPr>
        <p:spPr>
          <a:xfrm>
            <a:off x="228600" y="1319215"/>
            <a:ext cx="5985587" cy="920751"/>
          </a:xfrm>
          <a:prstGeom prst="rect">
            <a:avLst/>
          </a:prstGeom>
        </p:spPr>
        <p:txBody>
          <a:bodyPr lIns="0" tIns="0" rIns="0" bIns="0"/>
          <a:lstStyle>
            <a:lvl1pPr marL="182563" indent="-182563">
              <a:spcBef>
                <a:spcPts val="0"/>
              </a:spcBef>
              <a:buFont typeface="Arial" panose="020B0604020202020204" pitchFamily="34" charset="0"/>
              <a:buChar char="•"/>
              <a:defRPr sz="2400" b="1">
                <a:latin typeface="Arial" panose="020B0604020202020204" pitchFamily="34" charset="0"/>
                <a:cs typeface="Arial" panose="020B0604020202020204"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defTabSz="457200" fontAlgn="auto">
              <a:spcAft>
                <a:spcPts val="0"/>
              </a:spcAft>
            </a:pPr>
            <a:r>
              <a:rPr lang="en-US" sz="1800" dirty="0">
                <a:solidFill>
                  <a:prstClr val="black"/>
                </a:solidFill>
                <a:latin typeface="Arial" charset="0"/>
                <a:ea typeface="Arial" charset="0"/>
                <a:cs typeface="Arial" charset="0"/>
              </a:rPr>
              <a:t>Back-Propagation Through Time (BPTT): Unfolding an RNN in time and using the extended version of </a:t>
            </a:r>
            <a:r>
              <a:rPr lang="en-US" sz="1800" dirty="0" err="1">
                <a:solidFill>
                  <a:prstClr val="black"/>
                </a:solidFill>
                <a:latin typeface="Arial" charset="0"/>
                <a:ea typeface="Arial" charset="0"/>
                <a:cs typeface="Arial" charset="0"/>
              </a:rPr>
              <a:t>backpropagation</a:t>
            </a:r>
            <a:r>
              <a:rPr lang="en-US" sz="1800" dirty="0">
                <a:solidFill>
                  <a:prstClr val="black"/>
                </a:solidFill>
                <a:latin typeface="Arial" charset="0"/>
                <a:ea typeface="Arial" charset="0"/>
                <a:cs typeface="Arial" charset="0"/>
              </a:rPr>
              <a:t>.</a:t>
            </a:r>
          </a:p>
        </p:txBody>
      </p:sp>
      <p:sp>
        <p:nvSpPr>
          <p:cNvPr id="12" name="Content Placeholder 2"/>
          <p:cNvSpPr txBox="1">
            <a:spLocks/>
          </p:cNvSpPr>
          <p:nvPr/>
        </p:nvSpPr>
        <p:spPr>
          <a:xfrm>
            <a:off x="228600" y="2830967"/>
            <a:ext cx="6167556" cy="1442765"/>
          </a:xfrm>
          <a:prstGeom prst="rect">
            <a:avLst/>
          </a:prstGeom>
        </p:spPr>
        <p:txBody>
          <a:bodyPr lIns="0" tIns="0" rIns="0" bIns="0"/>
          <a:lstStyle>
            <a:lvl1pPr marL="182563" indent="-182563">
              <a:spcBef>
                <a:spcPts val="0"/>
              </a:spcBef>
              <a:buFont typeface="Arial" panose="020B0604020202020204" pitchFamily="34" charset="0"/>
              <a:buChar char="•"/>
              <a:defRPr sz="2400" b="1">
                <a:latin typeface="Arial" panose="020B0604020202020204" pitchFamily="34" charset="0"/>
                <a:cs typeface="Arial" panose="020B0604020202020204"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defTabSz="457200" fontAlgn="auto">
              <a:spcAft>
                <a:spcPts val="0"/>
              </a:spcAft>
            </a:pPr>
            <a:r>
              <a:rPr lang="en-US" sz="1800" dirty="0">
                <a:solidFill>
                  <a:prstClr val="black"/>
                </a:solidFill>
                <a:latin typeface="Arial" charset="0"/>
                <a:ea typeface="Arial" charset="0"/>
                <a:cs typeface="Arial" charset="0"/>
              </a:rPr>
              <a:t>Extended </a:t>
            </a:r>
            <a:r>
              <a:rPr lang="en-US" sz="1800" dirty="0" err="1">
                <a:solidFill>
                  <a:prstClr val="black"/>
                </a:solidFill>
                <a:latin typeface="Arial" charset="0"/>
                <a:ea typeface="Arial" charset="0"/>
                <a:cs typeface="Arial" charset="0"/>
              </a:rPr>
              <a:t>Kalman</a:t>
            </a:r>
            <a:r>
              <a:rPr lang="en-US" sz="1800" dirty="0">
                <a:solidFill>
                  <a:prstClr val="black"/>
                </a:solidFill>
                <a:latin typeface="Arial" charset="0"/>
                <a:ea typeface="Arial" charset="0"/>
                <a:cs typeface="Arial" charset="0"/>
              </a:rPr>
              <a:t> Filtering (EKF):</a:t>
            </a:r>
            <a:br>
              <a:rPr lang="en-US" sz="1800" dirty="0">
                <a:solidFill>
                  <a:prstClr val="black"/>
                </a:solidFill>
                <a:latin typeface="Arial" charset="0"/>
                <a:ea typeface="Arial" charset="0"/>
                <a:cs typeface="Arial" charset="0"/>
              </a:rPr>
            </a:br>
            <a:r>
              <a:rPr lang="en-US" sz="1800" dirty="0">
                <a:solidFill>
                  <a:prstClr val="black"/>
                </a:solidFill>
                <a:latin typeface="Arial" charset="0"/>
                <a:ea typeface="Arial" charset="0"/>
                <a:cs typeface="Arial" charset="0"/>
              </a:rPr>
              <a:t>a set of mathematical equations that provides an efficient computational means to estimate the state of a process, in a way that minimizes the mean of the squared error on linear system.</a:t>
            </a:r>
          </a:p>
        </p:txBody>
      </p:sp>
    </p:spTree>
    <p:extLst>
      <p:ext uri="{BB962C8B-B14F-4D97-AF65-F5344CB8AC3E}">
        <p14:creationId xmlns:p14="http://schemas.microsoft.com/office/powerpoint/2010/main" val="65964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err="1"/>
              <a:t>Backpropagation</a:t>
            </a:r>
            <a:r>
              <a:rPr lang="en-US" dirty="0"/>
              <a:t> Through Time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599" y="647700"/>
                <a:ext cx="8869363" cy="5641133"/>
              </a:xfrm>
            </p:spPr>
            <p:txBody>
              <a:bodyPr lIns="0" tIns="0" rIns="0" bIns="0"/>
              <a:lstStyle/>
              <a:p>
                <a:pPr marL="182563" indent="-182563">
                  <a:spcBef>
                    <a:spcPts val="0"/>
                  </a:spcBef>
                  <a:spcAft>
                    <a:spcPts val="1200"/>
                  </a:spcAft>
                  <a:buFont typeface="Arial" charset="0"/>
                  <a:buChar char="•"/>
                </a:pPr>
                <a:r>
                  <a:rPr lang="en-US" sz="2400" b="1" dirty="0">
                    <a:latin typeface="Arial" panose="020B0604020202020204" pitchFamily="34" charset="0"/>
                    <a:cs typeface="Arial" panose="020B0604020202020204" pitchFamily="34" charset="0"/>
                  </a:rPr>
                  <a:t>The </a:t>
                </a:r>
                <a:r>
                  <a:rPr lang="en-US" sz="2400" b="1" dirty="0" err="1">
                    <a:latin typeface="Arial" panose="020B0604020202020204" pitchFamily="34" charset="0"/>
                    <a:cs typeface="Arial" panose="020B0604020202020204" pitchFamily="34" charset="0"/>
                  </a:rPr>
                  <a:t>backpropagation</a:t>
                </a:r>
                <a:r>
                  <a:rPr lang="en-US" sz="2400" b="1" dirty="0">
                    <a:latin typeface="Arial" panose="020B0604020202020204" pitchFamily="34" charset="0"/>
                    <a:cs typeface="Arial" panose="020B0604020202020204" pitchFamily="34" charset="0"/>
                  </a:rPr>
                  <a:t> algorithm can be extended to BPTT by unfolding RNN in time and stacking identical copies of the RNN. </a:t>
                </a:r>
              </a:p>
              <a:p>
                <a:pPr marL="182563" indent="-182563">
                  <a:spcBef>
                    <a:spcPts val="0"/>
                  </a:spcBef>
                  <a:spcAft>
                    <a:spcPts val="1200"/>
                  </a:spcAft>
                  <a:buFont typeface="Arial" charset="0"/>
                  <a:buChar char="•"/>
                </a:pPr>
                <a:r>
                  <a:rPr lang="en-US" sz="2400" b="1" dirty="0">
                    <a:latin typeface="Arial" panose="020B0604020202020204" pitchFamily="34" charset="0"/>
                    <a:cs typeface="Arial" panose="020B0604020202020204" pitchFamily="34" charset="0"/>
                  </a:rPr>
                  <a:t>As the parameters that are supposed to be learned (</a:t>
                </a:r>
                <a:r>
                  <a:rPr lang="en-US" sz="2400" b="1" i="1" dirty="0">
                    <a:latin typeface="Arial" panose="020B0604020202020204" pitchFamily="34" charset="0"/>
                    <a:cs typeface="Arial" panose="020B0604020202020204" pitchFamily="34" charset="0"/>
                  </a:rPr>
                  <a:t>U</a:t>
                </a:r>
                <a:r>
                  <a:rPr lang="en-US" sz="2400" b="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V</a:t>
                </a:r>
                <a:r>
                  <a:rPr lang="en-US" sz="2400" b="1" dirty="0">
                    <a:latin typeface="Arial" panose="020B0604020202020204" pitchFamily="34" charset="0"/>
                    <a:cs typeface="Arial" panose="020B0604020202020204" pitchFamily="34" charset="0"/>
                  </a:rPr>
                  <a:t> and </a:t>
                </a:r>
                <a:r>
                  <a:rPr lang="en-US" sz="2400" b="1" i="1" dirty="0">
                    <a:latin typeface="Arial" panose="020B0604020202020204" pitchFamily="34" charset="0"/>
                    <a:cs typeface="Arial" panose="020B0604020202020204" pitchFamily="34" charset="0"/>
                  </a:rPr>
                  <a:t>W</a:t>
                </a:r>
                <a:r>
                  <a:rPr lang="en-US" sz="2400" b="1" dirty="0">
                    <a:latin typeface="Arial" panose="020B0604020202020204" pitchFamily="34" charset="0"/>
                    <a:cs typeface="Arial" panose="020B0604020202020204" pitchFamily="34" charset="0"/>
                  </a:rPr>
                  <a:t>) are shared by all time steps in the network, the gradient at each output depends, not only on the calculations of the current time step, but also the previous time steps.</a:t>
                </a:r>
              </a:p>
              <a:p>
                <a:pPr marL="182563" indent="-182563">
                  <a:spcBef>
                    <a:spcPts val="0"/>
                  </a:spcBef>
                  <a:spcAft>
                    <a:spcPts val="600"/>
                  </a:spcAft>
                  <a:buFont typeface="Arial" charset="0"/>
                  <a:buChar char="•"/>
                </a:pPr>
                <a:r>
                  <a:rPr lang="en-US" sz="2400" b="1" dirty="0">
                    <a:latin typeface="Arial" panose="020B0604020202020204" pitchFamily="34" charset="0"/>
                    <a:cs typeface="Arial" panose="020B0604020202020204" pitchFamily="34" charset="0"/>
                  </a:rPr>
                  <a:t>In RNNs, a common choice for the loss function is the cross-entropy loss which is given by:</a:t>
                </a:r>
              </a:p>
              <a:p>
                <a:pPr marL="349250" lvl="1" indent="-166688">
                  <a:buFont typeface="Wingdings" charset="2"/>
                  <a:buChar char="§"/>
                </a:pPr>
                <a14:m>
                  <m:oMath xmlns:m="http://schemas.openxmlformats.org/officeDocument/2006/math">
                    <m:r>
                      <a:rPr lang="en-US" sz="1800" b="1" i="1">
                        <a:latin typeface="Cambria Math" charset="0"/>
                        <a:ea typeface="Arial" charset="0"/>
                        <a:cs typeface="Arial" charset="0"/>
                      </a:rPr>
                      <m:t>𝐋</m:t>
                    </m:r>
                    <m:d>
                      <m:dPr>
                        <m:ctrlPr>
                          <a:rPr lang="en-US" sz="1800" b="1" i="1">
                            <a:latin typeface="Cambria Math" panose="02040503050406030204" pitchFamily="18" charset="0"/>
                            <a:ea typeface="Arial" charset="0"/>
                            <a:cs typeface="Arial" charset="0"/>
                          </a:rPr>
                        </m:ctrlPr>
                      </m:dPr>
                      <m:e>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𝐥</m:t>
                            </m:r>
                          </m:sub>
                        </m:sSub>
                        <m:r>
                          <a:rPr lang="en-US" sz="1800" b="1">
                            <a:latin typeface="Cambria Math" charset="0"/>
                            <a:ea typeface="Arial" charset="0"/>
                            <a:cs typeface="Arial" charset="0"/>
                          </a:rPr>
                          <m:t>,</m:t>
                        </m:r>
                        <m:r>
                          <a:rPr lang="en-US" sz="1800" b="1" i="1">
                            <a:latin typeface="Cambria Math" charset="0"/>
                            <a:ea typeface="Arial" charset="0"/>
                            <a:cs typeface="Arial" charset="0"/>
                          </a:rPr>
                          <m:t>𝐲</m:t>
                        </m:r>
                      </m:e>
                    </m:d>
                    <m:r>
                      <a:rPr lang="en-US" sz="1800" b="1">
                        <a:latin typeface="Cambria Math" charset="0"/>
                        <a:ea typeface="Arial" charset="0"/>
                        <a:cs typeface="Arial" charset="0"/>
                      </a:rPr>
                      <m:t>=−</m:t>
                    </m:r>
                    <m:f>
                      <m:fPr>
                        <m:ctrlPr>
                          <a:rPr lang="en-US" sz="1800" b="1" i="1">
                            <a:latin typeface="Cambria Math" panose="02040503050406030204" pitchFamily="18" charset="0"/>
                            <a:ea typeface="Arial" charset="0"/>
                            <a:cs typeface="Arial" charset="0"/>
                          </a:rPr>
                        </m:ctrlPr>
                      </m:fPr>
                      <m:num>
                        <m:r>
                          <a:rPr lang="en-US" sz="1800" b="1" i="1">
                            <a:latin typeface="Cambria Math" charset="0"/>
                            <a:ea typeface="Arial" charset="0"/>
                            <a:cs typeface="Arial" charset="0"/>
                          </a:rPr>
                          <m:t>𝟏</m:t>
                        </m:r>
                      </m:num>
                      <m:den>
                        <m:r>
                          <a:rPr lang="en-US" sz="1800" b="1" i="1">
                            <a:latin typeface="Cambria Math" charset="0"/>
                            <a:ea typeface="Arial" charset="0"/>
                            <a:cs typeface="Arial" charset="0"/>
                          </a:rPr>
                          <m:t>𝐍</m:t>
                        </m:r>
                      </m:den>
                    </m:f>
                    <m:nary>
                      <m:naryPr>
                        <m:chr m:val="∑"/>
                        <m:limLoc m:val="undOvr"/>
                        <m:supHide m:val="on"/>
                        <m:ctrlPr>
                          <a:rPr lang="en-US" sz="1800" b="1" i="1">
                            <a:latin typeface="Cambria Math" panose="02040503050406030204" pitchFamily="18" charset="0"/>
                            <a:ea typeface="Arial" charset="0"/>
                            <a:cs typeface="Arial" charset="0"/>
                          </a:rPr>
                        </m:ctrlPr>
                      </m:naryPr>
                      <m:sub>
                        <m:r>
                          <a:rPr lang="en-US" sz="1800" b="1" i="1">
                            <a:latin typeface="Cambria Math" charset="0"/>
                            <a:ea typeface="Arial" charset="0"/>
                            <a:cs typeface="Arial" charset="0"/>
                          </a:rPr>
                          <m:t>𝐧</m:t>
                        </m:r>
                        <m:r>
                          <a:rPr lang="en-US" sz="1800" b="1">
                            <a:latin typeface="Cambria Math" charset="0"/>
                            <a:ea typeface="Arial" charset="0"/>
                            <a:cs typeface="Arial" charset="0"/>
                          </a:rPr>
                          <m:t>∈</m:t>
                        </m:r>
                        <m:r>
                          <a:rPr lang="en-US" sz="1800" b="1" i="1">
                            <a:latin typeface="Cambria Math" charset="0"/>
                            <a:ea typeface="Arial" charset="0"/>
                            <a:cs typeface="Arial" charset="0"/>
                          </a:rPr>
                          <m:t>𝐍</m:t>
                        </m:r>
                      </m:sub>
                      <m:sup/>
                      <m:e>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𝐥𝐧</m:t>
                            </m:r>
                          </m:sub>
                        </m:sSub>
                        <m:func>
                          <m:funcPr>
                            <m:ctrlPr>
                              <a:rPr lang="en-US" sz="1800" b="1" i="1">
                                <a:latin typeface="Cambria Math" panose="02040503050406030204" pitchFamily="18" charset="0"/>
                                <a:ea typeface="Arial" charset="0"/>
                                <a:cs typeface="Arial" charset="0"/>
                              </a:rPr>
                            </m:ctrlPr>
                          </m:funcPr>
                          <m:fName>
                            <m:r>
                              <a:rPr lang="en-US" sz="1800" b="1" i="1">
                                <a:latin typeface="Cambria Math" charset="0"/>
                                <a:ea typeface="Arial" charset="0"/>
                                <a:cs typeface="Arial" charset="0"/>
                              </a:rPr>
                              <m:t>𝐥𝐨𝐠</m:t>
                            </m:r>
                          </m:fName>
                          <m:e>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𝐧</m:t>
                                </m:r>
                              </m:sub>
                            </m:sSub>
                          </m:e>
                        </m:func>
                      </m:e>
                    </m:nary>
                    <m:r>
                      <a:rPr lang="en-US" sz="1800" b="1">
                        <a:latin typeface="Cambria Math" charset="0"/>
                        <a:ea typeface="Arial" charset="0"/>
                        <a:cs typeface="Arial" charset="0"/>
                      </a:rPr>
                      <m:t> </m:t>
                    </m:r>
                  </m:oMath>
                </a14:m>
                <a:endParaRPr lang="en-US" sz="1800" b="1" dirty="0">
                  <a:latin typeface="Arial" charset="0"/>
                  <a:ea typeface="Arial" charset="0"/>
                  <a:cs typeface="Arial" charset="0"/>
                </a:endParaRPr>
              </a:p>
              <a:p>
                <a:pPr marL="349250" lvl="1" indent="-166688">
                  <a:buFont typeface="Wingdings" charset="2"/>
                  <a:buChar char="§"/>
                </a:pPr>
                <a14:m>
                  <m:oMath xmlns:m="http://schemas.openxmlformats.org/officeDocument/2006/math">
                    <m:r>
                      <a:rPr lang="en-US" sz="1800" b="1" i="1">
                        <a:latin typeface="Cambria Math" charset="0"/>
                        <a:ea typeface="Arial" charset="0"/>
                        <a:cs typeface="Arial" charset="0"/>
                      </a:rPr>
                      <m:t>𝐍</m:t>
                    </m:r>
                    <m:r>
                      <a:rPr lang="en-US" sz="1800" b="1">
                        <a:latin typeface="Cambria Math" charset="0"/>
                        <a:ea typeface="Arial" charset="0"/>
                        <a:cs typeface="Arial" charset="0"/>
                      </a:rPr>
                      <m:t>:</m:t>
                    </m:r>
                    <m:r>
                      <a:rPr lang="en-US" sz="1800" b="1" i="0" smtClean="0">
                        <a:latin typeface="Cambria Math" charset="0"/>
                        <a:ea typeface="Arial" charset="0"/>
                        <a:cs typeface="Arial" charset="0"/>
                      </a:rPr>
                      <m:t> </m:t>
                    </m:r>
                  </m:oMath>
                </a14:m>
                <a:r>
                  <a:rPr lang="en-US" sz="1800" b="1" dirty="0">
                    <a:latin typeface="Arial" charset="0"/>
                    <a:ea typeface="Arial" charset="0"/>
                    <a:cs typeface="Arial" charset="0"/>
                  </a:rPr>
                  <a:t>the number of training examples</a:t>
                </a:r>
              </a:p>
              <a:p>
                <a:pPr marL="349250" lvl="1" indent="-166688">
                  <a:buFont typeface="Wingdings" charset="2"/>
                  <a:buChar char="§"/>
                </a:pPr>
                <a14:m>
                  <m:oMath xmlns:m="http://schemas.openxmlformats.org/officeDocument/2006/math">
                    <m:r>
                      <a:rPr lang="en-US" sz="1800" b="1" i="1">
                        <a:latin typeface="Cambria Math" charset="0"/>
                        <a:ea typeface="Arial" charset="0"/>
                        <a:cs typeface="Arial" charset="0"/>
                      </a:rPr>
                      <m:t>𝐲</m:t>
                    </m:r>
                    <m:r>
                      <a:rPr lang="en-US" sz="1800" b="1">
                        <a:latin typeface="Cambria Math" charset="0"/>
                        <a:ea typeface="Arial" charset="0"/>
                        <a:cs typeface="Arial" charset="0"/>
                      </a:rPr>
                      <m:t>:</m:t>
                    </m:r>
                  </m:oMath>
                </a14:m>
                <a:r>
                  <a:rPr lang="en-US" sz="1800" b="1" dirty="0">
                    <a:latin typeface="Arial" charset="0"/>
                    <a:ea typeface="Arial" charset="0"/>
                    <a:cs typeface="Arial" charset="0"/>
                  </a:rPr>
                  <a:t> the prediction of the network </a:t>
                </a:r>
              </a:p>
              <a:p>
                <a:pPr marL="349250" lvl="1" indent="-166688">
                  <a:buFont typeface="Wingdings" charset="2"/>
                  <a:buChar char="§"/>
                </a:pPr>
                <a14:m>
                  <m:oMath xmlns:m="http://schemas.openxmlformats.org/officeDocument/2006/math">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𝐥</m:t>
                        </m:r>
                      </m:sub>
                    </m:sSub>
                  </m:oMath>
                </a14:m>
                <a:r>
                  <a:rPr lang="en-US" sz="1800" b="1" dirty="0">
                    <a:latin typeface="Arial" charset="0"/>
                    <a:ea typeface="Arial" charset="0"/>
                    <a:cs typeface="Arial" charset="0"/>
                  </a:rPr>
                  <a:t>: the true label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599" y="647700"/>
                <a:ext cx="8869363" cy="5641133"/>
              </a:xfrm>
              <a:blipFill rotWithShape="0">
                <a:blip r:embed="rId3"/>
                <a:stretch>
                  <a:fillRect l="-1924" t="-1512" r="-550" b="-108"/>
                </a:stretch>
              </a:blipFill>
            </p:spPr>
            <p:txBody>
              <a:bodyPr/>
              <a:lstStyle/>
              <a:p>
                <a:r>
                  <a:rPr lang="en-US">
                    <a:noFill/>
                  </a:rPr>
                  <a:t> </a:t>
                </a:r>
              </a:p>
            </p:txBody>
          </p:sp>
        </mc:Fallback>
      </mc:AlternateContent>
    </p:spTree>
    <p:extLst>
      <p:ext uri="{BB962C8B-B14F-4D97-AF65-F5344CB8AC3E}">
        <p14:creationId xmlns:p14="http://schemas.microsoft.com/office/powerpoint/2010/main" val="35549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The Vanishing Gradient Problem</a:t>
            </a:r>
          </a:p>
        </p:txBody>
      </p:sp>
      <p:sp>
        <p:nvSpPr>
          <p:cNvPr id="3" name="Content Placeholder 2"/>
          <p:cNvSpPr>
            <a:spLocks noGrp="1"/>
          </p:cNvSpPr>
          <p:nvPr>
            <p:ph idx="1"/>
          </p:nvPr>
        </p:nvSpPr>
        <p:spPr>
          <a:xfrm>
            <a:off x="228600" y="647700"/>
            <a:ext cx="7543800" cy="4023360"/>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Definition: The influence of a given input on the hidden layer, and therefore on the network output, either decays or grows exponentially as it propagates through an RNN.</a:t>
            </a:r>
          </a:p>
          <a:p>
            <a:pPr marL="182563" indent="-182563">
              <a:spcBef>
                <a:spcPts val="0"/>
              </a:spcBef>
              <a:spcAft>
                <a:spcPts val="8600"/>
              </a:spcAft>
              <a:buFont typeface="Arial" charset="0"/>
            </a:pPr>
            <a:r>
              <a:rPr lang="en-US" sz="2400" b="1" dirty="0">
                <a:latin typeface="Arial" panose="020B0604020202020204" pitchFamily="34" charset="0"/>
                <a:cs typeface="Arial" panose="020B0604020202020204" pitchFamily="34" charset="0"/>
              </a:rPr>
              <a:t>In practice, the range of contextual information that standard RNNs can access are limited to approximately 10 time steps between the relevant input and target events.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Solution: LSTM networks.</a:t>
            </a:r>
          </a:p>
        </p:txBody>
      </p:sp>
      <p:pic>
        <p:nvPicPr>
          <p:cNvPr id="5" name="Picture 4"/>
          <p:cNvPicPr>
            <a:picLocks noChangeAspect="1"/>
          </p:cNvPicPr>
          <p:nvPr/>
        </p:nvPicPr>
        <p:blipFill>
          <a:blip r:embed="rId3"/>
          <a:srcRect/>
          <a:stretch>
            <a:fillRect/>
          </a:stretch>
        </p:blipFill>
        <p:spPr bwMode="auto">
          <a:xfrm>
            <a:off x="4553663" y="3833813"/>
            <a:ext cx="4361737" cy="2351386"/>
          </a:xfrm>
          <a:prstGeom prst="rect">
            <a:avLst/>
          </a:prstGeom>
          <a:noFill/>
          <a:ln w="9525">
            <a:noFill/>
            <a:miter lim="800000"/>
            <a:headEnd/>
            <a:tailEnd/>
          </a:ln>
        </p:spPr>
      </p:pic>
    </p:spTree>
    <p:extLst>
      <p:ext uri="{BB962C8B-B14F-4D97-AF65-F5344CB8AC3E}">
        <p14:creationId xmlns:p14="http://schemas.microsoft.com/office/powerpoint/2010/main" val="11854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Long Short-Term Memory (LSTM)</a:t>
            </a:r>
          </a:p>
        </p:txBody>
      </p:sp>
      <p:sp>
        <p:nvSpPr>
          <p:cNvPr id="3" name="Content Placeholder 2"/>
          <p:cNvSpPr>
            <a:spLocks noGrp="1"/>
          </p:cNvSpPr>
          <p:nvPr>
            <p:ph idx="1"/>
          </p:nvPr>
        </p:nvSpPr>
        <p:spPr>
          <a:xfrm>
            <a:off x="228600" y="647700"/>
            <a:ext cx="5873619" cy="5510504"/>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An LSTM is a special kind of RNN architecture, capable of learning long-term dependencies.</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An LSTM can learn to bridge time intervals in excess of 1000 steps.</a:t>
            </a:r>
          </a:p>
          <a:p>
            <a:pPr marL="182563" indent="-182563">
              <a:spcBef>
                <a:spcPts val="0"/>
              </a:spcBef>
              <a:spcAft>
                <a:spcPts val="600"/>
              </a:spcAft>
              <a:buFont typeface="Arial" charset="0"/>
            </a:pPr>
            <a:r>
              <a:rPr lang="en-US" sz="2400" b="1" dirty="0">
                <a:latin typeface="Arial" panose="020B0604020202020204" pitchFamily="34" charset="0"/>
                <a:cs typeface="Arial" panose="020B0604020202020204" pitchFamily="34" charset="0"/>
              </a:rPr>
              <a:t>LSTM networks outperform RNNs and Hidden Markov Models (HMMs):</a:t>
            </a:r>
          </a:p>
          <a:p>
            <a:pPr marL="349250" lvl="1" indent="-166688">
              <a:buFont typeface="Wingdings" charset="2"/>
              <a:buChar char="§"/>
            </a:pPr>
            <a:r>
              <a:rPr lang="en-US" sz="1800" b="1" dirty="0">
                <a:latin typeface="Arial" charset="0"/>
                <a:ea typeface="Arial" charset="0"/>
                <a:cs typeface="Arial" charset="0"/>
              </a:rPr>
              <a:t>Speech Recognition: 17.7% phoneme error rate on TIMIT acoustic phonetic corpus.</a:t>
            </a:r>
          </a:p>
          <a:p>
            <a:pPr marL="349250" lvl="1" indent="-166688">
              <a:buFont typeface="Wingdings" charset="2"/>
              <a:buChar char="§"/>
            </a:pPr>
            <a:r>
              <a:rPr lang="en-US" sz="1800" b="1" dirty="0">
                <a:latin typeface="Arial" charset="0"/>
                <a:ea typeface="Arial" charset="0"/>
                <a:cs typeface="Arial" charset="0"/>
              </a:rPr>
              <a:t>Winner of the ICDAR handwriting competition for the best known results in handwriting recognition.</a:t>
            </a:r>
          </a:p>
          <a:p>
            <a:pPr marL="182563" indent="-182563">
              <a:spcBef>
                <a:spcPts val="1200"/>
              </a:spcBef>
              <a:spcAft>
                <a:spcPts val="1200"/>
              </a:spcAft>
              <a:buFont typeface="Arial" charset="0"/>
            </a:pPr>
            <a:r>
              <a:rPr lang="en-US" sz="2400" b="1" dirty="0">
                <a:latin typeface="Arial" panose="020B0604020202020204" pitchFamily="34" charset="0"/>
                <a:cs typeface="Arial" panose="020B0604020202020204" pitchFamily="34" charset="0"/>
              </a:rPr>
              <a:t>This is achieved by multiplicative gate units that learn to open and close access to the constant error flow.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800" y="647700"/>
            <a:ext cx="2622600" cy="2373525"/>
          </a:xfrm>
          <a:prstGeom prst="rect">
            <a:avLst/>
          </a:prstGeom>
        </p:spPr>
      </p:pic>
      <p:sp>
        <p:nvSpPr>
          <p:cNvPr id="6" name="Rectangle 5"/>
          <p:cNvSpPr/>
          <p:nvPr/>
        </p:nvSpPr>
        <p:spPr>
          <a:xfrm>
            <a:off x="6479433" y="3077324"/>
            <a:ext cx="2249334" cy="369332"/>
          </a:xfrm>
          <a:prstGeom prst="rect">
            <a:avLst/>
          </a:prstGeom>
        </p:spPr>
        <p:txBody>
          <a:bodyPr wrap="none">
            <a:spAutoFit/>
          </a:bodyPr>
          <a:lstStyle/>
          <a:p>
            <a:pPr defTabSz="457200" fontAlgn="auto">
              <a:spcBef>
                <a:spcPts val="0"/>
              </a:spcBef>
              <a:spcAft>
                <a:spcPts val="0"/>
              </a:spcAft>
            </a:pPr>
            <a:r>
              <a:rPr lang="en-US" sz="1800" b="1" dirty="0">
                <a:solidFill>
                  <a:prstClr val="black"/>
                </a:solidFill>
                <a:ea typeface="Arial" charset="0"/>
                <a:cs typeface="Arial" charset="0"/>
              </a:rPr>
              <a:t>LSTM Memory Cell</a:t>
            </a:r>
          </a:p>
        </p:txBody>
      </p:sp>
    </p:spTree>
    <p:extLst>
      <p:ext uri="{BB962C8B-B14F-4D97-AF65-F5344CB8AC3E}">
        <p14:creationId xmlns:p14="http://schemas.microsoft.com/office/powerpoint/2010/main" val="899740017"/>
      </p:ext>
    </p:extLst>
  </p:cSld>
  <p:clrMapOvr>
    <a:masterClrMapping/>
  </p:clrMapOvr>
</p:sld>
</file>

<file path=ppt/theme/theme1.xml><?xml version="1.0" encoding="utf-8"?>
<a:theme xmlns:a="http://schemas.openxmlformats.org/drawingml/2006/main" name="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9727</TotalTime>
  <Words>4049</Words>
  <Application>Microsoft Macintosh PowerPoint</Application>
  <PresentationFormat>Letter Paper (8.5x11 in)</PresentationFormat>
  <Paragraphs>315</Paragraphs>
  <Slides>33</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33</vt:i4>
      </vt:variant>
    </vt:vector>
  </HeadingPairs>
  <TitlesOfParts>
    <vt:vector size="42" baseType="lpstr">
      <vt:lpstr>Arial</vt:lpstr>
      <vt:lpstr>Calibri</vt:lpstr>
      <vt:lpstr>Cambria Math</vt:lpstr>
      <vt:lpstr>Times New Roman</vt:lpstr>
      <vt:lpstr>Wingdings</vt:lpstr>
      <vt:lpstr>lecture_title</vt:lpstr>
      <vt:lpstr>1_isip_default</vt:lpstr>
      <vt:lpstr>2_ISIP Content Slide</vt:lpstr>
      <vt:lpstr>3_isip_default</vt:lpstr>
      <vt:lpstr>PowerPoint Presentation</vt:lpstr>
      <vt:lpstr>Introduction</vt:lpstr>
      <vt:lpstr>Neural Networks</vt:lpstr>
      <vt:lpstr>Recurrent Neural Network (RNN)</vt:lpstr>
      <vt:lpstr>Unrolling an RNN for Sequential Modeling</vt:lpstr>
      <vt:lpstr>RNN Training</vt:lpstr>
      <vt:lpstr>Backpropagation Through Time</vt:lpstr>
      <vt:lpstr>The Vanishing Gradient Problem</vt:lpstr>
      <vt:lpstr>Long Short-Term Memory (LSTM)</vt:lpstr>
      <vt:lpstr>Memory Cell in LSTM</vt:lpstr>
      <vt:lpstr>LSTM Equations</vt:lpstr>
      <vt:lpstr>Preserving the information in LSTM</vt:lpstr>
      <vt:lpstr>Deep Recurrent Neural Networks (DRNN)</vt:lpstr>
      <vt:lpstr>DRNN-1O vs. DRNN-AO</vt:lpstr>
      <vt:lpstr>DRNN Equations</vt:lpstr>
      <vt:lpstr>DRNN Training</vt:lpstr>
      <vt:lpstr>Performance of DRNNs</vt:lpstr>
      <vt:lpstr>Deep Bidirectionsal LSTMs (DBLSTM)</vt:lpstr>
      <vt:lpstr>DBLSTM Training and Regularization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Connectionist Temporal Classification (CTC)</vt:lpstr>
      <vt:lpstr>Connectionist Temporal Classification (CTC)</vt:lpstr>
      <vt:lpstr>Connectionist Temporal Classification (Continued)</vt:lpstr>
      <vt:lpstr>RNN Transducers</vt:lpstr>
      <vt:lpstr>DBLSTM Performance</vt:lpstr>
      <vt:lpstr>Summary and Future Work</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588</cp:revision>
  <dcterms:created xsi:type="dcterms:W3CDTF">2002-09-12T17:13:32Z</dcterms:created>
  <dcterms:modified xsi:type="dcterms:W3CDTF">2023-04-07T13:42:03Z</dcterms:modified>
</cp:coreProperties>
</file>