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  <p:sldMasterId id="2147483694" r:id="rId2"/>
  </p:sldMasterIdLst>
  <p:notesMasterIdLst>
    <p:notesMasterId r:id="rId20"/>
  </p:notesMasterIdLst>
  <p:handoutMasterIdLst>
    <p:handoutMasterId r:id="rId21"/>
  </p:handoutMasterIdLst>
  <p:sldIdLst>
    <p:sldId id="356" r:id="rId3"/>
    <p:sldId id="381" r:id="rId4"/>
    <p:sldId id="379" r:id="rId5"/>
    <p:sldId id="316" r:id="rId6"/>
    <p:sldId id="317" r:id="rId7"/>
    <p:sldId id="368" r:id="rId8"/>
    <p:sldId id="367" r:id="rId9"/>
    <p:sldId id="380" r:id="rId10"/>
    <p:sldId id="363" r:id="rId11"/>
    <p:sldId id="364" r:id="rId12"/>
    <p:sldId id="365" r:id="rId13"/>
    <p:sldId id="366" r:id="rId14"/>
    <p:sldId id="371" r:id="rId15"/>
    <p:sldId id="372" r:id="rId16"/>
    <p:sldId id="373" r:id="rId17"/>
    <p:sldId id="374" r:id="rId18"/>
    <p:sldId id="310" r:id="rId19"/>
  </p:sldIdLst>
  <p:sldSz cx="9144000" cy="6858000" type="letter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pos="3552" userDrawn="1">
          <p15:clr>
            <a:srgbClr val="A4A3A4"/>
          </p15:clr>
        </p15:guide>
        <p15:guide id="4" pos="56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55"/>
    <a:srgbClr val="CC6600"/>
    <a:srgbClr val="6666FF"/>
    <a:srgbClr val="008000"/>
    <a:srgbClr val="000080"/>
    <a:srgbClr val="004000"/>
    <a:srgbClr val="9966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1" autoAdjust="0"/>
    <p:restoredTop sz="95238" autoAdjust="0"/>
  </p:normalViewPr>
  <p:slideViewPr>
    <p:cSldViewPr snapToGrid="0">
      <p:cViewPr varScale="1">
        <p:scale>
          <a:sx n="117" d="100"/>
          <a:sy n="117" d="100"/>
        </p:scale>
        <p:origin x="1280" y="184"/>
      </p:cViewPr>
      <p:guideLst>
        <p:guide orient="horz" pos="146"/>
        <p:guide pos="144"/>
        <p:guide pos="3552"/>
        <p:guide pos="561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8" y="-102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6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158826-EADE-4792-AB13-43381F09B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6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4538"/>
            <a:ext cx="53530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31" tIns="48115" rIns="96231" bIns="48115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CC53042-5A96-4DBC-B738-B843823BA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D755E-F106-4DAC-886C-FC7CDB8F96C1}" type="slidenum">
              <a:rPr lang="en-US"/>
              <a:pPr/>
              <a:t>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554538"/>
            <a:ext cx="6550025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54549-E4D7-4841-B153-513D2B629660}" type="slidenum">
              <a:rPr lang="en-US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4554538"/>
            <a:ext cx="6550025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3F09D-56DE-4DD5-ADA2-B138428F96B6}" type="slidenum">
              <a:rPr lang="en-US"/>
              <a:pPr/>
              <a:t>8</a:t>
            </a:fld>
            <a:endParaRPr lang="en-US"/>
          </a:p>
        </p:txBody>
      </p:sp>
      <p:sp>
        <p:nvSpPr>
          <p:cNvPr id="8192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12750" y="4554538"/>
            <a:ext cx="6550025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27013" y="455613"/>
            <a:ext cx="8683625" cy="42862"/>
          </a:xfrm>
          <a:prstGeom prst="rect">
            <a:avLst/>
          </a:prstGeom>
          <a:gradFill rotWithShape="0">
            <a:gsLst>
              <a:gs pos="0">
                <a:srgbClr val="892034"/>
              </a:gs>
              <a:gs pos="100000">
                <a:srgbClr val="95CA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37" descr="isip_logo_plain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72525" y="6492875"/>
            <a:ext cx="33337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9" name="Text Box 45"/>
          <p:cNvSpPr txBox="1">
            <a:spLocks noChangeArrowheads="1"/>
          </p:cNvSpPr>
          <p:nvPr/>
        </p:nvSpPr>
        <p:spPr bwMode="auto">
          <a:xfrm>
            <a:off x="252413" y="6648450"/>
            <a:ext cx="81581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892034"/>
                </a:solidFill>
              </a:rPr>
              <a:t>ECE 8527: Lecture 03, Slide </a:t>
            </a:r>
            <a:fld id="{56D32A91-0AE1-4806-AC33-D8959F4B7E0D}" type="slidenum">
              <a:rPr lang="en-US" sz="1200" b="1">
                <a:solidFill>
                  <a:srgbClr val="892034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200" b="1" dirty="0">
              <a:solidFill>
                <a:srgbClr val="89203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9425" y="130175"/>
            <a:ext cx="3821113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333399"/>
                </a:solidFill>
              </a:rPr>
              <a:t>ECE 8443 – Pattern Recognition</a:t>
            </a:r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04800" y="277813"/>
            <a:ext cx="8605838" cy="6254750"/>
          </a:xfrm>
          <a:prstGeom prst="rect">
            <a:avLst/>
          </a:prstGeom>
          <a:noFill/>
          <a:ln w="38100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92034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892034"/>
              </a:solidFill>
              <a:latin typeface="Times New Roman" pitchFamily="18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479425" y="110332"/>
            <a:ext cx="793588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defRPr sz="1800" b="1">
                <a:solidFill>
                  <a:srgbClr val="333399"/>
                </a:solidFill>
              </a:defRPr>
            </a:lvl1pPr>
          </a:lstStyle>
          <a:p>
            <a:r>
              <a:rPr lang="en-US" dirty="0"/>
              <a:t>ECE 8527 – Introduction to Machine Learning and Pattern Recognition</a:t>
            </a:r>
          </a:p>
        </p:txBody>
      </p:sp>
    </p:spTree>
    <p:extLst>
      <p:ext uri="{BB962C8B-B14F-4D97-AF65-F5344CB8AC3E}">
        <p14:creationId xmlns:p14="http://schemas.microsoft.com/office/powerpoint/2010/main" val="9189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sip.piconepress.com/projects/speech/software/demonstrations/applets/util/pattern_recognition/current/index.shtml" TargetMode="External"/><Relationship Id="rId3" Type="http://schemas.openxmlformats.org/officeDocument/2006/relationships/hyperlink" Target="https://www.cs.ubc.ca/~murphyk/Teaching/CS340-Fall07/gaussClassif.pdf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isip.piconepress.com/courses/temple/ece_8527/resources/dhs_book/dhs_chapter_02_01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openchannelfoundation.org/VascAlert/ROC.gif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engr.sjsu.edu/~knapp/HCIRODPR/PR_simp/bndrys.htm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r.sjsu.edu/~knapp/HCIRODPR/PR_simp/bndrys.ht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304800" y="552450"/>
            <a:ext cx="87085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1"/>
                </a:solidFill>
              </a:rPr>
              <a:t>Lecture 03: </a:t>
            </a:r>
            <a:r>
              <a:rPr lang="en-US" b="1" dirty="0">
                <a:solidFill>
                  <a:schemeClr val="accent1"/>
                </a:solidFill>
              </a:rPr>
              <a:t>Gaussian Classifiers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41338" y="1358899"/>
            <a:ext cx="4721225" cy="46935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/>
          <a:p>
            <a:pPr marL="176213" indent="-176213" eaLnBrk="0" hangingPunct="0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•	Objectives:</a:t>
            </a:r>
          </a:p>
          <a:p>
            <a:pPr marL="176213" indent="-3175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accent2"/>
                </a:solidFill>
                <a:latin typeface="+mn-lt"/>
              </a:rPr>
              <a:t>Decision Surfaces</a:t>
            </a:r>
          </a:p>
          <a:p>
            <a:pPr marL="176213" indent="-3175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chemeClr val="accent2"/>
                </a:solidFill>
                <a:latin typeface="+mn-lt"/>
              </a:rPr>
              <a:t>Multivariate Gaussian Distributions</a:t>
            </a:r>
            <a:br>
              <a:rPr lang="en-US" sz="1800" b="1" kern="0" dirty="0">
                <a:solidFill>
                  <a:schemeClr val="accent2"/>
                </a:solidFill>
                <a:latin typeface="+mn-lt"/>
              </a:rPr>
            </a:br>
            <a:r>
              <a:rPr lang="en-US" sz="1800" b="1" kern="0" dirty="0">
                <a:solidFill>
                  <a:schemeClr val="accent2"/>
                </a:solidFill>
                <a:latin typeface="+mn-lt"/>
              </a:rPr>
              <a:t>Discriminant Functions</a:t>
            </a:r>
            <a:br>
              <a:rPr lang="en-US" sz="1800" b="1" kern="0" dirty="0">
                <a:solidFill>
                  <a:schemeClr val="accent2"/>
                </a:solidFill>
                <a:latin typeface="+mn-lt"/>
              </a:rPr>
            </a:br>
            <a:r>
              <a:rPr lang="en-US" sz="1800" b="1" kern="0" dirty="0">
                <a:solidFill>
                  <a:schemeClr val="accent2"/>
                </a:solidFill>
                <a:latin typeface="+mn-lt"/>
              </a:rPr>
              <a:t>Gaussian Classifiers</a:t>
            </a:r>
            <a:br>
              <a:rPr lang="en-US" sz="1800" b="1" kern="0" dirty="0">
                <a:solidFill>
                  <a:schemeClr val="accent2"/>
                </a:solidFill>
                <a:latin typeface="+mn-lt"/>
              </a:rPr>
            </a:br>
            <a:r>
              <a:rPr lang="en-US" sz="1800" b="1" kern="0" dirty="0">
                <a:solidFill>
                  <a:schemeClr val="accent2"/>
                </a:solidFill>
                <a:latin typeface="+mn-lt"/>
              </a:rPr>
              <a:t>Linear Machines</a:t>
            </a:r>
            <a:br>
              <a:rPr lang="en-US" sz="1800" b="1" kern="0" dirty="0">
                <a:solidFill>
                  <a:schemeClr val="accent2"/>
                </a:solidFill>
                <a:latin typeface="+mn-lt"/>
              </a:rPr>
            </a:br>
            <a:r>
              <a:rPr lang="en-US" sz="1800" b="1" kern="0" dirty="0">
                <a:solidFill>
                  <a:schemeClr val="accent2"/>
                </a:solidFill>
                <a:latin typeface="+mn-lt"/>
              </a:rPr>
              <a:t>Threshold Decoding</a:t>
            </a:r>
          </a:p>
          <a:p>
            <a:pPr marL="9525" indent="-9525" eaLnBrk="0" hangingPunct="0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b="1" kern="0" dirty="0">
                <a:solidFill>
                  <a:schemeClr val="accent1"/>
                </a:solidFill>
                <a:latin typeface="+mn-lt"/>
              </a:rPr>
              <a:t>• Resources:</a:t>
            </a:r>
          </a:p>
          <a:p>
            <a:pPr marL="173038" indent="1588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Textbook (Sections 9.3, 9.4)</a:t>
            </a:r>
            <a:endParaRPr lang="en-US" sz="1800" b="1" dirty="0">
              <a:solidFill>
                <a:srgbClr val="892034"/>
              </a:solidFill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73038" indent="1588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DHS: </a:t>
            </a:r>
            <a:r>
              <a:rPr lang="en-US" sz="1800" b="1" dirty="0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2</a:t>
            </a:r>
            <a:endParaRPr lang="en-US" sz="1800" b="1" dirty="0">
              <a:solidFill>
                <a:srgbClr val="892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indent="1588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err="1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MurphK</a:t>
            </a:r>
            <a:r>
              <a:rPr lang="en-US" sz="1800" b="1" dirty="0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b="1" dirty="0">
                <a:solidFill>
                  <a:srgbClr val="89203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Gaussian Classifiers</a:t>
            </a:r>
            <a:endParaRPr lang="en-US" sz="1800" b="1" dirty="0">
              <a:solidFill>
                <a:srgbClr val="892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5" descr="http://www.engr.sjsu.edu/~knapp/HCIRODPR/PR_Figs/regions1.gif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32093" y="1356360"/>
            <a:ext cx="2891463" cy="1265779"/>
          </a:xfrm>
          <a:prstGeom prst="rect">
            <a:avLst/>
          </a:prstGeom>
          <a:noFill/>
        </p:spPr>
      </p:pic>
      <p:pic>
        <p:nvPicPr>
          <p:cNvPr id="11" name="Picture 1066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 l="1482" t="13278" r="40593" b="33922"/>
          <a:stretch>
            <a:fillRect/>
          </a:stretch>
        </p:blipFill>
        <p:spPr bwMode="auto">
          <a:xfrm>
            <a:off x="4793252" y="2222038"/>
            <a:ext cx="2819993" cy="282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8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 l="20232" t="18230" r="22998" b="26237"/>
          <a:stretch>
            <a:fillRect/>
          </a:stretch>
        </p:blipFill>
        <p:spPr bwMode="auto">
          <a:xfrm>
            <a:off x="5822699" y="4103626"/>
            <a:ext cx="2909821" cy="219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276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0554" name="Rectangle 26"/>
              <p:cNvSpPr>
                <a:spLocks noChangeArrowheads="1"/>
              </p:cNvSpPr>
              <p:nvPr/>
            </p:nvSpPr>
            <p:spPr bwMode="auto">
              <a:xfrm>
                <a:off x="228601" y="648020"/>
                <a:ext cx="8686800" cy="59596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238125" indent="-2286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For a multivariate normal distribution with equal covariances:</a:t>
                </a: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6725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𝒈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sSubSup>
                      <m:sSub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∑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𝝅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Since these terms are constant </a:t>
                </a:r>
                <a:r>
                  <a:rPr lang="en-US" sz="1800" b="1" dirty="0" err="1">
                    <a:solidFill>
                      <a:schemeClr val="bg1"/>
                    </a:solidFill>
                    <a:latin typeface="+mj-lt"/>
                  </a:rPr>
                  <a:t>w.r.t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. the maximization:</a:t>
                </a:r>
              </a:p>
              <a:p>
                <a:pPr marL="466725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𝒈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sSubSup>
                      <m:sSub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∑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466725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𝝈</m:t>
                        </m:r>
                        <m:r>
                          <a:rPr lang="en-US" sz="1800" b="1" i="1" baseline="30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We can expand this:</a:t>
                </a:r>
              </a:p>
              <a:p>
                <a:pPr marL="346075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𝒈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𝝈</m:t>
                        </m:r>
                        <m:r>
                          <a:rPr lang="en-US" sz="1800" b="1" i="1" baseline="30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  <m:r>
                                  <a:rPr lang="en-US" sz="1800" b="1" i="1" baseline="-25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  <m:r>
                                  <a:rPr lang="en-US" sz="1800" b="1" i="1" baseline="-25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𝒕</m:t>
                                </m:r>
                              </m:sup>
                            </m:s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  <m:r>
                              <a:rPr lang="en-US" sz="1800" b="1" i="1" baseline="-250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The term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 is a constant </a:t>
                </a:r>
                <a:r>
                  <a:rPr lang="en-US" sz="1800" b="1" dirty="0" err="1">
                    <a:solidFill>
                      <a:schemeClr val="bg1"/>
                    </a:solidFill>
                    <a:latin typeface="+mj-lt"/>
                  </a:rPr>
                  <a:t>w.r.t.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𝝁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sz="1800" b="1" i="1" baseline="30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𝒕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𝝁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is a constant that can be precomputed.</a:t>
                </a: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When the priors are equal,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𝒈</m:t>
                    </m:r>
                    <m:r>
                      <a:rPr lang="en-US" sz="1800" b="1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is 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known as the Mahalanobis distance. It represents a statistically normalized distance calculation that results from normalizing the variances.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It can be thought of as a weighted Euclidean distance:</a:t>
                </a:r>
              </a:p>
              <a:p>
                <a:pPr marL="46672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𝐝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  <m:r>
                            <a:rPr lang="en-US" sz="1800" b="1" i="1" baseline="-25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𝒙𝒋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  <m:r>
                                <a:rPr lang="en-US" sz="1800" b="1" i="1" baseline="-25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𝒊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𝒕</m:t>
                          </m:r>
                        </m:sup>
                      </m:sSup>
                      <m:sSubSup>
                        <m:sSubSup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∑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  <m:r>
                            <a:rPr lang="en-US" sz="1800" b="1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endParaRPr lang="en-US" sz="1800" b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346075">
                  <a:spcAft>
                    <a:spcPts val="600"/>
                  </a:spcAft>
                </a:pPr>
                <a:endParaRPr lang="en-US" sz="18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0554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1" y="648020"/>
                <a:ext cx="8686800" cy="5959609"/>
              </a:xfrm>
              <a:prstGeom prst="rect">
                <a:avLst/>
              </a:prstGeom>
              <a:blipFill>
                <a:blip r:embed="rId2"/>
                <a:stretch>
                  <a:fillRect l="-1606" t="-106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552" name="Line 24"/>
          <p:cNvSpPr>
            <a:spLocks noChangeShapeType="1"/>
          </p:cNvSpPr>
          <p:nvPr/>
        </p:nvSpPr>
        <p:spPr bwMode="auto">
          <a:xfrm flipV="1">
            <a:off x="4420507" y="950356"/>
            <a:ext cx="459468" cy="47526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/>
          <a:lstStyle/>
          <a:p>
            <a:pPr>
              <a:spcAft>
                <a:spcPts val="1800"/>
              </a:spcAft>
            </a:pP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Gaussian Classifiers</a:t>
            </a:r>
          </a:p>
        </p:txBody>
      </p:sp>
      <p:sp>
        <p:nvSpPr>
          <p:cNvPr id="18" name="Line 24">
            <a:extLst>
              <a:ext uri="{FF2B5EF4-FFF2-40B4-BE49-F238E27FC236}">
                <a16:creationId xmlns:a16="http://schemas.microsoft.com/office/drawing/2014/main" id="{BEBBE1CD-6B57-BA4B-A0CD-8AAA011AFB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0528" y="950356"/>
            <a:ext cx="459468" cy="47526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0" tIns="0" rIns="0" bIns="0"/>
          <a:lstStyle/>
          <a:p>
            <a:pPr>
              <a:spcAft>
                <a:spcPts val="1800"/>
              </a:spcAft>
            </a:pPr>
            <a:endParaRPr lang="en-US" sz="1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7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52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4402" name="Rectangle 18"/>
              <p:cNvSpPr>
                <a:spLocks noChangeArrowheads="1"/>
              </p:cNvSpPr>
              <p:nvPr/>
            </p:nvSpPr>
            <p:spPr bwMode="auto">
              <a:xfrm>
                <a:off x="185505" y="563798"/>
                <a:ext cx="8645525" cy="58587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We can use an equivalent linear discriminant function:</a:t>
                </a:r>
              </a:p>
              <a:p>
                <a:pPr marL="466725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466725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 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p>
                        </m:sSub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Aft>
                    <a:spcPts val="1800"/>
                  </a:spcAft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is called the threshold or bias for the </a:t>
                </a:r>
                <a:r>
                  <a:rPr lang="en-US" sz="18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sz="1800" b="1" baseline="30000" dirty="0" err="1">
                    <a:solidFill>
                      <a:schemeClr val="bg1"/>
                    </a:solidFill>
                  </a:rPr>
                  <a:t>th</a:t>
                </a:r>
                <a:r>
                  <a:rPr lang="en-US" sz="1800" b="1" dirty="0">
                    <a:solidFill>
                      <a:schemeClr val="bg1"/>
                    </a:solidFill>
                  </a:rPr>
                  <a:t> category.</a:t>
                </a:r>
              </a:p>
              <a:p>
                <a:pPr marL="176213" indent="-176213">
                  <a:spcAft>
                    <a:spcPts val="18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A classifier that uses linear discriminant functions is called a linear machine.</a:t>
                </a: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decision surfaces are defined by the equations:</a:t>
                </a:r>
              </a:p>
              <a:p>
                <a:pPr marL="466725">
                  <a:spcAft>
                    <a:spcPts val="600"/>
                  </a:spcAft>
                  <a:tabLst>
                    <a:tab pos="5426075" algn="r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466725">
                  <a:spcAft>
                    <a:spcPts val="600"/>
                  </a:spcAft>
                  <a:tabLst>
                    <a:tab pos="5426075" algn="r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𝟎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466725">
                  <a:spcAft>
                    <a:spcPts val="600"/>
                  </a:spcAft>
                  <a:tabLst>
                    <a:tab pos="6619875" algn="r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ea typeface="Cambria Math" panose="020405030504060302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4402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505" y="563798"/>
                <a:ext cx="8645525" cy="5858773"/>
              </a:xfrm>
              <a:prstGeom prst="rect">
                <a:avLst/>
              </a:prstGeom>
              <a:blipFill>
                <a:blip r:embed="rId3"/>
                <a:stretch>
                  <a:fillRect l="-1466" t="-1299" r="-1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8962" name="Object 1026"/>
          <p:cNvGraphicFramePr>
            <a:graphicFrameLocks noChangeAspect="1"/>
          </p:cNvGraphicFramePr>
          <p:nvPr/>
        </p:nvGraphicFramePr>
        <p:xfrm>
          <a:off x="6764338" y="1268413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91960" progId="Equation.3">
                  <p:embed/>
                </p:oleObj>
              </mc:Choice>
              <mc:Fallback>
                <p:oleObj name="Equation" r:id="rId4" imgW="139680" imgH="291960" progId="Equation.3">
                  <p:embed/>
                  <p:pic>
                    <p:nvPicPr>
                      <p:cNvPr id="16896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338" y="1268413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Linear Machines</a:t>
            </a:r>
          </a:p>
        </p:txBody>
      </p:sp>
    </p:spTree>
    <p:extLst>
      <p:ext uri="{BB962C8B-B14F-4D97-AF65-F5344CB8AC3E}">
        <p14:creationId xmlns:p14="http://schemas.microsoft.com/office/powerpoint/2010/main" val="1421874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716" name="Rectangle 20"/>
              <p:cNvSpPr>
                <a:spLocks noChangeArrowheads="1"/>
              </p:cNvSpPr>
              <p:nvPr/>
            </p:nvSpPr>
            <p:spPr bwMode="auto">
              <a:xfrm>
                <a:off x="185483" y="680174"/>
                <a:ext cx="8645525" cy="16820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This equation has a simple geometric interpretation:</a:t>
                </a:r>
              </a:p>
              <a:p>
                <a:pPr marL="466725">
                  <a:spcAft>
                    <a:spcPts val="12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ct val="250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decision region when the priors are equal and the support regions are spherical is simply halfway between the means (Euclidean distance).</a:t>
                </a: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6725">
                  <a:spcAft>
                    <a:spcPct val="25000"/>
                  </a:spcAft>
                </a:pPr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7716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483" y="680174"/>
                <a:ext cx="8645525" cy="1682026"/>
              </a:xfrm>
              <a:prstGeom prst="rect">
                <a:avLst/>
              </a:prstGeom>
              <a:blipFill>
                <a:blip r:embed="rId2"/>
                <a:stretch>
                  <a:fillRect l="-1466" t="-37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719" name="Rectangle 23"/>
          <p:cNvSpPr>
            <a:spLocks noChangeArrowheads="1"/>
          </p:cNvSpPr>
          <p:nvPr/>
        </p:nvSpPr>
        <p:spPr bwMode="auto">
          <a:xfrm>
            <a:off x="190706" y="4749898"/>
            <a:ext cx="8645525" cy="65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28600" indent="-228600">
              <a:spcAft>
                <a:spcPts val="18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Threshold Decoding</a:t>
            </a:r>
          </a:p>
        </p:txBody>
      </p:sp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5B6A2DC2-892D-5B45-B44D-50DC14EA0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562248"/>
            <a:ext cx="8688388" cy="29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6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5278438" y="314960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291960" progId="Equation.DSMT4">
                  <p:embed/>
                </p:oleObj>
              </mc:Choice>
              <mc:Fallback>
                <p:oleObj name="Equation" r:id="rId2" imgW="139680" imgH="291960" progId="Equation.DSMT4">
                  <p:embed/>
                  <p:pic>
                    <p:nvPicPr>
                      <p:cNvPr id="169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3149600"/>
                        <a:ext cx="1397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General Case for Gaussian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FE7B642-B7E4-074A-A927-4350F4DF3351}"/>
                  </a:ext>
                </a:extLst>
              </p:cNvPr>
              <p:cNvSpPr/>
              <p:nvPr/>
            </p:nvSpPr>
            <p:spPr>
              <a:xfrm>
                <a:off x="228600" y="623691"/>
                <a:ext cx="8686799" cy="4811338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Case: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𝚺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</m:oMath>
                </a14:m>
                <a:r>
                  <a:rPr lang="en-US" sz="1800" b="1" baseline="-25000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unconstrained</a:t>
                </a:r>
              </a:p>
              <a:p>
                <a:pPr marL="238125">
                  <a:spcAft>
                    <a:spcPts val="600"/>
                  </a:spcAft>
                  <a:tabLst>
                    <a:tab pos="1768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𝒈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sSub>
                        <m:sSubPr>
                          <m:ctrlP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𝒈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	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𝒍𝒏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6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Symbol" pitchFamily="18" charset="2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−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𝟐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𝒍𝒏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  <m:t>𝒊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sz="16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𝒋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	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238125">
                  <a:tabLst>
                    <a:tab pos="1539875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𝝅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ea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 −</m:t>
                        </m:r>
                      </m:e>
                    </m:d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238125">
                  <a:spcAft>
                    <a:spcPts val="1200"/>
                  </a:spcAft>
                  <a:tabLst>
                    <a:tab pos="1703388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	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𝝅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ea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b="1" dirty="0">
                            <a:solidFill>
                              <a:schemeClr val="bg1"/>
                            </a:solidFill>
                            <a:sym typeface="Symbol" pitchFamily="18" charset="2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16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238125">
                  <a:tabLst>
                    <a:tab pos="1539875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</m:e>
                    </m:d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𝟏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𝟏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238125">
                  <a:tabLst>
                    <a:tab pos="1709738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16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238125">
                  <a:spcAft>
                    <a:spcPts val="600"/>
                  </a:spcAft>
                  <a:tabLst>
                    <a:tab pos="1535113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𝑨𝒙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𝒃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238125" indent="969963">
                  <a:spcAft>
                    <a:spcPts val="600"/>
                  </a:spcAft>
                  <a:tabLst>
                    <a:tab pos="1709738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</a:rPr>
                  <a:t>where:</a:t>
                </a:r>
                <a:endParaRPr lang="en-US" sz="16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371600">
                  <a:spcAft>
                    <a:spcPts val="600"/>
                  </a:spcAft>
                  <a:tabLst>
                    <a:tab pos="1709738" algn="l"/>
                  </a:tabLst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6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sym typeface="Symbol" pitchFamily="18" charset="2"/>
                  </a:rPr>
                  <a:t> ,   b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∑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  <m:sup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sSubSup>
                      <m:sSubSup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∑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  <m:sup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6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sym typeface="Symbol" pitchFamily="18" charset="2"/>
                  </a:rPr>
                  <a:t> ,</a:t>
                </a:r>
              </a:p>
              <a:p>
                <a:pPr marL="1371600">
                  <a:spcAft>
                    <a:spcPts val="1200"/>
                  </a:spcAft>
                  <a:tabLst>
                    <a:tab pos="1709738" algn="l"/>
                  </a:tabLst>
                </a:pP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</m:oMath>
                </a14:m>
                <a:r>
                  <a:rPr lang="en-US" sz="16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sym typeface="Symbol" pitchFamily="18" charset="2"/>
                  </a:rPr>
                  <a:t>=</a:t>
                </a: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6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6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1600" b="1" i="1" dirty="0">
                  <a:solidFill>
                    <a:schemeClr val="bg1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173038" indent="-163513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type of shape does this describe?</a:t>
                </a:r>
                <a:endParaRPr lang="en-US" sz="18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  <a:p>
                <a:pPr marL="238125">
                  <a:tabLst>
                    <a:tab pos="1768475" algn="l"/>
                  </a:tabLst>
                </a:pPr>
                <a:r>
                  <a:rPr lang="en-US" sz="1600" b="1" dirty="0">
                    <a:solidFill>
                      <a:schemeClr val="bg1"/>
                    </a:solidFill>
                    <a:sym typeface="Symbol" pitchFamily="18" charset="2"/>
                  </a:rPr>
                  <a:t>	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FE7B642-B7E4-074A-A927-4350F4DF3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23691"/>
                <a:ext cx="8686799" cy="4811338"/>
              </a:xfrm>
              <a:prstGeom prst="rect">
                <a:avLst/>
              </a:prstGeom>
              <a:blipFill>
                <a:blip r:embed="rId5"/>
                <a:stretch>
                  <a:fillRect l="-585" t="-262" b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133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8512" name="Rectangle 32"/>
              <p:cNvSpPr>
                <a:spLocks noChangeArrowheads="1"/>
              </p:cNvSpPr>
              <p:nvPr/>
            </p:nvSpPr>
            <p:spPr bwMode="auto">
              <a:xfrm>
                <a:off x="228600" y="666107"/>
                <a:ext cx="8686800" cy="3710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Case: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𝚺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𝜎</m:t>
                    </m:r>
                    <m:r>
                      <a:rPr lang="en-US" sz="180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2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𝑰</m:t>
                    </m:r>
                  </m:oMath>
                </a14:m>
                <a:endParaRPr lang="en-US" sz="1800" b="1" i="1" dirty="0">
                  <a:solidFill>
                    <a:schemeClr val="bg1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1371600">
                  <a:spcAft>
                    <a:spcPts val="600"/>
                  </a:spcAft>
                  <a:tabLst>
                    <a:tab pos="1709738" algn="l"/>
                  </a:tabLs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sym typeface="Symbol" pitchFamily="18" charset="2"/>
                  </a:rPr>
                  <a:t> ,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∑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∑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𝝁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sym typeface="Symbol" pitchFamily="18" charset="2"/>
                  </a:rPr>
                  <a:t> ,</a:t>
                </a:r>
              </a:p>
              <a:p>
                <a:pPr marL="1371600">
                  <a:spcAft>
                    <a:spcPts val="1200"/>
                  </a:spcAft>
                  <a:tabLst>
                    <a:tab pos="1709738" algn="l"/>
                  </a:tabLs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sym typeface="Symbol" pitchFamily="18" charset="2"/>
                  </a:rPr>
                  <a:t>=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∑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bSup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∑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1800" b="1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itchFamily="18" charset="2"/>
                </a:endParaRPr>
              </a:p>
              <a:p>
                <a:pPr marL="173038" indent="-163513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1709738" algn="l"/>
                  </a:tabLst>
                </a:pPr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Simplifies to: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𝑨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𝟎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  <m:r>
                          <a:rPr lang="en-US" sz="1800" b="1" i="1" baseline="30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  <m:r>
                          <a:rPr lang="en-US" sz="1800" b="1" i="1" baseline="30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bSup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bSup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18" charset="2"/>
                </a:endParaRPr>
              </a:p>
              <a:p>
                <a:pPr marL="173038" indent="-163513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This can be rewritten as:</a:t>
                </a:r>
              </a:p>
              <a:p>
                <a:pPr marL="46037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𝒘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𝒕</m:t>
                          </m:r>
                        </m:sup>
                      </m:sSup>
                      <m:d>
                        <m:d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60375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𝟎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  <m:r>
                          <a:rPr lang="en-US" sz="1800" b="1" i="1" baseline="30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num>
                      <m:den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657350" indent="-1597025">
                  <a:spcAft>
                    <a:spcPts val="1200"/>
                  </a:spcAft>
                  <a:buFont typeface="Arial" panose="020B0604020202020204" pitchFamily="34" charset="0"/>
                  <a:buChar char="•"/>
                  <a:tabLst>
                    <a:tab pos="1709738" algn="l"/>
                  </a:tabLst>
                </a:pPr>
                <a:endParaRPr lang="en-US" sz="1800" b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8512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66107"/>
                <a:ext cx="8686800" cy="3710684"/>
              </a:xfrm>
              <a:prstGeom prst="rect">
                <a:avLst/>
              </a:prstGeom>
              <a:blipFill>
                <a:blip r:embed="rId2"/>
                <a:stretch>
                  <a:fillRect l="-1606" t="-238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515" name="Rectangle 35"/>
          <p:cNvSpPr>
            <a:spLocks noChangeArrowheads="1"/>
          </p:cNvSpPr>
          <p:nvPr/>
        </p:nvSpPr>
        <p:spPr bwMode="auto">
          <a:xfrm>
            <a:off x="185483" y="2590157"/>
            <a:ext cx="86455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buFontTx/>
              <a:buChar char="•"/>
            </a:pPr>
            <a:endParaRPr lang="en-US" sz="1800" b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Special Case: Identity Covariance</a:t>
            </a:r>
          </a:p>
        </p:txBody>
      </p:sp>
      <p:pic>
        <p:nvPicPr>
          <p:cNvPr id="9" name="Picture 22">
            <a:extLst>
              <a:ext uri="{FF2B5EF4-FFF2-40B4-BE49-F238E27FC236}">
                <a16:creationId xmlns:a16="http://schemas.microsoft.com/office/drawing/2014/main" id="{C0D31170-402C-1C44-8FCE-865C48ECA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8153" t="33607" r="7761" b="30316"/>
          <a:stretch>
            <a:fillRect/>
          </a:stretch>
        </p:blipFill>
        <p:spPr bwMode="auto">
          <a:xfrm>
            <a:off x="1087685" y="4376791"/>
            <a:ext cx="6968630" cy="214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1560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8725" name="Rectangle 5125"/>
              <p:cNvSpPr>
                <a:spLocks noChangeArrowheads="1"/>
              </p:cNvSpPr>
              <p:nvPr/>
            </p:nvSpPr>
            <p:spPr bwMode="auto">
              <a:xfrm>
                <a:off x="244475" y="581698"/>
                <a:ext cx="8645525" cy="16488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228600" indent="-228600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Case: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𝚺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r>
                      <a:rPr lang="en-US" sz="1800" b="1" i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𝚺</m:t>
                    </m:r>
                    <m:r>
                      <a:rPr lang="en-US" sz="18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 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𝒘</m:t>
                        </m:r>
                      </m:e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𝟎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,  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𝒍𝒏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𝝎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𝝎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𝒕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𝚺</m:t>
                            </m:r>
                          </m:e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8725" name="Rectangle 5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475" y="581698"/>
                <a:ext cx="8645525" cy="1648897"/>
              </a:xfrm>
              <a:prstGeom prst="rect">
                <a:avLst/>
              </a:prstGeom>
              <a:blipFill>
                <a:blip r:embed="rId2"/>
                <a:stretch>
                  <a:fillRect l="-1468" t="-259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8728" name="Picture 51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" r="878"/>
          <a:stretch/>
        </p:blipFill>
        <p:spPr bwMode="auto">
          <a:xfrm>
            <a:off x="2093729" y="1307022"/>
            <a:ext cx="4956541" cy="513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Equal Covariances (But Not Diagonal)</a:t>
            </a:r>
          </a:p>
        </p:txBody>
      </p:sp>
    </p:spTree>
    <p:extLst>
      <p:ext uri="{BB962C8B-B14F-4D97-AF65-F5344CB8AC3E}">
        <p14:creationId xmlns:p14="http://schemas.microsoft.com/office/powerpoint/2010/main" val="106667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2"/>
          <a:srcRect l="33398" t="14111" r="12181" b="3889"/>
          <a:stretch>
            <a:fillRect/>
          </a:stretch>
        </p:blipFill>
        <p:spPr bwMode="auto">
          <a:xfrm>
            <a:off x="69850" y="643729"/>
            <a:ext cx="3954463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750" name="Picture 6"/>
          <p:cNvPicPr>
            <a:picLocks noChangeAspect="1" noChangeArrowheads="1"/>
          </p:cNvPicPr>
          <p:nvPr/>
        </p:nvPicPr>
        <p:blipFill>
          <a:blip r:embed="rId3"/>
          <a:srcRect l="27209" t="17111" r="17780" b="7889"/>
          <a:stretch>
            <a:fillRect/>
          </a:stretch>
        </p:blipFill>
        <p:spPr bwMode="auto">
          <a:xfrm>
            <a:off x="4567238" y="594787"/>
            <a:ext cx="4400550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Gaussian Classifiers: Arbitrary Covariances</a:t>
            </a:r>
          </a:p>
        </p:txBody>
      </p:sp>
    </p:spTree>
    <p:extLst>
      <p:ext uri="{BB962C8B-B14F-4D97-AF65-F5344CB8AC3E}">
        <p14:creationId xmlns:p14="http://schemas.microsoft.com/office/powerpoint/2010/main" val="4027265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Text Box 4"/>
              <p:cNvSpPr txBox="1">
                <a:spLocks noChangeArrowheads="1"/>
              </p:cNvSpPr>
              <p:nvPr/>
            </p:nvSpPr>
            <p:spPr bwMode="auto">
              <a:xfrm>
                <a:off x="231776" y="682625"/>
                <a:ext cx="8683624" cy="3108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pPr marL="171450" indent="-17145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kern="0" dirty="0">
                    <a:solidFill>
                      <a:schemeClr val="accent1"/>
                    </a:solidFill>
                  </a:rPr>
                  <a:t>Decision Surfaces</a:t>
                </a:r>
                <a:r>
                  <a:rPr lang="en-US" sz="1800" b="1" kern="0" dirty="0">
                    <a:solidFill>
                      <a:schemeClr val="accent2"/>
                    </a:solidFill>
                  </a:rPr>
                  <a:t>: </a:t>
                </a:r>
                <a:r>
                  <a:rPr lang="en-US" sz="1800" b="1" kern="0" dirty="0">
                    <a:solidFill>
                      <a:schemeClr val="bg1"/>
                    </a:solidFill>
                  </a:rPr>
                  <a:t>a partition of the feature space into regions associated with particular classes.</a:t>
                </a:r>
              </a:p>
              <a:p>
                <a:pPr marL="171450" indent="-17145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kern="0" dirty="0">
                    <a:solidFill>
                      <a:schemeClr val="accent1"/>
                    </a:solidFill>
                  </a:rPr>
                  <a:t>Multivariate Gaussian Distributions: </a:t>
                </a:r>
                <a:r>
                  <a:rPr lang="en-US" sz="1800" b="1" kern="0" dirty="0">
                    <a:solidFill>
                      <a:schemeClr val="bg1"/>
                    </a:solidFill>
                  </a:rPr>
                  <a:t>completely specified by a mean vector and a covariance matrix.</a:t>
                </a:r>
              </a:p>
              <a:p>
                <a:pPr marL="171450" indent="-17145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kern="0" dirty="0">
                    <a:solidFill>
                      <a:schemeClr val="accent1"/>
                    </a:solidFill>
                  </a:rPr>
                  <a:t>Discriminant Functions: </a:t>
                </a:r>
                <a:r>
                  <a:rPr lang="en-US" sz="1800" b="1" kern="0" dirty="0">
                    <a:solidFill>
                      <a:schemeClr val="bg1"/>
                    </a:solidFill>
                  </a:rPr>
                  <a:t>functions we use to classify data.</a:t>
                </a:r>
              </a:p>
              <a:p>
                <a:pPr marL="171450" indent="-17145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kern="0" dirty="0">
                    <a:solidFill>
                      <a:schemeClr val="accent1"/>
                    </a:solidFill>
                  </a:rPr>
                  <a:t>Gaussian Classifiers: </a:t>
                </a:r>
                <a:r>
                  <a:rPr lang="en-US" sz="1800" b="1" kern="0" dirty="0">
                    <a:solidFill>
                      <a:schemeClr val="bg1"/>
                    </a:solidFill>
                  </a:rPr>
                  <a:t>data represented by multivariate Gaussian distributions can be classified using simple decisions surfaces that are easy to visualize.</a:t>
                </a:r>
              </a:p>
              <a:p>
                <a:pPr marL="171450" indent="-17145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kern="0" dirty="0">
                    <a:solidFill>
                      <a:schemeClr val="accent1"/>
                    </a:solidFill>
                  </a:rPr>
                  <a:t>Special Case: </a:t>
                </a:r>
                <a:r>
                  <a:rPr lang="en-US" sz="1800" b="1" kern="0" dirty="0">
                    <a:solidFill>
                      <a:schemeClr val="bg1"/>
                    </a:solidFill>
                  </a:rPr>
                  <a:t>If the covariance matrices for two distributions are equal and proportional to the identity matrix, then the distributions are spherical in </a:t>
                </a:r>
                <a14:m>
                  <m:oMath xmlns:m="http://schemas.openxmlformats.org/officeDocument/2006/math">
                    <m:r>
                      <a:rPr lang="en-US" sz="1800" b="1" i="1" kern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1800" b="1" kern="0" dirty="0">
                    <a:solidFill>
                      <a:schemeClr val="bg1"/>
                    </a:solidFill>
                  </a:rPr>
                  <a:t> dimensions and the boundary is a generalized hyperplane in </a:t>
                </a:r>
                <a14:m>
                  <m:oMath xmlns:m="http://schemas.openxmlformats.org/officeDocument/2006/math">
                    <m:r>
                      <a:rPr lang="en-US" sz="1800" b="1" i="1" kern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1800" b="1" i="1" kern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kern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kern="0" dirty="0">
                    <a:solidFill>
                      <a:schemeClr val="bg1"/>
                    </a:solidFill>
                  </a:rPr>
                  <a:t> dimensions, perpendicular to the line joining the means.</a:t>
                </a:r>
              </a:p>
              <a:p>
                <a:pPr marL="171450" indent="-171450">
                  <a:spcBef>
                    <a:spcPts val="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kern="0" dirty="0">
                    <a:solidFill>
                      <a:schemeClr val="accent1"/>
                    </a:solidFill>
                  </a:rPr>
                  <a:t>Terminology</a:t>
                </a:r>
                <a:r>
                  <a:rPr lang="en-US" sz="1800" b="1" kern="0" dirty="0">
                    <a:solidFill>
                      <a:schemeClr val="accent2"/>
                    </a:solidFill>
                  </a:rPr>
                  <a:t>:</a:t>
                </a:r>
              </a:p>
              <a:p>
                <a:pPr marL="400050" indent="-227013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kern="0" dirty="0">
                    <a:solidFill>
                      <a:srgbClr val="C00000"/>
                    </a:solidFill>
                  </a:rPr>
                  <a:t>Principal Components Analysis (PCA):</a:t>
                </a:r>
                <a:r>
                  <a:rPr lang="en-US" sz="1800" b="1" kern="0" dirty="0">
                    <a:solidFill>
                      <a:schemeClr val="bg1"/>
                    </a:solidFill>
                  </a:rPr>
                  <a:t> Often associated with a pooled covariance matrix; often refers to Analysis of Variance (ANOVA)</a:t>
                </a:r>
              </a:p>
              <a:p>
                <a:pPr marL="400050" indent="-227013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kern="0" dirty="0">
                    <a:solidFill>
                      <a:srgbClr val="C00000"/>
                    </a:solidFill>
                  </a:rPr>
                  <a:t>Class-Dependent PCA, Class-Independent PCA, Variance-Weighted PCA, Shrinkage: </a:t>
                </a:r>
                <a:r>
                  <a:rPr lang="en-US" sz="1800" b="1" kern="0" dirty="0">
                    <a:solidFill>
                      <a:schemeClr val="bg1"/>
                    </a:solidFill>
                  </a:rPr>
                  <a:t>It all depends on what assumptions you make about the covariance matrix and how you compute the covariance matrix</a:t>
                </a:r>
              </a:p>
              <a:p>
                <a:pPr marL="400050" indent="-227013">
                  <a:spcBef>
                    <a:spcPts val="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kern="0" dirty="0">
                    <a:solidFill>
                      <a:srgbClr val="C00000"/>
                    </a:solidFill>
                  </a:rPr>
                  <a:t>Quadratic Discriminant Analysis:</a:t>
                </a:r>
                <a:r>
                  <a:rPr lang="en-US" sz="1800" b="1" kern="0" dirty="0">
                    <a:solidFill>
                      <a:schemeClr val="bg1"/>
                    </a:solidFill>
                  </a:rPr>
                  <a:t> Essentially class-dependent PCA</a:t>
                </a:r>
              </a:p>
            </p:txBody>
          </p:sp>
        </mc:Choice>
        <mc:Fallback>
          <p:sp>
            <p:nvSpPr>
              <p:cNvPr id="2150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776" y="682625"/>
                <a:ext cx="8683624" cy="3108543"/>
              </a:xfrm>
              <a:prstGeom prst="rect">
                <a:avLst/>
              </a:prstGeom>
              <a:blipFill>
                <a:blip r:embed="rId2"/>
                <a:stretch>
                  <a:fillRect l="-1460" t="-2033" r="-1460" b="-829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2578" name="Rectangle 2"/>
              <p:cNvSpPr>
                <a:spLocks noChangeArrowheads="1"/>
              </p:cNvSpPr>
              <p:nvPr/>
            </p:nvSpPr>
            <p:spPr bwMode="auto">
              <a:xfrm>
                <a:off x="228600" y="630912"/>
                <a:ext cx="8686800" cy="5846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Our simplest decision rule:</a:t>
                </a:r>
              </a:p>
              <a:p>
                <a:pPr marL="339725" lvl="2" indent="-163513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For an observation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, decide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𝝎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; otherwise, decide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𝜔</m:t>
                    </m:r>
                    <m:r>
                      <a:rPr lang="en-US" sz="18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baseline="-25000" dirty="0">
                    <a:solidFill>
                      <a:schemeClr val="bg1"/>
                    </a:solidFill>
                  </a:rPr>
                  <a:t> </a:t>
                </a:r>
                <a:r>
                  <a:rPr lang="en-US" sz="1800" dirty="0">
                    <a:solidFill>
                      <a:schemeClr val="bg1"/>
                    </a:solidFill>
                  </a:rPr>
                  <a:t>.</a:t>
                </a:r>
                <a:endParaRPr lang="en-US" sz="1800" baseline="-25000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Bayes Rule:</a:t>
                </a:r>
              </a:p>
              <a:p>
                <a:pPr marL="466725">
                  <a:spcBef>
                    <a:spcPts val="0"/>
                  </a:spcBef>
                  <a:spcAft>
                    <a:spcPts val="0"/>
                  </a:spcAft>
                  <a:tabLst>
                    <a:tab pos="2908300" algn="l"/>
                  </a:tabLs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	can be expressed as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𝒑𝒐𝒔𝒕𝒆𝒓𝒊𝒐𝒓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𝒍𝒊𝒌𝒆𝒍𝒊𝒉𝒐𝒐𝒅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𝒑𝒓𝒊𝒐𝒓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𝒆𝒗𝒊𝒅𝒆𝒏𝒄𝒆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 .</a:t>
                </a:r>
              </a:p>
              <a:p>
                <a:pPr marL="176213" indent="-176213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Bayes decision rule:</a:t>
                </a:r>
              </a:p>
              <a:p>
                <a:pPr marL="466725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800" b="1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𝝎</m:t>
                      </m:r>
                      <m:r>
                        <a:rPr lang="en-US" sz="1800" b="1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𝒊𝒇𝒇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𝝎</m:t>
                          </m:r>
                          <m:r>
                            <a:rPr lang="en-US" sz="1800" b="1" i="1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𝝎</m:t>
                          </m:r>
                          <m:r>
                            <a:rPr lang="en-US" sz="1800" b="1" i="1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𝝎</m:t>
                          </m:r>
                          <m:r>
                            <a:rPr lang="en-US" sz="1800" b="1" i="1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𝝎</m:t>
                          </m:r>
                          <m:r>
                            <a:rPr lang="en-US" sz="1800" b="1" i="1" baseline="-250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sz="1800" b="1" baseline="-25000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Probability of error:</a:t>
                </a:r>
              </a:p>
              <a:p>
                <a:pPr marL="173038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𝒆𝒓𝒓𝒐𝒓</m:t>
                          </m:r>
                        </m:e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  <m:r>
                                      <a:rPr lang="en-US" sz="1800" b="1" i="1" baseline="-25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  <m:r>
                                  <a:rPr lang="en-US" sz="1800" b="1" i="1" baseline="-250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d>
                                  <m:d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𝝎</m:t>
                                        </m:r>
                                      </m:e>
                                      <m:sub>
                                        <m:r>
                                          <a:rPr lang="en-US" sz="1800" b="1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The average probability of error is given by:</a:t>
                </a:r>
              </a:p>
              <a:p>
                <a:pPr marL="173038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𝒆𝒓𝒓𝒐𝒓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𝒆𝒓𝒓𝒐𝒓</m:t>
                            </m:r>
                          </m:e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  <m:r>
                                  <a:rPr lang="en-US" sz="1800" b="1" i="1" baseline="-250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1800" b="1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𝝎</m:t>
                            </m:r>
                            <m:r>
                              <a:rPr lang="en-US" sz="1800" b="1" i="1" baseline="-25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176213" indent="-176213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Special cases:</a:t>
                </a:r>
              </a:p>
              <a:p>
                <a:pPr marL="339725" lvl="1" indent="-163513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𝝎</m:t>
                        </m:r>
                        <m:r>
                          <a:rPr lang="en-US" sz="1800" b="1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𝝎</m:t>
                        </m:r>
                        <m:r>
                          <a:rPr lang="en-US" sz="1800" b="1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 gives us no useful information.</a:t>
                </a:r>
              </a:p>
              <a:p>
                <a:pPr marL="339725" lvl="1" indent="-163513">
                  <a:spcBef>
                    <a:spcPts val="0"/>
                  </a:spcBef>
                  <a:spcAft>
                    <a:spcPts val="1200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𝝎</m:t>
                        </m:r>
                        <m:r>
                          <a:rPr lang="en-US" sz="1800" b="1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𝝎</m:t>
                        </m:r>
                        <m:r>
                          <a:rPr lang="en-US" sz="1800" b="1" i="1" baseline="-25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</a:rPr>
                  <a:t>: priors give no useful information.</a:t>
                </a:r>
                <a:endParaRPr lang="en-US" sz="18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2578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30912"/>
                <a:ext cx="8686800" cy="5846088"/>
              </a:xfrm>
              <a:prstGeom prst="rect">
                <a:avLst/>
              </a:prstGeom>
              <a:blipFill>
                <a:blip r:embed="rId2"/>
                <a:stretch>
                  <a:fillRect l="-1606" t="-1082" r="-29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Posterior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78224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979" name="Rectangle 83"/>
              <p:cNvSpPr>
                <a:spLocks noChangeArrowheads="1"/>
              </p:cNvSpPr>
              <p:nvPr/>
            </p:nvSpPr>
            <p:spPr bwMode="auto">
              <a:xfrm>
                <a:off x="231775" y="624841"/>
                <a:ext cx="8645525" cy="6023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228600" indent="-228600">
                  <a:spcBef>
                    <a:spcPts val="1200"/>
                  </a:spcBef>
                  <a:spcAft>
                    <a:spcPts val="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Define a set of discriminant functions: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228600" indent="-228600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Define a decision rule:</a:t>
                </a:r>
              </a:p>
              <a:p>
                <a:pPr marL="457200" lvl="2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𝒄𝒉𝒐𝒐𝒔𝒆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𝝎</m:t>
                      </m:r>
                      <m:r>
                        <a:rPr lang="en-US" sz="1800" b="1" i="1" baseline="-25000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&gt;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  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𝒇𝒐𝒓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𝒂𝒍𝒍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sz="1800" b="1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𝒋</m:t>
                      </m:r>
                      <m:r>
                        <a:rPr lang="en-US" sz="1800" b="1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≠</m:t>
                      </m:r>
                      <m:r>
                        <a:rPr lang="en-US" sz="1800" b="1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𝒊</m:t>
                      </m:r>
                    </m:oMath>
                  </m:oMathPara>
                </a14:m>
                <a:endParaRPr lang="en-US" sz="1800" dirty="0">
                  <a:solidFill>
                    <a:schemeClr val="accent1"/>
                  </a:solidFill>
                  <a:latin typeface="+mj-lt"/>
                  <a:sym typeface="Symbol" pitchFamily="18" charset="2"/>
                </a:endParaRPr>
              </a:p>
              <a:p>
                <a:pPr marL="228600" indent="-228600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The expected loss from taking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𝜶</m:t>
                        </m:r>
                      </m:e>
                      <m:sub>
                        <m:r>
                          <a:rPr lang="en-US" sz="1800" b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</a:t>
                </a: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is:</a:t>
                </a:r>
              </a:p>
              <a:p>
                <a:pPr marL="466725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𝜶</m:t>
                          </m:r>
                          <m:r>
                            <a:rPr lang="en-US" sz="1800" b="1" i="1" baseline="-25000" dirty="0" err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</m:e>
                        <m:e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  <m:e>
                          <m:r>
                            <a:rPr lang="en-US" sz="18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itchFamily="18" charset="2"/>
                            </a:rPr>
                            <m:t>𝝀</m:t>
                          </m:r>
                          <m:d>
                            <m:dPr>
                              <m:ctrlP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𝜶</m:t>
                              </m:r>
                              <m:r>
                                <a:rPr lang="en-US" sz="1800" b="1" i="1" baseline="-25000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𝒊</m:t>
                              </m:r>
                            </m:e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𝝎</m:t>
                              </m:r>
                              <m:r>
                                <a:rPr lang="en-US" sz="1800" b="1" i="1" baseline="-25000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.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latin typeface="+mj-lt"/>
                </a:endParaRPr>
              </a:p>
              <a:p>
                <a:pPr marL="228600" indent="-228600">
                  <a:spcBef>
                    <a:spcPts val="1200"/>
                  </a:spcBef>
                  <a:spcAft>
                    <a:spcPts val="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For a Bayes classifier, let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𝒈</m:t>
                    </m:r>
                    <m:r>
                      <a:rPr lang="en-US" sz="1800" b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 = −</m:t>
                    </m:r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𝑹</m:t>
                    </m:r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𝝎</m:t>
                    </m:r>
                    <m:r>
                      <a:rPr lang="en-US" sz="1800" b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sz="1800" b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en-US" sz="1800" b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because the maximum discriminant function will correspond to the minimum conditional risk.</a:t>
                </a:r>
              </a:p>
              <a:p>
                <a:pPr marL="228600" indent="-228600">
                  <a:spcBef>
                    <a:spcPts val="1200"/>
                  </a:spcBef>
                  <a:spcAft>
                    <a:spcPts val="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For the minimum error rate case, let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𝒈</m:t>
                    </m:r>
                    <m:r>
                      <a:rPr lang="en-US" sz="1800" b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 = </m:t>
                    </m:r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𝑷</m:t>
                    </m:r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𝝎</m:t>
                    </m:r>
                    <m:r>
                      <a:rPr lang="en-US" sz="1800" b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sz="1800" b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en-US" sz="1800" b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, so that the maximum discriminant function corresponds to the maximum posterior probability.</a:t>
                </a:r>
              </a:p>
              <a:p>
                <a:pPr marL="228600" indent="-228600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Choice of discriminant function is not unique:</a:t>
                </a:r>
              </a:p>
              <a:p>
                <a:pPr marL="685800" lvl="2" indent="-228600"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multiply or add by same positive constant</a:t>
                </a:r>
              </a:p>
              <a:p>
                <a:pPr marL="685800" lvl="2" indent="-228600"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𝒈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 with a monotonically increasing function,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𝒇</m:t>
                    </m:r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i="1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𝒈</m:t>
                    </m:r>
                    <m:r>
                      <a:rPr lang="en-US" sz="1800" b="1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𝒙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))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  <a:latin typeface="+mj-lt"/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80979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775" y="624841"/>
                <a:ext cx="8645525" cy="6023610"/>
              </a:xfrm>
              <a:prstGeom prst="rect">
                <a:avLst/>
              </a:prstGeom>
              <a:blipFill>
                <a:blip r:embed="rId3"/>
                <a:stretch>
                  <a:fillRect l="-1468" t="-126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588" y="-20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Multicategory Decision Surfaces</a:t>
            </a:r>
          </a:p>
        </p:txBody>
      </p:sp>
    </p:spTree>
    <p:extLst>
      <p:ext uri="{BB962C8B-B14F-4D97-AF65-F5344CB8AC3E}">
        <p14:creationId xmlns:p14="http://schemas.microsoft.com/office/powerpoint/2010/main" val="10317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4394" name="Rectangle 10"/>
              <p:cNvSpPr>
                <a:spLocks noChangeArrowheads="1"/>
              </p:cNvSpPr>
              <p:nvPr/>
            </p:nvSpPr>
            <p:spPr bwMode="auto">
              <a:xfrm>
                <a:off x="228600" y="558544"/>
                <a:ext cx="8695865" cy="5842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3038" indent="-173038">
                  <a:spcBef>
                    <a:spcPts val="1200"/>
                  </a:spcBef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Some monotonically increasing functions can simplify calculations considerably: </a:t>
                </a:r>
              </a:p>
              <a:p>
                <a:pPr marL="346075">
                  <a:spcBef>
                    <a:spcPts val="0"/>
                  </a:spcBef>
                  <a:spcAft>
                    <a:spcPts val="600"/>
                  </a:spcAft>
                  <a:tabLst>
                    <a:tab pos="6392863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𝒈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𝑷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𝒋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𝒄</m:t>
                            </m:r>
                          </m:sup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𝒙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𝝎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itchFamily="18" charset="2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	(1)</a:t>
                </a:r>
              </a:p>
              <a:p>
                <a:pPr marL="346075">
                  <a:spcBef>
                    <a:spcPts val="0"/>
                  </a:spcBef>
                  <a:spcAft>
                    <a:spcPts val="600"/>
                  </a:spcAft>
                  <a:tabLst>
                    <a:tab pos="6392863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𝒈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𝑷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i="1" dirty="0">
                    <a:solidFill>
                      <a:schemeClr val="bg1"/>
                    </a:solidFill>
                    <a:latin typeface="Cambria Math" panose="02040503050406030204" pitchFamily="18" charset="0"/>
                    <a:sym typeface="Symbol" pitchFamily="18" charset="2"/>
                  </a:rPr>
                  <a:t>	</a:t>
                </a: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(2)</a:t>
                </a:r>
              </a:p>
              <a:p>
                <a:pPr marL="346075">
                  <a:spcBef>
                    <a:spcPts val="0"/>
                  </a:spcBef>
                  <a:spcAft>
                    <a:spcPts val="600"/>
                  </a:spcAft>
                  <a:tabLst>
                    <a:tab pos="6392863" algn="r"/>
                  </a:tabLs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𝒇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	(3)</a:t>
                </a:r>
              </a:p>
              <a:p>
                <a:pPr marL="173038" indent="-173038">
                  <a:spcBef>
                    <a:spcPts val="1200"/>
                  </a:spcBef>
                  <a:spcAft>
                    <a:spcPts val="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What are some of the reasons (3) is particularly useful?</a:t>
                </a:r>
              </a:p>
              <a:p>
                <a:pPr marL="466725" lvl="1" indent="-228600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Computational complexity (e.g., Gaussian)</a:t>
                </a:r>
              </a:p>
              <a:p>
                <a:pPr marL="466725" lvl="1" indent="-228600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Numerical accuracy (e.g., probabilities tend to zero)</a:t>
                </a:r>
              </a:p>
              <a:p>
                <a:pPr marL="466725" lvl="1" indent="-228600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Decomposition (e.g., likelihood and prior are separated and can be weighted differently)</a:t>
                </a:r>
              </a:p>
              <a:p>
                <a:pPr marL="466725" lvl="1" indent="-228600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Normalization (e.g., likelihoods are channel dependent).</a:t>
                </a:r>
              </a:p>
            </p:txBody>
          </p:sp>
        </mc:Choice>
        <mc:Fallback xmlns="">
          <p:sp>
            <p:nvSpPr>
              <p:cNvPr id="144394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558544"/>
                <a:ext cx="8695865" cy="5842255"/>
              </a:xfrm>
              <a:prstGeom prst="rect">
                <a:avLst/>
              </a:prstGeom>
              <a:blipFill>
                <a:blip r:embed="rId2"/>
                <a:stretch>
                  <a:fillRect l="-1606" t="-130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194802" y="3030149"/>
            <a:ext cx="8734425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28600" indent="-228600">
              <a:spcAft>
                <a:spcPts val="12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6974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Log Probabilities</a:t>
            </a:r>
          </a:p>
        </p:txBody>
      </p:sp>
    </p:spTree>
    <p:extLst>
      <p:ext uri="{BB962C8B-B14F-4D97-AF65-F5344CB8AC3E}">
        <p14:creationId xmlns:p14="http://schemas.microsoft.com/office/powerpoint/2010/main" val="454129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2583" name="Rectangle 7"/>
              <p:cNvSpPr>
                <a:spLocks noChangeArrowheads="1"/>
              </p:cNvSpPr>
              <p:nvPr/>
            </p:nvSpPr>
            <p:spPr bwMode="auto">
              <a:xfrm>
                <a:off x="204788" y="558545"/>
                <a:ext cx="8734425" cy="968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228600" indent="-228600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We can visualize our decision rule several ways:</a:t>
                </a:r>
              </a:p>
              <a:p>
                <a:pPr marL="457200"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𝒄𝒉𝒐𝒐𝒔𝒆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𝝎</m:t>
                      </m:r>
                      <m:r>
                        <a:rPr lang="en-US" sz="1800" b="1" i="1" baseline="-25000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&gt;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  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𝒇𝒐𝒓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𝒂𝒍𝒍</m:t>
                      </m:r>
                      <m:r>
                        <a:rPr lang="en-US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 </m:t>
                      </m:r>
                      <m:r>
                        <a:rPr lang="en-US" sz="1800" b="1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𝒋</m:t>
                      </m:r>
                      <m:r>
                        <a:rPr lang="en-US" sz="1800" b="1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≠</m:t>
                      </m:r>
                      <m:r>
                        <a:rPr lang="en-US" sz="1800" b="1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𝒊</m:t>
                      </m:r>
                    </m:oMath>
                  </m:oMathPara>
                </a14:m>
                <a:endParaRPr lang="en-US" sz="1800" dirty="0">
                  <a:solidFill>
                    <a:schemeClr val="accent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258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788" y="558545"/>
                <a:ext cx="8734425" cy="968375"/>
              </a:xfrm>
              <a:prstGeom prst="rect">
                <a:avLst/>
              </a:prstGeom>
              <a:blipFill>
                <a:blip r:embed="rId2"/>
                <a:stretch>
                  <a:fillRect l="-1451" t="-649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76275" y="1566388"/>
            <a:ext cx="3186113" cy="4448175"/>
            <a:chOff x="3414" y="820"/>
            <a:chExt cx="2007" cy="2802"/>
          </a:xfrm>
        </p:grpSpPr>
        <p:pic>
          <p:nvPicPr>
            <p:cNvPr id="152585" name="Picture 9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 l="35664" t="38356" r="37225" b="41939"/>
            <a:stretch>
              <a:fillRect/>
            </a:stretch>
          </p:blipFill>
          <p:spPr bwMode="auto">
            <a:xfrm>
              <a:off x="3414" y="2022"/>
              <a:ext cx="2007" cy="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2586" name="Picture 10" descr="http://www.engr.sjsu.edu/~knapp/HCIRODPR/PR_Figs/regions1.gif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5" y="820"/>
              <a:ext cx="1956" cy="1216"/>
            </a:xfrm>
            <a:prstGeom prst="rect">
              <a:avLst/>
            </a:prstGeom>
            <a:noFill/>
          </p:spPr>
        </p:pic>
      </p:grpSp>
      <p:pic>
        <p:nvPicPr>
          <p:cNvPr id="152587" name="Picture 11"/>
          <p:cNvPicPr>
            <a:picLocks noChangeAspect="1" noChangeArrowheads="1"/>
          </p:cNvPicPr>
          <p:nvPr/>
        </p:nvPicPr>
        <p:blipFill>
          <a:blip r:embed="rId6"/>
          <a:srcRect l="22263" r="19286" b="24654"/>
          <a:stretch>
            <a:fillRect/>
          </a:stretch>
        </p:blipFill>
        <p:spPr bwMode="auto">
          <a:xfrm>
            <a:off x="4162425" y="1664813"/>
            <a:ext cx="4676775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7013" y="57150"/>
            <a:ext cx="871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Decision Surfaces</a:t>
            </a:r>
          </a:p>
        </p:txBody>
      </p:sp>
    </p:spTree>
    <p:extLst>
      <p:ext uri="{BB962C8B-B14F-4D97-AF65-F5344CB8AC3E}">
        <p14:creationId xmlns:p14="http://schemas.microsoft.com/office/powerpoint/2010/main" val="139174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979" name="Rectangle 83"/>
              <p:cNvSpPr>
                <a:spLocks noChangeArrowheads="1"/>
              </p:cNvSpPr>
              <p:nvPr/>
            </p:nvSpPr>
            <p:spPr bwMode="auto">
              <a:xfrm>
                <a:off x="254000" y="575783"/>
                <a:ext cx="8662986" cy="5933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3038" indent="-173038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A normal or Gaussian density is a powerful model for modeling continuous-valued feature vectors corrupted by noise due to its analytical tractability.</a:t>
                </a:r>
              </a:p>
              <a:p>
                <a:pPr marL="173038" indent="-173038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Univariate normal distribution:</a:t>
                </a:r>
              </a:p>
              <a:p>
                <a:pPr marL="34607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𝝅𝝈</m:t>
                              </m:r>
                            </m:e>
                          </m:rad>
                        </m:den>
                      </m:f>
                      <m:r>
                        <a:rPr lang="en-US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</m:num>
                                    <m:den>
                                      <m:r>
                                        <a:rPr lang="en-US" sz="1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73038">
                  <a:spcAft>
                    <a:spcPts val="600"/>
                  </a:spcAft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where the mean and covariance are defined by:</a:t>
                </a:r>
              </a:p>
              <a:p>
                <a:pPr marL="346075">
                  <a:spcAft>
                    <a:spcPts val="600"/>
                  </a:spcAft>
                  <a:tabLst>
                    <a:tab pos="3363913" algn="l"/>
                  </a:tabLst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346075">
                  <a:spcAft>
                    <a:spcPts val="1200"/>
                  </a:spcAft>
                  <a:tabLst>
                    <a:tab pos="33639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18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The entropy of a univariate normal distribution is given by:</a:t>
                </a:r>
              </a:p>
              <a:p>
                <a:pPr marL="34607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𝑯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𝑯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rad>
                            </m:e>
                          </m:d>
                          <m: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  <m:sSup>
                                <m:sSupPr>
                                  <m:ctrlPr>
                                    <a:rPr 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173038" indent="-173038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rgbClr val="000000"/>
                    </a:solidFill>
                    <a:sym typeface="Symbol" pitchFamily="18" charset="2"/>
                  </a:rPr>
                  <a:t>Note that for a uniform discrete distribution with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𝑵</m:t>
                    </m:r>
                  </m:oMath>
                </a14:m>
                <a:r>
                  <a:rPr lang="en-US" sz="1800" b="1" dirty="0">
                    <a:solidFill>
                      <a:srgbClr val="000000"/>
                    </a:solidFill>
                    <a:sym typeface="Symbol" pitchFamily="18" charset="2"/>
                  </a:rPr>
                  <a:t> values,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𝑯</m:t>
                    </m:r>
                    <m:d>
                      <m:dPr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𝒍𝒐𝒈</m:t>
                        </m:r>
                      </m:e>
                      <m:sub>
                        <m:r>
                          <a:rPr lang="en-US" sz="1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𝑵</m:t>
                        </m:r>
                      </m:e>
                    </m:d>
                    <m:r>
                      <a:rPr lang="en-US" sz="1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b="1" dirty="0">
                  <a:solidFill>
                    <a:srgbClr val="000000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0979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000" y="575783"/>
                <a:ext cx="8662986" cy="5933871"/>
              </a:xfrm>
              <a:prstGeom prst="rect">
                <a:avLst/>
              </a:prstGeom>
              <a:blipFill>
                <a:blip r:embed="rId3"/>
                <a:stretch>
                  <a:fillRect l="-1611" t="-1282" b="-641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588" y="-20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0991" name="Rectangle 95"/>
          <p:cNvSpPr>
            <a:spLocks noChangeArrowheads="1"/>
          </p:cNvSpPr>
          <p:nvPr/>
        </p:nvSpPr>
        <p:spPr bwMode="auto">
          <a:xfrm>
            <a:off x="244475" y="2551700"/>
            <a:ext cx="8645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spcAft>
                <a:spcPct val="25000"/>
              </a:spcAft>
            </a:pPr>
            <a:r>
              <a:rPr lang="en-US" sz="1800" b="1" dirty="0">
                <a:solidFill>
                  <a:srgbClr val="000000"/>
                </a:solidFill>
              </a:rPr>
              <a:t>	</a:t>
            </a:r>
            <a:endParaRPr lang="en-US" sz="1800" b="1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80992" name="Rectangle 96"/>
          <p:cNvSpPr>
            <a:spLocks noChangeArrowheads="1"/>
          </p:cNvSpPr>
          <p:nvPr/>
        </p:nvSpPr>
        <p:spPr bwMode="auto">
          <a:xfrm>
            <a:off x="244475" y="4260662"/>
            <a:ext cx="8645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spcAft>
                <a:spcPct val="25000"/>
              </a:spcAft>
              <a:buFont typeface="Arial" pitchFamily="34" charset="0"/>
              <a:buChar char="•"/>
            </a:pPr>
            <a:endParaRPr lang="en-US" sz="1800" b="1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892034"/>
                </a:solidFill>
              </a:rPr>
              <a:t>Univariate</a:t>
            </a:r>
            <a:r>
              <a:rPr lang="en-US" b="1" dirty="0">
                <a:solidFill>
                  <a:srgbClr val="892034"/>
                </a:solidFill>
              </a:rPr>
              <a:t>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4589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97" name="Rectangle 17"/>
          <p:cNvSpPr>
            <a:spLocks noChangeArrowheads="1"/>
          </p:cNvSpPr>
          <p:nvPr/>
        </p:nvSpPr>
        <p:spPr bwMode="auto">
          <a:xfrm>
            <a:off x="2470379" y="5373260"/>
            <a:ext cx="8645525" cy="79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spcAft>
                <a:spcPct val="25000"/>
              </a:spcAft>
              <a:buFontTx/>
              <a:buChar char="•"/>
              <a:tabLst>
                <a:tab pos="2735263" algn="l"/>
              </a:tabLst>
            </a:pP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48504" name="Rectangle 24"/>
          <p:cNvSpPr>
            <a:spLocks noChangeArrowheads="1"/>
          </p:cNvSpPr>
          <p:nvPr/>
        </p:nvSpPr>
        <p:spPr bwMode="auto">
          <a:xfrm>
            <a:off x="-1524935" y="3651247"/>
            <a:ext cx="8645525" cy="172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spcAft>
                <a:spcPct val="25000"/>
              </a:spcAft>
              <a:buFontTx/>
              <a:buChar char="•"/>
            </a:pPr>
            <a:endParaRPr lang="en-US" sz="18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488" name="Rectangle 8"/>
              <p:cNvSpPr>
                <a:spLocks noChangeArrowheads="1"/>
              </p:cNvSpPr>
              <p:nvPr/>
            </p:nvSpPr>
            <p:spPr bwMode="auto">
              <a:xfrm>
                <a:off x="228600" y="634137"/>
                <a:ext cx="8699275" cy="5712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Recall the definition of a normal distribution (Gaussian):</a:t>
                </a:r>
              </a:p>
              <a:p>
                <a:pPr marL="173038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1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Why is this distribution so important in engineering?</a:t>
                </a:r>
              </a:p>
              <a:p>
                <a:pPr marL="466725" indent="-228600">
                  <a:spcAft>
                    <a:spcPts val="1200"/>
                  </a:spcAft>
                  <a:buFont typeface="Wingdings" pitchFamily="2" charset="2"/>
                  <a:buChar char="§"/>
                  <a:tabLst>
                    <a:tab pos="1941513" algn="l"/>
                  </a:tabLst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Mean: 	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1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466725" indent="-228600">
                  <a:spcAft>
                    <a:spcPts val="1200"/>
                  </a:spcAft>
                  <a:buFont typeface="Wingdings" pitchFamily="2" charset="2"/>
                  <a:buChar char="§"/>
                  <a:tabLst>
                    <a:tab pos="1941513" algn="l"/>
                  </a:tabLst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Covariance:	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r>
                      <a:rPr 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8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d>
                  </m:oMath>
                </a14:m>
                <a:endParaRPr lang="en-US" sz="1800" b="1" dirty="0">
                  <a:solidFill>
                    <a:srgbClr val="000000"/>
                  </a:solidFill>
                </a:endParaRPr>
              </a:p>
              <a:p>
                <a:pPr marL="466725" indent="-228600"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Statistical independence?</a:t>
                </a:r>
              </a:p>
              <a:p>
                <a:pPr marL="466725" indent="-228600"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Higher-order moments?</a:t>
                </a:r>
              </a:p>
              <a:p>
                <a:pPr marL="466725" indent="-228600"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Occam’s Razor?</a:t>
                </a:r>
              </a:p>
              <a:p>
                <a:pPr marL="466725" indent="-228600"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Entropy?</a:t>
                </a:r>
              </a:p>
              <a:p>
                <a:pPr marL="466725" indent="-228600"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Linear combinations of normal random variables?</a:t>
                </a:r>
              </a:p>
              <a:p>
                <a:pPr marL="466725" indent="-228600"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1800" b="1" dirty="0">
                    <a:solidFill>
                      <a:srgbClr val="000000"/>
                    </a:solidFill>
                  </a:rPr>
                  <a:t>Central Limit Theorem?</a:t>
                </a:r>
              </a:p>
              <a:p>
                <a:pPr>
                  <a:spcAft>
                    <a:spcPct val="25000"/>
                  </a:spcAft>
                  <a:tabLst>
                    <a:tab pos="2735263" algn="l"/>
                  </a:tabLst>
                </a:pPr>
                <a:endParaRPr lang="en-US" sz="18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848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634137"/>
                <a:ext cx="8699275" cy="5712233"/>
              </a:xfrm>
              <a:prstGeom prst="rect">
                <a:avLst/>
              </a:prstGeom>
              <a:blipFill>
                <a:blip r:embed="rId2"/>
                <a:stretch>
                  <a:fillRect l="-1603" t="-110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663094" y="5535130"/>
            <a:ext cx="8645525" cy="36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spcAft>
                <a:spcPct val="25000"/>
              </a:spcAft>
              <a:buFontTx/>
              <a:buChar char="•"/>
            </a:pP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27011" y="58388"/>
            <a:ext cx="8699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Multivariate Gaussian (Normal)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98287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40338" y="3184980"/>
            <a:ext cx="3051175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7701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1088" y="567192"/>
            <a:ext cx="36195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01613" y="703386"/>
            <a:ext cx="4365625" cy="279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28600" indent="-228600"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A support region is the obtained by the intersection of a Gaussian distribution with a plane.</a:t>
            </a:r>
          </a:p>
          <a:p>
            <a:pPr marL="228600" indent="-228600"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For a horizontal plane, this generates an ellipse whose points are of equal probability density.</a:t>
            </a:r>
          </a:p>
          <a:p>
            <a:pPr marL="228600" indent="-228600">
              <a:spcAft>
                <a:spcPts val="1200"/>
              </a:spcAft>
              <a:buFontTx/>
              <a:buChar char="•"/>
            </a:pPr>
            <a:r>
              <a:rPr lang="en-US" sz="1800" b="1" dirty="0">
                <a:solidFill>
                  <a:srgbClr val="000000"/>
                </a:solidFill>
              </a:rPr>
              <a:t>The shape of the support region is defined by the covariance matrix.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28600" y="57150"/>
            <a:ext cx="868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892034"/>
                </a:solidFill>
              </a:rPr>
              <a:t>Support Regions</a:t>
            </a:r>
          </a:p>
        </p:txBody>
      </p:sp>
    </p:spTree>
    <p:extLst>
      <p:ext uri="{BB962C8B-B14F-4D97-AF65-F5344CB8AC3E}">
        <p14:creationId xmlns:p14="http://schemas.microsoft.com/office/powerpoint/2010/main" val="303846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979" name="Rectangle 83"/>
              <p:cNvSpPr>
                <a:spLocks noChangeArrowheads="1"/>
              </p:cNvSpPr>
              <p:nvPr/>
            </p:nvSpPr>
            <p:spPr bwMode="auto">
              <a:xfrm>
                <a:off x="231775" y="593249"/>
                <a:ext cx="8645525" cy="5622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Recall our discriminant function for minimum error rate classification:</a:t>
                </a:r>
              </a:p>
              <a:p>
                <a:pPr marL="34607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𝒈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𝒙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𝒍𝒏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+</m:t>
                      </m:r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𝒍𝒏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itchFamily="18" charset="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238125" indent="-2286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latin typeface="+mj-lt"/>
                  </a:rPr>
                  <a:t>For a multivariate normal distribution:</a:t>
                </a:r>
                <a:endParaRPr lang="en-US" sz="1800" b="1" dirty="0">
                  <a:solidFill>
                    <a:schemeClr val="bg1"/>
                  </a:solidFill>
                  <a:latin typeface="+mj-lt"/>
                  <a:sym typeface="Symbol" pitchFamily="18" charset="2"/>
                </a:endParaRPr>
              </a:p>
              <a:p>
                <a:pPr marL="346075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𝒈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</m:e>
                    </m:d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𝒙</m:t>
                            </m:r>
                            <m: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𝒕</m:t>
                        </m:r>
                      </m:sup>
                    </m:sSup>
                    <m:sSubSup>
                      <m:sSubSup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𝒙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itchFamily="18" charset="2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𝝅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ea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−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den>
                    </m:f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+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𝒍𝒏</m:t>
                    </m:r>
                    <m:d>
                      <m:d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𝑷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itchFamily="18" charset="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6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Consider the case: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𝚺</m:t>
                    </m:r>
                    <m:r>
                      <a:rPr lang="en-US" sz="1800" i="1" baseline="-2500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en-US" sz="18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 </m:t>
                    </m:r>
                    <m:r>
                      <a:rPr lang="en-US" sz="18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𝜎</m:t>
                    </m:r>
                    <m:r>
                      <a:rPr lang="en-US" sz="1800" b="1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𝟐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18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  <a:p>
                <a:pPr marL="228600" indent="-228600">
                  <a:spcAft>
                    <a:spcPts val="1200"/>
                  </a:spcAft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	(statistical independence, equal variance, class-independent variance)</a:t>
                </a:r>
              </a:p>
              <a:p>
                <a:pPr marL="40005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𝜎</m:t>
                                </m:r>
                                <m:r>
                                  <a:rPr lang="en-US" sz="1800" b="1" i="1" baseline="300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𝜎</m:t>
                                </m:r>
                                <m:r>
                                  <a:rPr lang="en-US" sz="1800" b="1" i="1" baseline="300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1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𝜎</m:t>
                                </m:r>
                                <m:r>
                                  <a:rPr lang="en-US" sz="1800" b="1" i="1" baseline="3000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𝜎</m:t>
                              </m:r>
                              <m:r>
                                <a:rPr lang="en-US" sz="1800" b="1" i="1" baseline="3000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𝒅</m:t>
                          </m:r>
                        </m:sup>
                      </m:sSup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400050">
                  <a:spcAft>
                    <a:spcPts val="12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itchFamily="18" charset="2"/>
                          </a:rPr>
                          <m:t>∑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</m:sup>
                    </m:sSubSup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</m:t>
                        </m:r>
                        <m:r>
                          <a:rPr lang="en-U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𝜎</m:t>
                        </m:r>
                        <m:r>
                          <a:rPr lang="en-US" sz="1800" b="1" i="1" baseline="30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I</a:t>
                </a:r>
              </a:p>
              <a:p>
                <a:pPr marL="40005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itchFamily="18" charset="2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𝜎</m:t>
                      </m:r>
                      <m:r>
                        <a:rPr lang="en-US" sz="1800" b="1" i="1" baseline="30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𝟐</m:t>
                      </m:r>
                      <m:r>
                        <a:rPr lang="en-US" sz="1800" b="1" i="1" baseline="30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𝒅</m:t>
                      </m:r>
                    </m:oMath>
                  </m:oMathPara>
                </a14:m>
                <a:endParaRPr lang="en-US" sz="1800" b="1" dirty="0">
                  <a:solidFill>
                    <a:schemeClr val="bg1"/>
                  </a:solidFill>
                  <a:sym typeface="Symbol" pitchFamily="18" charset="2"/>
                </a:endParaRPr>
              </a:p>
              <a:p>
                <a:pPr marL="176213" indent="-176213">
                  <a:spcAft>
                    <a:spcPts val="1200"/>
                  </a:spcAft>
                  <a:buFontTx/>
                  <a:buChar char="•"/>
                </a:pPr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Note that the determinant is independent of the class assignment, </a:t>
                </a:r>
                <a14:m>
                  <m:oMath xmlns:m="http://schemas.openxmlformats.org/officeDocument/2006/math">
                    <m:r>
                      <a:rPr lang="en-US" sz="1800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</m:oMath>
                </a14:m>
                <a:r>
                  <a:rPr lang="en-US" sz="1800" b="1" dirty="0">
                    <a:solidFill>
                      <a:schemeClr val="bg1"/>
                    </a:solidFill>
                    <a:sym typeface="Symbol" pitchFamily="18" charset="2"/>
                  </a:rPr>
                  <a:t>.</a:t>
                </a:r>
              </a:p>
            </p:txBody>
          </p:sp>
        </mc:Choice>
        <mc:Fallback xmlns="">
          <p:sp>
            <p:nvSpPr>
              <p:cNvPr id="80979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775" y="593249"/>
                <a:ext cx="8645525" cy="5622494"/>
              </a:xfrm>
              <a:prstGeom prst="rect">
                <a:avLst/>
              </a:prstGeom>
              <a:blipFill>
                <a:blip r:embed="rId3"/>
                <a:stretch>
                  <a:fillRect l="-1468" t="-135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588" y="-206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0991" name="Rectangle 95"/>
          <p:cNvSpPr>
            <a:spLocks noChangeArrowheads="1"/>
          </p:cNvSpPr>
          <p:nvPr/>
        </p:nvSpPr>
        <p:spPr bwMode="auto">
          <a:xfrm>
            <a:off x="244475" y="1577838"/>
            <a:ext cx="86455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76213" indent="-176213">
              <a:spcAft>
                <a:spcPct val="25000"/>
              </a:spcAft>
              <a:buFontTx/>
              <a:buChar char="•"/>
            </a:pPr>
            <a:endParaRPr lang="en-US" sz="1800" b="1" dirty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27012" y="57150"/>
            <a:ext cx="86883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2"/>
                </a:solidFill>
              </a:rPr>
              <a:t>Discriminant Functions</a:t>
            </a:r>
          </a:p>
        </p:txBody>
      </p:sp>
    </p:spTree>
    <p:extLst>
      <p:ext uri="{BB962C8B-B14F-4D97-AF65-F5344CB8AC3E}">
        <p14:creationId xmlns:p14="http://schemas.microsoft.com/office/powerpoint/2010/main" val="105503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ip_default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ure_title">
  <a:themeElements>
    <a:clrScheme name="ISIP Standard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333399"/>
      </a:accent1>
      <a:accent2>
        <a:srgbClr val="892034"/>
      </a:accent2>
      <a:accent3>
        <a:srgbClr val="FFFFE2"/>
      </a:accent3>
      <a:accent4>
        <a:srgbClr val="FFFFE2"/>
      </a:accent4>
      <a:accent5>
        <a:srgbClr val="FFFFE2"/>
      </a:accent5>
      <a:accent6>
        <a:srgbClr val="FFFFE2"/>
      </a:accent6>
      <a:hlink>
        <a:srgbClr val="892034"/>
      </a:hlink>
      <a:folHlink>
        <a:srgbClr val="892034"/>
      </a:folHlink>
    </a:clrScheme>
    <a:fontScheme name="ISIP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lecture_title</Template>
  <TotalTime>7598</TotalTime>
  <Words>1411</Words>
  <Application>Microsoft Macintosh PowerPoint</Application>
  <PresentationFormat>Letter Paper (8.5x11 in)</PresentationFormat>
  <Paragraphs>147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Times New Roman</vt:lpstr>
      <vt:lpstr>Wingdings</vt:lpstr>
      <vt:lpstr>isip_default</vt:lpstr>
      <vt:lpstr>1_lecture_title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Joseph Picone</cp:lastModifiedBy>
  <cp:revision>433</cp:revision>
  <dcterms:created xsi:type="dcterms:W3CDTF">2002-09-12T17:13:32Z</dcterms:created>
  <dcterms:modified xsi:type="dcterms:W3CDTF">2023-01-23T13:10:27Z</dcterms:modified>
</cp:coreProperties>
</file>