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356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75" r:id="rId13"/>
    <p:sldId id="376" r:id="rId14"/>
    <p:sldId id="377" r:id="rId15"/>
    <p:sldId id="378" r:id="rId16"/>
    <p:sldId id="379" r:id="rId17"/>
    <p:sldId id="380" r:id="rId18"/>
    <p:sldId id="381" r:id="rId19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2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pos="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5" autoAdjust="0"/>
    <p:restoredTop sz="94659" autoAdjust="0"/>
  </p:normalViewPr>
  <p:slideViewPr>
    <p:cSldViewPr snapToGrid="0">
      <p:cViewPr varScale="1">
        <p:scale>
          <a:sx n="142" d="100"/>
          <a:sy n="142" d="100"/>
        </p:scale>
        <p:origin x="1736" y="176"/>
      </p:cViewPr>
      <p:guideLst>
        <p:guide orient="horz" pos="3972"/>
        <p:guide pos="144"/>
        <p:guide pos="2880"/>
        <p:guide pos="5616"/>
        <p:guide pos="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2D8CA-08A9-4AC0-A4C6-360A737FD2B1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554538"/>
            <a:ext cx="6550025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05,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weibull.com/LifeDataWeb/image/apa_fig3.gif" TargetMode="External"/><Relationship Id="rId7" Type="http://schemas.openxmlformats.org/officeDocument/2006/relationships/hyperlink" Target="http://www.isip.msstate.edu/publications/seminars/msstate_misc/2002/euro_coin/presentation_v0.pdf" TargetMode="External"/><Relationship Id="rId2" Type="http://schemas.openxmlformats.org/officeDocument/2006/relationships/hyperlink" Target="https://www.isip.piconepress.com/courses/temple/ece_8527/resources/dhs_book/dhs_chapter_02_0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www.mat.ulaval.ca/informatique/guide94/img14.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cs.colorado.edu/~mburl/courses/CSCI5622/Fall2003/lecture6.pd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Lecture 05: </a:t>
            </a:r>
            <a:r>
              <a:rPr lang="en-US" b="1" dirty="0">
                <a:solidFill>
                  <a:schemeClr val="accent1"/>
                </a:solidFill>
              </a:rPr>
              <a:t>Maximum Likelihood Parameter Estimation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41338" y="1569919"/>
            <a:ext cx="3424487" cy="48911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68275" indent="-168275" eaLnBrk="0" hangingPunct="0">
              <a:spcBef>
                <a:spcPts val="1200"/>
              </a:spcBef>
              <a:spcAft>
                <a:spcPts val="600"/>
              </a:spcAf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	Objectives:</a:t>
            </a:r>
          </a:p>
          <a:p>
            <a:pPr marL="168275" indent="4763" eaLnBrk="0" hangingPunct="0">
              <a:spcAft>
                <a:spcPts val="0"/>
              </a:spcAf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Estimation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168275" indent="4763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Maximum Likelihood</a:t>
            </a:r>
          </a:p>
          <a:p>
            <a:pPr marL="168275" indent="4763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Unknown Mean</a:t>
            </a:r>
          </a:p>
          <a:p>
            <a:pPr marL="168275" indent="4763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Unknown Mean and Variance</a:t>
            </a:r>
          </a:p>
          <a:p>
            <a:pPr marL="168275" indent="4763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Convergence of the Mean</a:t>
            </a:r>
          </a:p>
          <a:p>
            <a:pPr marL="168275" indent="4763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Variance of the Mean Estimate</a:t>
            </a:r>
          </a:p>
          <a:p>
            <a:pPr marL="168275" indent="-168275" eaLnBrk="0" hangingPunc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b="1" kern="0" dirty="0">
                <a:solidFill>
                  <a:schemeClr val="accent1"/>
                </a:solidFill>
                <a:latin typeface="+mn-lt"/>
              </a:rPr>
              <a:t>Resources:</a:t>
            </a:r>
          </a:p>
          <a:p>
            <a:pPr marL="173038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Textbook (Sections 9.5 – 9.A)</a:t>
            </a:r>
            <a:br>
              <a:rPr lang="en-US" sz="1800" b="1">
                <a:solidFill>
                  <a:schemeClr val="accent2"/>
                </a:solidFill>
              </a:rPr>
            </a:br>
            <a:r>
              <a:rPr lang="en-US" sz="1800" b="1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DHS: </a:t>
            </a:r>
            <a:r>
              <a:rPr lang="en-US" sz="1800" b="1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Sections 3.1, 3.2</a:t>
            </a:r>
            <a:endParaRPr lang="en-US" sz="1800" b="1">
              <a:solidFill>
                <a:srgbClr val="892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4" descr="http://www.weibull.com/LifeDataWeb/image/apa_fig3.gif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7" y="1509661"/>
            <a:ext cx="2620458" cy="2728232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15" name="Picture 50" descr="http://www.mat.ulaval.ca/informatique/guide94/img14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6333" y="3706189"/>
            <a:ext cx="1828800" cy="1387606"/>
          </a:xfrm>
          <a:prstGeom prst="rect">
            <a:avLst/>
          </a:prstGeom>
          <a:solidFill>
            <a:srgbClr val="000080"/>
          </a:solidFill>
          <a:ln w="38100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17" name="Picture 51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 l="25247" t="53416" r="24918" b="9682"/>
          <a:stretch>
            <a:fillRect/>
          </a:stretch>
        </p:blipFill>
        <p:spPr bwMode="auto">
          <a:xfrm>
            <a:off x="4852218" y="4733439"/>
            <a:ext cx="2202896" cy="1572111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751" name="Rectangle 7"/>
              <p:cNvSpPr>
                <a:spLocks noChangeArrowheads="1"/>
              </p:cNvSpPr>
              <p:nvPr/>
            </p:nvSpPr>
            <p:spPr bwMode="auto">
              <a:xfrm>
                <a:off x="228600" y="692671"/>
                <a:ext cx="8686800" cy="5612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68275" indent="-168275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This leads to these equations: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𝝁</m:t>
                          </m:r>
                        </m:e>
                      </m:acc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68275" indent="-168275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In the multivariate case: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𝝁</m:t>
                          </m:r>
                        </m:e>
                      </m:acc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𝚺</m:t>
                          </m:r>
                        </m:e>
                      </m:acc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68275" indent="-168275"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true covariance is the expected value of the matrix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</m:acc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which is a familiar result.</a:t>
                </a:r>
              </a:p>
              <a:p>
                <a:pPr marL="168275" indent="-168275"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68275" indent="-168275"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975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92671"/>
                <a:ext cx="8686800" cy="5612879"/>
              </a:xfrm>
              <a:prstGeom prst="rect">
                <a:avLst/>
              </a:prstGeom>
              <a:blipFill>
                <a:blip r:embed="rId2"/>
                <a:stretch>
                  <a:fillRect l="-1606" t="-9932" r="-1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185483" y="1905664"/>
            <a:ext cx="86455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68275" indent="-168275"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59765" name="Rectangle 21"/>
          <p:cNvSpPr>
            <a:spLocks noChangeArrowheads="1"/>
          </p:cNvSpPr>
          <p:nvPr/>
        </p:nvSpPr>
        <p:spPr bwMode="auto">
          <a:xfrm>
            <a:off x="201215" y="3302644"/>
            <a:ext cx="8645525" cy="108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68275" indent="-168275">
              <a:lnSpc>
                <a:spcPct val="125000"/>
              </a:lnSpc>
              <a:buFont typeface="Arial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Gaussian Case: Unknown 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23260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8964" name="Rectangle 4"/>
              <p:cNvSpPr>
                <a:spLocks noChangeArrowheads="1"/>
              </p:cNvSpPr>
              <p:nvPr/>
            </p:nvSpPr>
            <p:spPr bwMode="auto">
              <a:xfrm>
                <a:off x="228600" y="630297"/>
                <a:ext cx="8686800" cy="5184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Does the maximum likelihood estimate of the variance converge to the true value of the variance? Let’s start with a few simple results we will need later.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Expected value of the ML estimate of the mean: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𝝁</m:t>
                              </m:r>
                            </m:e>
                          </m:acc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=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962025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200"/>
                  </a:spcAft>
                  <a:tabLst>
                    <a:tab pos="962025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  <a:tabLst>
                    <a:tab pos="962025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Variance of the ML estimate of the mean:</a:t>
                </a:r>
              </a:p>
              <a:p>
                <a:pPr marL="460375">
                  <a:spcAft>
                    <a:spcPts val="600"/>
                  </a:spcAft>
                  <a:tabLst>
                    <a:tab pos="9620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𝝁</m:t>
                              </m:r>
                            </m:e>
                          </m:acc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1249363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1249363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naryPr>
                              <m:sub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=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naryPr>
                              <m:sub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=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1249363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naryPr>
                          <m:sub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naryPr>
                              <m:sub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=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962025" algn="l"/>
                  </a:tabLs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896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30297"/>
                <a:ext cx="8686800" cy="5184876"/>
              </a:xfrm>
              <a:prstGeom prst="rect">
                <a:avLst/>
              </a:prstGeom>
              <a:blipFill>
                <a:blip r:embed="rId2"/>
                <a:stretch>
                  <a:fillRect l="-1606" t="-1467" b="-68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985" name="Rectangle 25"/>
          <p:cNvSpPr>
            <a:spLocks noChangeArrowheads="1"/>
          </p:cNvSpPr>
          <p:nvPr/>
        </p:nvSpPr>
        <p:spPr bwMode="auto">
          <a:xfrm>
            <a:off x="185483" y="1406137"/>
            <a:ext cx="86455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Convergence of the Mean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2F09A2-40A3-7245-950C-32B45717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" y="1770635"/>
            <a:ext cx="8688388" cy="297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ts val="1200"/>
              </a:spcAft>
              <a:tabLst>
                <a:tab pos="962025" algn="l"/>
              </a:tabLst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5114" name="Rectangle 10"/>
              <p:cNvSpPr>
                <a:spLocks noChangeArrowheads="1"/>
              </p:cNvSpPr>
              <p:nvPr/>
            </p:nvSpPr>
            <p:spPr bwMode="auto">
              <a:xfrm>
                <a:off x="228600" y="626614"/>
                <a:ext cx="8690896" cy="2500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expected value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800" b="1" baseline="-25000" dirty="0">
                    <a:solidFill>
                      <a:schemeClr val="bg1"/>
                    </a:solidFill>
                  </a:rPr>
                  <a:t>,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will be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𝝁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𝝁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𝝈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800" b="1" baseline="300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otherwise since the two random variables are independent.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expected value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800" b="1" baseline="300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will be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𝝁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𝝈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Hence, in the summation above, we have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terms with expected value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𝝁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terms with expected value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𝝁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𝝈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460375">
                  <a:spcAft>
                    <a:spcPts val="600"/>
                  </a:spcAft>
                  <a:tabLst>
                    <a:tab pos="9620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𝝁</m:t>
                              </m:r>
                            </m:e>
                          </m:acc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=</m:t>
                              </m:r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𝒏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𝒋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=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𝝁</m:t>
                          </m:r>
                        </m:e>
                        <m:sup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9525">
                  <a:spcAft>
                    <a:spcPts val="1200"/>
                  </a:spcAft>
                  <a:tabLst>
                    <a:tab pos="1249363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p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  <m:r>
                              <a:rPr lang="en-US" sz="1800" b="1" i="1" baseline="30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𝝈</m:t>
                            </m:r>
                            <m:r>
                              <a:rPr lang="en-US" sz="1800" b="1" i="1" baseline="30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𝝈</m:t>
                        </m:r>
                        <m:r>
                          <a:rPr lang="en-US" sz="1800" b="1" i="1" baseline="30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  <a:tabLst>
                    <a:tab pos="962025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which implies:</a:t>
                </a:r>
              </a:p>
              <a:p>
                <a:pPr>
                  <a:spcAft>
                    <a:spcPts val="1200"/>
                  </a:spcAft>
                  <a:tabLst>
                    <a:tab pos="449263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𝒗𝒂𝒓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</m:acc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𝝈</m:t>
                        </m:r>
                        <m:r>
                          <a:rPr lang="en-US" sz="1800" b="1" i="1" baseline="30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  <a:tabLst>
                    <a:tab pos="962025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We see that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the variance of the estimate,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𝒗𝒂𝒓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, goes to zero as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→∞,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and our estimate,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, converges to the true estimate,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7511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26614"/>
                <a:ext cx="8690896" cy="2500313"/>
              </a:xfrm>
              <a:prstGeom prst="rect">
                <a:avLst/>
              </a:prstGeom>
              <a:blipFill>
                <a:blip r:embed="rId2"/>
                <a:stretch>
                  <a:fillRect l="-1606" t="-3030" r="-730" b="-929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228599" y="5194301"/>
            <a:ext cx="8689515" cy="6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Variance of the ML Estimate of the Mean</a:t>
            </a:r>
          </a:p>
        </p:txBody>
      </p:sp>
    </p:spTree>
    <p:extLst>
      <p:ext uri="{BB962C8B-B14F-4D97-AF65-F5344CB8AC3E}">
        <p14:creationId xmlns:p14="http://schemas.microsoft.com/office/powerpoint/2010/main" val="40739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022" name="Rectangle 14"/>
              <p:cNvSpPr>
                <a:spLocks noChangeArrowheads="1"/>
              </p:cNvSpPr>
              <p:nvPr/>
            </p:nvSpPr>
            <p:spPr bwMode="auto">
              <a:xfrm>
                <a:off x="228600" y="662254"/>
                <a:ext cx="8686800" cy="5643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28600" indent="-228600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We will need one more result: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𝝈</m:t>
                      </m:r>
                      <m:r>
                        <a:rPr lang="en-US" sz="1800" b="1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𝟐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𝝁</m:t>
                      </m:r>
                      <m:r>
                        <a:rPr lang="en-US" sz="1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74612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1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𝟐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𝝁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74612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1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𝝁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7461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𝒊</m:t>
                                      </m:r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=</m:t>
                                      </m:r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8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228600" indent="-228600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Note that this implies:</a:t>
                </a:r>
              </a:p>
              <a:p>
                <a:pPr marL="4603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𝝈</m:t>
                      </m:r>
                      <m:r>
                        <a:rPr lang="en-US" sz="1800" b="1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=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𝝈</m:t>
                          </m:r>
                          <m:r>
                            <a:rPr lang="en-US" sz="1800" b="1" i="1" baseline="30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𝝁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228600" indent="-228600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Now we can combine these results. Recall our expression for the ML estimate of the variance: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=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Symbol" pitchFamily="18" charset="2"/>
                                                </a:rPr>
                                                <m:t>𝝁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022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2254"/>
                <a:ext cx="8686800" cy="5643296"/>
              </a:xfrm>
              <a:prstGeom prst="rect">
                <a:avLst/>
              </a:prstGeom>
              <a:blipFill>
                <a:blip r:embed="rId2"/>
                <a:stretch>
                  <a:fillRect l="-4672" t="-1348" r="-2190" b="-157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228600" y="3125097"/>
            <a:ext cx="352036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/>
            <a:r>
              <a:rPr lang="en-US" sz="18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228600" y="4244890"/>
            <a:ext cx="858766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Variance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4747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2037" name="Rectangle 5"/>
              <p:cNvSpPr>
                <a:spLocks noChangeArrowheads="1"/>
              </p:cNvSpPr>
              <p:nvPr/>
            </p:nvSpPr>
            <p:spPr bwMode="auto">
              <a:xfrm>
                <a:off x="228600" y="630298"/>
                <a:ext cx="8686800" cy="5675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Expand the covariance and simplify: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naryPr>
                              <m:sub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=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𝝁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naryPr>
                          <m:sub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𝟐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𝝁</m:t>
                                        </m:r>
                                      </m:e>
                                    </m:acc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𝝁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80803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80803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𝝈</m:t>
                                      </m:r>
                                      <m:r>
                                        <a:rPr lang="en-US" sz="1800" b="1" i="1" baseline="300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+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  <m:sup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𝝈</m:t>
                                      </m:r>
                                      <m:r>
                                        <a:rPr lang="en-US" sz="1800" b="1" i="1" baseline="300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  <a:tabLst>
                    <a:tab pos="2047875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One more intermediate term to derive:</a:t>
                </a:r>
              </a:p>
              <a:p>
                <a:pPr marL="460375">
                  <a:spcAft>
                    <a:spcPts val="600"/>
                  </a:spcAft>
                  <a:tabLst>
                    <a:tab pos="2047875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naryPr>
                          <m:sub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naryPr>
                              <m:sub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𝒋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=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𝒊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≠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𝒋</m:t>
                                      </m:r>
                                    </m:e>
                                  </m:mr>
                                </m:m>
                              </m:sub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208088">
                  <a:spcAft>
                    <a:spcPts val="600"/>
                  </a:spcAft>
                  <a:tabLst>
                    <a:tab pos="2047875" algn="l"/>
                  </a:tabLs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p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+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p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den>
                    </m:f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2047875" algn="l"/>
                  </a:tabLs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03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30298"/>
                <a:ext cx="8686800" cy="5675252"/>
              </a:xfrm>
              <a:prstGeom prst="rect">
                <a:avLst/>
              </a:prstGeom>
              <a:blipFill>
                <a:blip r:embed="rId2"/>
                <a:stretch>
                  <a:fillRect l="-1606" t="-133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228600" y="3059803"/>
            <a:ext cx="858766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buFontTx/>
              <a:buChar char="•"/>
            </a:pP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Covariance Expansion</a:t>
            </a:r>
          </a:p>
        </p:txBody>
      </p:sp>
    </p:spTree>
    <p:extLst>
      <p:ext uri="{BB962C8B-B14F-4D97-AF65-F5344CB8AC3E}">
        <p14:creationId xmlns:p14="http://schemas.microsoft.com/office/powerpoint/2010/main" val="23898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3064" name="Rectangle 8"/>
              <p:cNvSpPr>
                <a:spLocks noChangeArrowheads="1"/>
              </p:cNvSpPr>
              <p:nvPr/>
            </p:nvSpPr>
            <p:spPr bwMode="auto">
              <a:xfrm>
                <a:off x="228600" y="659492"/>
                <a:ext cx="8686800" cy="5864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Substitute our previously derived expression for the second term: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𝝈</m:t>
                                      </m:r>
                                      <m:r>
                                        <a:rPr lang="en-US" sz="1800" b="1" i="1" baseline="300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+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𝝁</m:t>
                                      </m:r>
                                    </m:e>
                                    <m:sup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𝝈</m:t>
                                      </m:r>
                                      <m:r>
                                        <a:rPr lang="en-US" sz="1800" b="1" i="1" baseline="300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808038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𝝈</m:t>
                                    </m:r>
                                    <m:r>
                                      <a:rPr lang="en-US" sz="1800" b="1" i="1" baseline="30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+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p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𝝈</m:t>
                                    </m:r>
                                    <m:r>
                                      <a:rPr lang="en-US" sz="1800" b="1" i="1" baseline="30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p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𝝈</m:t>
                                    </m:r>
                                    <m:r>
                                      <a:rPr lang="en-US" sz="1800" b="1" i="1" baseline="30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</a:p>
              <a:p>
                <a:pPr marL="808038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𝝈</m:t>
                                </m:r>
                                <m:r>
                                  <a:rPr lang="en-US" sz="1800" b="1" i="1" baseline="30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+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𝝈</m:t>
                                    </m:r>
                                    <m:r>
                                      <a:rPr lang="en-US" sz="1800" b="1" i="1" baseline="30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𝝈</m:t>
                                    </m:r>
                                    <m:r>
                                      <a:rPr lang="en-US" sz="1800" b="1" i="1" baseline="30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</a:p>
              <a:p>
                <a:pPr marL="808038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𝝈</m:t>
                            </m:r>
                            <m:r>
                              <a:rPr lang="en-US" sz="1800" b="1" i="1" baseline="30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𝝈</m:t>
                                    </m:r>
                                    <m:r>
                                      <a:rPr lang="en-US" sz="1800" b="1" i="1" baseline="30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</a:p>
              <a:p>
                <a:pPr marL="808038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𝝈</m:t>
                            </m:r>
                            <m:r>
                              <a:rPr lang="en-US" sz="1800" b="1" i="1" baseline="30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</a:p>
              <a:p>
                <a:pPr marL="80803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𝝈</m:t>
                              </m:r>
                              <m:r>
                                <a:rPr lang="en-US" sz="1800" b="1" i="1" baseline="30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80803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1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𝝈</m:t>
                      </m:r>
                      <m:r>
                        <a:rPr lang="en-US" sz="1800" b="1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Therefore, the ML estimate is biased:</a:t>
                </a:r>
              </a:p>
              <a:p>
                <a:pPr marL="460375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naryPr>
                              <m:sub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=</m:t>
                                </m:r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𝝁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𝝈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𝝈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However, the ML estimate converges (and is an MSE estimate).</a:t>
                </a:r>
              </a:p>
              <a:p>
                <a:pPr marL="808038"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306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59492"/>
                <a:ext cx="8686800" cy="5864598"/>
              </a:xfrm>
              <a:prstGeom prst="rect">
                <a:avLst/>
              </a:prstGeom>
              <a:blipFill>
                <a:blip r:embed="rId2"/>
                <a:stretch>
                  <a:fillRect l="-1606" t="-9503" b="-194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Biased Variance Estimate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085A065-1593-6141-A4E4-2234A1A6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422" y="4747279"/>
            <a:ext cx="860240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083" name="Rectangle 3"/>
              <p:cNvSpPr>
                <a:spLocks noChangeArrowheads="1"/>
              </p:cNvSpPr>
              <p:nvPr/>
            </p:nvSpPr>
            <p:spPr bwMode="auto">
              <a:xfrm>
                <a:off x="228599" y="710264"/>
                <a:ext cx="8686799" cy="5595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An unbiased estimator is: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These are related by: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acc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This is asymptotically unbiased. See </a:t>
                </a:r>
                <a:r>
                  <a:rPr lang="en-US" sz="1800" b="1" dirty="0">
                    <a:solidFill>
                      <a:schemeClr val="bg1"/>
                    </a:solidFill>
                    <a:hlinkClick r:id="" action="ppaction://noaction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Burl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, </a:t>
                </a:r>
                <a:r>
                  <a:rPr lang="en-US" sz="1800" b="1" dirty="0">
                    <a:solidFill>
                      <a:schemeClr val="bg1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AJWills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and </a:t>
                </a:r>
                <a:r>
                  <a:rPr lang="en-US" sz="1800" b="1" dirty="0">
                    <a:solidFill>
                      <a:schemeClr val="bg1"/>
                    </a:solidFill>
                    <a:hlinkClick r:id="" action="ppaction://noaction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AWM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for excellent examples and explanations of the details of this derivation.</a:t>
                </a:r>
              </a:p>
              <a:p>
                <a:pPr marL="176213" indent="-176213"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408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710264"/>
                <a:ext cx="8686799" cy="5595285"/>
              </a:xfrm>
              <a:prstGeom prst="rect">
                <a:avLst/>
              </a:prstGeom>
              <a:blipFill>
                <a:blip r:embed="rId3"/>
                <a:stretch>
                  <a:fillRect l="-1460" t="-1020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228600" y="3670009"/>
            <a:ext cx="860240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228600" y="4741729"/>
            <a:ext cx="8602408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/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Conversion to an Unbiased Estimate</a:t>
            </a:r>
          </a:p>
        </p:txBody>
      </p:sp>
    </p:spTree>
    <p:extLst>
      <p:ext uri="{BB962C8B-B14F-4D97-AF65-F5344CB8AC3E}">
        <p14:creationId xmlns:p14="http://schemas.microsoft.com/office/powerpoint/2010/main" val="244375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31775" y="682625"/>
            <a:ext cx="8688388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To develop an optimal classifier, we need reliable estimates of the statistics of the features (</a:t>
            </a:r>
            <a:r>
              <a:rPr lang="en-US" sz="1800" b="1" dirty="0" err="1">
                <a:solidFill>
                  <a:schemeClr val="bg1"/>
                </a:solidFill>
              </a:rPr>
              <a:t>e.g</a:t>
            </a:r>
            <a:r>
              <a:rPr lang="en-US" sz="1800" b="1" dirty="0">
                <a:solidFill>
                  <a:schemeClr val="bg1"/>
                </a:solidFill>
              </a:rPr>
              <a:t>, mean and covariance).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 Maximum Likelihood (ML) estimation, we treat the parameters as having unknown but fixed values.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This is justified many well-known results for estimating parameters (e.g., computing the mean by summing the observations).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For a Gaussian model, the estimate of the mean converges to the true mean and the variance of this estimate goes to zero.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The estimate of the covariance converges but is slightly biased. In practice, for large N, this is not a problem.</a:t>
            </a:r>
          </a:p>
        </p:txBody>
      </p:sp>
    </p:spTree>
    <p:extLst>
      <p:ext uri="{BB962C8B-B14F-4D97-AF65-F5344CB8AC3E}">
        <p14:creationId xmlns:p14="http://schemas.microsoft.com/office/powerpoint/2010/main" val="31938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979" name="Rectangle 2131"/>
              <p:cNvSpPr>
                <a:spLocks noChangeArrowheads="1"/>
              </p:cNvSpPr>
              <p:nvPr/>
            </p:nvSpPr>
            <p:spPr bwMode="auto">
              <a:xfrm>
                <a:off x="228600" y="648929"/>
                <a:ext cx="8686800" cy="5822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We previously learned how to design an optimal classifier if we knew the prior probabilities,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,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 and class-conditional densities,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What can we do if we do not have this information?</a:t>
                </a:r>
              </a:p>
              <a:p>
                <a:pPr marL="228600" indent="-228600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For example:</a:t>
                </a:r>
              </a:p>
              <a:p>
                <a:pPr marL="466725" indent="-233363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why do you compute the mean and covariance of a random variable?</a:t>
                </a:r>
              </a:p>
              <a:p>
                <a:pPr marL="466725" indent="-233363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are you assuming Gaussian statistics?</a:t>
                </a:r>
              </a:p>
              <a:p>
                <a:pPr marL="466725" indent="-233363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is the mean valid if the data is not Gaussian?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What limitations do we face when attempting to estimate parameters from the training data?</a:t>
                </a:r>
              </a:p>
              <a:p>
                <a:pPr marL="228600" indent="-228600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There are two common approaches to parameter estimation:</a:t>
                </a:r>
              </a:p>
              <a:p>
                <a:pPr marL="466725" indent="-233363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Maximum Likelihood: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treat the parameters as quantities whose values are fixed but unknown.</a:t>
                </a:r>
              </a:p>
              <a:p>
                <a:pPr marL="466725" indent="-233363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Bayesian Estimation: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treat the parameters as random variables having some known prior distribution. Observations of samples converts this to a posterior.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Bayesian Learning: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sharpen the </a:t>
                </a:r>
                <a:r>
                  <a:rPr lang="en-US" sz="1800" b="1" i="1" dirty="0">
                    <a:solidFill>
                      <a:schemeClr val="bg1"/>
                    </a:solidFill>
                    <a:latin typeface="+mj-lt"/>
                  </a:rPr>
                  <a:t>a posteriori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 density causing it to peak near the true value.</a:t>
                </a:r>
              </a:p>
            </p:txBody>
          </p:sp>
        </mc:Choice>
        <mc:Fallback xmlns="">
          <p:sp>
            <p:nvSpPr>
              <p:cNvPr id="80979" name="Rectangle 2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48929"/>
                <a:ext cx="8686800" cy="5822991"/>
              </a:xfrm>
              <a:prstGeom prst="rect">
                <a:avLst/>
              </a:prstGeom>
              <a:blipFill>
                <a:blip r:embed="rId3"/>
                <a:stretch>
                  <a:fillRect l="-1606" t="-1087" r="-1898" b="-21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99" name="Rectangle 2051"/>
          <p:cNvSpPr>
            <a:spLocks noChangeArrowheads="1"/>
          </p:cNvSpPr>
          <p:nvPr/>
        </p:nvSpPr>
        <p:spPr bwMode="auto">
          <a:xfrm>
            <a:off x="1588" y="-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Introduction to 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18155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0551" name="Rectangle 23"/>
              <p:cNvSpPr>
                <a:spLocks noChangeArrowheads="1"/>
              </p:cNvSpPr>
              <p:nvPr/>
            </p:nvSpPr>
            <p:spPr bwMode="auto">
              <a:xfrm>
                <a:off x="244475" y="648928"/>
                <a:ext cx="8688387" cy="6042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Independent Identically Distributed (IID)</a:t>
                </a:r>
                <a:r>
                  <a:rPr lang="en-US" sz="1800" b="1" dirty="0">
                    <a:solidFill>
                      <a:srgbClr val="004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 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…,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b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drawn independently according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800" b="1" dirty="0">
                  <a:solidFill>
                    <a:srgbClr val="004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a known parametric form and is completely determined by the parameter vector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</m:oMath>
                </a14:m>
                <a:r>
                  <a:rPr lang="en-US" sz="1800" b="1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𝝁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, …, </m:t>
                        </m:r>
                        <m:r>
                          <a:rPr lang="en-US" sz="1800" b="1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𝝁</m:t>
                        </m:r>
                        <m:r>
                          <a:rPr lang="en-US" sz="1800" b="1" i="1" baseline="-25000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𝒋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𝝈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𝟏𝟏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, 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𝝈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𝟏𝟐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, …, </m:t>
                        </m:r>
                        <m:r>
                          <a:rPr lang="en-US" sz="1800" b="1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𝝈</m:t>
                        </m:r>
                        <m:r>
                          <a:rPr lang="en-US" sz="1800" b="1" i="1" baseline="-25000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𝒅𝒅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For example: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~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𝑵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𝝁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, </m:t>
                    </m:r>
                    <m:r>
                      <a:rPr lang="en-US" sz="1800" b="1" i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𝚺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an explicit dependence on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:</a:t>
                </a:r>
                <a:r>
                  <a:rPr lang="en-US" sz="1800" b="1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,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training samples to estimate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𝟏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,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,…,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𝒄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 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Functional independence</a:t>
                </a:r>
                <a:r>
                  <a:rPr lang="en-US" sz="18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gives no useful information</a:t>
                </a:r>
                <a:b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Simplifies notation to a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training samples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drawn independently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estimate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𝝎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Because the samples were drawn independently: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𝒑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𝑫</m:t>
                        </m:r>
                      </m:e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𝜽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itchFamily="18" charset="2"/>
                                  </a:rPr>
                                  <m:t>𝒌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What does this equation imply conceptually?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is called the likelihood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with respect to the data.</a:t>
                </a:r>
              </a:p>
            </p:txBody>
          </p:sp>
        </mc:Choice>
        <mc:Fallback xmlns="">
          <p:sp>
            <p:nvSpPr>
              <p:cNvPr id="150551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" y="648928"/>
                <a:ext cx="8688387" cy="6042327"/>
              </a:xfrm>
              <a:prstGeom prst="rect">
                <a:avLst/>
              </a:prstGeom>
              <a:blipFill>
                <a:blip r:embed="rId2"/>
                <a:stretch>
                  <a:fillRect l="-1460" t="-10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General Principle</a:t>
            </a:r>
          </a:p>
        </p:txBody>
      </p:sp>
    </p:spTree>
    <p:extLst>
      <p:ext uri="{BB962C8B-B14F-4D97-AF65-F5344CB8AC3E}">
        <p14:creationId xmlns:p14="http://schemas.microsoft.com/office/powerpoint/2010/main" val="31030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29" name="Picture 45"/>
          <p:cNvPicPr>
            <a:picLocks noChangeAspect="1" noChangeArrowheads="1"/>
          </p:cNvPicPr>
          <p:nvPr/>
        </p:nvPicPr>
        <p:blipFill>
          <a:blip r:embed="rId2"/>
          <a:srcRect l="33125" t="35916" r="33646" b="21674"/>
          <a:stretch>
            <a:fillRect/>
          </a:stretch>
        </p:blipFill>
        <p:spPr bwMode="auto">
          <a:xfrm>
            <a:off x="4535488" y="2053805"/>
            <a:ext cx="43116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424" name="Rectangle 40"/>
          <p:cNvSpPr>
            <a:spLocks noChangeArrowheads="1"/>
          </p:cNvSpPr>
          <p:nvPr/>
        </p:nvSpPr>
        <p:spPr bwMode="auto">
          <a:xfrm>
            <a:off x="244474" y="2884331"/>
            <a:ext cx="4479925" cy="260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ts val="12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44432" name="Rectangle 48"/>
          <p:cNvSpPr>
            <a:spLocks noChangeArrowheads="1"/>
          </p:cNvSpPr>
          <p:nvPr/>
        </p:nvSpPr>
        <p:spPr bwMode="auto">
          <a:xfrm>
            <a:off x="244475" y="1324296"/>
            <a:ext cx="8645525" cy="87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ts val="12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Example of ML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244475" y="690877"/>
                <a:ext cx="8688387" cy="5892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that maximizes this likelihood,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is the maximum likelihood estimate (ML)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28600" indent="-228600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466725" indent="-233363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We are given several data points 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of a 1D random variable, shown as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points along the x-axis.</a:t>
                </a:r>
              </a:p>
              <a:p>
                <a:pPr marL="466725" indent="-233363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Top: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candidate source distributions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are shown. Note each point has a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corresponding distribution whose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mean is the data point. </a:t>
                </a:r>
              </a:p>
              <a:p>
                <a:pPr marL="466725" indent="-233363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Which distribution is the ML 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estimate?</a:t>
                </a:r>
              </a:p>
              <a:p>
                <a:pPr marL="466725" indent="-233363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Middle: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an estimate of the 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likelihood of the data as a function</a:t>
                </a:r>
                <a:br>
                  <a:rPr lang="en-US" sz="1800" b="1" dirty="0">
                    <a:solidFill>
                      <a:schemeClr val="bg1"/>
                    </a:solidFill>
                  </a:rPr>
                </a:br>
                <a:r>
                  <a:rPr lang="en-US" sz="1800" b="1" dirty="0">
                    <a:solidFill>
                      <a:schemeClr val="bg1"/>
                    </a:solidFill>
                  </a:rPr>
                  <a:t>of the mean,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  <a:p>
                <a:pPr marL="466725" indent="-233363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Bottom: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log likelihood as a</a:t>
                </a:r>
                <a:b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</a:b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function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28600" indent="-228600">
                  <a:spcAft>
                    <a:spcPct val="25000"/>
                  </a:spcAft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4402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" y="690877"/>
                <a:ext cx="8688387" cy="5892803"/>
              </a:xfrm>
              <a:prstGeom prst="rect">
                <a:avLst/>
              </a:prstGeom>
              <a:blipFill>
                <a:blip r:embed="rId3"/>
                <a:stretch>
                  <a:fillRect l="-1460" t="-12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30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730" name="Rectangle 34"/>
              <p:cNvSpPr>
                <a:spLocks noChangeArrowheads="1"/>
              </p:cNvSpPr>
              <p:nvPr/>
            </p:nvSpPr>
            <p:spPr bwMode="auto">
              <a:xfrm>
                <a:off x="4572000" y="690262"/>
                <a:ext cx="4343400" cy="5833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ct val="250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𝛁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: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60375">
                  <a:spcAft>
                    <a:spcPct val="25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𝛁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𝒍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𝛁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𝒌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𝒏</m:t>
                            </m:r>
                          </m:sup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𝒍𝒏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03346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𝛁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𝒍𝒏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For simple cases, analytic solutions exist for this equation, as we will see.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However, for practical cases, this solution space is highly nonlinear and contains many local maxima.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solution to this equation can be a global maximum, a local maximum, or even an inflection point.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Under what conditions is it a global maximum?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Finding good solutions to equations such as these is what this course is all about.</a:t>
                </a:r>
              </a:p>
            </p:txBody>
          </p:sp>
        </mc:Choice>
        <mc:Fallback xmlns="">
          <p:sp>
            <p:nvSpPr>
              <p:cNvPr id="157730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690262"/>
                <a:ext cx="4343400" cy="5833828"/>
              </a:xfrm>
              <a:prstGeom prst="rect">
                <a:avLst/>
              </a:prstGeom>
              <a:blipFill>
                <a:blip r:embed="rId2"/>
                <a:stretch>
                  <a:fillRect l="-3207" t="-3043" r="-4373" b="-19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General Mathematics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0">
                <a:extLst>
                  <a:ext uri="{FF2B5EF4-FFF2-40B4-BE49-F238E27FC236}">
                    <a16:creationId xmlns:a16="http://schemas.microsoft.com/office/drawing/2014/main" id="{6290D568-4597-7740-88A1-FC421BC8B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03" y="690261"/>
                <a:ext cx="4025900" cy="5615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Define a parameter vector:</a:t>
                </a:r>
              </a:p>
              <a:p>
                <a:pPr marL="460375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Define a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𝛁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 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Define a likelihood function:</a:t>
                </a:r>
              </a:p>
              <a:p>
                <a:pPr>
                  <a:spcAft>
                    <a:spcPts val="600"/>
                  </a:spcAft>
                  <a:tabLst>
                    <a:tab pos="623888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𝒍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𝑫</m:t>
                            </m:r>
                          </m:e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Aft>
                    <a:spcPts val="600"/>
                  </a:spcAft>
                  <a:tabLst>
                    <a:tab pos="911225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acc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𝒂𝒓𝒈𝒎𝒂𝒙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𝒍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Aft>
                    <a:spcPts val="600"/>
                  </a:spcAft>
                  <a:tabLst>
                    <a:tab pos="623888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𝒍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𝒌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𝒏</m:t>
                            </m:r>
                          </m:sup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𝜽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Aft>
                    <a:spcPts val="1200"/>
                  </a:spcAft>
                  <a:tabLst>
                    <a:tab pos="113665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  <a:tabLst>
                    <a:tab pos="113665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ML estimate is found by differentiating this equation with respect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and solving.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  <a:tabLst>
                    <a:tab pos="113665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For some simple cases, this has a closed form solution.</a:t>
                </a: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Aft>
                    <a:spcPts val="600"/>
                  </a:spcAft>
                  <a:tabLst>
                    <a:tab pos="1136650" algn="l"/>
                  </a:tabLs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Rectangle 30">
                <a:extLst>
                  <a:ext uri="{FF2B5EF4-FFF2-40B4-BE49-F238E27FC236}">
                    <a16:creationId xmlns:a16="http://schemas.microsoft.com/office/drawing/2014/main" id="{6290D568-4597-7740-88A1-FC421BC8B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903" y="690261"/>
                <a:ext cx="4025900" cy="5615289"/>
              </a:xfrm>
              <a:prstGeom prst="rect">
                <a:avLst/>
              </a:prstGeom>
              <a:blipFill>
                <a:blip r:embed="rId3"/>
                <a:stretch>
                  <a:fillRect l="-3155" t="-1354" r="-1577" b="-11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487" name="Rectangle 31"/>
              <p:cNvSpPr>
                <a:spLocks noChangeArrowheads="1"/>
              </p:cNvSpPr>
              <p:nvPr/>
            </p:nvSpPr>
            <p:spPr bwMode="auto">
              <a:xfrm>
                <a:off x="228601" y="668347"/>
                <a:ext cx="8686801" cy="5637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 class of estimators – maximum a posteriori (MAP) – maximize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describes the prior probability of different parameter values.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An ML estimator is a MAP estimator for uniform priors.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 MAP estimator finds the peak, or mode, of a posterior density.</a:t>
                </a:r>
              </a:p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MAP estimators are not transformation invariant (if we perform a nonlinear transformation of the input data, the estimator is no longer optimum in the new space). This observation will be useful later in the course.</a:t>
                </a:r>
              </a:p>
            </p:txBody>
          </p:sp>
        </mc:Choice>
        <mc:Fallback xmlns="">
          <p:sp>
            <p:nvSpPr>
              <p:cNvPr id="147487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1" y="668347"/>
                <a:ext cx="8686801" cy="5637203"/>
              </a:xfrm>
              <a:prstGeom prst="rect">
                <a:avLst/>
              </a:prstGeom>
              <a:blipFill>
                <a:blip r:embed="rId2"/>
                <a:stretch>
                  <a:fillRect l="-1606" t="-112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492" name="Rectangle 36"/>
          <p:cNvSpPr>
            <a:spLocks noChangeArrowheads="1"/>
          </p:cNvSpPr>
          <p:nvPr/>
        </p:nvSpPr>
        <p:spPr bwMode="auto">
          <a:xfrm>
            <a:off x="244475" y="2298700"/>
            <a:ext cx="8686801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ts val="18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Maximum A Posteriori Estimation</a:t>
            </a:r>
          </a:p>
        </p:txBody>
      </p:sp>
    </p:spTree>
    <p:extLst>
      <p:ext uri="{BB962C8B-B14F-4D97-AF65-F5344CB8AC3E}">
        <p14:creationId xmlns:p14="http://schemas.microsoft.com/office/powerpoint/2010/main" val="965220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8512" name="Rectangle 32"/>
              <p:cNvSpPr>
                <a:spLocks noChangeArrowheads="1"/>
              </p:cNvSpPr>
              <p:nvPr/>
            </p:nvSpPr>
            <p:spPr bwMode="auto">
              <a:xfrm>
                <a:off x="227012" y="677922"/>
                <a:ext cx="8688388" cy="5627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Consider the case where only the mean,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𝝁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,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is unknown: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𝛁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𝒍𝒏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3038"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which implies: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𝛁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76213" indent="-176213">
                  <a:spcAft>
                    <a:spcPts val="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Note that:</a:t>
                </a:r>
              </a:p>
              <a:p>
                <a:pPr marL="17303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493838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𝚺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𝝅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𝚺</m:t>
                            </m:r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We can differentiate:</a:t>
                </a:r>
              </a:p>
              <a:p>
                <a:pPr marL="149383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𝝏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𝝏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𝒕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bg1"/>
                              </a:solidFill>
                              <a:sym typeface="Symbol" pitchFamily="18" charset="2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𝒍𝒏</m:t>
                          </m:r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𝟐</m:t>
                                  </m:r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𝒅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  <a:sym typeface="Symbol" pitchFamily="18" charset="2"/>
                            </a:rPr>
                            <m:t> 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bg1"/>
                              </a:solidFill>
                              <a:sym typeface="Symbol" pitchFamily="18" charset="2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493838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𝝏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𝜽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𝚺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𝝏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𝝅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𝒅</m:t>
                            </m:r>
                          </m:sup>
                        </m:s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𝚺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𝚺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3038">
                  <a:spcAft>
                    <a:spcPts val="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which gives us this important result: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𝝏𝜽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𝚺</m:t>
                        </m:r>
                      </m:e>
                      <m:sup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d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8512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2" y="677922"/>
                <a:ext cx="8688388" cy="5627628"/>
              </a:xfrm>
              <a:prstGeom prst="rect">
                <a:avLst/>
              </a:prstGeom>
              <a:blipFill>
                <a:blip r:embed="rId2"/>
                <a:stretch>
                  <a:fillRect l="-4519" t="-99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Gaussian Case: Unknown Mean</a:t>
            </a:r>
          </a:p>
        </p:txBody>
      </p:sp>
    </p:spTree>
    <p:extLst>
      <p:ext uri="{BB962C8B-B14F-4D97-AF65-F5344CB8AC3E}">
        <p14:creationId xmlns:p14="http://schemas.microsoft.com/office/powerpoint/2010/main" val="292021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228600" y="2198670"/>
            <a:ext cx="3211513" cy="43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94" name="Rectangle 10"/>
              <p:cNvSpPr>
                <a:spLocks noChangeArrowheads="1"/>
              </p:cNvSpPr>
              <p:nvPr/>
            </p:nvSpPr>
            <p:spPr bwMode="auto">
              <a:xfrm>
                <a:off x="228600" y="642791"/>
                <a:ext cx="8686800" cy="5662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Substituting into the expression for the total likelihood:</a:t>
                </a:r>
              </a:p>
              <a:p>
                <a:pPr marL="4603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𝛁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𝒍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𝛁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𝒍𝒏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𝒌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=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Rearranging terms: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𝒌</m:t>
                              </m:r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𝒌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=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𝒏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𝟎</m:t>
                      </m:r>
                    </m:oMath>
                  </m:oMathPara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6037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acc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𝟎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</m:e>
                      </m:acc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What is the significance of this result? (Hint: Things your third-grade elementary school teacher never told you.)</a:t>
                </a:r>
              </a:p>
            </p:txBody>
          </p:sp>
        </mc:Choice>
        <mc:Fallback xmlns="">
          <p:sp>
            <p:nvSpPr>
              <p:cNvPr id="16999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42791"/>
                <a:ext cx="8686800" cy="5662759"/>
              </a:xfrm>
              <a:prstGeom prst="rect">
                <a:avLst/>
              </a:prstGeom>
              <a:blipFill>
                <a:blip r:embed="rId2"/>
                <a:stretch>
                  <a:fillRect l="-4672" t="-9843" b="-1566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Gaussian Case: Unknown Mean</a:t>
            </a:r>
          </a:p>
        </p:txBody>
      </p:sp>
    </p:spTree>
    <p:extLst>
      <p:ext uri="{BB962C8B-B14F-4D97-AF65-F5344CB8AC3E}">
        <p14:creationId xmlns:p14="http://schemas.microsoft.com/office/powerpoint/2010/main" val="342025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744" name="Rectangle 5144"/>
              <p:cNvSpPr>
                <a:spLocks noChangeArrowheads="1"/>
              </p:cNvSpPr>
              <p:nvPr/>
            </p:nvSpPr>
            <p:spPr bwMode="auto">
              <a:xfrm>
                <a:off x="228600" y="618930"/>
                <a:ext cx="8686800" cy="5761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𝝈</m:t>
                        </m:r>
                        <m:r>
                          <a:rPr lang="en-US" sz="1800" b="1" i="1" baseline="30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 The log likelihood of a SINGLE point is:</a:t>
                </a:r>
              </a:p>
              <a:p>
                <a:pPr marL="460375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𝒌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𝒌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𝝅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full likelihood leads to:</a:t>
                </a:r>
              </a:p>
              <a:p>
                <a:pPr marL="4603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𝛁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𝟐</m:t>
                                    </m:r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Symbol" pitchFamily="18" charset="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Symbol" pitchFamily="18" charset="2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Symbol" pitchFamily="18" charset="2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8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Symbol" pitchFamily="18" charset="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sym typeface="Symbol" pitchFamily="18" charset="2"/>
                                                  </a:rPr>
                                                  <m:t>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Symbol" pitchFamily="18" charset="2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73038" indent="-173038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Summing over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4603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𝒌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f>
                          <m:f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 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⟹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 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𝒌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b>
                        </m:sSub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3038" indent="-173038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Two equations and two unknowns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460375">
                  <a:spcAft>
                    <a:spcPts val="12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744" name="Rectangle 5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18930"/>
                <a:ext cx="8686800" cy="5761322"/>
              </a:xfrm>
              <a:prstGeom prst="rect">
                <a:avLst/>
              </a:prstGeom>
              <a:blipFill>
                <a:blip r:embed="rId2"/>
                <a:stretch>
                  <a:fillRect l="-4672" t="-10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747" name="Rectangle 5147"/>
          <p:cNvSpPr>
            <a:spLocks noChangeArrowheads="1"/>
          </p:cNvSpPr>
          <p:nvPr/>
        </p:nvSpPr>
        <p:spPr bwMode="auto">
          <a:xfrm>
            <a:off x="185483" y="3328648"/>
            <a:ext cx="4322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Gaussian Case: Unknown 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291099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7" grpId="0"/>
    </p:bldLst>
  </p:timing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8178</TotalTime>
  <Words>1622</Words>
  <Application>Microsoft Macintosh PowerPoint</Application>
  <PresentationFormat>Letter Paper (8.5x11 in)</PresentationFormat>
  <Paragraphs>173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Times New Roman</vt:lpstr>
      <vt:lpstr>Wingdings</vt:lpstr>
      <vt:lpstr>isip_default</vt:lpstr>
      <vt:lpstr>1_lecture_title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460</cp:revision>
  <dcterms:created xsi:type="dcterms:W3CDTF">2002-09-12T17:13:32Z</dcterms:created>
  <dcterms:modified xsi:type="dcterms:W3CDTF">2023-01-30T15:24:57Z</dcterms:modified>
</cp:coreProperties>
</file>