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4" r:id="rId1"/>
    <p:sldMasterId id="2147483710" r:id="rId2"/>
  </p:sldMasterIdLst>
  <p:notesMasterIdLst>
    <p:notesMasterId r:id="rId22"/>
  </p:notesMasterIdLst>
  <p:handoutMasterIdLst>
    <p:handoutMasterId r:id="rId23"/>
  </p:handoutMasterIdLst>
  <p:sldIdLst>
    <p:sldId id="356" r:id="rId3"/>
    <p:sldId id="407" r:id="rId4"/>
    <p:sldId id="408" r:id="rId5"/>
    <p:sldId id="361" r:id="rId6"/>
    <p:sldId id="411" r:id="rId7"/>
    <p:sldId id="414" r:id="rId8"/>
    <p:sldId id="415" r:id="rId9"/>
    <p:sldId id="416" r:id="rId10"/>
    <p:sldId id="417" r:id="rId11"/>
    <p:sldId id="418" r:id="rId12"/>
    <p:sldId id="419" r:id="rId13"/>
    <p:sldId id="422" r:id="rId14"/>
    <p:sldId id="409" r:id="rId15"/>
    <p:sldId id="410" r:id="rId16"/>
    <p:sldId id="421" r:id="rId17"/>
    <p:sldId id="404" r:id="rId18"/>
    <p:sldId id="405" r:id="rId19"/>
    <p:sldId id="406" r:id="rId20"/>
    <p:sldId id="424" r:id="rId21"/>
  </p:sldIdLst>
  <p:sldSz cx="9144000" cy="6858000" type="letter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16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56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755"/>
    <a:srgbClr val="CC6600"/>
    <a:srgbClr val="6666FF"/>
    <a:srgbClr val="008000"/>
    <a:srgbClr val="000080"/>
    <a:srgbClr val="004000"/>
    <a:srgbClr val="9966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0" autoAdjust="0"/>
    <p:restoredTop sz="95393" autoAdjust="0"/>
  </p:normalViewPr>
  <p:slideViewPr>
    <p:cSldViewPr snapToGrid="0">
      <p:cViewPr varScale="1">
        <p:scale>
          <a:sx n="145" d="100"/>
          <a:sy n="145" d="100"/>
        </p:scale>
        <p:origin x="1424" y="176"/>
      </p:cViewPr>
      <p:guideLst>
        <p:guide orient="horz" pos="3816"/>
        <p:guide pos="144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818" y="-102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6158826-EADE-4792-AB13-43381F09B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66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CC53042-5A96-4DBC-B738-B843823BA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08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66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237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8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476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892034"/>
              </a:solidFill>
              <a:latin typeface="Times New Roman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9425" y="130175"/>
            <a:ext cx="3821113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333399"/>
                </a:solidFill>
              </a:rPr>
              <a:t>ECE 8443 – Pattern Recognition</a:t>
            </a:r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892034"/>
              </a:solidFill>
              <a:latin typeface="Times New Roman" pitchFamily="18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479425" y="110332"/>
            <a:ext cx="7935886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defRPr sz="1800" b="1">
                <a:solidFill>
                  <a:srgbClr val="333399"/>
                </a:solidFill>
              </a:defRPr>
            </a:lvl1pPr>
          </a:lstStyle>
          <a:p>
            <a:r>
              <a:rPr lang="en-US" dirty="0"/>
              <a:t>ECE 8527 – Introduction to Machine Learning and Pattern Recognition</a:t>
            </a:r>
          </a:p>
        </p:txBody>
      </p:sp>
    </p:spTree>
    <p:extLst>
      <p:ext uri="{BB962C8B-B14F-4D97-AF65-F5344CB8AC3E}">
        <p14:creationId xmlns:p14="http://schemas.microsoft.com/office/powerpoint/2010/main" val="91893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27013" y="455613"/>
            <a:ext cx="8683625" cy="42862"/>
          </a:xfrm>
          <a:prstGeom prst="rect">
            <a:avLst/>
          </a:prstGeom>
          <a:gradFill rotWithShape="0">
            <a:gsLst>
              <a:gs pos="0">
                <a:srgbClr val="892034"/>
              </a:gs>
              <a:gs pos="100000">
                <a:srgbClr val="95CA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7" name="Picture 37" descr="isip_logo_plai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72525" y="6492875"/>
            <a:ext cx="3333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9" name="Text Box 45"/>
          <p:cNvSpPr txBox="1">
            <a:spLocks noChangeArrowheads="1"/>
          </p:cNvSpPr>
          <p:nvPr/>
        </p:nvSpPr>
        <p:spPr bwMode="auto">
          <a:xfrm>
            <a:off x="252413" y="6648450"/>
            <a:ext cx="81581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892034"/>
                </a:solidFill>
              </a:rPr>
              <a:t>ECE 8527: Lecture 07, Slide </a:t>
            </a:r>
            <a:fld id="{56D32A91-0AE1-4806-AC33-D8959F4B7E0D}" type="slidenum">
              <a:rPr lang="en-US" sz="1200" b="1">
                <a:solidFill>
                  <a:srgbClr val="892034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8920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6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11" r:id="rId2"/>
    <p:sldLayoutId id="2147483712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iff"/><Relationship Id="rId3" Type="http://schemas.openxmlformats.org/officeDocument/2006/relationships/hyperlink" Target="https://www.youtube.com/watch?feature=iv&amp;src_vid=K-F19DORO1w&amp;annotation_id=annotation_963680&amp;v=UUxIXU_Ob6E" TargetMode="External"/><Relationship Id="rId7" Type="http://schemas.openxmlformats.org/officeDocument/2006/relationships/hyperlink" Target="http://www.nlpca.org/fig_pca_principal_component_analysis.png" TargetMode="External"/><Relationship Id="rId2" Type="http://schemas.openxmlformats.org/officeDocument/2006/relationships/hyperlink" Target="https://www.youtube.com/watch?v=BfTMmoDFXy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owardsdatascience.com/quadratic-discriminant-analysis-ae55d8a8148a#:~:text=Quadratic%20Discriminant%20Analysis%20(QDA)%20is,that%20belong%20to%20the%20class." TargetMode="External"/><Relationship Id="rId11" Type="http://schemas.openxmlformats.org/officeDocument/2006/relationships/image" Target="../media/image4.tiff"/><Relationship Id="rId5" Type="http://schemas.openxmlformats.org/officeDocument/2006/relationships/hyperlink" Target="https://scikit-learn.org/dev/modules/lda_qda.html" TargetMode="External"/><Relationship Id="rId10" Type="http://schemas.openxmlformats.org/officeDocument/2006/relationships/hyperlink" Target="http://www.nature.com/srep/2012/121211/srep00961/images/srep00961-f1.jpg" TargetMode="External"/><Relationship Id="rId4" Type="http://schemas.openxmlformats.org/officeDocument/2006/relationships/hyperlink" Target="https://en.wikipedia.org/wiki/Principal_component_analysis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Rayleigh_quotient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p.piconepress.com/courses/temple/ece_8527/resources/imld/" TargetMode="External"/><Relationship Id="rId2" Type="http://schemas.openxmlformats.org/officeDocument/2006/relationships/hyperlink" Target="http://www.isip.piconepress.com/projects/speech/software/demonstrations/applets/util/pattern_recognition/current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isip.piconepress.com/courses/temple/ece_8527/resources/imld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Affine_transformation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409575" y="552450"/>
            <a:ext cx="8467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Lecture 07: Discriminant Analysis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00773" y="1333344"/>
            <a:ext cx="4721225" cy="506745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6213" indent="-176213" eaLnBrk="0" hangingPunct="0">
              <a:spcAft>
                <a:spcPts val="600"/>
              </a:spcAft>
              <a:defRPr/>
            </a:pPr>
            <a:r>
              <a:rPr lang="en-US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	Objectives:</a:t>
            </a:r>
          </a:p>
          <a:p>
            <a:pPr marL="466725" indent="-293688" eaLnBrk="0" hangingPunct="0">
              <a:spcAft>
                <a:spcPts val="0"/>
              </a:spcAft>
              <a:defRPr/>
            </a:pPr>
            <a:r>
              <a:rPr lang="en-US" sz="1800" b="1" kern="0" dirty="0">
                <a:solidFill>
                  <a:schemeClr val="bg1"/>
                </a:solidFill>
                <a:latin typeface="+mn-lt"/>
              </a:rPr>
              <a:t>Mean-Square Error Objective Function</a:t>
            </a:r>
          </a:p>
          <a:p>
            <a:pPr marL="466725" indent="-293688" eaLnBrk="0" hangingPunct="0">
              <a:spcAft>
                <a:spcPts val="0"/>
              </a:spcAft>
              <a:defRPr/>
            </a:pPr>
            <a:r>
              <a:rPr lang="en-US" sz="1800" b="1" kern="0" dirty="0">
                <a:solidFill>
                  <a:schemeClr val="bg1"/>
                </a:solidFill>
                <a:latin typeface="+mn-lt"/>
              </a:rPr>
              <a:t>Projection Operator</a:t>
            </a:r>
          </a:p>
          <a:p>
            <a:pPr marL="466725" indent="-293688" eaLnBrk="0" hangingPunct="0">
              <a:spcAft>
                <a:spcPts val="0"/>
              </a:spcAft>
              <a:defRPr/>
            </a:pPr>
            <a:r>
              <a:rPr lang="en-US" sz="1800" b="1" kern="0" dirty="0">
                <a:solidFill>
                  <a:schemeClr val="bg1"/>
                </a:solidFill>
                <a:latin typeface="+mn-lt"/>
              </a:rPr>
              <a:t>Whitening Transformation</a:t>
            </a:r>
          </a:p>
          <a:p>
            <a:pPr marL="466725" indent="-293688" eaLnBrk="0" hangingPunct="0">
              <a:spcAft>
                <a:spcPts val="0"/>
              </a:spcAft>
              <a:defRPr/>
            </a:pPr>
            <a:r>
              <a:rPr lang="en-US" sz="1800" b="1" kern="0" dirty="0">
                <a:solidFill>
                  <a:schemeClr val="bg1"/>
                </a:solidFill>
                <a:latin typeface="+mn-lt"/>
              </a:rPr>
              <a:t>Principal Component Analysis</a:t>
            </a:r>
          </a:p>
          <a:p>
            <a:pPr marL="466725" indent="-293688" eaLnBrk="0" hangingPunct="0">
              <a:spcAft>
                <a:spcPts val="0"/>
              </a:spcAft>
              <a:defRPr/>
            </a:pPr>
            <a:r>
              <a:rPr lang="en-US" sz="1800" b="1" kern="0" dirty="0">
                <a:solidFill>
                  <a:schemeClr val="bg1"/>
                </a:solidFill>
                <a:latin typeface="+mn-lt"/>
              </a:rPr>
              <a:t>Fisher Linear Discriminant Analysis</a:t>
            </a:r>
          </a:p>
          <a:p>
            <a:pPr marL="466725" indent="-293688" eaLnBrk="0" hangingPunct="0">
              <a:spcAft>
                <a:spcPts val="0"/>
              </a:spcAft>
              <a:defRPr/>
            </a:pPr>
            <a:r>
              <a:rPr lang="en-US" sz="1800" b="1" kern="0" dirty="0">
                <a:solidFill>
                  <a:schemeClr val="bg1"/>
                </a:solidFill>
                <a:latin typeface="+mn-lt"/>
              </a:rPr>
              <a:t>Multiple Discriminant Analysis</a:t>
            </a:r>
          </a:p>
          <a:p>
            <a:pPr marL="466725" indent="-293688" eaLnBrk="0" hangingPunct="0">
              <a:spcAft>
                <a:spcPts val="0"/>
              </a:spcAft>
              <a:defRPr/>
            </a:pPr>
            <a:r>
              <a:rPr lang="en-US" sz="1800" b="1" kern="0" dirty="0">
                <a:solidFill>
                  <a:schemeClr val="bg1"/>
                </a:solidFill>
                <a:latin typeface="+mn-lt"/>
              </a:rPr>
              <a:t>Independent Component Analysis</a:t>
            </a:r>
          </a:p>
          <a:p>
            <a:pPr marL="176213" indent="-176213" eaLnBrk="0" hangingPunct="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b="1" kern="0" dirty="0">
                <a:solidFill>
                  <a:schemeClr val="accent1"/>
                </a:solidFill>
              </a:rPr>
              <a:t>Resources:</a:t>
            </a:r>
          </a:p>
          <a:p>
            <a:pPr marL="171450"/>
            <a:r>
              <a:rPr lang="en-US" sz="1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Textbook </a:t>
            </a:r>
            <a:r>
              <a:rPr lang="en-US" sz="18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(Section 10.4</a:t>
            </a:r>
            <a:r>
              <a:rPr lang="en-US" sz="1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/>
            <a:r>
              <a:rPr lang="en-US" sz="1800" b="1" kern="0" dirty="0">
                <a:solidFill>
                  <a:schemeClr val="bg1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JL: Layman’s Explanation</a:t>
            </a:r>
            <a:endParaRPr lang="en-US" sz="1800" b="1" kern="0" dirty="0">
              <a:solidFill>
                <a:schemeClr val="bg1"/>
              </a:solidFill>
              <a:latin typeface="+mn-lt"/>
            </a:endParaRPr>
          </a:p>
          <a:p>
            <a:pPr marL="171450"/>
            <a:r>
              <a:rPr lang="en-US" sz="1800" b="1" kern="0" dirty="0">
                <a:solidFill>
                  <a:schemeClr val="bg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QT: PCA Introduction</a:t>
            </a:r>
            <a:endParaRPr lang="en-US" sz="1800" b="1" kern="0" dirty="0">
              <a:solidFill>
                <a:schemeClr val="bg1"/>
              </a:solidFill>
              <a:latin typeface="+mn-lt"/>
            </a:endParaRPr>
          </a:p>
          <a:p>
            <a:pPr marL="171450"/>
            <a:r>
              <a:rPr lang="en-US" sz="1800" b="1" kern="0" dirty="0">
                <a:solidFill>
                  <a:schemeClr val="bg1"/>
                </a:solidFill>
                <a:latin typeface="+mn-lt"/>
                <a:hlinkClick r:id="rId4"/>
              </a:rPr>
              <a:t>Wiki: PCA</a:t>
            </a:r>
            <a:endParaRPr lang="en-US" sz="1800" b="1" kern="0" dirty="0">
              <a:solidFill>
                <a:schemeClr val="bg1"/>
              </a:solidFill>
              <a:latin typeface="+mn-lt"/>
            </a:endParaRPr>
          </a:p>
          <a:p>
            <a:pPr marL="171450"/>
            <a:r>
              <a:rPr lang="en-US" sz="1800" b="1" kern="0" dirty="0">
                <a:solidFill>
                  <a:schemeClr val="bg1"/>
                </a:solidFill>
                <a:hlinkClick r:id="rId5"/>
              </a:rPr>
              <a:t>Py: Quadratic Discriiminant Analysis</a:t>
            </a:r>
            <a:br>
              <a:rPr lang="en-US" sz="1800" b="1" kern="0" dirty="0">
                <a:solidFill>
                  <a:schemeClr val="bg1"/>
                </a:solidFill>
              </a:rPr>
            </a:br>
            <a:r>
              <a:rPr lang="en-US" sz="1800" b="1" kern="0" dirty="0">
                <a:solidFill>
                  <a:schemeClr val="bg1"/>
                </a:solidFill>
                <a:hlinkClick r:id="rId6"/>
              </a:rPr>
              <a:t>TDS: Quadratic Discriminant Analysis</a:t>
            </a:r>
            <a:endParaRPr lang="en-US" sz="1800" b="1" kern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Picture 2">
            <a:hlinkClick r:id="rId7"/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4906" y="1333345"/>
            <a:ext cx="2199738" cy="1922581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12414" y="2497301"/>
            <a:ext cx="2159513" cy="229772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5" name="Picture 4">
            <a:hlinkClick r:id="rId10"/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3163" y="4014551"/>
            <a:ext cx="1791481" cy="2043349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82767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8600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Linear 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28600" y="631232"/>
                <a:ext cx="8686800" cy="5642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noAutofit/>
              </a:bodyPr>
              <a:lstStyle/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This ratio is the </a:t>
                </a:r>
                <a:r>
                  <a:rPr lang="en-US" altLang="en-US" sz="1800" b="1" dirty="0">
                    <a:solidFill>
                      <a:schemeClr val="bg1"/>
                    </a:solidFill>
                    <a:hlinkClick r:id="rId2"/>
                  </a:rPr>
                  <a:t>generalized Rayleigh quotient</a:t>
                </a:r>
                <a:r>
                  <a:rPr lang="en-US" altLang="en-US" sz="1800" b="1" dirty="0">
                    <a:solidFill>
                      <a:schemeClr val="bg1"/>
                    </a:solidFill>
                  </a:rPr>
                  <a:t> and has the property that the vector,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, that maximizes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, must satisfy: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alt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76213" indent="-176213">
                  <a:lnSpc>
                    <a:spcPct val="15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The solution is:</a:t>
                </a:r>
                <a:r>
                  <a:rPr lang="en-US" altLang="en-US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alt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d>
                      <m:d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This is Fisher’s linear discriminant, also known as the canonical </a:t>
                </a:r>
                <a:r>
                  <a:rPr lang="en-US" altLang="en-US" sz="1800" b="1" dirty="0" err="1">
                    <a:solidFill>
                      <a:schemeClr val="bg1"/>
                    </a:solidFill>
                  </a:rPr>
                  <a:t>variate</a:t>
                </a:r>
                <a:r>
                  <a:rPr lang="en-US" altLang="en-US" sz="1800" b="1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This solution maps the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-dimensional problem to a one-dimensional problem (in this case). 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From Chapter 2, when the conditional densities,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/>
                      </a:rPr>
                      <m:t>𝒊</m:t>
                    </m:r>
                    <m:r>
                      <a:rPr lang="en-US" alt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  <a:sym typeface="Symbol"/>
                  </a:rPr>
                  <a:t>, are multivariate Gaussian with equal covariances, the optimal decision boundary is given by: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en-US" sz="1800" b="1" dirty="0">
                  <a:solidFill>
                    <a:schemeClr val="bg1"/>
                  </a:solidFill>
                  <a:sym typeface="Symbol"/>
                </a:endParaRPr>
              </a:p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altLang="en-US" sz="1800" b="1" dirty="0">
                    <a:solidFill>
                      <a:schemeClr val="bg1"/>
                    </a:solidFill>
                    <a:sym typeface="Symbol"/>
                  </a:rPr>
                  <a:t>	where </a:t>
                </a:r>
                <a14:m>
                  <m:oMath xmlns:m="http://schemas.openxmlformats.org/officeDocument/2006/math">
                    <m:r>
                      <a:rPr lang="en-US" alt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/>
                      </a:rPr>
                      <m:t>𝒘</m:t>
                    </m:r>
                    <m:r>
                      <a:rPr lang="en-US" alt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alt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  <a:sym typeface="Symbol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  <a:sym typeface="Symbol"/>
                  </a:rPr>
                  <a:t> is related to the prior probabilities.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  <a:sym typeface="Symbol"/>
                  </a:rPr>
                  <a:t>The computational complexity is dominated by the calculation of the within-class scatter and its inverse, an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/>
                      </a:rPr>
                      <m:t>𝑶</m:t>
                    </m:r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/>
                      </a:rPr>
                      <m:t>𝒅</m:t>
                    </m:r>
                    <m:r>
                      <a:rPr lang="en-US" altLang="en-US" sz="1800" b="1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/>
                      </a:rPr>
                      <m:t>𝟐</m:t>
                    </m:r>
                    <m:r>
                      <a:rPr lang="en-US" alt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/>
                      </a:rPr>
                      <m:t>𝒏</m:t>
                    </m:r>
                    <m:r>
                      <a:rPr lang="en-US" alt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  <a:sym typeface="Symbol"/>
                  </a:rPr>
                  <a:t> calculation. But this is done offline!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endParaRPr lang="en-US" alt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31232"/>
                <a:ext cx="8686800" cy="5642568"/>
              </a:xfrm>
              <a:prstGeom prst="rect">
                <a:avLst/>
              </a:prstGeom>
              <a:blipFill>
                <a:blip r:embed="rId3"/>
                <a:stretch>
                  <a:fillRect l="-1606" t="-1124" r="-87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19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8600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Multiple 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28600" y="631232"/>
                <a:ext cx="8686800" cy="58457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noAutofit/>
              </a:bodyPr>
              <a:lstStyle/>
              <a:p>
                <a:pPr marL="176213" indent="-176213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For the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-class problem in a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-dimensional space, the natural generalization involves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discriminant functions.</a:t>
                </a:r>
              </a:p>
              <a:p>
                <a:pPr marL="176213" indent="-176213"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The within-class scatter is defined as:</a:t>
                </a:r>
              </a:p>
              <a:p>
                <a:pPr marL="465138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en-US" sz="1800" b="0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  <m:e>
                        <m:sSub>
                          <m:sSubPr>
                            <m:ctrlPr>
                              <a:rPr lang="en-US" altLang="en-US" sz="18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en-US" sz="18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m:rPr>
                                <m:brk m:alnAt="7"/>
                              </m:r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76213" indent="-176213"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Define a total mean vector,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  <m:e>
                        <m:sSub>
                          <m:sSub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en-US" sz="1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, and a total scatter matrix,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en-US" sz="1800" b="0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en-US" sz="1800" b="0" i="1" baseline="-25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en-US" sz="1800" b="1" dirty="0">
                  <a:solidFill>
                    <a:schemeClr val="bg1"/>
                  </a:solidFill>
                </a:endParaRPr>
              </a:p>
              <a:p>
                <a:pPr marL="176213" indent="-176213"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The total scatter is related to the within-class scatter (derivation omitted):</a:t>
                </a:r>
              </a:p>
              <a:p>
                <a:pPr marL="465138">
                  <a:spcAft>
                    <a:spcPts val="1200"/>
                  </a:spcAft>
                  <a:tabLst>
                    <a:tab pos="2162175" algn="ctr"/>
                    <a:tab pos="5080000" algn="ctr"/>
                  </a:tabLst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en-US" sz="1800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sz="18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en-US" sz="1800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en-US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en-US" sz="1800" b="0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sz="1800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en-US" sz="1800" b="0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  <m:e>
                        <m:d>
                          <m:d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1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e>
                        </m:d>
                        <m:sSup>
                          <m:sSup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</m:d>
                          </m:e>
                          <m:sup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endParaRPr lang="en-US" altLang="en-US" sz="1800" b="1" dirty="0">
                  <a:solidFill>
                    <a:schemeClr val="bg1"/>
                  </a:solidFill>
                </a:endParaRPr>
              </a:p>
              <a:p>
                <a:pPr marL="176213" indent="-176213"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We have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discriminant functions of the form:</a:t>
                </a:r>
              </a:p>
              <a:p>
                <a:pPr marL="465138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  <m:r>
                            <a:rPr lang="en-US" alt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=1, 2, …, </m:t>
                      </m:r>
                      <m:r>
                        <a:rPr lang="en-US" alt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en-US" sz="1800" dirty="0">
                  <a:solidFill>
                    <a:schemeClr val="bg1"/>
                  </a:solidFill>
                </a:endParaRPr>
              </a:p>
              <a:p>
                <a:pPr marL="176213" indent="-176213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The criterion function is: </a:t>
                </a:r>
                <a14:m>
                  <m:oMath xmlns:m="http://schemas.openxmlformats.org/officeDocument/2006/math">
                    <m:r>
                      <a:rPr lang="en-US" altLang="en-US" sz="1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</m:d>
                    <m:r>
                      <a:rPr lang="en-US" altLang="en-US" sz="1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num>
                      <m:den>
                        <m:sSup>
                          <m:sSupPr>
                            <m:ctrlP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en-US" sz="1800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en-US" sz="1800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. The solution to maximizing </a:t>
                </a:r>
                <a14:m>
                  <m:oMath xmlns:m="http://schemas.openxmlformats.org/officeDocument/2006/math">
                    <m:r>
                      <a:rPr lang="en-US" altLang="en-US" sz="1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</m:d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is: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</m:d>
                    <m:r>
                      <a:rPr lang="en-US" alt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, or,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en-US" sz="1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1800" b="1" dirty="0">
                  <a:solidFill>
                    <a:schemeClr val="bg1"/>
                  </a:solidFill>
                </a:endParaRPr>
              </a:p>
              <a:p>
                <a:pPr marL="176213" indent="-176213"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en-US" sz="18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en-US" sz="1800" b="1" dirty="0">
                    <a:solidFill>
                      <a:schemeClr val="bg1"/>
                    </a:solidFill>
                  </a:rPr>
                  <a:t>is the sum of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rank one or less matrices, and because only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of these are independent,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en-U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is of rank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or less. </a:t>
                </a:r>
              </a:p>
            </p:txBody>
          </p:sp>
        </mc:Choice>
        <mc:Fallback xmlns="">
          <p:sp>
            <p:nvSpPr>
              <p:cNvPr id="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31232"/>
                <a:ext cx="8686800" cy="5845768"/>
              </a:xfrm>
              <a:prstGeom prst="rect">
                <a:avLst/>
              </a:prstGeom>
              <a:blipFill>
                <a:blip r:embed="rId2"/>
                <a:stretch>
                  <a:fillRect l="-1606" t="-1082" b="-129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985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28600" y="663678"/>
                <a:ext cx="8686800" cy="58294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176213" marR="0" lvl="0" indent="-1762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Goal is to discover underlying structure in a signal.</a:t>
                </a:r>
              </a:p>
              <a:p>
                <a:pPr marL="176213" marR="0" lvl="0" indent="-1762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Originally gained popularity for applications in blind source separation (BSS), the process of extracting one or more unknown signals from noise</a:t>
                </a:r>
                <a:b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</a:b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(e.g., cocktail party effect).</a:t>
                </a:r>
              </a:p>
              <a:p>
                <a:pPr marL="176213" marR="0" lvl="0" indent="-1762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Most often applied to time series analysis though it can also be used for traditional pattern recognition problems. </a:t>
                </a:r>
              </a:p>
              <a:p>
                <a:pPr marL="176213" marR="0" lvl="0" indent="-1762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Define a signal  as a sum of statistically independent signals:</a:t>
                </a:r>
              </a:p>
              <a:p>
                <a:pPr marL="466725" lvl="0">
                  <a:spcAft>
                    <a:spcPts val="600"/>
                  </a:spcAft>
                  <a:defRPr/>
                </a:pPr>
                <a14:m>
                  <m:oMath xmlns:m="http://schemas.openxmlformats.org/officeDocument/2006/math">
                    <m:r>
                      <a:rPr kumimoji="0" lang="en-US" alt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  <m:r>
                      <a:rPr kumimoji="0" lang="en-US" alt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en-US" sz="180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en-US" altLang="en-US" sz="18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0" lang="en-US" alt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0" lang="en-US" alt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en-US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en-US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1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en-US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𝑨𝒔</m:t>
                    </m:r>
                  </m:oMath>
                </a14:m>
                <a:endParaRPr lang="en-US" altLang="en-US" sz="1800" b="1" dirty="0">
                  <a:solidFill>
                    <a:srgbClr val="000000"/>
                  </a:solidFill>
                </a:endParaRPr>
              </a:p>
              <a:p>
                <a:pPr marL="171450" lvl="0">
                  <a:spcAft>
                    <a:spcPts val="600"/>
                  </a:spcAft>
                  <a:defRPr/>
                </a:pPr>
                <a:r>
                  <a:rPr lang="en-US" altLang="en-US" sz="1800" b="1" dirty="0">
                    <a:solidFill>
                      <a:srgbClr val="000000"/>
                    </a:solidFill>
                  </a:rPr>
                  <a:t>and</a:t>
                </a: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,</a:t>
                </a:r>
              </a:p>
              <a:p>
                <a:pPr marL="466725" lvl="0">
                  <a:spcAft>
                    <a:spcPts val="600"/>
                  </a:spcAft>
                  <a:defRPr/>
                </a:pPr>
                <a14:m>
                  <m:oMath xmlns:m="http://schemas.openxmlformats.org/officeDocument/2006/math">
                    <m:r>
                      <a:rPr kumimoji="0" lang="en-US" alt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𝒚</m:t>
                    </m:r>
                    <m:r>
                      <a:rPr kumimoji="0" lang="en-US" alt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alt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𝑾𝒙</m:t>
                    </m:r>
                  </m:oMath>
                </a14:m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  and  </a:t>
                </a:r>
                <a14:m>
                  <m:oMath xmlns:m="http://schemas.openxmlformats.org/officeDocument/2006/math">
                    <m:r>
                      <a:rPr kumimoji="0" lang="en-US" alt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𝑾</m:t>
                    </m:r>
                    <m:r>
                      <a:rPr kumimoji="0" lang="en-US" alt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e>
                      <m:sup>
                        <m:r>
                          <a:rPr kumimoji="0" lang="en-US" alt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n-US" alt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.</a:t>
                </a:r>
              </a:p>
              <a:p>
                <a:pPr marL="176213" indent="-176213">
                  <a:spcAft>
                    <a:spcPts val="600"/>
                  </a:spcAft>
                  <a:buFont typeface="Arial" pitchFamily="34" charset="0"/>
                  <a:buChar char="•"/>
                  <a:defRPr/>
                </a:pPr>
                <a:r>
                  <a:rPr lang="en-US" altLang="en-US" sz="1800" b="1" dirty="0">
                    <a:solidFill>
                      <a:srgbClr val="000000"/>
                    </a:solidFill>
                  </a:rPr>
                  <a:t>If we can estimate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en-US" sz="1800" b="1" dirty="0">
                    <a:solidFill>
                      <a:srgbClr val="000000"/>
                    </a:solidFill>
                  </a:rPr>
                  <a:t>, then we can compute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en-US" sz="1800" b="1" dirty="0">
                    <a:solidFill>
                      <a:srgbClr val="000000"/>
                    </a:solidFill>
                  </a:rPr>
                  <a:t> by inverting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en-US" sz="1800" b="1" dirty="0">
                    <a:solidFill>
                      <a:srgbClr val="000000"/>
                    </a:solidFill>
                  </a:rPr>
                  <a:t>. The signal </a:t>
                </a:r>
                <a14:m>
                  <m:oMath xmlns:m="http://schemas.openxmlformats.org/officeDocument/2006/math">
                    <m:r>
                      <a:rPr lang="en-US" altLang="en-US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1800" b="1" dirty="0">
                    <a:solidFill>
                      <a:srgbClr val="000000"/>
                    </a:solidFill>
                  </a:rPr>
                  <a:t> is observable, but the parameters of the matrix </a:t>
                </a:r>
                <a14:m>
                  <m:oMath xmlns:m="http://schemas.openxmlformats.org/officeDocument/2006/math">
                    <m:r>
                      <a:rPr lang="en-US" altLang="en-US" sz="18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en-US" sz="1800" b="1" dirty="0">
                    <a:solidFill>
                      <a:srgbClr val="000000"/>
                    </a:solidFill>
                  </a:rPr>
                  <a:t> are not observable.</a:t>
                </a:r>
              </a:p>
              <a:p>
                <a:pPr marL="176213" indent="-176213">
                  <a:spcAft>
                    <a:spcPts val="600"/>
                  </a:spcAft>
                  <a:buFont typeface="Arial" pitchFamily="34" charset="0"/>
                  <a:buChar char="•"/>
                  <a:defRPr/>
                </a:pP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This is the basic principle of blind deconvolution or BSS.</a:t>
                </a:r>
              </a:p>
              <a:p>
                <a:pPr marL="176213" marR="0" lvl="0" indent="-176213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The unique aspect of ICA is that it attempts to model </a:t>
                </a:r>
                <a14:m>
                  <m:oMath xmlns:m="http://schemas.openxmlformats.org/officeDocument/2006/math">
                    <m:r>
                      <a:rPr kumimoji="0" lang="en-US" altLang="en-US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</m:oMath>
                </a14:m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as a sum of statistically independent non-Gaussian signals. Why?</a:t>
                </a:r>
              </a:p>
            </p:txBody>
          </p:sp>
        </mc:Choice>
        <mc:Fallback xmlns="">
          <p:sp>
            <p:nvSpPr>
              <p:cNvPr id="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63678"/>
                <a:ext cx="8686800" cy="5829481"/>
              </a:xfrm>
              <a:prstGeom prst="rect">
                <a:avLst/>
              </a:prstGeom>
              <a:blipFill>
                <a:blip r:embed="rId2"/>
                <a:stretch>
                  <a:fillRect l="-1606" t="-1304" r="-1606" b="-130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7012" y="0"/>
            <a:ext cx="8686800" cy="49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/>
                </a:solidFill>
              </a:rPr>
              <a:t>Independent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92034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Component Analysis (ICA)</a:t>
            </a:r>
          </a:p>
        </p:txBody>
      </p:sp>
    </p:spTree>
    <p:extLst>
      <p:ext uri="{BB962C8B-B14F-4D97-AF65-F5344CB8AC3E}">
        <p14:creationId xmlns:p14="http://schemas.microsoft.com/office/powerpoint/2010/main" val="2243903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28600" y="663678"/>
                <a:ext cx="8686800" cy="58274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176213" marR="0" lvl="0" indent="-1762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Unlike mean square error approaches, ICA attempts to optimize the parameters of the model based on a variety of information theoretic measures:</a:t>
                </a:r>
              </a:p>
              <a:p>
                <a:pPr marL="519113" lvl="1" indent="-173038">
                  <a:spcAft>
                    <a:spcPts val="600"/>
                  </a:spcAft>
                  <a:buFont typeface="Wingdings" pitchFamily="2" charset="2"/>
                  <a:buChar char="§"/>
                  <a:defRPr/>
                </a:pP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Differential Entropy: </a:t>
                </a:r>
                <a14:m>
                  <m:oMath xmlns:m="http://schemas.openxmlformats.org/officeDocument/2006/math">
                    <m:r>
                      <a:rPr kumimoji="0" lang="en-US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𝐻</m:t>
                    </m:r>
                    <m:d>
                      <m:dPr>
                        <m:ctrlPr>
                          <a:rPr kumimoji="0" lang="en-US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𝒚</m:t>
                        </m:r>
                      </m:e>
                    </m:d>
                    <m:r>
                      <a:rPr kumimoji="0" lang="en-US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kumimoji="0" lang="en-US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alt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en-US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𝒚</m:t>
                            </m:r>
                          </m:e>
                        </m:d>
                      </m:e>
                    </m:nary>
                    <m:r>
                      <a:rPr lang="en-US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𝑙𝑜𝑔𝑓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ⅆ</m:t>
                    </m:r>
                    <m:r>
                      <a:rPr lang="en-US" altLang="en-US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519113" lvl="1" indent="-173038">
                  <a:spcAft>
                    <a:spcPts val="600"/>
                  </a:spcAft>
                  <a:buFont typeface="Wingdings" pitchFamily="2" charset="2"/>
                  <a:buChar char="§"/>
                  <a:defRPr/>
                </a:pPr>
                <a:r>
                  <a:rPr kumimoji="0" lang="en-US" alt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Negentropy</a:t>
                </a: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𝑔𝑎𝑢𝑠𝑠</m:t>
                            </m:r>
                          </m:sub>
                        </m:sSub>
                      </m:e>
                    </m:d>
                    <m:r>
                      <a:rPr lang="en-US" alt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altLang="en-US" sz="1800" b="1" dirty="0">
                  <a:solidFill>
                    <a:srgbClr val="000000"/>
                  </a:solidFill>
                </a:endParaRPr>
              </a:p>
              <a:p>
                <a:pPr marL="176212" lvl="1">
                  <a:spcAft>
                    <a:spcPts val="1200"/>
                  </a:spcAft>
                  <a:defRPr/>
                </a:pPr>
                <a:r>
                  <a:rPr lang="en-US" altLang="en-US" sz="1800" b="1" dirty="0">
                    <a:solidFill>
                      <a:srgbClr val="000000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𝑔𝑎𝑢𝑠𝑠</m:t>
                        </m:r>
                      </m:sub>
                    </m:sSub>
                  </m:oMath>
                </a14:m>
                <a:r>
                  <a:rPr lang="en-US" altLang="en-US" sz="1800" b="1" dirty="0">
                    <a:solidFill>
                      <a:srgbClr val="000000"/>
                    </a:solidFill>
                  </a:rPr>
                  <a:t> is a Gaussian random vector with the same covariance as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en-US" sz="1800" b="1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173038" lvl="1" indent="-161925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1800" b="1" dirty="0">
                    <a:solidFill>
                      <a:srgbClr val="000000"/>
                    </a:solidFill>
                  </a:rPr>
                  <a:t>Negentropy is a measure of non-Gaussianity.</a:t>
                </a:r>
                <a:r>
                  <a:rPr lang="en-US" dirty="0"/>
                  <a:t> </a:t>
                </a:r>
                <a:r>
                  <a:rPr lang="en-US" sz="1800" b="1" dirty="0">
                    <a:solidFill>
                      <a:srgbClr val="000000"/>
                    </a:solidFill>
                  </a:rPr>
                  <a:t>Mutual information is a natural measure of the dependence between random variables.</a:t>
                </a:r>
                <a:endParaRPr lang="en-US" altLang="en-US" sz="1800" b="1" dirty="0">
                  <a:solidFill>
                    <a:srgbClr val="000000"/>
                  </a:solidFill>
                </a:endParaRPr>
              </a:p>
              <a:p>
                <a:pPr marL="173038" lvl="1" indent="-161925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1800" b="1" dirty="0">
                    <a:solidFill>
                      <a:srgbClr val="000000"/>
                    </a:solidFill>
                  </a:rPr>
                  <a:t>Mutual information and negentropy are related by:</a:t>
                </a:r>
              </a:p>
              <a:p>
                <a:pPr marL="460375" lvl="1"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en-US" sz="1800" dirty="0">
                  <a:solidFill>
                    <a:srgbClr val="000000"/>
                  </a:solidFill>
                </a:endParaRPr>
              </a:p>
              <a:p>
                <a:pPr marL="176213" marR="0" lvl="0" indent="-176213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It is common</a:t>
                </a:r>
                <a:r>
                  <a:rPr kumimoji="0" lang="en-US" altLang="en-US" sz="18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</a:t>
                </a: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to zero mean and </a:t>
                </a:r>
                <a:r>
                  <a:rPr kumimoji="0" lang="en-US" alt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prewhiten</a:t>
                </a: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the data (using PCA) so that the technique can focus on the non-Gaussian aspects of the data. Since these are linear operations, they do not impact the non-Gaussian aspects of the model.</a:t>
                </a:r>
              </a:p>
              <a:p>
                <a:pPr marL="176213" marR="0" lvl="0" indent="-176213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There are no closed form solutions for the problem described above, and a gradient descent approach must be used to find the model parameters.</a:t>
                </a:r>
              </a:p>
            </p:txBody>
          </p:sp>
        </mc:Choice>
        <mc:Fallback xmlns="">
          <p:sp>
            <p:nvSpPr>
              <p:cNvPr id="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63678"/>
                <a:ext cx="8686800" cy="5827429"/>
              </a:xfrm>
              <a:prstGeom prst="rect">
                <a:avLst/>
              </a:prstGeom>
              <a:blipFill>
                <a:blip r:embed="rId2"/>
                <a:stretch>
                  <a:fillRect l="-1606" t="-1304" r="-204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7012" y="6846"/>
            <a:ext cx="8686800" cy="464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/>
                </a:solidFill>
              </a:rPr>
              <a:t>Objective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92034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987336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28600" y="663678"/>
                <a:ext cx="8686800" cy="53150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176213" marR="0" lvl="0" indent="-1762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One very popular algorithm for ICA is based on finding a projection of x that maximizes non-</a:t>
                </a:r>
                <a:r>
                  <a:rPr kumimoji="0" lang="en-US" alt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Gaussianity</a:t>
                </a: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.</a:t>
                </a:r>
              </a:p>
              <a:p>
                <a:pPr marL="176213" lvl="0" indent="-176213"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Define an approximation to </a:t>
                </a:r>
                <a:r>
                  <a:rPr kumimoji="0" lang="en-US" alt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Negentropy</a:t>
                </a: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:</a:t>
                </a:r>
                <a:r>
                  <a:rPr lang="en-US" altLang="en-US" sz="1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𝝂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alt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</a:b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  <m:func>
                      <m:funcPr>
                        <m:ctrlPr>
                          <a:rPr lang="en-US" alt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en-US" sz="18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cosh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alt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alt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1≤</m:t>
                    </m:r>
                    <m:r>
                      <a:rPr lang="en-US" alt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, and</a:t>
                </a:r>
                <a:r>
                  <a:rPr lang="en-US" alt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is a GRV with the same covariance as</a:t>
                </a:r>
                <a:r>
                  <a:rPr kumimoji="0" lang="en-US" altLang="en-US" sz="18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en-US" sz="1800" b="1" i="1" u="none" strike="noStrike" kern="1200" cap="none" spc="0" normalizeH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𝒚</m:t>
                    </m:r>
                  </m:oMath>
                </a14:m>
                <a:r>
                  <a:rPr kumimoji="0" lang="en-US" altLang="en-US" sz="18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.</a:t>
                </a:r>
                <a:endPara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  <a:p>
                <a:pPr marL="176213" marR="0" lvl="0" indent="-1762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Use an iterative equation solver to find the weight vector, </a:t>
                </a:r>
                <a14:m>
                  <m:oMath xmlns:m="http://schemas.openxmlformats.org/officeDocument/2006/math">
                    <m:r>
                      <a:rPr kumimoji="0" lang="en-US" altLang="en-US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𝒘</m:t>
                    </m:r>
                  </m:oMath>
                </a14:m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:</a:t>
                </a:r>
              </a:p>
              <a:p>
                <a:pPr marL="339725" lvl="1" indent="-163513">
                  <a:spcAft>
                    <a:spcPts val="1200"/>
                  </a:spcAft>
                  <a:buFont typeface="Wingdings" pitchFamily="2" charset="2"/>
                  <a:buChar char="§"/>
                  <a:defRPr/>
                </a:pP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Choose an initial random guess for </a:t>
                </a:r>
                <a14:m>
                  <m:oMath xmlns:m="http://schemas.openxmlformats.org/officeDocument/2006/math">
                    <m:r>
                      <a:rPr kumimoji="0" lang="en-US" alt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𝒘</m:t>
                    </m:r>
                  </m:oMath>
                </a14:m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en-US" sz="1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en-US" sz="1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en-US" sz="1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(single channel case).</a:t>
                </a:r>
              </a:p>
              <a:p>
                <a:pPr marL="339725" lvl="1" indent="-163513">
                  <a:spcAft>
                    <a:spcPts val="1200"/>
                  </a:spcAft>
                  <a:buFont typeface="Wingdings" pitchFamily="2" charset="2"/>
                  <a:buChar char="§"/>
                  <a:defRPr/>
                </a:pP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Compute: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alt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</m:sup>
                    </m:sSup>
                    <m:r>
                      <a:rPr kumimoji="0" lang="en-US" alt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alt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𝒙𝒈</m:t>
                        </m:r>
                        <m:d>
                          <m:dPr>
                            <m:ctrlPr>
                              <a:rPr kumimoji="0" lang="en-US" altLang="en-US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0" lang="en-US" alt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kumimoji="0" lang="en-US" altLang="en-US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kumimoji="0" lang="en-US" alt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en-US" alt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p>
                            <m:r>
                              <a:rPr lang="en-US" altLang="en-US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altLang="en-US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kumimoji="0" lang="en-US" alt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𝒘</m:t>
                    </m:r>
                  </m:oMath>
                </a14:m>
                <a:endPara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  <a:p>
                <a:pPr marL="339725" lvl="1" indent="-163513">
                  <a:spcAft>
                    <a:spcPts val="1200"/>
                  </a:spcAft>
                  <a:buFont typeface="Wingdings" pitchFamily="2" charset="2"/>
                  <a:buChar char="§"/>
                  <a:defRPr/>
                </a:pPr>
                <a:r>
                  <a:rPr lang="en-US" altLang="en-US" sz="1800" b="1" dirty="0">
                    <a:solidFill>
                      <a:srgbClr val="000000"/>
                    </a:solidFill>
                  </a:rPr>
                  <a:t>Compute</a:t>
                </a: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1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en-US" sz="1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en-US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en-US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endParaRPr lang="en-US" altLang="en-US" sz="1800" b="1" dirty="0">
                  <a:solidFill>
                    <a:srgbClr val="000000"/>
                  </a:solidFill>
                </a:endParaRPr>
              </a:p>
              <a:p>
                <a:pPr marL="339725" marR="0" lvl="1" indent="-1635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If the direction of </a:t>
                </a:r>
                <a14:m>
                  <m:oMath xmlns:m="http://schemas.openxmlformats.org/officeDocument/2006/math">
                    <m:r>
                      <a:rPr kumimoji="0" lang="en-US" altLang="en-US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𝒘</m:t>
                    </m:r>
                  </m:oMath>
                </a14:m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changes, iterate.</a:t>
                </a:r>
              </a:p>
              <a:p>
                <a:pPr marL="176213" lvl="1" indent="-176213">
                  <a:spcAft>
                    <a:spcPts val="1200"/>
                  </a:spcAft>
                  <a:buFont typeface="Arial" pitchFamily="34" charset="0"/>
                  <a:buChar char="•"/>
                  <a:defRPr/>
                </a:pP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The functions </a:t>
                </a:r>
                <a14:m>
                  <m:oMath xmlns:m="http://schemas.openxmlformats.org/officeDocument/2006/math">
                    <m:r>
                      <a:rPr lang="en-US" altLang="en-US" sz="1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en-US" sz="1800" b="1" dirty="0">
                    <a:solidFill>
                      <a:srgbClr val="000000"/>
                    </a:solidFill>
                  </a:rPr>
                  <a:t> and</a:t>
                </a:r>
                <a14:m>
                  <m:oMath xmlns:m="http://schemas.openxmlformats.org/officeDocument/2006/math">
                    <m:r>
                      <a:rPr lang="en-US" altLang="en-US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en-US" sz="1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are the first and</a:t>
                </a:r>
                <a:r>
                  <a:rPr kumimoji="0" lang="en-US" altLang="en-US" sz="18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second derivatives of a nonlinear function,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kumimoji="0" lang="en-US" altLang="en-US" sz="18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.</a:t>
                </a:r>
              </a:p>
              <a:p>
                <a:pPr marL="176213" marR="0" lvl="1" indent="-1762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FastICA</a:t>
                </a: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is very similar to a gradient descent solution of the maximum likelihood equations.</a:t>
                </a:r>
              </a:p>
            </p:txBody>
          </p:sp>
        </mc:Choice>
        <mc:Fallback xmlns="">
          <p:sp>
            <p:nvSpPr>
              <p:cNvPr id="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63678"/>
                <a:ext cx="8686800" cy="5315045"/>
              </a:xfrm>
              <a:prstGeom prst="rect">
                <a:avLst/>
              </a:prstGeom>
              <a:blipFill>
                <a:blip r:embed="rId2"/>
                <a:stretch>
                  <a:fillRect l="-1606" t="-1432" b="-167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8600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solidFill>
                  <a:schemeClr val="accent2"/>
                </a:solidFill>
              </a:rPr>
              <a:t>FastICA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51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228600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Summary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72783" y="682625"/>
            <a:ext cx="8542592" cy="62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71450" indent="-171450">
              <a:spcBef>
                <a:spcPct val="50000"/>
              </a:spcBef>
              <a:buFontTx/>
              <a:buChar char="•"/>
            </a:pPr>
            <a:r>
              <a:rPr lang="en-US" sz="1800" b="1" dirty="0">
                <a:solidFill>
                  <a:schemeClr val="accent1"/>
                </a:solidFill>
              </a:rPr>
              <a:t>Principal Component Analysis (PCA): </a:t>
            </a:r>
            <a:r>
              <a:rPr lang="en-US" sz="1800" b="1" dirty="0">
                <a:solidFill>
                  <a:schemeClr val="bg1"/>
                </a:solidFill>
              </a:rPr>
              <a:t>represents the data by minimizing the squared error (representing data in directions of greatest variance).</a:t>
            </a:r>
          </a:p>
          <a:p>
            <a:pPr marL="171450" indent="-171450">
              <a:spcBef>
                <a:spcPct val="50000"/>
              </a:spcBef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PCA is commonly applied in a </a:t>
            </a:r>
            <a:r>
              <a:rPr lang="en-US" sz="1800" b="1" dirty="0">
                <a:solidFill>
                  <a:schemeClr val="bg1"/>
                </a:solidFill>
                <a:sym typeface="Symbol"/>
              </a:rPr>
              <a:t>class-dependent manner where a whitening transformation is computed for each class, and the distance from the mean of that class is measured using this class-specific transformation.</a:t>
            </a:r>
          </a:p>
          <a:p>
            <a:pPr marL="171450" indent="-171450">
              <a:spcBef>
                <a:spcPct val="50000"/>
              </a:spcBef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  <a:sym typeface="Symbol"/>
              </a:rPr>
              <a:t>PCA gives insight into the important dimensions of your problem by examining the direction of the eigenvectors.</a:t>
            </a:r>
          </a:p>
          <a:p>
            <a:pPr marL="171450" indent="-171450">
              <a:spcBef>
                <a:spcPct val="50000"/>
              </a:spcBef>
              <a:buFontTx/>
              <a:buChar char="•"/>
            </a:pPr>
            <a:r>
              <a:rPr lang="en-US" sz="1800" b="1" dirty="0">
                <a:solidFill>
                  <a:schemeClr val="accent1"/>
                </a:solidFill>
                <a:sym typeface="Symbol"/>
              </a:rPr>
              <a:t>Linear Discriminant Analysis (LDA): </a:t>
            </a:r>
            <a:r>
              <a:rPr lang="en-US" sz="1800" b="1" dirty="0">
                <a:solidFill>
                  <a:schemeClr val="bg1"/>
                </a:solidFill>
                <a:sym typeface="Symbol"/>
              </a:rPr>
              <a:t>attempts to project the data onto a line that represents the direction of maximum discrimination.</a:t>
            </a:r>
          </a:p>
          <a:p>
            <a:pPr marL="171450" indent="-171450">
              <a:spcBef>
                <a:spcPct val="50000"/>
              </a:spcBef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  <a:sym typeface="Symbol"/>
              </a:rPr>
              <a:t>LDA can be generalized to a multi-class problem through the use of multiple discriminant functions (c classes require c-1 discriminant functions).</a:t>
            </a:r>
          </a:p>
          <a:p>
            <a:pPr marL="171450" indent="-171450">
              <a:spcBef>
                <a:spcPct val="50000"/>
              </a:spcBef>
              <a:buFontTx/>
              <a:buChar char="•"/>
            </a:pPr>
            <a:r>
              <a:rPr lang="en-US" sz="1800" b="1" dirty="0">
                <a:solidFill>
                  <a:schemeClr val="accent1"/>
                </a:solidFill>
                <a:sym typeface="Symbol"/>
              </a:rPr>
              <a:t>Independent Component Analysis (ICA): </a:t>
            </a:r>
            <a:r>
              <a:rPr lang="en-US" sz="1800" b="1" dirty="0">
                <a:solidFill>
                  <a:schemeClr val="bg1"/>
                </a:solidFill>
                <a:sym typeface="Symbol"/>
              </a:rPr>
              <a:t>an effective technique for blind source separation that is based on information theoretic principles.</a:t>
            </a:r>
          </a:p>
          <a:p>
            <a:pPr marL="171450" indent="-171450">
              <a:spcBef>
                <a:spcPct val="50000"/>
              </a:spcBef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  <a:sym typeface="Symbol"/>
              </a:rPr>
              <a:t>There are many other forms of component analysis including heteroscedastic LDA (HLDA), neural network-based approaches (e.g., nonlinear PCA, learning vector quantization – LVQ), kernel-based approaches that use data-driven kernels, probabilistic ICA, and support vector machines.</a:t>
            </a:r>
          </a:p>
          <a:p>
            <a:pPr marL="171450" indent="-171450">
              <a:spcBef>
                <a:spcPct val="50000"/>
              </a:spcBef>
              <a:buFontTx/>
              <a:buChar char="•"/>
            </a:pPr>
            <a:endParaRPr lang="en-US" sz="1800" b="1" dirty="0">
              <a:solidFill>
                <a:schemeClr val="bg1"/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2525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8600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Heteroscedastic Linear Discriminant Analysis (HLDA)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9608" y="663678"/>
            <a:ext cx="8658225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76213" indent="-176213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en-US" sz="1800" b="1" dirty="0">
                <a:solidFill>
                  <a:schemeClr val="bg1"/>
                </a:solidFill>
              </a:rPr>
              <a:t>Heteroscedastic: when random variables have different variances.</a:t>
            </a:r>
          </a:p>
          <a:p>
            <a:pPr marL="176213" indent="-176213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When might we observe </a:t>
            </a:r>
            <a:r>
              <a:rPr lang="en-US" sz="1800" b="1" dirty="0"/>
              <a:t>heteroscedasticity?</a:t>
            </a:r>
          </a:p>
          <a:p>
            <a:pPr marL="339725" lvl="2" indent="-163513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800" b="1" dirty="0"/>
              <a:t>Suppose 100 students enroll in a typing class — some of which have typing experience and some of which do not.</a:t>
            </a:r>
          </a:p>
          <a:p>
            <a:pPr marL="339725" lvl="2" indent="-163513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800" b="1" dirty="0"/>
              <a:t>After the first class there would be a great deal of dispersion in the number of typing mistakes.</a:t>
            </a:r>
          </a:p>
          <a:p>
            <a:pPr marL="339725" lvl="2" indent="-163513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800" b="1" dirty="0"/>
              <a:t>After the final class the dispersion would be smaller.</a:t>
            </a:r>
          </a:p>
          <a:p>
            <a:pPr marL="339725" lvl="2" indent="-163513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800" b="1" dirty="0"/>
              <a:t>The error variance is non-constant — it decreases as time increases.</a:t>
            </a:r>
          </a:p>
          <a:p>
            <a:pPr marL="176213" lvl="1" indent="-176213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en-US" sz="1800" b="1" dirty="0">
                <a:solidFill>
                  <a:schemeClr val="bg1"/>
                </a:solidFill>
              </a:rPr>
              <a:t>An example is shown to the right. The two classes</a:t>
            </a:r>
            <a:br>
              <a:rPr lang="en-US" altLang="en-US" sz="1800" b="1" dirty="0">
                <a:solidFill>
                  <a:schemeClr val="bg1"/>
                </a:solidFill>
              </a:rPr>
            </a:br>
            <a:r>
              <a:rPr lang="en-US" altLang="en-US" sz="1800" b="1" dirty="0">
                <a:solidFill>
                  <a:schemeClr val="bg1"/>
                </a:solidFill>
              </a:rPr>
              <a:t>have nearly the same mean, but different variances,</a:t>
            </a:r>
            <a:br>
              <a:rPr lang="en-US" altLang="en-US" sz="1800" b="1" dirty="0">
                <a:solidFill>
                  <a:schemeClr val="bg1"/>
                </a:solidFill>
              </a:rPr>
            </a:br>
            <a:r>
              <a:rPr lang="en-US" altLang="en-US" sz="1800" b="1" dirty="0">
                <a:solidFill>
                  <a:schemeClr val="bg1"/>
                </a:solidFill>
              </a:rPr>
              <a:t>and the variances differ in one direction.</a:t>
            </a:r>
          </a:p>
          <a:p>
            <a:pPr marL="176213" lvl="1" indent="-176213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en-US" sz="1800" b="1" dirty="0">
                <a:solidFill>
                  <a:schemeClr val="bg1"/>
                </a:solidFill>
              </a:rPr>
              <a:t>LDA would project these classes onto a line</a:t>
            </a:r>
            <a:br>
              <a:rPr lang="en-US" altLang="en-US" sz="1800" b="1" dirty="0">
                <a:solidFill>
                  <a:schemeClr val="bg1"/>
                </a:solidFill>
              </a:rPr>
            </a:br>
            <a:r>
              <a:rPr lang="en-US" altLang="en-US" sz="1800" b="1" dirty="0">
                <a:solidFill>
                  <a:schemeClr val="bg1"/>
                </a:solidFill>
              </a:rPr>
              <a:t>that does not achieve maximal separation.</a:t>
            </a:r>
          </a:p>
          <a:p>
            <a:pPr marL="176213" lvl="1" indent="-176213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en-US" sz="1800" b="1" dirty="0">
                <a:solidFill>
                  <a:schemeClr val="bg1"/>
                </a:solidFill>
              </a:rPr>
              <a:t>HLDA seeks a transform that will account for the</a:t>
            </a:r>
            <a:br>
              <a:rPr lang="en-US" altLang="en-US" sz="1800" b="1" dirty="0">
                <a:solidFill>
                  <a:schemeClr val="bg1"/>
                </a:solidFill>
              </a:rPr>
            </a:br>
            <a:r>
              <a:rPr lang="en-US" altLang="en-US" sz="1800" b="1" dirty="0">
                <a:solidFill>
                  <a:schemeClr val="bg1"/>
                </a:solidFill>
              </a:rPr>
              <a:t>unequal variances.</a:t>
            </a:r>
          </a:p>
          <a:p>
            <a:pPr marL="176213" lvl="1" indent="-176213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en-US" sz="1800" b="1" dirty="0">
                <a:solidFill>
                  <a:schemeClr val="bg1"/>
                </a:solidFill>
              </a:rPr>
              <a:t>HLDA is typically useful when classes have significant overlap.</a:t>
            </a:r>
          </a:p>
        </p:txBody>
      </p:sp>
      <p:pic>
        <p:nvPicPr>
          <p:cNvPr id="200711" name="Picture 7"/>
          <p:cNvPicPr>
            <a:picLocks noChangeAspect="1" noChangeArrowheads="1"/>
          </p:cNvPicPr>
          <p:nvPr/>
        </p:nvPicPr>
        <p:blipFill>
          <a:blip r:embed="rId2"/>
          <a:srcRect l="22621" t="16807" r="24173" b="6509"/>
          <a:stretch>
            <a:fillRect/>
          </a:stretch>
        </p:blipFill>
        <p:spPr bwMode="auto">
          <a:xfrm>
            <a:off x="7090823" y="3834582"/>
            <a:ext cx="1713964" cy="187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flipV="1">
            <a:off x="5456903" y="4129548"/>
            <a:ext cx="2728452" cy="796414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840361" y="5526088"/>
            <a:ext cx="1386349" cy="18153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364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8600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Partitioning Our Parameter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28600" y="663678"/>
                <a:ext cx="8686800" cy="4796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be partitioned into the first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columns corresponding to the dimensions we retain, and the remaining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columns corresponding to the dimensions we discard.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Then the dimensionality reduction problem can be viewed in two steps:</a:t>
                </a:r>
              </a:p>
              <a:p>
                <a:pPr marL="339725" lvl="1" indent="-163513">
                  <a:spcBef>
                    <a:spcPts val="0"/>
                  </a:spcBef>
                  <a:spcAft>
                    <a:spcPts val="600"/>
                  </a:spcAft>
                  <a:buFont typeface="Wingdings" pitchFamily="2" charset="2"/>
                  <a:buChar char="§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A non-singular transform is applied to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to transform the features, and</a:t>
                </a:r>
              </a:p>
              <a:p>
                <a:pPr marL="339725" lvl="1" indent="-163513">
                  <a:spcBef>
                    <a:spcPts val="0"/>
                  </a:spcBef>
                  <a:spcAft>
                    <a:spcPts val="1200"/>
                  </a:spcAft>
                  <a:buFont typeface="Wingdings" pitchFamily="2" charset="2"/>
                  <a:buChar char="§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A dimensionality reduction is performed to reduce the output of this linear transformation,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, to a reduced dimension vector,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en-US" sz="1800" b="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Let us partition the mean and variances as follows:</a:t>
                </a:r>
              </a:p>
              <a:p>
                <a:pPr marL="460375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sz="1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en-US" sz="1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en-US" sz="1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1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    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8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en-US" sz="18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en-US" sz="18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altLang="en-US" sz="18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altLang="en-US" sz="18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en-US" sz="1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en-US" sz="1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𝑝𝑥𝑝</m:t>
                                  </m:r>
                                  <m:r>
                                    <a:rPr lang="en-US" altLang="en-US" sz="1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altLang="en-US" sz="1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en-US" sz="1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en-US" sz="18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en-US" sz="18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en-US" sz="180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1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en-US" sz="1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en-US" sz="1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altLang="en-US" sz="1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en-US" sz="1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en-US" sz="1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en-US" sz="1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en-US" sz="1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en-US" sz="1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altLang="en-US" sz="1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en-US" sz="1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en-US" sz="1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en-US" sz="1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en-US" sz="1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altLang="en-US" sz="1800" b="1" dirty="0">
                  <a:solidFill>
                    <a:schemeClr val="bg1"/>
                  </a:solidFill>
                </a:endParaRPr>
              </a:p>
              <a:p>
                <a:pPr marL="460375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is common to all terms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are different for each class.</a:t>
                </a:r>
              </a:p>
            </p:txBody>
          </p:sp>
        </mc:Choice>
        <mc:Fallback xmlns="">
          <p:sp>
            <p:nvSpPr>
              <p:cNvPr id="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63678"/>
                <a:ext cx="8686800" cy="4796634"/>
              </a:xfrm>
              <a:prstGeom prst="rect">
                <a:avLst/>
              </a:prstGeom>
              <a:blipFill>
                <a:blip r:embed="rId2"/>
                <a:stretch>
                  <a:fillRect l="-1606" t="-1583" r="-1898" b="-79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22847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6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Density and Likelihood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28600" y="663677"/>
                <a:ext cx="8686800" cy="5725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noAutofit/>
              </a:bodyPr>
              <a:lstStyle/>
              <a:p>
                <a:pPr marL="176213" indent="-176213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The density function of a data point under the model, assuming a Gaussian model (as we did with PCA and LDA), is given by:</a:t>
                </a:r>
              </a:p>
              <a:p>
                <a:pPr marL="460375">
                  <a:spcBef>
                    <a:spcPts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𝝅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𝚺</m:t>
                                      </m:r>
                                    </m:e>
                                    <m:sub>
                                      <m: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alt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alt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𝒆𝒙𝒑</m:t>
                      </m:r>
                      <m:d>
                        <m:dPr>
                          <m:ctrlPr>
                            <a:rPr lang="en-US" alt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sz="18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en-US" sz="18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lang="en-US" altLang="en-US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en-US" sz="18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8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en-US" sz="18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18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en-US" sz="18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en-US" sz="1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alt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lang="en-US" alt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alt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alt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en-US" sz="1800" b="1" dirty="0">
                  <a:solidFill>
                    <a:schemeClr val="bg1"/>
                  </a:solidFill>
                </a:endParaRPr>
              </a:p>
              <a:p>
                <a:pPr marL="173038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b="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is an indicator function for the class assignment for each data point. (This simply represents the density function for the transformed data.)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The log likelihood function is given by:</a:t>
                </a:r>
              </a:p>
              <a:p>
                <a:pPr marL="460375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en-US" sz="18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en-US" sz="18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alt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en-US" sz="18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633413"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sz="1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lang="en-US" alt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alt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r>
                                <a:rPr lang="en-US" alt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alt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en-US" sz="18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en-US" sz="18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𝚺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en-US" sz="1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en-US" sz="1800" b="1" dirty="0">
                  <a:solidFill>
                    <a:schemeClr val="bg1"/>
                  </a:solidFill>
                </a:endParaRPr>
              </a:p>
              <a:p>
                <a:pPr marL="176213" indent="-176213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Differentiating the likelihood with respect to the unknown means and variances gives:</a:t>
                </a:r>
              </a:p>
              <a:p>
                <a:pPr marL="460375">
                  <a:spcBef>
                    <a:spcPts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en-US" altLang="en-US" sz="1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  <m:r>
                              <a:rPr lang="en-US" altLang="en-US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en-US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en-US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alt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alt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  <m:r>
                              <a:rPr lang="en-US" alt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en-US" sz="1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en-US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en-US" alt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alt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sSubSup>
                              <m:sSubSupPr>
                                <m:ctrlP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alt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  <m:r>
                              <a:rPr lang="en-US" alt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en-US" sz="1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alt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acc>
                              <m:accPr>
                                <m:chr m:val="̃"/>
                                <m:ctrlP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alt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63677"/>
                <a:ext cx="8686800" cy="5725547"/>
              </a:xfrm>
              <a:prstGeom prst="rect">
                <a:avLst/>
              </a:prstGeom>
              <a:blipFill>
                <a:blip r:embed="rId2"/>
                <a:stretch>
                  <a:fillRect l="-1606" t="-132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033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8600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b="1">
                <a:solidFill>
                  <a:srgbClr val="892034"/>
                </a:solidFill>
              </a:defRPr>
            </a:lvl1pPr>
          </a:lstStyle>
          <a:p>
            <a:r>
              <a:rPr lang="en-US" dirty="0"/>
              <a:t>Optimal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28600" y="663678"/>
                <a:ext cx="8686800" cy="56086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176213" indent="-176213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Substituting the optimal values into the likelihood equation, and then maximizing with respect to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/>
                      </a:rPr>
                      <m:t>𝜽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  <a:sym typeface="Symbol"/>
                  </a:rPr>
                  <a:t> gives: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accPr>
                            <m:e>
                              <m:r>
                                <a:rPr lang="en-US" alt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𝐹</m:t>
                          </m:r>
                        </m:sub>
                      </m:sSub>
                      <m:r>
                        <a:rPr lang="en-US" alt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sSub>
                        <m:sSubPr>
                          <m:ctrlPr>
                            <a:rPr lang="en-US" alt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sSubPr>
                        <m:e>
                          <m: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alt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𝜽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alt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en-US" sz="1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fPr>
                            <m:num>
                              <m:r>
                                <a:rPr lang="en-US" alt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𝑙𝑜𝑔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acc>
                                <m:accPr>
                                  <m:chr m:val="̂"/>
                                  <m:ctrlPr>
                                    <a:rPr lang="en-US" alt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𝑗</m:t>
                              </m:r>
                              <m:r>
                                <a:rPr lang="en-US" alt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𝑐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𝑙𝑜𝑔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acc>
                                    <m:accPr>
                                      <m:chr m:val="̂"/>
                                      <m:ctrlP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Symbol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altLang="en-US" sz="1800" b="1" dirty="0">
                  <a:solidFill>
                    <a:schemeClr val="bg1"/>
                  </a:solidFill>
                  <a:sym typeface="Symbol"/>
                </a:endParaRPr>
              </a:p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  <a:sym typeface="Symbol"/>
                  </a:rPr>
                  <a:t>These equations do not have a closed-form solution. For the general case, we must solve them iteratively using a gradient descent algorithm and a two-step process in which we estimate means and variances from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/>
                      </a:rPr>
                      <m:t>𝜽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  <a:sym typeface="Symbol"/>
                  </a:rPr>
                  <a:t> and then estimate the optimal value of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/>
                      </a:rPr>
                      <m:t>𝜽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  <a:sym typeface="Symbol"/>
                  </a:rPr>
                  <a:t> from the means and variances.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  <a:sym typeface="Symbol"/>
                  </a:rPr>
                  <a:t>Simplifications exist for diagonal and equal covariances, but the benefits of the algorithm seem to diminish in these cases.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  <a:sym typeface="Symbol"/>
                  </a:rPr>
                  <a:t>To classify data, one must compute the log-likelihood distance from each class and then assign the class based on the maximum likelihood.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  <a:sym typeface="Symbol"/>
                  </a:rPr>
                  <a:t>Let’s work </a:t>
                </a:r>
                <a:r>
                  <a:rPr lang="en-US" altLang="en-US" sz="1800" b="1" dirty="0">
                    <a:solidFill>
                      <a:schemeClr val="bg1"/>
                    </a:solidFill>
                    <a:sym typeface="Symbol"/>
                    <a:hlinkClick r:id="rId2"/>
                  </a:rPr>
                  <a:t>some </a:t>
                </a:r>
                <a:r>
                  <a:rPr lang="en-US" altLang="en-US" sz="1800" b="1" dirty="0">
                    <a:solidFill>
                      <a:schemeClr val="bg1"/>
                    </a:solidFill>
                    <a:sym typeface="Symbol"/>
                    <a:hlinkClick r:id="rId3"/>
                  </a:rPr>
                  <a:t>examples</a:t>
                </a:r>
                <a:r>
                  <a:rPr lang="en-US" altLang="en-US" sz="1800" b="1" dirty="0">
                    <a:solidFill>
                      <a:schemeClr val="bg1"/>
                    </a:solidFill>
                    <a:sym typeface="Symbol"/>
                  </a:rPr>
                  <a:t> (class-dependent PCA, LDA and HLDA).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  <a:sym typeface="Symbol"/>
                  </a:rPr>
                  <a:t>HLDA training is significantly more expensive than PCA or LDA, but classification is of the same complexity as PCA and LDA because this is still essentially a linear transformation plus a Mahalanobis distance computation.</a:t>
                </a:r>
                <a:endParaRPr lang="en-US" alt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63678"/>
                <a:ext cx="8686800" cy="5608651"/>
              </a:xfrm>
              <a:prstGeom prst="rect">
                <a:avLst/>
              </a:prstGeom>
              <a:blipFill>
                <a:blip r:embed="rId4"/>
                <a:stretch>
                  <a:fillRect l="-1606" t="-3846" r="-1752" b="-158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798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35050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892034"/>
                </a:solidFill>
              </a:rPr>
              <a:t>Component Analysis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35050" y="663678"/>
            <a:ext cx="8680349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76213" indent="-176213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en-US" sz="1800" b="1" dirty="0">
                <a:solidFill>
                  <a:srgbClr val="000000"/>
                </a:solidFill>
              </a:rPr>
              <a:t>Component analysis is a technique that combines features to reduce the dimension of the feature space.</a:t>
            </a:r>
          </a:p>
          <a:p>
            <a:pPr marL="176213" indent="-176213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en-US" sz="1800" b="1" dirty="0">
                <a:solidFill>
                  <a:srgbClr val="000000"/>
                </a:solidFill>
              </a:rPr>
              <a:t>Is also the basis for a classification algorithm since it is from the same family of algorithms as MLE and MAP estimation under Gaussian assumptions.</a:t>
            </a:r>
          </a:p>
          <a:p>
            <a:pPr marL="176213" indent="-176213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en-US" sz="1800" b="1" dirty="0">
                <a:solidFill>
                  <a:srgbClr val="000000"/>
                </a:solidFill>
              </a:rPr>
              <a:t>Features of this approach include:</a:t>
            </a:r>
          </a:p>
          <a:p>
            <a:pPr marL="339725" lvl="1" indent="-16351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en-US" sz="1800" b="1" dirty="0">
                <a:solidFill>
                  <a:srgbClr val="000000"/>
                </a:solidFill>
              </a:rPr>
              <a:t>Statistical decorrelation of the data.</a:t>
            </a:r>
          </a:p>
          <a:p>
            <a:pPr marL="339725" lvl="1" indent="-16351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en-US" sz="1800" b="1" dirty="0">
                <a:solidFill>
                  <a:srgbClr val="000000"/>
                </a:solidFill>
              </a:rPr>
              <a:t>Linear combinations are simple to compute and tractable.</a:t>
            </a:r>
          </a:p>
          <a:p>
            <a:pPr marL="339725" lvl="1" indent="-16351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en-US" sz="1800" b="1" dirty="0">
                <a:solidFill>
                  <a:srgbClr val="000000"/>
                </a:solidFill>
              </a:rPr>
              <a:t>Project a high dimensional space onto a lower dimensional space.</a:t>
            </a:r>
          </a:p>
          <a:p>
            <a:pPr marL="339725" lvl="1" indent="-163513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altLang="en-US" sz="1800" b="1" dirty="0">
                <a:solidFill>
                  <a:srgbClr val="000000"/>
                </a:solidFill>
              </a:rPr>
              <a:t>Gain insight into the relative importance of each feature.</a:t>
            </a:r>
          </a:p>
          <a:p>
            <a:pPr marL="176213" indent="-176213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en-US" sz="1800" b="1" dirty="0">
                <a:solidFill>
                  <a:srgbClr val="000000"/>
                </a:solidFill>
              </a:rPr>
              <a:t>Three classical approaches for finding the optimal transformation:</a:t>
            </a:r>
          </a:p>
          <a:p>
            <a:pPr marL="339725" lvl="1" indent="-16351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en-US" sz="1800" b="1" dirty="0">
                <a:solidFill>
                  <a:schemeClr val="accent1"/>
                </a:solidFill>
              </a:rPr>
              <a:t>Principal Component Analysis (PCA):</a:t>
            </a:r>
            <a:r>
              <a:rPr lang="en-US" altLang="en-US" sz="1800" b="1" dirty="0">
                <a:solidFill>
                  <a:srgbClr val="000000"/>
                </a:solidFill>
              </a:rPr>
              <a:t> projection that best represents the data in a least-square sense.</a:t>
            </a:r>
          </a:p>
          <a:p>
            <a:pPr marL="339725" lvl="1" indent="-16351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en-US" sz="1800" b="1" dirty="0">
                <a:solidFill>
                  <a:schemeClr val="accent1"/>
                </a:solidFill>
              </a:rPr>
              <a:t>Multiple Discriminant Analysis (MDA):</a:t>
            </a:r>
            <a:r>
              <a:rPr lang="en-US" altLang="en-US" sz="1800" b="1" dirty="0">
                <a:solidFill>
                  <a:srgbClr val="000000"/>
                </a:solidFill>
              </a:rPr>
              <a:t> projection that best separates the data in a least-squares sense.</a:t>
            </a:r>
          </a:p>
          <a:p>
            <a:pPr marL="339725" lvl="1" indent="-163513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altLang="en-US" sz="1800" b="1" dirty="0">
                <a:solidFill>
                  <a:schemeClr val="accent1"/>
                </a:solidFill>
              </a:rPr>
              <a:t>Independent Component Analysis (ICA):</a:t>
            </a:r>
            <a:r>
              <a:rPr lang="en-US" altLang="en-US" sz="1800" b="1" dirty="0">
                <a:solidFill>
                  <a:srgbClr val="000000"/>
                </a:solidFill>
              </a:rPr>
              <a:t>  projection that  minimizes the mutual  information of the components.</a:t>
            </a:r>
          </a:p>
        </p:txBody>
      </p:sp>
    </p:spTree>
    <p:extLst>
      <p:ext uri="{BB962C8B-B14F-4D97-AF65-F5344CB8AC3E}">
        <p14:creationId xmlns:p14="http://schemas.microsoft.com/office/powerpoint/2010/main" val="388262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35050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892034"/>
                </a:solidFill>
              </a:rPr>
              <a:t>Principal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35050" y="663678"/>
                <a:ext cx="8680349" cy="4939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rgbClr val="000000"/>
                    </a:solidFill>
                  </a:rPr>
                  <a:t>Consider representing a set of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en-US" sz="1800" b="1" dirty="0">
                    <a:solidFill>
                      <a:srgbClr val="000000"/>
                    </a:solidFill>
                  </a:rPr>
                  <a:t> d-dimensional samples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en-US" sz="1800" b="1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sz="18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en-US" sz="1800" b="1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en-US" sz="1800" b="1" i="1" baseline="-25000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1800" b="1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b="1" dirty="0">
                    <a:solidFill>
                      <a:srgbClr val="000000"/>
                    </a:solidFill>
                  </a:rPr>
                  <a:t>by a single vector,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en-US" sz="1800" b="1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en-US" sz="1800" b="1" dirty="0">
                    <a:solidFill>
                      <a:srgbClr val="000000"/>
                    </a:solidFill>
                  </a:rPr>
                  <a:t> (e.g., the mean, median or centroid).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rgbClr val="000000"/>
                    </a:solidFill>
                  </a:rPr>
                  <a:t>Define a squared-error criterion: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en-US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en-US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box>
                      <m:boxPr>
                        <m:ctrlPr>
                          <a:rPr lang="en-US" altLang="en-US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altLang="en-US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en-US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en-US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en-US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en-US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en-US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en-US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1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1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en-US" sz="1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  <m:r>
                                      <a:rPr lang="en-US" altLang="en-US" sz="1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en-US" sz="1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1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en-US" sz="1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en-US" sz="1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e>
                    </m:box>
                  </m:oMath>
                </a14:m>
                <a:r>
                  <a:rPr lang="en-US" altLang="en-US" sz="1800" b="1" dirty="0">
                    <a:solidFill>
                      <a:srgbClr val="000000"/>
                    </a:solidFill>
                  </a:rPr>
                  <a:t>. This represents the total error, or distortion, that occurs by representing the data by this point.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rgbClr val="000000"/>
                    </a:solidFill>
                  </a:rPr>
                  <a:t>What is the best value of </a:t>
                </a:r>
                <a14:m>
                  <m:oMath xmlns:m="http://schemas.openxmlformats.org/officeDocument/2006/math">
                    <m:r>
                      <a:rPr lang="en-US" altLang="en-US" sz="18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en-US" sz="1800" b="1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en-US" sz="1800" b="1" dirty="0">
                    <a:solidFill>
                      <a:srgbClr val="000000"/>
                    </a:solidFill>
                  </a:rPr>
                  <a:t>? The value that minimizes the squared error? The value that minimizes the largest distance from any point? Other criteria?</a:t>
                </a:r>
              </a:p>
              <a:p>
                <a:pPr marL="347663" indent="-166688">
                  <a:spcBef>
                    <a:spcPts val="0"/>
                  </a:spcBef>
                  <a:spcAft>
                    <a:spcPts val="600"/>
                  </a:spcAft>
                  <a:buFont typeface="Wingdings" charset="2"/>
                  <a:buChar char="§"/>
                </a:pPr>
                <a:r>
                  <a:rPr lang="en-US" altLang="en-US" sz="1800" b="1" dirty="0">
                    <a:solidFill>
                      <a:srgbClr val="000000"/>
                    </a:solidFill>
                  </a:rPr>
                  <a:t>The solution to minimizing the mean squared error is given by:</a:t>
                </a:r>
              </a:p>
              <a:p>
                <a:pPr marL="4572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en-US" sz="1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en-US" sz="18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en-US" sz="1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en-US" sz="1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18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8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en-US" sz="18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altLang="en-US" sz="1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en-US" sz="18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18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en-US" sz="18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sz="18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en-US" sz="18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en-US" sz="18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sz="18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endParaRPr lang="en-US" altLang="en-US" sz="1800" b="1" dirty="0">
                  <a:solidFill>
                    <a:srgbClr val="000000"/>
                  </a:solidFill>
                </a:endParaRPr>
              </a:p>
              <a:p>
                <a:pPr marL="347663" indent="-166688">
                  <a:spcBef>
                    <a:spcPts val="0"/>
                  </a:spcBef>
                  <a:spcAft>
                    <a:spcPts val="1200"/>
                  </a:spcAft>
                  <a:buFont typeface="Wingdings" charset="2"/>
                  <a:buChar char="§"/>
                </a:pPr>
                <a:r>
                  <a:rPr lang="en-US" altLang="en-US" sz="1800" b="1" dirty="0">
                    <a:solidFill>
                      <a:srgbClr val="000000"/>
                    </a:solidFill>
                  </a:rPr>
                  <a:t>The sample mean is a zero-dimensional representation of the data set.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rgbClr val="000000"/>
                    </a:solidFill>
                  </a:rPr>
                  <a:t>Consider a one-dimensional solution involving a projection:</a:t>
                </a:r>
              </a:p>
              <a:p>
                <a:pPr marL="457200"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altLang="en-US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altLang="en-US" sz="1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en-US" sz="1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1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  <m:r>
                                        <a:rPr lang="en-US" altLang="en-US" sz="1800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en-US" sz="18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en-US" sz="1800" b="1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p>
                                          <m:r>
                                            <a:rPr lang="en-US" altLang="en-US" sz="18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r>
                                        <a:rPr lang="en-US" altLang="en-US" sz="18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</m:d>
                                  <m:r>
                                    <a:rPr lang="en-US" alt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en-US" sz="1800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en-US" sz="1800" b="1" dirty="0">
                  <a:solidFill>
                    <a:srgbClr val="000000"/>
                  </a:solidFill>
                </a:endParaRPr>
              </a:p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rgbClr val="000000"/>
                    </a:solidFill>
                    <a:sym typeface="Symbol"/>
                  </a:rPr>
                  <a:t>Can we choose the weights,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alt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1800" b="1" dirty="0">
                    <a:solidFill>
                      <a:srgbClr val="000000"/>
                    </a:solidFill>
                    <a:sym typeface="Symbol"/>
                  </a:rPr>
                  <a:t>, to minimize the mean-squared error?</a:t>
                </a:r>
              </a:p>
            </p:txBody>
          </p:sp>
        </mc:Choice>
        <mc:Fallback xmlns="">
          <p:sp>
            <p:nvSpPr>
              <p:cNvPr id="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050" y="663678"/>
                <a:ext cx="8680349" cy="4939301"/>
              </a:xfrm>
              <a:prstGeom prst="rect">
                <a:avLst/>
              </a:prstGeom>
              <a:blipFill>
                <a:blip r:embed="rId2"/>
                <a:stretch>
                  <a:fillRect l="-1462" t="-1538" r="-1754" b="-182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701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1796" name="Rectangle 4"/>
              <p:cNvSpPr>
                <a:spLocks noChangeArrowheads="1"/>
              </p:cNvSpPr>
              <p:nvPr/>
            </p:nvSpPr>
            <p:spPr bwMode="auto">
              <a:xfrm>
                <a:off x="231775" y="593251"/>
                <a:ext cx="8645525" cy="5877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6213" indent="-176213">
                  <a:spcAft>
                    <a:spcPts val="1200"/>
                  </a:spcAft>
                  <a:buFontTx/>
                  <a:buChar char="•"/>
                  <a:tabLst>
                    <a:tab pos="1143000" algn="l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Why is it convenient to convert an arbitrary distribution into a spherical one? (Hint: Euclidean distance)</a:t>
                </a: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  <a:tabLst>
                    <a:tab pos="1143000" algn="l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Consider the transformation: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𝑨</m:t>
                    </m:r>
                    <m:r>
                      <a:rPr lang="en-US" sz="1800" b="1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𝒘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1800" b="1" i="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𝚽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sSup>
                      <m:sSupPr>
                        <m:ctrlPr>
                          <a:rPr 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𝜦</m:t>
                        </m:r>
                      </m:e>
                      <m:sup>
                        <m:r>
                          <a:rPr 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  <m:r>
                          <a:rPr 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/</m:t>
                        </m:r>
                        <m:r>
                          <a:rPr 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</m:oMath>
                </a14:m>
                <a:endParaRPr lang="en-US" sz="1800" b="1" baseline="30000" dirty="0">
                  <a:solidFill>
                    <a:schemeClr val="bg1"/>
                  </a:solidFill>
                  <a:latin typeface="+mj-lt"/>
                </a:endParaRPr>
              </a:p>
              <a:p>
                <a:pPr marL="176213" indent="-176213">
                  <a:spcAft>
                    <a:spcPts val="1800"/>
                  </a:spcAft>
                  <a:tabLst>
                    <a:tab pos="1143000" algn="l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	where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𝜱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 is the matrix whose columns are the orthonormal eigenvectors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𝜮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𝜦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 is a diagonal matrix of eigenvalues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𝜮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𝜱𝜦𝜱</m:t>
                    </m:r>
                    <m:r>
                      <a:rPr lang="en-US" sz="1800" b="1" i="1" baseline="30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𝒕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. Note that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𝜱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 is unitary.</a:t>
                </a: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  <a:tabLst>
                    <a:tab pos="1143000" algn="l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What is the covariance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𝒚</m:t>
                    </m:r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𝑨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𝒘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?</a:t>
                </a:r>
              </a:p>
              <a:p>
                <a:pPr marL="176213" indent="-176213">
                  <a:spcAft>
                    <a:spcPts val="600"/>
                  </a:spcAft>
                  <a:tabLst>
                    <a:tab pos="914400" algn="l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𝑬</m:t>
                    </m:r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[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𝒚𝒚</m:t>
                    </m:r>
                    <m:r>
                      <a:rPr lang="en-US" sz="1800" b="1" i="1" baseline="30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𝒕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]=(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𝑨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𝒘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)(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𝑨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𝒘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  <m:r>
                      <a:rPr lang="en-US" sz="1800" b="1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𝒕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=(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𝜱</m:t>
                    </m:r>
                    <m:sSup>
                      <m:sSupPr>
                        <m:ctrlP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𝜦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/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 (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𝜱</m:t>
                    </m:r>
                    <m:sSup>
                      <m:sSupPr>
                        <m:ctrlP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𝜦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/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  <m:r>
                      <a:rPr lang="en-US" sz="1800" b="1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𝒕</m:t>
                    </m:r>
                  </m:oMath>
                </a14:m>
                <a:endParaRPr lang="en-US" sz="1800" b="1" i="1" baseline="30000" dirty="0">
                  <a:solidFill>
                    <a:schemeClr val="bg1"/>
                  </a:solidFill>
                  <a:latin typeface="+mj-lt"/>
                  <a:sym typeface="Symbol" pitchFamily="18" charset="2"/>
                </a:endParaRPr>
              </a:p>
              <a:p>
                <a:pPr marL="176213" indent="-176213">
                  <a:spcAft>
                    <a:spcPts val="600"/>
                  </a:spcAft>
                  <a:tabLst>
                    <a:tab pos="914400" algn="l"/>
                  </a:tabLst>
                </a:pPr>
                <a:r>
                  <a:rPr lang="en-US" sz="1800" b="1" i="1" baseline="30000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 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𝜱</m:t>
                    </m:r>
                    <m:sSup>
                      <m:sSupPr>
                        <m:ctrlP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𝜦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/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sz="1800" b="1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sz="1800" b="1" i="1" baseline="30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𝒕</m:t>
                    </m:r>
                    <m:sSup>
                      <m:sSupPr>
                        <m:ctrlP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𝜦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/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𝜱</m:t>
                    </m:r>
                    <m:r>
                      <a:rPr lang="en-US" sz="1800" b="1" i="1" baseline="30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𝒕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= 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𝜱</m:t>
                    </m:r>
                    <m:sSup>
                      <m:sSupPr>
                        <m:ctrlP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𝜦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/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𝜮</m:t>
                    </m:r>
                    <m:sSup>
                      <m:sSupPr>
                        <m:ctrlP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𝜦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/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𝜱</m:t>
                    </m:r>
                    <m:r>
                      <a:rPr lang="en-US" sz="1800" b="1" i="1" baseline="30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𝒕</m:t>
                    </m:r>
                  </m:oMath>
                </a14:m>
                <a:endParaRPr lang="en-US" sz="1800" b="1" i="1" baseline="30000" dirty="0">
                  <a:solidFill>
                    <a:schemeClr val="bg1"/>
                  </a:solidFill>
                  <a:latin typeface="+mj-lt"/>
                  <a:sym typeface="Symbol" pitchFamily="18" charset="2"/>
                </a:endParaRPr>
              </a:p>
              <a:p>
                <a:pPr marL="176213" indent="-176213">
                  <a:spcAft>
                    <a:spcPts val="600"/>
                  </a:spcAft>
                  <a:tabLst>
                    <a:tab pos="914400" algn="l"/>
                  </a:tabLst>
                </a:pPr>
                <a:r>
                  <a:rPr lang="en-US" sz="1800" b="1" i="1" baseline="30000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 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𝜱</m:t>
                    </m:r>
                    <m:sSup>
                      <m:sSupPr>
                        <m:ctrlP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𝜦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/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𝜱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𝜦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𝜱</m:t>
                    </m:r>
                    <m:r>
                      <a:rPr lang="en-US" sz="1800" b="1" i="1" baseline="30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𝒕</m:t>
                    </m:r>
                    <m:sSup>
                      <m:sSupPr>
                        <m:ctrlP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𝜦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/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𝜱</m:t>
                    </m:r>
                    <m:r>
                      <a:rPr lang="en-US" sz="1800" b="1" i="1" baseline="30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𝒕</m:t>
                    </m:r>
                  </m:oMath>
                </a14:m>
                <a:endParaRPr lang="en-US" sz="1800" b="1" i="1" dirty="0">
                  <a:solidFill>
                    <a:schemeClr val="bg1"/>
                  </a:solidFill>
                  <a:latin typeface="+mj-lt"/>
                  <a:sym typeface="Symbol" pitchFamily="18" charset="2"/>
                </a:endParaRPr>
              </a:p>
              <a:p>
                <a:pPr marL="176213" indent="-176213">
                  <a:spcAft>
                    <a:spcPts val="600"/>
                  </a:spcAft>
                  <a:tabLst>
                    <a:tab pos="914400" algn="l"/>
                  </a:tabLst>
                </a:pPr>
                <a:r>
                  <a:rPr lang="en-US" sz="1800" b="1" i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 (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𝜱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𝜱</m:t>
                    </m:r>
                    <m:r>
                      <a:rPr lang="en-US" sz="1800" b="1" i="1" baseline="30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𝒕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 (</m:t>
                    </m:r>
                    <m:sSup>
                      <m:sSupPr>
                        <m:ctrlP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𝜦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/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𝜦</m:t>
                    </m:r>
                    <m:sSup>
                      <m:sSupPr>
                        <m:ctrlP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𝜦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/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)(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𝜱𝜱</m:t>
                    </m:r>
                    <m:r>
                      <a:rPr lang="en-US" sz="1800" b="1" i="1" baseline="30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𝒕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800" b="1" i="1" dirty="0">
                  <a:solidFill>
                    <a:schemeClr val="bg1"/>
                  </a:solidFill>
                  <a:latin typeface="+mj-lt"/>
                  <a:sym typeface="Symbol" pitchFamily="18" charset="2"/>
                </a:endParaRPr>
              </a:p>
              <a:p>
                <a:pPr marL="176213" indent="-176213">
                  <a:spcAft>
                    <a:spcPts val="1200"/>
                  </a:spcAft>
                  <a:tabLst>
                    <a:tab pos="914400" algn="l"/>
                  </a:tabLst>
                </a:pPr>
                <a:r>
                  <a:rPr lang="en-US" sz="1800" b="1" i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 </m:t>
                    </m:r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𝑰</m:t>
                    </m:r>
                  </m:oMath>
                </a14:m>
                <a:endParaRPr lang="en-US" sz="1800" b="1" i="1" dirty="0">
                  <a:solidFill>
                    <a:schemeClr val="bg1"/>
                  </a:solidFill>
                  <a:latin typeface="+mj-lt"/>
                  <a:sym typeface="Symbol" pitchFamily="18" charset="2"/>
                </a:endParaRP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  <a:tabLst>
                    <a:tab pos="1143000" algn="l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This is known as Principal Component Analysis (PCA). Examining the eigenvectors of the covariance matrix provides information about the relationships between features.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rgbClr val="000000"/>
                    </a:solidFill>
                    <a:sym typeface="Symbol"/>
                  </a:rPr>
                  <a:t>The best projection in the mean-square error sense is the projection of the data onto a line through the sample mean in the direction of the eigenvector of the scatter matrix having the largest eigenvalue.</a:t>
                </a:r>
                <a:endParaRPr lang="en-US" sz="1800" b="1" dirty="0">
                  <a:solidFill>
                    <a:schemeClr val="bg1"/>
                  </a:solidFill>
                  <a:latin typeface="+mj-lt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179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775" y="593251"/>
                <a:ext cx="8645525" cy="5877887"/>
              </a:xfrm>
              <a:prstGeom prst="rect">
                <a:avLst/>
              </a:prstGeom>
              <a:blipFill>
                <a:blip r:embed="rId2"/>
                <a:stretch>
                  <a:fillRect l="-1468" t="-1293" r="-1322" b="-194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28600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b="1">
                <a:solidFill>
                  <a:srgbClr val="892034"/>
                </a:solidFill>
              </a:defRPr>
            </a:lvl1pPr>
          </a:lstStyle>
          <a:p>
            <a:r>
              <a:rPr lang="en-US" dirty="0"/>
              <a:t>Alternate View: Coordinate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65157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8600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Examples of Maximum Likelihood Classification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35050" y="631232"/>
            <a:ext cx="868035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76213" indent="-176213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1800" b="1" dirty="0">
                <a:solidFill>
                  <a:srgbClr val="000000"/>
                </a:solidFill>
                <a:sym typeface="Symbol"/>
              </a:rPr>
              <a:t>For the Gaussian case, the eigenvectors are the principal axes of the </a:t>
            </a:r>
            <a:r>
              <a:rPr lang="en-US" altLang="en-US" sz="1800" b="1" dirty="0" err="1">
                <a:solidFill>
                  <a:srgbClr val="000000"/>
                </a:solidFill>
                <a:sym typeface="Symbol"/>
              </a:rPr>
              <a:t>hyperellipsoidally</a:t>
            </a:r>
            <a:r>
              <a:rPr lang="en-US" altLang="en-US" sz="1800" b="1" dirty="0">
                <a:solidFill>
                  <a:srgbClr val="000000"/>
                </a:solidFill>
                <a:sym typeface="Symbol"/>
              </a:rPr>
              <a:t> shaped support region.</a:t>
            </a:r>
          </a:p>
          <a:p>
            <a:pPr marL="176213" indent="-176213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1800" b="1" dirty="0">
                <a:solidFill>
                  <a:srgbClr val="000000"/>
                </a:solidFill>
                <a:sym typeface="Symbol"/>
              </a:rPr>
              <a:t>Let’s work </a:t>
            </a:r>
            <a:r>
              <a:rPr lang="en-US" altLang="en-US" sz="1800" b="1" dirty="0">
                <a:solidFill>
                  <a:srgbClr val="000000"/>
                </a:solidFill>
                <a:sym typeface="Symbol"/>
                <a:hlinkClick r:id="rId2"/>
              </a:rPr>
              <a:t>some examples</a:t>
            </a:r>
            <a:r>
              <a:rPr lang="en-US" altLang="en-US" sz="1800" b="1" dirty="0">
                <a:solidFill>
                  <a:srgbClr val="000000"/>
                </a:solidFill>
                <a:sym typeface="Symbol"/>
              </a:rPr>
              <a:t> (class-independent and class-dependent PCA).</a:t>
            </a:r>
            <a:endParaRPr lang="en-US" altLang="en-US" sz="1800" baseline="-250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761" y="1815788"/>
            <a:ext cx="4487212" cy="483354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67312" y="2715066"/>
            <a:ext cx="1364566" cy="5064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3" idx="2"/>
            <a:endCxn id="3" idx="6"/>
          </p:cNvCxnSpPr>
          <p:nvPr/>
        </p:nvCxnSpPr>
        <p:spPr>
          <a:xfrm>
            <a:off x="367312" y="2968285"/>
            <a:ext cx="1364566" cy="0"/>
          </a:xfrm>
          <a:prstGeom prst="line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" idx="4"/>
          </p:cNvCxnSpPr>
          <p:nvPr/>
        </p:nvCxnSpPr>
        <p:spPr>
          <a:xfrm flipV="1">
            <a:off x="1049595" y="2715066"/>
            <a:ext cx="0" cy="506437"/>
          </a:xfrm>
          <a:prstGeom prst="line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064369" y="1828415"/>
            <a:ext cx="3851031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76213" indent="-176213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en-US" sz="1800" b="1" dirty="0">
                <a:solidFill>
                  <a:srgbClr val="000000"/>
                </a:solidFill>
                <a:sym typeface="Symbol"/>
              </a:rPr>
              <a:t>In class-independent PCA, a global covariance matrix is computed:</a:t>
            </a:r>
          </a:p>
          <a:p>
            <a:pPr marL="347663" lvl="1" indent="-166688">
              <a:spcAft>
                <a:spcPts val="600"/>
              </a:spcAft>
              <a:buFont typeface="Wingdings" charset="2"/>
              <a:buChar char="§"/>
            </a:pPr>
            <a:r>
              <a:rPr lang="en-US" altLang="en-US" sz="1400" b="1" dirty="0">
                <a:solidFill>
                  <a:srgbClr val="000000"/>
                </a:solidFill>
                <a:sym typeface="Symbol"/>
              </a:rPr>
              <a:t>In this case, the covariance will be an ellipsoid.</a:t>
            </a:r>
          </a:p>
          <a:p>
            <a:pPr marL="347663" lvl="1" indent="-166688">
              <a:spcAft>
                <a:spcPts val="600"/>
              </a:spcAft>
              <a:buFont typeface="Wingdings" charset="2"/>
              <a:buChar char="§"/>
            </a:pPr>
            <a:r>
              <a:rPr lang="en-US" altLang="en-US" sz="1400" b="1" dirty="0">
                <a:solidFill>
                  <a:srgbClr val="000000"/>
                </a:solidFill>
                <a:sym typeface="Symbol"/>
              </a:rPr>
              <a:t>The first principal component will be the major axis of this ellipsoid.</a:t>
            </a:r>
          </a:p>
          <a:p>
            <a:pPr marL="347663" lvl="1" indent="-166688">
              <a:spcAft>
                <a:spcPts val="600"/>
              </a:spcAft>
              <a:buFont typeface="Wingdings" charset="2"/>
              <a:buChar char="§"/>
            </a:pPr>
            <a:r>
              <a:rPr lang="en-US" altLang="en-US" sz="1400" b="1" dirty="0">
                <a:solidFill>
                  <a:srgbClr val="000000"/>
                </a:solidFill>
                <a:sym typeface="Symbol"/>
              </a:rPr>
              <a:t>The second principal component will be the minor axis.</a:t>
            </a:r>
          </a:p>
          <a:p>
            <a:pPr marL="176213" indent="-176213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1800" b="1" dirty="0">
                <a:solidFill>
                  <a:srgbClr val="000000"/>
                </a:solidFill>
                <a:sym typeface="Symbol"/>
              </a:rPr>
              <a:t>In class-dependent PCA, which requires labeled training data, transformations are computed independently for each class.</a:t>
            </a:r>
          </a:p>
          <a:p>
            <a:pPr marL="176213" indent="-176213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1800" b="1" dirty="0">
                <a:solidFill>
                  <a:srgbClr val="000000"/>
                </a:solidFill>
                <a:sym typeface="Symbol"/>
              </a:rPr>
              <a:t>The ML decision surface is a line (or a parabola in this case).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89317" y="2602523"/>
            <a:ext cx="1871003" cy="1541050"/>
          </a:xfrm>
          <a:prstGeom prst="line">
            <a:avLst/>
          </a:prstGeom>
          <a:ln w="25400">
            <a:solidFill>
              <a:schemeClr val="bg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 rot="1688536">
            <a:off x="274320" y="2756781"/>
            <a:ext cx="2546252" cy="12665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219200" y="2903459"/>
            <a:ext cx="782101" cy="980696"/>
          </a:xfrm>
          <a:prstGeom prst="line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534573" y="2715066"/>
            <a:ext cx="2025747" cy="1350497"/>
          </a:xfrm>
          <a:prstGeom prst="line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318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uiExpand="1" build="p" bldLvl="2"/>
      <p:bldP spid="22" grpId="0" animBg="1"/>
      <p:bldP spid="2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8599" y="0"/>
            <a:ext cx="8686801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28600" y="663678"/>
                <a:ext cx="8686800" cy="5078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176213" indent="-176213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PCA models the directions of the data that have the greatest variance.</a:t>
                </a:r>
              </a:p>
              <a:p>
                <a:pPr marL="176213" indent="-176213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Discriminant analysis seeks directions that are efficient for discrimination.</a:t>
                </a:r>
              </a:p>
              <a:p>
                <a:pPr marL="176213" indent="-176213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Consider the problem of projecting data from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dimensions onto a line with the hope that we can optimize the orientation of the line to minimize error.</a:t>
                </a:r>
              </a:p>
              <a:p>
                <a:pPr marL="176213" indent="-176213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Consider a set of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-dimensional samples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en-US" sz="1800" b="1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1800" b="1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in the subset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1800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labeled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/>
                      </a:rPr>
                      <m:t></m:t>
                    </m:r>
                    <m:r>
                      <a:rPr lang="en-US" altLang="en-US" sz="1800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  <a:sym typeface="Symbol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  <m:r>
                      <a:rPr lang="en-US" altLang="en-US" sz="1800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/>
                      </a:rPr>
                      <m:t>2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  <a:sym typeface="Symbol"/>
                  </a:rPr>
                  <a:t> in the subset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/>
                      </a:rPr>
                      <m:t>𝐷</m:t>
                    </m:r>
                    <m:r>
                      <a:rPr lang="en-US" altLang="en-US" sz="1800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/>
                      </a:rPr>
                      <m:t>2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  <a:sym typeface="Symbol"/>
                  </a:rPr>
                  <a:t> labeled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/>
                      </a:rPr>
                      <m:t></m:t>
                    </m:r>
                    <m:r>
                      <a:rPr lang="en-US" altLang="en-US" sz="1800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/>
                      </a:rPr>
                      <m:t>2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76213" indent="-176213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Define a linear combination of the elements of </a:t>
                </a:r>
                <a14:m>
                  <m:oMath xmlns:m="http://schemas.openxmlformats.org/officeDocument/2006/math">
                    <m:r>
                      <a:rPr lang="en-US" alt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, also known as an </a:t>
                </a:r>
                <a:r>
                  <a:rPr lang="en-US" altLang="en-US" sz="1800" b="1" dirty="0">
                    <a:solidFill>
                      <a:schemeClr val="bg1"/>
                    </a:solidFill>
                    <a:hlinkClick r:id="rId2"/>
                  </a:rPr>
                  <a:t>affine transformation</a:t>
                </a:r>
                <a:r>
                  <a:rPr lang="en-US" altLang="en-US" sz="1800" b="1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. Just as the vectors, </a:t>
                </a:r>
                <a14:m>
                  <m:oMath xmlns:m="http://schemas.openxmlformats.org/officeDocument/2006/math">
                    <m:r>
                      <a:rPr lang="en-US" alt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, can be divided into two classes, </a:t>
                </a:r>
                <a14:m>
                  <m:oMath xmlns:m="http://schemas.openxmlformats.org/officeDocument/2006/math">
                    <m:r>
                      <a:rPr lang="en-US" alt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can be divided into two groups,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1800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1800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76213" indent="-176213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Our challenge is to find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that</a:t>
                </a:r>
                <a:br>
                  <a:rPr lang="en-US" altLang="en-US" sz="1800" b="1" dirty="0">
                    <a:solidFill>
                      <a:schemeClr val="bg1"/>
                    </a:solidFill>
                  </a:rPr>
                </a:br>
                <a:r>
                  <a:rPr lang="en-US" altLang="en-US" sz="1800" b="1" dirty="0">
                    <a:solidFill>
                      <a:schemeClr val="bg1"/>
                    </a:solidFill>
                  </a:rPr>
                  <a:t>maximizes the separation between the</a:t>
                </a:r>
                <a:br>
                  <a:rPr lang="en-US" altLang="en-US" sz="1800" b="1" dirty="0">
                    <a:solidFill>
                      <a:schemeClr val="bg1"/>
                    </a:solidFill>
                  </a:rPr>
                </a:br>
                <a:r>
                  <a:rPr lang="en-US" altLang="en-US" sz="1800" b="1" dirty="0">
                    <a:solidFill>
                      <a:schemeClr val="bg1"/>
                    </a:solidFill>
                  </a:rPr>
                  <a:t>two classes.</a:t>
                </a:r>
              </a:p>
              <a:p>
                <a:pPr marL="176213" indent="-176213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This can be done by considering the </a:t>
                </a:r>
                <a:br>
                  <a:rPr lang="en-US" altLang="en-US" sz="1800" b="1" dirty="0">
                    <a:solidFill>
                      <a:schemeClr val="bg1"/>
                    </a:solidFill>
                  </a:rPr>
                </a:br>
                <a:r>
                  <a:rPr lang="en-US" altLang="en-US" sz="1800" b="1" dirty="0">
                    <a:solidFill>
                      <a:schemeClr val="bg1"/>
                    </a:solidFill>
                  </a:rPr>
                  <a:t>ratio of the between-class scatter</a:t>
                </a:r>
                <a:br>
                  <a:rPr lang="en-US" altLang="en-US" sz="1800" b="1" dirty="0">
                    <a:solidFill>
                      <a:schemeClr val="bg1"/>
                    </a:solidFill>
                  </a:rPr>
                </a:br>
                <a:r>
                  <a:rPr lang="en-US" altLang="en-US" sz="1800" b="1" dirty="0">
                    <a:solidFill>
                      <a:schemeClr val="bg1"/>
                    </a:solidFill>
                  </a:rPr>
                  <a:t>to the within-class scatter.</a:t>
                </a:r>
              </a:p>
            </p:txBody>
          </p:sp>
        </mc:Choice>
        <mc:Fallback xmlns="">
          <p:sp>
            <p:nvSpPr>
              <p:cNvPr id="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63678"/>
                <a:ext cx="8686800" cy="5078313"/>
              </a:xfrm>
              <a:prstGeom prst="rect">
                <a:avLst/>
              </a:prstGeom>
              <a:blipFill>
                <a:blip r:embed="rId3"/>
                <a:stretch>
                  <a:fillRect l="-1606" t="-1496" b="-174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4050" y="3944418"/>
            <a:ext cx="4322200" cy="24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35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7012" y="0"/>
            <a:ext cx="8688387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Separation of the Means and Scatter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28600" y="663679"/>
                <a:ext cx="8686800" cy="5690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Define a sample mean for class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m:rPr>
                            <m:brk m:alnAt="7"/>
                          </m:rP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nary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71450" indent="-160338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The sample mean for the projected points are:</a:t>
                </a:r>
              </a:p>
              <a:p>
                <a:pPr marL="457200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m:rPr>
                            <m:brk m:alnAt="7"/>
                          </m:r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nary>
                    <m:r>
                      <a:rPr lang="en-US" alt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m:rPr>
                            <m:brk m:alnAt="7"/>
                          </m:r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nary>
                    <m:r>
                      <a:rPr lang="en-US" alt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alt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71450" indent="-160338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The sample mean for the projected points is just the projection of the mean (which is expected since this is a linear transformation).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It follows that the distance between the projected means is:</a:t>
                </a:r>
              </a:p>
              <a:p>
                <a:pPr marL="466725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sz="1800" b="1" dirty="0">
                  <a:solidFill>
                    <a:schemeClr val="bg1"/>
                  </a:solidFill>
                </a:endParaRPr>
              </a:p>
              <a:p>
                <a:pPr marL="176213" indent="-176213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Define a scatter for the projected samples:</a:t>
                </a:r>
              </a:p>
              <a:p>
                <a:pPr marL="466725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acc>
                      </m:e>
                      <m:sub>
                        <m: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m:rPr>
                            <m:brk m:alnAt="7"/>
                          </m:r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altLang="en-US" sz="1800" b="1" dirty="0">
                  <a:solidFill>
                    <a:schemeClr val="bg1"/>
                  </a:solidFill>
                </a:endParaRPr>
              </a:p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An estimate of the variance of the pooled data is: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en-U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en-U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en-US" sz="18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and is called the within-class scatter.</a:t>
                </a:r>
              </a:p>
              <a:p>
                <a:pPr marL="176213" indent="-176213">
                  <a:spcBef>
                    <a:spcPts val="0"/>
                  </a:spcBef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We seek to minimize the within-class scatter, which means the data is packed tightly around the mean in the transformed space.</a:t>
                </a:r>
              </a:p>
              <a:p>
                <a:pPr marL="176213" indent="-176213">
                  <a:spcBef>
                    <a:spcPts val="600"/>
                  </a:spcBef>
                  <a:spcAft>
                    <a:spcPts val="1800"/>
                  </a:spcAft>
                  <a:buFont typeface="Arial" pitchFamily="34" charset="0"/>
                  <a:buChar char="•"/>
                </a:pPr>
                <a:endParaRPr lang="en-US" alt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63679"/>
                <a:ext cx="8686800" cy="5690212"/>
              </a:xfrm>
              <a:prstGeom prst="rect">
                <a:avLst/>
              </a:prstGeom>
              <a:blipFill>
                <a:blip r:embed="rId2"/>
                <a:stretch>
                  <a:fillRect l="-1606" t="-7350" r="-116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81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8599" y="0"/>
            <a:ext cx="8686800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Fisher Linear Discriminant and Scatter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28600" y="737419"/>
                <a:ext cx="8686800" cy="42624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176213" indent="-176213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The Fisher linear discriminant maximizes the criteria: </a:t>
                </a:r>
                <a14:m>
                  <m:oMath xmlns:m="http://schemas.openxmlformats.org/officeDocument/2006/math">
                    <m:r>
                      <a:rPr lang="en-US" alt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76213" indent="-176213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Define a scatter matrix for class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en-US" sz="1800" b="1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en-US" sz="1800" b="1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m:rPr>
                            <m:brk m:alnAt="7"/>
                          </m:r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en-US" sz="1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alt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endParaRPr lang="en-US" altLang="en-US" sz="1800" b="1" dirty="0">
                  <a:solidFill>
                    <a:schemeClr val="bg1"/>
                  </a:solidFill>
                </a:endParaRPr>
              </a:p>
              <a:p>
                <a:pPr marL="176213" indent="-176213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The total scatter, </a:t>
                </a:r>
                <a14:m>
                  <m:oMath xmlns:m="http://schemas.openxmlformats.org/officeDocument/2006/math">
                    <m:r>
                      <a:rPr lang="en-US" alt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en-US" sz="1800" b="0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, is: </a:t>
                </a:r>
                <a14:m>
                  <m:oMath xmlns:m="http://schemas.openxmlformats.org/officeDocument/2006/math">
                    <m:r>
                      <a:rPr lang="en-US" alt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en-US" sz="1800" b="0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en-US" sz="1800" b="0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en-US" sz="1800" b="0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76213" indent="-176213"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We can write the scatter for the projected samples as:</a:t>
                </a:r>
              </a:p>
              <a:p>
                <a:pPr marL="466725">
                  <a:spcAft>
                    <a:spcPts val="6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acc>
                      </m:e>
                      <m:sub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m:rPr>
                            <m:brk m:alnAt="7"/>
                          </m:r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altLang="en-US" sz="1800" b="1" dirty="0">
                  <a:solidFill>
                    <a:schemeClr val="bg1"/>
                  </a:solidFill>
                </a:endParaRPr>
              </a:p>
              <a:p>
                <a:pPr marL="466725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m:rPr>
                            <m:brk m:alnAt="7"/>
                          </m:r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alt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altLang="en-US" sz="1800" b="1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466725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m:rPr>
                            <m:brk m:alnAt="7"/>
                          </m:r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alt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  <m: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nary>
                  </m:oMath>
                </a14:m>
                <a:endParaRPr lang="en-US" altLang="en-US" sz="1800" b="1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466725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en-US" sz="18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en-US" sz="1800" b="1" i="1" baseline="-25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altLang="en-US" sz="1800" b="1" dirty="0">
                  <a:solidFill>
                    <a:schemeClr val="bg1"/>
                  </a:solidFill>
                </a:endParaRPr>
              </a:p>
              <a:p>
                <a:pPr marL="176213" indent="-176213"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Therefore, the sum of the scatters can be written as:</a:t>
                </a:r>
              </a:p>
              <a:p>
                <a:pPr marL="466725">
                  <a:spcAft>
                    <a:spcPts val="1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en-US" sz="18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en-US" sz="1800" b="0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en-US" sz="1800" b="0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en-US" sz="1800" b="0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endParaRPr lang="en-US" alt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737419"/>
                <a:ext cx="8686800" cy="4262449"/>
              </a:xfrm>
              <a:prstGeom prst="rect">
                <a:avLst/>
              </a:prstGeom>
              <a:blipFill>
                <a:blip r:embed="rId2"/>
                <a:stretch>
                  <a:fillRect l="-1606" t="-59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713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3200"/>
            <a:ext cx="24384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7013" y="0"/>
            <a:ext cx="8688386" cy="48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Separation of the Projected 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27012" y="737419"/>
                <a:ext cx="8688387" cy="46569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176213" indent="-176213"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The separation of the projected means obeys:</a:t>
                </a:r>
              </a:p>
              <a:p>
                <a:pPr marL="466725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acc>
                      </m:e>
                      <m:sub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acc>
                      </m:e>
                      <m:sub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sz="1800" b="1" dirty="0">
                  <a:solidFill>
                    <a:schemeClr val="bg1"/>
                  </a:solidFill>
                </a:endParaRPr>
              </a:p>
              <a:p>
                <a:pPr marL="1431925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alt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altLang="en-US" sz="1800" b="1" dirty="0">
                  <a:solidFill>
                    <a:schemeClr val="bg1"/>
                  </a:solidFill>
                </a:endParaRPr>
              </a:p>
              <a:p>
                <a:pPr marL="1431925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alt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altLang="en-US" sz="1800" b="1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171450">
                  <a:spcAft>
                    <a:spcPts val="1200"/>
                  </a:spcAft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where the between-class scatter,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, is given by:</a:t>
                </a:r>
                <a:r>
                  <a:rPr lang="en-US" altLang="en-US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76213" indent="-176213">
                  <a:spcAft>
                    <a:spcPts val="1800"/>
                  </a:spcAft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en-US" sz="1800" b="0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en-US" sz="18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en-US" sz="1800" b="1" dirty="0">
                    <a:solidFill>
                      <a:schemeClr val="bg1"/>
                    </a:solidFill>
                  </a:rPr>
                  <a:t>is the within-class scatter and is proportional to the covariance of the pooled data.</a:t>
                </a:r>
              </a:p>
              <a:p>
                <a:pPr marL="176213" indent="-176213">
                  <a:spcAft>
                    <a:spcPts val="1200"/>
                  </a:spcAft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en-US" sz="18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en-US" sz="1800" b="1" dirty="0">
                    <a:solidFill>
                      <a:schemeClr val="bg1"/>
                    </a:solidFill>
                  </a:rPr>
                  <a:t>, the between-class scatter, is symmetric and positive definite, but because it is the outer product of two vectors, its rank is at most one.</a:t>
                </a:r>
              </a:p>
              <a:p>
                <a:pPr marL="176213" indent="-176213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This implies that for any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 is in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76213" indent="-176213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</a:rPr>
                  <a:t>The criterion function,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, can be written as: </a:t>
                </a:r>
                <a14:m>
                  <m:oMath xmlns:m="http://schemas.openxmlformats.org/officeDocument/2006/math">
                    <m:r>
                      <a:rPr lang="en-US" alt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num>
                      <m:den>
                        <m:sSup>
                          <m:sSupPr>
                            <m:ctrlP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en-US" sz="1800" b="0" i="1" baseline="-2500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US" altLang="en-US" sz="1800" b="1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76213" indent="-176213">
                  <a:spcAft>
                    <a:spcPts val="1800"/>
                  </a:spcAft>
                  <a:buFont typeface="Arial" pitchFamily="34" charset="0"/>
                  <a:buChar char="•"/>
                </a:pPr>
                <a:endParaRPr lang="en-US" alt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012" y="737419"/>
                <a:ext cx="8688387" cy="4656916"/>
              </a:xfrm>
              <a:prstGeom prst="rect">
                <a:avLst/>
              </a:prstGeom>
              <a:blipFill>
                <a:blip r:embed="rId2"/>
                <a:stretch>
                  <a:fillRect l="-1460" t="-1635" r="-175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095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lecture_title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isip_default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lecture_title</Template>
  <TotalTime>8605</TotalTime>
  <Words>2738</Words>
  <Application>Microsoft Macintosh PowerPoint</Application>
  <PresentationFormat>Letter Paper (8.5x11 in)</PresentationFormat>
  <Paragraphs>209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Times New Roman</vt:lpstr>
      <vt:lpstr>Wingdings</vt:lpstr>
      <vt:lpstr>1_lecture_title</vt:lpstr>
      <vt:lpstr>3_isip_default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Gateway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Joseph Picone</cp:lastModifiedBy>
  <cp:revision>502</cp:revision>
  <dcterms:created xsi:type="dcterms:W3CDTF">2002-09-12T17:13:32Z</dcterms:created>
  <dcterms:modified xsi:type="dcterms:W3CDTF">2023-02-03T13:42:49Z</dcterms:modified>
</cp:coreProperties>
</file>