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5" r:id="rId1"/>
    <p:sldMasterId id="2147483694" r:id="rId2"/>
  </p:sldMasterIdLst>
  <p:notesMasterIdLst>
    <p:notesMasterId r:id="rId14"/>
  </p:notesMasterIdLst>
  <p:handoutMasterIdLst>
    <p:handoutMasterId r:id="rId15"/>
  </p:handoutMasterIdLst>
  <p:sldIdLst>
    <p:sldId id="356" r:id="rId3"/>
    <p:sldId id="433" r:id="rId4"/>
    <p:sldId id="431" r:id="rId5"/>
    <p:sldId id="434" r:id="rId6"/>
    <p:sldId id="429" r:id="rId7"/>
    <p:sldId id="427" r:id="rId8"/>
    <p:sldId id="428" r:id="rId9"/>
    <p:sldId id="412" r:id="rId10"/>
    <p:sldId id="413" r:id="rId11"/>
    <p:sldId id="414" r:id="rId12"/>
    <p:sldId id="425" r:id="rId13"/>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16">
          <p15:clr>
            <a:srgbClr val="A4A3A4"/>
          </p15:clr>
        </p15:guide>
        <p15:guide id="2" pos="144" userDrawn="1">
          <p15:clr>
            <a:srgbClr val="A4A3A4"/>
          </p15:clr>
        </p15:guide>
        <p15:guide id="3" pos="5616" userDrawn="1">
          <p15:clr>
            <a:srgbClr val="A4A3A4"/>
          </p15:clr>
        </p15:guide>
        <p15:guide id="4" pos="2880" userDrawn="1">
          <p15:clr>
            <a:srgbClr val="A4A3A4"/>
          </p15:clr>
        </p15:guide>
        <p15:guide id="5" pos="4248" userDrawn="1">
          <p15:clr>
            <a:srgbClr val="A4A3A4"/>
          </p15:clr>
        </p15:guide>
        <p15:guide id="6" pos="2016" userDrawn="1">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FF755"/>
    <a:srgbClr val="CC6600"/>
    <a:srgbClr val="6666FF"/>
    <a:srgbClr val="008000"/>
    <a:srgbClr val="000080"/>
    <a:srgbClr val="004000"/>
    <a:srgbClr val="99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0" autoAdjust="0"/>
    <p:restoredTop sz="95108" autoAdjust="0"/>
  </p:normalViewPr>
  <p:slideViewPr>
    <p:cSldViewPr snapToGrid="0">
      <p:cViewPr varScale="1">
        <p:scale>
          <a:sx n="126" d="100"/>
          <a:sy n="126" d="100"/>
        </p:scale>
        <p:origin x="768" y="200"/>
      </p:cViewPr>
      <p:guideLst>
        <p:guide orient="horz" pos="3816"/>
        <p:guide pos="144"/>
        <p:guide pos="5616"/>
        <p:guide pos="2880"/>
        <p:guide pos="4248"/>
        <p:guide pos="2016"/>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818" y="-10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3316766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1396908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7</a:t>
            </a:fld>
            <a:endParaRPr lang="en-US"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dirty="0"/>
          </a:p>
        </p:txBody>
      </p:sp>
    </p:spTree>
    <p:extLst>
      <p:ext uri="{BB962C8B-B14F-4D97-AF65-F5344CB8AC3E}">
        <p14:creationId xmlns:p14="http://schemas.microsoft.com/office/powerpoint/2010/main" val="97459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8</a:t>
            </a:fld>
            <a:endParaRPr lang="en-US"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dirty="0"/>
          </a:p>
        </p:txBody>
      </p:sp>
    </p:spTree>
    <p:extLst>
      <p:ext uri="{BB962C8B-B14F-4D97-AF65-F5344CB8AC3E}">
        <p14:creationId xmlns:p14="http://schemas.microsoft.com/office/powerpoint/2010/main" val="124114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a:p>
        </p:txBody>
      </p:sp>
    </p:spTree>
    <p:extLst>
      <p:ext uri="{BB962C8B-B14F-4D97-AF65-F5344CB8AC3E}">
        <p14:creationId xmlns:p14="http://schemas.microsoft.com/office/powerpoint/2010/main" val="144839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63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3"/>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09,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5"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r>
              <a:rPr lang="en-US" dirty="0"/>
              <a:t>ECE 8527 – Introduction to Machine Learning and Pattern Recognition</a:t>
            </a:r>
          </a:p>
        </p:txBody>
      </p:sp>
    </p:spTree>
    <p:extLst>
      <p:ext uri="{BB962C8B-B14F-4D97-AF65-F5344CB8AC3E}">
        <p14:creationId xmlns:p14="http://schemas.microsoft.com/office/powerpoint/2010/main" val="918934203"/>
      </p:ext>
    </p:extLst>
  </p:cSld>
  <p:clrMap bg1="lt1" tx1="dk1" bg2="lt2" tx2="dk2" accent1="accent1" accent2="accent2" accent3="accent3" accent4="accent4" accent5="accent5" accent6="accent6" hlink="hlink" folHlink="folHlink"/>
  <p:sldLayoutIdLst>
    <p:sldLayoutId id="2147483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amazon.com/Fundamentals-Speech-Recognition-Prentice-Processing/dp/0130151572" TargetMode="External"/><Relationship Id="rId3" Type="http://schemas.openxmlformats.org/officeDocument/2006/relationships/image" Target="../media/image3.png"/><Relationship Id="rId7" Type="http://schemas.openxmlformats.org/officeDocument/2006/relationships/hyperlink" Target="http://books.google.com/books?id=1C9dzcJTWowC&amp;dq=jelinek+statistical+methods&amp;pg=PP1&amp;ots=mdRTEIwXcZ&amp;sig=fd7wiAPdfX6cs8hhA5ct71NaxYc&amp;hl=en&amp;prev=http://www.google.com/search?hl=en&amp;client=firefox-a&amp;rls=org.mozilla:en-US:official&amp;q=Jelinek+Statistical+Methods&amp;b"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ieeexplore.ieee.org/book/5266102" TargetMode="External"/><Relationship Id="rId5" Type="http://schemas.openxmlformats.org/officeDocument/2006/relationships/hyperlink" Target="https://ieeexplore.ieee.org/document/18626" TargetMode="External"/><Relationship Id="rId4" Type="http://schemas.openxmlformats.org/officeDocument/2006/relationships/image" Target="../media/image4.png"/><Relationship Id="rId9" Type="http://schemas.openxmlformats.org/officeDocument/2006/relationships/hyperlink" Target="http://www.isip.piconepress.com/courses/msstate/ece_8463/lectures/current/lecture_2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images.slideplayer.com/14/4460824/slides/slide_18.jp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9"/>
          <p:cNvSpPr txBox="1">
            <a:spLocks noChangeArrowheads="1"/>
          </p:cNvSpPr>
          <p:nvPr/>
        </p:nvSpPr>
        <p:spPr bwMode="auto">
          <a:xfrm>
            <a:off x="409575" y="552450"/>
            <a:ext cx="8467725" cy="461665"/>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09: Hidden Markov Models – Basic Elements</a:t>
            </a:r>
          </a:p>
        </p:txBody>
      </p:sp>
      <p:pic>
        <p:nvPicPr>
          <p:cNvPr id="12" name="Picture 2"/>
          <p:cNvPicPr>
            <a:picLocks noChangeAspect="1" noChangeArrowheads="1"/>
          </p:cNvPicPr>
          <p:nvPr/>
        </p:nvPicPr>
        <p:blipFill>
          <a:blip r:embed="rId2"/>
          <a:srcRect/>
          <a:stretch>
            <a:fillRect/>
          </a:stretch>
        </p:blipFill>
        <p:spPr bwMode="auto">
          <a:xfrm>
            <a:off x="4663876" y="4062397"/>
            <a:ext cx="2807658" cy="1588115"/>
          </a:xfrm>
          <a:prstGeom prst="rect">
            <a:avLst/>
          </a:prstGeom>
          <a:noFill/>
          <a:ln w="38100">
            <a:solidFill>
              <a:schemeClr val="accent1"/>
            </a:solidFill>
            <a:miter lim="800000"/>
            <a:headEnd/>
            <a:tailEnd/>
          </a:ln>
          <a:effectLst/>
        </p:spPr>
      </p:pic>
      <p:pic>
        <p:nvPicPr>
          <p:cNvPr id="13" name="Picture 3"/>
          <p:cNvPicPr>
            <a:picLocks noChangeAspect="1" noChangeArrowheads="1"/>
          </p:cNvPicPr>
          <p:nvPr/>
        </p:nvPicPr>
        <p:blipFill>
          <a:blip r:embed="rId3"/>
          <a:srcRect/>
          <a:stretch>
            <a:fillRect/>
          </a:stretch>
        </p:blipFill>
        <p:spPr bwMode="auto">
          <a:xfrm>
            <a:off x="4663876" y="1547892"/>
            <a:ext cx="2431640" cy="1945312"/>
          </a:xfrm>
          <a:prstGeom prst="rect">
            <a:avLst/>
          </a:prstGeom>
          <a:noFill/>
          <a:ln w="38100">
            <a:solidFill>
              <a:schemeClr val="accent1"/>
            </a:solidFill>
            <a:miter lim="800000"/>
            <a:headEnd/>
            <a:tailEnd/>
          </a:ln>
          <a:effectLst/>
        </p:spPr>
      </p:pic>
      <p:pic>
        <p:nvPicPr>
          <p:cNvPr id="14" name="Picture 1"/>
          <p:cNvPicPr>
            <a:picLocks noChangeAspect="1" noChangeArrowheads="1"/>
          </p:cNvPicPr>
          <p:nvPr/>
        </p:nvPicPr>
        <p:blipFill>
          <a:blip r:embed="rId4"/>
          <a:srcRect/>
          <a:stretch>
            <a:fillRect/>
          </a:stretch>
        </p:blipFill>
        <p:spPr bwMode="auto">
          <a:xfrm>
            <a:off x="6496829" y="2911143"/>
            <a:ext cx="2241757" cy="1681318"/>
          </a:xfrm>
          <a:prstGeom prst="rect">
            <a:avLst/>
          </a:prstGeom>
          <a:noFill/>
          <a:ln w="38100">
            <a:solidFill>
              <a:schemeClr val="accent1"/>
            </a:solidFill>
            <a:miter lim="800000"/>
            <a:headEnd/>
            <a:tailEnd/>
          </a:ln>
          <a:effectLst/>
        </p:spPr>
      </p:pic>
      <p:sp>
        <p:nvSpPr>
          <p:cNvPr id="7" name="Rectangle 3"/>
          <p:cNvSpPr txBox="1">
            <a:spLocks noChangeArrowheads="1"/>
          </p:cNvSpPr>
          <p:nvPr/>
        </p:nvSpPr>
        <p:spPr bwMode="auto">
          <a:xfrm>
            <a:off x="541338" y="1358900"/>
            <a:ext cx="4721225" cy="4699000"/>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defTabSz="914400" rtl="0" eaLnBrk="1" fontAlgn="auto" latinLnBrk="0" hangingPunct="1">
              <a:spcBef>
                <a:spcPts val="1200"/>
              </a:spcBef>
              <a:spcAft>
                <a:spcPts val="600"/>
              </a:spcAft>
              <a:buClrTx/>
              <a:buSzTx/>
              <a:buFont typeface="Arial" pitchFamily="34" charset="0"/>
              <a:buChar char="•"/>
              <a:tabLst/>
              <a:defRPr/>
            </a:pPr>
            <a:r>
              <a:rPr kumimoji="0" lang="en-US" sz="2400" b="1" i="0" u="none" strike="noStrike" kern="1200" cap="none" spc="0" normalizeH="0" baseline="0" noProof="0" dirty="0">
                <a:ln>
                  <a:noFill/>
                </a:ln>
                <a:solidFill>
                  <a:schemeClr val="accent1"/>
                </a:solidFill>
                <a:effectLst/>
                <a:uLnTx/>
                <a:uFillTx/>
                <a:latin typeface="+mn-lt"/>
                <a:ea typeface="+mn-ea"/>
                <a:cs typeface="+mn-cs"/>
              </a:rPr>
              <a:t>Objectives:</a:t>
            </a:r>
          </a:p>
          <a:p>
            <a:pPr marL="176213" fontAlgn="auto">
              <a:spcAft>
                <a:spcPts val="0"/>
              </a:spcAft>
              <a:defRPr/>
            </a:pPr>
            <a:r>
              <a:rPr lang="en-US" sz="1800" b="1" dirty="0">
                <a:solidFill>
                  <a:schemeClr val="bg1"/>
                </a:solidFill>
                <a:latin typeface="Arial" panose="020B0604020202020204" pitchFamily="34" charset="0"/>
                <a:cs typeface="Arial" panose="020B0604020202020204" pitchFamily="34" charset="0"/>
              </a:rPr>
              <a:t>Markov Processes</a:t>
            </a:r>
          </a:p>
          <a:p>
            <a:pPr marL="176213" fontAlgn="auto">
              <a:spcAft>
                <a:spcPts val="0"/>
              </a:spcAft>
              <a:defRPr/>
            </a:pPr>
            <a:r>
              <a:rPr lang="en-US" sz="1800" b="1" dirty="0">
                <a:solidFill>
                  <a:schemeClr val="bg1"/>
                </a:solidFill>
                <a:latin typeface="Arial" panose="020B0604020202020204" pitchFamily="34" charset="0"/>
                <a:cs typeface="Arial" panose="020B0604020202020204" pitchFamily="34" charset="0"/>
              </a:rPr>
              <a:t>Doubly Stochastic Systems</a:t>
            </a:r>
          </a:p>
          <a:p>
            <a:pPr marL="176213" fontAlgn="auto">
              <a:spcAft>
                <a:spcPts val="0"/>
              </a:spcAft>
              <a:defRPr/>
            </a:pPr>
            <a:r>
              <a:rPr lang="en-US" sz="1800" b="1" dirty="0">
                <a:solidFill>
                  <a:schemeClr val="bg1"/>
                </a:solidFill>
                <a:latin typeface="Arial" panose="020B0604020202020204" pitchFamily="34" charset="0"/>
                <a:cs typeface="Arial" panose="020B0604020202020204" pitchFamily="34" charset="0"/>
              </a:rPr>
              <a:t>Elements of a Discrete Model</a:t>
            </a:r>
          </a:p>
          <a:p>
            <a:pPr marL="176213" fontAlgn="auto">
              <a:spcAft>
                <a:spcPts val="0"/>
              </a:spcAft>
              <a:defRPr/>
            </a:pPr>
            <a:r>
              <a:rPr lang="en-US" sz="1800" b="1" dirty="0">
                <a:solidFill>
                  <a:schemeClr val="bg1"/>
                </a:solidFill>
                <a:latin typeface="Arial" panose="020B0604020202020204" pitchFamily="34" charset="0"/>
                <a:cs typeface="Arial" panose="020B0604020202020204" pitchFamily="34" charset="0"/>
              </a:rPr>
              <a:t>Example Calculations</a:t>
            </a:r>
          </a:p>
          <a:p>
            <a:pPr marL="176213" indent="-176213" fontAlgn="auto">
              <a:spcBef>
                <a:spcPts val="1200"/>
              </a:spcBef>
              <a:spcAft>
                <a:spcPts val="600"/>
              </a:spcAft>
              <a:buFont typeface="Arial" pitchFamily="34" charset="0"/>
              <a:buChar char="•"/>
              <a:defRPr/>
            </a:pPr>
            <a:r>
              <a:rPr lang="en-US" b="1" dirty="0">
                <a:solidFill>
                  <a:schemeClr val="accent1"/>
                </a:solidFill>
                <a:latin typeface="+mn-lt"/>
              </a:rPr>
              <a:t>Resources:</a:t>
            </a:r>
          </a:p>
          <a:p>
            <a:pPr marL="176213" lvl="0" fontAlgn="auto">
              <a:spcBef>
                <a:spcPts val="0"/>
              </a:spcBef>
              <a:spcAft>
                <a:spcPts val="0"/>
              </a:spcAft>
              <a:defRPr/>
            </a:pPr>
            <a:r>
              <a:rPr lang="en-US" sz="1800" b="1" dirty="0">
                <a:solidFill>
                  <a:schemeClr val="bg1"/>
                </a:solidFill>
                <a:latin typeface="Arial" panose="020B0604020202020204" pitchFamily="34" charset="0"/>
                <a:cs typeface="Arial" panose="020B0604020202020204" pitchFamily="34" charset="0"/>
              </a:rPr>
              <a:t>Rabiner: </a:t>
            </a:r>
            <a:r>
              <a:rPr lang="en-US" sz="1800" b="1" dirty="0">
                <a:solidFill>
                  <a:schemeClr val="bg1"/>
                </a:solidFill>
                <a:latin typeface="Arial" panose="020B0604020202020204" pitchFamily="34" charset="0"/>
                <a:cs typeface="Arial" panose="020B0604020202020204" pitchFamily="34" charset="0"/>
                <a:hlinkClick r:id="rId5"/>
              </a:rPr>
              <a:t>Tutorial</a:t>
            </a:r>
            <a:endParaRPr lang="en-US" sz="1800" b="1" dirty="0">
              <a:solidFill>
                <a:schemeClr val="bg1"/>
              </a:solidFill>
              <a:latin typeface="Arial" panose="020B0604020202020204" pitchFamily="34" charset="0"/>
              <a:cs typeface="Arial" panose="020B0604020202020204" pitchFamily="34" charset="0"/>
            </a:endParaRPr>
          </a:p>
          <a:p>
            <a:pPr marL="176213" lvl="0" fontAlgn="auto">
              <a:spcBef>
                <a:spcPts val="0"/>
              </a:spcBef>
              <a:spcAft>
                <a:spcPts val="0"/>
              </a:spcAft>
              <a:defRPr/>
            </a:pPr>
            <a:r>
              <a:rPr lang="en-US" sz="1800" b="1" dirty="0">
                <a:solidFill>
                  <a:schemeClr val="bg1"/>
                </a:solidFill>
                <a:latin typeface="Arial" panose="020B0604020202020204" pitchFamily="34" charset="0"/>
                <a:cs typeface="Arial" panose="020B0604020202020204" pitchFamily="34" charset="0"/>
              </a:rPr>
              <a:t>Deller, et al.: </a:t>
            </a:r>
            <a:r>
              <a:rPr lang="en-US" sz="1800" b="1" dirty="0">
                <a:solidFill>
                  <a:schemeClr val="bg1"/>
                </a:solidFill>
                <a:latin typeface="Arial" panose="020B0604020202020204" pitchFamily="34" charset="0"/>
                <a:cs typeface="Arial" panose="020B0604020202020204" pitchFamily="34" charset="0"/>
                <a:hlinkClick r:id="rId6"/>
              </a:rPr>
              <a:t>Speech Processing</a:t>
            </a:r>
            <a:r>
              <a:rPr lang="en-US" sz="1800" b="1" dirty="0">
                <a:solidFill>
                  <a:schemeClr val="bg1"/>
                </a:solidFill>
                <a:latin typeface="Arial" panose="020B0604020202020204" pitchFamily="34" charset="0"/>
                <a:cs typeface="Arial" panose="020B0604020202020204" pitchFamily="34" charset="0"/>
              </a:rPr>
              <a:t> </a:t>
            </a:r>
          </a:p>
          <a:p>
            <a:pPr marL="176213" lvl="0" fontAlgn="auto">
              <a:spcBef>
                <a:spcPts val="0"/>
              </a:spcBef>
              <a:spcAft>
                <a:spcPts val="0"/>
              </a:spcAft>
              <a:defRPr/>
            </a:pPr>
            <a:r>
              <a:rPr lang="en-US" sz="1800" b="1" dirty="0">
                <a:solidFill>
                  <a:schemeClr val="bg1"/>
                </a:solidFill>
                <a:latin typeface="Arial" panose="020B0604020202020204" pitchFamily="34" charset="0"/>
                <a:cs typeface="Arial" panose="020B0604020202020204" pitchFamily="34" charset="0"/>
              </a:rPr>
              <a:t>Jelinek: </a:t>
            </a:r>
            <a:r>
              <a:rPr lang="en-US" sz="1800" b="1" dirty="0">
                <a:solidFill>
                  <a:schemeClr val="bg1"/>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Statistical Methods</a:t>
            </a:r>
            <a:br>
              <a:rPr lang="en-US" sz="1800" b="1" dirty="0">
                <a:solidFill>
                  <a:schemeClr val="bg1"/>
                </a:solidFill>
                <a:latin typeface="Arial" panose="020B0604020202020204" pitchFamily="34" charset="0"/>
                <a:cs typeface="Arial" panose="020B0604020202020204" pitchFamily="34" charset="0"/>
              </a:rPr>
            </a:br>
            <a:r>
              <a:rPr lang="en-US" sz="1800" b="1" dirty="0">
                <a:solidFill>
                  <a:schemeClr val="bg1"/>
                </a:solidFill>
                <a:latin typeface="Arial" panose="020B0604020202020204" pitchFamily="34" charset="0"/>
                <a:cs typeface="Arial" panose="020B0604020202020204" pitchFamily="34" charset="0"/>
              </a:rPr>
              <a:t>Rabiner and </a:t>
            </a:r>
            <a:r>
              <a:rPr lang="en-US" sz="1800" b="1" dirty="0" err="1">
                <a:solidFill>
                  <a:schemeClr val="bg1"/>
                </a:solidFill>
                <a:latin typeface="Arial" panose="020B0604020202020204" pitchFamily="34" charset="0"/>
                <a:cs typeface="Arial" panose="020B0604020202020204" pitchFamily="34" charset="0"/>
              </a:rPr>
              <a:t>Juang</a:t>
            </a:r>
            <a:r>
              <a:rPr lang="en-US" sz="1800" b="1"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Fundamentals</a:t>
            </a:r>
            <a:endParaRPr lang="en-US" sz="1800" b="1" dirty="0">
              <a:solidFill>
                <a:schemeClr val="bg1"/>
              </a:solidFill>
              <a:latin typeface="Arial" panose="020B0604020202020204" pitchFamily="34" charset="0"/>
              <a:cs typeface="Arial" panose="020B0604020202020204" pitchFamily="34" charset="0"/>
            </a:endParaRPr>
          </a:p>
          <a:p>
            <a:pPr marL="176213" lvl="0" fontAlgn="auto">
              <a:spcBef>
                <a:spcPts val="0"/>
              </a:spcBef>
              <a:spcAft>
                <a:spcPts val="0"/>
              </a:spcAft>
              <a:defRPr/>
            </a:pPr>
            <a:r>
              <a:rPr lang="en-US" sz="1800" b="1" dirty="0">
                <a:solidFill>
                  <a:schemeClr val="bg1"/>
                </a:solidFill>
                <a:latin typeface="Arial" panose="020B0604020202020204" pitchFamily="34" charset="0"/>
                <a:cs typeface="Arial" panose="020B0604020202020204" pitchFamily="34" charset="0"/>
              </a:rPr>
              <a:t>Picone: </a:t>
            </a:r>
            <a:r>
              <a:rPr lang="en-US" sz="1800" b="1" dirty="0">
                <a:solidFill>
                  <a:schemeClr val="bg1"/>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HMM Overview</a:t>
            </a:r>
            <a:br>
              <a:rPr lang="en-US" sz="1800" b="1" dirty="0">
                <a:solidFill>
                  <a:schemeClr val="bg1"/>
                </a:solidFill>
                <a:latin typeface="Arial" panose="020B0604020202020204" pitchFamily="34" charset="0"/>
                <a:cs typeface="Arial" panose="020B0604020202020204" pitchFamily="34" charset="0"/>
              </a:rPr>
            </a:br>
            <a:endParaRPr lang="en-US" sz="1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276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dirty="0"/>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dirty="0"/>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dirty="0"/>
          </a:p>
        </p:txBody>
      </p:sp>
      <mc:AlternateContent xmlns:mc="http://schemas.openxmlformats.org/markup-compatibility/2006" xmlns:a14="http://schemas.microsoft.com/office/drawing/2010/main">
        <mc:Choice Requires="a14">
          <p:sp>
            <p:nvSpPr>
              <p:cNvPr id="4103" name="Text Box 9"/>
              <p:cNvSpPr txBox="1">
                <a:spLocks noChangeArrowheads="1"/>
              </p:cNvSpPr>
              <p:nvPr/>
            </p:nvSpPr>
            <p:spPr bwMode="auto">
              <a:xfrm>
                <a:off x="228600" y="647700"/>
                <a:ext cx="8686800" cy="5410200"/>
              </a:xfrm>
              <a:prstGeom prst="rect">
                <a:avLst/>
              </a:prstGeom>
              <a:noFill/>
              <a:ln w="9525">
                <a:noFill/>
                <a:miter lim="800000"/>
                <a:headEnd/>
                <a:tailEnd/>
              </a:ln>
            </p:spPr>
            <p:txBody>
              <a:bodyPr wrap="square" lIns="0" tIns="0" rIns="0" bIns="0">
                <a:noAutofit/>
              </a:bodyPr>
              <a:lstStyle/>
              <a:p>
                <a:pPr marL="176213" indent="-176213">
                  <a:spcAft>
                    <a:spcPts val="600"/>
                  </a:spcAft>
                  <a:buFont typeface="Arial" pitchFamily="34" charset="0"/>
                  <a:buChar char="•"/>
                </a:pPr>
                <a:r>
                  <a:rPr lang="en-US" sz="1800" b="1" dirty="0">
                    <a:solidFill>
                      <a:schemeClr val="bg1"/>
                    </a:solidFill>
                  </a:rPr>
                  <a:t>The state and output probability distributions must sum to </a:t>
                </a:r>
                <a14:m>
                  <m:oMath xmlns:m="http://schemas.openxmlformats.org/officeDocument/2006/math">
                    <m:r>
                      <a:rPr lang="en-US" sz="1800" i="1" dirty="0" smtClean="0">
                        <a:solidFill>
                          <a:schemeClr val="bg1"/>
                        </a:solidFill>
                        <a:latin typeface="Cambria Math" panose="02040503050406030204" pitchFamily="18" charset="0"/>
                      </a:rPr>
                      <m:t>1</m:t>
                    </m:r>
                  </m:oMath>
                </a14:m>
                <a:r>
                  <a:rPr lang="en-US" sz="1800" b="1" dirty="0">
                    <a:solidFill>
                      <a:schemeClr val="bg1"/>
                    </a:solidFill>
                  </a:rPr>
                  <a:t>:</a:t>
                </a:r>
              </a:p>
              <a:p>
                <a:pPr>
                  <a:spcAft>
                    <a:spcPts val="1200"/>
                  </a:spcAft>
                  <a:tabLst>
                    <a:tab pos="3190875" algn="ctr"/>
                    <a:tab pos="5484813" algn="ctr"/>
                  </a:tabLst>
                </a:pPr>
                <a:r>
                  <a:rPr lang="en-US" sz="1800" dirty="0">
                    <a:solidFill>
                      <a:schemeClr val="bg1"/>
                    </a:solidFill>
                  </a:rPr>
                  <a:t>	</a:t>
                </a:r>
                <a14:m>
                  <m:oMath xmlns:m="http://schemas.openxmlformats.org/officeDocument/2006/math">
                    <m:nary>
                      <m:naryPr>
                        <m:chr m:val="∑"/>
                        <m:ctrlPr>
                          <a:rPr lang="en-US" sz="180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𝑗</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𝑐</m:t>
                        </m:r>
                      </m:sup>
                      <m:e>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𝑖𝑗</m:t>
                            </m:r>
                          </m:sub>
                        </m:sSub>
                        <m:r>
                          <a:rPr lang="en-US" sz="1800" b="0" i="1" smtClean="0">
                            <a:solidFill>
                              <a:schemeClr val="bg1"/>
                            </a:solidFill>
                            <a:latin typeface="Cambria Math" panose="02040503050406030204" pitchFamily="18" charset="0"/>
                          </a:rPr>
                          <m:t>=1</m:t>
                        </m:r>
                      </m:e>
                    </m:nary>
                  </m:oMath>
                </a14:m>
                <a:r>
                  <a:rPr lang="en-US" sz="1800" dirty="0">
                    <a:solidFill>
                      <a:schemeClr val="bg1"/>
                    </a:solidFill>
                  </a:rPr>
                  <a:t>	 </a:t>
                </a:r>
                <a14:m>
                  <m:oMath xmlns:m="http://schemas.openxmlformats.org/officeDocument/2006/math">
                    <m:nary>
                      <m:naryPr>
                        <m:chr m:val="∑"/>
                        <m:ctrlPr>
                          <a:rPr lang="en-US" sz="1800" i="1">
                            <a:solidFill>
                              <a:schemeClr val="bg1"/>
                            </a:solidFill>
                            <a:latin typeface="Cambria Math" panose="02040503050406030204" pitchFamily="18" charset="0"/>
                          </a:rPr>
                        </m:ctrlPr>
                      </m:naryPr>
                      <m:sub>
                        <m:r>
                          <m:rPr>
                            <m:brk m:alnAt="23"/>
                          </m:rPr>
                          <a:rPr lang="en-US" sz="1800" i="1">
                            <a:solidFill>
                              <a:schemeClr val="bg1"/>
                            </a:solidFill>
                            <a:latin typeface="Cambria Math" panose="02040503050406030204" pitchFamily="18" charset="0"/>
                          </a:rPr>
                          <m:t>𝑗</m:t>
                        </m:r>
                        <m:r>
                          <a:rPr lang="en-US" sz="1800" i="1">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𝑀</m:t>
                        </m:r>
                      </m:sup>
                      <m:e>
                        <m:sSub>
                          <m:sSubPr>
                            <m:ctrlPr>
                              <a:rPr lang="en-US" sz="1800" i="1">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𝑏</m:t>
                            </m:r>
                          </m:e>
                          <m:sub>
                            <m:r>
                              <a:rPr lang="en-US" sz="1800" i="1">
                                <a:solidFill>
                                  <a:schemeClr val="bg1"/>
                                </a:solidFill>
                                <a:latin typeface="Cambria Math" panose="02040503050406030204" pitchFamily="18" charset="0"/>
                              </a:rPr>
                              <m:t>𝑖𝑗</m:t>
                            </m:r>
                          </m:sub>
                        </m:sSub>
                        <m:r>
                          <a:rPr lang="en-US" sz="1800" i="1">
                            <a:solidFill>
                              <a:schemeClr val="bg1"/>
                            </a:solidFill>
                            <a:latin typeface="Cambria Math" panose="02040503050406030204" pitchFamily="18" charset="0"/>
                          </a:rPr>
                          <m:t>=1</m:t>
                        </m:r>
                      </m:e>
                    </m:nary>
                  </m:oMath>
                </a14:m>
                <a:endParaRPr lang="en-US" sz="1800" dirty="0">
                  <a:solidFill>
                    <a:schemeClr val="bg1"/>
                  </a:solidFill>
                </a:endParaRPr>
              </a:p>
              <a:p>
                <a:pPr marL="176213" indent="-176213">
                  <a:spcAft>
                    <a:spcPts val="1200"/>
                  </a:spcAft>
                  <a:buFont typeface="Arial" panose="020B0604020202020204" pitchFamily="34" charset="0"/>
                  <a:buChar char="•"/>
                  <a:tabLst>
                    <a:tab pos="1998663" algn="ctr"/>
                    <a:tab pos="5484813" algn="ctr"/>
                  </a:tabLst>
                </a:pPr>
                <a:r>
                  <a:rPr lang="en-US" sz="1800" b="1" dirty="0">
                    <a:solidFill>
                      <a:schemeClr val="bg1"/>
                    </a:solidFill>
                  </a:rPr>
                  <a:t>A Markov model is called </a:t>
                </a:r>
                <a:r>
                  <a:rPr lang="en-US" sz="1800" b="1" dirty="0">
                    <a:solidFill>
                      <a:schemeClr val="accent1"/>
                    </a:solidFill>
                  </a:rPr>
                  <a:t>ergodic</a:t>
                </a:r>
                <a:r>
                  <a:rPr lang="en-US" sz="1800" b="1" dirty="0">
                    <a:solidFill>
                      <a:schemeClr val="bg1"/>
                    </a:solidFill>
                  </a:rPr>
                  <a:t> if every one of the states has a nonzero probability of occurring given some starting state.</a:t>
                </a:r>
              </a:p>
              <a:p>
                <a:pPr marL="176213" indent="-176213">
                  <a:spcBef>
                    <a:spcPts val="0"/>
                  </a:spcBef>
                  <a:spcAft>
                    <a:spcPts val="1800"/>
                  </a:spcAft>
                  <a:buFont typeface="Arial" pitchFamily="34" charset="0"/>
                  <a:buChar char="•"/>
                </a:pPr>
                <a:r>
                  <a:rPr lang="en-US" sz="1800" b="1" dirty="0">
                    <a:solidFill>
                      <a:schemeClr val="bg1"/>
                    </a:solidFill>
                  </a:rPr>
                  <a:t>A Markov model is called a </a:t>
                </a:r>
                <a:r>
                  <a:rPr lang="en-US" sz="1800" b="1" dirty="0">
                    <a:solidFill>
                      <a:schemeClr val="accent1"/>
                    </a:solidFill>
                  </a:rPr>
                  <a:t>hidden Markov model </a:t>
                </a:r>
                <a:r>
                  <a:rPr lang="en-US" sz="1800" b="1" dirty="0">
                    <a:solidFill>
                      <a:schemeClr val="bg1"/>
                    </a:solidFill>
                  </a:rPr>
                  <a:t>(HMM) if the output symbols cannot be observed directly (e.g., correspond to a state) and can only be observed through a second stochastic process.</a:t>
                </a:r>
              </a:p>
              <a:p>
                <a:pPr marL="176213" indent="-176213">
                  <a:spcBef>
                    <a:spcPts val="0"/>
                  </a:spcBef>
                  <a:spcAft>
                    <a:spcPts val="1200"/>
                  </a:spcAft>
                  <a:buFont typeface="Arial" pitchFamily="34" charset="0"/>
                  <a:buChar char="•"/>
                </a:pPr>
                <a:r>
                  <a:rPr lang="en-US" sz="1800" b="1" dirty="0">
                    <a:solidFill>
                      <a:schemeClr val="bg1"/>
                    </a:solidFill>
                  </a:rPr>
                  <a:t>HMMs are often referred to as a </a:t>
                </a:r>
                <a:r>
                  <a:rPr lang="en-US" sz="1800" b="1" dirty="0">
                    <a:solidFill>
                      <a:schemeClr val="accent1"/>
                    </a:solidFill>
                  </a:rPr>
                  <a:t>doubly stochastic system</a:t>
                </a:r>
                <a:r>
                  <a:rPr lang="en-US" sz="1800" b="1" dirty="0">
                    <a:solidFill>
                      <a:schemeClr val="bg1"/>
                    </a:solidFill>
                  </a:rPr>
                  <a:t> or model because state transitions and outputs are modeled as stochastic processes.</a:t>
                </a:r>
              </a:p>
              <a:p>
                <a:pPr marL="176213" indent="-176213">
                  <a:spcBef>
                    <a:spcPts val="0"/>
                  </a:spcBef>
                  <a:spcAft>
                    <a:spcPts val="600"/>
                  </a:spcAft>
                  <a:buFont typeface="Arial" pitchFamily="34" charset="0"/>
                  <a:buChar char="•"/>
                </a:pPr>
                <a:r>
                  <a:rPr lang="en-US" sz="1800" b="1" dirty="0">
                    <a:solidFill>
                      <a:schemeClr val="bg1"/>
                    </a:solidFill>
                  </a:rPr>
                  <a:t>There are three fundamental problems associated with HMMs:</a:t>
                </a:r>
              </a:p>
              <a:p>
                <a:pPr marL="339725" lvl="1" indent="-163513">
                  <a:spcBef>
                    <a:spcPts val="0"/>
                  </a:spcBef>
                  <a:spcAft>
                    <a:spcPts val="600"/>
                  </a:spcAft>
                  <a:buFont typeface="Wingdings" pitchFamily="2" charset="2"/>
                  <a:buChar char="§"/>
                </a:pPr>
                <a:r>
                  <a:rPr lang="en-US" sz="1800" b="1" dirty="0">
                    <a:solidFill>
                      <a:schemeClr val="accent1"/>
                    </a:solidFill>
                  </a:rPr>
                  <a:t>Evaluation:</a:t>
                </a:r>
                <a:r>
                  <a:rPr lang="en-US" sz="1800" b="1" dirty="0">
                    <a:solidFill>
                      <a:schemeClr val="bg1"/>
                    </a:solidFill>
                  </a:rPr>
                  <a:t> How do we efficiently compute the probability that particular sequences of states was observed?</a:t>
                </a:r>
              </a:p>
              <a:p>
                <a:pPr marL="339725" lvl="1" indent="-163513">
                  <a:spcBef>
                    <a:spcPts val="0"/>
                  </a:spcBef>
                  <a:spcAft>
                    <a:spcPts val="600"/>
                  </a:spcAft>
                  <a:buFont typeface="Wingdings" pitchFamily="2" charset="2"/>
                  <a:buChar char="§"/>
                </a:pPr>
                <a:r>
                  <a:rPr lang="en-US" sz="1800" b="1" dirty="0">
                    <a:solidFill>
                      <a:schemeClr val="accent1"/>
                    </a:solidFill>
                  </a:rPr>
                  <a:t>Decoding:</a:t>
                </a:r>
                <a:r>
                  <a:rPr lang="en-US" sz="1800" b="1" dirty="0">
                    <a:solidFill>
                      <a:schemeClr val="bg1"/>
                    </a:solidFill>
                  </a:rPr>
                  <a:t> What is the most likely sequences of hidden states that produced an observed sequence?</a:t>
                </a:r>
              </a:p>
              <a:p>
                <a:pPr marL="339725" lvl="1" indent="-163513">
                  <a:spcBef>
                    <a:spcPts val="0"/>
                  </a:spcBef>
                  <a:spcAft>
                    <a:spcPts val="600"/>
                  </a:spcAft>
                  <a:buFont typeface="Wingdings" pitchFamily="2" charset="2"/>
                  <a:buChar char="§"/>
                </a:pPr>
                <a:r>
                  <a:rPr lang="en-US" sz="1800" b="1" dirty="0">
                    <a:solidFill>
                      <a:schemeClr val="accent1"/>
                    </a:solidFill>
                  </a:rPr>
                  <a:t>Learning:</a:t>
                </a:r>
                <a:r>
                  <a:rPr lang="en-US" sz="1800" b="1" dirty="0">
                    <a:solidFill>
                      <a:schemeClr val="bg1"/>
                    </a:solidFill>
                  </a:rPr>
                  <a:t> How do we estimate the parameters of the model?</a:t>
                </a:r>
              </a:p>
            </p:txBody>
          </p:sp>
        </mc:Choice>
        <mc:Fallback xmlns="">
          <p:sp>
            <p:nvSpPr>
              <p:cNvPr id="4103" name="Text Box 9"/>
              <p:cNvSpPr txBox="1">
                <a:spLocks noRot="1" noChangeAspect="1" noMove="1" noResize="1" noEditPoints="1" noAdjustHandles="1" noChangeArrowheads="1" noChangeShapeType="1" noTextEdit="1"/>
              </p:cNvSpPr>
              <p:nvPr/>
            </p:nvSpPr>
            <p:spPr bwMode="auto">
              <a:xfrm>
                <a:off x="228600" y="647700"/>
                <a:ext cx="8686800" cy="5410200"/>
              </a:xfrm>
              <a:prstGeom prst="rect">
                <a:avLst/>
              </a:prstGeom>
              <a:blipFill>
                <a:blip r:embed="rId3"/>
                <a:stretch>
                  <a:fillRect l="-1606" t="-1636" r="-1752"/>
                </a:stretch>
              </a:blipFill>
              <a:ln w="9525">
                <a:noFill/>
                <a:miter lim="800000"/>
                <a:headEnd/>
                <a:tailEnd/>
              </a:ln>
            </p:spPr>
            <p:txBody>
              <a:bodyPr/>
              <a:lstStyle/>
              <a:p>
                <a:r>
                  <a:rPr lang="en-US">
                    <a:noFill/>
                  </a:rPr>
                  <a:t> </a:t>
                </a:r>
              </a:p>
            </p:txBody>
          </p:sp>
        </mc:Fallback>
      </mc:AlternateContent>
      <p:sp>
        <p:nvSpPr>
          <p:cNvPr id="4104" name="Text Box 10"/>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More Definitions and Comments</a:t>
            </a:r>
          </a:p>
        </p:txBody>
      </p:sp>
    </p:spTree>
    <p:extLst>
      <p:ext uri="{BB962C8B-B14F-4D97-AF65-F5344CB8AC3E}">
        <p14:creationId xmlns:p14="http://schemas.microsoft.com/office/powerpoint/2010/main" val="418417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8600" y="57650"/>
            <a:ext cx="8686800" cy="369332"/>
          </a:xfrm>
          <a:prstGeom prst="rect">
            <a:avLst/>
          </a:prstGeom>
          <a:noFill/>
          <a:ln w="9525">
            <a:noFill/>
            <a:miter lim="800000"/>
            <a:headEnd/>
            <a:tailEnd/>
          </a:ln>
        </p:spPr>
        <p:txBody>
          <a:bodyPr lIns="0" tIns="0" rIns="0" bIns="0" anchor="ctr" anchorCtr="0">
            <a:spAutoFit/>
          </a:bodyPr>
          <a:lstStyle/>
          <a:p>
            <a:pPr>
              <a:spcBef>
                <a:spcPct val="50000"/>
              </a:spcBef>
            </a:pPr>
            <a:r>
              <a:rPr lang="en-US" b="1" dirty="0">
                <a:solidFill>
                  <a:schemeClr val="accent2"/>
                </a:solidFill>
              </a:rPr>
              <a:t>Summary</a:t>
            </a:r>
          </a:p>
        </p:txBody>
      </p:sp>
      <p:sp>
        <p:nvSpPr>
          <p:cNvPr id="21507" name="Text Box 4"/>
          <p:cNvSpPr txBox="1">
            <a:spLocks noChangeArrowheads="1"/>
          </p:cNvSpPr>
          <p:nvPr/>
        </p:nvSpPr>
        <p:spPr bwMode="auto">
          <a:xfrm>
            <a:off x="187531" y="682625"/>
            <a:ext cx="8688388" cy="4093428"/>
          </a:xfrm>
          <a:prstGeom prst="rect">
            <a:avLst/>
          </a:prstGeom>
          <a:noFill/>
          <a:ln w="9525">
            <a:noFill/>
            <a:miter lim="800000"/>
            <a:headEnd/>
            <a:tailEnd/>
          </a:ln>
        </p:spPr>
        <p:txBody>
          <a:bodyPr lIns="0" tIns="0" rIns="0" bIns="0">
            <a:spAutoFit/>
          </a:bodyPr>
          <a:lstStyle/>
          <a:p>
            <a:pPr>
              <a:spcBef>
                <a:spcPts val="0"/>
              </a:spcBef>
              <a:spcAft>
                <a:spcPts val="600"/>
              </a:spcAft>
            </a:pPr>
            <a:r>
              <a:rPr lang="en-US" sz="1800" b="1" dirty="0">
                <a:solidFill>
                  <a:schemeClr val="bg1"/>
                </a:solidFill>
              </a:rPr>
              <a:t>Progress thus far:</a:t>
            </a:r>
          </a:p>
          <a:p>
            <a:pPr marL="171450" indent="-171450">
              <a:spcBef>
                <a:spcPts val="0"/>
              </a:spcBef>
              <a:spcAft>
                <a:spcPts val="600"/>
              </a:spcAft>
              <a:buFontTx/>
              <a:buChar char="•"/>
            </a:pPr>
            <a:r>
              <a:rPr lang="en-US" sz="1800" b="1" dirty="0">
                <a:solidFill>
                  <a:schemeClr val="bg1"/>
                </a:solidFill>
              </a:rPr>
              <a:t>Formally introduced a hidden Markov model.</a:t>
            </a:r>
          </a:p>
          <a:p>
            <a:pPr marL="171450" indent="-171450">
              <a:spcBef>
                <a:spcPts val="0"/>
              </a:spcBef>
              <a:spcAft>
                <a:spcPts val="600"/>
              </a:spcAft>
              <a:buFontTx/>
              <a:buChar char="•"/>
            </a:pPr>
            <a:r>
              <a:rPr lang="en-US" sz="1800" b="1" dirty="0">
                <a:solidFill>
                  <a:schemeClr val="bg1"/>
                </a:solidFill>
              </a:rPr>
              <a:t>Described three fundamental problems (evaluation, decoding, and training).</a:t>
            </a:r>
          </a:p>
          <a:p>
            <a:pPr marL="171450" indent="-171450">
              <a:spcBef>
                <a:spcPts val="0"/>
              </a:spcBef>
              <a:spcAft>
                <a:spcPts val="1200"/>
              </a:spcAft>
              <a:buFontTx/>
              <a:buChar char="•"/>
            </a:pPr>
            <a:r>
              <a:rPr lang="en-US" sz="1800" b="1" dirty="0">
                <a:solidFill>
                  <a:schemeClr val="bg1"/>
                </a:solidFill>
              </a:rPr>
              <a:t>Derived general properties of the model.</a:t>
            </a:r>
          </a:p>
          <a:p>
            <a:pPr marL="171450" indent="-171450">
              <a:spcBef>
                <a:spcPts val="0"/>
              </a:spcBef>
              <a:spcAft>
                <a:spcPts val="600"/>
              </a:spcAft>
            </a:pPr>
            <a:r>
              <a:rPr lang="en-US" sz="1800" b="1" dirty="0">
                <a:solidFill>
                  <a:schemeClr val="bg1"/>
                </a:solidFill>
              </a:rPr>
              <a:t>Remaining issues:</a:t>
            </a:r>
          </a:p>
          <a:p>
            <a:pPr marL="171450" indent="-171450">
              <a:spcBef>
                <a:spcPts val="0"/>
              </a:spcBef>
              <a:spcAft>
                <a:spcPts val="600"/>
              </a:spcAft>
              <a:buFontTx/>
              <a:buChar char="•"/>
            </a:pPr>
            <a:r>
              <a:rPr lang="en-US" sz="1800" b="1" dirty="0">
                <a:solidFill>
                  <a:schemeClr val="bg1"/>
                </a:solidFill>
              </a:rPr>
              <a:t>Introduce the Forward Algorithm as a fast way to do evaluation.</a:t>
            </a:r>
          </a:p>
          <a:p>
            <a:pPr marL="171450" indent="-171450">
              <a:spcBef>
                <a:spcPts val="0"/>
              </a:spcBef>
              <a:spcAft>
                <a:spcPts val="600"/>
              </a:spcAft>
              <a:buFontTx/>
              <a:buChar char="•"/>
            </a:pPr>
            <a:r>
              <a:rPr lang="en-US" sz="1800" b="1" dirty="0">
                <a:solidFill>
                  <a:schemeClr val="bg1"/>
                </a:solidFill>
              </a:rPr>
              <a:t>Introduce the Viterbi Algorithm as a reasonable way to do decoding.</a:t>
            </a:r>
          </a:p>
          <a:p>
            <a:pPr marL="171450" indent="-171450">
              <a:spcBef>
                <a:spcPts val="0"/>
              </a:spcBef>
              <a:spcAft>
                <a:spcPts val="600"/>
              </a:spcAft>
              <a:buFontTx/>
              <a:buChar char="•"/>
            </a:pPr>
            <a:r>
              <a:rPr lang="en-US" sz="1800" b="1" dirty="0">
                <a:solidFill>
                  <a:schemeClr val="bg1"/>
                </a:solidFill>
              </a:rPr>
              <a:t>Introduce dynamic programming using a string matching example.</a:t>
            </a:r>
          </a:p>
          <a:p>
            <a:pPr marL="171450" indent="-171450">
              <a:spcBef>
                <a:spcPts val="0"/>
              </a:spcBef>
              <a:spcAft>
                <a:spcPts val="600"/>
              </a:spcAft>
              <a:buFont typeface="Arial" pitchFamily="34" charset="0"/>
              <a:buChar char="•"/>
            </a:pPr>
            <a:r>
              <a:rPr lang="en-US" sz="1800" b="1" dirty="0">
                <a:solidFill>
                  <a:schemeClr val="bg1"/>
                </a:solidFill>
              </a:rPr>
              <a:t>Derive the reestimation equations using the EM Theorem so we can guarantee convergence.</a:t>
            </a:r>
          </a:p>
          <a:p>
            <a:pPr marL="171450" indent="-171450">
              <a:spcBef>
                <a:spcPts val="0"/>
              </a:spcBef>
              <a:spcAft>
                <a:spcPts val="600"/>
              </a:spcAft>
              <a:buFont typeface="Arial" pitchFamily="34" charset="0"/>
              <a:buChar char="•"/>
            </a:pPr>
            <a:r>
              <a:rPr lang="en-US" sz="1800" b="1" dirty="0">
                <a:solidFill>
                  <a:schemeClr val="bg1"/>
                </a:solidFill>
              </a:rPr>
              <a:t>Generalize the output distribution to a continuous distribution using a Gaussian mixture model.</a:t>
            </a:r>
          </a:p>
        </p:txBody>
      </p:sp>
    </p:spTree>
    <p:extLst>
      <p:ext uri="{BB962C8B-B14F-4D97-AF65-F5344CB8AC3E}">
        <p14:creationId xmlns:p14="http://schemas.microsoft.com/office/powerpoint/2010/main" val="197954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Definition of a Hidden Markov Model</a:t>
            </a:r>
          </a:p>
        </p:txBody>
      </p:sp>
      <mc:AlternateContent xmlns:mc="http://schemas.openxmlformats.org/markup-compatibility/2006" xmlns:a14="http://schemas.microsoft.com/office/drawing/2010/main">
        <mc:Choice Requires="a14">
          <p:sp>
            <p:nvSpPr>
              <p:cNvPr id="5" name="Text Box 9">
                <a:extLst>
                  <a:ext uri="{FF2B5EF4-FFF2-40B4-BE49-F238E27FC236}">
                    <a16:creationId xmlns:a16="http://schemas.microsoft.com/office/drawing/2014/main" id="{025C3CE6-6485-1B43-8B80-CDE52BAC95A2}"/>
                  </a:ext>
                </a:extLst>
              </p:cNvPr>
              <p:cNvSpPr txBox="1">
                <a:spLocks noChangeArrowheads="1"/>
              </p:cNvSpPr>
              <p:nvPr/>
            </p:nvSpPr>
            <p:spPr bwMode="auto">
              <a:xfrm>
                <a:off x="228600" y="647699"/>
                <a:ext cx="8686800" cy="5910755"/>
              </a:xfrm>
              <a:prstGeom prst="rect">
                <a:avLst/>
              </a:prstGeom>
              <a:noFill/>
              <a:ln w="9525">
                <a:noFill/>
                <a:miter lim="800000"/>
                <a:headEnd/>
                <a:tailEnd/>
              </a:ln>
            </p:spPr>
            <p:txBody>
              <a:bodyPr lIns="0" tIns="0" rIns="0" bIns="0">
                <a:noAutofit/>
              </a:bodyPr>
              <a:lstStyle/>
              <a:p>
                <a:pPr marL="176213" indent="-176213">
                  <a:spcAft>
                    <a:spcPts val="600"/>
                  </a:spcAft>
                  <a:buFont typeface="Arial" pitchFamily="34" charset="0"/>
                  <a:buChar char="•"/>
                </a:pPr>
                <a:r>
                  <a:rPr lang="en-US" sz="1800" b="1" dirty="0">
                    <a:solidFill>
                      <a:schemeClr val="bg1"/>
                    </a:solidFill>
                  </a:rPr>
                  <a:t>What is a first-order Markov Chain?</a:t>
                </a:r>
              </a:p>
              <a:p>
                <a:pPr>
                  <a:spcAft>
                    <a:spcPts val="1200"/>
                  </a:spcAft>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𝑃</m:t>
                      </m:r>
                      <m:d>
                        <m:dPr>
                          <m:ctrlPr>
                            <a:rPr lang="en-US" sz="1800" i="1" smtClean="0">
                              <a:solidFill>
                                <a:schemeClr val="bg1"/>
                              </a:solidFill>
                              <a:latin typeface="Cambria Math" panose="02040503050406030204" pitchFamily="18" charset="0"/>
                            </a:rPr>
                          </m:ctrlPr>
                        </m:dPr>
                        <m:e>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rPr>
                                <m:t>𝑗</m:t>
                              </m:r>
                            </m:sub>
                          </m:sSub>
                          <m:d>
                            <m:dPr>
                              <m:ctrlPr>
                                <a:rPr lang="en-US" sz="180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𝑡</m:t>
                              </m:r>
                              <m:r>
                                <a:rPr lang="en-US" sz="1800" b="0" i="1" smtClean="0">
                                  <a:solidFill>
                                    <a:schemeClr val="bg1"/>
                                  </a:solidFill>
                                  <a:latin typeface="Cambria Math" panose="02040503050406030204" pitchFamily="18" charset="0"/>
                                </a:rPr>
                                <m:t>+1</m:t>
                              </m:r>
                            </m:e>
                          </m:d>
                        </m:e>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e>
                          </m:d>
                          <m:r>
                            <a:rPr lang="en-US" sz="1800" b="0" i="1" smtClean="0">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𝑘</m:t>
                              </m:r>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r>
                                <a:rPr lang="en-US" sz="1800" b="0" i="1" smtClean="0">
                                  <a:solidFill>
                                    <a:schemeClr val="bg1"/>
                                  </a:solidFill>
                                  <a:latin typeface="Cambria Math" panose="02040503050406030204" pitchFamily="18" charset="0"/>
                                </a:rPr>
                                <m:t>−1</m:t>
                              </m:r>
                            </m:e>
                          </m:d>
                          <m:r>
                            <a:rPr lang="en-US" sz="1800" b="0" i="1">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m:t>
                          </m:r>
                        </m:e>
                      </m:d>
                      <m:r>
                        <a:rPr lang="en-US" sz="1800" b="0" i="1" smtClean="0">
                          <a:solidFill>
                            <a:schemeClr val="bg1"/>
                          </a:solidFill>
                          <a:latin typeface="Cambria Math" panose="02040503050406030204" pitchFamily="18" charset="0"/>
                        </a:rPr>
                        <m:t>=</m:t>
                      </m:r>
                      <m:r>
                        <a:rPr lang="en-US" sz="1800" b="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r>
                                <a:rPr lang="en-US" sz="1800" b="0" i="1">
                                  <a:solidFill>
                                    <a:schemeClr val="bg1"/>
                                  </a:solidFill>
                                  <a:latin typeface="Cambria Math" panose="02040503050406030204" pitchFamily="18" charset="0"/>
                                </a:rPr>
                                <m:t>+1</m:t>
                              </m:r>
                            </m:e>
                          </m:d>
                        </m:e>
                        <m:e>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rPr>
                              </m:ctrlPr>
                            </m:dPr>
                            <m:e>
                              <m:r>
                                <a:rPr lang="en-US" sz="1800" b="0" i="1">
                                  <a:solidFill>
                                    <a:schemeClr val="bg1"/>
                                  </a:solidFill>
                                  <a:latin typeface="Cambria Math" panose="02040503050406030204" pitchFamily="18" charset="0"/>
                                </a:rPr>
                                <m:t>𝑡</m:t>
                              </m:r>
                            </m:e>
                          </m:d>
                        </m:e>
                      </m:d>
                    </m:oMath>
                  </m:oMathPara>
                </a14:m>
                <a:endParaRPr lang="en-US" sz="1800" dirty="0">
                  <a:solidFill>
                    <a:schemeClr val="bg1"/>
                  </a:solidFill>
                </a:endParaRPr>
              </a:p>
              <a:p>
                <a:pPr marL="176213" indent="-176213">
                  <a:spcAft>
                    <a:spcPts val="600"/>
                  </a:spcAft>
                  <a:buFont typeface="Arial" pitchFamily="34" charset="0"/>
                  <a:buChar char="•"/>
                </a:pPr>
                <a:r>
                  <a:rPr lang="en-US" sz="1800" b="1" dirty="0">
                    <a:solidFill>
                      <a:schemeClr val="bg1"/>
                    </a:solidFill>
                  </a:rPr>
                  <a:t>Further, we consider only those processes for which the right-hand side, known as a transition probability, is independent of time:</a:t>
                </a:r>
              </a:p>
              <a:p>
                <a:pPr marL="176213">
                  <a:spcAft>
                    <a:spcPts val="1200"/>
                  </a:spcAft>
                </a:pPr>
                <a14:m>
                  <m:oMathPara xmlns:m="http://schemas.openxmlformats.org/officeDocument/2006/math">
                    <m:oMathParaPr>
                      <m:jc m:val="centerGroup"/>
                    </m:oMathParaPr>
                    <m:oMath xmlns:m="http://schemas.openxmlformats.org/officeDocument/2006/math">
                      <m:r>
                        <a:rPr lang="en-US" sz="180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𝑗</m:t>
                              </m:r>
                            </m:sub>
                          </m:sSub>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𝑡</m:t>
                              </m:r>
                              <m:r>
                                <a:rPr lang="en-US" sz="1800" i="1">
                                  <a:solidFill>
                                    <a:schemeClr val="bg1"/>
                                  </a:solidFill>
                                  <a:latin typeface="Cambria Math" panose="02040503050406030204" pitchFamily="18" charset="0"/>
                                </a:rPr>
                                <m:t>+1</m:t>
                              </m:r>
                            </m:e>
                          </m:d>
                        </m:e>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𝑡</m:t>
                              </m:r>
                            </m:e>
                          </m:d>
                        </m:e>
                      </m:d>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𝑖𝑗</m:t>
                          </m:r>
                        </m:sub>
                      </m:sSub>
                      <m:r>
                        <a:rPr lang="en-US" sz="1800" b="0" i="1" smtClean="0">
                          <a:solidFill>
                            <a:schemeClr val="bg1"/>
                          </a:solidFill>
                          <a:latin typeface="Cambria Math" panose="02040503050406030204" pitchFamily="18" charset="0"/>
                        </a:rPr>
                        <m:t>   1</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𝑖</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𝑐</m:t>
                      </m:r>
                      <m:r>
                        <a:rPr lang="en-US" sz="1800" b="0" i="1" smtClean="0">
                          <a:solidFill>
                            <a:schemeClr val="bg1"/>
                          </a:solidFill>
                          <a:latin typeface="Cambria Math" panose="02040503050406030204" pitchFamily="18" charset="0"/>
                          <a:ea typeface="Cambria Math" panose="02040503050406030204" pitchFamily="18" charset="0"/>
                        </a:rPr>
                        <m:t>, 1≤</m:t>
                      </m:r>
                      <m:r>
                        <a:rPr lang="en-US" sz="1800" b="0" i="1" smtClean="0">
                          <a:solidFill>
                            <a:schemeClr val="bg1"/>
                          </a:solidFill>
                          <a:latin typeface="Cambria Math" panose="02040503050406030204" pitchFamily="18" charset="0"/>
                          <a:ea typeface="Cambria Math" panose="02040503050406030204" pitchFamily="18" charset="0"/>
                        </a:rPr>
                        <m:t>𝑗</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𝑐</m:t>
                      </m:r>
                    </m:oMath>
                  </m:oMathPara>
                </a14:m>
                <a:endParaRPr lang="en-US" sz="1800" b="0" dirty="0">
                  <a:solidFill>
                    <a:schemeClr val="bg1"/>
                  </a:solidFill>
                  <a:ea typeface="Cambria Math" panose="02040503050406030204" pitchFamily="18" charset="0"/>
                </a:endParaRPr>
              </a:p>
              <a:p>
                <a:pPr marL="171450">
                  <a:spcAft>
                    <a:spcPts val="600"/>
                  </a:spcAft>
                </a:pPr>
                <a:r>
                  <a:rPr lang="en-US" sz="1800" b="1" dirty="0">
                    <a:solidFill>
                      <a:schemeClr val="bg1"/>
                    </a:solidFill>
                  </a:rPr>
                  <a:t>with the following properties:</a:t>
                </a:r>
              </a:p>
              <a:p>
                <a:pPr marL="171450">
                  <a:spcAft>
                    <a:spcPts val="1200"/>
                  </a:spcAft>
                  <a:tabLst>
                    <a:tab pos="1303338" algn="ctr"/>
                    <a:tab pos="3190875" algn="ctr"/>
                  </a:tabLst>
                </a:pPr>
                <a:r>
                  <a:rPr lang="en-US" sz="1800"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𝑖𝑗</m:t>
                        </m:r>
                      </m:sub>
                    </m:sSub>
                    <m:r>
                      <a:rPr lang="en-US" sz="180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0,</m:t>
                    </m:r>
                    <m:r>
                      <a:rPr lang="en-US" sz="1800" i="1">
                        <a:solidFill>
                          <a:schemeClr val="bg1"/>
                        </a:solidFill>
                        <a:latin typeface="Cambria Math" panose="02040503050406030204" pitchFamily="18" charset="0"/>
                      </a:rPr>
                      <m:t>  </m:t>
                    </m:r>
                    <m:r>
                      <a:rPr lang="en-US" sz="1800" i="1" smtClean="0">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𝑖</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𝑗</m:t>
                    </m:r>
                  </m:oMath>
                </a14:m>
                <a:r>
                  <a:rPr lang="en-US" sz="1800" dirty="0">
                    <a:solidFill>
                      <a:schemeClr val="bg1"/>
                    </a:solidFill>
                    <a:ea typeface="Cambria Math" panose="02040503050406030204" pitchFamily="18" charset="0"/>
                  </a:rPr>
                  <a:t>	</a:t>
                </a:r>
                <a14:m>
                  <m:oMath xmlns:m="http://schemas.openxmlformats.org/officeDocument/2006/math">
                    <m:nary>
                      <m:naryPr>
                        <m:chr m:val="∑"/>
                        <m:ctrlPr>
                          <a:rPr lang="en-US" sz="180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𝑗</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𝑐</m:t>
                        </m:r>
                      </m:sup>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𝑖𝑗</m:t>
                            </m:r>
                          </m:sub>
                        </m:sSub>
                        <m:r>
                          <a:rPr lang="en-US" sz="1800" b="0" i="1" smtClean="0">
                            <a:solidFill>
                              <a:schemeClr val="bg1"/>
                            </a:solidFill>
                            <a:latin typeface="Cambria Math" panose="02040503050406030204" pitchFamily="18" charset="0"/>
                          </a:rPr>
                          <m:t>=1   </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𝑖</m:t>
                        </m:r>
                      </m:e>
                    </m:nary>
                  </m:oMath>
                </a14:m>
                <a:endParaRPr lang="en-US" sz="1800" dirty="0">
                  <a:solidFill>
                    <a:schemeClr val="bg1"/>
                  </a:solidFill>
                  <a:ea typeface="Cambria Math" panose="02040503050406030204" pitchFamily="18" charset="0"/>
                </a:endParaRPr>
              </a:p>
              <a:p>
                <a:pPr marL="176213" indent="-176213">
                  <a:spcAft>
                    <a:spcPts val="600"/>
                  </a:spcAft>
                  <a:buFont typeface="Arial" pitchFamily="34" charset="0"/>
                  <a:buChar char="•"/>
                  <a:tabLst>
                    <a:tab pos="2962275" algn="ctr"/>
                    <a:tab pos="5651500" algn="ctr"/>
                  </a:tabLst>
                </a:pPr>
                <a:r>
                  <a:rPr lang="en-US" sz="1800" b="1" dirty="0">
                    <a:solidFill>
                      <a:schemeClr val="bg1"/>
                    </a:solidFill>
                  </a:rPr>
                  <a:t>For example, each state could correspond to</a:t>
                </a:r>
                <a:br>
                  <a:rPr lang="en-US" sz="1800" b="1" dirty="0">
                    <a:solidFill>
                      <a:schemeClr val="bg1"/>
                    </a:solidFill>
                  </a:rPr>
                </a:br>
                <a:r>
                  <a:rPr lang="en-US" sz="1800" b="1" dirty="0">
                    <a:solidFill>
                      <a:schemeClr val="bg1"/>
                    </a:solidFill>
                  </a:rPr>
                  <a:t>the ‘state’ of the weather:</a:t>
                </a:r>
              </a:p>
              <a:p>
                <a:pPr marL="342900">
                  <a:spcAft>
                    <a:spcPts val="0"/>
                  </a:spcAft>
                  <a:tabLst>
                    <a:tab pos="2962275" algn="ctr"/>
                    <a:tab pos="5651500" algn="ctr"/>
                  </a:tabLst>
                </a:pPr>
                <a:r>
                  <a:rPr lang="en-US" sz="1800" b="1" dirty="0">
                    <a:solidFill>
                      <a:schemeClr val="bg1"/>
                    </a:solidFill>
                  </a:rPr>
                  <a:t>state 1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1</m:t>
                        </m:r>
                      </m:sub>
                    </m:sSub>
                  </m:oMath>
                </a14:m>
                <a:r>
                  <a:rPr lang="en-US" sz="1800" b="1" dirty="0">
                    <a:solidFill>
                      <a:schemeClr val="bg1"/>
                    </a:solidFill>
                  </a:rPr>
                  <a:t>): precipitation (e.g., rain, snow, hail)</a:t>
                </a:r>
              </a:p>
              <a:p>
                <a:pPr marL="342900">
                  <a:spcAft>
                    <a:spcPts val="0"/>
                  </a:spcAft>
                  <a:tabLst>
                    <a:tab pos="2962275" algn="ctr"/>
                    <a:tab pos="5651500" algn="ctr"/>
                  </a:tabLst>
                </a:pPr>
                <a:r>
                  <a:rPr lang="en-US" sz="1800" b="1" dirty="0">
                    <a:solidFill>
                      <a:schemeClr val="bg1"/>
                    </a:solidFill>
                  </a:rPr>
                  <a:t>state 2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oMath>
                </a14:m>
                <a:r>
                  <a:rPr lang="en-US" sz="1800" b="1" dirty="0">
                    <a:solidFill>
                      <a:schemeClr val="bg1"/>
                    </a:solidFill>
                  </a:rPr>
                  <a:t>): cloudy</a:t>
                </a:r>
              </a:p>
              <a:p>
                <a:pPr marL="342900">
                  <a:spcAft>
                    <a:spcPts val="1200"/>
                  </a:spcAft>
                  <a:tabLst>
                    <a:tab pos="2962275" algn="ctr"/>
                    <a:tab pos="5651500" algn="ctr"/>
                  </a:tabLst>
                </a:pPr>
                <a:r>
                  <a:rPr lang="en-US" sz="1800" b="1" dirty="0">
                    <a:solidFill>
                      <a:schemeClr val="bg1"/>
                    </a:solidFill>
                  </a:rPr>
                  <a:t>state 3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oMath>
                </a14:m>
                <a:r>
                  <a:rPr lang="en-US" sz="1800" b="1" dirty="0">
                    <a:solidFill>
                      <a:schemeClr val="bg1"/>
                    </a:solidFill>
                  </a:rPr>
                  <a:t>): sunny</a:t>
                </a:r>
              </a:p>
              <a:p>
                <a:pPr marL="176213" indent="-176213">
                  <a:spcAft>
                    <a:spcPts val="1200"/>
                  </a:spcAft>
                  <a:buFont typeface="Arial" pitchFamily="34" charset="0"/>
                  <a:buChar char="•"/>
                  <a:tabLst>
                    <a:tab pos="2962275" algn="ctr"/>
                    <a:tab pos="5651500" algn="ctr"/>
                  </a:tabLst>
                </a:pPr>
                <a:r>
                  <a:rPr lang="en-US" sz="1800" b="1" dirty="0">
                    <a:solidFill>
                      <a:schemeClr val="bg1"/>
                    </a:solidFill>
                  </a:rPr>
                  <a:t>As you enter each state (e.g.,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oMath>
                </a14:m>
                <a:r>
                  <a:rPr lang="en-US" sz="1800" b="1" dirty="0">
                    <a:solidFill>
                      <a:schemeClr val="bg1"/>
                    </a:solidFill>
                  </a:rPr>
                  <a:t>), an observable symbol </a:t>
                </a:r>
                <a:br>
                  <a:rPr lang="en-US" sz="1800" b="1" dirty="0">
                    <a:solidFill>
                      <a:schemeClr val="bg1"/>
                    </a:solidFill>
                  </a:rPr>
                </a:br>
                <a:r>
                  <a:rPr lang="en-US" sz="1800" b="1" dirty="0">
                    <a:solidFill>
                      <a:schemeClr val="bg1"/>
                    </a:solidFill>
                  </a:rPr>
                  <a:t>(e.g., sunny) is produced or ‘emitted.’</a:t>
                </a:r>
              </a:p>
              <a:p>
                <a:pPr marL="176213" indent="-176213">
                  <a:spcAft>
                    <a:spcPts val="600"/>
                  </a:spcAft>
                  <a:buFont typeface="Arial" pitchFamily="34" charset="0"/>
                  <a:buChar char="•"/>
                  <a:tabLst>
                    <a:tab pos="2962275" algn="ctr"/>
                    <a:tab pos="5651500" algn="ctr"/>
                  </a:tabLst>
                </a:pPr>
                <a:r>
                  <a:rPr lang="en-US" sz="1800" b="1" dirty="0">
                    <a:solidFill>
                      <a:schemeClr val="bg1"/>
                    </a:solidFill>
                  </a:rPr>
                  <a:t>The above process can be considered observable because the output process is a set of states at each instant of time, where each state corresponds to an observable event. There is no ambiguity between events and states.</a:t>
                </a:r>
              </a:p>
              <a:p>
                <a:pPr>
                  <a:spcAft>
                    <a:spcPts val="600"/>
                  </a:spcAft>
                  <a:tabLst>
                    <a:tab pos="2962275" algn="ctr"/>
                    <a:tab pos="5651500" algn="ctr"/>
                  </a:tabLst>
                </a:pPr>
                <a:endParaRPr lang="en-US" sz="1800" b="1" dirty="0">
                  <a:solidFill>
                    <a:schemeClr val="bg1"/>
                  </a:solidFill>
                </a:endParaRPr>
              </a:p>
              <a:p>
                <a:pPr marL="171450">
                  <a:spcAft>
                    <a:spcPts val="600"/>
                  </a:spcAft>
                </a:pPr>
                <a:endParaRPr lang="en-US" sz="1800" b="1" dirty="0">
                  <a:solidFill>
                    <a:schemeClr val="bg1"/>
                  </a:solidFill>
                </a:endParaRPr>
              </a:p>
            </p:txBody>
          </p:sp>
        </mc:Choice>
        <mc:Fallback xmlns="">
          <p:sp>
            <p:nvSpPr>
              <p:cNvPr id="5" name="Text Box 9">
                <a:extLst>
                  <a:ext uri="{FF2B5EF4-FFF2-40B4-BE49-F238E27FC236}">
                    <a16:creationId xmlns:a16="http://schemas.microsoft.com/office/drawing/2014/main" id="{025C3CE6-6485-1B43-8B80-CDE52BAC95A2}"/>
                  </a:ext>
                </a:extLst>
              </p:cNvPr>
              <p:cNvSpPr txBox="1">
                <a:spLocks noRot="1" noChangeAspect="1" noMove="1" noResize="1" noEditPoints="1" noAdjustHandles="1" noChangeArrowheads="1" noChangeShapeType="1" noTextEdit="1"/>
              </p:cNvSpPr>
              <p:nvPr/>
            </p:nvSpPr>
            <p:spPr bwMode="auto">
              <a:xfrm>
                <a:off x="228600" y="647699"/>
                <a:ext cx="8686800" cy="5910755"/>
              </a:xfrm>
              <a:prstGeom prst="rect">
                <a:avLst/>
              </a:prstGeom>
              <a:blipFill>
                <a:blip r:embed="rId2"/>
                <a:stretch>
                  <a:fillRect l="-1606" t="-1071" r="-2336" b="-1285"/>
                </a:stretch>
              </a:blipFill>
              <a:ln w="9525">
                <a:noFill/>
                <a:miter lim="800000"/>
                <a:headEnd/>
                <a:tailEnd/>
              </a:ln>
            </p:spPr>
            <p:txBody>
              <a:bodyPr/>
              <a:lstStyle/>
              <a:p>
                <a:r>
                  <a:rPr lang="en-US">
                    <a:noFill/>
                  </a:rPr>
                  <a:t> </a:t>
                </a:r>
              </a:p>
            </p:txBody>
          </p:sp>
        </mc:Fallback>
      </mc:AlternateContent>
      <p:pic>
        <p:nvPicPr>
          <p:cNvPr id="9" name="Picture 8">
            <a:extLst>
              <a:ext uri="{FF2B5EF4-FFF2-40B4-BE49-F238E27FC236}">
                <a16:creationId xmlns:a16="http://schemas.microsoft.com/office/drawing/2014/main" id="{498CA194-5935-6B4C-A63C-F40ABD761BAB}"/>
              </a:ext>
            </a:extLst>
          </p:cNvPr>
          <p:cNvPicPr>
            <a:picLocks noChangeAspect="1"/>
          </p:cNvPicPr>
          <p:nvPr/>
        </p:nvPicPr>
        <p:blipFill rotWithShape="1">
          <a:blip r:embed="rId3">
            <a:extLst>
              <a:ext uri="{28A0092B-C50C-407E-A947-70E740481C1C}">
                <a14:useLocalDpi xmlns:a14="http://schemas.microsoft.com/office/drawing/2010/main" val="0"/>
              </a:ext>
            </a:extLst>
          </a:blip>
          <a:srcRect l="40783" t="33835"/>
          <a:stretch/>
        </p:blipFill>
        <p:spPr>
          <a:xfrm>
            <a:off x="6373310" y="2718103"/>
            <a:ext cx="2331798" cy="2239701"/>
          </a:xfrm>
          <a:prstGeom prst="rect">
            <a:avLst/>
          </a:prstGeom>
        </p:spPr>
      </p:pic>
    </p:spTree>
    <p:extLst>
      <p:ext uri="{BB962C8B-B14F-4D97-AF65-F5344CB8AC3E}">
        <p14:creationId xmlns:p14="http://schemas.microsoft.com/office/powerpoint/2010/main" val="332888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Example Calculations</a:t>
            </a:r>
          </a:p>
        </p:txBody>
      </p:sp>
      <mc:AlternateContent xmlns:mc="http://schemas.openxmlformats.org/markup-compatibility/2006" xmlns:a14="http://schemas.microsoft.com/office/drawing/2010/main">
        <mc:Choice Requires="a14">
          <p:sp>
            <p:nvSpPr>
              <p:cNvPr id="4" name="Text Box 9">
                <a:extLst>
                  <a:ext uri="{FF2B5EF4-FFF2-40B4-BE49-F238E27FC236}">
                    <a16:creationId xmlns:a16="http://schemas.microsoft.com/office/drawing/2014/main" id="{7752E415-21FD-B240-B43A-A0D3B53BD5F8}"/>
                  </a:ext>
                </a:extLst>
              </p:cNvPr>
              <p:cNvSpPr txBox="1">
                <a:spLocks noChangeArrowheads="1"/>
              </p:cNvSpPr>
              <p:nvPr/>
            </p:nvSpPr>
            <p:spPr bwMode="auto">
              <a:xfrm>
                <a:off x="228600" y="647699"/>
                <a:ext cx="8686800" cy="5910755"/>
              </a:xfrm>
              <a:prstGeom prst="rect">
                <a:avLst/>
              </a:prstGeom>
              <a:noFill/>
              <a:ln w="9525">
                <a:noFill/>
                <a:miter lim="800000"/>
                <a:headEnd/>
                <a:tailEnd/>
              </a:ln>
            </p:spPr>
            <p:txBody>
              <a:bodyPr lIns="0" tIns="0" rIns="0" bIns="0">
                <a:noAutofit/>
              </a:bodyPr>
              <a:lstStyle/>
              <a:p>
                <a:pPr marL="176213" indent="-176213">
                  <a:spcAft>
                    <a:spcPts val="1200"/>
                  </a:spcAft>
                  <a:buFont typeface="Arial" pitchFamily="34" charset="0"/>
                  <a:buChar char="•"/>
                </a:pPr>
                <a:r>
                  <a:rPr lang="en-US" sz="1800" b="1" dirty="0">
                    <a:solidFill>
                      <a:schemeClr val="bg1"/>
                    </a:solidFill>
                  </a:rPr>
                  <a:t>What is the probability that given today is sunny, the weather follows this series of events: sun-sun-rain-rain-sun-cloudy-sun?</a:t>
                </a:r>
              </a:p>
              <a:p>
                <a:pPr marL="342900" indent="-171450">
                  <a:spcAft>
                    <a:spcPts val="600"/>
                  </a:spcAft>
                  <a:buFont typeface="Wingdings" pitchFamily="2" charset="2"/>
                  <a:buChar char="§"/>
                </a:pPr>
                <a:r>
                  <a:rPr lang="en-US" sz="1800" b="1" dirty="0">
                    <a:solidFill>
                      <a:schemeClr val="bg1"/>
                    </a:solidFill>
                  </a:rPr>
                  <a:t>Observable symbols map directly to the state sequence:</a:t>
                </a:r>
              </a:p>
              <a:p>
                <a:pPr marL="457200">
                  <a:spcAft>
                    <a:spcPts val="1200"/>
                  </a:spcAft>
                </a:pPr>
                <a14:m>
                  <m:oMathPara xmlns:m="http://schemas.openxmlformats.org/officeDocument/2006/math">
                    <m:oMathParaPr>
                      <m:jc m:val="left"/>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𝒗</m:t>
                          </m:r>
                        </m:e>
                        <m:sup>
                          <m:r>
                            <a:rPr lang="en-US" sz="1800" b="0" i="1" smtClean="0">
                              <a:solidFill>
                                <a:schemeClr val="bg1"/>
                              </a:solidFill>
                              <a:latin typeface="Cambria Math" panose="02040503050406030204" pitchFamily="18" charset="0"/>
                            </a:rPr>
                            <m:t>𝑇</m:t>
                          </m:r>
                        </m:sup>
                      </m:sSup>
                      <m:r>
                        <a:rPr lang="en-US" sz="1800" b="0" i="1" smtClean="0">
                          <a:solidFill>
                            <a:schemeClr val="bg1"/>
                          </a:solidFill>
                          <a:latin typeface="Cambria Math" panose="02040503050406030204" pitchFamily="18" charset="0"/>
                        </a:rPr>
                        <m:t>=</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𝑠𝑢𝑛</m:t>
                          </m:r>
                          <m:r>
                            <a:rPr lang="en-US" sz="1800" b="0" i="1" smtClean="0">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r>
                            <a:rPr lang="en-US" sz="1800" b="0" i="1" smtClean="0">
                              <a:solidFill>
                                <a:schemeClr val="bg1"/>
                              </a:solidFill>
                              <a:latin typeface="Cambria Math" panose="02040503050406030204" pitchFamily="18" charset="0"/>
                            </a:rPr>
                            <m:t>,</m:t>
                          </m:r>
                          <m:r>
                            <a:rPr lang="en-US" sz="1800" i="1">
                              <a:solidFill>
                                <a:schemeClr val="bg1"/>
                              </a:solidFill>
                              <a:latin typeface="Cambria Math" panose="02040503050406030204" pitchFamily="18" charset="0"/>
                            </a:rPr>
                            <m:t>𝑠𝑢𝑛</m:t>
                          </m:r>
                          <m:r>
                            <a:rPr lang="en-US" sz="180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3</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𝑠𝑢𝑛</m:t>
                          </m:r>
                          <m:r>
                            <a:rPr lang="en-US" sz="180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3</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𝑟𝑎𝑖𝑛</m:t>
                          </m:r>
                          <m:r>
                            <a:rPr lang="en-US" sz="180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1</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𝑟𝑎𝑖𝑛</m:t>
                          </m:r>
                          <m:r>
                            <a:rPr lang="en-US" sz="180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1</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rPr>
                            <m:t>𝑠𝑢𝑛</m:t>
                          </m:r>
                          <m:r>
                            <a:rPr lang="en-US" sz="180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3</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𝑐𝑙𝑜𝑢𝑑𝑦</m:t>
                          </m:r>
                          <m:r>
                            <a:rPr lang="en-US" sz="180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rPr>
                            <m:t>𝑠𝑢𝑛</m:t>
                          </m:r>
                          <m:r>
                            <a:rPr lang="en-US" sz="180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3</m:t>
                              </m:r>
                            </m:sub>
                          </m:sSub>
                        </m:e>
                      </m:d>
                    </m:oMath>
                  </m:oMathPara>
                </a14:m>
                <a:endParaRPr lang="en-US" sz="1800" dirty="0">
                  <a:solidFill>
                    <a:schemeClr val="bg1"/>
                  </a:solidFill>
                </a:endParaRPr>
              </a:p>
              <a:p>
                <a:pPr marL="342900" indent="-171450">
                  <a:spcAft>
                    <a:spcPts val="600"/>
                  </a:spcAft>
                  <a:buFont typeface="Wingdings" pitchFamily="2" charset="2"/>
                  <a:buChar char="§"/>
                </a:pPr>
                <a:r>
                  <a:rPr lang="en-US" sz="1800" b="1" dirty="0">
                    <a:solidFill>
                      <a:schemeClr val="bg1"/>
                    </a:solidFill>
                  </a:rPr>
                  <a:t>Probability computation (ignoring the probability of today being sunny):</a:t>
                </a:r>
              </a:p>
              <a:p>
                <a:pPr marL="457200">
                  <a:spcAft>
                    <a:spcPts val="600"/>
                  </a:spcAft>
                </a:pPr>
                <a14:m>
                  <m:oMathPara xmlns:m="http://schemas.openxmlformats.org/officeDocument/2006/math">
                    <m:oMathParaPr>
                      <m:jc m:val="left"/>
                    </m:oMathParaPr>
                    <m:oMath xmlns:m="http://schemas.openxmlformats.org/officeDocument/2006/math">
                      <m:r>
                        <a:rPr lang="en-US" sz="1800" b="0" i="1" smtClean="0">
                          <a:solidFill>
                            <a:schemeClr val="bg1"/>
                          </a:solidFill>
                          <a:latin typeface="Cambria Math" panose="02040503050406030204" pitchFamily="18" charset="0"/>
                        </a:rPr>
                        <m:t>𝑃</m:t>
                      </m:r>
                      <m:d>
                        <m:dPr>
                          <m:ctrlPr>
                            <a:rPr lang="en-US" sz="1800" b="0" i="1" smtClean="0">
                              <a:solidFill>
                                <a:schemeClr val="bg1"/>
                              </a:solidFill>
                              <a:latin typeface="Cambria Math" panose="02040503050406030204" pitchFamily="18" charset="0"/>
                            </a:rPr>
                          </m:ctrlPr>
                        </m:dPr>
                        <m:e>
                          <m:sSup>
                            <m:sSupPr>
                              <m:ctrlPr>
                                <a:rPr lang="en-US" sz="1800" i="1">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rPr>
                                <m:t>𝒗</m:t>
                              </m:r>
                            </m:e>
                            <m:sup>
                              <m:r>
                                <a:rPr lang="en-US" sz="1800" i="1">
                                  <a:solidFill>
                                    <a:schemeClr val="bg1"/>
                                  </a:solidFill>
                                  <a:latin typeface="Cambria Math" panose="02040503050406030204" pitchFamily="18" charset="0"/>
                                </a:rPr>
                                <m:t>𝑇</m:t>
                              </m:r>
                            </m:sup>
                          </m:sSup>
                        </m:e>
                      </m:d>
                      <m:r>
                        <a:rPr lang="en-US" sz="1800" i="1">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𝑃</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3</m:t>
                          </m:r>
                        </m:e>
                        <m:e>
                          <m:r>
                            <a:rPr lang="en-US" sz="1800" b="0" i="1" smtClean="0">
                              <a:solidFill>
                                <a:schemeClr val="bg1"/>
                              </a:solidFill>
                              <a:latin typeface="Cambria Math" panose="02040503050406030204" pitchFamily="18" charset="0"/>
                            </a:rPr>
                            <m:t>3</m:t>
                          </m:r>
                        </m:e>
                      </m:d>
                      <m:r>
                        <a:rPr lang="en-US" sz="180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3</m:t>
                          </m:r>
                        </m:e>
                        <m:e>
                          <m:r>
                            <a:rPr lang="en-US" sz="1800" i="1">
                              <a:solidFill>
                                <a:schemeClr val="bg1"/>
                              </a:solidFill>
                              <a:latin typeface="Cambria Math" panose="02040503050406030204" pitchFamily="18" charset="0"/>
                            </a:rPr>
                            <m:t>3</m:t>
                          </m:r>
                        </m:e>
                      </m:d>
                      <m:r>
                        <a:rPr lang="en-US" sz="180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1</m:t>
                          </m:r>
                        </m:e>
                        <m:e>
                          <m:r>
                            <a:rPr lang="en-US" sz="1800" i="1">
                              <a:solidFill>
                                <a:schemeClr val="bg1"/>
                              </a:solidFill>
                              <a:latin typeface="Cambria Math" panose="02040503050406030204" pitchFamily="18" charset="0"/>
                            </a:rPr>
                            <m:t>3</m:t>
                          </m:r>
                        </m:e>
                      </m:d>
                      <m:r>
                        <a:rPr lang="en-US" sz="180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1</m:t>
                          </m:r>
                        </m:e>
                        <m:e>
                          <m:r>
                            <a:rPr lang="en-US" sz="1800" b="0" i="1" smtClean="0">
                              <a:solidFill>
                                <a:schemeClr val="bg1"/>
                              </a:solidFill>
                              <a:latin typeface="Cambria Math" panose="02040503050406030204" pitchFamily="18" charset="0"/>
                            </a:rPr>
                            <m:t>1</m:t>
                          </m:r>
                        </m:e>
                      </m:d>
                      <m:r>
                        <a:rPr lang="en-US" sz="1800" i="1" smtClean="0">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3</m:t>
                          </m:r>
                        </m:e>
                        <m:e>
                          <m:r>
                            <a:rPr lang="en-US" sz="1800" b="0" i="1" smtClean="0">
                              <a:solidFill>
                                <a:schemeClr val="bg1"/>
                              </a:solidFill>
                              <a:latin typeface="Cambria Math" panose="02040503050406030204" pitchFamily="18" charset="0"/>
                            </a:rPr>
                            <m:t>1</m:t>
                          </m:r>
                        </m:e>
                      </m:d>
                      <m:r>
                        <a:rPr lang="en-US" sz="180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2</m:t>
                          </m:r>
                        </m:e>
                        <m:e>
                          <m:r>
                            <a:rPr lang="en-US" sz="1800" i="1">
                              <a:solidFill>
                                <a:schemeClr val="bg1"/>
                              </a:solidFill>
                              <a:latin typeface="Cambria Math" panose="02040503050406030204" pitchFamily="18" charset="0"/>
                            </a:rPr>
                            <m:t>3</m:t>
                          </m:r>
                        </m:e>
                      </m:d>
                      <m:r>
                        <a:rPr lang="en-US" sz="180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3</m:t>
                          </m:r>
                        </m:e>
                        <m:e>
                          <m:r>
                            <a:rPr lang="en-US" sz="1800" b="0" i="1" smtClean="0">
                              <a:solidFill>
                                <a:schemeClr val="bg1"/>
                              </a:solidFill>
                              <a:latin typeface="Cambria Math" panose="02040503050406030204" pitchFamily="18" charset="0"/>
                            </a:rPr>
                            <m:t>2</m:t>
                          </m:r>
                        </m:e>
                      </m:d>
                    </m:oMath>
                  </m:oMathPara>
                </a14:m>
                <a:endParaRPr lang="en-US" sz="1800" b="1" dirty="0">
                  <a:solidFill>
                    <a:schemeClr val="bg1"/>
                  </a:solidFill>
                </a:endParaRPr>
              </a:p>
              <a:p>
                <a:pPr marL="1028700">
                  <a:spcAft>
                    <a:spcPts val="600"/>
                  </a:spcAft>
                </a:pPr>
                <a14:m>
                  <m:oMath xmlns:m="http://schemas.openxmlformats.org/officeDocument/2006/math">
                    <m:r>
                      <a:rPr lang="en-US" sz="1800" i="1">
                        <a:solidFill>
                          <a:schemeClr val="bg1"/>
                        </a:solidFill>
                        <a:latin typeface="Cambria Math" panose="02040503050406030204" pitchFamily="18" charset="0"/>
                      </a:rPr>
                      <m:t>=</m:t>
                    </m:r>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33</m:t>
                        </m:r>
                      </m:sub>
                    </m:sSub>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33</m:t>
                        </m:r>
                      </m:sub>
                    </m:sSub>
                  </m:oMath>
                </a14:m>
                <a:r>
                  <a:rPr lang="en-US" sz="1800"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1</m:t>
                        </m:r>
                      </m:sub>
                    </m:sSub>
                  </m:oMath>
                </a14:m>
                <a:r>
                  <a:rPr lang="en-US" sz="1800"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11</m:t>
                        </m:r>
                      </m:sub>
                    </m:sSub>
                  </m:oMath>
                </a14:m>
                <a:r>
                  <a:rPr lang="en-US" sz="1800"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13</m:t>
                        </m:r>
                      </m:sub>
                    </m:sSub>
                  </m:oMath>
                </a14:m>
                <a:r>
                  <a:rPr lang="en-US" sz="1800"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2</m:t>
                        </m:r>
                      </m:sub>
                    </m:sSub>
                  </m:oMath>
                </a14:m>
                <a:r>
                  <a:rPr lang="en-US" sz="1800"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2</m:t>
                        </m:r>
                        <m:r>
                          <a:rPr lang="en-US" sz="1800" i="1">
                            <a:solidFill>
                              <a:schemeClr val="bg1"/>
                            </a:solidFill>
                            <a:latin typeface="Cambria Math" panose="02040503050406030204" pitchFamily="18" charset="0"/>
                          </a:rPr>
                          <m:t>3</m:t>
                        </m:r>
                      </m:sub>
                    </m:sSub>
                  </m:oMath>
                </a14:m>
                <a:endParaRPr lang="en-US" sz="1800" dirty="0">
                  <a:solidFill>
                    <a:schemeClr val="bg1"/>
                  </a:solidFill>
                </a:endParaRPr>
              </a:p>
              <a:p>
                <a:pPr marL="1028700">
                  <a:spcAft>
                    <a:spcPts val="1200"/>
                  </a:spcAft>
                </a:pPr>
                <a14:m>
                  <m:oMathPara xmlns:m="http://schemas.openxmlformats.org/officeDocument/2006/math">
                    <m:oMathParaPr>
                      <m:jc m:val="left"/>
                    </m:oMathParaPr>
                    <m:oMath xmlns:m="http://schemas.openxmlformats.org/officeDocument/2006/math">
                      <m:r>
                        <a:rPr lang="en-US" sz="1800" i="1">
                          <a:solidFill>
                            <a:schemeClr val="bg1"/>
                          </a:solidFill>
                          <a:latin typeface="Cambria Math" panose="02040503050406030204" pitchFamily="18" charset="0"/>
                        </a:rPr>
                        <m:t>=</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0.8</m:t>
                          </m:r>
                        </m:e>
                      </m:d>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0.8</m:t>
                          </m:r>
                        </m:e>
                      </m:d>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0.1</m:t>
                          </m:r>
                        </m:e>
                      </m:d>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0.4</m:t>
                          </m:r>
                        </m:e>
                      </m:d>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0.3</m:t>
                          </m:r>
                        </m:e>
                      </m:d>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0.1</m:t>
                          </m:r>
                        </m:e>
                      </m:d>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0.2</m:t>
                          </m:r>
                        </m:e>
                      </m:d>
                      <m:r>
                        <a:rPr lang="en-US" sz="1800" i="1">
                          <a:solidFill>
                            <a:schemeClr val="bg1"/>
                          </a:solidFill>
                          <a:latin typeface="Cambria Math" panose="02040503050406030204" pitchFamily="18" charset="0"/>
                        </a:rPr>
                        <m:t>=1.536</m:t>
                      </m:r>
                      <m:r>
                        <a:rPr lang="en-US" sz="1800" i="1">
                          <a:solidFill>
                            <a:schemeClr val="bg1"/>
                          </a:solidFill>
                          <a:latin typeface="Cambria Math" panose="02040503050406030204" pitchFamily="18" charset="0"/>
                          <a:ea typeface="Cambria Math" panose="02040503050406030204" pitchFamily="18" charset="0"/>
                        </a:rPr>
                        <m:t>×</m:t>
                      </m:r>
                      <m:sSup>
                        <m:sSupPr>
                          <m:ctrlPr>
                            <a:rPr lang="en-US" sz="1800" i="1">
                              <a:solidFill>
                                <a:schemeClr val="bg1"/>
                              </a:solidFill>
                              <a:latin typeface="Cambria Math" panose="02040503050406030204" pitchFamily="18" charset="0"/>
                              <a:ea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10</m:t>
                          </m:r>
                        </m:e>
                        <m:sup>
                          <m:r>
                            <a:rPr lang="en-US" sz="1800" i="1">
                              <a:solidFill>
                                <a:schemeClr val="bg1"/>
                              </a:solidFill>
                              <a:latin typeface="Cambria Math" panose="02040503050406030204" pitchFamily="18" charset="0"/>
                              <a:ea typeface="Cambria Math" panose="02040503050406030204" pitchFamily="18" charset="0"/>
                            </a:rPr>
                            <m:t>−4</m:t>
                          </m:r>
                        </m:sup>
                      </m:sSup>
                    </m:oMath>
                  </m:oMathPara>
                </a14:m>
                <a:endParaRPr lang="en-US" sz="1800" dirty="0">
                  <a:solidFill>
                    <a:schemeClr val="bg1"/>
                  </a:solidFill>
                </a:endParaRPr>
              </a:p>
              <a:p>
                <a:pPr marL="176213" indent="-176213">
                  <a:spcAft>
                    <a:spcPts val="1200"/>
                  </a:spcAft>
                  <a:buFont typeface="Arial" pitchFamily="34" charset="0"/>
                  <a:buChar char="•"/>
                </a:pPr>
                <a:r>
                  <a:rPr lang="en-US" sz="1800" b="1" dirty="0">
                    <a:solidFill>
                      <a:schemeClr val="bg1"/>
                    </a:solidFill>
                  </a:rPr>
                  <a:t>What is the probability that the system stays in same state,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oMath>
                </a14:m>
                <a:r>
                  <a:rPr lang="en-US" sz="1800" b="1" dirty="0">
                    <a:solidFill>
                      <a:schemeClr val="bg1"/>
                    </a:solidFill>
                  </a:rPr>
                  <a:t>, for </a:t>
                </a:r>
                <a14:m>
                  <m:oMath xmlns:m="http://schemas.openxmlformats.org/officeDocument/2006/math">
                    <m:r>
                      <a:rPr lang="en-US" sz="1800" b="1" i="1" dirty="0" smtClean="0">
                        <a:solidFill>
                          <a:schemeClr val="bg1"/>
                        </a:solidFill>
                        <a:latin typeface="Cambria Math" panose="02040503050406030204" pitchFamily="18" charset="0"/>
                      </a:rPr>
                      <m:t>𝒅</m:t>
                    </m:r>
                  </m:oMath>
                </a14:m>
                <a:r>
                  <a:rPr lang="en-US" sz="1800" b="1" dirty="0">
                    <a:solidFill>
                      <a:schemeClr val="bg1"/>
                    </a:solidFill>
                  </a:rPr>
                  <a:t> consecutive days?</a:t>
                </a:r>
              </a:p>
              <a:p>
                <a:pPr marL="457200">
                  <a:spcAft>
                    <a:spcPts val="600"/>
                  </a:spcAft>
                </a:pPr>
                <a14:m>
                  <m:oMathPara xmlns:m="http://schemas.openxmlformats.org/officeDocument/2006/math">
                    <m:oMathParaPr>
                      <m:jc m:val="left"/>
                    </m:oMathParaPr>
                    <m:oMath xmlns:m="http://schemas.openxmlformats.org/officeDocument/2006/math">
                      <m:sSup>
                        <m:sSupPr>
                          <m:ctrlPr>
                            <a:rPr lang="en-US" sz="1800" i="1">
                              <a:solidFill>
                                <a:srgbClr val="000000"/>
                              </a:solidFill>
                              <a:latin typeface="Cambria Math" panose="02040503050406030204" pitchFamily="18" charset="0"/>
                            </a:rPr>
                          </m:ctrlPr>
                        </m:sSupPr>
                        <m:e>
                          <m:r>
                            <a:rPr lang="en-US" sz="1800" b="1" i="1">
                              <a:solidFill>
                                <a:srgbClr val="000000"/>
                              </a:solidFill>
                              <a:latin typeface="Cambria Math" panose="02040503050406030204" pitchFamily="18" charset="0"/>
                            </a:rPr>
                            <m:t>𝒗</m:t>
                          </m:r>
                        </m:e>
                        <m:sup>
                          <m:r>
                            <a:rPr lang="en-US" sz="1800" i="1">
                              <a:solidFill>
                                <a:srgbClr val="000000"/>
                              </a:solidFill>
                              <a:latin typeface="Cambria Math" panose="02040503050406030204" pitchFamily="18" charset="0"/>
                            </a:rPr>
                            <m:t>𝑇</m:t>
                          </m:r>
                        </m:sup>
                      </m:sSup>
                      <m:r>
                        <a:rPr lang="en-US" sz="1800" i="1">
                          <a:solidFill>
                            <a:schemeClr val="bg1"/>
                          </a:solidFill>
                          <a:latin typeface="Cambria Math" panose="02040503050406030204" pitchFamily="18" charset="0"/>
                        </a:rPr>
                        <m:t>=</m:t>
                      </m:r>
                      <m:d>
                        <m:dPr>
                          <m:begChr m:val="{"/>
                          <m:endChr m:val="}"/>
                          <m:ctrlPr>
                            <a:rPr lang="en-US" sz="1800"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smtClean="0">
                                  <a:solidFill>
                                    <a:schemeClr val="bg1"/>
                                  </a:solidFill>
                                  <a:latin typeface="Cambria Math" panose="02040503050406030204" pitchFamily="18" charset="0"/>
                                  <a:ea typeface="Cambria Math" panose="02040503050406030204" pitchFamily="18" charset="0"/>
                                </a:rPr>
                              </m:ctrlPr>
                            </m:dPr>
                            <m:e>
                              <m:r>
                                <a:rPr lang="en-US" sz="1800" b="0" i="1" smtClean="0">
                                  <a:solidFill>
                                    <a:schemeClr val="bg1"/>
                                  </a:solidFill>
                                  <a:latin typeface="Cambria Math" panose="02040503050406030204" pitchFamily="18" charset="0"/>
                                  <a:ea typeface="Cambria Math" panose="02040503050406030204" pitchFamily="18" charset="0"/>
                                </a:rPr>
                                <m:t>𝑡</m:t>
                              </m:r>
                              <m:r>
                                <a:rPr lang="en-US" sz="1800" b="0" i="1" smtClean="0">
                                  <a:solidFill>
                                    <a:schemeClr val="bg1"/>
                                  </a:solidFill>
                                  <a:latin typeface="Cambria Math" panose="02040503050406030204" pitchFamily="18" charset="0"/>
                                  <a:ea typeface="Cambria Math" panose="02040503050406030204" pitchFamily="18" charset="0"/>
                                </a:rPr>
                                <m:t>=1</m:t>
                              </m:r>
                            </m:e>
                          </m:d>
                          <m:r>
                            <a:rPr lang="en-US" sz="180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𝑡</m:t>
                              </m:r>
                              <m:r>
                                <a:rPr lang="en-US" sz="1800" i="1">
                                  <a:solidFill>
                                    <a:schemeClr val="bg1"/>
                                  </a:solidFill>
                                  <a:latin typeface="Cambria Math" panose="02040503050406030204" pitchFamily="18" charset="0"/>
                                  <a:ea typeface="Cambria Math" panose="02040503050406030204" pitchFamily="18" charset="0"/>
                                </a:rPr>
                                <m:t>=2</m:t>
                              </m:r>
                            </m:e>
                          </m:d>
                          <m:r>
                            <a:rPr lang="en-US" sz="1800" i="1">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𝑡</m:t>
                              </m:r>
                              <m:r>
                                <a:rPr lang="en-US" sz="1800" i="1">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𝑑</m:t>
                              </m:r>
                            </m:e>
                          </m:d>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𝑗</m:t>
                              </m:r>
                              <m:r>
                                <a:rPr lang="en-US" sz="1800" b="0" i="1" smtClean="0">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𝑡</m:t>
                              </m:r>
                              <m:r>
                                <a:rPr lang="en-US" sz="1800" i="1">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𝑑</m:t>
                              </m:r>
                              <m:r>
                                <a:rPr lang="en-US" sz="1800" b="0" i="1" smtClean="0">
                                  <a:solidFill>
                                    <a:schemeClr val="bg1"/>
                                  </a:solidFill>
                                  <a:latin typeface="Cambria Math" panose="02040503050406030204" pitchFamily="18" charset="0"/>
                                  <a:ea typeface="Cambria Math" panose="02040503050406030204" pitchFamily="18" charset="0"/>
                                </a:rPr>
                                <m:t>+1</m:t>
                              </m:r>
                            </m:e>
                          </m:d>
                        </m:e>
                      </m:d>
                    </m:oMath>
                  </m:oMathPara>
                </a14:m>
                <a:endParaRPr lang="en-US" sz="1800" dirty="0">
                  <a:solidFill>
                    <a:schemeClr val="bg1"/>
                  </a:solidFill>
                  <a:ea typeface="Cambria Math" panose="02040503050406030204" pitchFamily="18" charset="0"/>
                </a:endParaRPr>
              </a:p>
              <a:p>
                <a:pPr marL="457200">
                  <a:spcAft>
                    <a:spcPts val="600"/>
                  </a:spcAft>
                </a:pPr>
                <a14:m>
                  <m:oMathPara xmlns:m="http://schemas.openxmlformats.org/officeDocument/2006/math">
                    <m:oMathParaPr>
                      <m:jc m:val="left"/>
                    </m:oMathParaPr>
                    <m:oMath xmlns:m="http://schemas.openxmlformats.org/officeDocument/2006/math">
                      <m:r>
                        <a:rPr lang="en-US" sz="1800" i="1">
                          <a:solidFill>
                            <a:schemeClr val="bg1"/>
                          </a:solidFill>
                          <a:latin typeface="Cambria Math" panose="02040503050406030204" pitchFamily="18" charset="0"/>
                        </a:rPr>
                        <m:t>𝑃</m:t>
                      </m:r>
                      <m:d>
                        <m:dPr>
                          <m:ctrlPr>
                            <a:rPr lang="en-US" sz="1800" i="1">
                              <a:solidFill>
                                <a:schemeClr val="bg1"/>
                              </a:solidFill>
                              <a:latin typeface="Cambria Math" panose="02040503050406030204" pitchFamily="18" charset="0"/>
                            </a:rPr>
                          </m:ctrlPr>
                        </m:dPr>
                        <m:e>
                          <m:sSup>
                            <m:sSupPr>
                              <m:ctrlPr>
                                <a:rPr lang="en-US" sz="1800" i="1">
                                  <a:solidFill>
                                    <a:srgbClr val="000000"/>
                                  </a:solidFill>
                                  <a:latin typeface="Cambria Math" panose="02040503050406030204" pitchFamily="18" charset="0"/>
                                </a:rPr>
                              </m:ctrlPr>
                            </m:sSupPr>
                            <m:e>
                              <m:r>
                                <a:rPr lang="en-US" sz="1800" b="1" i="1">
                                  <a:solidFill>
                                    <a:srgbClr val="000000"/>
                                  </a:solidFill>
                                  <a:latin typeface="Cambria Math" panose="02040503050406030204" pitchFamily="18" charset="0"/>
                                </a:rPr>
                                <m:t>𝒗</m:t>
                              </m:r>
                            </m:e>
                            <m:sup>
                              <m:r>
                                <a:rPr lang="en-US" sz="1800" i="1">
                                  <a:solidFill>
                                    <a:srgbClr val="000000"/>
                                  </a:solidFill>
                                  <a:latin typeface="Cambria Math" panose="02040503050406030204" pitchFamily="18" charset="0"/>
                                </a:rPr>
                                <m:t>𝑇</m:t>
                              </m:r>
                            </m:sup>
                          </m:sSup>
                        </m:e>
                      </m:d>
                      <m:r>
                        <a:rPr lang="en-US" sz="1800" i="1">
                          <a:solidFill>
                            <a:schemeClr val="bg1"/>
                          </a:solidFill>
                          <a:latin typeface="Cambria Math" panose="02040503050406030204" pitchFamily="18" charset="0"/>
                        </a:rPr>
                        <m:t>=</m:t>
                      </m:r>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𝑖𝑖</m:t>
                          </m:r>
                        </m:sub>
                        <m:sup>
                          <m:r>
                            <a:rPr lang="en-US" sz="1800" b="0" i="1" smtClean="0">
                              <a:solidFill>
                                <a:schemeClr val="bg1"/>
                              </a:solidFill>
                              <a:latin typeface="Cambria Math" panose="02040503050406030204" pitchFamily="18" charset="0"/>
                            </a:rPr>
                            <m:t>𝑑</m:t>
                          </m:r>
                          <m:r>
                            <a:rPr lang="en-US" sz="1800" b="0" i="1" smtClean="0">
                              <a:solidFill>
                                <a:schemeClr val="bg1"/>
                              </a:solidFill>
                              <a:latin typeface="Cambria Math" panose="02040503050406030204" pitchFamily="18" charset="0"/>
                            </a:rPr>
                            <m:t>−1</m:t>
                          </m:r>
                        </m:sup>
                      </m:sSubSup>
                      <m:d>
                        <m:dPr>
                          <m:begChr m:val="["/>
                          <m:endChr m:val="]"/>
                          <m:ctrlPr>
                            <a:rPr lang="en-US" sz="180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𝑝𝑟𝑜𝑏𝑎𝑏𝑖𝑙𝑖𝑡𝑦</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𝑤𝑒</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𝑙𝑒𝑎𝑣𝑒</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𝑠𝑡𝑎𝑡𝑒</m:t>
                          </m:r>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𝑖</m:t>
                          </m:r>
                        </m:e>
                      </m:d>
                    </m:oMath>
                  </m:oMathPara>
                </a14:m>
                <a:endParaRPr lang="en-US" sz="1800" i="1" dirty="0">
                  <a:solidFill>
                    <a:schemeClr val="bg1"/>
                  </a:solidFill>
                  <a:latin typeface="Cambria Math" panose="02040503050406030204" pitchFamily="18" charset="0"/>
                </a:endParaRPr>
              </a:p>
              <a:p>
                <a:pPr marL="1028700">
                  <a:spcAft>
                    <a:spcPts val="1200"/>
                  </a:spcAft>
                </a:pPr>
                <a14:m>
                  <m:oMathPara xmlns:m="http://schemas.openxmlformats.org/officeDocument/2006/math">
                    <m:oMathParaPr>
                      <m:jc m:val="left"/>
                    </m:oMathParaPr>
                    <m:oMath xmlns:m="http://schemas.openxmlformats.org/officeDocument/2006/math">
                      <m:r>
                        <a:rPr lang="en-US" sz="1800" i="1">
                          <a:solidFill>
                            <a:schemeClr val="bg1"/>
                          </a:solidFill>
                          <a:latin typeface="Cambria Math" panose="02040503050406030204" pitchFamily="18" charset="0"/>
                        </a:rPr>
                        <m:t>=</m:t>
                      </m:r>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i="1">
                              <a:solidFill>
                                <a:schemeClr val="bg1"/>
                              </a:solidFill>
                              <a:latin typeface="Cambria Math" panose="02040503050406030204" pitchFamily="18" charset="0"/>
                            </a:rPr>
                            <m:t>𝑑</m:t>
                          </m:r>
                          <m:r>
                            <a:rPr lang="en-US" sz="1800" i="1">
                              <a:solidFill>
                                <a:schemeClr val="bg1"/>
                              </a:solidFill>
                              <a:latin typeface="Cambria Math" panose="02040503050406030204" pitchFamily="18" charset="0"/>
                            </a:rPr>
                            <m:t>−1</m:t>
                          </m:r>
                        </m:sup>
                      </m:sSubSup>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1−</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Sub>
                        </m:e>
                      </m:d>
                    </m:oMath>
                  </m:oMathPara>
                </a14:m>
                <a:endParaRPr lang="en-US" sz="1800" dirty="0">
                  <a:solidFill>
                    <a:schemeClr val="bg1"/>
                  </a:solidFill>
                </a:endParaRPr>
              </a:p>
              <a:p>
                <a:pPr marL="457200" indent="-274638">
                  <a:spcAft>
                    <a:spcPts val="1200"/>
                  </a:spcAft>
                  <a:buFont typeface="Wingdings" pitchFamily="2" charset="2"/>
                  <a:buChar char="§"/>
                </a:pPr>
                <a:r>
                  <a:rPr lang="en-US" sz="1800" b="1" dirty="0">
                    <a:solidFill>
                      <a:schemeClr val="bg1"/>
                    </a:solidFill>
                  </a:rPr>
                  <a:t>Note the exponentially decaying form of this equation. This will have implications for modeling sequential data such as written language.</a:t>
                </a:r>
              </a:p>
              <a:p>
                <a:pPr marL="457200" indent="-274638">
                  <a:spcAft>
                    <a:spcPts val="1200"/>
                  </a:spcAft>
                  <a:buFont typeface="Wingdings" pitchFamily="2" charset="2"/>
                  <a:buChar char="§"/>
                </a:pPr>
                <a:r>
                  <a:rPr lang="en-US" sz="1800" b="1" dirty="0">
                    <a:solidFill>
                      <a:schemeClr val="bg1"/>
                    </a:solidFill>
                  </a:rPr>
                  <a:t>We refer to this exponential distribution as a duration model.</a:t>
                </a:r>
              </a:p>
              <a:p>
                <a:pPr>
                  <a:spcAft>
                    <a:spcPts val="1200"/>
                  </a:spcAft>
                </a:pPr>
                <a:endParaRPr lang="en-US" sz="1800" b="1" dirty="0">
                  <a:solidFill>
                    <a:schemeClr val="bg1"/>
                  </a:solidFill>
                </a:endParaRPr>
              </a:p>
              <a:p>
                <a:pPr marL="1944688">
                  <a:spcAft>
                    <a:spcPts val="1200"/>
                  </a:spcAft>
                </a:pPr>
                <a:endParaRPr lang="en-US" sz="1800" dirty="0">
                  <a:solidFill>
                    <a:schemeClr val="bg1"/>
                  </a:solidFill>
                </a:endParaRPr>
              </a:p>
              <a:p>
                <a:pPr>
                  <a:spcAft>
                    <a:spcPts val="1200"/>
                  </a:spcAft>
                </a:pPr>
                <a:endParaRPr lang="en-US" sz="1800" b="1" dirty="0">
                  <a:solidFill>
                    <a:schemeClr val="bg1"/>
                  </a:solidFill>
                </a:endParaRPr>
              </a:p>
              <a:p>
                <a:pPr>
                  <a:spcAft>
                    <a:spcPts val="1200"/>
                  </a:spcAft>
                </a:pPr>
                <a:endParaRPr lang="en-US" sz="1800" b="1" dirty="0">
                  <a:solidFill>
                    <a:schemeClr val="bg1"/>
                  </a:solidFill>
                </a:endParaRPr>
              </a:p>
              <a:p>
                <a:pPr marL="171450">
                  <a:spcAft>
                    <a:spcPts val="600"/>
                  </a:spcAft>
                </a:pPr>
                <a:endParaRPr lang="en-US" sz="1800" b="1" dirty="0">
                  <a:solidFill>
                    <a:schemeClr val="bg1"/>
                  </a:solidFill>
                </a:endParaRPr>
              </a:p>
            </p:txBody>
          </p:sp>
        </mc:Choice>
        <mc:Fallback xmlns="">
          <p:sp>
            <p:nvSpPr>
              <p:cNvPr id="4" name="Text Box 9">
                <a:extLst>
                  <a:ext uri="{FF2B5EF4-FFF2-40B4-BE49-F238E27FC236}">
                    <a16:creationId xmlns:a16="http://schemas.microsoft.com/office/drawing/2014/main" id="{7752E415-21FD-B240-B43A-A0D3B53BD5F8}"/>
                  </a:ext>
                </a:extLst>
              </p:cNvPr>
              <p:cNvSpPr txBox="1">
                <a:spLocks noRot="1" noChangeAspect="1" noMove="1" noResize="1" noEditPoints="1" noAdjustHandles="1" noChangeArrowheads="1" noChangeShapeType="1" noTextEdit="1"/>
              </p:cNvSpPr>
              <p:nvPr/>
            </p:nvSpPr>
            <p:spPr bwMode="auto">
              <a:xfrm>
                <a:off x="228600" y="647699"/>
                <a:ext cx="8686800" cy="5910755"/>
              </a:xfrm>
              <a:prstGeom prst="rect">
                <a:avLst/>
              </a:prstGeom>
              <a:blipFill>
                <a:blip r:embed="rId2"/>
                <a:stretch>
                  <a:fillRect l="-1606" t="-1071" b="-128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8053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One More Example Calculation</a:t>
            </a:r>
          </a:p>
        </p:txBody>
      </p:sp>
      <mc:AlternateContent xmlns:mc="http://schemas.openxmlformats.org/markup-compatibility/2006" xmlns:a14="http://schemas.microsoft.com/office/drawing/2010/main">
        <mc:Choice Requires="a14">
          <p:sp>
            <p:nvSpPr>
              <p:cNvPr id="4" name="Text Box 9">
                <a:extLst>
                  <a:ext uri="{FF2B5EF4-FFF2-40B4-BE49-F238E27FC236}">
                    <a16:creationId xmlns:a16="http://schemas.microsoft.com/office/drawing/2014/main" id="{7752E415-21FD-B240-B43A-A0D3B53BD5F8}"/>
                  </a:ext>
                </a:extLst>
              </p:cNvPr>
              <p:cNvSpPr txBox="1">
                <a:spLocks noChangeArrowheads="1"/>
              </p:cNvSpPr>
              <p:nvPr/>
            </p:nvSpPr>
            <p:spPr bwMode="auto">
              <a:xfrm>
                <a:off x="228600" y="647699"/>
                <a:ext cx="8686800" cy="5910755"/>
              </a:xfrm>
              <a:prstGeom prst="rect">
                <a:avLst/>
              </a:prstGeom>
              <a:noFill/>
              <a:ln w="9525">
                <a:noFill/>
                <a:miter lim="800000"/>
                <a:headEnd/>
                <a:tailEnd/>
              </a:ln>
            </p:spPr>
            <p:txBody>
              <a:bodyPr lIns="0" tIns="0" rIns="0" bIns="0">
                <a:noAutofit/>
              </a:bodyPr>
              <a:lstStyle/>
              <a:p>
                <a:pPr marL="176213" indent="-176213">
                  <a:spcAft>
                    <a:spcPts val="1200"/>
                  </a:spcAft>
                  <a:buFont typeface="Arial" pitchFamily="34" charset="0"/>
                  <a:buChar char="•"/>
                </a:pPr>
                <a:r>
                  <a:rPr lang="en-US" sz="1800" b="1" dirty="0">
                    <a:solidFill>
                      <a:schemeClr val="bg1"/>
                    </a:solidFill>
                  </a:rPr>
                  <a:t>What is the expected number of observations for a state given that we started in that state? In other words, how long can we expect to stay in a state?</a:t>
                </a:r>
              </a:p>
              <a:p>
                <a:pPr marL="342900" indent="-171450">
                  <a:spcAft>
                    <a:spcPts val="600"/>
                  </a:spcAft>
                  <a:buFont typeface="Wingdings" pitchFamily="2" charset="2"/>
                  <a:buChar char="§"/>
                </a:pPr>
                <a:r>
                  <a:rPr lang="en-US" sz="1800" b="1" dirty="0">
                    <a:solidFill>
                      <a:schemeClr val="bg1"/>
                    </a:solidFill>
                  </a:rPr>
                  <a:t>We can average our previous expression over </a:t>
                </a:r>
                <a14:m>
                  <m:oMath xmlns:m="http://schemas.openxmlformats.org/officeDocument/2006/math">
                    <m:r>
                      <a:rPr lang="en-US" sz="1800" i="1" dirty="0" smtClean="0">
                        <a:solidFill>
                          <a:schemeClr val="bg1"/>
                        </a:solidFill>
                        <a:latin typeface="Cambria Math" panose="02040503050406030204" pitchFamily="18" charset="0"/>
                      </a:rPr>
                      <m:t>𝑑</m:t>
                    </m:r>
                  </m:oMath>
                </a14:m>
                <a:r>
                  <a:rPr lang="en-US" sz="1800" b="1" dirty="0">
                    <a:solidFill>
                      <a:schemeClr val="bg1"/>
                    </a:solidFill>
                  </a:rPr>
                  <a:t> observations:</a:t>
                </a:r>
              </a:p>
              <a:p>
                <a:pPr marL="457200">
                  <a:spcAft>
                    <a:spcPts val="1200"/>
                  </a:spcAft>
                </a:pPr>
                <a14:m>
                  <m:oMathPara xmlns:m="http://schemas.openxmlformats.org/officeDocument/2006/math">
                    <m:oMathParaPr>
                      <m:jc m:val="left"/>
                    </m:oMathParaPr>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𝐸</m:t>
                          </m:r>
                        </m:e>
                        <m:sub>
                          <m:r>
                            <a:rPr lang="en-US" sz="1800" b="0" i="1" smtClean="0">
                              <a:solidFill>
                                <a:schemeClr val="bg1"/>
                              </a:solidFill>
                              <a:latin typeface="Cambria Math" panose="02040503050406030204" pitchFamily="18" charset="0"/>
                            </a:rPr>
                            <m:t>𝑖</m:t>
                          </m:r>
                        </m:sub>
                      </m:sSub>
                      <m:d>
                        <m:dPr>
                          <m:begChr m:val="["/>
                          <m:endChr m:val="]"/>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𝑑</m:t>
                          </m:r>
                        </m:e>
                      </m:d>
                      <m:r>
                        <a:rPr lang="en-US" sz="1800" b="0" i="1" smtClean="0">
                          <a:solidFill>
                            <a:schemeClr val="bg1"/>
                          </a:solidFill>
                          <a:latin typeface="Cambria Math" panose="02040503050406030204" pitchFamily="18" charset="0"/>
                        </a:rPr>
                        <m:t>=</m:t>
                      </m:r>
                      <m:nary>
                        <m:naryPr>
                          <m:chr m:val="∑"/>
                          <m:ctrlPr>
                            <a:rPr lang="en-US" sz="1800" b="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𝑑</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ea typeface="Cambria Math" panose="02040503050406030204" pitchFamily="18" charset="0"/>
                            </a:rPr>
                            <m:t>∞</m:t>
                          </m:r>
                        </m:sup>
                        <m:e>
                          <m:sSubSup>
                            <m:sSubSupPr>
                              <m:ctrlPr>
                                <a:rPr lang="en-US" sz="1800" i="1">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𝑑</m:t>
                              </m:r>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i="1">
                                  <a:solidFill>
                                    <a:schemeClr val="bg1"/>
                                  </a:solidFill>
                                  <a:latin typeface="Cambria Math" panose="02040503050406030204" pitchFamily="18" charset="0"/>
                                </a:rPr>
                                <m:t>𝑑</m:t>
                              </m:r>
                              <m:r>
                                <a:rPr lang="en-US" sz="1800" i="1">
                                  <a:solidFill>
                                    <a:schemeClr val="bg1"/>
                                  </a:solidFill>
                                  <a:latin typeface="Cambria Math" panose="02040503050406030204" pitchFamily="18" charset="0"/>
                                </a:rPr>
                                <m:t>−1</m:t>
                              </m:r>
                            </m:sup>
                          </m:sSubSup>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1−</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Sub>
                            </m:e>
                          </m:d>
                        </m:e>
                      </m:nary>
                    </m:oMath>
                  </m:oMathPara>
                </a14:m>
                <a:endParaRPr lang="en-US" sz="1800" b="0" i="1" dirty="0">
                  <a:solidFill>
                    <a:schemeClr val="bg1"/>
                  </a:solidFill>
                  <a:latin typeface="Cambria Math" panose="02040503050406030204" pitchFamily="18" charset="0"/>
                </a:endParaRPr>
              </a:p>
              <a:p>
                <a:pPr marL="1085850">
                  <a:spcAft>
                    <a:spcPts val="1200"/>
                  </a:spcAft>
                </a:pPr>
                <a14:m>
                  <m:oMathPara xmlns:m="http://schemas.openxmlformats.org/officeDocument/2006/math">
                    <m:oMathParaPr>
                      <m:jc m:val="left"/>
                    </m:oMathParaPr>
                    <m:oMath xmlns:m="http://schemas.openxmlformats.org/officeDocument/2006/math">
                      <m:r>
                        <a:rPr lang="en-US" sz="1800" i="1">
                          <a:solidFill>
                            <a:schemeClr val="bg1"/>
                          </a:solidFill>
                          <a:latin typeface="Cambria Math" panose="02040503050406030204" pitchFamily="18" charset="0"/>
                        </a:rPr>
                        <m:t>=</m:t>
                      </m:r>
                      <m:nary>
                        <m:naryPr>
                          <m:chr m:val="∑"/>
                          <m:ctrlPr>
                            <a:rPr lang="en-US" sz="1800" i="1">
                              <a:solidFill>
                                <a:schemeClr val="bg1"/>
                              </a:solidFill>
                              <a:latin typeface="Cambria Math" panose="02040503050406030204" pitchFamily="18" charset="0"/>
                            </a:rPr>
                          </m:ctrlPr>
                        </m:naryPr>
                        <m:sub>
                          <m:r>
                            <m:rPr>
                              <m:brk m:alnAt="23"/>
                            </m:rPr>
                            <a:rPr lang="en-US" sz="1800" i="1">
                              <a:solidFill>
                                <a:schemeClr val="bg1"/>
                              </a:solidFill>
                              <a:latin typeface="Cambria Math" panose="02040503050406030204" pitchFamily="18" charset="0"/>
                            </a:rPr>
                            <m:t>𝑑</m:t>
                          </m:r>
                          <m:r>
                            <a:rPr lang="en-US" sz="1800" i="1">
                              <a:solidFill>
                                <a:schemeClr val="bg1"/>
                              </a:solidFill>
                              <a:latin typeface="Cambria Math" panose="02040503050406030204" pitchFamily="18" charset="0"/>
                            </a:rPr>
                            <m:t>=1</m:t>
                          </m:r>
                        </m:sub>
                        <m:sup>
                          <m:r>
                            <a:rPr lang="en-US" sz="1800" i="1">
                              <a:solidFill>
                                <a:schemeClr val="bg1"/>
                              </a:solidFill>
                              <a:latin typeface="Cambria Math" panose="02040503050406030204" pitchFamily="18" charset="0"/>
                              <a:ea typeface="Cambria Math" panose="02040503050406030204" pitchFamily="18" charset="0"/>
                            </a:rPr>
                            <m:t>∞</m:t>
                          </m:r>
                        </m:sup>
                        <m:e>
                          <m:r>
                            <a:rPr lang="en-US" sz="1800" i="1">
                              <a:solidFill>
                                <a:schemeClr val="bg1"/>
                              </a:solidFill>
                              <a:latin typeface="Cambria Math" panose="02040503050406030204" pitchFamily="18" charset="0"/>
                            </a:rPr>
                            <m:t>𝑑</m:t>
                          </m:r>
                          <m:d>
                            <m:dPr>
                              <m:ctrlPr>
                                <a:rPr lang="en-US" sz="1800" i="1">
                                  <a:solidFill>
                                    <a:schemeClr val="bg1"/>
                                  </a:solidFill>
                                  <a:latin typeface="Cambria Math" panose="02040503050406030204" pitchFamily="18" charset="0"/>
                                </a:rPr>
                              </m:ctrlPr>
                            </m:dPr>
                            <m:e>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i="1">
                                      <a:solidFill>
                                        <a:schemeClr val="bg1"/>
                                      </a:solidFill>
                                      <a:latin typeface="Cambria Math" panose="02040503050406030204" pitchFamily="18" charset="0"/>
                                    </a:rPr>
                                    <m:t>𝑑</m:t>
                                  </m:r>
                                  <m:r>
                                    <a:rPr lang="en-US" sz="1800" i="1">
                                      <a:solidFill>
                                        <a:schemeClr val="bg1"/>
                                      </a:solidFill>
                                      <a:latin typeface="Cambria Math" panose="02040503050406030204" pitchFamily="18" charset="0"/>
                                    </a:rPr>
                                    <m:t>−1</m:t>
                                  </m:r>
                                </m:sup>
                              </m:sSubSup>
                              <m:r>
                                <a:rPr lang="en-US" sz="1800" i="1">
                                  <a:solidFill>
                                    <a:schemeClr val="bg1"/>
                                  </a:solidFill>
                                  <a:latin typeface="Cambria Math" panose="02040503050406030204" pitchFamily="18" charset="0"/>
                                </a:rPr>
                                <m:t>−</m:t>
                              </m:r>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i="1">
                                      <a:solidFill>
                                        <a:schemeClr val="bg1"/>
                                      </a:solidFill>
                                      <a:latin typeface="Cambria Math" panose="02040503050406030204" pitchFamily="18" charset="0"/>
                                    </a:rPr>
                                    <m:t>𝑑</m:t>
                                  </m:r>
                                </m:sup>
                              </m:sSubSup>
                            </m:e>
                          </m:d>
                        </m:e>
                      </m:nary>
                    </m:oMath>
                  </m:oMathPara>
                </a14:m>
                <a:endParaRPr lang="en-US" sz="1800" b="0" i="1" dirty="0">
                  <a:solidFill>
                    <a:schemeClr val="bg1"/>
                  </a:solidFill>
                  <a:latin typeface="Cambria Math" panose="02040503050406030204" pitchFamily="18" charset="0"/>
                </a:endParaRPr>
              </a:p>
              <a:p>
                <a:pPr marL="1085850">
                  <a:spcAft>
                    <a:spcPts val="1200"/>
                  </a:spcAft>
                </a:pPr>
                <a14:m>
                  <m:oMathPara xmlns:m="http://schemas.openxmlformats.org/officeDocument/2006/math">
                    <m:oMathParaPr>
                      <m:jc m:val="left"/>
                    </m:oMathParaPr>
                    <m:oMath xmlns:m="http://schemas.openxmlformats.org/officeDocument/2006/math">
                      <m:r>
                        <a:rPr lang="en-US" sz="1800" b="0" i="1" smtClean="0">
                          <a:solidFill>
                            <a:schemeClr val="bg1"/>
                          </a:solidFill>
                          <a:latin typeface="Cambria Math" panose="02040503050406030204" pitchFamily="18" charset="0"/>
                        </a:rPr>
                        <m:t>=</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1</m:t>
                          </m:r>
                        </m:e>
                      </m:d>
                      <m:d>
                        <m:dPr>
                          <m:ctrlPr>
                            <a:rPr lang="en-US" sz="1800" i="1">
                              <a:solidFill>
                                <a:schemeClr val="bg1"/>
                              </a:solidFill>
                              <a:latin typeface="Cambria Math" panose="02040503050406030204" pitchFamily="18" charset="0"/>
                            </a:rPr>
                          </m:ctrlPr>
                        </m:dPr>
                        <m:e>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b="0" i="1" smtClean="0">
                                  <a:solidFill>
                                    <a:schemeClr val="bg1"/>
                                  </a:solidFill>
                                  <a:latin typeface="Cambria Math" panose="02040503050406030204" pitchFamily="18" charset="0"/>
                                </a:rPr>
                                <m:t>0</m:t>
                              </m:r>
                            </m:sup>
                          </m:sSubSup>
                          <m:r>
                            <a:rPr lang="en-US" sz="1800" i="1">
                              <a:solidFill>
                                <a:schemeClr val="bg1"/>
                              </a:solidFill>
                              <a:latin typeface="Cambria Math" panose="02040503050406030204" pitchFamily="18" charset="0"/>
                            </a:rPr>
                            <m:t>−</m:t>
                          </m:r>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b="0" i="1" smtClean="0">
                                  <a:solidFill>
                                    <a:schemeClr val="bg1"/>
                                  </a:solidFill>
                                  <a:latin typeface="Cambria Math" panose="02040503050406030204" pitchFamily="18" charset="0"/>
                                </a:rPr>
                                <m:t>1</m:t>
                              </m:r>
                            </m:sup>
                          </m:sSubSup>
                        </m:e>
                      </m:d>
                      <m:r>
                        <a:rPr lang="en-US" sz="1800" b="0" i="1" smtClean="0">
                          <a:solidFill>
                            <a:schemeClr val="bg1"/>
                          </a:solidFill>
                          <a:latin typeface="Cambria Math" panose="02040503050406030204" pitchFamily="18" charset="0"/>
                        </a:rPr>
                        <m:t>+</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2</m:t>
                          </m:r>
                        </m:e>
                      </m:d>
                      <m:d>
                        <m:dPr>
                          <m:ctrlPr>
                            <a:rPr lang="en-US" sz="1800" i="1">
                              <a:solidFill>
                                <a:schemeClr val="bg1"/>
                              </a:solidFill>
                              <a:latin typeface="Cambria Math" panose="02040503050406030204" pitchFamily="18" charset="0"/>
                            </a:rPr>
                          </m:ctrlPr>
                        </m:dPr>
                        <m:e>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b="0" i="1" smtClean="0">
                                  <a:solidFill>
                                    <a:schemeClr val="bg1"/>
                                  </a:solidFill>
                                  <a:latin typeface="Cambria Math" panose="02040503050406030204" pitchFamily="18" charset="0"/>
                                </a:rPr>
                                <m:t>1</m:t>
                              </m:r>
                            </m:sup>
                          </m:sSubSup>
                          <m:r>
                            <a:rPr lang="en-US" sz="1800" i="1">
                              <a:solidFill>
                                <a:schemeClr val="bg1"/>
                              </a:solidFill>
                              <a:latin typeface="Cambria Math" panose="02040503050406030204" pitchFamily="18" charset="0"/>
                            </a:rPr>
                            <m:t>−</m:t>
                          </m:r>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b="0" i="1" smtClean="0">
                                  <a:solidFill>
                                    <a:schemeClr val="bg1"/>
                                  </a:solidFill>
                                  <a:latin typeface="Cambria Math" panose="02040503050406030204" pitchFamily="18" charset="0"/>
                                </a:rPr>
                                <m:t>2</m:t>
                              </m:r>
                            </m:sup>
                          </m:sSubSup>
                        </m:e>
                      </m:d>
                      <m:r>
                        <a:rPr lang="en-US" sz="1800" b="0" i="1" smtClean="0">
                          <a:solidFill>
                            <a:schemeClr val="bg1"/>
                          </a:solidFill>
                          <a:latin typeface="Cambria Math" panose="02040503050406030204" pitchFamily="18" charset="0"/>
                        </a:rPr>
                        <m:t>+</m:t>
                      </m:r>
                      <m:d>
                        <m:dPr>
                          <m:ctrlPr>
                            <a:rPr lang="en-US" sz="1800" i="1">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3</m:t>
                          </m:r>
                        </m:e>
                      </m:d>
                      <m:d>
                        <m:dPr>
                          <m:ctrlPr>
                            <a:rPr lang="en-US" sz="1800" i="1">
                              <a:solidFill>
                                <a:schemeClr val="bg1"/>
                              </a:solidFill>
                              <a:latin typeface="Cambria Math" panose="02040503050406030204" pitchFamily="18" charset="0"/>
                            </a:rPr>
                          </m:ctrlPr>
                        </m:dPr>
                        <m:e>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b="0" i="1" smtClean="0">
                                  <a:solidFill>
                                    <a:schemeClr val="bg1"/>
                                  </a:solidFill>
                                  <a:latin typeface="Cambria Math" panose="02040503050406030204" pitchFamily="18" charset="0"/>
                                </a:rPr>
                                <m:t>2</m:t>
                              </m:r>
                            </m:sup>
                          </m:sSubSup>
                          <m:r>
                            <a:rPr lang="en-US" sz="1800" i="1">
                              <a:solidFill>
                                <a:schemeClr val="bg1"/>
                              </a:solidFill>
                              <a:latin typeface="Cambria Math" panose="02040503050406030204" pitchFamily="18" charset="0"/>
                            </a:rPr>
                            <m:t>−</m:t>
                          </m:r>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b="0" i="1" smtClean="0">
                                  <a:solidFill>
                                    <a:schemeClr val="bg1"/>
                                  </a:solidFill>
                                  <a:latin typeface="Cambria Math" panose="02040503050406030204" pitchFamily="18" charset="0"/>
                                </a:rPr>
                                <m:t>3</m:t>
                              </m:r>
                            </m:sup>
                          </m:sSubSup>
                        </m:e>
                      </m:d>
                      <m:r>
                        <a:rPr lang="en-US" sz="1800" b="0" i="1" smtClean="0">
                          <a:solidFill>
                            <a:schemeClr val="bg1"/>
                          </a:solidFill>
                          <a:latin typeface="Cambria Math" panose="02040503050406030204" pitchFamily="18" charset="0"/>
                        </a:rPr>
                        <m:t>+…</m:t>
                      </m:r>
                    </m:oMath>
                  </m:oMathPara>
                </a14:m>
                <a:endParaRPr lang="en-US" sz="1800" b="0" i="1" dirty="0">
                  <a:solidFill>
                    <a:schemeClr val="bg1"/>
                  </a:solidFill>
                  <a:latin typeface="Cambria Math" panose="02040503050406030204" pitchFamily="18" charset="0"/>
                </a:endParaRPr>
              </a:p>
              <a:p>
                <a:pPr marL="1085850">
                  <a:spcAft>
                    <a:spcPts val="1200"/>
                  </a:spcAft>
                </a:pPr>
                <a14:m>
                  <m:oMath xmlns:m="http://schemas.openxmlformats.org/officeDocument/2006/math">
                    <m:r>
                      <a:rPr lang="en-US" sz="1800" b="0" i="1" smtClean="0">
                        <a:solidFill>
                          <a:schemeClr val="bg1"/>
                        </a:solidFill>
                        <a:latin typeface="Cambria Math" panose="02040503050406030204" pitchFamily="18" charset="0"/>
                      </a:rPr>
                      <m:t>=1+(1)</m:t>
                    </m:r>
                    <m:sSubSup>
                      <m:sSubSupPr>
                        <m:ctrlPr>
                          <a:rPr lang="en-US" sz="1800" i="1">
                            <a:solidFill>
                              <a:schemeClr val="bg1"/>
                            </a:solidFill>
                            <a:latin typeface="Cambria Math" panose="02040503050406030204" pitchFamily="18" charset="0"/>
                          </a:rPr>
                        </m:ctrlPr>
                      </m:sSubSup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i="1">
                            <a:solidFill>
                              <a:schemeClr val="bg1"/>
                            </a:solidFill>
                            <a:latin typeface="Cambria Math" panose="02040503050406030204" pitchFamily="18" charset="0"/>
                          </a:rPr>
                          <m:t>1</m:t>
                        </m:r>
                      </m:sup>
                    </m:sSubSup>
                  </m:oMath>
                </a14:m>
                <a:r>
                  <a:rPr lang="en-US" sz="1800" dirty="0">
                    <a:solidFill>
                      <a:schemeClr val="bg1"/>
                    </a:solidFill>
                  </a:rPr>
                  <a:t>+ </a:t>
                </a:r>
                <a14:m>
                  <m:oMath xmlns:m="http://schemas.openxmlformats.org/officeDocument/2006/math">
                    <m:sSubSup>
                      <m:sSubSupPr>
                        <m:ctrlPr>
                          <a:rPr lang="en-US" sz="1800" i="1">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(1)</m:t>
                        </m:r>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up>
                        <m:r>
                          <a:rPr lang="en-US" sz="1800" b="0" i="1" smtClean="0">
                            <a:solidFill>
                              <a:schemeClr val="bg1"/>
                            </a:solidFill>
                            <a:latin typeface="Cambria Math" panose="02040503050406030204" pitchFamily="18" charset="0"/>
                          </a:rPr>
                          <m:t>2</m:t>
                        </m:r>
                      </m:sup>
                    </m:sSubSup>
                    <m:r>
                      <a:rPr lang="en-US" sz="1800" b="0" i="1" smtClean="0">
                        <a:solidFill>
                          <a:schemeClr val="bg1"/>
                        </a:solidFill>
                        <a:latin typeface="Cambria Math" panose="02040503050406030204" pitchFamily="18" charset="0"/>
                      </a:rPr>
                      <m:t>+…</m:t>
                    </m:r>
                  </m:oMath>
                </a14:m>
                <a:endParaRPr lang="en-US" sz="1800" b="0" i="1" dirty="0">
                  <a:solidFill>
                    <a:schemeClr val="bg1"/>
                  </a:solidFill>
                  <a:latin typeface="Cambria Math" panose="02040503050406030204" pitchFamily="18" charset="0"/>
                </a:endParaRPr>
              </a:p>
              <a:p>
                <a:pPr marL="1085850">
                  <a:spcAft>
                    <a:spcPts val="1200"/>
                  </a:spcAft>
                </a:pPr>
                <a14:m>
                  <m:oMath xmlns:m="http://schemas.openxmlformats.org/officeDocument/2006/math">
                    <m:r>
                      <a:rPr lang="en-US" sz="1800" b="0" i="1" smtClean="0">
                        <a:solidFill>
                          <a:schemeClr val="bg1"/>
                        </a:solidFill>
                        <a:latin typeface="Cambria Math" panose="02040503050406030204" pitchFamily="18" charset="0"/>
                      </a:rPr>
                      <m:t>=</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1−</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𝑖𝑖</m:t>
                            </m:r>
                          </m:sub>
                        </m:sSub>
                      </m:den>
                    </m:f>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𝑤h𝑒𝑟𝑒</m:t>
                    </m:r>
                    <m:r>
                      <a:rPr lang="en-US" sz="1800" b="0" i="1" smtClean="0">
                        <a:solidFill>
                          <a:schemeClr val="bg1"/>
                        </a:solidFill>
                        <a:latin typeface="Cambria Math" panose="02040503050406030204" pitchFamily="18" charset="0"/>
                      </a:rPr>
                      <m:t> </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Sub>
                    <m:r>
                      <a:rPr lang="en-US" sz="1800" b="0" i="1" smtClean="0">
                        <a:solidFill>
                          <a:schemeClr val="bg1"/>
                        </a:solidFill>
                        <a:latin typeface="Cambria Math" panose="02040503050406030204" pitchFamily="18" charset="0"/>
                      </a:rPr>
                      <m:t>&lt;1.   </m:t>
                    </m:r>
                  </m:oMath>
                </a14:m>
                <a:r>
                  <a:rPr lang="en-US" sz="1800" dirty="0">
                    <a:solidFill>
                      <a:schemeClr val="bg1"/>
                    </a:solidFill>
                  </a:rPr>
                  <a:t> </a:t>
                </a:r>
              </a:p>
              <a:p>
                <a:pPr marL="457200" indent="-274638">
                  <a:spcAft>
                    <a:spcPts val="1200"/>
                  </a:spcAft>
                  <a:buFont typeface="Wingdings" pitchFamily="2" charset="2"/>
                  <a:buChar char="§"/>
                </a:pPr>
                <a:r>
                  <a:rPr lang="en-US" sz="1800" b="1" dirty="0">
                    <a:solidFill>
                      <a:schemeClr val="bg1"/>
                    </a:solidFill>
                  </a:rPr>
                  <a:t>Again we note the inverse nature of this expression (as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𝑖𝑖</m:t>
                        </m:r>
                      </m:sub>
                    </m:sSub>
                    <m:r>
                      <a:rPr lang="en-US" sz="1800" i="1">
                        <a:solidFill>
                          <a:schemeClr val="bg1"/>
                        </a:solidFill>
                        <a:latin typeface="Cambria Math" panose="02040503050406030204" pitchFamily="18" charset="0"/>
                      </a:rPr>
                      <m:t> </m:t>
                    </m:r>
                  </m:oMath>
                </a14:m>
                <a:r>
                  <a:rPr lang="en-US" sz="1800" b="1" dirty="0">
                    <a:solidFill>
                      <a:schemeClr val="bg1"/>
                    </a:solidFill>
                  </a:rPr>
                  <a:t>goes to 1, the expected number of observations increases rapidly).</a:t>
                </a:r>
              </a:p>
              <a:p>
                <a:pPr marL="1944688">
                  <a:spcAft>
                    <a:spcPts val="1200"/>
                  </a:spcAft>
                </a:pPr>
                <a:endParaRPr lang="en-US" sz="1800" dirty="0">
                  <a:solidFill>
                    <a:schemeClr val="bg1"/>
                  </a:solidFill>
                </a:endParaRPr>
              </a:p>
              <a:p>
                <a:pPr>
                  <a:spcAft>
                    <a:spcPts val="1200"/>
                  </a:spcAft>
                </a:pPr>
                <a:endParaRPr lang="en-US" sz="1800" b="1" dirty="0">
                  <a:solidFill>
                    <a:schemeClr val="bg1"/>
                  </a:solidFill>
                </a:endParaRPr>
              </a:p>
              <a:p>
                <a:pPr>
                  <a:spcAft>
                    <a:spcPts val="1200"/>
                  </a:spcAft>
                </a:pPr>
                <a:endParaRPr lang="en-US" sz="1800" b="1" dirty="0">
                  <a:solidFill>
                    <a:schemeClr val="bg1"/>
                  </a:solidFill>
                </a:endParaRPr>
              </a:p>
            </p:txBody>
          </p:sp>
        </mc:Choice>
        <mc:Fallback xmlns="">
          <p:sp>
            <p:nvSpPr>
              <p:cNvPr id="4" name="Text Box 9">
                <a:extLst>
                  <a:ext uri="{FF2B5EF4-FFF2-40B4-BE49-F238E27FC236}">
                    <a16:creationId xmlns:a16="http://schemas.microsoft.com/office/drawing/2014/main" id="{7752E415-21FD-B240-B43A-A0D3B53BD5F8}"/>
                  </a:ext>
                </a:extLst>
              </p:cNvPr>
              <p:cNvSpPr txBox="1">
                <a:spLocks noRot="1" noChangeAspect="1" noMove="1" noResize="1" noEditPoints="1" noAdjustHandles="1" noChangeArrowheads="1" noChangeShapeType="1" noTextEdit="1"/>
              </p:cNvSpPr>
              <p:nvPr/>
            </p:nvSpPr>
            <p:spPr bwMode="auto">
              <a:xfrm>
                <a:off x="228600" y="647699"/>
                <a:ext cx="8686800" cy="5910755"/>
              </a:xfrm>
              <a:prstGeom prst="rect">
                <a:avLst/>
              </a:prstGeom>
              <a:blipFill>
                <a:blip r:embed="rId2"/>
                <a:stretch>
                  <a:fillRect l="-1606" t="-1071" r="-146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43352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Box 9">
                <a:extLst>
                  <a:ext uri="{FF2B5EF4-FFF2-40B4-BE49-F238E27FC236}">
                    <a16:creationId xmlns:a16="http://schemas.microsoft.com/office/drawing/2014/main" id="{FB0704AC-F1BF-A643-8D0F-E435F0361A0C}"/>
                  </a:ext>
                </a:extLst>
              </p:cNvPr>
              <p:cNvSpPr txBox="1">
                <a:spLocks noChangeArrowheads="1"/>
              </p:cNvSpPr>
              <p:nvPr/>
            </p:nvSpPr>
            <p:spPr bwMode="auto">
              <a:xfrm>
                <a:off x="228600" y="647699"/>
                <a:ext cx="8686800" cy="5410201"/>
              </a:xfrm>
              <a:prstGeom prst="rect">
                <a:avLst/>
              </a:prstGeom>
              <a:noFill/>
              <a:ln w="9525">
                <a:noFill/>
                <a:miter lim="800000"/>
                <a:headEnd/>
                <a:tailEnd/>
              </a:ln>
            </p:spPr>
            <p:txBody>
              <a:bodyPr lIns="0" tIns="0" rIns="0" bIns="0">
                <a:noAutofit/>
              </a:bodyPr>
              <a:lstStyle/>
              <a:p>
                <a:pPr marL="176213" indent="-176213">
                  <a:spcAft>
                    <a:spcPts val="600"/>
                  </a:spcAft>
                  <a:buFont typeface="Arial" pitchFamily="34" charset="0"/>
                  <a:buChar char="•"/>
                </a:pPr>
                <a:r>
                  <a:rPr lang="en-US" sz="1800" b="1" dirty="0">
                    <a:solidFill>
                      <a:schemeClr val="bg1"/>
                    </a:solidFill>
                  </a:rPr>
                  <a:t>Consider the problem of predicting the outcome of a coin toss experiment. You observe the following sequence:</a:t>
                </a:r>
              </a:p>
              <a:p>
                <a:pPr marL="460375">
                  <a:spcAft>
                    <a:spcPts val="1200"/>
                  </a:spcAft>
                </a:pPr>
                <a14:m>
                  <m:oMathPara xmlns:m="http://schemas.openxmlformats.org/officeDocument/2006/math">
                    <m:oMathParaPr>
                      <m:jc m:val="left"/>
                    </m:oMathParaPr>
                    <m:oMath xmlns:m="http://schemas.openxmlformats.org/officeDocument/2006/math">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𝒗</m:t>
                          </m:r>
                        </m:e>
                        <m:sup>
                          <m:r>
                            <a:rPr lang="en-US" sz="1800" b="0" i="1" smtClean="0">
                              <a:solidFill>
                                <a:schemeClr val="bg1"/>
                              </a:solidFill>
                              <a:latin typeface="Cambria Math" panose="02040503050406030204" pitchFamily="18" charset="0"/>
                              <a:ea typeface="Cambria Math" panose="02040503050406030204" pitchFamily="18" charset="0"/>
                            </a:rPr>
                            <m:t>𝑇</m:t>
                          </m:r>
                        </m:sup>
                      </m:sSup>
                      <m:r>
                        <a:rPr lang="en-US" sz="1800" b="1" i="1" smtClean="0">
                          <a:solidFill>
                            <a:schemeClr val="bg1"/>
                          </a:solidFill>
                          <a:latin typeface="Cambria Math" panose="02040503050406030204" pitchFamily="18" charset="0"/>
                          <a:ea typeface="Cambria Math" panose="02040503050406030204" pitchFamily="18" charset="0"/>
                        </a:rPr>
                        <m:t>=</m:t>
                      </m:r>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𝒗</m:t>
                          </m:r>
                        </m:e>
                        <m:sup>
                          <m:r>
                            <a:rPr lang="en-US" sz="1800" b="1" i="1" smtClean="0">
                              <a:solidFill>
                                <a:schemeClr val="bg1"/>
                              </a:solidFill>
                              <a:latin typeface="Cambria Math" panose="02040503050406030204" pitchFamily="18" charset="0"/>
                              <a:ea typeface="Cambria Math" panose="02040503050406030204" pitchFamily="18" charset="0"/>
                            </a:rPr>
                            <m:t>𝟏𝟎</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b="1" i="1" smtClean="0">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𝑯𝑯𝑻𝑻𝑯𝑻𝑯𝑯𝑻𝑻</m:t>
                          </m:r>
                        </m:e>
                      </m:d>
                    </m:oMath>
                  </m:oMathPara>
                </a14:m>
                <a:endParaRPr lang="en-US" sz="1800" b="1" dirty="0">
                  <a:solidFill>
                    <a:schemeClr val="bg1"/>
                  </a:solidFill>
                </a:endParaRPr>
              </a:p>
              <a:p>
                <a:pPr marL="179388" indent="-179388">
                  <a:spcAft>
                    <a:spcPts val="600"/>
                  </a:spcAft>
                  <a:buFont typeface="Arial" panose="020B0604020202020204" pitchFamily="34" charset="0"/>
                  <a:buChar char="•"/>
                </a:pPr>
                <a:r>
                  <a:rPr lang="en-US" sz="1800" b="1" dirty="0">
                    <a:solidFill>
                      <a:schemeClr val="bg1"/>
                    </a:solidFill>
                  </a:rPr>
                  <a:t>1-Coin Fully Observable Model:</a:t>
                </a:r>
              </a:p>
              <a:p>
                <a:pPr marL="460375">
                  <a:spcAft>
                    <a:spcPts val="600"/>
                  </a:spcAft>
                </a:pPr>
                <a14:m>
                  <m:oMathPara xmlns:m="http://schemas.openxmlformats.org/officeDocument/2006/math">
                    <m:oMathParaPr>
                      <m:jc m:val="left"/>
                    </m:oMathParaPr>
                    <m:oMath xmlns:m="http://schemas.openxmlformats.org/officeDocument/2006/math">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𝒗</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𝑯𝑯𝑻𝑻𝑯𝑻𝑯𝑯𝑻𝑻</m:t>
                          </m:r>
                        </m:e>
                      </m:d>
                    </m:oMath>
                  </m:oMathPara>
                </a14:m>
                <a:endParaRPr lang="en-US" sz="1800" b="1" dirty="0">
                  <a:solidFill>
                    <a:schemeClr val="bg1"/>
                  </a:solidFill>
                </a:endParaRPr>
              </a:p>
              <a:p>
                <a:pPr marL="460375">
                  <a:spcAft>
                    <a:spcPts val="1200"/>
                  </a:spcAft>
                </a:pPr>
                <a14:m>
                  <m:oMathPara xmlns:m="http://schemas.openxmlformats.org/officeDocument/2006/math">
                    <m:oMathParaPr>
                      <m:jc m:val="left"/>
                    </m:oMathParaPr>
                    <m:oMath xmlns:m="http://schemas.openxmlformats.org/officeDocument/2006/math">
                      <m:sSup>
                        <m:sSupPr>
                          <m:ctrlPr>
                            <a:rPr lang="en-US" sz="1800" b="1"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𝝎</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b="1"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e>
                      </m:d>
                    </m:oMath>
                  </m:oMathPara>
                </a14:m>
                <a:endParaRPr lang="en-US" sz="1800" b="1" dirty="0">
                  <a:solidFill>
                    <a:schemeClr val="bg1"/>
                  </a:solidFill>
                </a:endParaRPr>
              </a:p>
              <a:p>
                <a:pPr marL="179388" indent="-179388">
                  <a:spcAft>
                    <a:spcPts val="1200"/>
                  </a:spcAft>
                  <a:buFont typeface="Arial" panose="020B0604020202020204" pitchFamily="34" charset="0"/>
                  <a:buChar char="•"/>
                </a:pPr>
                <a:r>
                  <a:rPr lang="en-US" sz="1800" b="1" dirty="0">
                    <a:solidFill>
                      <a:schemeClr val="bg1"/>
                    </a:solidFill>
                  </a:rPr>
                  <a:t>Note there is no ambiguity between </a:t>
                </a:r>
                <a:br>
                  <a:rPr lang="en-US" sz="1800" b="1" dirty="0">
                    <a:solidFill>
                      <a:schemeClr val="bg1"/>
                    </a:solidFill>
                  </a:rPr>
                </a:br>
                <a:r>
                  <a:rPr lang="en-US" sz="1800" b="1" dirty="0">
                    <a:solidFill>
                      <a:schemeClr val="bg1"/>
                    </a:solidFill>
                  </a:rPr>
                  <a:t>what state you are in and what observation</a:t>
                </a:r>
                <a:br>
                  <a:rPr lang="en-US" sz="1800" b="1" dirty="0">
                    <a:solidFill>
                      <a:schemeClr val="bg1"/>
                    </a:solidFill>
                  </a:rPr>
                </a:br>
                <a:r>
                  <a:rPr lang="en-US" sz="1800" b="1" dirty="0">
                    <a:solidFill>
                      <a:schemeClr val="bg1"/>
                    </a:solidFill>
                  </a:rPr>
                  <a:t>was produced.</a:t>
                </a:r>
              </a:p>
              <a:p>
                <a:pPr marL="179388" indent="-179388">
                  <a:spcAft>
                    <a:spcPts val="1200"/>
                  </a:spcAft>
                  <a:buFont typeface="Arial" panose="020B0604020202020204" pitchFamily="34" charset="0"/>
                  <a:buChar char="•"/>
                </a:pPr>
                <a:r>
                  <a:rPr lang="en-US" sz="1800" b="1" dirty="0">
                    <a:solidFill>
                      <a:schemeClr val="bg1"/>
                    </a:solidFill>
                  </a:rPr>
                  <a:t>If the coins were biased, how would this model change?</a:t>
                </a:r>
              </a:p>
              <a:p>
                <a:pPr marL="179388" indent="-179388">
                  <a:spcAft>
                    <a:spcPts val="1200"/>
                  </a:spcAft>
                  <a:buFont typeface="Arial" panose="020B0604020202020204" pitchFamily="34" charset="0"/>
                  <a:buChar char="•"/>
                </a:pPr>
                <a:r>
                  <a:rPr lang="en-US" sz="1800" b="1" dirty="0">
                    <a:solidFill>
                      <a:schemeClr val="bg1"/>
                    </a:solidFill>
                  </a:rPr>
                  <a:t>If two coins were being flipped, what type of fully observable model would you use?</a:t>
                </a:r>
              </a:p>
            </p:txBody>
          </p:sp>
        </mc:Choice>
        <mc:Fallback xmlns="">
          <p:sp>
            <p:nvSpPr>
              <p:cNvPr id="4" name="Text Box 9">
                <a:extLst>
                  <a:ext uri="{FF2B5EF4-FFF2-40B4-BE49-F238E27FC236}">
                    <a16:creationId xmlns:a16="http://schemas.microsoft.com/office/drawing/2014/main" id="{FB0704AC-F1BF-A643-8D0F-E435F0361A0C}"/>
                  </a:ext>
                </a:extLst>
              </p:cNvPr>
              <p:cNvSpPr txBox="1">
                <a:spLocks noRot="1" noChangeAspect="1" noMove="1" noResize="1" noEditPoints="1" noAdjustHandles="1" noChangeArrowheads="1" noChangeShapeType="1" noTextEdit="1"/>
              </p:cNvSpPr>
              <p:nvPr/>
            </p:nvSpPr>
            <p:spPr bwMode="auto">
              <a:xfrm>
                <a:off x="228600" y="647699"/>
                <a:ext cx="8686800" cy="5410201"/>
              </a:xfrm>
              <a:prstGeom prst="rect">
                <a:avLst/>
              </a:prstGeom>
              <a:blipFill>
                <a:blip r:embed="rId2"/>
                <a:stretch>
                  <a:fillRect l="-1606" t="-1168"/>
                </a:stretch>
              </a:blipFill>
              <a:ln w="9525">
                <a:noFill/>
                <a:miter lim="800000"/>
                <a:headEnd/>
                <a:tailEnd/>
              </a:ln>
            </p:spPr>
            <p:txBody>
              <a:bodyPr/>
              <a:lstStyle/>
              <a:p>
                <a:r>
                  <a:rPr lang="en-US">
                    <a:noFill/>
                  </a:rPr>
                  <a:t> </a:t>
                </a:r>
              </a:p>
            </p:txBody>
          </p:sp>
        </mc:Fallback>
      </mc:AlternateContent>
      <p:sp>
        <p:nvSpPr>
          <p:cNvPr id="6147" name="Text Box 5"/>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A Single Coin Toss Model – Fully Observable</a:t>
            </a:r>
          </a:p>
        </p:txBody>
      </p:sp>
      <p:pic>
        <p:nvPicPr>
          <p:cNvPr id="6" name="Picture 5" descr="Text&#10;&#10;Description automatically generated">
            <a:extLst>
              <a:ext uri="{FF2B5EF4-FFF2-40B4-BE49-F238E27FC236}">
                <a16:creationId xmlns:a16="http://schemas.microsoft.com/office/drawing/2014/main" id="{2AF45911-736B-7F4A-882B-F031EE721168}"/>
              </a:ext>
            </a:extLst>
          </p:cNvPr>
          <p:cNvPicPr>
            <a:picLocks noChangeAspect="1"/>
          </p:cNvPicPr>
          <p:nvPr/>
        </p:nvPicPr>
        <p:blipFill rotWithShape="1">
          <a:blip r:embed="rId3">
            <a:extLst>
              <a:ext uri="{28A0092B-C50C-407E-A947-70E740481C1C}">
                <a14:useLocalDpi xmlns:a14="http://schemas.microsoft.com/office/drawing/2010/main" val="0"/>
              </a:ext>
            </a:extLst>
          </a:blip>
          <a:srcRect r="59533"/>
          <a:stretch/>
        </p:blipFill>
        <p:spPr>
          <a:xfrm>
            <a:off x="5291315" y="1194391"/>
            <a:ext cx="3622498" cy="2029998"/>
          </a:xfrm>
          <a:prstGeom prst="rect">
            <a:avLst/>
          </a:prstGeom>
        </p:spPr>
      </p:pic>
    </p:spTree>
    <p:extLst>
      <p:ext uri="{BB962C8B-B14F-4D97-AF65-F5344CB8AC3E}">
        <p14:creationId xmlns:p14="http://schemas.microsoft.com/office/powerpoint/2010/main" val="275884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7013"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Multiple Coin Models – Hidden Markov Models</a:t>
            </a:r>
          </a:p>
        </p:txBody>
      </p:sp>
      <p:sp>
        <p:nvSpPr>
          <p:cNvPr id="2" name="Rectangle 1">
            <a:extLst>
              <a:ext uri="{FF2B5EF4-FFF2-40B4-BE49-F238E27FC236}">
                <a16:creationId xmlns:a16="http://schemas.microsoft.com/office/drawing/2014/main" id="{0C311D41-59D5-1444-956D-FC3271661CB2}"/>
              </a:ext>
            </a:extLst>
          </p:cNvPr>
          <p:cNvSpPr/>
          <p:nvPr/>
        </p:nvSpPr>
        <p:spPr>
          <a:xfrm>
            <a:off x="7061158" y="5880693"/>
            <a:ext cx="1471448" cy="8249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702CACFD-D889-624E-A847-549DA7171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68" y="611183"/>
            <a:ext cx="2842162" cy="1705297"/>
          </a:xfrm>
          <a:prstGeom prst="rect">
            <a:avLst/>
          </a:prstGeom>
        </p:spPr>
      </p:pic>
      <p:pic>
        <p:nvPicPr>
          <p:cNvPr id="6" name="Picture 5" descr="Diagram&#10;&#10;Description automatically generated">
            <a:extLst>
              <a:ext uri="{FF2B5EF4-FFF2-40B4-BE49-F238E27FC236}">
                <a16:creationId xmlns:a16="http://schemas.microsoft.com/office/drawing/2014/main" id="{ED9A98AF-A701-C940-B52D-94245C9BA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50" y="2592904"/>
            <a:ext cx="2356104" cy="3190253"/>
          </a:xfrm>
          <a:prstGeom prst="rect">
            <a:avLst/>
          </a:prstGeom>
        </p:spPr>
      </p:pic>
      <mc:AlternateContent xmlns:mc="http://schemas.openxmlformats.org/markup-compatibility/2006" xmlns:a14="http://schemas.microsoft.com/office/drawing/2010/main">
        <mc:Choice Requires="a14">
          <p:sp>
            <p:nvSpPr>
              <p:cNvPr id="9" name="Text Box 9">
                <a:extLst>
                  <a:ext uri="{FF2B5EF4-FFF2-40B4-BE49-F238E27FC236}">
                    <a16:creationId xmlns:a16="http://schemas.microsoft.com/office/drawing/2014/main" id="{4B139A73-DA20-1149-890C-B0526F6839DC}"/>
                  </a:ext>
                </a:extLst>
              </p:cNvPr>
              <p:cNvSpPr txBox="1">
                <a:spLocks noChangeArrowheads="1"/>
              </p:cNvSpPr>
              <p:nvPr/>
            </p:nvSpPr>
            <p:spPr bwMode="auto">
              <a:xfrm>
                <a:off x="3425952" y="647699"/>
                <a:ext cx="5489448" cy="1705297"/>
              </a:xfrm>
              <a:prstGeom prst="rect">
                <a:avLst/>
              </a:prstGeom>
              <a:noFill/>
              <a:ln w="9525">
                <a:noFill/>
                <a:miter lim="800000"/>
                <a:headEnd/>
                <a:tailEnd/>
              </a:ln>
            </p:spPr>
            <p:txBody>
              <a:bodyPr lIns="0" tIns="0" rIns="0" bIns="0">
                <a:noAutofit/>
              </a:bodyPr>
              <a:lstStyle/>
              <a:p>
                <a:pPr marL="179388" indent="-179388">
                  <a:spcAft>
                    <a:spcPts val="600"/>
                  </a:spcAft>
                  <a:buFont typeface="Arial" panose="020B0604020202020204" pitchFamily="34" charset="0"/>
                  <a:buChar char="•"/>
                </a:pPr>
                <a:r>
                  <a:rPr lang="en-US" sz="1800" b="1" dirty="0">
                    <a:solidFill>
                      <a:schemeClr val="bg1"/>
                    </a:solidFill>
                  </a:rPr>
                  <a:t>2-Coins Hidden Model:</a:t>
                </a:r>
              </a:p>
              <a:p>
                <a:pPr marL="460375">
                  <a:spcAft>
                    <a:spcPts val="600"/>
                  </a:spcAft>
                </a:pPr>
                <a14:m>
                  <m:oMathPara xmlns:m="http://schemas.openxmlformats.org/officeDocument/2006/math">
                    <m:oMathParaPr>
                      <m:jc m:val="left"/>
                    </m:oMathParaPr>
                    <m:oMath xmlns:m="http://schemas.openxmlformats.org/officeDocument/2006/math">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𝒗</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𝑯𝑯𝑻𝑻𝑯𝑻𝑯𝑯𝑻𝑻</m:t>
                          </m:r>
                        </m:e>
                      </m:d>
                    </m:oMath>
                  </m:oMathPara>
                </a14:m>
                <a:endParaRPr lang="en-US" sz="1800" b="1" dirty="0">
                  <a:solidFill>
                    <a:schemeClr val="bg1"/>
                  </a:solidFill>
                </a:endParaRPr>
              </a:p>
              <a:p>
                <a:pPr marL="460375">
                  <a:spcAft>
                    <a:spcPts val="1200"/>
                  </a:spcAft>
                </a:pPr>
                <a14:m>
                  <m:oMathPara xmlns:m="http://schemas.openxmlformats.org/officeDocument/2006/math">
                    <m:oMathParaPr>
                      <m:jc m:val="left"/>
                    </m:oMathParaPr>
                    <m:oMath xmlns:m="http://schemas.openxmlformats.org/officeDocument/2006/math">
                      <m:sSup>
                        <m:sSupPr>
                          <m:ctrlPr>
                            <a:rPr lang="en-US" sz="1800" b="1"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𝝎</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b="1"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e>
                      </m:d>
                    </m:oMath>
                  </m:oMathPara>
                </a14:m>
                <a:endParaRPr lang="en-US" sz="1800" b="1" dirty="0">
                  <a:solidFill>
                    <a:schemeClr val="bg1"/>
                  </a:solidFill>
                </a:endParaRPr>
              </a:p>
              <a:p>
                <a:pPr marL="179388" indent="-179388">
                  <a:spcAft>
                    <a:spcPts val="1200"/>
                  </a:spcAft>
                  <a:buFont typeface="Arial" panose="020B0604020202020204" pitchFamily="34" charset="0"/>
                  <a:buChar char="•"/>
                </a:pPr>
                <a:r>
                  <a:rPr lang="en-US" sz="1800" b="1" dirty="0">
                    <a:solidFill>
                      <a:schemeClr val="bg1"/>
                    </a:solidFill>
                  </a:rPr>
                  <a:t>Can we uniquely identify the state sequence that produced these outputs?</a:t>
                </a:r>
              </a:p>
            </p:txBody>
          </p:sp>
        </mc:Choice>
        <mc:Fallback xmlns="">
          <p:sp>
            <p:nvSpPr>
              <p:cNvPr id="9" name="Text Box 9">
                <a:extLst>
                  <a:ext uri="{FF2B5EF4-FFF2-40B4-BE49-F238E27FC236}">
                    <a16:creationId xmlns:a16="http://schemas.microsoft.com/office/drawing/2014/main" id="{4B139A73-DA20-1149-890C-B0526F6839DC}"/>
                  </a:ext>
                </a:extLst>
              </p:cNvPr>
              <p:cNvSpPr txBox="1">
                <a:spLocks noRot="1" noChangeAspect="1" noMove="1" noResize="1" noEditPoints="1" noAdjustHandles="1" noChangeArrowheads="1" noChangeShapeType="1" noTextEdit="1"/>
              </p:cNvSpPr>
              <p:nvPr/>
            </p:nvSpPr>
            <p:spPr bwMode="auto">
              <a:xfrm>
                <a:off x="3425952" y="647699"/>
                <a:ext cx="5489448" cy="1705297"/>
              </a:xfrm>
              <a:prstGeom prst="rect">
                <a:avLst/>
              </a:prstGeom>
              <a:blipFill>
                <a:blip r:embed="rId4"/>
                <a:stretch>
                  <a:fillRect l="-2304" t="-3676" r="-3226" b="-7353"/>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 Box 9">
                <a:extLst>
                  <a:ext uri="{FF2B5EF4-FFF2-40B4-BE49-F238E27FC236}">
                    <a16:creationId xmlns:a16="http://schemas.microsoft.com/office/drawing/2014/main" id="{13DB3530-39B9-F149-A04B-00893CA0FBAB}"/>
                  </a:ext>
                </a:extLst>
              </p:cNvPr>
              <p:cNvSpPr txBox="1">
                <a:spLocks noChangeArrowheads="1"/>
              </p:cNvSpPr>
              <p:nvPr/>
            </p:nvSpPr>
            <p:spPr bwMode="auto">
              <a:xfrm>
                <a:off x="3425952" y="3256585"/>
                <a:ext cx="5489448" cy="1705297"/>
              </a:xfrm>
              <a:prstGeom prst="rect">
                <a:avLst/>
              </a:prstGeom>
              <a:noFill/>
              <a:ln w="9525">
                <a:noFill/>
                <a:miter lim="800000"/>
                <a:headEnd/>
                <a:tailEnd/>
              </a:ln>
            </p:spPr>
            <p:txBody>
              <a:bodyPr lIns="0" tIns="0" rIns="0" bIns="0">
                <a:noAutofit/>
              </a:bodyPr>
              <a:lstStyle/>
              <a:p>
                <a:pPr marL="179388" indent="-179388">
                  <a:spcAft>
                    <a:spcPts val="600"/>
                  </a:spcAft>
                  <a:buFont typeface="Arial" panose="020B0604020202020204" pitchFamily="34" charset="0"/>
                  <a:buChar char="•"/>
                </a:pPr>
                <a:r>
                  <a:rPr lang="en-US" sz="1800" b="1" dirty="0">
                    <a:solidFill>
                      <a:schemeClr val="bg1"/>
                    </a:solidFill>
                  </a:rPr>
                  <a:t>3-Coins Hidden Model:</a:t>
                </a:r>
              </a:p>
              <a:p>
                <a:pPr marL="460375">
                  <a:spcAft>
                    <a:spcPts val="600"/>
                  </a:spcAft>
                </a:pPr>
                <a14:m>
                  <m:oMathPara xmlns:m="http://schemas.openxmlformats.org/officeDocument/2006/math">
                    <m:oMathParaPr>
                      <m:jc m:val="left"/>
                    </m:oMathParaPr>
                    <m:oMath xmlns:m="http://schemas.openxmlformats.org/officeDocument/2006/math">
                      <m:sSup>
                        <m:sSupPr>
                          <m:ctrlPr>
                            <a:rPr lang="en-US" sz="1800" b="1" i="1">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𝒗</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r>
                            <a:rPr lang="en-US" sz="1800" b="1" i="1">
                              <a:solidFill>
                                <a:schemeClr val="bg1"/>
                              </a:solidFill>
                              <a:latin typeface="Cambria Math" panose="02040503050406030204" pitchFamily="18" charset="0"/>
                            </a:rPr>
                            <m:t>𝑯𝑯𝑻𝑻𝑯𝑻𝑯𝑯𝑻𝑻</m:t>
                          </m:r>
                        </m:e>
                      </m:d>
                    </m:oMath>
                  </m:oMathPara>
                </a14:m>
                <a:endParaRPr lang="en-US" sz="1800" b="1" dirty="0">
                  <a:solidFill>
                    <a:schemeClr val="bg1"/>
                  </a:solidFill>
                </a:endParaRPr>
              </a:p>
              <a:p>
                <a:pPr marL="460375">
                  <a:spcAft>
                    <a:spcPts val="1200"/>
                  </a:spcAft>
                </a:pPr>
                <a14:m>
                  <m:oMathPara xmlns:m="http://schemas.openxmlformats.org/officeDocument/2006/math">
                    <m:oMathParaPr>
                      <m:jc m:val="left"/>
                    </m:oMathParaPr>
                    <m:oMath xmlns:m="http://schemas.openxmlformats.org/officeDocument/2006/math">
                      <m:sSup>
                        <m:sSupPr>
                          <m:ctrlPr>
                            <a:rPr lang="en-US" sz="1800" b="1"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𝝎</m:t>
                          </m:r>
                        </m:e>
                        <m:sup>
                          <m:r>
                            <a:rPr lang="en-US" sz="1800" b="1" i="1">
                              <a:solidFill>
                                <a:schemeClr val="bg1"/>
                              </a:solidFill>
                              <a:latin typeface="Cambria Math" panose="02040503050406030204" pitchFamily="18" charset="0"/>
                              <a:ea typeface="Cambria Math" panose="02040503050406030204" pitchFamily="18" charset="0"/>
                            </a:rPr>
                            <m:t>𝟏𝟎</m:t>
                          </m:r>
                        </m:sup>
                      </m:sSup>
                      <m:r>
                        <a:rPr lang="en-US" sz="1800" b="1" i="1">
                          <a:solidFill>
                            <a:schemeClr val="bg1"/>
                          </a:solidFill>
                          <a:latin typeface="Cambria Math" panose="02040503050406030204" pitchFamily="18" charset="0"/>
                          <a:ea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rPr>
                                <m:t>1</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b="1"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3</m:t>
                              </m:r>
                            </m:sub>
                          </m:sSub>
                        </m:e>
                      </m:d>
                    </m:oMath>
                  </m:oMathPara>
                </a14:m>
                <a:endParaRPr lang="en-US" sz="1800" b="1" dirty="0">
                  <a:solidFill>
                    <a:schemeClr val="bg1"/>
                  </a:solidFill>
                </a:endParaRPr>
              </a:p>
              <a:p>
                <a:pPr marL="179388" indent="-179388">
                  <a:spcAft>
                    <a:spcPts val="1200"/>
                  </a:spcAft>
                  <a:buFont typeface="Arial" panose="020B0604020202020204" pitchFamily="34" charset="0"/>
                  <a:buChar char="•"/>
                </a:pPr>
                <a:r>
                  <a:rPr lang="en-US" sz="1800" b="1" dirty="0">
                    <a:solidFill>
                      <a:schemeClr val="bg1"/>
                    </a:solidFill>
                  </a:rPr>
                  <a:t>Using only observations, how could we decide which model is best?</a:t>
                </a:r>
              </a:p>
            </p:txBody>
          </p:sp>
        </mc:Choice>
        <mc:Fallback xmlns="">
          <p:sp>
            <p:nvSpPr>
              <p:cNvPr id="10" name="Text Box 9">
                <a:extLst>
                  <a:ext uri="{FF2B5EF4-FFF2-40B4-BE49-F238E27FC236}">
                    <a16:creationId xmlns:a16="http://schemas.microsoft.com/office/drawing/2014/main" id="{13DB3530-39B9-F149-A04B-00893CA0FBAB}"/>
                  </a:ext>
                </a:extLst>
              </p:cNvPr>
              <p:cNvSpPr txBox="1">
                <a:spLocks noRot="1" noChangeAspect="1" noMove="1" noResize="1" noEditPoints="1" noAdjustHandles="1" noChangeArrowheads="1" noChangeShapeType="1" noTextEdit="1"/>
              </p:cNvSpPr>
              <p:nvPr/>
            </p:nvSpPr>
            <p:spPr bwMode="auto">
              <a:xfrm>
                <a:off x="3425952" y="3256585"/>
                <a:ext cx="5489448" cy="1705297"/>
              </a:xfrm>
              <a:prstGeom prst="rect">
                <a:avLst/>
              </a:prstGeom>
              <a:blipFill>
                <a:blip r:embed="rId5"/>
                <a:stretch>
                  <a:fillRect l="-2304" t="-4444" b="-740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0833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7013"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Balls and Urns: Another Example of a Hidden Model</a:t>
            </a:r>
          </a:p>
        </p:txBody>
      </p:sp>
      <p:pic>
        <p:nvPicPr>
          <p:cNvPr id="1028" name="Picture 4">
            <a:hlinkClick r:id="rId2"/>
            <a:extLst>
              <a:ext uri="{FF2B5EF4-FFF2-40B4-BE49-F238E27FC236}">
                <a16:creationId xmlns:a16="http://schemas.microsoft.com/office/drawing/2014/main" id="{F43C4F7C-8E13-6F41-A85C-4E5760E02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81" y="588433"/>
            <a:ext cx="7870237" cy="5902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78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dirty="0"/>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dirty="0"/>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dirty="0"/>
          </a:p>
        </p:txBody>
      </p:sp>
      <p:sp>
        <p:nvSpPr>
          <p:cNvPr id="4103" name="Text Box 9"/>
          <p:cNvSpPr txBox="1">
            <a:spLocks noChangeArrowheads="1"/>
          </p:cNvSpPr>
          <p:nvPr/>
        </p:nvSpPr>
        <p:spPr bwMode="auto">
          <a:xfrm>
            <a:off x="228600" y="647700"/>
            <a:ext cx="8686800" cy="5755422"/>
          </a:xfrm>
          <a:prstGeom prst="rect">
            <a:avLst/>
          </a:prstGeom>
          <a:noFill/>
          <a:ln w="9525">
            <a:noFill/>
            <a:miter lim="800000"/>
            <a:headEnd/>
            <a:tailEnd/>
          </a:ln>
        </p:spPr>
        <p:txBody>
          <a:bodyPr wrap="square" lIns="0" tIns="0" rIns="0" bIns="0">
            <a:spAutoFit/>
          </a:bodyPr>
          <a:lstStyle/>
          <a:p>
            <a:pPr marL="176213" indent="-176213">
              <a:spcAft>
                <a:spcPts val="1200"/>
              </a:spcAft>
              <a:buFont typeface="Arial" pitchFamily="34" charset="0"/>
              <a:buChar char="•"/>
            </a:pPr>
            <a:r>
              <a:rPr lang="en-US" sz="1800" b="1" dirty="0">
                <a:solidFill>
                  <a:schemeClr val="bg1"/>
                </a:solidFill>
              </a:rPr>
              <a:t>Thus far we have dealt with parameter estimation for the static pattern classification problem: estimating the parameters of class-conditional densities needed to make a single decision.</a:t>
            </a:r>
          </a:p>
          <a:p>
            <a:pPr marL="176213" indent="-176213">
              <a:spcAft>
                <a:spcPts val="1200"/>
              </a:spcAft>
              <a:buFont typeface="Arial" pitchFamily="34" charset="0"/>
              <a:buChar char="•"/>
            </a:pPr>
            <a:r>
              <a:rPr lang="en-US" sz="1800" b="1" dirty="0">
                <a:solidFill>
                  <a:schemeClr val="bg1"/>
                </a:solidFill>
              </a:rPr>
              <a:t>Many problems have an inherent temporal dimension – the vectors of  interest come from a time series that unfolds as a function of time. Modeling temporal relationships between these vectors is an important part of the problem.</a:t>
            </a:r>
          </a:p>
          <a:p>
            <a:pPr marL="176213" indent="-176213">
              <a:spcAft>
                <a:spcPts val="600"/>
              </a:spcAft>
              <a:buFont typeface="Arial" pitchFamily="34" charset="0"/>
              <a:buChar char="•"/>
            </a:pPr>
            <a:r>
              <a:rPr lang="en-US" sz="1800" b="1" dirty="0">
                <a:solidFill>
                  <a:schemeClr val="bg1"/>
                </a:solidFill>
              </a:rPr>
              <a:t>Markov models are a popular way to model such signals. There are many generalizations of these approaches, including Markov Random Fields and Bayesian Networks.</a:t>
            </a:r>
          </a:p>
          <a:p>
            <a:pPr marL="339725" lvl="1" indent="-163513">
              <a:spcAft>
                <a:spcPts val="600"/>
              </a:spcAft>
              <a:buFont typeface="Wingdings" pitchFamily="2" charset="2"/>
              <a:buChar char="§"/>
            </a:pPr>
            <a:r>
              <a:rPr lang="en-US" sz="1800" b="1" dirty="0">
                <a:solidFill>
                  <a:schemeClr val="bg1"/>
                </a:solidFill>
              </a:rPr>
              <a:t>First-order Markov processes are very effective because they are sufficiently powerful and computationally efficient.</a:t>
            </a:r>
          </a:p>
          <a:p>
            <a:pPr marL="339725" lvl="1" indent="-163513">
              <a:spcAft>
                <a:spcPts val="1200"/>
              </a:spcAft>
              <a:buFont typeface="Wingdings" pitchFamily="2" charset="2"/>
              <a:buChar char="§"/>
            </a:pPr>
            <a:r>
              <a:rPr lang="en-US" sz="1800" b="1" dirty="0">
                <a:solidFill>
                  <a:schemeClr val="bg1"/>
                </a:solidFill>
              </a:rPr>
              <a:t>Higher-order Markov processes can be represented using first-order processes.</a:t>
            </a:r>
          </a:p>
          <a:p>
            <a:pPr marL="176213" lvl="1" indent="-176213">
              <a:spcAft>
                <a:spcPts val="1200"/>
              </a:spcAft>
              <a:buFont typeface="Arial" pitchFamily="34" charset="0"/>
              <a:buChar char="•"/>
            </a:pPr>
            <a:r>
              <a:rPr lang="en-US" sz="1800" b="1" dirty="0">
                <a:solidFill>
                  <a:schemeClr val="bg1"/>
                </a:solidFill>
              </a:rPr>
              <a:t>Markov models are very attractive because of their ability to automatically learn underlying structure. Often this structure has relevance to the pattern recognition problem (e.g., the states represents physical attributes of the system that generated the data).</a:t>
            </a:r>
          </a:p>
          <a:p>
            <a:pPr marL="339725" lvl="1" indent="-163513">
              <a:spcAft>
                <a:spcPts val="1800"/>
              </a:spcAft>
              <a:buFont typeface="Wingdings" pitchFamily="2" charset="2"/>
              <a:buChar char="§"/>
            </a:pPr>
            <a:endParaRPr lang="en-US" sz="1800" b="1" dirty="0">
              <a:solidFill>
                <a:schemeClr val="bg1"/>
              </a:solidFill>
            </a:endParaRPr>
          </a:p>
        </p:txBody>
      </p:sp>
      <p:sp>
        <p:nvSpPr>
          <p:cNvPr id="4104" name="Text Box 10"/>
          <p:cNvSpPr txBox="1">
            <a:spLocks noChangeArrowheads="1"/>
          </p:cNvSpPr>
          <p:nvPr/>
        </p:nvSpPr>
        <p:spPr bwMode="auto">
          <a:xfrm>
            <a:off x="227013"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Motivation</a:t>
            </a:r>
          </a:p>
        </p:txBody>
      </p:sp>
    </p:spTree>
    <p:extLst>
      <p:ext uri="{BB962C8B-B14F-4D97-AF65-F5344CB8AC3E}">
        <p14:creationId xmlns:p14="http://schemas.microsoft.com/office/powerpoint/2010/main" val="285602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dirty="0"/>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dirty="0"/>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dirty="0"/>
          </a:p>
        </p:txBody>
      </p:sp>
      <mc:AlternateContent xmlns:mc="http://schemas.openxmlformats.org/markup-compatibility/2006" xmlns:a14="http://schemas.microsoft.com/office/drawing/2010/main">
        <mc:Choice Requires="a14">
          <p:sp>
            <p:nvSpPr>
              <p:cNvPr id="4103" name="Text Box 9"/>
              <p:cNvSpPr txBox="1">
                <a:spLocks noChangeArrowheads="1"/>
              </p:cNvSpPr>
              <p:nvPr/>
            </p:nvSpPr>
            <p:spPr bwMode="auto">
              <a:xfrm>
                <a:off x="228600" y="647699"/>
                <a:ext cx="8686800" cy="5651497"/>
              </a:xfrm>
              <a:prstGeom prst="rect">
                <a:avLst/>
              </a:prstGeom>
              <a:noFill/>
              <a:ln w="9525">
                <a:noFill/>
                <a:miter lim="800000"/>
                <a:headEnd/>
                <a:tailEnd/>
              </a:ln>
            </p:spPr>
            <p:txBody>
              <a:bodyPr wrap="square" lIns="0" tIns="0" rIns="0" bIns="0">
                <a:noAutofit/>
              </a:bodyPr>
              <a:lstStyle/>
              <a:p>
                <a:pPr marL="176213" indent="-176213">
                  <a:spcAft>
                    <a:spcPts val="600"/>
                  </a:spcAft>
                  <a:buFont typeface="Arial" pitchFamily="34" charset="0"/>
                  <a:buChar char="•"/>
                </a:pPr>
                <a:r>
                  <a:rPr lang="en-US" sz="1800" b="1" dirty="0">
                    <a:solidFill>
                      <a:schemeClr val="bg1"/>
                    </a:solidFill>
                  </a:rPr>
                  <a:t>Elements of the model, </a:t>
                </a:r>
                <a14:m>
                  <m:oMath xmlns:m="http://schemas.openxmlformats.org/officeDocument/2006/math">
                    <m:r>
                      <a:rPr lang="en-US" sz="1800" b="1" i="1" smtClean="0">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are:</a:t>
                </a:r>
              </a:p>
              <a:p>
                <a:pPr marL="339725" lvl="1" indent="-163513">
                  <a:spcAft>
                    <a:spcPts val="600"/>
                  </a:spcAft>
                  <a:buFont typeface="Wingdings" pitchFamily="2" charset="2"/>
                  <a:buChar char="§"/>
                </a:pPr>
                <a:r>
                  <a:rPr lang="en-US" sz="1800" b="1" dirty="0">
                    <a:solidFill>
                      <a:schemeClr val="bg1"/>
                    </a:solidFill>
                  </a:rPr>
                  <a:t> </a:t>
                </a:r>
                <a14:m>
                  <m:oMath xmlns:m="http://schemas.openxmlformats.org/officeDocument/2006/math">
                    <m:r>
                      <a:rPr lang="en-US" sz="1800" i="1" dirty="0" smtClean="0">
                        <a:solidFill>
                          <a:schemeClr val="bg1"/>
                        </a:solidFill>
                        <a:latin typeface="Cambria Math" panose="02040503050406030204" pitchFamily="18" charset="0"/>
                      </a:rPr>
                      <m:t>𝑐</m:t>
                    </m:r>
                  </m:oMath>
                </a14:m>
                <a:r>
                  <a:rPr lang="en-US" sz="1800" dirty="0">
                    <a:solidFill>
                      <a:schemeClr val="bg1"/>
                    </a:solidFill>
                  </a:rPr>
                  <a:t> </a:t>
                </a:r>
                <a:r>
                  <a:rPr lang="en-US" sz="1800" b="1" dirty="0">
                    <a:solidFill>
                      <a:schemeClr val="bg1"/>
                    </a:solidFill>
                  </a:rPr>
                  <a:t>states: </a:t>
                </a:r>
                <a14:m>
                  <m:oMath xmlns:m="http://schemas.openxmlformats.org/officeDocument/2006/math">
                    <m:sSup>
                      <m:sSupPr>
                        <m:ctrlPr>
                          <a:rPr lang="en-US" sz="1800" i="1" smtClean="0">
                            <a:solidFill>
                              <a:schemeClr val="bg1"/>
                            </a:solidFill>
                            <a:latin typeface="Cambria Math" panose="02040503050406030204" pitchFamily="18" charset="0"/>
                            <a:ea typeface="Cambria Math" panose="02040503050406030204" pitchFamily="18" charset="0"/>
                          </a:rPr>
                        </m:ctrlPr>
                      </m:sSupPr>
                      <m:e>
                        <m:r>
                          <a:rPr lang="en-US" sz="1800" b="0" i="1">
                            <a:solidFill>
                              <a:schemeClr val="bg1"/>
                            </a:solidFill>
                            <a:latin typeface="Cambria Math" panose="02040503050406030204" pitchFamily="18" charset="0"/>
                            <a:ea typeface="Cambria Math" panose="02040503050406030204" pitchFamily="18" charset="0"/>
                          </a:rPr>
                          <m:t>𝜔</m:t>
                        </m:r>
                      </m:e>
                      <m:sup>
                        <m:r>
                          <a:rPr lang="en-US" sz="1800" b="0" i="1" smtClean="0">
                            <a:solidFill>
                              <a:schemeClr val="bg1"/>
                            </a:solidFill>
                            <a:latin typeface="Cambria Math" panose="02040503050406030204" pitchFamily="18" charset="0"/>
                            <a:ea typeface="Cambria Math" panose="02040503050406030204" pitchFamily="18" charset="0"/>
                          </a:rPr>
                          <m:t>𝑐</m:t>
                        </m:r>
                      </m:sup>
                    </m:sSup>
                    <m:r>
                      <a:rPr lang="en-US" sz="18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1800" i="1" smtClean="0">
                            <a:solidFill>
                              <a:schemeClr val="bg1"/>
                            </a:solidFill>
                            <a:latin typeface="Cambria Math" panose="02040503050406030204" pitchFamily="18" charset="0"/>
                            <a:ea typeface="Cambria Math" panose="02040503050406030204" pitchFamily="18" charset="0"/>
                          </a:rPr>
                        </m:ctrlPr>
                      </m:dPr>
                      <m:e>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1</m:t>
                            </m:r>
                          </m:sub>
                        </m:sSub>
                        <m:r>
                          <a:rPr lang="en-US" sz="1800" b="0" i="1" smtClean="0">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0" i="1" smtClean="0">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𝑐</m:t>
                            </m:r>
                          </m:sub>
                        </m:sSub>
                      </m:e>
                    </m:d>
                  </m:oMath>
                </a14:m>
                <a:endParaRPr lang="en-US" sz="1800" dirty="0">
                  <a:solidFill>
                    <a:schemeClr val="bg1"/>
                  </a:solidFill>
                </a:endParaRPr>
              </a:p>
              <a:p>
                <a:pPr marL="339725" lvl="1" indent="-163513">
                  <a:spcAft>
                    <a:spcPts val="600"/>
                  </a:spcAft>
                  <a:buFont typeface="Wingdings" pitchFamily="2" charset="2"/>
                  <a:buChar char="§"/>
                </a:pPr>
                <a14:m>
                  <m:oMath xmlns:m="http://schemas.openxmlformats.org/officeDocument/2006/math">
                    <m:r>
                      <a:rPr lang="en-US" sz="1800" i="1" dirty="0" smtClean="0">
                        <a:solidFill>
                          <a:schemeClr val="bg1"/>
                        </a:solidFill>
                        <a:latin typeface="Cambria Math" panose="02040503050406030204" pitchFamily="18" charset="0"/>
                      </a:rPr>
                      <m:t>𝑀</m:t>
                    </m:r>
                  </m:oMath>
                </a14:m>
                <a:r>
                  <a:rPr lang="en-US" sz="1800" dirty="0">
                    <a:solidFill>
                      <a:schemeClr val="bg1"/>
                    </a:solidFill>
                  </a:rPr>
                  <a:t> </a:t>
                </a:r>
                <a:r>
                  <a:rPr lang="en-US" sz="1800" b="1" dirty="0">
                    <a:solidFill>
                      <a:schemeClr val="bg1"/>
                    </a:solidFill>
                  </a:rPr>
                  <a:t>output symbols: </a:t>
                </a:r>
                <a14:m>
                  <m:oMath xmlns:m="http://schemas.openxmlformats.org/officeDocument/2006/math">
                    <m:sSup>
                      <m:sSupPr>
                        <m:ctrlPr>
                          <a:rPr lang="en-US" sz="1800" i="1">
                            <a:solidFill>
                              <a:schemeClr val="bg1"/>
                            </a:solidFill>
                            <a:latin typeface="Cambria Math" panose="02040503050406030204" pitchFamily="18" charset="0"/>
                            <a:ea typeface="Cambria Math" panose="02040503050406030204" pitchFamily="18" charset="0"/>
                          </a:rPr>
                        </m:ctrlPr>
                      </m:sSupPr>
                      <m:e>
                        <m:r>
                          <a:rPr lang="en-US" sz="1800" b="1" i="1" smtClean="0">
                            <a:solidFill>
                              <a:schemeClr val="bg1"/>
                            </a:solidFill>
                            <a:latin typeface="Cambria Math" panose="02040503050406030204" pitchFamily="18" charset="0"/>
                            <a:ea typeface="Cambria Math" panose="02040503050406030204" pitchFamily="18" charset="0"/>
                          </a:rPr>
                          <m:t>𝒗</m:t>
                        </m:r>
                      </m:e>
                      <m:sup>
                        <m:r>
                          <a:rPr lang="en-US" sz="1800" b="0" i="1" smtClean="0">
                            <a:solidFill>
                              <a:schemeClr val="bg1"/>
                            </a:solidFill>
                            <a:latin typeface="Cambria Math" panose="02040503050406030204" pitchFamily="18" charset="0"/>
                            <a:ea typeface="Cambria Math" panose="02040503050406030204" pitchFamily="18" charset="0"/>
                          </a:rPr>
                          <m:t>𝑀</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1</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𝑀</m:t>
                            </m:r>
                          </m:sub>
                        </m:sSub>
                      </m:e>
                    </m:d>
                  </m:oMath>
                </a14:m>
                <a:endParaRPr lang="en-US" sz="1800" b="1" dirty="0">
                  <a:solidFill>
                    <a:schemeClr val="bg1"/>
                  </a:solidFill>
                </a:endParaRPr>
              </a:p>
              <a:p>
                <a:pPr marL="339725" lvl="1" indent="-163513">
                  <a:spcAft>
                    <a:spcPts val="600"/>
                  </a:spcAft>
                  <a:buFont typeface="Wingdings" pitchFamily="2" charset="2"/>
                  <a:buChar char="§"/>
                </a:pPr>
                <a14:m>
                  <m:oMath xmlns:m="http://schemas.openxmlformats.org/officeDocument/2006/math">
                    <m:r>
                      <a:rPr lang="en-US" sz="1800" i="1" dirty="0" smtClean="0">
                        <a:solidFill>
                          <a:schemeClr val="bg1"/>
                        </a:solidFill>
                        <a:latin typeface="Cambria Math" panose="02040503050406030204" pitchFamily="18" charset="0"/>
                      </a:rPr>
                      <m:t>𝑐</m:t>
                    </m:r>
                    <m:r>
                      <a:rPr lang="en-US" sz="1800" i="1" dirty="0" smtClean="0">
                        <a:solidFill>
                          <a:schemeClr val="bg1"/>
                        </a:solidFill>
                        <a:latin typeface="Cambria Math" panose="02040503050406030204" pitchFamily="18" charset="0"/>
                      </a:rPr>
                      <m:t> </m:t>
                    </m:r>
                    <m:r>
                      <a:rPr lang="en-US" sz="1800" i="1" dirty="0" smtClean="0">
                        <a:solidFill>
                          <a:schemeClr val="bg1"/>
                        </a:solidFill>
                        <a:latin typeface="Cambria Math" panose="02040503050406030204" pitchFamily="18" charset="0"/>
                      </a:rPr>
                      <m:t>𝑥</m:t>
                    </m:r>
                    <m:r>
                      <a:rPr lang="en-US" sz="1800" i="1" dirty="0" smtClean="0">
                        <a:solidFill>
                          <a:schemeClr val="bg1"/>
                        </a:solidFill>
                        <a:latin typeface="Cambria Math" panose="02040503050406030204" pitchFamily="18" charset="0"/>
                      </a:rPr>
                      <m:t> </m:t>
                    </m:r>
                    <m:r>
                      <a:rPr lang="en-US" sz="1800" i="1" dirty="0" smtClean="0">
                        <a:solidFill>
                          <a:schemeClr val="bg1"/>
                        </a:solidFill>
                        <a:latin typeface="Cambria Math" panose="02040503050406030204" pitchFamily="18" charset="0"/>
                      </a:rPr>
                      <m:t>𝑐</m:t>
                    </m:r>
                    <m:r>
                      <a:rPr lang="en-US" sz="1800" i="1" dirty="0" smtClean="0">
                        <a:solidFill>
                          <a:schemeClr val="bg1"/>
                        </a:solidFill>
                        <a:latin typeface="Cambria Math" panose="02040503050406030204" pitchFamily="18" charset="0"/>
                      </a:rPr>
                      <m:t> </m:t>
                    </m:r>
                  </m:oMath>
                </a14:m>
                <a:r>
                  <a:rPr lang="en-US" sz="1800" b="1" dirty="0">
                    <a:solidFill>
                      <a:schemeClr val="bg1"/>
                    </a:solidFill>
                  </a:rPr>
                  <a:t>matrix of transition probabilities:</a:t>
                </a:r>
              </a:p>
              <a:p>
                <a:pPr lvl="1">
                  <a:spcAft>
                    <a:spcPts val="600"/>
                  </a:spcAft>
                  <a:tabLst>
                    <a:tab pos="2622550" algn="l"/>
                  </a:tabLst>
                </a:pPr>
                <a14:m>
                  <m:oMath xmlns:m="http://schemas.openxmlformats.org/officeDocument/2006/math">
                    <m:r>
                      <a:rPr lang="en-US" sz="1800" b="1" i="1" smtClean="0">
                        <a:solidFill>
                          <a:schemeClr val="bg1"/>
                        </a:solidFill>
                        <a:latin typeface="Cambria Math" panose="02040503050406030204" pitchFamily="18" charset="0"/>
                      </a:rPr>
                      <m:t>𝑨</m:t>
                    </m:r>
                    <m:r>
                      <a:rPr lang="en-US" sz="1800" b="1" i="1" smtClean="0">
                        <a:solidFill>
                          <a:schemeClr val="bg1"/>
                        </a:solidFill>
                        <a:latin typeface="Cambria Math" panose="02040503050406030204" pitchFamily="18" charset="0"/>
                      </a:rPr>
                      <m:t>=</m:t>
                    </m:r>
                    <m:d>
                      <m:dPr>
                        <m:begChr m:val="["/>
                        <m:endChr m:val="]"/>
                        <m:ctrlPr>
                          <a:rPr lang="en-US" sz="1800" b="1" i="1" smtClean="0">
                            <a:solidFill>
                              <a:schemeClr val="bg1"/>
                            </a:solidFill>
                            <a:latin typeface="Cambria Math" panose="02040503050406030204" pitchFamily="18" charset="0"/>
                          </a:rPr>
                        </m:ctrlPr>
                      </m:dPr>
                      <m:e>
                        <m:m>
                          <m:mPr>
                            <m:mcs>
                              <m:mc>
                                <m:mcPr>
                                  <m:count m:val="3"/>
                                  <m:mcJc m:val="center"/>
                                </m:mcPr>
                              </m:mc>
                            </m:mcs>
                            <m:ctrlPr>
                              <a:rPr lang="en-US" sz="1800" b="1" i="1" smtClean="0">
                                <a:solidFill>
                                  <a:schemeClr val="bg1"/>
                                </a:solidFill>
                                <a:latin typeface="Cambria Math" panose="02040503050406030204" pitchFamily="18" charset="0"/>
                              </a:rPr>
                            </m:ctrlPr>
                          </m:mP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𝑎</m:t>
                                  </m:r>
                                </m:e>
                                <m:sub>
                                  <m:r>
                                    <a:rPr lang="en-US" sz="1800" i="1">
                                      <a:solidFill>
                                        <a:schemeClr val="bg1"/>
                                      </a:solidFill>
                                      <a:latin typeface="Cambria Math" panose="02040503050406030204" pitchFamily="18" charset="0"/>
                                      <a:ea typeface="Cambria Math" panose="02040503050406030204" pitchFamily="18" charset="0"/>
                                    </a:rPr>
                                    <m:t>1</m:t>
                                  </m:r>
                                  <m:r>
                                    <a:rPr lang="en-US" sz="1800" b="0" i="1" smtClean="0">
                                      <a:solidFill>
                                        <a:schemeClr val="bg1"/>
                                      </a:solidFill>
                                      <a:latin typeface="Cambria Math" panose="02040503050406030204" pitchFamily="18" charset="0"/>
                                      <a:ea typeface="Cambria Math" panose="02040503050406030204" pitchFamily="18" charset="0"/>
                                    </a:rPr>
                                    <m:t>1</m:t>
                                  </m:r>
                                </m:sub>
                              </m:sSub>
                            </m:e>
                            <m:e>
                              <m:r>
                                <a:rPr lang="en-US" sz="1800" b="1" i="1" smtClean="0">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𝑎</m:t>
                                  </m:r>
                                </m:e>
                                <m:sub>
                                  <m:r>
                                    <a:rPr lang="en-US" sz="1800" i="1">
                                      <a:solidFill>
                                        <a:schemeClr val="bg1"/>
                                      </a:solidFill>
                                      <a:latin typeface="Cambria Math" panose="02040503050406030204" pitchFamily="18" charset="0"/>
                                      <a:ea typeface="Cambria Math" panose="02040503050406030204" pitchFamily="18" charset="0"/>
                                    </a:rPr>
                                    <m:t>1</m:t>
                                  </m:r>
                                  <m:r>
                                    <a:rPr lang="en-US" sz="1800" b="0" i="1" smtClean="0">
                                      <a:solidFill>
                                        <a:schemeClr val="bg1"/>
                                      </a:solidFill>
                                      <a:latin typeface="Cambria Math" panose="02040503050406030204" pitchFamily="18" charset="0"/>
                                      <a:ea typeface="Cambria Math" panose="02040503050406030204" pitchFamily="18" charset="0"/>
                                    </a:rPr>
                                    <m:t>𝑐</m:t>
                                  </m:r>
                                </m:sub>
                              </m:sSub>
                            </m:e>
                          </m:mr>
                          <m:mr>
                            <m:e>
                              <m:r>
                                <a:rPr lang="en-US" sz="1800" b="1" i="1" smtClean="0">
                                  <a:solidFill>
                                    <a:schemeClr val="bg1"/>
                                  </a:solidFill>
                                  <a:latin typeface="Cambria Math" panose="02040503050406030204" pitchFamily="18" charset="0"/>
                                </a:rPr>
                                <m:t>⋮</m:t>
                              </m:r>
                            </m:e>
                            <m:e>
                              <m:r>
                                <a:rPr lang="en-US" sz="1800" b="1" i="1" smtClean="0">
                                  <a:solidFill>
                                    <a:schemeClr val="bg1"/>
                                  </a:solidFill>
                                  <a:latin typeface="Cambria Math" panose="02040503050406030204" pitchFamily="18" charset="0"/>
                                </a:rPr>
                                <m:t>⋱</m:t>
                              </m:r>
                            </m:e>
                            <m:e>
                              <m:r>
                                <a:rPr lang="en-US" sz="1800" b="1" i="1" smtClean="0">
                                  <a:solidFill>
                                    <a:schemeClr val="bg1"/>
                                  </a:solidFill>
                                  <a:latin typeface="Cambria Math" panose="02040503050406030204" pitchFamily="18" charset="0"/>
                                </a:rPr>
                                <m:t>⋮</m:t>
                              </m:r>
                            </m:e>
                          </m:m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𝑎</m:t>
                                  </m:r>
                                </m:e>
                                <m:sub>
                                  <m:r>
                                    <a:rPr lang="en-US" sz="1800" b="0" i="1" smtClean="0">
                                      <a:solidFill>
                                        <a:schemeClr val="bg1"/>
                                      </a:solidFill>
                                      <a:latin typeface="Cambria Math" panose="02040503050406030204" pitchFamily="18" charset="0"/>
                                      <a:ea typeface="Cambria Math" panose="02040503050406030204" pitchFamily="18" charset="0"/>
                                    </a:rPr>
                                    <m:t>𝑐</m:t>
                                  </m:r>
                                  <m:r>
                                    <a:rPr lang="en-US" sz="1800" i="1">
                                      <a:solidFill>
                                        <a:schemeClr val="bg1"/>
                                      </a:solidFill>
                                      <a:latin typeface="Cambria Math" panose="02040503050406030204" pitchFamily="18" charset="0"/>
                                      <a:ea typeface="Cambria Math" panose="02040503050406030204" pitchFamily="18" charset="0"/>
                                    </a:rPr>
                                    <m:t>1</m:t>
                                  </m:r>
                                </m:sub>
                              </m:sSub>
                            </m:e>
                            <m:e>
                              <m:r>
                                <a:rPr lang="en-US" sz="1800" b="1" i="1" smtClean="0">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𝑎</m:t>
                                  </m:r>
                                </m:e>
                                <m:sub>
                                  <m:r>
                                    <a:rPr lang="en-US" sz="1800" b="0" i="1" smtClean="0">
                                      <a:solidFill>
                                        <a:schemeClr val="bg1"/>
                                      </a:solidFill>
                                      <a:latin typeface="Cambria Math" panose="02040503050406030204" pitchFamily="18" charset="0"/>
                                      <a:ea typeface="Cambria Math" panose="02040503050406030204" pitchFamily="18" charset="0"/>
                                    </a:rPr>
                                    <m:t>𝑐𝑐</m:t>
                                  </m:r>
                                </m:sub>
                              </m:sSub>
                            </m:e>
                          </m:mr>
                        </m:m>
                      </m:e>
                    </m:d>
                  </m:oMath>
                </a14:m>
                <a:r>
                  <a:rPr lang="en-US" sz="1800" b="1" i="1" dirty="0">
                    <a:solidFill>
                      <a:schemeClr val="bg1"/>
                    </a:solidFill>
                    <a:latin typeface="Cambria Math" panose="02040503050406030204" pitchFamily="18" charset="0"/>
                  </a:rPr>
                  <a:t> 	</a:t>
                </a:r>
                <a14:m>
                  <m:oMath xmlns:m="http://schemas.openxmlformats.org/officeDocument/2006/math">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𝑎</m:t>
                        </m:r>
                      </m:e>
                      <m:sub>
                        <m:r>
                          <a:rPr lang="en-US" sz="1800" b="0" i="1" smtClean="0">
                            <a:solidFill>
                              <a:schemeClr val="bg1"/>
                            </a:solidFill>
                            <a:latin typeface="Cambria Math" panose="02040503050406030204" pitchFamily="18" charset="0"/>
                            <a:ea typeface="Cambria Math" panose="02040503050406030204" pitchFamily="18" charset="0"/>
                          </a:rPr>
                          <m:t>𝑖𝑗</m:t>
                        </m:r>
                      </m:sub>
                    </m:sSub>
                    <m:r>
                      <a:rPr lang="en-US" sz="1800" i="1">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𝑃</m:t>
                    </m:r>
                    <m:d>
                      <m:dPr>
                        <m:ctrlPr>
                          <a:rPr lang="en-US" sz="1800" b="0" i="1" smtClean="0">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sz="1800" i="1" smtClean="0">
                                <a:solidFill>
                                  <a:schemeClr val="bg1"/>
                                </a:solidFill>
                                <a:latin typeface="Cambria Math" panose="02040503050406030204" pitchFamily="18" charset="0"/>
                                <a:ea typeface="Cambria Math" panose="02040503050406030204" pitchFamily="18" charset="0"/>
                              </a:rPr>
                            </m:ctrlPr>
                          </m:dPr>
                          <m:e>
                            <m:r>
                              <a:rPr lang="en-US" sz="1800" b="0" i="1" smtClean="0">
                                <a:solidFill>
                                  <a:schemeClr val="bg1"/>
                                </a:solidFill>
                                <a:latin typeface="Cambria Math" panose="02040503050406030204" pitchFamily="18" charset="0"/>
                                <a:ea typeface="Cambria Math" panose="02040503050406030204" pitchFamily="18" charset="0"/>
                              </a:rPr>
                              <m:t>𝑡</m:t>
                            </m:r>
                            <m:r>
                              <a:rPr lang="en-US" sz="1800" b="0" i="1" smtClean="0">
                                <a:solidFill>
                                  <a:schemeClr val="bg1"/>
                                </a:solidFill>
                                <a:latin typeface="Cambria Math" panose="02040503050406030204" pitchFamily="18" charset="0"/>
                                <a:ea typeface="Cambria Math" panose="02040503050406030204" pitchFamily="18" charset="0"/>
                              </a:rPr>
                              <m:t>+1</m:t>
                            </m:r>
                          </m:e>
                        </m:d>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𝑡</m:t>
                            </m:r>
                          </m:e>
                        </m:d>
                      </m:e>
                    </m:d>
                  </m:oMath>
                </a14:m>
                <a:endParaRPr lang="en-US" sz="1800" b="1" dirty="0">
                  <a:solidFill>
                    <a:schemeClr val="bg1"/>
                  </a:solidFill>
                </a:endParaRPr>
              </a:p>
              <a:p>
                <a:pPr marL="342900" lvl="1" indent="-166688">
                  <a:spcAft>
                    <a:spcPts val="600"/>
                  </a:spcAft>
                  <a:buFont typeface="Wingdings" pitchFamily="2" charset="2"/>
                  <a:buChar char="§"/>
                </a:pPr>
                <a14:m>
                  <m:oMath xmlns:m="http://schemas.openxmlformats.org/officeDocument/2006/math">
                    <m:r>
                      <a:rPr lang="en-US" sz="1800" b="0" i="1" dirty="0" smtClean="0">
                        <a:solidFill>
                          <a:schemeClr val="bg1"/>
                        </a:solidFill>
                        <a:latin typeface="Cambria Math" panose="02040503050406030204" pitchFamily="18" charset="0"/>
                      </a:rPr>
                      <m:t>𝑐</m:t>
                    </m:r>
                    <m:r>
                      <a:rPr lang="en-US" sz="1800" b="0" i="1" dirty="0" smtClean="0">
                        <a:solidFill>
                          <a:schemeClr val="bg1"/>
                        </a:solidFill>
                        <a:latin typeface="Cambria Math" panose="02040503050406030204" pitchFamily="18" charset="0"/>
                      </a:rPr>
                      <m:t> </m:t>
                    </m:r>
                    <m:r>
                      <a:rPr lang="en-US" sz="1800" b="0" i="1" dirty="0" smtClean="0">
                        <a:solidFill>
                          <a:schemeClr val="bg1"/>
                        </a:solidFill>
                        <a:latin typeface="Cambria Math" panose="02040503050406030204" pitchFamily="18" charset="0"/>
                      </a:rPr>
                      <m:t>𝑥</m:t>
                    </m:r>
                    <m:r>
                      <a:rPr lang="en-US" sz="1800" b="0" i="1" dirty="0" smtClean="0">
                        <a:solidFill>
                          <a:schemeClr val="bg1"/>
                        </a:solidFill>
                        <a:latin typeface="Cambria Math" panose="02040503050406030204" pitchFamily="18" charset="0"/>
                      </a:rPr>
                      <m:t> </m:t>
                    </m:r>
                    <m:r>
                      <a:rPr lang="en-US" sz="1800" b="0" i="1" dirty="0" smtClean="0">
                        <a:solidFill>
                          <a:schemeClr val="bg1"/>
                        </a:solidFill>
                        <a:latin typeface="Cambria Math" panose="02040503050406030204" pitchFamily="18" charset="0"/>
                      </a:rPr>
                      <m:t>𝑀</m:t>
                    </m:r>
                    <m:r>
                      <a:rPr lang="en-US" sz="1800" b="0" i="1" dirty="0" smtClean="0">
                        <a:solidFill>
                          <a:schemeClr val="bg1"/>
                        </a:solidFill>
                        <a:latin typeface="Cambria Math" panose="02040503050406030204" pitchFamily="18" charset="0"/>
                      </a:rPr>
                      <m:t> </m:t>
                    </m:r>
                  </m:oMath>
                </a14:m>
                <a:r>
                  <a:rPr lang="en-US" sz="1800" b="1" dirty="0">
                    <a:solidFill>
                      <a:schemeClr val="bg1"/>
                    </a:solidFill>
                  </a:rPr>
                  <a:t>output probabilities:</a:t>
                </a:r>
              </a:p>
              <a:p>
                <a:pPr lvl="1">
                  <a:spcAft>
                    <a:spcPts val="1200"/>
                  </a:spcAft>
                  <a:tabLst>
                    <a:tab pos="2622550" algn="l"/>
                  </a:tabLst>
                </a:pPr>
                <a14:m>
                  <m:oMath xmlns:m="http://schemas.openxmlformats.org/officeDocument/2006/math">
                    <m:r>
                      <a:rPr lang="en-US" sz="1800" b="1" i="1" smtClean="0">
                        <a:solidFill>
                          <a:schemeClr val="bg1"/>
                        </a:solidFill>
                        <a:latin typeface="Cambria Math" panose="02040503050406030204" pitchFamily="18" charset="0"/>
                      </a:rPr>
                      <m:t>𝑩</m:t>
                    </m:r>
                    <m:r>
                      <a:rPr lang="en-US" sz="1800" b="1" i="1">
                        <a:solidFill>
                          <a:schemeClr val="bg1"/>
                        </a:solidFill>
                        <a:latin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m>
                          <m:mPr>
                            <m:mcs>
                              <m:mc>
                                <m:mcPr>
                                  <m:count m:val="3"/>
                                  <m:mcJc m:val="center"/>
                                </m:mcPr>
                              </m:mc>
                            </m:mcs>
                            <m:ctrlPr>
                              <a:rPr lang="en-US" sz="1800" b="1" i="1">
                                <a:solidFill>
                                  <a:schemeClr val="bg1"/>
                                </a:solidFill>
                                <a:latin typeface="Cambria Math" panose="02040503050406030204" pitchFamily="18" charset="0"/>
                              </a:rPr>
                            </m:ctrlPr>
                          </m:mP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11</m:t>
                                  </m:r>
                                </m:sub>
                              </m:sSub>
                            </m:e>
                            <m:e>
                              <m:r>
                                <a:rPr lang="en-US" sz="1800" b="1" i="1">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1</m:t>
                                  </m:r>
                                  <m:r>
                                    <a:rPr lang="en-US" sz="1800" b="0" i="1" smtClean="0">
                                      <a:solidFill>
                                        <a:schemeClr val="bg1"/>
                                      </a:solidFill>
                                      <a:latin typeface="Cambria Math" panose="02040503050406030204" pitchFamily="18" charset="0"/>
                                      <a:ea typeface="Cambria Math" panose="02040503050406030204" pitchFamily="18" charset="0"/>
                                    </a:rPr>
                                    <m:t>𝑀</m:t>
                                  </m:r>
                                </m:sub>
                              </m:sSub>
                            </m:e>
                          </m:mr>
                          <m:mr>
                            <m:e>
                              <m:r>
                                <a:rPr lang="en-US" sz="1800" b="1" i="1">
                                  <a:solidFill>
                                    <a:schemeClr val="bg1"/>
                                  </a:solidFill>
                                  <a:latin typeface="Cambria Math" panose="02040503050406030204" pitchFamily="18" charset="0"/>
                                </a:rPr>
                                <m:t>⋮</m:t>
                              </m:r>
                            </m:e>
                            <m:e>
                              <m:r>
                                <a:rPr lang="en-US" sz="1800" b="1" i="1">
                                  <a:solidFill>
                                    <a:schemeClr val="bg1"/>
                                  </a:solidFill>
                                  <a:latin typeface="Cambria Math" panose="02040503050406030204" pitchFamily="18" charset="0"/>
                                </a:rPr>
                                <m:t>⋱</m:t>
                              </m:r>
                            </m:e>
                            <m:e>
                              <m:r>
                                <a:rPr lang="en-US" sz="1800" b="1" i="1">
                                  <a:solidFill>
                                    <a:schemeClr val="bg1"/>
                                  </a:solidFill>
                                  <a:latin typeface="Cambria Math" panose="02040503050406030204" pitchFamily="18" charset="0"/>
                                </a:rPr>
                                <m:t>⋮</m:t>
                              </m:r>
                            </m:e>
                          </m:m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𝑐</m:t>
                                  </m:r>
                                  <m:r>
                                    <a:rPr lang="en-US" sz="1800" i="1">
                                      <a:solidFill>
                                        <a:schemeClr val="bg1"/>
                                      </a:solidFill>
                                      <a:latin typeface="Cambria Math" panose="02040503050406030204" pitchFamily="18" charset="0"/>
                                      <a:ea typeface="Cambria Math" panose="02040503050406030204" pitchFamily="18" charset="0"/>
                                    </a:rPr>
                                    <m:t>1</m:t>
                                  </m:r>
                                </m:sub>
                              </m:sSub>
                            </m:e>
                            <m:e>
                              <m:r>
                                <a:rPr lang="en-US" sz="1800" b="1" i="1">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𝑐</m:t>
                                  </m:r>
                                  <m:r>
                                    <a:rPr lang="en-US" sz="1800" b="0" i="1" smtClean="0">
                                      <a:solidFill>
                                        <a:schemeClr val="bg1"/>
                                      </a:solidFill>
                                      <a:latin typeface="Cambria Math" panose="02040503050406030204" pitchFamily="18" charset="0"/>
                                      <a:ea typeface="Cambria Math" panose="02040503050406030204" pitchFamily="18" charset="0"/>
                                    </a:rPr>
                                    <m:t>𝑀</m:t>
                                  </m:r>
                                </m:sub>
                              </m:sSub>
                            </m:e>
                          </m:mr>
                        </m:m>
                      </m:e>
                    </m:d>
                  </m:oMath>
                </a14:m>
                <a:r>
                  <a:rPr lang="en-US" sz="1800" b="1"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b="0" i="1" smtClean="0">
                            <a:solidFill>
                              <a:schemeClr val="bg1"/>
                            </a:solidFill>
                            <a:latin typeface="Cambria Math" panose="02040503050406030204" pitchFamily="18" charset="0"/>
                            <a:ea typeface="Cambria Math" panose="02040503050406030204" pitchFamily="18" charset="0"/>
                          </a:rPr>
                          <m:t>𝑗𝑘</m:t>
                        </m:r>
                      </m:sub>
                    </m:sSub>
                    <m:r>
                      <a:rPr lang="en-US" sz="1800" i="1">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𝑃</m:t>
                    </m:r>
                    <m:d>
                      <m:dPr>
                        <m:ctrlPr>
                          <a:rPr lang="en-US" sz="1800" i="1">
                            <a:solidFill>
                              <a:schemeClr val="bg1"/>
                            </a:solidFill>
                            <a:latin typeface="Cambria Math" panose="02040503050406030204" pitchFamily="18" charset="0"/>
                            <a:ea typeface="Cambria Math" panose="02040503050406030204" pitchFamily="18" charset="0"/>
                          </a:rPr>
                        </m:ctrlPr>
                      </m:dPr>
                      <m:e>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𝑘</m:t>
                            </m:r>
                          </m:sub>
                          <m:sup>
                            <m:r>
                              <a:rPr lang="en-US" sz="1800" i="1">
                                <a:solidFill>
                                  <a:schemeClr val="bg1"/>
                                </a:solidFill>
                                <a:latin typeface="Cambria Math" panose="02040503050406030204" pitchFamily="18" charset="0"/>
                                <a:ea typeface="Cambria Math" panose="02040503050406030204" pitchFamily="18" charset="0"/>
                              </a:rPr>
                              <m:t>𝑡</m:t>
                            </m:r>
                          </m:sup>
                        </m:sSubSup>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𝑡</m:t>
                            </m:r>
                          </m:e>
                        </m:d>
                      </m:e>
                    </m:d>
                  </m:oMath>
                </a14:m>
                <a:endParaRPr lang="en-US" sz="1800" dirty="0">
                  <a:solidFill>
                    <a:schemeClr val="bg1"/>
                  </a:solidFill>
                  <a:ea typeface="Cambria Math" panose="02040503050406030204" pitchFamily="18" charset="0"/>
                </a:endParaRPr>
              </a:p>
              <a:p>
                <a:pPr marL="347663" lvl="1" indent="-173038">
                  <a:spcAft>
                    <a:spcPts val="600"/>
                  </a:spcAft>
                  <a:buFont typeface="Wingdings" pitchFamily="2" charset="2"/>
                  <a:buChar char="§"/>
                </a:pPr>
                <a14:m>
                  <m:oMath xmlns:m="http://schemas.openxmlformats.org/officeDocument/2006/math">
                    <m:r>
                      <a:rPr lang="en-US" sz="1800" b="1" i="1" dirty="0" smtClean="0">
                        <a:solidFill>
                          <a:schemeClr val="bg1"/>
                        </a:solidFill>
                        <a:latin typeface="Cambria Math" panose="02040503050406030204" pitchFamily="18" charset="0"/>
                      </a:rPr>
                      <m:t>𝒄</m:t>
                    </m:r>
                  </m:oMath>
                </a14:m>
                <a:r>
                  <a:rPr lang="en-US" sz="1800" b="1" dirty="0">
                    <a:solidFill>
                      <a:schemeClr val="bg1"/>
                    </a:solidFill>
                  </a:rPr>
                  <a:t> initial state probabilities (the probability</a:t>
                </a:r>
                <a:br>
                  <a:rPr lang="en-US" sz="1800" b="1" dirty="0">
                    <a:solidFill>
                      <a:schemeClr val="bg1"/>
                    </a:solidFill>
                  </a:rPr>
                </a:br>
                <a:r>
                  <a:rPr lang="en-US" sz="1800" b="1" dirty="0">
                    <a:solidFill>
                      <a:schemeClr val="bg1"/>
                    </a:solidFill>
                  </a:rPr>
                  <a:t>of being in </a:t>
                </a:r>
                <a14:m>
                  <m:oMath xmlns:m="http://schemas.openxmlformats.org/officeDocument/2006/math">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oMath>
                </a14:m>
                <a:r>
                  <a:rPr lang="en-US" sz="1800" b="1" dirty="0">
                    <a:solidFill>
                      <a:schemeClr val="bg1"/>
                    </a:solidFill>
                  </a:rPr>
                  <a:t> at time </a:t>
                </a:r>
                <a14:m>
                  <m:oMath xmlns:m="http://schemas.openxmlformats.org/officeDocument/2006/math">
                    <m:r>
                      <a:rPr lang="en-US" sz="1800" i="1" dirty="0" smtClean="0">
                        <a:solidFill>
                          <a:schemeClr val="bg1"/>
                        </a:solidFill>
                        <a:latin typeface="Cambria Math" panose="02040503050406030204" pitchFamily="18" charset="0"/>
                      </a:rPr>
                      <m:t>0</m:t>
                    </m:r>
                    <m:r>
                      <a:rPr lang="en-US" sz="1800" b="1" i="0" dirty="0" smtClean="0">
                        <a:solidFill>
                          <a:schemeClr val="bg1"/>
                        </a:solidFill>
                        <a:latin typeface="Cambria Math" panose="02040503050406030204" pitchFamily="18" charset="0"/>
                      </a:rPr>
                      <m:t>:</m:t>
                    </m:r>
                  </m:oMath>
                </a14:m>
                <a:endParaRPr lang="en-US" sz="1800" b="1" dirty="0">
                  <a:solidFill>
                    <a:schemeClr val="bg1"/>
                  </a:solidFill>
                </a:endParaRPr>
              </a:p>
              <a:p>
                <a:pPr lvl="1">
                  <a:spcAft>
                    <a:spcPts val="1200"/>
                  </a:spcAft>
                </a:pPr>
                <a14:m>
                  <m:oMath xmlns:m="http://schemas.openxmlformats.org/officeDocument/2006/math">
                    <m:sSup>
                      <m:sSupPr>
                        <m:ctrlPr>
                          <a:rPr lang="en-US" sz="1800"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𝝅</m:t>
                        </m:r>
                      </m:e>
                      <m:sup>
                        <m:r>
                          <a:rPr lang="en-US" sz="1800" b="0" i="1" smtClean="0">
                            <a:solidFill>
                              <a:schemeClr val="bg1"/>
                            </a:solidFill>
                            <a:latin typeface="Cambria Math" panose="02040503050406030204" pitchFamily="18" charset="0"/>
                            <a:ea typeface="Cambria Math" panose="02040503050406030204" pitchFamily="18" charset="0"/>
                          </a:rPr>
                          <m:t>𝑐</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i="1">
                                <a:solidFill>
                                  <a:schemeClr val="bg1"/>
                                </a:solidFill>
                                <a:latin typeface="Cambria Math" panose="02040503050406030204" pitchFamily="18" charset="0"/>
                                <a:ea typeface="Cambria Math" panose="02040503050406030204" pitchFamily="18" charset="0"/>
                              </a:rPr>
                              <m:t>1</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i="1">
                                <a:solidFill>
                                  <a:schemeClr val="bg1"/>
                                </a:solidFill>
                                <a:latin typeface="Cambria Math" panose="02040503050406030204" pitchFamily="18" charset="0"/>
                                <a:ea typeface="Cambria Math" panose="02040503050406030204" pitchFamily="18" charset="0"/>
                              </a:rPr>
                              <m:t>𝑐</m:t>
                            </m:r>
                          </m:sub>
                        </m:sSub>
                      </m:e>
                    </m:d>
                  </m:oMath>
                </a14:m>
                <a:r>
                  <a:rPr lang="en-US" sz="1800" b="1" dirty="0">
                    <a:solidFill>
                      <a:schemeClr val="bg1"/>
                    </a:solidFill>
                  </a:rPr>
                  <a:t>   </a:t>
                </a:r>
                <a:r>
                  <a:rPr lang="en-US" sz="1800" dirty="0">
                    <a:solidFill>
                      <a:schemeClr val="bg1"/>
                    </a:solidFill>
                    <a:ea typeface="Cambria Math" panose="02040503050406030204" pitchFamily="18" charset="0"/>
                  </a:rPr>
                  <a:t> </a:t>
                </a:r>
                <a14:m>
                  <m:oMath xmlns:m="http://schemas.openxmlformats.org/officeDocument/2006/math">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b="0" i="1" smtClean="0">
                            <a:solidFill>
                              <a:schemeClr val="bg1"/>
                            </a:solidFill>
                            <a:latin typeface="Cambria Math" panose="02040503050406030204" pitchFamily="18" charset="0"/>
                            <a:ea typeface="Cambria Math" panose="02040503050406030204" pitchFamily="18" charset="0"/>
                          </a:rPr>
                          <m:t>𝑖</m:t>
                        </m:r>
                      </m:sub>
                    </m:sSub>
                    <m:r>
                      <a:rPr lang="en-US" sz="1800" i="1">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𝑃</m:t>
                    </m:r>
                    <m:d>
                      <m:dPr>
                        <m:ctrlPr>
                          <a:rPr lang="en-US" sz="1800" b="0" i="1" smtClean="0">
                            <a:solidFill>
                              <a:schemeClr val="bg1"/>
                            </a:solidFill>
                            <a:latin typeface="Cambria Math" panose="02040503050406030204" pitchFamily="18" charset="0"/>
                            <a:ea typeface="Cambria Math" panose="02040503050406030204" pitchFamily="18" charset="0"/>
                          </a:rPr>
                        </m:ctrlPr>
                      </m:dPr>
                      <m:e>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𝑖</m:t>
                            </m:r>
                          </m:sub>
                          <m:sup>
                            <m:r>
                              <a:rPr lang="en-US" sz="1800" b="0" i="1" smtClean="0">
                                <a:solidFill>
                                  <a:schemeClr val="bg1"/>
                                </a:solidFill>
                                <a:latin typeface="Cambria Math" panose="02040503050406030204" pitchFamily="18" charset="0"/>
                                <a:ea typeface="Cambria Math" panose="02040503050406030204" pitchFamily="18" charset="0"/>
                              </a:rPr>
                              <m:t>0</m:t>
                            </m:r>
                          </m:sup>
                        </m:sSubSup>
                      </m:e>
                    </m:d>
                  </m:oMath>
                </a14:m>
                <a:endParaRPr lang="en-US" sz="1800" b="1" dirty="0">
                  <a:solidFill>
                    <a:schemeClr val="bg1"/>
                  </a:solidFill>
                </a:endParaRPr>
              </a:p>
              <a:p>
                <a:pPr marL="176213" lvl="1" indent="-176213">
                  <a:spcAft>
                    <a:spcPts val="1200"/>
                  </a:spcAft>
                  <a:buFont typeface="Arial" pitchFamily="34" charset="0"/>
                  <a:buChar char="•"/>
                </a:pPr>
                <a:r>
                  <a:rPr lang="en-US" sz="1800" b="1" dirty="0">
                    <a:solidFill>
                      <a:schemeClr val="bg1"/>
                    </a:solidFill>
                  </a:rPr>
                  <a:t>We will refer to the observation sequence as: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rPr>
                          <m:t>𝑽</m:t>
                        </m:r>
                      </m:e>
                      <m:sup>
                        <m:r>
                          <a:rPr lang="en-US" sz="1800" b="0" i="1" smtClean="0">
                            <a:solidFill>
                              <a:schemeClr val="bg1"/>
                            </a:solidFill>
                            <a:latin typeface="Cambria Math" panose="02040503050406030204" pitchFamily="18" charset="0"/>
                          </a:rPr>
                          <m:t>𝑇</m:t>
                        </m:r>
                      </m:sup>
                    </m:sSup>
                    <m:r>
                      <a:rPr lang="en-US" sz="1800" b="1" i="1" smtClean="0">
                        <a:solidFill>
                          <a:schemeClr val="bg1"/>
                        </a:solidFill>
                        <a:latin typeface="Cambria Math" panose="02040503050406030204" pitchFamily="18" charset="0"/>
                      </a:rPr>
                      <m:t>=</m:t>
                    </m:r>
                    <m:d>
                      <m:dPr>
                        <m:begChr m:val="{"/>
                        <m:endChr m:val="}"/>
                        <m:ctrlPr>
                          <a:rPr lang="en-US" sz="1800" b="1" i="1" smtClean="0">
                            <a:solidFill>
                              <a:schemeClr val="bg1"/>
                            </a:solidFill>
                            <a:latin typeface="Cambria Math" panose="02040503050406030204" pitchFamily="18" charset="0"/>
                          </a:rPr>
                        </m:ctrlPr>
                      </m:dPr>
                      <m:e>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𝑖</m:t>
                            </m:r>
                          </m:sub>
                          <m:sup>
                            <m:r>
                              <a:rPr lang="en-US" sz="1800" b="0" i="1" smtClean="0">
                                <a:solidFill>
                                  <a:schemeClr val="bg1"/>
                                </a:solidFill>
                                <a:latin typeface="Cambria Math" panose="02040503050406030204" pitchFamily="18" charset="0"/>
                                <a:ea typeface="Cambria Math" panose="02040503050406030204" pitchFamily="18" charset="0"/>
                              </a:rPr>
                              <m:t>0</m:t>
                            </m:r>
                          </m:sup>
                        </m:sSubSup>
                        <m:r>
                          <a:rPr lang="en-US" sz="1800" b="1" i="1" smtClean="0">
                            <a:solidFill>
                              <a:schemeClr val="bg1"/>
                            </a:solidFill>
                            <a:latin typeface="Cambria Math" panose="02040503050406030204" pitchFamily="18" charset="0"/>
                            <a:ea typeface="Cambria Math" panose="02040503050406030204" pitchFamily="18" charset="0"/>
                          </a:rPr>
                          <m:t>,</m:t>
                        </m:r>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𝑗</m:t>
                            </m:r>
                          </m:sub>
                          <m:sup>
                            <m:r>
                              <a:rPr lang="en-US" sz="1800" b="0" i="1" smtClean="0">
                                <a:solidFill>
                                  <a:schemeClr val="bg1"/>
                                </a:solidFill>
                                <a:latin typeface="Cambria Math" panose="02040503050406030204" pitchFamily="18" charset="0"/>
                                <a:ea typeface="Cambria Math" panose="02040503050406030204" pitchFamily="18" charset="0"/>
                              </a:rPr>
                              <m:t>1</m:t>
                            </m:r>
                          </m:sup>
                        </m:sSubSup>
                        <m:r>
                          <a:rPr lang="en-US" sz="1800" b="1" i="1" smtClean="0">
                            <a:solidFill>
                              <a:schemeClr val="bg1"/>
                            </a:solidFill>
                            <a:latin typeface="Cambria Math" panose="02040503050406030204" pitchFamily="18" charset="0"/>
                            <a:ea typeface="Cambria Math" panose="02040503050406030204" pitchFamily="18" charset="0"/>
                          </a:rPr>
                          <m:t>,…,</m:t>
                        </m:r>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𝑘</m:t>
                            </m:r>
                          </m:sub>
                          <m:sup>
                            <m:r>
                              <a:rPr lang="en-US" sz="1800" b="0" i="1" smtClean="0">
                                <a:solidFill>
                                  <a:schemeClr val="bg1"/>
                                </a:solidFill>
                                <a:latin typeface="Cambria Math" panose="02040503050406030204" pitchFamily="18" charset="0"/>
                                <a:ea typeface="Cambria Math" panose="02040503050406030204" pitchFamily="18" charset="0"/>
                              </a:rPr>
                              <m:t>𝑇</m:t>
                            </m:r>
                          </m:sup>
                        </m:sSubSup>
                      </m:e>
                    </m:d>
                  </m:oMath>
                </a14:m>
                <a:r>
                  <a:rPr lang="en-US" sz="1800" b="1" dirty="0">
                    <a:solidFill>
                      <a:schemeClr val="bg1"/>
                    </a:solidFill>
                  </a:rPr>
                  <a:t>.</a:t>
                </a:r>
              </a:p>
              <a:p>
                <a:pPr marL="176213" lvl="1" indent="-176213">
                  <a:spcAft>
                    <a:spcPts val="600"/>
                  </a:spcAft>
                  <a:buFont typeface="Arial" pitchFamily="34" charset="0"/>
                  <a:buChar char="•"/>
                </a:pPr>
                <a:r>
                  <a:rPr lang="en-US" sz="1800" b="1" dirty="0">
                    <a:solidFill>
                      <a:schemeClr val="bg1"/>
                    </a:solidFill>
                  </a:rPr>
                  <a:t>Note that the transition probabilities only depend on the previous state and the current state (hence , this is a first-order Markov process).</a:t>
                </a:r>
                <a:r>
                  <a:rPr lang="en-US" sz="1800" dirty="0">
                    <a:solidFill>
                      <a:schemeClr val="bg1"/>
                    </a:solidFill>
                  </a:rPr>
                  <a:t>   </a:t>
                </a:r>
              </a:p>
            </p:txBody>
          </p:sp>
        </mc:Choice>
        <mc:Fallback xmlns="">
          <p:sp>
            <p:nvSpPr>
              <p:cNvPr id="4103" name="Text Box 9"/>
              <p:cNvSpPr txBox="1">
                <a:spLocks noRot="1" noChangeAspect="1" noMove="1" noResize="1" noEditPoints="1" noAdjustHandles="1" noChangeArrowheads="1" noChangeShapeType="1" noTextEdit="1"/>
              </p:cNvSpPr>
              <p:nvPr/>
            </p:nvSpPr>
            <p:spPr bwMode="auto">
              <a:xfrm>
                <a:off x="228600" y="647699"/>
                <a:ext cx="8686800" cy="5651497"/>
              </a:xfrm>
              <a:prstGeom prst="rect">
                <a:avLst/>
              </a:prstGeom>
              <a:blipFill>
                <a:blip r:embed="rId3"/>
                <a:stretch>
                  <a:fillRect l="-1606" t="-1121" b="-1794"/>
                </a:stretch>
              </a:blipFill>
              <a:ln w="9525">
                <a:noFill/>
                <a:miter lim="800000"/>
                <a:headEnd/>
                <a:tailEnd/>
              </a:ln>
            </p:spPr>
            <p:txBody>
              <a:bodyPr/>
              <a:lstStyle/>
              <a:p>
                <a:r>
                  <a:rPr lang="en-US">
                    <a:noFill/>
                  </a:rPr>
                  <a:t> </a:t>
                </a:r>
              </a:p>
            </p:txBody>
          </p:sp>
        </mc:Fallback>
      </mc:AlternateContent>
      <p:sp>
        <p:nvSpPr>
          <p:cNvPr id="4104" name="Text Box 10"/>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Discrete Hidden Markov Models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p:blipFill>
        <p:spPr>
          <a:xfrm>
            <a:off x="5564189" y="691006"/>
            <a:ext cx="3323514" cy="3830823"/>
          </a:xfrm>
          <a:prstGeom prst="rect">
            <a:avLst/>
          </a:prstGeom>
          <a:ln w="38100">
            <a:solidFill>
              <a:schemeClr val="accent1"/>
            </a:solidFill>
          </a:ln>
        </p:spPr>
      </p:pic>
    </p:spTree>
    <p:extLst>
      <p:ext uri="{BB962C8B-B14F-4D97-AF65-F5344CB8AC3E}">
        <p14:creationId xmlns:p14="http://schemas.microsoft.com/office/powerpoint/2010/main" val="185937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0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lecture_title</Template>
  <TotalTime>8016</TotalTime>
  <Words>1182</Words>
  <Application>Microsoft Macintosh PowerPoint</Application>
  <PresentationFormat>Letter Paper (8.5x11 in)</PresentationFormat>
  <Paragraphs>113</Paragraphs>
  <Slides>11</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Cambria Math</vt:lpstr>
      <vt:lpstr>Times New Roman</vt:lpstr>
      <vt:lpstr>Wingdings</vt:lpstr>
      <vt:lpstr>isip_default</vt:lpstr>
      <vt:lpstr>1_lecture_title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472</cp:revision>
  <dcterms:created xsi:type="dcterms:W3CDTF">2002-09-12T17:13:32Z</dcterms:created>
  <dcterms:modified xsi:type="dcterms:W3CDTF">2023-02-06T12:55:48Z</dcterms:modified>
</cp:coreProperties>
</file>