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5" r:id="rId1"/>
    <p:sldMasterId id="2147483694" r:id="rId2"/>
    <p:sldMasterId id="2147483702" r:id="rId3"/>
  </p:sldMasterIdLst>
  <p:notesMasterIdLst>
    <p:notesMasterId r:id="rId19"/>
  </p:notesMasterIdLst>
  <p:handoutMasterIdLst>
    <p:handoutMasterId r:id="rId20"/>
  </p:handoutMasterIdLst>
  <p:sldIdLst>
    <p:sldId id="356" r:id="rId4"/>
    <p:sldId id="433" r:id="rId5"/>
    <p:sldId id="427" r:id="rId6"/>
    <p:sldId id="438" r:id="rId7"/>
    <p:sldId id="436" r:id="rId8"/>
    <p:sldId id="415" r:id="rId9"/>
    <p:sldId id="437" r:id="rId10"/>
    <p:sldId id="416" r:id="rId11"/>
    <p:sldId id="417" r:id="rId12"/>
    <p:sldId id="418" r:id="rId13"/>
    <p:sldId id="419" r:id="rId14"/>
    <p:sldId id="420" r:id="rId15"/>
    <p:sldId id="421" r:id="rId16"/>
    <p:sldId id="422" r:id="rId17"/>
    <p:sldId id="425" r:id="rId18"/>
  </p:sldIdLst>
  <p:sldSz cx="9144000" cy="6858000" type="letter"/>
  <p:notesSz cx="7302500" cy="95885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16">
          <p15:clr>
            <a:srgbClr val="A4A3A4"/>
          </p15:clr>
        </p15:guide>
        <p15:guide id="2" pos="144" userDrawn="1">
          <p15:clr>
            <a:srgbClr val="A4A3A4"/>
          </p15:clr>
        </p15:guide>
        <p15:guide id="3" pos="2880" userDrawn="1">
          <p15:clr>
            <a:srgbClr val="A4A3A4"/>
          </p15:clr>
        </p15:guide>
        <p15:guide id="4" pos="5616" userDrawn="1">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FF755"/>
    <a:srgbClr val="CC6600"/>
    <a:srgbClr val="6666FF"/>
    <a:srgbClr val="008000"/>
    <a:srgbClr val="000080"/>
    <a:srgbClr val="004000"/>
    <a:srgbClr val="99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2" autoAdjust="0"/>
    <p:restoredTop sz="95081" autoAdjust="0"/>
  </p:normalViewPr>
  <p:slideViewPr>
    <p:cSldViewPr snapToGrid="0">
      <p:cViewPr varScale="1">
        <p:scale>
          <a:sx n="129" d="100"/>
          <a:sy n="129" d="100"/>
        </p:scale>
        <p:origin x="1968" y="192"/>
      </p:cViewPr>
      <p:guideLst>
        <p:guide orient="horz" pos="3816"/>
        <p:guide pos="144"/>
        <p:guide pos="2880"/>
        <p:guide pos="5616"/>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818" y="-102"/>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7" name="Rectangle 3"/>
          <p:cNvSpPr>
            <a:spLocks noGrp="1" noChangeArrowheads="1"/>
          </p:cNvSpPr>
          <p:nvPr>
            <p:ph type="dt" sz="quarter"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77828" name="Rectangle 4"/>
          <p:cNvSpPr>
            <a:spLocks noGrp="1" noChangeArrowheads="1"/>
          </p:cNvSpPr>
          <p:nvPr>
            <p:ph type="ftr" sz="quarter" idx="2"/>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9" name="Rectangle 5"/>
          <p:cNvSpPr>
            <a:spLocks noGrp="1" noChangeArrowheads="1"/>
          </p:cNvSpPr>
          <p:nvPr>
            <p:ph type="sldNum" sz="quarter" idx="3"/>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66158826-EADE-4792-AB13-43381F09BFE3}" type="slidenum">
              <a:rPr lang="en-US"/>
              <a:pPr>
                <a:defRPr/>
              </a:pPr>
              <a:t>‹#›</a:t>
            </a:fld>
            <a:endParaRPr lang="en-US"/>
          </a:p>
        </p:txBody>
      </p:sp>
    </p:spTree>
    <p:extLst>
      <p:ext uri="{BB962C8B-B14F-4D97-AF65-F5344CB8AC3E}">
        <p14:creationId xmlns:p14="http://schemas.microsoft.com/office/powerpoint/2010/main" val="3316766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3" name="Rectangle 3"/>
          <p:cNvSpPr>
            <a:spLocks noGrp="1" noChangeArrowheads="1"/>
          </p:cNvSpPr>
          <p:nvPr>
            <p:ph type="dt"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74725" y="4554538"/>
            <a:ext cx="5353050" cy="43148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7" name="Rectangle 7"/>
          <p:cNvSpPr>
            <a:spLocks noGrp="1" noChangeArrowheads="1"/>
          </p:cNvSpPr>
          <p:nvPr>
            <p:ph type="sldNum" sz="quarter" idx="5"/>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ECC53042-5A96-4DBC-B738-B843823BA6D7}" type="slidenum">
              <a:rPr lang="en-US"/>
              <a:pPr>
                <a:defRPr/>
              </a:pPr>
              <a:t>‹#›</a:t>
            </a:fld>
            <a:endParaRPr lang="en-US"/>
          </a:p>
        </p:txBody>
      </p:sp>
    </p:spTree>
    <p:extLst>
      <p:ext uri="{BB962C8B-B14F-4D97-AF65-F5344CB8AC3E}">
        <p14:creationId xmlns:p14="http://schemas.microsoft.com/office/powerpoint/2010/main" val="1396908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E24DD5B-5CB9-4278-8304-53E47D6138F7}" type="slidenum">
              <a:rPr lang="en-US"/>
              <a:pPr/>
              <a:t>3</a:t>
            </a:fld>
            <a:endParaRPr lang="en-US"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412750" y="4554538"/>
            <a:ext cx="6550025" cy="4314825"/>
          </a:xfrm>
          <a:noFill/>
          <a:ln/>
        </p:spPr>
        <p:txBody>
          <a:bodyPr/>
          <a:lstStyle/>
          <a:p>
            <a:pPr eaLnBrk="1" hangingPunct="1"/>
            <a:endParaRPr lang="en-US" dirty="0"/>
          </a:p>
        </p:txBody>
      </p:sp>
    </p:spTree>
    <p:extLst>
      <p:ext uri="{BB962C8B-B14F-4D97-AF65-F5344CB8AC3E}">
        <p14:creationId xmlns:p14="http://schemas.microsoft.com/office/powerpoint/2010/main" val="131560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E24DD5B-5CB9-4278-8304-53E47D6138F7}" type="slidenum">
              <a:rPr lang="en-US"/>
              <a:pPr/>
              <a:t>4</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412750" y="4554538"/>
            <a:ext cx="6550025" cy="4314825"/>
          </a:xfrm>
          <a:noFill/>
          <a:ln/>
        </p:spPr>
        <p:txBody>
          <a:bodyPr/>
          <a:lstStyle/>
          <a:p>
            <a:pPr eaLnBrk="1" hangingPunct="1"/>
            <a:endParaRPr lang="en-US"/>
          </a:p>
        </p:txBody>
      </p:sp>
    </p:spTree>
    <p:extLst>
      <p:ext uri="{BB962C8B-B14F-4D97-AF65-F5344CB8AC3E}">
        <p14:creationId xmlns:p14="http://schemas.microsoft.com/office/powerpoint/2010/main" val="161304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324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96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66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4275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6"/>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10,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cSld>
  <p:clrMap bg1="lt1" tx1="dk1" bg2="lt2" tx2="dk2" accent1="accent1" accent2="accent2" accent3="accent3" accent4="accent4" accent5="accent5" accent6="accent6" hlink="hlink" folHlink="folHlink"/>
  <p:sldLayoutIdLst>
    <p:sldLayoutId id="2147483699" r:id="rId1"/>
    <p:sldLayoutId id="2147483666" r:id="rId2"/>
    <p:sldLayoutId id="2147483667" r:id="rId3"/>
    <p:sldLayoutId id="2147483701" r:id="rId4"/>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8" name="Text Box 8"/>
          <p:cNvSpPr txBox="1">
            <a:spLocks noChangeArrowheads="1"/>
          </p:cNvSpPr>
          <p:nvPr/>
        </p:nvSpPr>
        <p:spPr bwMode="auto">
          <a:xfrm>
            <a:off x="479425" y="130175"/>
            <a:ext cx="3821113" cy="366713"/>
          </a:xfrm>
          <a:prstGeom prst="rect">
            <a:avLst/>
          </a:prstGeom>
          <a:solidFill>
            <a:srgbClr val="FFFFFF"/>
          </a:solidFill>
          <a:ln w="9525">
            <a:noFill/>
            <a:miter lim="800000"/>
            <a:headEnd/>
            <a:tailEnd/>
          </a:ln>
        </p:spPr>
        <p:txBody>
          <a:bodyPr anchor="ctr" anchorCtr="1">
            <a:spAutoFit/>
          </a:bodyPr>
          <a:lstStyle/>
          <a:p>
            <a:pPr>
              <a:spcBef>
                <a:spcPct val="50000"/>
              </a:spcBef>
            </a:pPr>
            <a:r>
              <a:rPr lang="en-US" sz="1800" b="1" dirty="0">
                <a:solidFill>
                  <a:srgbClr val="333399"/>
                </a:solidFill>
              </a:rPr>
              <a:t>ECE 8443 – Pattern Recognition</a:t>
            </a:r>
          </a:p>
        </p:txBody>
      </p:sp>
      <p:sp>
        <p:nvSpPr>
          <p:cNvPr id="4"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5" name="Text Box 8"/>
          <p:cNvSpPr txBox="1">
            <a:spLocks noChangeArrowheads="1"/>
          </p:cNvSpPr>
          <p:nvPr userDrawn="1"/>
        </p:nvSpPr>
        <p:spPr bwMode="auto">
          <a:xfrm>
            <a:off x="479425" y="110332"/>
            <a:ext cx="7935886" cy="369332"/>
          </a:xfrm>
          <a:prstGeom prst="rect">
            <a:avLst/>
          </a:prstGeom>
          <a:solidFill>
            <a:srgbClr val="FFFFFF"/>
          </a:solidFill>
          <a:ln w="9525">
            <a:noFill/>
            <a:miter lim="800000"/>
            <a:headEnd/>
            <a:tailEnd/>
          </a:ln>
        </p:spPr>
        <p:txBody>
          <a:bodyPr wrap="square" anchor="ctr" anchorCtr="1">
            <a:spAutoFit/>
          </a:bodyPr>
          <a:lstStyle>
            <a:defPPr>
              <a:defRPr lang="en-US"/>
            </a:defPPr>
            <a:lvl1pPr>
              <a:spcBef>
                <a:spcPts val="0"/>
              </a:spcBef>
              <a:defRPr sz="1800" b="1">
                <a:solidFill>
                  <a:srgbClr val="333399"/>
                </a:solidFill>
              </a:defRPr>
            </a:lvl1pPr>
          </a:lstStyle>
          <a:p>
            <a:r>
              <a:rPr lang="en-US" dirty="0"/>
              <a:t>ECE 8527 – Introduction to Machine Learning and Pattern Recognition</a:t>
            </a:r>
          </a:p>
        </p:txBody>
      </p:sp>
    </p:spTree>
    <p:extLst>
      <p:ext uri="{BB962C8B-B14F-4D97-AF65-F5344CB8AC3E}">
        <p14:creationId xmlns:p14="http://schemas.microsoft.com/office/powerpoint/2010/main" val="918934203"/>
      </p:ext>
    </p:extLst>
  </p:cSld>
  <p:clrMap bg1="lt1" tx1="dk1" bg2="lt2" tx2="dk2" accent1="accent1" accent2="accent2" accent3="accent3" accent4="accent4" accent5="accent5" accent6="accent6" hlink="hlink" folHlink="folHlink"/>
  <p:sldLayoutIdLst>
    <p:sldLayoutId id="214748369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3"/>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10,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extLst>
      <p:ext uri="{BB962C8B-B14F-4D97-AF65-F5344CB8AC3E}">
        <p14:creationId xmlns:p14="http://schemas.microsoft.com/office/powerpoint/2010/main" val="417027597"/>
      </p:ext>
    </p:extLst>
  </p:cSld>
  <p:clrMap bg1="lt1" tx1="dk1" bg2="lt2" tx2="dk2" accent1="accent1" accent2="accent2" accent3="accent3" accent4="accent4" accent5="accent5" accent6="accent6" hlink="hlink" folHlink="folHlink"/>
  <p:sldLayoutIdLst>
    <p:sldLayoutId id="2147483703" r:id="rId1"/>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ieeexplore.ieee.org/book/5266102" TargetMode="External"/><Relationship Id="rId7" Type="http://schemas.openxmlformats.org/officeDocument/2006/relationships/image" Target="../media/image3.png"/><Relationship Id="rId2" Type="http://schemas.openxmlformats.org/officeDocument/2006/relationships/hyperlink" Target="http://www.amazon.com/Fundamentals-Speech-Recognition-Prentice-Processing/dp/0130151572" TargetMode="Externa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hyperlink" Target="http://rii.ricoh.com/~stork/DHSch3part3.ppt" TargetMode="External"/><Relationship Id="rId4" Type="http://schemas.openxmlformats.org/officeDocument/2006/relationships/hyperlink" Target="http://www.cs.cmu.edu/~roni/11661/2017_fall_assignments/shen_tutorial.pd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Viterbi_decoder" TargetMode="External"/><Relationship Id="rId2" Type="http://schemas.openxmlformats.org/officeDocument/2006/relationships/hyperlink" Target="https://course.ccs.neu.edu/cs2510asp19/lecture36.html" TargetMode="Externa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pearson.com/us/higher-education/program/Rabiner-Digital-Processing-of-Speech-Signals/PGM226522.html" TargetMode="External"/><Relationship Id="rId2" Type="http://schemas.openxmlformats.org/officeDocument/2006/relationships/hyperlink" Target="https://www.isip.piconepress.com/courses/temple/ece_8527/resources/dhs_book/dhs_book.pdf" TargetMode="External"/><Relationship Id="rId1" Type="http://schemas.openxmlformats.org/officeDocument/2006/relationships/slideLayout" Target="../slideLayouts/slideLayout3.xml"/><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541338" y="1358900"/>
            <a:ext cx="4721225" cy="4548188"/>
          </a:xfrm>
          <a:prstGeom prst="rect">
            <a:avLst/>
          </a:prstGeom>
          <a:noFill/>
          <a:ln>
            <a:miter lim="800000"/>
            <a:headEnd/>
            <a:tailEnd/>
          </a:ln>
        </p:spPr>
        <p:txBody>
          <a:bodyPr vert="horz" wrap="none" lIns="0" tIns="0" rIns="0" bIns="0" numCol="1" anchor="t" anchorCtr="0" compatLnSpc="1">
            <a:prstTxWarp prst="textNoShape">
              <a:avLst/>
            </a:prstTxWarp>
          </a:bodyPr>
          <a:lstStyle/>
          <a:p>
            <a:pPr marL="176213" marR="0" lvl="0" indent="-176213" defTabSz="914400" rtl="0" eaLnBrk="1" fontAlgn="auto" latinLnBrk="0" hangingPunct="1">
              <a:spcBef>
                <a:spcPts val="1200"/>
              </a:spcBef>
              <a:spcAft>
                <a:spcPts val="1200"/>
              </a:spcAft>
              <a:buClrTx/>
              <a:buSzTx/>
              <a:buFont typeface="Arial" pitchFamily="34" charset="0"/>
              <a:buChar char="•"/>
              <a:tabLst/>
              <a:defRPr/>
            </a:pPr>
            <a:r>
              <a:rPr kumimoji="0" lang="en-US" sz="2400" b="1" i="0" u="none" strike="noStrike" kern="1200" cap="none" spc="0" normalizeH="0" baseline="0" noProof="0" dirty="0">
                <a:ln>
                  <a:noFill/>
                </a:ln>
                <a:solidFill>
                  <a:schemeClr val="accent1"/>
                </a:solidFill>
                <a:effectLst/>
                <a:uLnTx/>
                <a:uFillTx/>
                <a:latin typeface="+mn-lt"/>
                <a:ea typeface="+mn-ea"/>
                <a:cs typeface="+mn-cs"/>
              </a:rPr>
              <a:t>Objectives:</a:t>
            </a:r>
          </a:p>
          <a:p>
            <a:pPr marL="173038" marR="0" lvl="0" defTabSz="914400" rtl="0" eaLnBrk="1" fontAlgn="auto" latinLnBrk="0" hangingPunct="1">
              <a:spcBef>
                <a:spcPct val="0"/>
              </a:spcBef>
              <a:spcAft>
                <a:spcPts val="0"/>
              </a:spcAft>
              <a:buClrTx/>
              <a:buSzTx/>
              <a:defRPr/>
            </a:pPr>
            <a:r>
              <a:rPr lang="en-US" sz="1800" b="1" dirty="0">
                <a:solidFill>
                  <a:schemeClr val="tx2"/>
                </a:solidFill>
                <a:latin typeface="+mn-lt"/>
              </a:rPr>
              <a:t>Evaluation</a:t>
            </a:r>
          </a:p>
          <a:p>
            <a:pPr marL="173038" marR="0" lvl="0" defTabSz="914400" rtl="0" eaLnBrk="1" fontAlgn="auto" latinLnBrk="0" hangingPunct="1">
              <a:spcBef>
                <a:spcPct val="0"/>
              </a:spcBef>
              <a:spcAft>
                <a:spcPts val="0"/>
              </a:spcAft>
              <a:buClrTx/>
              <a:buSzTx/>
              <a:defRPr/>
            </a:pPr>
            <a:r>
              <a:rPr lang="en-US" sz="1800" b="1" dirty="0">
                <a:solidFill>
                  <a:schemeClr val="tx2"/>
                </a:solidFill>
                <a:latin typeface="+mn-lt"/>
              </a:rPr>
              <a:t>Decoding</a:t>
            </a:r>
          </a:p>
          <a:p>
            <a:pPr marL="173038" marR="0" lvl="0" defTabSz="914400" rtl="0" eaLnBrk="1" fontAlgn="auto" latinLnBrk="0" hangingPunct="1">
              <a:spcBef>
                <a:spcPct val="0"/>
              </a:spcBef>
              <a:spcAft>
                <a:spcPts val="0"/>
              </a:spcAft>
              <a:buClrTx/>
              <a:buSzTx/>
              <a:defRPr/>
            </a:pPr>
            <a:r>
              <a:rPr lang="en-US" sz="1800" b="1" dirty="0">
                <a:solidFill>
                  <a:schemeClr val="tx2"/>
                </a:solidFill>
                <a:latin typeface="+mn-lt"/>
              </a:rPr>
              <a:t>Dynamic Programming (Intro)</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a:p>
            <a:pPr marL="176213" indent="-176213" fontAlgn="auto">
              <a:spcBef>
                <a:spcPts val="1200"/>
              </a:spcBef>
              <a:spcAft>
                <a:spcPts val="1200"/>
              </a:spcAft>
              <a:buFont typeface="Arial" pitchFamily="34" charset="0"/>
              <a:buChar char="•"/>
              <a:defRPr/>
            </a:pPr>
            <a:r>
              <a:rPr lang="en-US" b="1" dirty="0">
                <a:solidFill>
                  <a:schemeClr val="accent1"/>
                </a:solidFill>
                <a:latin typeface="+mn-lt"/>
              </a:rPr>
              <a:t>Resources:</a:t>
            </a:r>
          </a:p>
          <a:p>
            <a:pPr marL="173038" fontAlgn="auto">
              <a:spcAft>
                <a:spcPts val="0"/>
              </a:spcAft>
              <a:defRPr/>
            </a:pPr>
            <a:r>
              <a:rPr lang="en-US" sz="1800" b="1" dirty="0">
                <a:solidFill>
                  <a:schemeClr val="tx2"/>
                </a:solidFill>
                <a:latin typeface="+mn-lt"/>
              </a:rPr>
              <a:t>Rabiner and </a:t>
            </a:r>
            <a:r>
              <a:rPr lang="en-US" sz="1800" b="1" dirty="0" err="1">
                <a:solidFill>
                  <a:schemeClr val="tx2"/>
                </a:solidFill>
                <a:latin typeface="+mn-lt"/>
              </a:rPr>
              <a:t>Juang</a:t>
            </a:r>
            <a:r>
              <a:rPr lang="en-US" sz="1800" b="1" dirty="0">
                <a:solidFill>
                  <a:schemeClr val="tx2"/>
                </a:solidFill>
                <a:latin typeface="+mn-lt"/>
              </a:rPr>
              <a:t>: </a:t>
            </a:r>
            <a:r>
              <a:rPr lang="en-US" sz="1800" b="1" dirty="0">
                <a:solidFill>
                  <a:schemeClr val="tx2"/>
                </a:solidFill>
                <a:latin typeface="+mn-lt"/>
                <a:hlinkClick r:id="rId2">
                  <a:extLst>
                    <a:ext uri="{A12FA001-AC4F-418D-AE19-62706E023703}">
                      <ahyp:hlinkClr xmlns:ahyp="http://schemas.microsoft.com/office/drawing/2018/hyperlinkcolor" val="tx"/>
                    </a:ext>
                  </a:extLst>
                </a:hlinkClick>
              </a:rPr>
              <a:t>Fundamentals</a:t>
            </a:r>
            <a:br>
              <a:rPr lang="en-US" sz="1800" b="1" dirty="0">
                <a:solidFill>
                  <a:schemeClr val="tx2"/>
                </a:solidFill>
                <a:latin typeface="+mn-lt"/>
              </a:rPr>
            </a:br>
            <a:r>
              <a:rPr lang="en-US" sz="1800" b="1" dirty="0">
                <a:solidFill>
                  <a:schemeClr val="tx2"/>
                </a:solidFill>
                <a:latin typeface="+mn-lt"/>
              </a:rPr>
              <a:t>Deller, et al.: </a:t>
            </a:r>
            <a:r>
              <a:rPr lang="en-US" sz="1800" b="1" dirty="0">
                <a:solidFill>
                  <a:schemeClr val="tx2"/>
                </a:solidFill>
                <a:latin typeface="+mn-lt"/>
                <a:hlinkClick r:id="rId3">
                  <a:extLst>
                    <a:ext uri="{A12FA001-AC4F-418D-AE19-62706E023703}">
                      <ahyp:hlinkClr xmlns:ahyp="http://schemas.microsoft.com/office/drawing/2018/hyperlinkcolor" val="tx"/>
                    </a:ext>
                  </a:extLst>
                </a:hlinkClick>
              </a:rPr>
              <a:t>Speech Processing</a:t>
            </a:r>
            <a:r>
              <a:rPr lang="en-US" sz="1800" b="1" dirty="0">
                <a:solidFill>
                  <a:schemeClr val="tx2"/>
                </a:solidFill>
                <a:latin typeface="+mn-lt"/>
              </a:rPr>
              <a:t> </a:t>
            </a:r>
          </a:p>
          <a:p>
            <a:pPr marL="173038" fontAlgn="auto">
              <a:spcAft>
                <a:spcPts val="0"/>
              </a:spcAft>
              <a:defRPr/>
            </a:pPr>
            <a:r>
              <a:rPr lang="en-US" sz="1800" b="1" dirty="0">
                <a:solidFill>
                  <a:schemeClr val="tx2"/>
                </a:solidFill>
                <a:latin typeface="+mn-lt"/>
              </a:rPr>
              <a:t>Shen: </a:t>
            </a:r>
            <a:r>
              <a:rPr lang="en-US" sz="1800" b="1" dirty="0">
                <a:solidFill>
                  <a:schemeClr val="tx2"/>
                </a:solidFill>
                <a:latin typeface="+mn-lt"/>
                <a:hlinkClick r:id="rId4">
                  <a:extLst>
                    <a:ext uri="{A12FA001-AC4F-418D-AE19-62706E023703}">
                      <ahyp:hlinkClr xmlns:ahyp="http://schemas.microsoft.com/office/drawing/2018/hyperlinkcolor" val="tx"/>
                    </a:ext>
                  </a:extLst>
                </a:hlinkClick>
              </a:rPr>
              <a:t>Derivation</a:t>
            </a:r>
            <a:endParaRPr lang="en-US" sz="1800" b="1" dirty="0">
              <a:solidFill>
                <a:schemeClr val="tx2"/>
              </a:solidFill>
              <a:latin typeface="+mn-lt"/>
              <a:hlinkClick r:id="rId5">
                <a:extLst>
                  <a:ext uri="{A12FA001-AC4F-418D-AE19-62706E023703}">
                    <ahyp:hlinkClr xmlns:ahyp="http://schemas.microsoft.com/office/drawing/2018/hyperlinkcolor" val="tx"/>
                  </a:ext>
                </a:extLst>
              </a:hlinkClick>
            </a:endParaRPr>
          </a:p>
          <a:p>
            <a:pPr lvl="0" fontAlgn="auto">
              <a:spcBef>
                <a:spcPts val="1400"/>
              </a:spcBef>
              <a:spcAft>
                <a:spcPts val="0"/>
              </a:spcAft>
              <a:defRPr/>
            </a:pPr>
            <a:br>
              <a:rPr lang="en-US" b="1" dirty="0">
                <a:solidFill>
                  <a:schemeClr val="accent2"/>
                </a:solidFill>
              </a:rPr>
            </a:br>
            <a:endParaRPr kumimoji="0" lang="en-US" sz="1800" b="1" i="0" u="none" strike="noStrike" kern="1200" cap="none" spc="0" normalizeH="0" noProof="0" dirty="0">
              <a:ln>
                <a:noFill/>
              </a:ln>
              <a:solidFill>
                <a:schemeClr val="accent2"/>
              </a:solidFill>
              <a:effectLst/>
              <a:uLnTx/>
              <a:uFillTx/>
              <a:latin typeface="+mn-lt"/>
              <a:ea typeface="+mn-ea"/>
              <a:cs typeface="+mn-cs"/>
            </a:endParaRPr>
          </a:p>
        </p:txBody>
      </p:sp>
      <p:sp>
        <p:nvSpPr>
          <p:cNvPr id="8" name="Text Box 29"/>
          <p:cNvSpPr txBox="1">
            <a:spLocks noChangeArrowheads="1"/>
          </p:cNvSpPr>
          <p:nvPr/>
        </p:nvSpPr>
        <p:spPr bwMode="auto">
          <a:xfrm>
            <a:off x="409575" y="552450"/>
            <a:ext cx="8467725" cy="830997"/>
          </a:xfrm>
          <a:prstGeom prst="rect">
            <a:avLst/>
          </a:prstGeom>
          <a:noFill/>
          <a:ln w="9525">
            <a:noFill/>
            <a:miter lim="800000"/>
            <a:headEnd/>
            <a:tailEnd/>
          </a:ln>
        </p:spPr>
        <p:txBody>
          <a:bodyPr>
            <a:spAutoFit/>
          </a:bodyPr>
          <a:lstStyle/>
          <a:p>
            <a:pPr algn="ctr">
              <a:spcBef>
                <a:spcPct val="50000"/>
              </a:spcBef>
            </a:pPr>
            <a:r>
              <a:rPr lang="en-US" b="1" dirty="0">
                <a:solidFill>
                  <a:schemeClr val="accent1"/>
                </a:solidFill>
              </a:rPr>
              <a:t>Lecture 10: Hidden Markov Models – </a:t>
            </a:r>
            <a:br>
              <a:rPr lang="en-US" b="1" dirty="0">
                <a:solidFill>
                  <a:schemeClr val="accent1"/>
                </a:solidFill>
              </a:rPr>
            </a:br>
            <a:r>
              <a:rPr lang="en-US" b="1" dirty="0">
                <a:solidFill>
                  <a:schemeClr val="accent1"/>
                </a:solidFill>
              </a:rPr>
              <a:t>Evaluation</a:t>
            </a:r>
          </a:p>
        </p:txBody>
      </p:sp>
      <p:pic>
        <p:nvPicPr>
          <p:cNvPr id="12" name="Picture 2"/>
          <p:cNvPicPr>
            <a:picLocks noChangeAspect="1" noChangeArrowheads="1"/>
          </p:cNvPicPr>
          <p:nvPr/>
        </p:nvPicPr>
        <p:blipFill>
          <a:blip r:embed="rId6"/>
          <a:srcRect/>
          <a:stretch>
            <a:fillRect/>
          </a:stretch>
        </p:blipFill>
        <p:spPr bwMode="auto">
          <a:xfrm>
            <a:off x="5027598" y="4091956"/>
            <a:ext cx="2807658" cy="1588115"/>
          </a:xfrm>
          <a:prstGeom prst="rect">
            <a:avLst/>
          </a:prstGeom>
          <a:noFill/>
          <a:ln w="38100">
            <a:solidFill>
              <a:schemeClr val="accent1"/>
            </a:solidFill>
            <a:miter lim="800000"/>
            <a:headEnd/>
            <a:tailEnd/>
          </a:ln>
          <a:effectLst/>
        </p:spPr>
      </p:pic>
      <p:pic>
        <p:nvPicPr>
          <p:cNvPr id="13" name="Picture 3"/>
          <p:cNvPicPr>
            <a:picLocks noChangeAspect="1" noChangeArrowheads="1"/>
          </p:cNvPicPr>
          <p:nvPr/>
        </p:nvPicPr>
        <p:blipFill>
          <a:blip r:embed="rId7"/>
          <a:srcRect/>
          <a:stretch>
            <a:fillRect/>
          </a:stretch>
        </p:blipFill>
        <p:spPr bwMode="auto">
          <a:xfrm>
            <a:off x="5027598" y="1582716"/>
            <a:ext cx="2431640" cy="1945312"/>
          </a:xfrm>
          <a:prstGeom prst="rect">
            <a:avLst/>
          </a:prstGeom>
          <a:noFill/>
          <a:ln w="38100">
            <a:solidFill>
              <a:schemeClr val="accent1"/>
            </a:solidFill>
            <a:miter lim="800000"/>
            <a:headEnd/>
            <a:tailEnd/>
          </a:ln>
          <a:effectLst/>
        </p:spPr>
      </p:pic>
      <p:pic>
        <p:nvPicPr>
          <p:cNvPr id="14" name="Picture 1"/>
          <p:cNvPicPr>
            <a:picLocks noChangeAspect="1" noChangeArrowheads="1"/>
          </p:cNvPicPr>
          <p:nvPr/>
        </p:nvPicPr>
        <p:blipFill>
          <a:blip r:embed="rId8"/>
          <a:srcRect/>
          <a:stretch>
            <a:fillRect/>
          </a:stretch>
        </p:blipFill>
        <p:spPr bwMode="auto">
          <a:xfrm>
            <a:off x="6475184" y="2980790"/>
            <a:ext cx="2241757" cy="1681318"/>
          </a:xfrm>
          <a:prstGeom prst="rect">
            <a:avLst/>
          </a:prstGeom>
          <a:noFill/>
          <a:ln w="38100">
            <a:solidFill>
              <a:schemeClr val="accent1"/>
            </a:solidFill>
            <a:miter lim="800000"/>
            <a:headEnd/>
            <a:tailEnd/>
          </a:ln>
          <a:effectLst/>
        </p:spPr>
      </p:pic>
    </p:spTree>
    <p:extLst>
      <p:ext uri="{BB962C8B-B14F-4D97-AF65-F5344CB8AC3E}">
        <p14:creationId xmlns:p14="http://schemas.microsoft.com/office/powerpoint/2010/main" val="158276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Normalization Is Important</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600" y="589938"/>
                <a:ext cx="8686800" cy="5717344"/>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1200"/>
                  </a:spcAft>
                  <a:buFont typeface="Arial" pitchFamily="34" charset="0"/>
                  <a:buChar char="•"/>
                </a:pPr>
                <a:r>
                  <a:rPr lang="en-US" altLang="en-US" sz="1800" b="1" dirty="0">
                    <a:solidFill>
                      <a:schemeClr val="bg1"/>
                    </a:solidFill>
                  </a:rPr>
                  <a:t>Normalization is required to avoid such recursive algorithms from accumulating large amounts of computational noise since these probabilities tend to zero as </a:t>
                </a:r>
                <a14:m>
                  <m:oMath xmlns:m="http://schemas.openxmlformats.org/officeDocument/2006/math">
                    <m:r>
                      <a:rPr lang="en-US" altLang="en-US" sz="1800" b="1" i="1" dirty="0" smtClean="0">
                        <a:solidFill>
                          <a:schemeClr val="bg1"/>
                        </a:solidFill>
                        <a:latin typeface="Cambria Math" panose="02040503050406030204" pitchFamily="18" charset="0"/>
                      </a:rPr>
                      <m:t>𝑻</m:t>
                    </m:r>
                  </m:oMath>
                </a14:m>
                <a:r>
                  <a:rPr lang="en-US" altLang="en-US" sz="1800" b="1" dirty="0">
                    <a:solidFill>
                      <a:schemeClr val="bg1"/>
                    </a:solidFill>
                  </a:rPr>
                  <a:t> becomes large, and sums of positive numbers greater than 1 can overflow or exceed the limits of fixed-point hardware.</a:t>
                </a:r>
              </a:p>
              <a:p>
                <a:pPr marL="176213" indent="-176213">
                  <a:spcBef>
                    <a:spcPts val="0"/>
                  </a:spcBef>
                  <a:spcAft>
                    <a:spcPts val="600"/>
                  </a:spcAft>
                  <a:buFont typeface="Arial" pitchFamily="34" charset="0"/>
                  <a:buChar char="•"/>
                </a:pPr>
                <a:r>
                  <a:rPr lang="en-US" altLang="en-US" sz="1800" b="1" dirty="0">
                    <a:solidFill>
                      <a:schemeClr val="bg1"/>
                    </a:solidFill>
                  </a:rPr>
                  <a:t>We can apply a normalization factor at each step of the calculation:</a:t>
                </a:r>
              </a:p>
              <a:p>
                <a:pPr marL="463550">
                  <a:spcBef>
                    <a:spcPts val="0"/>
                  </a:spcBef>
                  <a:spcAft>
                    <a:spcPts val="1200"/>
                  </a:spcAft>
                </a:pPr>
                <a14:m>
                  <m:oMath xmlns:m="http://schemas.openxmlformats.org/officeDocument/2006/math">
                    <m:sSubSup>
                      <m:sSubSupPr>
                        <m:ctrlPr>
                          <a:rPr lang="en-US" altLang="en-US" sz="1800" i="1" smtClean="0">
                            <a:solidFill>
                              <a:schemeClr val="bg1"/>
                            </a:solidFill>
                            <a:latin typeface="Cambria Math" panose="02040503050406030204" pitchFamily="18" charset="0"/>
                            <a:ea typeface="Cambria Math" panose="02040503050406030204" pitchFamily="18" charset="0"/>
                          </a:rPr>
                        </m:ctrlPr>
                      </m:sSubSupPr>
                      <m:e>
                        <m:r>
                          <a:rPr lang="en-US" altLang="en-US" sz="1800" b="0" i="1">
                            <a:solidFill>
                              <a:schemeClr val="bg1"/>
                            </a:solidFill>
                            <a:latin typeface="Cambria Math" panose="02040503050406030204" pitchFamily="18" charset="0"/>
                            <a:ea typeface="Cambria Math" panose="02040503050406030204" pitchFamily="18" charset="0"/>
                          </a:rPr>
                          <m:t>𝛼</m:t>
                        </m:r>
                      </m:e>
                      <m:sub>
                        <m:r>
                          <a:rPr lang="en-US" altLang="en-US" sz="1800" b="0" i="1" smtClean="0">
                            <a:solidFill>
                              <a:schemeClr val="bg1"/>
                            </a:solidFill>
                            <a:latin typeface="Cambria Math" panose="02040503050406030204" pitchFamily="18" charset="0"/>
                            <a:ea typeface="Cambria Math" panose="02040503050406030204" pitchFamily="18" charset="0"/>
                          </a:rPr>
                          <m:t>𝑗</m:t>
                        </m:r>
                      </m:sub>
                      <m:sup>
                        <m:r>
                          <a:rPr lang="en-US" altLang="en-US" sz="1800" b="0" i="1" smtClean="0">
                            <a:solidFill>
                              <a:schemeClr val="bg1"/>
                            </a:solidFill>
                            <a:latin typeface="Cambria Math" panose="02040503050406030204" pitchFamily="18" charset="0"/>
                            <a:ea typeface="Cambria Math" panose="02040503050406030204" pitchFamily="18" charset="0"/>
                          </a:rPr>
                          <m:t>′</m:t>
                        </m:r>
                      </m:sup>
                    </m:sSubSup>
                    <m:d>
                      <m:dPr>
                        <m:ctrlPr>
                          <a:rPr lang="en-US" altLang="en-US" sz="1800" i="1" smtClean="0">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𝑡</m:t>
                        </m:r>
                      </m:e>
                    </m:d>
                    <m:r>
                      <a:rPr lang="en-US" altLang="en-US" sz="1800" b="0" i="1" smtClean="0">
                        <a:solidFill>
                          <a:schemeClr val="bg1"/>
                        </a:solidFill>
                        <a:latin typeface="Cambria Math" panose="02040503050406030204" pitchFamily="18" charset="0"/>
                        <a:ea typeface="Cambria Math" panose="02040503050406030204" pitchFamily="18" charset="0"/>
                      </a:rPr>
                      <m:t>=</m:t>
                    </m:r>
                    <m:f>
                      <m:fPr>
                        <m:ctrlPr>
                          <a:rPr lang="en-US" altLang="en-US" sz="1800" i="1">
                            <a:solidFill>
                              <a:schemeClr val="bg1"/>
                            </a:solidFill>
                            <a:latin typeface="Cambria Math" panose="02040503050406030204" pitchFamily="18" charset="0"/>
                            <a:ea typeface="Cambria Math" panose="02040503050406030204" pitchFamily="18" charset="0"/>
                          </a:rPr>
                        </m:ctrlPr>
                      </m:fPr>
                      <m:num>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𝛼</m:t>
                            </m:r>
                          </m:e>
                          <m:sub>
                            <m:r>
                              <a:rPr lang="en-US" altLang="en-US" sz="1800" i="1">
                                <a:solidFill>
                                  <a:schemeClr val="bg1"/>
                                </a:solidFill>
                                <a:latin typeface="Cambria Math" panose="02040503050406030204" pitchFamily="18" charset="0"/>
                                <a:ea typeface="Cambria Math" panose="02040503050406030204" pitchFamily="18" charset="0"/>
                              </a:rPr>
                              <m:t>𝑗</m:t>
                            </m:r>
                          </m:sub>
                        </m:sSub>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i="1">
                                <a:solidFill>
                                  <a:schemeClr val="bg1"/>
                                </a:solidFill>
                                <a:latin typeface="Cambria Math" panose="02040503050406030204" pitchFamily="18" charset="0"/>
                                <a:ea typeface="Cambria Math" panose="02040503050406030204" pitchFamily="18" charset="0"/>
                              </a:rPr>
                              <m:t>𝑡</m:t>
                            </m:r>
                          </m:e>
                        </m:d>
                      </m:num>
                      <m:den>
                        <m:nary>
                          <m:naryPr>
                            <m:chr m:val="∏"/>
                            <m:ctrlPr>
                              <a:rPr lang="en-US" altLang="en-US" sz="1800" i="1">
                                <a:solidFill>
                                  <a:schemeClr val="bg1"/>
                                </a:solidFill>
                                <a:latin typeface="Cambria Math" panose="02040503050406030204" pitchFamily="18" charset="0"/>
                                <a:ea typeface="Cambria Math" panose="02040503050406030204" pitchFamily="18" charset="0"/>
                              </a:rPr>
                            </m:ctrlPr>
                          </m:naryPr>
                          <m:sub>
                            <m:r>
                              <m:rPr>
                                <m:brk m:alnAt="23"/>
                              </m:rPr>
                              <a:rPr lang="en-US" altLang="en-US" sz="1800" i="1">
                                <a:solidFill>
                                  <a:schemeClr val="bg1"/>
                                </a:solidFill>
                                <a:latin typeface="Cambria Math" panose="02040503050406030204" pitchFamily="18" charset="0"/>
                                <a:ea typeface="Cambria Math" panose="02040503050406030204" pitchFamily="18" charset="0"/>
                              </a:rPr>
                              <m:t>𝑖</m:t>
                            </m:r>
                            <m:r>
                              <a:rPr lang="en-US" altLang="en-US" sz="1800" i="1">
                                <a:solidFill>
                                  <a:schemeClr val="bg1"/>
                                </a:solidFill>
                                <a:latin typeface="Cambria Math" panose="02040503050406030204" pitchFamily="18" charset="0"/>
                                <a:ea typeface="Cambria Math" panose="02040503050406030204" pitchFamily="18" charset="0"/>
                              </a:rPr>
                              <m:t>=0</m:t>
                            </m:r>
                          </m:sub>
                          <m:sup>
                            <m:r>
                              <a:rPr lang="en-US" altLang="en-US" sz="1800" i="1">
                                <a:solidFill>
                                  <a:schemeClr val="bg1"/>
                                </a:solidFill>
                                <a:latin typeface="Cambria Math" panose="02040503050406030204" pitchFamily="18" charset="0"/>
                                <a:ea typeface="Cambria Math" panose="02040503050406030204" pitchFamily="18" charset="0"/>
                              </a:rPr>
                              <m:t>𝑡</m:t>
                            </m:r>
                          </m:sup>
                          <m:e>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𝑄</m:t>
                                </m:r>
                              </m:e>
                              <m:sub>
                                <m:r>
                                  <a:rPr lang="en-US" altLang="en-US" sz="1800" i="1">
                                    <a:solidFill>
                                      <a:schemeClr val="bg1"/>
                                    </a:solidFill>
                                    <a:latin typeface="Cambria Math" panose="02040503050406030204" pitchFamily="18" charset="0"/>
                                    <a:ea typeface="Cambria Math" panose="02040503050406030204" pitchFamily="18" charset="0"/>
                                  </a:rPr>
                                  <m:t>𝑖</m:t>
                                </m:r>
                              </m:sub>
                            </m:sSub>
                          </m:e>
                        </m:nary>
                      </m:den>
                    </m:f>
                  </m:oMath>
                </a14:m>
                <a:r>
                  <a:rPr lang="en-US" altLang="en-US" sz="1800" dirty="0">
                    <a:solidFill>
                      <a:schemeClr val="bg1"/>
                    </a:solidFill>
                  </a:rPr>
                  <a:t>   </a:t>
                </a:r>
                <a:r>
                  <a:rPr lang="en-US" altLang="en-US" sz="1800" b="1" dirty="0">
                    <a:solidFill>
                      <a:schemeClr val="bg1"/>
                    </a:solidFill>
                  </a:rPr>
                  <a:t>where the scale factor, Q, is given by: </a:t>
                </a:r>
                <a14:m>
                  <m:oMath xmlns:m="http://schemas.openxmlformats.org/officeDocument/2006/math">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𝑄</m:t>
                        </m:r>
                      </m:e>
                      <m:sub>
                        <m:r>
                          <a:rPr lang="en-US" altLang="en-US" sz="1800" i="1">
                            <a:solidFill>
                              <a:schemeClr val="bg1"/>
                            </a:solidFill>
                            <a:latin typeface="Cambria Math" panose="02040503050406030204" pitchFamily="18" charset="0"/>
                            <a:ea typeface="Cambria Math" panose="02040503050406030204" pitchFamily="18" charset="0"/>
                          </a:rPr>
                          <m:t>𝑖</m:t>
                        </m:r>
                      </m:sub>
                    </m:sSub>
                    <m:r>
                      <a:rPr lang="en-US" altLang="en-US" sz="1800" b="0" i="1" smtClean="0">
                        <a:solidFill>
                          <a:schemeClr val="bg1"/>
                        </a:solidFill>
                        <a:latin typeface="Cambria Math" panose="02040503050406030204" pitchFamily="18" charset="0"/>
                        <a:ea typeface="Cambria Math" panose="02040503050406030204" pitchFamily="18" charset="0"/>
                      </a:rPr>
                      <m:t>=</m:t>
                    </m:r>
                    <m:nary>
                      <m:naryPr>
                        <m:chr m:val="∑"/>
                        <m:ctrlPr>
                          <a:rPr lang="en-US" altLang="en-US" sz="1800" b="0" i="1" smtClean="0">
                            <a:solidFill>
                              <a:schemeClr val="bg1"/>
                            </a:solidFill>
                            <a:latin typeface="Cambria Math" panose="02040503050406030204" pitchFamily="18" charset="0"/>
                            <a:ea typeface="Cambria Math" panose="02040503050406030204" pitchFamily="18" charset="0"/>
                          </a:rPr>
                        </m:ctrlPr>
                      </m:naryPr>
                      <m:sub>
                        <m:r>
                          <m:rPr>
                            <m:brk m:alnAt="23"/>
                          </m:rPr>
                          <a:rPr lang="en-US" altLang="en-US" sz="1800" b="0" i="1" smtClean="0">
                            <a:solidFill>
                              <a:schemeClr val="bg1"/>
                            </a:solidFill>
                            <a:latin typeface="Cambria Math" panose="02040503050406030204" pitchFamily="18" charset="0"/>
                            <a:ea typeface="Cambria Math" panose="02040503050406030204" pitchFamily="18" charset="0"/>
                          </a:rPr>
                          <m:t>𝑖</m:t>
                        </m:r>
                        <m:r>
                          <a:rPr lang="en-US" altLang="en-US" sz="1800" b="0" i="1" smtClean="0">
                            <a:solidFill>
                              <a:schemeClr val="bg1"/>
                            </a:solidFill>
                            <a:latin typeface="Cambria Math" panose="02040503050406030204" pitchFamily="18" charset="0"/>
                            <a:ea typeface="Cambria Math" panose="02040503050406030204" pitchFamily="18" charset="0"/>
                          </a:rPr>
                          <m:t>=1</m:t>
                        </m:r>
                      </m:sub>
                      <m:sup>
                        <m:r>
                          <a:rPr lang="en-US" altLang="en-US" sz="1800" b="0" i="1" smtClean="0">
                            <a:solidFill>
                              <a:schemeClr val="bg1"/>
                            </a:solidFill>
                            <a:latin typeface="Cambria Math" panose="02040503050406030204" pitchFamily="18" charset="0"/>
                            <a:ea typeface="Cambria Math" panose="02040503050406030204" pitchFamily="18" charset="0"/>
                          </a:rPr>
                          <m:t>𝑐</m:t>
                        </m:r>
                      </m:sup>
                      <m:e>
                        <m:sSubSup>
                          <m:sSubSupPr>
                            <m:ctrlPr>
                              <a:rPr lang="en-US" altLang="en-US" sz="1800" b="0" i="1" smtClean="0">
                                <a:solidFill>
                                  <a:schemeClr val="bg1"/>
                                </a:solidFill>
                                <a:latin typeface="Cambria Math" panose="02040503050406030204" pitchFamily="18" charset="0"/>
                                <a:ea typeface="Cambria Math" panose="02040503050406030204" pitchFamily="18" charset="0"/>
                              </a:rPr>
                            </m:ctrlPr>
                          </m:sSubSupPr>
                          <m:e>
                            <m:r>
                              <a:rPr lang="en-US" altLang="en-US" sz="1800" i="1">
                                <a:solidFill>
                                  <a:schemeClr val="bg1"/>
                                </a:solidFill>
                                <a:latin typeface="Cambria Math" panose="02040503050406030204" pitchFamily="18" charset="0"/>
                                <a:ea typeface="Cambria Math" panose="02040503050406030204" pitchFamily="18" charset="0"/>
                              </a:rPr>
                              <m:t>𝛼</m:t>
                            </m:r>
                          </m:e>
                          <m:sub>
                            <m:r>
                              <a:rPr lang="en-US" altLang="en-US" sz="1800" b="0" i="1" smtClean="0">
                                <a:solidFill>
                                  <a:schemeClr val="bg1"/>
                                </a:solidFill>
                                <a:latin typeface="Cambria Math" panose="02040503050406030204" pitchFamily="18" charset="0"/>
                                <a:ea typeface="Cambria Math" panose="02040503050406030204" pitchFamily="18" charset="0"/>
                              </a:rPr>
                              <m:t>𝑖</m:t>
                            </m:r>
                          </m:sub>
                          <m:sup>
                            <m:r>
                              <a:rPr lang="en-US" altLang="en-US" sz="1800" b="0" i="1" smtClean="0">
                                <a:solidFill>
                                  <a:schemeClr val="bg1"/>
                                </a:solidFill>
                                <a:latin typeface="Cambria Math" panose="02040503050406030204" pitchFamily="18" charset="0"/>
                                <a:ea typeface="Cambria Math" panose="02040503050406030204" pitchFamily="18" charset="0"/>
                              </a:rPr>
                              <m:t>′</m:t>
                            </m:r>
                          </m:sup>
                        </m:sSubSup>
                      </m:e>
                    </m:nary>
                    <m:d>
                      <m:dPr>
                        <m:ctrlPr>
                          <a:rPr lang="en-US" altLang="en-US" sz="1800" b="0" i="1" smtClean="0">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𝑡</m:t>
                        </m:r>
                      </m:e>
                    </m:d>
                  </m:oMath>
                </a14:m>
                <a:r>
                  <a:rPr lang="en-US" altLang="en-US" sz="1800" b="1" dirty="0">
                    <a:solidFill>
                      <a:schemeClr val="bg1"/>
                    </a:solidFill>
                  </a:rPr>
                  <a:t>, </a:t>
                </a:r>
                <a14:m>
                  <m:oMath xmlns:m="http://schemas.openxmlformats.org/officeDocument/2006/math">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𝑄</m:t>
                        </m:r>
                      </m:e>
                      <m:sub>
                        <m:r>
                          <a:rPr lang="en-US" altLang="en-US" sz="1800" b="0" i="1" smtClean="0">
                            <a:solidFill>
                              <a:schemeClr val="bg1"/>
                            </a:solidFill>
                            <a:latin typeface="Cambria Math" panose="02040503050406030204" pitchFamily="18" charset="0"/>
                            <a:ea typeface="Cambria Math" panose="02040503050406030204" pitchFamily="18" charset="0"/>
                          </a:rPr>
                          <m:t>0</m:t>
                        </m:r>
                      </m:sub>
                    </m:sSub>
                    <m:r>
                      <a:rPr lang="en-US" altLang="en-US" sz="1800" i="1">
                        <a:solidFill>
                          <a:schemeClr val="bg1"/>
                        </a:solidFill>
                        <a:latin typeface="Cambria Math" panose="02040503050406030204" pitchFamily="18" charset="0"/>
                        <a:ea typeface="Cambria Math" panose="02040503050406030204" pitchFamily="18" charset="0"/>
                      </a:rPr>
                      <m:t>=</m:t>
                    </m:r>
                    <m:r>
                      <a:rPr lang="en-US" altLang="en-US" sz="1800" b="0" i="1" smtClean="0">
                        <a:solidFill>
                          <a:schemeClr val="bg1"/>
                        </a:solidFill>
                        <a:latin typeface="Cambria Math" panose="02040503050406030204" pitchFamily="18" charset="0"/>
                        <a:ea typeface="Cambria Math" panose="02040503050406030204" pitchFamily="18" charset="0"/>
                      </a:rPr>
                      <m:t>1</m:t>
                    </m:r>
                  </m:oMath>
                </a14:m>
                <a:endParaRPr lang="en-US" altLang="en-US" sz="1800" b="1" dirty="0">
                  <a:solidFill>
                    <a:schemeClr val="bg1"/>
                  </a:solidFill>
                </a:endParaRPr>
              </a:p>
              <a:p>
                <a:pPr marL="176213" indent="-176213">
                  <a:spcBef>
                    <a:spcPts val="0"/>
                  </a:spcBef>
                  <a:spcAft>
                    <a:spcPts val="1200"/>
                  </a:spcAft>
                  <a:buFont typeface="Arial" pitchFamily="34" charset="0"/>
                  <a:buChar char="•"/>
                </a:pPr>
                <a:r>
                  <a:rPr lang="en-US" altLang="en-US" sz="1800" b="1" dirty="0">
                    <a:solidFill>
                      <a:schemeClr val="bg1"/>
                    </a:solidFill>
                  </a:rPr>
                  <a:t>This normalization factor is applied once per state per unit time, and simply involves scaling the current </a:t>
                </a:r>
                <a:r>
                  <a:rPr lang="en-US" altLang="en-US" sz="1800" dirty="0">
                    <a:solidFill>
                      <a:schemeClr val="bg1"/>
                    </a:solidFill>
                    <a:sym typeface="Symbol"/>
                  </a:rPr>
                  <a:t>’s</a:t>
                </a:r>
                <a:r>
                  <a:rPr lang="en-US" altLang="en-US" sz="1800" b="1" dirty="0">
                    <a:solidFill>
                      <a:schemeClr val="bg1"/>
                    </a:solidFill>
                    <a:sym typeface="Symbol"/>
                  </a:rPr>
                  <a:t> </a:t>
                </a:r>
                <a:r>
                  <a:rPr lang="en-US" altLang="en-US" sz="1800" b="1" dirty="0">
                    <a:solidFill>
                      <a:schemeClr val="bg1"/>
                    </a:solidFill>
                  </a:rPr>
                  <a:t>by their sum at each epoch (e.g., a frame).</a:t>
                </a:r>
              </a:p>
              <a:p>
                <a:pPr marL="176213" indent="-176213">
                  <a:spcBef>
                    <a:spcPts val="0"/>
                  </a:spcBef>
                  <a:spcAft>
                    <a:spcPts val="1200"/>
                  </a:spcAft>
                  <a:buFont typeface="Arial" pitchFamily="34" charset="0"/>
                  <a:buChar char="•"/>
                </a:pPr>
                <a:r>
                  <a:rPr lang="en-US" altLang="en-US" sz="1800" b="1" dirty="0">
                    <a:solidFill>
                      <a:schemeClr val="bg1"/>
                    </a:solidFill>
                  </a:rPr>
                  <a:t>Also, likelihoods tend to zero as time increases and can cause underflow. Therefore, it is more common to operate on log probabilities to maintain numerical precision. This converts products to sums but still involves essentially the same algorithm.</a:t>
                </a:r>
              </a:p>
              <a:p>
                <a:pPr marL="176213" indent="-176213">
                  <a:spcBef>
                    <a:spcPts val="0"/>
                  </a:spcBef>
                  <a:spcAft>
                    <a:spcPts val="1200"/>
                  </a:spcAft>
                  <a:buFont typeface="Arial" pitchFamily="34" charset="0"/>
                  <a:buChar char="•"/>
                </a:pPr>
                <a:r>
                  <a:rPr lang="en-US" altLang="en-US" sz="1800" b="1" dirty="0">
                    <a:solidFill>
                      <a:schemeClr val="bg1"/>
                    </a:solidFill>
                  </a:rPr>
                  <a:t>An approximation for the log of a sum is used to compute probabilities involving the summations: </a:t>
                </a:r>
                <a14:m>
                  <m:oMath xmlns:m="http://schemas.openxmlformats.org/officeDocument/2006/math">
                    <m:r>
                      <a:rPr lang="en-US" altLang="en-US" sz="1800" b="0" i="1" smtClean="0">
                        <a:solidFill>
                          <a:schemeClr val="bg1"/>
                        </a:solidFill>
                        <a:latin typeface="Cambria Math" panose="02040503050406030204" pitchFamily="18" charset="0"/>
                      </a:rPr>
                      <m:t>𝑙𝑜𝑔</m:t>
                    </m:r>
                    <m:r>
                      <a:rPr lang="en-US" altLang="en-US" sz="1800" b="0" i="1" smtClean="0">
                        <a:solidFill>
                          <a:schemeClr val="bg1"/>
                        </a:solidFill>
                        <a:latin typeface="Cambria Math" panose="02040503050406030204" pitchFamily="18" charset="0"/>
                      </a:rPr>
                      <m:t>(1+</m:t>
                    </m:r>
                    <m:r>
                      <a:rPr lang="en-US" altLang="en-US" sz="1800" b="0" i="1" smtClean="0">
                        <a:solidFill>
                          <a:schemeClr val="bg1"/>
                        </a:solidFill>
                        <a:latin typeface="Cambria Math" panose="02040503050406030204" pitchFamily="18" charset="0"/>
                      </a:rPr>
                      <m:t>𝑥</m:t>
                    </m:r>
                    <m:r>
                      <a:rPr lang="en-US" altLang="en-US" sz="1800" b="0" i="1" smtClean="0">
                        <a:solidFill>
                          <a:schemeClr val="bg1"/>
                        </a:solidFill>
                        <a:latin typeface="Cambria Math" panose="02040503050406030204" pitchFamily="18" charset="0"/>
                      </a:rPr>
                      <m:t>)≈</m:t>
                    </m:r>
                    <m:r>
                      <a:rPr lang="en-US" altLang="en-US" sz="1800" b="0" i="1" smtClean="0">
                        <a:solidFill>
                          <a:schemeClr val="bg1"/>
                        </a:solidFill>
                        <a:latin typeface="Cambria Math" panose="02040503050406030204" pitchFamily="18" charset="0"/>
                        <a:ea typeface="Cambria Math" panose="02040503050406030204" pitchFamily="18" charset="0"/>
                      </a:rPr>
                      <m:t>𝑥</m:t>
                    </m:r>
                  </m:oMath>
                </a14:m>
                <a:r>
                  <a:rPr lang="en-US" altLang="en-US" sz="1800" b="1" dirty="0">
                    <a:solidFill>
                      <a:schemeClr val="bg1"/>
                    </a:solidFill>
                  </a:rPr>
                  <a:t>. Computation of probabilities using the forward and backward algorithms require both products and sums of probabilities (which is difficult when they are log sums).</a:t>
                </a:r>
              </a:p>
              <a:p>
                <a:pPr>
                  <a:spcBef>
                    <a:spcPts val="0"/>
                  </a:spcBef>
                  <a:spcAft>
                    <a:spcPts val="1200"/>
                  </a:spcAft>
                </a:pPr>
                <a:endParaRPr lang="en-US" altLang="en-US" sz="1800" b="1" dirty="0">
                  <a:solidFill>
                    <a:schemeClr val="bg1"/>
                  </a:solidFill>
                </a:endParaRPr>
              </a:p>
            </p:txBody>
          </p:sp>
        </mc:Choice>
        <mc:Fallback xmlns="">
          <p:sp>
            <p:nvSpPr>
              <p:cNvPr id="8" name="Rectangle 4"/>
              <p:cNvSpPr>
                <a:spLocks noRot="1" noChangeAspect="1" noMove="1" noResize="1" noEditPoints="1" noAdjustHandles="1" noChangeArrowheads="1" noChangeShapeType="1" noTextEdit="1"/>
              </p:cNvSpPr>
              <p:nvPr/>
            </p:nvSpPr>
            <p:spPr bwMode="auto">
              <a:xfrm>
                <a:off x="228600" y="589938"/>
                <a:ext cx="8686800" cy="5717344"/>
              </a:xfrm>
              <a:prstGeom prst="rect">
                <a:avLst/>
              </a:prstGeom>
              <a:blipFill>
                <a:blip r:embed="rId2"/>
                <a:stretch>
                  <a:fillRect l="-1606" t="-1330" r="-2044"/>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191841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Classification Using HMMs</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600" y="589937"/>
                <a:ext cx="8686800" cy="5842035"/>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600"/>
                  </a:spcAft>
                  <a:buFont typeface="Arial" pitchFamily="34" charset="0"/>
                  <a:buChar char="•"/>
                </a:pPr>
                <a:r>
                  <a:rPr lang="en-US" altLang="en-US" sz="1800" b="1" dirty="0">
                    <a:solidFill>
                      <a:schemeClr val="bg1"/>
                    </a:solidFill>
                  </a:rPr>
                  <a:t>If we concatenate our HMM parameters into a single vector, </a:t>
                </a:r>
                <a:r>
                  <a:rPr lang="en-US" altLang="en-US" sz="1800" b="1" dirty="0">
                    <a:solidFill>
                      <a:schemeClr val="bg1"/>
                    </a:solidFill>
                    <a:sym typeface="Symbol"/>
                  </a:rPr>
                  <a:t>, we can write Bayes formula as:</a:t>
                </a:r>
              </a:p>
              <a:p>
                <a:pPr marL="463550">
                  <a:spcBef>
                    <a:spcPts val="0"/>
                  </a:spcBef>
                  <a:spcAft>
                    <a:spcPts val="1200"/>
                  </a:spcAft>
                </a:pPr>
                <a14:m>
                  <m:oMathPara xmlns:m="http://schemas.openxmlformats.org/officeDocument/2006/math">
                    <m:oMathParaPr>
                      <m:jc m:val="left"/>
                    </m:oMathParaPr>
                    <m:oMath xmlns:m="http://schemas.openxmlformats.org/officeDocument/2006/math">
                      <m:r>
                        <a:rPr lang="en-US" altLang="en-US" sz="1800" b="0" i="1" smtClean="0">
                          <a:solidFill>
                            <a:schemeClr val="bg1"/>
                          </a:solidFill>
                          <a:latin typeface="Cambria Math" panose="02040503050406030204" pitchFamily="18" charset="0"/>
                          <a:sym typeface="Symbol"/>
                        </a:rPr>
                        <m:t>𝑃</m:t>
                      </m:r>
                      <m:d>
                        <m:dPr>
                          <m:ctrlPr>
                            <a:rPr lang="en-US" altLang="en-US" sz="1800" i="1">
                              <a:solidFill>
                                <a:schemeClr val="bg1"/>
                              </a:solidFill>
                              <a:latin typeface="Cambria Math" panose="02040503050406030204" pitchFamily="18" charset="0"/>
                              <a:sym typeface="Symbol"/>
                            </a:rPr>
                          </m:ctrlPr>
                        </m:dPr>
                        <m:e>
                          <m:r>
                            <a:rPr lang="en-US" altLang="en-US" sz="1800" b="1" i="1" smtClean="0">
                              <a:solidFill>
                                <a:schemeClr val="bg1"/>
                              </a:solidFill>
                              <a:latin typeface="Cambria Math" panose="02040503050406030204" pitchFamily="18" charset="0"/>
                              <a:ea typeface="Cambria Math" panose="02040503050406030204" pitchFamily="18" charset="0"/>
                              <a:sym typeface="Symbol"/>
                            </a:rPr>
                            <m:t>𝜽</m:t>
                          </m:r>
                        </m:e>
                        <m:e>
                          <m:sSup>
                            <m:sSupPr>
                              <m:ctrlPr>
                                <a:rPr lang="en-US" altLang="en-US" sz="1800" b="1" i="1">
                                  <a:solidFill>
                                    <a:schemeClr val="bg1"/>
                                  </a:solidFill>
                                  <a:latin typeface="Cambria Math" panose="02040503050406030204" pitchFamily="18" charset="0"/>
                                  <a:ea typeface="Cambria Math" panose="02040503050406030204" pitchFamily="18" charset="0"/>
                                </a:rPr>
                              </m:ctrlPr>
                            </m:sSupPr>
                            <m:e>
                              <m:r>
                                <a:rPr lang="en-US" altLang="en-US" sz="1800" b="1" i="1">
                                  <a:solidFill>
                                    <a:schemeClr val="bg1"/>
                                  </a:solidFill>
                                  <a:latin typeface="Cambria Math" panose="02040503050406030204" pitchFamily="18" charset="0"/>
                                  <a:ea typeface="Cambria Math" panose="02040503050406030204" pitchFamily="18" charset="0"/>
                                </a:rPr>
                                <m:t>𝑽</m:t>
                              </m:r>
                            </m:e>
                            <m:sup>
                              <m:r>
                                <a:rPr lang="en-US" altLang="en-US" sz="1800" b="0" i="1">
                                  <a:solidFill>
                                    <a:schemeClr val="bg1"/>
                                  </a:solidFill>
                                  <a:latin typeface="Cambria Math" panose="02040503050406030204" pitchFamily="18" charset="0"/>
                                  <a:ea typeface="Cambria Math" panose="02040503050406030204" pitchFamily="18" charset="0"/>
                                </a:rPr>
                                <m:t>𝑇</m:t>
                              </m:r>
                            </m:sup>
                          </m:sSup>
                        </m:e>
                      </m:d>
                      <m:r>
                        <a:rPr lang="en-US" altLang="en-US" sz="1800" b="0" i="1" smtClean="0">
                          <a:solidFill>
                            <a:schemeClr val="bg1"/>
                          </a:solidFill>
                          <a:latin typeface="Cambria Math" panose="02040503050406030204" pitchFamily="18" charset="0"/>
                          <a:sym typeface="Symbol"/>
                        </a:rPr>
                        <m:t>=</m:t>
                      </m:r>
                      <m:f>
                        <m:fPr>
                          <m:ctrlPr>
                            <a:rPr lang="en-US" altLang="en-US" sz="1800" i="1" smtClean="0">
                              <a:solidFill>
                                <a:schemeClr val="bg1"/>
                              </a:solidFill>
                              <a:latin typeface="Cambria Math" panose="02040503050406030204" pitchFamily="18" charset="0"/>
                              <a:sym typeface="Symbol"/>
                            </a:rPr>
                          </m:ctrlPr>
                        </m:fPr>
                        <m:num>
                          <m:r>
                            <a:rPr lang="en-US" altLang="en-US" sz="1800" b="0" i="1">
                              <a:solidFill>
                                <a:schemeClr val="bg1"/>
                              </a:solidFill>
                              <a:latin typeface="Cambria Math" panose="02040503050406030204" pitchFamily="18" charset="0"/>
                              <a:sym typeface="Symbol"/>
                            </a:rPr>
                            <m:t>𝑃</m:t>
                          </m:r>
                          <m:d>
                            <m:dPr>
                              <m:ctrlPr>
                                <a:rPr lang="en-US" altLang="en-US" sz="1800" i="1">
                                  <a:solidFill>
                                    <a:schemeClr val="bg1"/>
                                  </a:solidFill>
                                  <a:latin typeface="Cambria Math" panose="02040503050406030204" pitchFamily="18" charset="0"/>
                                  <a:sym typeface="Symbol"/>
                                </a:rPr>
                              </m:ctrlPr>
                            </m:dPr>
                            <m:e>
                              <m:sSup>
                                <m:sSupPr>
                                  <m:ctrlPr>
                                    <a:rPr lang="en-US" altLang="en-US" sz="1800" b="1" i="1">
                                      <a:solidFill>
                                        <a:srgbClr val="000000"/>
                                      </a:solidFill>
                                      <a:latin typeface="Cambria Math" panose="02040503050406030204" pitchFamily="18" charset="0"/>
                                      <a:ea typeface="Cambria Math" panose="02040503050406030204" pitchFamily="18" charset="0"/>
                                    </a:rPr>
                                  </m:ctrlPr>
                                </m:sSupPr>
                                <m:e>
                                  <m:r>
                                    <a:rPr lang="en-US" altLang="en-US" sz="1800" b="1" i="1">
                                      <a:solidFill>
                                        <a:srgbClr val="000000"/>
                                      </a:solidFill>
                                      <a:latin typeface="Cambria Math" panose="02040503050406030204" pitchFamily="18" charset="0"/>
                                      <a:ea typeface="Cambria Math" panose="02040503050406030204" pitchFamily="18" charset="0"/>
                                    </a:rPr>
                                    <m:t>𝑽</m:t>
                                  </m:r>
                                </m:e>
                                <m:sup>
                                  <m:r>
                                    <a:rPr lang="en-US" altLang="en-US" sz="1800" i="1">
                                      <a:solidFill>
                                        <a:srgbClr val="000000"/>
                                      </a:solidFill>
                                      <a:latin typeface="Cambria Math" panose="02040503050406030204" pitchFamily="18" charset="0"/>
                                      <a:ea typeface="Cambria Math" panose="02040503050406030204" pitchFamily="18" charset="0"/>
                                    </a:rPr>
                                    <m:t>𝑇</m:t>
                                  </m:r>
                                </m:sup>
                              </m:sSup>
                            </m:e>
                            <m:e>
                              <m:r>
                                <a:rPr lang="en-US" altLang="en-US" sz="1800" b="0" i="1">
                                  <a:solidFill>
                                    <a:schemeClr val="bg1"/>
                                  </a:solidFill>
                                  <a:latin typeface="Cambria Math" panose="02040503050406030204" pitchFamily="18" charset="0"/>
                                  <a:ea typeface="Cambria Math" panose="02040503050406030204" pitchFamily="18" charset="0"/>
                                  <a:sym typeface="Symbol"/>
                                </a:rPr>
                                <m:t>𝜃</m:t>
                              </m:r>
                            </m:e>
                          </m:d>
                          <m:r>
                            <a:rPr lang="en-US" altLang="en-US" sz="1800" b="0" i="1" smtClean="0">
                              <a:solidFill>
                                <a:schemeClr val="bg1"/>
                              </a:solidFill>
                              <a:latin typeface="Cambria Math" panose="02040503050406030204" pitchFamily="18" charset="0"/>
                              <a:ea typeface="Cambria Math" panose="02040503050406030204" pitchFamily="18" charset="0"/>
                            </a:rPr>
                            <m:t>𝑃</m:t>
                          </m:r>
                          <m:d>
                            <m:dPr>
                              <m:ctrlPr>
                                <a:rPr lang="en-US" altLang="en-US" sz="1800" i="1" smtClean="0">
                                  <a:solidFill>
                                    <a:schemeClr val="bg1"/>
                                  </a:solidFill>
                                  <a:latin typeface="Cambria Math" panose="02040503050406030204" pitchFamily="18" charset="0"/>
                                  <a:ea typeface="Cambria Math" panose="02040503050406030204" pitchFamily="18" charset="0"/>
                                </a:rPr>
                              </m:ctrlPr>
                            </m:dPr>
                            <m:e>
                              <m:r>
                                <a:rPr lang="en-US" altLang="en-US" sz="1800" b="1" i="1">
                                  <a:solidFill>
                                    <a:schemeClr val="bg1"/>
                                  </a:solidFill>
                                  <a:latin typeface="Cambria Math" panose="02040503050406030204" pitchFamily="18" charset="0"/>
                                  <a:ea typeface="Cambria Math" panose="02040503050406030204" pitchFamily="18" charset="0"/>
                                  <a:sym typeface="Symbol"/>
                                </a:rPr>
                                <m:t>𝜽</m:t>
                              </m:r>
                            </m:e>
                          </m:d>
                        </m:num>
                        <m:den>
                          <m:r>
                            <a:rPr lang="en-US" altLang="en-US" sz="1800" b="0" i="1">
                              <a:solidFill>
                                <a:schemeClr val="bg1"/>
                              </a:solidFill>
                              <a:latin typeface="Cambria Math" panose="02040503050406030204" pitchFamily="18" charset="0"/>
                              <a:sym typeface="Symbol"/>
                            </a:rPr>
                            <m:t>𝑃</m:t>
                          </m:r>
                          <m:d>
                            <m:dPr>
                              <m:ctrlPr>
                                <a:rPr lang="en-US" altLang="en-US" sz="1800" i="1" smtClean="0">
                                  <a:solidFill>
                                    <a:schemeClr val="bg1"/>
                                  </a:solidFill>
                                  <a:latin typeface="Cambria Math" panose="02040503050406030204" pitchFamily="18" charset="0"/>
                                  <a:sym typeface="Symbol"/>
                                </a:rPr>
                              </m:ctrlPr>
                            </m:dPr>
                            <m:e>
                              <m:sSup>
                                <m:sSupPr>
                                  <m:ctrlPr>
                                    <a:rPr lang="en-US" altLang="en-US" sz="1800" b="1" i="1">
                                      <a:solidFill>
                                        <a:schemeClr val="bg1"/>
                                      </a:solidFill>
                                      <a:latin typeface="Cambria Math" panose="02040503050406030204" pitchFamily="18" charset="0"/>
                                      <a:ea typeface="Cambria Math" panose="02040503050406030204" pitchFamily="18" charset="0"/>
                                    </a:rPr>
                                  </m:ctrlPr>
                                </m:sSupPr>
                                <m:e>
                                  <m:r>
                                    <a:rPr lang="en-US" altLang="en-US" sz="1800" b="1" i="1">
                                      <a:solidFill>
                                        <a:schemeClr val="bg1"/>
                                      </a:solidFill>
                                      <a:latin typeface="Cambria Math" panose="02040503050406030204" pitchFamily="18" charset="0"/>
                                      <a:ea typeface="Cambria Math" panose="02040503050406030204" pitchFamily="18" charset="0"/>
                                    </a:rPr>
                                    <m:t>𝑽</m:t>
                                  </m:r>
                                </m:e>
                                <m:sup>
                                  <m:r>
                                    <a:rPr lang="en-US" altLang="en-US" sz="1800" i="1">
                                      <a:solidFill>
                                        <a:schemeClr val="bg1"/>
                                      </a:solidFill>
                                      <a:latin typeface="Cambria Math" panose="02040503050406030204" pitchFamily="18" charset="0"/>
                                      <a:ea typeface="Cambria Math" panose="02040503050406030204" pitchFamily="18" charset="0"/>
                                    </a:rPr>
                                    <m:t>𝑇</m:t>
                                  </m:r>
                                </m:sup>
                              </m:sSup>
                            </m:e>
                          </m:d>
                        </m:den>
                      </m:f>
                    </m:oMath>
                  </m:oMathPara>
                </a14:m>
                <a:endParaRPr lang="en-US" altLang="en-US" sz="1800" dirty="0">
                  <a:solidFill>
                    <a:schemeClr val="bg1"/>
                  </a:solidFill>
                  <a:sym typeface="Symbol"/>
                </a:endParaRPr>
              </a:p>
              <a:p>
                <a:pPr marL="285750" indent="-285750">
                  <a:spcBef>
                    <a:spcPts val="0"/>
                  </a:spcBef>
                  <a:spcAft>
                    <a:spcPts val="1200"/>
                  </a:spcAft>
                  <a:buFont typeface="Arial" pitchFamily="34" charset="0"/>
                  <a:buChar char="•"/>
                </a:pPr>
                <a:r>
                  <a:rPr lang="en-US" altLang="en-US" sz="1800" b="1" dirty="0">
                    <a:solidFill>
                      <a:schemeClr val="bg1"/>
                    </a:solidFill>
                    <a:sym typeface="Symbol"/>
                  </a:rPr>
                  <a:t>The forward algorithm gives us </a:t>
                </a:r>
                <a14:m>
                  <m:oMath xmlns:m="http://schemas.openxmlformats.org/officeDocument/2006/math">
                    <m:r>
                      <a:rPr lang="en-US" altLang="en-US" sz="1800" i="1">
                        <a:solidFill>
                          <a:schemeClr val="bg1"/>
                        </a:solidFill>
                        <a:latin typeface="Cambria Math" panose="02040503050406030204" pitchFamily="18" charset="0"/>
                        <a:sym typeface="Symbol"/>
                      </a:rPr>
                      <m:t>𝑃</m:t>
                    </m:r>
                    <m:d>
                      <m:dPr>
                        <m:ctrlPr>
                          <a:rPr lang="en-US" altLang="en-US" sz="1800" i="1">
                            <a:solidFill>
                              <a:schemeClr val="bg1"/>
                            </a:solidFill>
                            <a:latin typeface="Cambria Math" panose="02040503050406030204" pitchFamily="18" charset="0"/>
                            <a:sym typeface="Symbol"/>
                          </a:rPr>
                        </m:ctrlPr>
                      </m:dPr>
                      <m:e>
                        <m:sSup>
                          <m:sSupPr>
                            <m:ctrlPr>
                              <a:rPr lang="en-US" altLang="en-US" sz="1800" b="1" i="1">
                                <a:solidFill>
                                  <a:srgbClr val="000000"/>
                                </a:solidFill>
                                <a:latin typeface="Cambria Math" panose="02040503050406030204" pitchFamily="18" charset="0"/>
                                <a:ea typeface="Cambria Math" panose="02040503050406030204" pitchFamily="18" charset="0"/>
                              </a:rPr>
                            </m:ctrlPr>
                          </m:sSupPr>
                          <m:e>
                            <m:r>
                              <a:rPr lang="en-US" altLang="en-US" sz="1800" b="1" i="1">
                                <a:solidFill>
                                  <a:srgbClr val="000000"/>
                                </a:solidFill>
                                <a:latin typeface="Cambria Math" panose="02040503050406030204" pitchFamily="18" charset="0"/>
                                <a:ea typeface="Cambria Math" panose="02040503050406030204" pitchFamily="18" charset="0"/>
                              </a:rPr>
                              <m:t>𝑽</m:t>
                            </m:r>
                          </m:e>
                          <m:sup>
                            <m:r>
                              <a:rPr lang="en-US" altLang="en-US" sz="1800" i="1">
                                <a:solidFill>
                                  <a:srgbClr val="000000"/>
                                </a:solidFill>
                                <a:latin typeface="Cambria Math" panose="02040503050406030204" pitchFamily="18" charset="0"/>
                                <a:ea typeface="Cambria Math" panose="02040503050406030204" pitchFamily="18" charset="0"/>
                              </a:rPr>
                              <m:t>𝑇</m:t>
                            </m:r>
                          </m:sup>
                        </m:sSup>
                      </m:e>
                      <m:e>
                        <m:r>
                          <a:rPr lang="en-US" altLang="en-US" sz="1800" i="1">
                            <a:solidFill>
                              <a:schemeClr val="bg1"/>
                            </a:solidFill>
                            <a:latin typeface="Cambria Math" panose="02040503050406030204" pitchFamily="18" charset="0"/>
                            <a:ea typeface="Cambria Math" panose="02040503050406030204" pitchFamily="18" charset="0"/>
                            <a:sym typeface="Symbol"/>
                          </a:rPr>
                          <m:t>𝜃</m:t>
                        </m:r>
                      </m:e>
                    </m:d>
                  </m:oMath>
                </a14:m>
                <a:r>
                  <a:rPr lang="en-US" altLang="en-US" sz="1800" b="1" dirty="0">
                    <a:solidFill>
                      <a:schemeClr val="bg1"/>
                    </a:solidFill>
                    <a:sym typeface="Symbol"/>
                  </a:rPr>
                  <a:t>.</a:t>
                </a:r>
              </a:p>
              <a:p>
                <a:pPr marL="285750" indent="-285750">
                  <a:spcBef>
                    <a:spcPts val="0"/>
                  </a:spcBef>
                  <a:spcAft>
                    <a:spcPts val="1200"/>
                  </a:spcAft>
                  <a:buFont typeface="Arial" pitchFamily="34" charset="0"/>
                  <a:buChar char="•"/>
                </a:pPr>
                <a:r>
                  <a:rPr lang="en-US" altLang="en-US" sz="1800" b="1" dirty="0">
                    <a:solidFill>
                      <a:schemeClr val="bg1"/>
                    </a:solidFill>
                    <a:sym typeface="Symbol"/>
                  </a:rPr>
                  <a:t>We ignore the denominator term (evidence) during the maximization.</a:t>
                </a:r>
              </a:p>
              <a:p>
                <a:pPr marL="285750" indent="-285750">
                  <a:spcBef>
                    <a:spcPts val="0"/>
                  </a:spcBef>
                  <a:spcAft>
                    <a:spcPts val="1200"/>
                  </a:spcAft>
                  <a:buFont typeface="Arial" pitchFamily="34" charset="0"/>
                  <a:buChar char="•"/>
                </a:pPr>
                <a:r>
                  <a:rPr lang="en-US" altLang="en-US" sz="1800" b="1" dirty="0">
                    <a:solidFill>
                      <a:schemeClr val="bg1"/>
                    </a:solidFill>
                    <a:sym typeface="Symbol"/>
                  </a:rPr>
                  <a:t>In some applications, we use domain knowledge to compute</a:t>
                </a:r>
                <a:r>
                  <a:rPr lang="en-US" altLang="en-US" sz="1800" dirty="0">
                    <a:solidFill>
                      <a:schemeClr val="bg1"/>
                    </a:solidFill>
                    <a:ea typeface="Cambria Math" panose="02040503050406030204" pitchFamily="18" charset="0"/>
                  </a:rPr>
                  <a:t> </a:t>
                </a:r>
                <a14:m>
                  <m:oMath xmlns:m="http://schemas.openxmlformats.org/officeDocument/2006/math">
                    <m:r>
                      <a:rPr lang="en-US" altLang="en-US" sz="1800" i="1">
                        <a:solidFill>
                          <a:schemeClr val="bg1"/>
                        </a:solidFill>
                        <a:latin typeface="Cambria Math" panose="02040503050406030204" pitchFamily="18" charset="0"/>
                        <a:ea typeface="Cambria Math" panose="02040503050406030204" pitchFamily="18" charset="0"/>
                      </a:rPr>
                      <m:t>𝑃</m:t>
                    </m:r>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b="1" i="1">
                            <a:solidFill>
                              <a:schemeClr val="bg1"/>
                            </a:solidFill>
                            <a:latin typeface="Cambria Math" panose="02040503050406030204" pitchFamily="18" charset="0"/>
                            <a:ea typeface="Cambria Math" panose="02040503050406030204" pitchFamily="18" charset="0"/>
                            <a:sym typeface="Symbol"/>
                          </a:rPr>
                          <m:t>𝜽</m:t>
                        </m:r>
                      </m:e>
                    </m:d>
                  </m:oMath>
                </a14:m>
                <a:r>
                  <a:rPr lang="en-US" altLang="en-US" sz="1800" b="1" dirty="0">
                    <a:solidFill>
                      <a:schemeClr val="bg1"/>
                    </a:solidFill>
                    <a:sym typeface="Symbol"/>
                  </a:rPr>
                  <a:t>.</a:t>
                </a:r>
              </a:p>
              <a:p>
                <a:pPr marL="285750" indent="-285750">
                  <a:spcBef>
                    <a:spcPts val="0"/>
                  </a:spcBef>
                  <a:spcAft>
                    <a:spcPts val="1200"/>
                  </a:spcAft>
                  <a:buFont typeface="Arial" pitchFamily="34" charset="0"/>
                  <a:buChar char="•"/>
                </a:pPr>
                <a:r>
                  <a:rPr lang="en-US" altLang="en-US" sz="1800" b="1" dirty="0">
                    <a:solidFill>
                      <a:schemeClr val="bg1"/>
                    </a:solidFill>
                    <a:sym typeface="Symbol"/>
                  </a:rPr>
                  <a:t>For example, in speech recognition, this most often represents the probability of a word or sound, which comes from a “language model.”</a:t>
                </a:r>
              </a:p>
              <a:p>
                <a:pPr marL="285750" indent="-285750">
                  <a:spcBef>
                    <a:spcPts val="0"/>
                  </a:spcBef>
                  <a:spcAft>
                    <a:spcPts val="1200"/>
                  </a:spcAft>
                  <a:buFont typeface="Arial" pitchFamily="34" charset="0"/>
                  <a:buChar char="•"/>
                </a:pPr>
                <a:r>
                  <a:rPr lang="en-US" altLang="en-US" sz="1800" b="1" dirty="0">
                    <a:solidFill>
                      <a:schemeClr val="bg1"/>
                    </a:solidFill>
                    <a:sym typeface="Symbol"/>
                  </a:rPr>
                  <a:t>It is also possible to use HMMs to model </a:t>
                </a:r>
                <a14:m>
                  <m:oMath xmlns:m="http://schemas.openxmlformats.org/officeDocument/2006/math">
                    <m:r>
                      <a:rPr lang="en-US" altLang="en-US" sz="1800" i="1">
                        <a:solidFill>
                          <a:schemeClr val="bg1"/>
                        </a:solidFill>
                        <a:latin typeface="Cambria Math" panose="02040503050406030204" pitchFamily="18" charset="0"/>
                        <a:ea typeface="Cambria Math" panose="02040503050406030204" pitchFamily="18" charset="0"/>
                      </a:rPr>
                      <m:t>𝑃</m:t>
                    </m:r>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b="1" i="1">
                            <a:solidFill>
                              <a:schemeClr val="bg1"/>
                            </a:solidFill>
                            <a:latin typeface="Cambria Math" panose="02040503050406030204" pitchFamily="18" charset="0"/>
                            <a:ea typeface="Cambria Math" panose="02040503050406030204" pitchFamily="18" charset="0"/>
                            <a:sym typeface="Symbol"/>
                          </a:rPr>
                          <m:t>𝜽</m:t>
                        </m:r>
                      </m:e>
                    </m:d>
                  </m:oMath>
                </a14:m>
                <a:r>
                  <a:rPr lang="en-US" altLang="en-US" sz="1800" b="1" dirty="0">
                    <a:solidFill>
                      <a:schemeClr val="bg1"/>
                    </a:solidFill>
                    <a:sym typeface="Symbol"/>
                  </a:rPr>
                  <a:t> (e.g., statistical language modeling in speech recognition).</a:t>
                </a:r>
              </a:p>
              <a:p>
                <a:pPr marL="285750" indent="-285750">
                  <a:spcBef>
                    <a:spcPts val="0"/>
                  </a:spcBef>
                  <a:spcAft>
                    <a:spcPts val="1200"/>
                  </a:spcAft>
                  <a:buFont typeface="Arial" pitchFamily="34" charset="0"/>
                  <a:buChar char="•"/>
                </a:pPr>
                <a:r>
                  <a:rPr lang="en-US" altLang="en-US" sz="1800" b="1" dirty="0">
                    <a:solidFill>
                      <a:schemeClr val="bg1"/>
                    </a:solidFill>
                    <a:sym typeface="Symbol"/>
                  </a:rPr>
                  <a:t>In a typical classification application, there are a set of HMMs, one for each category, and the above calculation is performed for each model </a:t>
                </a:r>
                <a14:m>
                  <m:oMath xmlns:m="http://schemas.openxmlformats.org/officeDocument/2006/math">
                    <m:r>
                      <a:rPr lang="en-US" altLang="en-US" sz="1800" b="0" i="1" dirty="0" smtClean="0">
                        <a:solidFill>
                          <a:schemeClr val="bg1"/>
                        </a:solidFill>
                        <a:latin typeface="Cambria Math" panose="02040503050406030204" pitchFamily="18" charset="0"/>
                        <a:sym typeface="Symbol"/>
                      </a:rPr>
                      <m:t>(</m:t>
                    </m:r>
                    <m:r>
                      <a:rPr lang="en-US" altLang="en-US" sz="1800" b="1" i="1" dirty="0" smtClean="0">
                        <a:solidFill>
                          <a:schemeClr val="bg1"/>
                        </a:solidFill>
                        <a:latin typeface="Cambria Math" panose="02040503050406030204" pitchFamily="18" charset="0"/>
                        <a:sym typeface="Symbol"/>
                      </a:rPr>
                      <m:t></m:t>
                    </m:r>
                    <m:r>
                      <a:rPr lang="en-US" altLang="en-US" sz="1800" b="0" i="1" baseline="-25000" dirty="0" err="1">
                        <a:solidFill>
                          <a:schemeClr val="bg1"/>
                        </a:solidFill>
                        <a:latin typeface="Cambria Math" panose="02040503050406030204" pitchFamily="18" charset="0"/>
                        <a:sym typeface="Symbol"/>
                      </a:rPr>
                      <m:t>𝑖</m:t>
                    </m:r>
                    <m:r>
                      <a:rPr lang="en-US" altLang="en-US" sz="1800" b="0" i="1" dirty="0">
                        <a:solidFill>
                          <a:schemeClr val="bg1"/>
                        </a:solidFill>
                        <a:latin typeface="Cambria Math" panose="02040503050406030204" pitchFamily="18" charset="0"/>
                        <a:sym typeface="Symbol"/>
                      </a:rPr>
                      <m:t>)</m:t>
                    </m:r>
                  </m:oMath>
                </a14:m>
                <a:r>
                  <a:rPr lang="en-US" altLang="en-US" sz="1800" b="1" dirty="0">
                    <a:solidFill>
                      <a:schemeClr val="bg1"/>
                    </a:solidFill>
                    <a:sym typeface="Symbol"/>
                  </a:rPr>
                  <a:t>.</a:t>
                </a:r>
              </a:p>
              <a:p>
                <a:pPr marL="285750" indent="-285750">
                  <a:spcBef>
                    <a:spcPts val="0"/>
                  </a:spcBef>
                  <a:spcAft>
                    <a:spcPts val="1200"/>
                  </a:spcAft>
                  <a:buFont typeface="Arial" pitchFamily="34" charset="0"/>
                  <a:buChar char="•"/>
                </a:pPr>
                <a:r>
                  <a:rPr lang="en-US" altLang="en-US" sz="1800" b="1" dirty="0">
                    <a:solidFill>
                      <a:schemeClr val="bg1"/>
                    </a:solidFill>
                    <a:sym typeface="Symbol"/>
                  </a:rPr>
                  <a:t>We will also soon see that each component of a classically–based HMM system can be replaced with a deep learning system.</a:t>
                </a:r>
              </a:p>
              <a:p>
                <a:pPr marL="285750" indent="-285750">
                  <a:spcBef>
                    <a:spcPts val="0"/>
                  </a:spcBef>
                  <a:spcAft>
                    <a:spcPts val="1200"/>
                  </a:spcAft>
                  <a:buFont typeface="Arial" pitchFamily="34" charset="0"/>
                  <a:buChar char="•"/>
                </a:pPr>
                <a:r>
                  <a:rPr lang="en-US" altLang="en-US" sz="1800" b="1" dirty="0">
                    <a:solidFill>
                      <a:schemeClr val="bg1"/>
                    </a:solidFill>
                    <a:sym typeface="Symbol"/>
                  </a:rPr>
                  <a:t>However, the formalism popularized by the HMM model is important.</a:t>
                </a:r>
                <a:endParaRPr lang="en-US" altLang="en-US" sz="1800" b="1" dirty="0">
                  <a:solidFill>
                    <a:schemeClr val="bg1"/>
                  </a:solidFill>
                </a:endParaRPr>
              </a:p>
            </p:txBody>
          </p:sp>
        </mc:Choice>
        <mc:Fallback xmlns="">
          <p:sp>
            <p:nvSpPr>
              <p:cNvPr id="8" name="Rectangle 4"/>
              <p:cNvSpPr>
                <a:spLocks noRot="1" noChangeAspect="1" noMove="1" noResize="1" noEditPoints="1" noAdjustHandles="1" noChangeArrowheads="1" noChangeShapeType="1" noTextEdit="1"/>
              </p:cNvSpPr>
              <p:nvPr/>
            </p:nvSpPr>
            <p:spPr bwMode="auto">
              <a:xfrm>
                <a:off x="228600" y="589937"/>
                <a:ext cx="8686800" cy="5842035"/>
              </a:xfrm>
              <a:prstGeom prst="rect">
                <a:avLst/>
              </a:prstGeom>
              <a:blipFill>
                <a:blip r:embed="rId2"/>
                <a:stretch>
                  <a:fillRect l="-1606" t="-1302" b="-434"/>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965328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Decoding (Finding The Most Probable State Sequence)</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600" y="589938"/>
                <a:ext cx="8669337" cy="5632311"/>
              </a:xfrm>
              <a:prstGeom prst="rect">
                <a:avLst/>
              </a:prstGeom>
              <a:noFill/>
              <a:ln w="9525">
                <a:noFill/>
                <a:miter lim="800000"/>
                <a:headEnd/>
                <a:tailEnd/>
              </a:ln>
              <a:effectLst/>
            </p:spPr>
            <p:txBody>
              <a:bodyPr wrap="square" lIns="0" tIns="0" rIns="0" bIns="0">
                <a:spAutoFit/>
              </a:bodyPr>
              <a:lstStyle/>
              <a:p>
                <a:pPr marL="176213" indent="-176213">
                  <a:spcBef>
                    <a:spcPts val="0"/>
                  </a:spcBef>
                  <a:spcAft>
                    <a:spcPts val="1200"/>
                  </a:spcAft>
                  <a:buFont typeface="Arial" pitchFamily="34" charset="0"/>
                  <a:buChar char="•"/>
                </a:pPr>
                <a:r>
                  <a:rPr lang="en-US" altLang="en-US" sz="1800" b="1" dirty="0">
                    <a:solidFill>
                      <a:schemeClr val="bg1"/>
                    </a:solidFill>
                  </a:rPr>
                  <a:t>Why might the most probable sequence of hidden states that produced an observed sequence be useful to us?</a:t>
                </a:r>
              </a:p>
              <a:p>
                <a:pPr marL="176213" indent="-176213">
                  <a:spcBef>
                    <a:spcPts val="0"/>
                  </a:spcBef>
                  <a:spcAft>
                    <a:spcPts val="1200"/>
                  </a:spcAft>
                  <a:buFont typeface="Arial" pitchFamily="34" charset="0"/>
                  <a:buChar char="•"/>
                </a:pPr>
                <a:r>
                  <a:rPr lang="en-US" altLang="en-US" sz="1800" b="1" dirty="0">
                    <a:solidFill>
                      <a:schemeClr val="bg1"/>
                    </a:solidFill>
                  </a:rPr>
                  <a:t>How do we find the most probable sequence of hidden states?</a:t>
                </a:r>
              </a:p>
              <a:p>
                <a:pPr marL="176213" indent="-176213">
                  <a:spcBef>
                    <a:spcPts val="0"/>
                  </a:spcBef>
                  <a:spcAft>
                    <a:spcPts val="600"/>
                  </a:spcAft>
                  <a:buFont typeface="Arial" pitchFamily="34" charset="0"/>
                  <a:buChar char="•"/>
                </a:pPr>
                <a:r>
                  <a:rPr lang="en-US" altLang="en-US" sz="1800" b="1" dirty="0">
                    <a:solidFill>
                      <a:schemeClr val="bg1"/>
                    </a:solidFill>
                  </a:rPr>
                  <a:t>Since any symbol is possible at any state, the obvious approach would be to compute the probability of each possible path and choose the most probable:</a:t>
                </a:r>
              </a:p>
              <a:p>
                <a:pPr marL="463550">
                  <a:spcBef>
                    <a:spcPts val="0"/>
                  </a:spcBef>
                  <a:spcAft>
                    <a:spcPts val="600"/>
                  </a:spcAft>
                </a:pPr>
                <a14:m>
                  <m:oMath xmlns:m="http://schemas.openxmlformats.org/officeDocument/2006/math">
                    <m:sSup>
                      <m:sSupPr>
                        <m:ctrlPr>
                          <a:rPr lang="en-US" altLang="en-US" sz="1800" b="1" i="1" smtClean="0">
                            <a:solidFill>
                              <a:schemeClr val="bg1"/>
                            </a:solidFill>
                            <a:latin typeface="Cambria Math" panose="02040503050406030204" pitchFamily="18" charset="0"/>
                          </a:rPr>
                        </m:ctrlPr>
                      </m:sSupPr>
                      <m:e>
                        <m:r>
                          <a:rPr lang="en-US" altLang="en-US" sz="1800" b="1" i="1" smtClean="0">
                            <a:solidFill>
                              <a:schemeClr val="bg1"/>
                            </a:solidFill>
                            <a:latin typeface="Cambria Math" panose="02040503050406030204" pitchFamily="18" charset="0"/>
                          </a:rPr>
                          <m:t>𝑽</m:t>
                        </m:r>
                      </m:e>
                      <m:sup>
                        <m:r>
                          <a:rPr lang="en-US" altLang="en-US" sz="1800" b="0" i="1" smtClean="0">
                            <a:solidFill>
                              <a:schemeClr val="bg1"/>
                            </a:solidFill>
                            <a:latin typeface="Cambria Math" panose="02040503050406030204" pitchFamily="18" charset="0"/>
                          </a:rPr>
                          <m:t>𝑇</m:t>
                        </m:r>
                        <m:r>
                          <a:rPr lang="en-US" altLang="en-US" sz="1800" b="0" i="1" smtClean="0">
                            <a:solidFill>
                              <a:schemeClr val="bg1"/>
                            </a:solidFill>
                            <a:latin typeface="Cambria Math" panose="02040503050406030204" pitchFamily="18" charset="0"/>
                          </a:rPr>
                          <m:t>∗</m:t>
                        </m:r>
                      </m:sup>
                    </m:sSup>
                    <m:r>
                      <a:rPr lang="en-US" altLang="en-US" sz="1800" b="1" i="1" smtClean="0">
                        <a:solidFill>
                          <a:schemeClr val="bg1"/>
                        </a:solidFill>
                        <a:latin typeface="Cambria Math" panose="02040503050406030204" pitchFamily="18" charset="0"/>
                      </a:rPr>
                      <m:t>=</m:t>
                    </m:r>
                  </m:oMath>
                </a14:m>
                <a:r>
                  <a:rPr lang="en-US" altLang="en-US" sz="1800" b="1" dirty="0">
                    <a:solidFill>
                      <a:schemeClr val="bg1"/>
                    </a:solidFill>
                  </a:rPr>
                  <a:t>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𝑎𝑟𝑔</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𝑚𝑎𝑥</m:t>
                        </m:r>
                      </m:e>
                      <m:sub>
                        <m:r>
                          <a:rPr lang="en-US" sz="1800" b="0" i="1" smtClean="0">
                            <a:latin typeface="Cambria Math" panose="02040503050406030204" pitchFamily="18" charset="0"/>
                            <a:ea typeface="Cambria Math" panose="02040503050406030204" pitchFamily="18" charset="0"/>
                          </a:rPr>
                          <m:t>𝑟</m:t>
                        </m:r>
                      </m:sub>
                    </m:sSub>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sSup>
                          <m:sSupPr>
                            <m:ctrlPr>
                              <a:rPr lang="en-US" sz="1800" b="0" i="1" smtClean="0">
                                <a:latin typeface="Cambria Math" panose="02040503050406030204" pitchFamily="18" charset="0"/>
                                <a:ea typeface="Cambria Math" panose="02040503050406030204" pitchFamily="18" charset="0"/>
                              </a:rPr>
                            </m:ctrlPr>
                          </m:sSupPr>
                          <m:e>
                            <m:r>
                              <a:rPr lang="en-US" sz="1800" b="1" i="1" smtClean="0">
                                <a:latin typeface="Cambria Math" panose="02040503050406030204" pitchFamily="18" charset="0"/>
                                <a:ea typeface="Cambria Math" panose="02040503050406030204" pitchFamily="18" charset="0"/>
                              </a:rPr>
                              <m:t>𝑽</m:t>
                            </m:r>
                          </m:e>
                          <m:sup>
                            <m:r>
                              <a:rPr lang="en-US" sz="1800" b="0" i="1" smtClean="0">
                                <a:latin typeface="Cambria Math" panose="02040503050406030204" pitchFamily="18" charset="0"/>
                                <a:ea typeface="Cambria Math" panose="02040503050406030204" pitchFamily="18" charset="0"/>
                              </a:rPr>
                              <m:t>𝑇</m:t>
                            </m:r>
                          </m:sup>
                        </m:sSup>
                      </m:e>
                      <m:e>
                        <m:sSubSup>
                          <m:sSubSupPr>
                            <m:ctrlPr>
                              <a:rPr lang="en-US" sz="1800" b="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𝜔</m:t>
                            </m:r>
                          </m:e>
                          <m:sub>
                            <m:r>
                              <a:rPr lang="en-US" sz="1800" b="0" i="1" smtClean="0">
                                <a:latin typeface="Cambria Math" panose="02040503050406030204" pitchFamily="18" charset="0"/>
                                <a:ea typeface="Cambria Math" panose="02040503050406030204" pitchFamily="18" charset="0"/>
                              </a:rPr>
                              <m:t>𝑟</m:t>
                            </m:r>
                          </m:sub>
                          <m:sup>
                            <m:r>
                              <a:rPr lang="en-US" sz="1800" b="0" i="1" smtClean="0">
                                <a:latin typeface="Cambria Math" panose="02040503050406030204" pitchFamily="18" charset="0"/>
                                <a:ea typeface="Cambria Math" panose="02040503050406030204" pitchFamily="18" charset="0"/>
                              </a:rPr>
                              <m:t>𝑇</m:t>
                            </m:r>
                          </m:sup>
                        </m:sSubSup>
                      </m:e>
                    </m:d>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𝜔</m:t>
                            </m:r>
                          </m:e>
                          <m:sub>
                            <m:r>
                              <a:rPr lang="en-US" sz="1800" i="1">
                                <a:latin typeface="Cambria Math" panose="02040503050406030204" pitchFamily="18" charset="0"/>
                                <a:ea typeface="Cambria Math" panose="02040503050406030204" pitchFamily="18" charset="0"/>
                              </a:rPr>
                              <m:t>𝑟</m:t>
                            </m:r>
                          </m:sub>
                          <m:sup>
                            <m:r>
                              <a:rPr lang="en-US" sz="1800" i="1">
                                <a:latin typeface="Cambria Math" panose="02040503050406030204" pitchFamily="18" charset="0"/>
                                <a:ea typeface="Cambria Math" panose="02040503050406030204" pitchFamily="18" charset="0"/>
                              </a:rPr>
                              <m:t>𝑇</m:t>
                            </m:r>
                          </m:sup>
                        </m:sSubSup>
                      </m:e>
                    </m:d>
                  </m:oMath>
                </a14:m>
                <a:r>
                  <a:rPr lang="en-US" altLang="en-US" sz="1800" dirty="0">
                    <a:solidFill>
                      <a:schemeClr val="bg1"/>
                    </a:solidFill>
                    <a:ea typeface="Cambria Math" panose="02040503050406030204" pitchFamily="18" charset="0"/>
                  </a:rPr>
                  <a:t> </a:t>
                </a:r>
                <a:endParaRPr lang="en-US" altLang="en-US" sz="1800" b="1" dirty="0">
                  <a:solidFill>
                    <a:schemeClr val="bg1"/>
                  </a:solidFill>
                </a:endParaRPr>
              </a:p>
              <a:p>
                <a:pPr marL="176213" indent="-176213">
                  <a:spcBef>
                    <a:spcPts val="0"/>
                  </a:spcBef>
                  <a:spcAft>
                    <a:spcPts val="1200"/>
                  </a:spcAft>
                </a:pPr>
                <a:r>
                  <a:rPr lang="en-US" altLang="en-US" sz="1800" b="1" dirty="0">
                    <a:solidFill>
                      <a:schemeClr val="bg1"/>
                    </a:solidFill>
                  </a:rPr>
                  <a:t>	where </a:t>
                </a:r>
                <a14:m>
                  <m:oMath xmlns:m="http://schemas.openxmlformats.org/officeDocument/2006/math">
                    <m:r>
                      <a:rPr lang="en-US" altLang="en-US" sz="1800" i="1" dirty="0" smtClean="0">
                        <a:solidFill>
                          <a:schemeClr val="bg1"/>
                        </a:solidFill>
                        <a:latin typeface="Cambria Math" panose="02040503050406030204" pitchFamily="18" charset="0"/>
                      </a:rPr>
                      <m:t>𝑟</m:t>
                    </m:r>
                  </m:oMath>
                </a14:m>
                <a:r>
                  <a:rPr lang="en-US" altLang="en-US" sz="1800" dirty="0">
                    <a:solidFill>
                      <a:schemeClr val="bg1"/>
                    </a:solidFill>
                  </a:rPr>
                  <a:t> </a:t>
                </a:r>
                <a:r>
                  <a:rPr lang="en-US" altLang="en-US" sz="1800" b="1" dirty="0">
                    <a:solidFill>
                      <a:schemeClr val="bg1"/>
                    </a:solidFill>
                  </a:rPr>
                  <a:t>represents an index that </a:t>
                </a:r>
                <a:br>
                  <a:rPr lang="en-US" altLang="en-US" sz="1800" b="1" dirty="0">
                    <a:solidFill>
                      <a:schemeClr val="bg1"/>
                    </a:solidFill>
                  </a:rPr>
                </a:br>
                <a:r>
                  <a:rPr lang="en-US" altLang="en-US" sz="1800" b="1" dirty="0">
                    <a:solidFill>
                      <a:schemeClr val="bg1"/>
                    </a:solidFill>
                  </a:rPr>
                  <a:t>enumerates the </a:t>
                </a:r>
                <a14:m>
                  <m:oMath xmlns:m="http://schemas.openxmlformats.org/officeDocument/2006/math">
                    <m:r>
                      <a:rPr lang="en-US" altLang="en-US" sz="1800" i="1" dirty="0" smtClean="0">
                        <a:solidFill>
                          <a:schemeClr val="bg1"/>
                        </a:solidFill>
                        <a:latin typeface="Cambria Math" panose="02040503050406030204" pitchFamily="18" charset="0"/>
                      </a:rPr>
                      <m:t>𝑐</m:t>
                    </m:r>
                    <m:r>
                      <a:rPr lang="en-US" altLang="en-US" sz="1800" i="1" baseline="30000" dirty="0" err="1">
                        <a:solidFill>
                          <a:schemeClr val="bg1"/>
                        </a:solidFill>
                        <a:latin typeface="Cambria Math" panose="02040503050406030204" pitchFamily="18" charset="0"/>
                      </a:rPr>
                      <m:t>𝑇</m:t>
                    </m:r>
                  </m:oMath>
                </a14:m>
                <a:r>
                  <a:rPr lang="en-US" altLang="en-US" sz="1800" dirty="0">
                    <a:solidFill>
                      <a:schemeClr val="bg1"/>
                    </a:solidFill>
                  </a:rPr>
                  <a:t> </a:t>
                </a:r>
                <a:r>
                  <a:rPr lang="en-US" altLang="en-US" sz="1800" b="1" dirty="0">
                    <a:solidFill>
                      <a:schemeClr val="bg1"/>
                    </a:solidFill>
                  </a:rPr>
                  <a:t>possible sequences</a:t>
                </a:r>
                <a:br>
                  <a:rPr lang="en-US" altLang="en-US" sz="1800" b="1" dirty="0">
                    <a:solidFill>
                      <a:schemeClr val="bg1"/>
                    </a:solidFill>
                  </a:rPr>
                </a:br>
                <a:r>
                  <a:rPr lang="en-US" altLang="en-US" sz="1800" b="1" dirty="0">
                    <a:solidFill>
                      <a:schemeClr val="bg1"/>
                    </a:solidFill>
                  </a:rPr>
                  <a:t>of length </a:t>
                </a:r>
                <a14:m>
                  <m:oMath xmlns:m="http://schemas.openxmlformats.org/officeDocument/2006/math">
                    <m:r>
                      <a:rPr lang="en-US" altLang="en-US" sz="1800" i="1" dirty="0" smtClean="0">
                        <a:solidFill>
                          <a:schemeClr val="bg1"/>
                        </a:solidFill>
                        <a:latin typeface="Cambria Math" panose="02040503050406030204" pitchFamily="18" charset="0"/>
                      </a:rPr>
                      <m:t>𝑇</m:t>
                    </m:r>
                  </m:oMath>
                </a14:m>
                <a:r>
                  <a:rPr lang="en-US" altLang="en-US" sz="1800" b="1" dirty="0">
                    <a:solidFill>
                      <a:schemeClr val="bg1"/>
                    </a:solidFill>
                  </a:rPr>
                  <a:t>.</a:t>
                </a:r>
              </a:p>
              <a:p>
                <a:pPr marL="176213" indent="-176213">
                  <a:spcBef>
                    <a:spcPts val="0"/>
                  </a:spcBef>
                  <a:spcAft>
                    <a:spcPts val="1200"/>
                  </a:spcAft>
                  <a:buFont typeface="Arial" pitchFamily="34" charset="0"/>
                  <a:buChar char="•"/>
                </a:pPr>
                <a:r>
                  <a:rPr lang="en-US" altLang="en-US" sz="1800" b="1" dirty="0">
                    <a:solidFill>
                      <a:schemeClr val="bg1"/>
                    </a:solidFill>
                  </a:rPr>
                  <a:t>However, an alternate solution to this </a:t>
                </a:r>
                <a:br>
                  <a:rPr lang="en-US" altLang="en-US" sz="1800" b="1" dirty="0">
                    <a:solidFill>
                      <a:schemeClr val="bg1"/>
                    </a:solidFill>
                  </a:rPr>
                </a:br>
                <a:r>
                  <a:rPr lang="en-US" altLang="en-US" sz="1800" b="1" dirty="0">
                    <a:solidFill>
                      <a:schemeClr val="bg1"/>
                    </a:solidFill>
                  </a:rPr>
                  <a:t>problem is provided by </a:t>
                </a:r>
                <a:r>
                  <a:rPr lang="en-US" altLang="en-US" sz="1800" b="1" dirty="0">
                    <a:solidFill>
                      <a:schemeClr val="bg1"/>
                    </a:solidFill>
                    <a:hlinkClick r:id="rId2"/>
                  </a:rPr>
                  <a:t>dynamic </a:t>
                </a:r>
                <a:br>
                  <a:rPr lang="en-US" altLang="en-US" sz="1800" b="1" dirty="0">
                    <a:solidFill>
                      <a:schemeClr val="bg1"/>
                    </a:solidFill>
                    <a:hlinkClick r:id="rId2"/>
                  </a:rPr>
                </a:br>
                <a:r>
                  <a:rPr lang="en-US" altLang="en-US" sz="1800" b="1" dirty="0">
                    <a:solidFill>
                      <a:schemeClr val="bg1"/>
                    </a:solidFill>
                    <a:hlinkClick r:id="rId2"/>
                  </a:rPr>
                  <a:t>programming</a:t>
                </a:r>
                <a:r>
                  <a:rPr lang="en-US" altLang="en-US" sz="1800" b="1" dirty="0">
                    <a:solidFill>
                      <a:schemeClr val="bg1"/>
                    </a:solidFill>
                  </a:rPr>
                  <a:t>, and is known as </a:t>
                </a:r>
                <a:br>
                  <a:rPr lang="en-US" altLang="en-US" sz="1800" b="1" dirty="0">
                    <a:solidFill>
                      <a:schemeClr val="bg1"/>
                    </a:solidFill>
                  </a:rPr>
                </a:br>
                <a:r>
                  <a:rPr lang="en-US" altLang="en-US" sz="1800" b="1" dirty="0">
                    <a:solidFill>
                      <a:schemeClr val="bg1"/>
                    </a:solidFill>
                    <a:hlinkClick r:id="rId3"/>
                  </a:rPr>
                  <a:t>Viterbi Decoding</a:t>
                </a:r>
                <a:r>
                  <a:rPr lang="en-US" altLang="en-US" sz="1800" b="1" dirty="0">
                    <a:solidFill>
                      <a:schemeClr val="bg1"/>
                    </a:solidFill>
                  </a:rPr>
                  <a:t>.</a:t>
                </a:r>
              </a:p>
              <a:p>
                <a:pPr marL="176213" indent="-176213">
                  <a:spcBef>
                    <a:spcPts val="0"/>
                  </a:spcBef>
                  <a:spcAft>
                    <a:spcPts val="1200"/>
                  </a:spcAft>
                  <a:buFont typeface="Arial" pitchFamily="34" charset="0"/>
                  <a:buChar char="•"/>
                </a:pPr>
                <a:r>
                  <a:rPr lang="en-US" altLang="en-US" sz="1800" b="1" dirty="0">
                    <a:solidFill>
                      <a:schemeClr val="bg1"/>
                    </a:solidFill>
                  </a:rPr>
                  <a:t>Note that computing</a:t>
                </a:r>
                <a:r>
                  <a:rPr lang="en-US" altLang="en-US" sz="1800" dirty="0">
                    <a:solidFill>
                      <a:schemeClr val="bg1"/>
                    </a:solidFill>
                    <a:sym typeface="Symbol"/>
                  </a:rPr>
                  <a:t> </a:t>
                </a:r>
                <a14:m>
                  <m:oMath xmlns:m="http://schemas.openxmlformats.org/officeDocument/2006/math">
                    <m:r>
                      <a:rPr lang="en-US" altLang="en-US" sz="1800" i="1">
                        <a:solidFill>
                          <a:schemeClr val="bg1"/>
                        </a:solidFill>
                        <a:latin typeface="Cambria Math" panose="02040503050406030204" pitchFamily="18" charset="0"/>
                        <a:sym typeface="Symbol"/>
                      </a:rPr>
                      <m:t>𝑃</m:t>
                    </m:r>
                    <m:d>
                      <m:dPr>
                        <m:ctrlPr>
                          <a:rPr lang="en-US" altLang="en-US" sz="1800" i="1">
                            <a:solidFill>
                              <a:schemeClr val="bg1"/>
                            </a:solidFill>
                            <a:latin typeface="Cambria Math" panose="02040503050406030204" pitchFamily="18" charset="0"/>
                            <a:sym typeface="Symbol"/>
                          </a:rPr>
                        </m:ctrlPr>
                      </m:dPr>
                      <m:e>
                        <m:sSup>
                          <m:sSupPr>
                            <m:ctrlPr>
                              <a:rPr lang="en-US" altLang="en-US" sz="1800" b="1" i="1">
                                <a:solidFill>
                                  <a:srgbClr val="000000"/>
                                </a:solidFill>
                                <a:latin typeface="Cambria Math" panose="02040503050406030204" pitchFamily="18" charset="0"/>
                                <a:ea typeface="Cambria Math" panose="02040503050406030204" pitchFamily="18" charset="0"/>
                              </a:rPr>
                            </m:ctrlPr>
                          </m:sSupPr>
                          <m:e>
                            <m:r>
                              <a:rPr lang="en-US" altLang="en-US" sz="1800" b="1" i="1">
                                <a:solidFill>
                                  <a:srgbClr val="000000"/>
                                </a:solidFill>
                                <a:latin typeface="Cambria Math" panose="02040503050406030204" pitchFamily="18" charset="0"/>
                                <a:ea typeface="Cambria Math" panose="02040503050406030204" pitchFamily="18" charset="0"/>
                              </a:rPr>
                              <m:t>𝑽</m:t>
                            </m:r>
                          </m:e>
                          <m:sup>
                            <m:r>
                              <a:rPr lang="en-US" altLang="en-US" sz="1800" i="1">
                                <a:solidFill>
                                  <a:srgbClr val="000000"/>
                                </a:solidFill>
                                <a:latin typeface="Cambria Math" panose="02040503050406030204" pitchFamily="18" charset="0"/>
                                <a:ea typeface="Cambria Math" panose="02040503050406030204" pitchFamily="18" charset="0"/>
                              </a:rPr>
                              <m:t>𝑇</m:t>
                            </m:r>
                          </m:sup>
                        </m:sSup>
                      </m:e>
                      <m:e>
                        <m:r>
                          <a:rPr lang="en-US" altLang="en-US" sz="1800" i="1">
                            <a:solidFill>
                              <a:schemeClr val="bg1"/>
                            </a:solidFill>
                            <a:latin typeface="Cambria Math" panose="02040503050406030204" pitchFamily="18" charset="0"/>
                            <a:ea typeface="Cambria Math" panose="02040503050406030204" pitchFamily="18" charset="0"/>
                            <a:sym typeface="Symbol"/>
                          </a:rPr>
                          <m:t>𝜃</m:t>
                        </m:r>
                      </m:e>
                    </m:d>
                  </m:oMath>
                </a14:m>
                <a:r>
                  <a:rPr lang="en-US" altLang="en-US" sz="1800" b="1" dirty="0">
                    <a:solidFill>
                      <a:schemeClr val="bg1"/>
                    </a:solidFill>
                  </a:rPr>
                  <a:t> using the</a:t>
                </a:r>
                <a:br>
                  <a:rPr lang="en-US" altLang="en-US" sz="1800" b="1" dirty="0">
                    <a:solidFill>
                      <a:schemeClr val="bg1"/>
                    </a:solidFill>
                  </a:rPr>
                </a:br>
                <a:r>
                  <a:rPr lang="en-US" altLang="en-US" sz="1800" b="1" dirty="0">
                    <a:solidFill>
                      <a:schemeClr val="bg1"/>
                    </a:solidFill>
                  </a:rPr>
                  <a:t>Viterbi algorithm gives a different result</a:t>
                </a:r>
                <a:br>
                  <a:rPr lang="en-US" altLang="en-US" sz="1800" b="1" dirty="0">
                    <a:solidFill>
                      <a:schemeClr val="bg1"/>
                    </a:solidFill>
                  </a:rPr>
                </a:br>
                <a:r>
                  <a:rPr lang="en-US" altLang="en-US" sz="1800" b="1" dirty="0">
                    <a:solidFill>
                      <a:schemeClr val="bg1"/>
                    </a:solidFill>
                  </a:rPr>
                  <a:t>than the Forward algorithm.</a:t>
                </a:r>
              </a:p>
              <a:p>
                <a:pPr marL="176213" indent="-176213">
                  <a:spcBef>
                    <a:spcPts val="0"/>
                  </a:spcBef>
                  <a:spcAft>
                    <a:spcPts val="1800"/>
                  </a:spcAft>
                </a:pPr>
                <a:endParaRPr lang="en-US" altLang="en-US" sz="1800" b="1" dirty="0">
                  <a:solidFill>
                    <a:schemeClr val="bg1"/>
                  </a:solidFill>
                </a:endParaRPr>
              </a:p>
            </p:txBody>
          </p:sp>
        </mc:Choice>
        <mc:Fallback xmlns="">
          <p:sp>
            <p:nvSpPr>
              <p:cNvPr id="8" name="Rectangle 4"/>
              <p:cNvSpPr>
                <a:spLocks noRot="1" noChangeAspect="1" noMove="1" noResize="1" noEditPoints="1" noAdjustHandles="1" noChangeArrowheads="1" noChangeShapeType="1" noTextEdit="1"/>
              </p:cNvSpPr>
              <p:nvPr/>
            </p:nvSpPr>
            <p:spPr bwMode="auto">
              <a:xfrm>
                <a:off x="228600" y="589938"/>
                <a:ext cx="8669337" cy="5632311"/>
              </a:xfrm>
              <a:prstGeom prst="rect">
                <a:avLst/>
              </a:prstGeom>
              <a:blipFill>
                <a:blip r:embed="rId4"/>
                <a:stretch>
                  <a:fillRect l="-1611" t="-1348" r="-1025"/>
                </a:stretch>
              </a:blipFill>
              <a:ln w="9525">
                <a:noFill/>
                <a:miter lim="800000"/>
                <a:headEnd/>
                <a:tailEnd/>
              </a:ln>
              <a:effectLst/>
            </p:spPr>
            <p:txBody>
              <a:bodyPr/>
              <a:lstStyle/>
              <a:p>
                <a:r>
                  <a:rPr lang="en-US">
                    <a:noFill/>
                  </a:rPr>
                  <a:t> </a:t>
                </a:r>
              </a:p>
            </p:txBody>
          </p:sp>
        </mc:Fallback>
      </mc:AlternateContent>
      <p:grpSp>
        <p:nvGrpSpPr>
          <p:cNvPr id="3" name="Group 2">
            <a:extLst>
              <a:ext uri="{FF2B5EF4-FFF2-40B4-BE49-F238E27FC236}">
                <a16:creationId xmlns:a16="http://schemas.microsoft.com/office/drawing/2014/main" id="{C7D35BA5-8ED9-734B-BB83-72C805F40A64}"/>
              </a:ext>
            </a:extLst>
          </p:cNvPr>
          <p:cNvGrpSpPr/>
          <p:nvPr/>
        </p:nvGrpSpPr>
        <p:grpSpPr>
          <a:xfrm>
            <a:off x="5313074" y="2855568"/>
            <a:ext cx="3584863" cy="2458933"/>
            <a:chOff x="5330536" y="3572540"/>
            <a:chExt cx="3584863" cy="2458933"/>
          </a:xfrm>
        </p:grpSpPr>
        <p:sp>
          <p:nvSpPr>
            <p:cNvPr id="10" name="Rectangle 9">
              <a:extLst>
                <a:ext uri="{FF2B5EF4-FFF2-40B4-BE49-F238E27FC236}">
                  <a16:creationId xmlns:a16="http://schemas.microsoft.com/office/drawing/2014/main" id="{4A66E3AE-E075-F241-92BB-966329915265}"/>
                </a:ext>
              </a:extLst>
            </p:cNvPr>
            <p:cNvSpPr/>
            <p:nvPr/>
          </p:nvSpPr>
          <p:spPr>
            <a:xfrm>
              <a:off x="5330536" y="3572540"/>
              <a:ext cx="3567401" cy="2457000"/>
            </a:xfrm>
            <a:prstGeom prst="rect">
              <a:avLst/>
            </a:prstGeom>
            <a:solidFill>
              <a:schemeClr val="bg1">
                <a:lumMod val="50000"/>
                <a:lumOff val="50000"/>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EDAE558-A76C-EA46-AF16-C83C6FDD79A8}"/>
                    </a:ext>
                  </a:extLst>
                </p:cNvPr>
                <p:cNvSpPr txBox="1"/>
                <p:nvPr/>
              </p:nvSpPr>
              <p:spPr>
                <a:xfrm>
                  <a:off x="5424054" y="3574473"/>
                  <a:ext cx="3491345" cy="2457000"/>
                </a:xfrm>
                <a:prstGeom prst="rect">
                  <a:avLst/>
                </a:prstGeom>
                <a:noFill/>
              </p:spPr>
              <p:txBody>
                <a:bodyPr wrap="square" lIns="0" tIns="0" rIns="0" bIns="0" rtlCol="0">
                  <a:noAutofit/>
                </a:bodyPr>
                <a:lstStyle/>
                <a:p>
                  <a:r>
                    <a:rPr lang="en-US" sz="1400" b="1" dirty="0"/>
                    <a:t>HMM (Viterbi) Decoding:</a:t>
                  </a:r>
                </a:p>
                <a:p>
                  <a:pPr marL="236538"/>
                  <a:r>
                    <a:rPr lang="en-US" sz="1400" b="1" dirty="0"/>
                    <a:t>begin initialize: </a:t>
                  </a:r>
                  <a14:m>
                    <m:oMath xmlns:m="http://schemas.openxmlformats.org/officeDocument/2006/math">
                      <m:r>
                        <a:rPr lang="en-US" sz="1400" b="0" i="1" smtClean="0">
                          <a:latin typeface="Cambria Math" panose="02040503050406030204" pitchFamily="18" charset="0"/>
                        </a:rPr>
                        <m:t>𝑃𝑎𝑡h</m:t>
                      </m:r>
                      <m:r>
                        <a:rPr lang="en-US" sz="1400" b="1"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←0</m:t>
                      </m:r>
                    </m:oMath>
                  </a14:m>
                  <a:endParaRPr lang="en-US" sz="1400" dirty="0"/>
                </a:p>
                <a:p>
                  <a:pPr marL="463550"/>
                  <a:r>
                    <a:rPr lang="en-US" sz="1400" b="1" dirty="0"/>
                    <a:t>for </a:t>
                  </a:r>
                  <a14:m>
                    <m:oMath xmlns:m="http://schemas.openxmlformats.org/officeDocument/2006/math">
                      <m:r>
                        <a:rPr lang="en-US" altLang="en-US" sz="1400" i="1">
                          <a:solidFill>
                            <a:schemeClr val="bg1"/>
                          </a:solidFill>
                          <a:latin typeface="Cambria Math" panose="02040503050406030204" pitchFamily="18" charset="0"/>
                          <a:ea typeface="Cambria Math" panose="02040503050406030204" pitchFamily="18" charset="0"/>
                        </a:rPr>
                        <m:t>𝑡</m:t>
                      </m:r>
                      <m:r>
                        <a:rPr lang="en-US" altLang="en-US" sz="1400" i="1">
                          <a:solidFill>
                            <a:schemeClr val="bg1"/>
                          </a:solidFill>
                          <a:latin typeface="Cambria Math" panose="02040503050406030204" pitchFamily="18" charset="0"/>
                          <a:ea typeface="Cambria Math" panose="02040503050406030204" pitchFamily="18" charset="0"/>
                        </a:rPr>
                        <m:t>←</m:t>
                      </m:r>
                      <m:r>
                        <a:rPr lang="en-US" altLang="en-US" sz="1400" i="1">
                          <a:solidFill>
                            <a:schemeClr val="bg1"/>
                          </a:solidFill>
                          <a:latin typeface="Cambria Math" panose="02040503050406030204" pitchFamily="18" charset="0"/>
                          <a:ea typeface="Cambria Math" panose="02040503050406030204" pitchFamily="18" charset="0"/>
                        </a:rPr>
                        <m:t>𝑡</m:t>
                      </m:r>
                      <m:r>
                        <a:rPr lang="en-US" altLang="en-US" sz="1400" i="1">
                          <a:solidFill>
                            <a:schemeClr val="bg1"/>
                          </a:solidFill>
                          <a:latin typeface="Cambria Math" panose="02040503050406030204" pitchFamily="18" charset="0"/>
                          <a:ea typeface="Cambria Math" panose="02040503050406030204" pitchFamily="18" charset="0"/>
                        </a:rPr>
                        <m:t>+1, </m:t>
                      </m:r>
                      <m:r>
                        <a:rPr lang="en-US" altLang="en-US" sz="1400" b="0" i="1" smtClean="0">
                          <a:solidFill>
                            <a:schemeClr val="bg1"/>
                          </a:solidFill>
                          <a:latin typeface="Cambria Math" panose="02040503050406030204" pitchFamily="18" charset="0"/>
                          <a:ea typeface="Cambria Math" panose="02040503050406030204" pitchFamily="18" charset="0"/>
                        </a:rPr>
                        <m:t>𝑗</m:t>
                      </m:r>
                      <m:r>
                        <a:rPr lang="en-US" altLang="en-US" sz="1400" i="1">
                          <a:solidFill>
                            <a:schemeClr val="bg1"/>
                          </a:solidFill>
                          <a:latin typeface="Cambria Math" panose="02040503050406030204" pitchFamily="18" charset="0"/>
                          <a:ea typeface="Cambria Math" panose="02040503050406030204" pitchFamily="18" charset="0"/>
                        </a:rPr>
                        <m:t>←</m:t>
                      </m:r>
                      <m:r>
                        <a:rPr lang="en-US" altLang="en-US" sz="1400" b="0" i="1" smtClean="0">
                          <a:solidFill>
                            <a:schemeClr val="bg1"/>
                          </a:solidFill>
                          <a:latin typeface="Cambria Math" panose="02040503050406030204" pitchFamily="18" charset="0"/>
                          <a:ea typeface="Cambria Math" panose="02040503050406030204" pitchFamily="18" charset="0"/>
                        </a:rPr>
                        <m:t>𝑗</m:t>
                      </m:r>
                      <m:r>
                        <a:rPr lang="en-US" altLang="en-US" sz="1400" i="1">
                          <a:solidFill>
                            <a:schemeClr val="bg1"/>
                          </a:solidFill>
                          <a:latin typeface="Cambria Math" panose="02040503050406030204" pitchFamily="18" charset="0"/>
                          <a:ea typeface="Cambria Math" panose="02040503050406030204" pitchFamily="18" charset="0"/>
                        </a:rPr>
                        <m:t>+1</m:t>
                      </m:r>
                    </m:oMath>
                  </a14:m>
                  <a:endParaRPr lang="en-US" altLang="en-US" sz="1400" b="1" dirty="0">
                    <a:solidFill>
                      <a:schemeClr val="bg1"/>
                    </a:solidFill>
                  </a:endParaRPr>
                </a:p>
                <a:p>
                  <a:pPr marL="690563"/>
                  <a:r>
                    <a:rPr lang="en-US" altLang="en-US" sz="1400" b="1" dirty="0">
                      <a:solidFill>
                        <a:schemeClr val="bg1"/>
                      </a:solidFill>
                    </a:rPr>
                    <a:t>for </a:t>
                  </a:r>
                  <a14:m>
                    <m:oMath xmlns:m="http://schemas.openxmlformats.org/officeDocument/2006/math">
                      <m:r>
                        <a:rPr lang="en-US" altLang="en-US" sz="1400" i="1">
                          <a:solidFill>
                            <a:schemeClr val="bg1"/>
                          </a:solidFill>
                          <a:latin typeface="Cambria Math" panose="02040503050406030204" pitchFamily="18" charset="0"/>
                          <a:ea typeface="Cambria Math" panose="02040503050406030204" pitchFamily="18" charset="0"/>
                        </a:rPr>
                        <m:t>𝑗</m:t>
                      </m:r>
                      <m:r>
                        <a:rPr lang="en-US" altLang="en-US" sz="1400" i="1">
                          <a:solidFill>
                            <a:schemeClr val="bg1"/>
                          </a:solidFill>
                          <a:latin typeface="Cambria Math" panose="02040503050406030204" pitchFamily="18" charset="0"/>
                          <a:ea typeface="Cambria Math" panose="02040503050406030204" pitchFamily="18" charset="0"/>
                        </a:rPr>
                        <m:t>←</m:t>
                      </m:r>
                      <m:r>
                        <a:rPr lang="en-US" altLang="en-US" sz="1400" i="1">
                          <a:solidFill>
                            <a:schemeClr val="bg1"/>
                          </a:solidFill>
                          <a:latin typeface="Cambria Math" panose="02040503050406030204" pitchFamily="18" charset="0"/>
                          <a:ea typeface="Cambria Math" panose="02040503050406030204" pitchFamily="18" charset="0"/>
                        </a:rPr>
                        <m:t>𝑗</m:t>
                      </m:r>
                      <m:r>
                        <a:rPr lang="en-US" altLang="en-US" sz="1400" i="1">
                          <a:solidFill>
                            <a:schemeClr val="bg1"/>
                          </a:solidFill>
                          <a:latin typeface="Cambria Math" panose="02040503050406030204" pitchFamily="18" charset="0"/>
                          <a:ea typeface="Cambria Math" panose="02040503050406030204" pitchFamily="18" charset="0"/>
                        </a:rPr>
                        <m:t>+1</m:t>
                      </m:r>
                    </m:oMath>
                  </a14:m>
                  <a:endParaRPr lang="en-US" altLang="en-US" sz="1400" b="1" dirty="0">
                    <a:solidFill>
                      <a:schemeClr val="bg1"/>
                    </a:solidFill>
                  </a:endParaRPr>
                </a:p>
                <a:p>
                  <a:pPr marL="917575"/>
                  <a14:m>
                    <m:oMath xmlns:m="http://schemas.openxmlformats.org/officeDocument/2006/math">
                      <m:sSub>
                        <m:sSubPr>
                          <m:ctrlPr>
                            <a:rPr lang="en-US" altLang="en-US" sz="1400" i="1">
                              <a:solidFill>
                                <a:schemeClr val="bg1"/>
                              </a:solidFill>
                              <a:latin typeface="Cambria Math" panose="02040503050406030204" pitchFamily="18" charset="0"/>
                              <a:ea typeface="Cambria Math" panose="02040503050406030204" pitchFamily="18" charset="0"/>
                            </a:rPr>
                          </m:ctrlPr>
                        </m:sSubPr>
                        <m:e>
                          <m:r>
                            <a:rPr lang="en-US" altLang="en-US" sz="1400" i="1">
                              <a:solidFill>
                                <a:schemeClr val="bg1"/>
                              </a:solidFill>
                              <a:latin typeface="Cambria Math" panose="02040503050406030204" pitchFamily="18" charset="0"/>
                              <a:ea typeface="Cambria Math" panose="02040503050406030204" pitchFamily="18" charset="0"/>
                            </a:rPr>
                            <m:t>𝛼</m:t>
                          </m:r>
                        </m:e>
                        <m:sub>
                          <m:r>
                            <a:rPr lang="en-US" altLang="en-US" sz="1400" i="1">
                              <a:solidFill>
                                <a:schemeClr val="bg1"/>
                              </a:solidFill>
                              <a:latin typeface="Cambria Math" panose="02040503050406030204" pitchFamily="18" charset="0"/>
                              <a:ea typeface="Cambria Math" panose="02040503050406030204" pitchFamily="18" charset="0"/>
                            </a:rPr>
                            <m:t>𝑗</m:t>
                          </m:r>
                        </m:sub>
                      </m:sSub>
                      <m:d>
                        <m:dPr>
                          <m:ctrlPr>
                            <a:rPr lang="en-US" altLang="en-US" sz="1400" i="1">
                              <a:solidFill>
                                <a:schemeClr val="bg1"/>
                              </a:solidFill>
                              <a:latin typeface="Cambria Math" panose="02040503050406030204" pitchFamily="18" charset="0"/>
                              <a:ea typeface="Cambria Math" panose="02040503050406030204" pitchFamily="18" charset="0"/>
                            </a:rPr>
                          </m:ctrlPr>
                        </m:dPr>
                        <m:e>
                          <m:r>
                            <a:rPr lang="en-US" altLang="en-US" sz="1400" i="1">
                              <a:solidFill>
                                <a:schemeClr val="bg1"/>
                              </a:solidFill>
                              <a:latin typeface="Cambria Math" panose="02040503050406030204" pitchFamily="18" charset="0"/>
                              <a:ea typeface="Cambria Math" panose="02040503050406030204" pitchFamily="18" charset="0"/>
                            </a:rPr>
                            <m:t>𝑡</m:t>
                          </m:r>
                        </m:e>
                      </m:d>
                      <m:r>
                        <a:rPr lang="en-US" altLang="en-US" sz="1400" i="1" smtClean="0">
                          <a:solidFill>
                            <a:schemeClr val="bg1"/>
                          </a:solidFill>
                          <a:latin typeface="Cambria Math" panose="02040503050406030204" pitchFamily="18" charset="0"/>
                          <a:ea typeface="Cambria Math" panose="02040503050406030204" pitchFamily="18" charset="0"/>
                        </a:rPr>
                        <m:t>←</m:t>
                      </m:r>
                      <m:sSub>
                        <m:sSubPr>
                          <m:ctrlPr>
                            <a:rPr lang="en-US" altLang="en-US" sz="1400" i="1">
                              <a:solidFill>
                                <a:schemeClr val="bg1"/>
                              </a:solidFill>
                              <a:latin typeface="Cambria Math" panose="02040503050406030204" pitchFamily="18" charset="0"/>
                              <a:ea typeface="Cambria Math" panose="02040503050406030204" pitchFamily="18" charset="0"/>
                            </a:rPr>
                          </m:ctrlPr>
                        </m:sSubPr>
                        <m:e>
                          <m:r>
                            <a:rPr lang="en-US" altLang="en-US" sz="1400" i="1">
                              <a:solidFill>
                                <a:schemeClr val="bg1"/>
                              </a:solidFill>
                              <a:latin typeface="Cambria Math" panose="02040503050406030204" pitchFamily="18" charset="0"/>
                              <a:ea typeface="Cambria Math" panose="02040503050406030204" pitchFamily="18" charset="0"/>
                            </a:rPr>
                            <m:t>𝑏</m:t>
                          </m:r>
                        </m:e>
                        <m:sub>
                          <m:r>
                            <a:rPr lang="en-US" altLang="en-US" sz="1400" i="1">
                              <a:solidFill>
                                <a:schemeClr val="bg1"/>
                              </a:solidFill>
                              <a:latin typeface="Cambria Math" panose="02040503050406030204" pitchFamily="18" charset="0"/>
                              <a:ea typeface="Cambria Math" panose="02040503050406030204" pitchFamily="18" charset="0"/>
                            </a:rPr>
                            <m:t>𝑗𝑘</m:t>
                          </m:r>
                        </m:sub>
                      </m:sSub>
                      <m:r>
                        <a:rPr lang="en-US" altLang="en-US" sz="1400" b="0" i="1" smtClean="0">
                          <a:solidFill>
                            <a:schemeClr val="bg1"/>
                          </a:solidFill>
                          <a:latin typeface="Cambria Math" panose="02040503050406030204" pitchFamily="18" charset="0"/>
                          <a:ea typeface="Cambria Math" panose="02040503050406030204" pitchFamily="18" charset="0"/>
                        </a:rPr>
                        <m:t>𝑣</m:t>
                      </m:r>
                      <m:d>
                        <m:dPr>
                          <m:ctrlPr>
                            <a:rPr lang="en-US" altLang="en-US" sz="1400" b="0" i="1" smtClean="0">
                              <a:solidFill>
                                <a:schemeClr val="bg1"/>
                              </a:solidFill>
                              <a:latin typeface="Cambria Math" panose="02040503050406030204" pitchFamily="18" charset="0"/>
                              <a:ea typeface="Cambria Math" panose="02040503050406030204" pitchFamily="18" charset="0"/>
                            </a:rPr>
                          </m:ctrlPr>
                        </m:dPr>
                        <m:e>
                          <m:r>
                            <a:rPr lang="en-US" altLang="en-US" sz="1400" b="0" i="1" smtClean="0">
                              <a:solidFill>
                                <a:schemeClr val="bg1"/>
                              </a:solidFill>
                              <a:latin typeface="Cambria Math" panose="02040503050406030204" pitchFamily="18" charset="0"/>
                              <a:ea typeface="Cambria Math" panose="02040503050406030204" pitchFamily="18" charset="0"/>
                            </a:rPr>
                            <m:t>𝑡</m:t>
                          </m:r>
                        </m:e>
                      </m:d>
                    </m:oMath>
                  </a14:m>
                  <a:r>
                    <a:rPr lang="en-US" altLang="en-US" sz="1400" dirty="0">
                      <a:solidFill>
                        <a:schemeClr val="bg1"/>
                      </a:solidFill>
                      <a:ea typeface="Cambria Math" panose="02040503050406030204" pitchFamily="18" charset="0"/>
                    </a:rPr>
                    <a:t> </a:t>
                  </a:r>
                  <a14:m>
                    <m:oMath xmlns:m="http://schemas.openxmlformats.org/officeDocument/2006/math">
                      <m:nary>
                        <m:naryPr>
                          <m:chr m:val="∑"/>
                          <m:ctrlPr>
                            <a:rPr lang="en-US" altLang="en-US" sz="1400" i="1">
                              <a:solidFill>
                                <a:schemeClr val="bg1"/>
                              </a:solidFill>
                              <a:latin typeface="Cambria Math" panose="02040503050406030204" pitchFamily="18" charset="0"/>
                              <a:ea typeface="Cambria Math" panose="02040503050406030204" pitchFamily="18" charset="0"/>
                            </a:rPr>
                          </m:ctrlPr>
                        </m:naryPr>
                        <m:sub>
                          <m:r>
                            <m:rPr>
                              <m:brk m:alnAt="23"/>
                            </m:rPr>
                            <a:rPr lang="en-US" altLang="en-US" sz="1400" i="1">
                              <a:solidFill>
                                <a:schemeClr val="bg1"/>
                              </a:solidFill>
                              <a:latin typeface="Cambria Math" panose="02040503050406030204" pitchFamily="18" charset="0"/>
                              <a:ea typeface="Cambria Math" panose="02040503050406030204" pitchFamily="18" charset="0"/>
                            </a:rPr>
                            <m:t>𝑖</m:t>
                          </m:r>
                          <m:r>
                            <a:rPr lang="en-US" altLang="en-US" sz="1400" i="1">
                              <a:solidFill>
                                <a:schemeClr val="bg1"/>
                              </a:solidFill>
                              <a:latin typeface="Cambria Math" panose="02040503050406030204" pitchFamily="18" charset="0"/>
                              <a:ea typeface="Cambria Math" panose="02040503050406030204" pitchFamily="18" charset="0"/>
                            </a:rPr>
                            <m:t>=1</m:t>
                          </m:r>
                        </m:sub>
                        <m:sup>
                          <m:r>
                            <a:rPr lang="en-US" altLang="en-US" sz="1400" i="1">
                              <a:solidFill>
                                <a:schemeClr val="bg1"/>
                              </a:solidFill>
                              <a:latin typeface="Cambria Math" panose="02040503050406030204" pitchFamily="18" charset="0"/>
                              <a:ea typeface="Cambria Math" panose="02040503050406030204" pitchFamily="18" charset="0"/>
                            </a:rPr>
                            <m:t>𝑐</m:t>
                          </m:r>
                        </m:sup>
                        <m:e>
                          <m:sSub>
                            <m:sSubPr>
                              <m:ctrlPr>
                                <a:rPr lang="en-US" altLang="en-US" sz="1400" i="1">
                                  <a:solidFill>
                                    <a:schemeClr val="bg1"/>
                                  </a:solidFill>
                                  <a:latin typeface="Cambria Math" panose="02040503050406030204" pitchFamily="18" charset="0"/>
                                  <a:ea typeface="Cambria Math" panose="02040503050406030204" pitchFamily="18" charset="0"/>
                                </a:rPr>
                              </m:ctrlPr>
                            </m:sSubPr>
                            <m:e>
                              <m:r>
                                <a:rPr lang="en-US" altLang="en-US" sz="1400" i="1">
                                  <a:solidFill>
                                    <a:schemeClr val="bg1"/>
                                  </a:solidFill>
                                  <a:latin typeface="Cambria Math" panose="02040503050406030204" pitchFamily="18" charset="0"/>
                                  <a:ea typeface="Cambria Math" panose="02040503050406030204" pitchFamily="18" charset="0"/>
                                </a:rPr>
                                <m:t>𝛼</m:t>
                              </m:r>
                            </m:e>
                            <m:sub>
                              <m:r>
                                <a:rPr lang="en-US" altLang="en-US" sz="1400" i="1">
                                  <a:solidFill>
                                    <a:schemeClr val="bg1"/>
                                  </a:solidFill>
                                  <a:latin typeface="Cambria Math" panose="02040503050406030204" pitchFamily="18" charset="0"/>
                                  <a:ea typeface="Cambria Math" panose="02040503050406030204" pitchFamily="18" charset="0"/>
                                </a:rPr>
                                <m:t>𝑖</m:t>
                              </m:r>
                            </m:sub>
                          </m:sSub>
                          <m:d>
                            <m:dPr>
                              <m:ctrlPr>
                                <a:rPr lang="en-US" altLang="en-US" sz="1400" i="1">
                                  <a:solidFill>
                                    <a:schemeClr val="bg1"/>
                                  </a:solidFill>
                                  <a:latin typeface="Cambria Math" panose="02040503050406030204" pitchFamily="18" charset="0"/>
                                  <a:ea typeface="Cambria Math" panose="02040503050406030204" pitchFamily="18" charset="0"/>
                                </a:rPr>
                              </m:ctrlPr>
                            </m:dPr>
                            <m:e>
                              <m:r>
                                <a:rPr lang="en-US" altLang="en-US" sz="1400" i="1">
                                  <a:solidFill>
                                    <a:schemeClr val="bg1"/>
                                  </a:solidFill>
                                  <a:latin typeface="Cambria Math" panose="02040503050406030204" pitchFamily="18" charset="0"/>
                                  <a:ea typeface="Cambria Math" panose="02040503050406030204" pitchFamily="18" charset="0"/>
                                </a:rPr>
                                <m:t>𝑡</m:t>
                              </m:r>
                              <m:r>
                                <a:rPr lang="en-US" altLang="en-US" sz="1400" i="1">
                                  <a:solidFill>
                                    <a:schemeClr val="bg1"/>
                                  </a:solidFill>
                                  <a:latin typeface="Cambria Math" panose="02040503050406030204" pitchFamily="18" charset="0"/>
                                  <a:ea typeface="Cambria Math" panose="02040503050406030204" pitchFamily="18" charset="0"/>
                                </a:rPr>
                                <m:t>−1</m:t>
                              </m:r>
                            </m:e>
                          </m:d>
                          <m:sSub>
                            <m:sSubPr>
                              <m:ctrlPr>
                                <a:rPr lang="en-US" altLang="en-US" sz="1400" i="1">
                                  <a:solidFill>
                                    <a:schemeClr val="bg1"/>
                                  </a:solidFill>
                                  <a:latin typeface="Cambria Math" panose="02040503050406030204" pitchFamily="18" charset="0"/>
                                  <a:ea typeface="Cambria Math" panose="02040503050406030204" pitchFamily="18" charset="0"/>
                                </a:rPr>
                              </m:ctrlPr>
                            </m:sSubPr>
                            <m:e>
                              <m:r>
                                <a:rPr lang="en-US" altLang="en-US" sz="1400" i="1">
                                  <a:solidFill>
                                    <a:schemeClr val="bg1"/>
                                  </a:solidFill>
                                  <a:latin typeface="Cambria Math" panose="02040503050406030204" pitchFamily="18" charset="0"/>
                                  <a:ea typeface="Cambria Math" panose="02040503050406030204" pitchFamily="18" charset="0"/>
                                </a:rPr>
                                <m:t>𝑎</m:t>
                              </m:r>
                            </m:e>
                            <m:sub>
                              <m:r>
                                <a:rPr lang="en-US" altLang="en-US" sz="1400" i="1">
                                  <a:solidFill>
                                    <a:schemeClr val="bg1"/>
                                  </a:solidFill>
                                  <a:latin typeface="Cambria Math" panose="02040503050406030204" pitchFamily="18" charset="0"/>
                                  <a:ea typeface="Cambria Math" panose="02040503050406030204" pitchFamily="18" charset="0"/>
                                </a:rPr>
                                <m:t>𝑖𝑗</m:t>
                              </m:r>
                            </m:sub>
                          </m:sSub>
                        </m:e>
                      </m:nary>
                    </m:oMath>
                  </a14:m>
                  <a:endParaRPr lang="en-US" sz="1400" b="1" dirty="0"/>
                </a:p>
                <a:p>
                  <a:pPr marL="690563"/>
                  <a:r>
                    <a:rPr lang="en-US" sz="1400" b="1" dirty="0"/>
                    <a:t>until </a:t>
                  </a:r>
                  <a14:m>
                    <m:oMath xmlns:m="http://schemas.openxmlformats.org/officeDocument/2006/math">
                      <m:r>
                        <a:rPr lang="en-US" sz="1400" b="0" i="1" dirty="0" smtClean="0">
                          <a:latin typeface="Cambria Math" panose="02040503050406030204" pitchFamily="18" charset="0"/>
                        </a:rPr>
                        <m:t>𝑗</m:t>
                      </m:r>
                      <m:r>
                        <a:rPr lang="en-US" sz="1400" b="0" i="1" dirty="0" smtClean="0">
                          <a:latin typeface="Cambria Math" panose="02040503050406030204" pitchFamily="18" charset="0"/>
                        </a:rPr>
                        <m:t>=</m:t>
                      </m:r>
                      <m:r>
                        <a:rPr lang="en-US" sz="1400" b="0" i="1" dirty="0" smtClean="0">
                          <a:latin typeface="Cambria Math" panose="02040503050406030204" pitchFamily="18" charset="0"/>
                        </a:rPr>
                        <m:t>𝑐</m:t>
                      </m:r>
                    </m:oMath>
                  </a14:m>
                  <a:endParaRPr lang="en-US" sz="1400" dirty="0"/>
                </a:p>
                <a:p>
                  <a:pPr marL="690563"/>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𝑗</m:t>
                          </m:r>
                        </m:e>
                        <m:sup>
                          <m:r>
                            <a:rPr lang="en-US" sz="1400" b="0" i="1" smtClean="0">
                              <a:latin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𝑎𝑟𝑔</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𝑚𝑎𝑥</m:t>
                          </m:r>
                        </m:e>
                        <m:sub>
                          <m:r>
                            <a:rPr lang="en-US" sz="1400" b="0" i="1" smtClean="0">
                              <a:latin typeface="Cambria Math" panose="02040503050406030204" pitchFamily="18" charset="0"/>
                              <a:ea typeface="Cambria Math" panose="02040503050406030204" pitchFamily="18" charset="0"/>
                            </a:rPr>
                            <m:t>𝑗</m:t>
                          </m:r>
                        </m:sub>
                      </m:sSub>
                    </m:oMath>
                  </a14:m>
                  <a:r>
                    <a:rPr lang="en-US" altLang="en-US" sz="1400" dirty="0">
                      <a:solidFill>
                        <a:schemeClr val="bg1"/>
                      </a:solidFill>
                      <a:ea typeface="Cambria Math" panose="02040503050406030204" pitchFamily="18" charset="0"/>
                    </a:rPr>
                    <a:t> </a:t>
                  </a:r>
                  <a14:m>
                    <m:oMath xmlns:m="http://schemas.openxmlformats.org/officeDocument/2006/math">
                      <m:sSub>
                        <m:sSubPr>
                          <m:ctrlPr>
                            <a:rPr lang="en-US" altLang="en-US" sz="1400" i="1">
                              <a:solidFill>
                                <a:schemeClr val="bg1"/>
                              </a:solidFill>
                              <a:latin typeface="Cambria Math" panose="02040503050406030204" pitchFamily="18" charset="0"/>
                              <a:ea typeface="Cambria Math" panose="02040503050406030204" pitchFamily="18" charset="0"/>
                            </a:rPr>
                          </m:ctrlPr>
                        </m:sSubPr>
                        <m:e>
                          <m:r>
                            <a:rPr lang="en-US" altLang="en-US" sz="1400" b="0" i="1">
                              <a:solidFill>
                                <a:schemeClr val="bg1"/>
                              </a:solidFill>
                              <a:latin typeface="Cambria Math" panose="02040503050406030204" pitchFamily="18" charset="0"/>
                              <a:ea typeface="Cambria Math" panose="02040503050406030204" pitchFamily="18" charset="0"/>
                            </a:rPr>
                            <m:t>𝛼</m:t>
                          </m:r>
                        </m:e>
                        <m:sub>
                          <m:r>
                            <a:rPr lang="en-US" altLang="en-US" sz="1400" b="0" i="1">
                              <a:solidFill>
                                <a:schemeClr val="bg1"/>
                              </a:solidFill>
                              <a:latin typeface="Cambria Math" panose="02040503050406030204" pitchFamily="18" charset="0"/>
                              <a:ea typeface="Cambria Math" panose="02040503050406030204" pitchFamily="18" charset="0"/>
                            </a:rPr>
                            <m:t>𝑗</m:t>
                          </m:r>
                        </m:sub>
                      </m:sSub>
                      <m:d>
                        <m:dPr>
                          <m:ctrlPr>
                            <a:rPr lang="en-US" altLang="en-US" sz="1400" i="1">
                              <a:solidFill>
                                <a:schemeClr val="bg1"/>
                              </a:solidFill>
                              <a:latin typeface="Cambria Math" panose="02040503050406030204" pitchFamily="18" charset="0"/>
                              <a:ea typeface="Cambria Math" panose="02040503050406030204" pitchFamily="18" charset="0"/>
                            </a:rPr>
                          </m:ctrlPr>
                        </m:dPr>
                        <m:e>
                          <m:r>
                            <a:rPr lang="en-US" altLang="en-US" sz="1400" b="0" i="1">
                              <a:solidFill>
                                <a:schemeClr val="bg1"/>
                              </a:solidFill>
                              <a:latin typeface="Cambria Math" panose="02040503050406030204" pitchFamily="18" charset="0"/>
                              <a:ea typeface="Cambria Math" panose="02040503050406030204" pitchFamily="18" charset="0"/>
                            </a:rPr>
                            <m:t>𝑡</m:t>
                          </m:r>
                        </m:e>
                      </m:d>
                    </m:oMath>
                  </a14:m>
                  <a:endParaRPr lang="en-US" sz="1400" dirty="0"/>
                </a:p>
                <a:p>
                  <a:pPr marL="690563"/>
                  <a:r>
                    <a:rPr lang="en-US" sz="1400" b="1" dirty="0"/>
                    <a:t>Append </a:t>
                  </a:r>
                  <a14:m>
                    <m:oMath xmlns:m="http://schemas.openxmlformats.org/officeDocument/2006/math">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𝝎</m:t>
                          </m:r>
                        </m:e>
                        <m:sub>
                          <m:sSup>
                            <m:sSupPr>
                              <m:ctrlPr>
                                <a:rPr lang="en-US" sz="1400" b="1" i="1" smtClean="0">
                                  <a:latin typeface="Cambria Math" panose="02040503050406030204" pitchFamily="18" charset="0"/>
                                  <a:ea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𝒋</m:t>
                              </m:r>
                            </m:e>
                            <m:sup>
                              <m:r>
                                <a:rPr lang="en-US" sz="1400" b="1" i="1" smtClean="0">
                                  <a:latin typeface="Cambria Math" panose="02040503050406030204" pitchFamily="18" charset="0"/>
                                  <a:ea typeface="Cambria Math" panose="02040503050406030204" pitchFamily="18" charset="0"/>
                                </a:rPr>
                                <m:t>′</m:t>
                              </m:r>
                            </m:sup>
                          </m:sSup>
                        </m:sub>
                      </m:sSub>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𝒕𝒐</m:t>
                      </m:r>
                      <m:r>
                        <a:rPr lang="en-US" sz="1400" b="1"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𝑃𝑎𝑡h</m:t>
                      </m:r>
                    </m:oMath>
                  </a14:m>
                  <a:endParaRPr lang="en-US" sz="1400" dirty="0"/>
                </a:p>
                <a:p>
                  <a:pPr marL="463550"/>
                  <a:r>
                    <a:rPr lang="en-US" sz="1400" b="1" dirty="0"/>
                    <a:t>until </a:t>
                  </a:r>
                  <a14:m>
                    <m:oMath xmlns:m="http://schemas.openxmlformats.org/officeDocument/2006/math">
                      <m:r>
                        <a:rPr lang="en-US" sz="1400" b="0" i="1" dirty="0" smtClean="0">
                          <a:latin typeface="Cambria Math" panose="02040503050406030204" pitchFamily="18" charset="0"/>
                        </a:rPr>
                        <m:t>𝑡</m:t>
                      </m:r>
                      <m:r>
                        <a:rPr lang="en-US" sz="1400" b="0" i="1" dirty="0" smtClean="0">
                          <a:latin typeface="Cambria Math" panose="02040503050406030204" pitchFamily="18" charset="0"/>
                        </a:rPr>
                        <m:t>=</m:t>
                      </m:r>
                      <m:r>
                        <a:rPr lang="en-US" sz="1400" b="0" i="1" dirty="0" smtClean="0">
                          <a:latin typeface="Cambria Math" panose="02040503050406030204" pitchFamily="18" charset="0"/>
                        </a:rPr>
                        <m:t>𝑇</m:t>
                      </m:r>
                    </m:oMath>
                  </a14:m>
                  <a:endParaRPr lang="en-US" sz="1400" dirty="0"/>
                </a:p>
                <a:p>
                  <a:pPr marL="350838"/>
                  <a:r>
                    <a:rPr lang="en-US" sz="1400" b="1" dirty="0"/>
                    <a:t>return</a:t>
                  </a:r>
                  <a14:m>
                    <m:oMath xmlns:m="http://schemas.openxmlformats.org/officeDocument/2006/math">
                      <m:r>
                        <a:rPr lang="en-US" sz="1400" b="1" i="0"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𝑃𝑎𝑡h</m:t>
                      </m:r>
                    </m:oMath>
                  </a14:m>
                  <a:endParaRPr lang="en-US" sz="1400" b="1" dirty="0"/>
                </a:p>
                <a:p>
                  <a:pPr marL="288925"/>
                  <a:r>
                    <a:rPr lang="en-US" sz="1400" b="1" dirty="0"/>
                    <a:t>end</a:t>
                  </a:r>
                </a:p>
                <a:p>
                  <a:endParaRPr lang="en-US" sz="1400" b="1" dirty="0"/>
                </a:p>
              </p:txBody>
            </p:sp>
          </mc:Choice>
          <mc:Fallback xmlns="">
            <p:sp>
              <p:nvSpPr>
                <p:cNvPr id="2" name="TextBox 1">
                  <a:extLst>
                    <a:ext uri="{FF2B5EF4-FFF2-40B4-BE49-F238E27FC236}">
                      <a16:creationId xmlns:a16="http://schemas.microsoft.com/office/drawing/2014/main" id="{DEDAE558-A76C-EA46-AF16-C83C6FDD79A8}"/>
                    </a:ext>
                  </a:extLst>
                </p:cNvPr>
                <p:cNvSpPr txBox="1">
                  <a:spLocks noRot="1" noChangeAspect="1" noMove="1" noResize="1" noEditPoints="1" noAdjustHandles="1" noChangeArrowheads="1" noChangeShapeType="1" noTextEdit="1"/>
                </p:cNvSpPr>
                <p:nvPr/>
              </p:nvSpPr>
              <p:spPr>
                <a:xfrm>
                  <a:off x="5424054" y="3574473"/>
                  <a:ext cx="3491345" cy="2457000"/>
                </a:xfrm>
                <a:prstGeom prst="rect">
                  <a:avLst/>
                </a:prstGeom>
                <a:blipFill>
                  <a:blip r:embed="rId5"/>
                  <a:stretch>
                    <a:fillRect l="-2899" t="-2577" b="-2577"/>
                  </a:stretch>
                </a:blipFill>
              </p:spPr>
              <p:txBody>
                <a:bodyPr/>
                <a:lstStyle/>
                <a:p>
                  <a:r>
                    <a:rPr lang="en-US">
                      <a:noFill/>
                    </a:rPr>
                    <a:t> </a:t>
                  </a:r>
                </a:p>
              </p:txBody>
            </p:sp>
          </mc:Fallback>
        </mc:AlternateContent>
      </p:grpSp>
    </p:spTree>
    <p:extLst>
      <p:ext uri="{BB962C8B-B14F-4D97-AF65-F5344CB8AC3E}">
        <p14:creationId xmlns:p14="http://schemas.microsoft.com/office/powerpoint/2010/main" val="2296524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Dynamic Programming</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599" y="589938"/>
                <a:ext cx="8686801" cy="5750355"/>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1200"/>
                  </a:spcAft>
                  <a:buFont typeface="Arial" pitchFamily="34" charset="0"/>
                  <a:buChar char="•"/>
                </a:pPr>
                <a:r>
                  <a:rPr lang="en-US" altLang="en-US" sz="1800" b="1" dirty="0">
                    <a:solidFill>
                      <a:schemeClr val="bg1"/>
                    </a:solidFill>
                  </a:rPr>
                  <a:t>Consider the problem of finding the best path</a:t>
                </a:r>
                <a:br>
                  <a:rPr lang="en-US" altLang="en-US" sz="1800" b="1" dirty="0">
                    <a:solidFill>
                      <a:schemeClr val="bg1"/>
                    </a:solidFill>
                  </a:rPr>
                </a:br>
                <a:r>
                  <a:rPr lang="en-US" altLang="en-US" sz="1800" b="1" dirty="0">
                    <a:solidFill>
                      <a:schemeClr val="bg1"/>
                    </a:solidFill>
                  </a:rPr>
                  <a:t>through a  discrete space. We can visualize this </a:t>
                </a:r>
                <a:br>
                  <a:rPr lang="en-US" altLang="en-US" sz="1800" b="1" dirty="0">
                    <a:solidFill>
                      <a:schemeClr val="bg1"/>
                    </a:solidFill>
                  </a:rPr>
                </a:br>
                <a:r>
                  <a:rPr lang="en-US" altLang="en-US" sz="1800" b="1" dirty="0">
                    <a:solidFill>
                      <a:schemeClr val="bg1"/>
                    </a:solidFill>
                  </a:rPr>
                  <a:t>using a grid, though dynamic programming </a:t>
                </a:r>
                <a:br>
                  <a:rPr lang="en-US" altLang="en-US" sz="1800" b="1" dirty="0">
                    <a:solidFill>
                      <a:schemeClr val="bg1"/>
                    </a:solidFill>
                  </a:rPr>
                </a:br>
                <a:r>
                  <a:rPr lang="en-US" altLang="en-US" sz="1800" b="1" dirty="0">
                    <a:solidFill>
                      <a:schemeClr val="bg1"/>
                    </a:solidFill>
                  </a:rPr>
                  <a:t>solutions need not  be limited to such a grid.</a:t>
                </a:r>
              </a:p>
              <a:p>
                <a:pPr marL="176213" indent="-176213">
                  <a:spcBef>
                    <a:spcPts val="0"/>
                  </a:spcBef>
                  <a:spcAft>
                    <a:spcPts val="1200"/>
                  </a:spcAft>
                  <a:buFont typeface="Arial" pitchFamily="34" charset="0"/>
                  <a:buChar char="•"/>
                </a:pPr>
                <a:r>
                  <a:rPr lang="en-US" altLang="en-US" sz="1800" b="1" dirty="0">
                    <a:solidFill>
                      <a:schemeClr val="bg1"/>
                    </a:solidFill>
                  </a:rPr>
                  <a:t>Define a partial path from </a:t>
                </a:r>
                <a14:m>
                  <m:oMath xmlns:m="http://schemas.openxmlformats.org/officeDocument/2006/math">
                    <m:r>
                      <a:rPr lang="en-US" altLang="en-US" sz="1800" i="1" dirty="0" smtClean="0">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𝑠</m:t>
                    </m:r>
                    <m:r>
                      <a:rPr lang="en-US" altLang="en-US" sz="1800" i="1" dirty="0" err="1">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𝑡</m:t>
                    </m:r>
                    <m:r>
                      <a:rPr lang="en-US" altLang="en-US" sz="1800" i="1" dirty="0">
                        <a:solidFill>
                          <a:schemeClr val="bg1"/>
                        </a:solidFill>
                        <a:latin typeface="Cambria Math" panose="02040503050406030204" pitchFamily="18" charset="0"/>
                      </a:rPr>
                      <m:t>)</m:t>
                    </m:r>
                  </m:oMath>
                </a14:m>
                <a:r>
                  <a:rPr lang="en-US" altLang="en-US" sz="1800" dirty="0">
                    <a:solidFill>
                      <a:schemeClr val="bg1"/>
                    </a:solidFill>
                  </a:rPr>
                  <a:t> </a:t>
                </a:r>
                <a:r>
                  <a:rPr lang="en-US" altLang="en-US" sz="1800" b="1" dirty="0">
                    <a:solidFill>
                      <a:schemeClr val="bg1"/>
                    </a:solidFill>
                  </a:rPr>
                  <a:t>to </a:t>
                </a:r>
                <a14:m>
                  <m:oMath xmlns:m="http://schemas.openxmlformats.org/officeDocument/2006/math">
                    <m:r>
                      <a:rPr lang="en-US" altLang="en-US" sz="1800" i="1" dirty="0" smtClean="0">
                        <a:solidFill>
                          <a:schemeClr val="bg1"/>
                        </a:solidFill>
                        <a:latin typeface="Cambria Math" panose="02040503050406030204" pitchFamily="18" charset="0"/>
                      </a:rPr>
                      <m:t>(</m:t>
                    </m:r>
                    <m:r>
                      <a:rPr lang="en-US" altLang="en-US" sz="1800" i="1" dirty="0" smtClean="0">
                        <a:solidFill>
                          <a:schemeClr val="bg1"/>
                        </a:solidFill>
                        <a:latin typeface="Cambria Math" panose="02040503050406030204" pitchFamily="18" charset="0"/>
                      </a:rPr>
                      <m:t>𝑢</m:t>
                    </m:r>
                    <m:r>
                      <a:rPr lang="en-US" altLang="en-US" sz="1800" i="1" dirty="0" smtClean="0">
                        <a:solidFill>
                          <a:schemeClr val="bg1"/>
                        </a:solidFill>
                        <a:latin typeface="Cambria Math" panose="02040503050406030204" pitchFamily="18" charset="0"/>
                      </a:rPr>
                      <m:t>,</m:t>
                    </m:r>
                    <m:r>
                      <a:rPr lang="en-US" altLang="en-US" sz="1800" i="1" dirty="0" smtClean="0">
                        <a:solidFill>
                          <a:schemeClr val="bg1"/>
                        </a:solidFill>
                        <a:latin typeface="Cambria Math" panose="02040503050406030204" pitchFamily="18" charset="0"/>
                      </a:rPr>
                      <m:t>𝑣</m:t>
                    </m:r>
                    <m:r>
                      <a:rPr lang="en-US" altLang="en-US" sz="1800" i="1" dirty="0" smtClean="0">
                        <a:solidFill>
                          <a:schemeClr val="bg1"/>
                        </a:solidFill>
                        <a:latin typeface="Cambria Math" panose="02040503050406030204" pitchFamily="18" charset="0"/>
                      </a:rPr>
                      <m:t>)</m:t>
                    </m:r>
                  </m:oMath>
                </a14:m>
                <a:r>
                  <a:rPr lang="en-US" altLang="en-US" sz="1800" dirty="0">
                    <a:solidFill>
                      <a:schemeClr val="bg1"/>
                    </a:solidFill>
                  </a:rPr>
                  <a:t> </a:t>
                </a:r>
                <a:r>
                  <a:rPr lang="en-US" altLang="en-US" sz="1800" b="1" dirty="0">
                    <a:solidFill>
                      <a:schemeClr val="bg1"/>
                    </a:solidFill>
                  </a:rPr>
                  <a:t>as an</a:t>
                </a:r>
                <a:br>
                  <a:rPr lang="en-US" altLang="en-US" sz="1800" b="1" dirty="0">
                    <a:solidFill>
                      <a:schemeClr val="bg1"/>
                    </a:solidFill>
                  </a:rPr>
                </a:br>
                <a:r>
                  <a:rPr lang="en-US" altLang="en-US" sz="1800" b="1" dirty="0">
                    <a:solidFill>
                      <a:schemeClr val="bg1"/>
                    </a:solidFill>
                  </a:rPr>
                  <a:t>n-tuple: </a:t>
                </a:r>
                <a14:m>
                  <m:oMath xmlns:m="http://schemas.openxmlformats.org/officeDocument/2006/math">
                    <m:r>
                      <a:rPr lang="en-US" altLang="en-US" sz="1800" i="1" dirty="0" smtClean="0">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𝑠</m:t>
                    </m:r>
                    <m:r>
                      <a:rPr lang="en-US" altLang="en-US" sz="1800" i="1" dirty="0" err="1">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𝑡</m:t>
                    </m:r>
                    <m:r>
                      <a:rPr lang="en-US" altLang="en-US" sz="1800" i="1" dirty="0">
                        <a:solidFill>
                          <a:schemeClr val="bg1"/>
                        </a:solidFill>
                        <a:latin typeface="Cambria Math" panose="02040503050406030204" pitchFamily="18" charset="0"/>
                      </a:rPr>
                      <m:t>), …, (</m:t>
                    </m:r>
                    <m:r>
                      <a:rPr lang="en-US" altLang="en-US" sz="1800" i="1" dirty="0">
                        <a:solidFill>
                          <a:schemeClr val="bg1"/>
                        </a:solidFill>
                        <a:latin typeface="Cambria Math" panose="02040503050406030204" pitchFamily="18" charset="0"/>
                      </a:rPr>
                      <m:t>𝑖</m:t>
                    </m:r>
                    <m:r>
                      <a:rPr lang="en-US" altLang="en-US" sz="1800" i="1" baseline="-25000" dirty="0">
                        <a:solidFill>
                          <a:schemeClr val="bg1"/>
                        </a:solidFill>
                        <a:latin typeface="Cambria Math" panose="02040503050406030204" pitchFamily="18" charset="0"/>
                      </a:rPr>
                      <m:t>1</m:t>
                    </m:r>
                    <m:r>
                      <a:rPr lang="en-US" altLang="en-US" sz="1800" i="1" dirty="0">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𝑗</m:t>
                    </m:r>
                    <m:r>
                      <a:rPr lang="en-US" altLang="en-US" sz="1800" i="1" baseline="-25000" dirty="0">
                        <a:solidFill>
                          <a:schemeClr val="bg1"/>
                        </a:solidFill>
                        <a:latin typeface="Cambria Math" panose="02040503050406030204" pitchFamily="18" charset="0"/>
                      </a:rPr>
                      <m:t>1</m:t>
                    </m:r>
                    <m:r>
                      <a:rPr lang="en-US" altLang="en-US" sz="1800" i="1" dirty="0">
                        <a:solidFill>
                          <a:schemeClr val="bg1"/>
                        </a:solidFill>
                        <a:latin typeface="Cambria Math" panose="02040503050406030204" pitchFamily="18" charset="0"/>
                      </a:rPr>
                      <m:t>), (</m:t>
                    </m:r>
                    <m:r>
                      <a:rPr lang="en-US" altLang="en-US" sz="1800" i="1" dirty="0">
                        <a:solidFill>
                          <a:schemeClr val="bg1"/>
                        </a:solidFill>
                        <a:latin typeface="Cambria Math" panose="02040503050406030204" pitchFamily="18" charset="0"/>
                      </a:rPr>
                      <m:t>𝑖</m:t>
                    </m:r>
                    <m:r>
                      <a:rPr lang="en-US" altLang="en-US" sz="1800" i="1" baseline="-25000" dirty="0">
                        <a:solidFill>
                          <a:schemeClr val="bg1"/>
                        </a:solidFill>
                        <a:latin typeface="Cambria Math" panose="02040503050406030204" pitchFamily="18" charset="0"/>
                      </a:rPr>
                      <m:t>2</m:t>
                    </m:r>
                    <m:r>
                      <a:rPr lang="en-US" altLang="en-US" sz="1800" i="1" dirty="0">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𝑗</m:t>
                    </m:r>
                    <m:r>
                      <a:rPr lang="en-US" altLang="en-US" sz="1800" i="1" baseline="-25000" dirty="0">
                        <a:solidFill>
                          <a:schemeClr val="bg1"/>
                        </a:solidFill>
                        <a:latin typeface="Cambria Math" panose="02040503050406030204" pitchFamily="18" charset="0"/>
                      </a:rPr>
                      <m:t>2</m:t>
                    </m:r>
                    <m:r>
                      <a:rPr lang="en-US" altLang="en-US" sz="1800" i="1" dirty="0">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𝑖</m:t>
                    </m:r>
                    <m:r>
                      <a:rPr lang="en-US" altLang="en-US" sz="1800" i="1" baseline="-25000" dirty="0" err="1">
                        <a:solidFill>
                          <a:schemeClr val="bg1"/>
                        </a:solidFill>
                        <a:latin typeface="Cambria Math" panose="02040503050406030204" pitchFamily="18" charset="0"/>
                      </a:rPr>
                      <m:t>𝑘</m:t>
                    </m:r>
                    <m:r>
                      <a:rPr lang="en-US" altLang="en-US" sz="1800" i="1" dirty="0" err="1">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𝑗𝑘</m:t>
                    </m:r>
                    <m:r>
                      <a:rPr lang="en-US" altLang="en-US" sz="1800" i="1" dirty="0">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𝑢</m:t>
                    </m:r>
                    <m:r>
                      <a:rPr lang="en-US" altLang="en-US" sz="1800" i="1" dirty="0">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𝑣</m:t>
                    </m:r>
                    <m:r>
                      <a:rPr lang="en-US" altLang="en-US" sz="1800" i="1" dirty="0">
                        <a:solidFill>
                          <a:schemeClr val="bg1"/>
                        </a:solidFill>
                        <a:latin typeface="Cambria Math" panose="02040503050406030204" pitchFamily="18" charset="0"/>
                      </a:rPr>
                      <m:t>)</m:t>
                    </m:r>
                  </m:oMath>
                </a14:m>
                <a:endParaRPr lang="en-US" altLang="en-US" sz="1800" dirty="0">
                  <a:solidFill>
                    <a:schemeClr val="bg1"/>
                  </a:solidFill>
                </a:endParaRPr>
              </a:p>
              <a:p>
                <a:pPr marL="176213" indent="-176213">
                  <a:spcBef>
                    <a:spcPts val="0"/>
                  </a:spcBef>
                  <a:spcAft>
                    <a:spcPts val="600"/>
                  </a:spcAft>
                  <a:buFont typeface="Arial" pitchFamily="34" charset="0"/>
                  <a:buChar char="•"/>
                </a:pPr>
                <a:r>
                  <a:rPr lang="en-US" altLang="en-US" sz="1800" b="1" dirty="0">
                    <a:solidFill>
                      <a:schemeClr val="bg1"/>
                    </a:solidFill>
                  </a:rPr>
                  <a:t>The cost in moving from </a:t>
                </a:r>
                <a14:m>
                  <m:oMath xmlns:m="http://schemas.openxmlformats.org/officeDocument/2006/math">
                    <m:r>
                      <a:rPr lang="en-US" altLang="en-US" sz="1800" i="1" dirty="0" smtClean="0">
                        <a:solidFill>
                          <a:schemeClr val="bg1"/>
                        </a:solidFill>
                        <a:latin typeface="Cambria Math" panose="02040503050406030204" pitchFamily="18" charset="0"/>
                      </a:rPr>
                      <m:t>(</m:t>
                    </m:r>
                    <m:sSub>
                      <m:sSubPr>
                        <m:ctrlPr>
                          <a:rPr lang="en-US" altLang="en-US" sz="1800" i="1" dirty="0" smtClean="0">
                            <a:solidFill>
                              <a:schemeClr val="bg1"/>
                            </a:solidFill>
                            <a:latin typeface="Cambria Math" panose="02040503050406030204" pitchFamily="18" charset="0"/>
                          </a:rPr>
                        </m:ctrlPr>
                      </m:sSubPr>
                      <m:e>
                        <m:r>
                          <a:rPr lang="en-US" altLang="en-US" sz="1800" b="0" i="1" dirty="0" smtClean="0">
                            <a:solidFill>
                              <a:schemeClr val="bg1"/>
                            </a:solidFill>
                            <a:latin typeface="Cambria Math" panose="02040503050406030204" pitchFamily="18" charset="0"/>
                          </a:rPr>
                          <m:t>𝑖</m:t>
                        </m:r>
                      </m:e>
                      <m:sub>
                        <m:r>
                          <a:rPr lang="en-US" altLang="en-US" sz="1800" b="0" i="1" dirty="0" smtClean="0">
                            <a:solidFill>
                              <a:schemeClr val="bg1"/>
                            </a:solidFill>
                            <a:latin typeface="Cambria Math" panose="02040503050406030204" pitchFamily="18" charset="0"/>
                          </a:rPr>
                          <m:t>𝑘</m:t>
                        </m:r>
                        <m:r>
                          <a:rPr lang="en-US" altLang="en-US" sz="1800" b="0" i="1" dirty="0" smtClean="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b="0" i="1" dirty="0" smtClean="0">
                            <a:solidFill>
                              <a:schemeClr val="bg1"/>
                            </a:solidFill>
                            <a:latin typeface="Cambria Math" panose="02040503050406030204" pitchFamily="18" charset="0"/>
                          </a:rPr>
                          <m:t>𝑗</m:t>
                        </m:r>
                      </m:e>
                      <m:sub>
                        <m:r>
                          <a:rPr lang="en-US" altLang="en-US" sz="1800" i="1" dirty="0">
                            <a:solidFill>
                              <a:schemeClr val="bg1"/>
                            </a:solidFill>
                            <a:latin typeface="Cambria Math" panose="02040503050406030204" pitchFamily="18" charset="0"/>
                          </a:rPr>
                          <m:t>𝑘</m:t>
                        </m:r>
                        <m:r>
                          <a:rPr lang="en-US" altLang="en-US" sz="1800" i="1" dirty="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oMath>
                </a14:m>
                <a:r>
                  <a:rPr lang="en-US" altLang="en-US" sz="1800" dirty="0">
                    <a:solidFill>
                      <a:schemeClr val="bg1"/>
                    </a:solidFill>
                  </a:rPr>
                  <a:t> </a:t>
                </a:r>
                <a:r>
                  <a:rPr lang="en-US" altLang="en-US" sz="1800" b="1" dirty="0">
                    <a:solidFill>
                      <a:schemeClr val="bg1"/>
                    </a:solidFill>
                  </a:rPr>
                  <a:t>to </a:t>
                </a:r>
                <a14:m>
                  <m:oMath xmlns:m="http://schemas.openxmlformats.org/officeDocument/2006/math">
                    <m:r>
                      <a:rPr lang="en-US" altLang="en-US" sz="1800" i="1" dirty="0" smtClean="0">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𝑖</m:t>
                    </m:r>
                    <m:r>
                      <a:rPr lang="en-US" altLang="en-US" sz="1800" i="1" baseline="-25000" dirty="0" err="1">
                        <a:solidFill>
                          <a:schemeClr val="bg1"/>
                        </a:solidFill>
                        <a:latin typeface="Cambria Math" panose="02040503050406030204" pitchFamily="18" charset="0"/>
                      </a:rPr>
                      <m:t>𝑘</m:t>
                    </m:r>
                    <m:r>
                      <a:rPr lang="en-US" altLang="en-US" sz="1800" i="1" dirty="0" err="1">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𝑗𝑘</m:t>
                    </m:r>
                    <m:r>
                      <a:rPr lang="en-US" altLang="en-US" sz="1800" i="1" dirty="0">
                        <a:solidFill>
                          <a:schemeClr val="bg1"/>
                        </a:solidFill>
                        <a:latin typeface="Cambria Math" panose="02040503050406030204" pitchFamily="18" charset="0"/>
                      </a:rPr>
                      <m:t>)</m:t>
                    </m:r>
                  </m:oMath>
                </a14:m>
                <a:r>
                  <a:rPr lang="en-US" altLang="en-US" sz="1800" dirty="0">
                    <a:solidFill>
                      <a:schemeClr val="bg1"/>
                    </a:solidFill>
                  </a:rPr>
                  <a:t> </a:t>
                </a:r>
                <a:r>
                  <a:rPr lang="en-US" altLang="en-US" sz="1800" b="1" dirty="0">
                    <a:solidFill>
                      <a:schemeClr val="bg1"/>
                    </a:solidFill>
                  </a:rPr>
                  <a:t>is:</a:t>
                </a:r>
              </a:p>
              <a:p>
                <a:pPr marL="463550">
                  <a:spcBef>
                    <a:spcPts val="0"/>
                  </a:spcBef>
                  <a:spcAft>
                    <a:spcPts val="1200"/>
                  </a:spcAft>
                </a:pPr>
                <a14:m>
                  <m:oMathPara xmlns:m="http://schemas.openxmlformats.org/officeDocument/2006/math">
                    <m:oMathParaPr>
                      <m:jc m:val="left"/>
                    </m:oMathParaPr>
                    <m:oMath xmlns:m="http://schemas.openxmlformats.org/officeDocument/2006/math">
                      <m:r>
                        <a:rPr lang="en-US" altLang="en-US" sz="1800" b="0" i="1" smtClean="0">
                          <a:solidFill>
                            <a:schemeClr val="bg1"/>
                          </a:solidFill>
                          <a:latin typeface="Cambria Math" panose="02040503050406030204" pitchFamily="18" charset="0"/>
                        </a:rPr>
                        <m:t>𝑑</m:t>
                      </m:r>
                      <m:d>
                        <m:dPr>
                          <m:begChr m:val="["/>
                          <m:endChr m:val="]"/>
                          <m:ctrlPr>
                            <a:rPr lang="en-US" altLang="en-US" sz="1800" b="1" i="1" smtClean="0">
                              <a:solidFill>
                                <a:schemeClr val="bg1"/>
                              </a:solidFill>
                              <a:latin typeface="Cambria Math" panose="02040503050406030204" pitchFamily="18" charset="0"/>
                            </a:rPr>
                          </m:ctrlPr>
                        </m:dPr>
                        <m:e>
                          <m:d>
                            <m:dPr>
                              <m:begChr m:val=""/>
                              <m:endChr m:val="|"/>
                              <m:ctrlPr>
                                <a:rPr lang="en-US" altLang="en-US" sz="1800" b="1" i="1" smtClean="0">
                                  <a:solidFill>
                                    <a:schemeClr val="bg1"/>
                                  </a:solidFill>
                                  <a:latin typeface="Cambria Math" panose="02040503050406030204" pitchFamily="18" charset="0"/>
                                </a:rPr>
                              </m:ctrlPr>
                            </m:dPr>
                            <m:e>
                              <m:d>
                                <m:dPr>
                                  <m:ctrlPr>
                                    <a:rPr lang="en-US" altLang="en-US" sz="1800" i="1" dirty="0" err="1">
                                      <a:solidFill>
                                        <a:schemeClr val="bg1"/>
                                      </a:solidFill>
                                      <a:latin typeface="Cambria Math" panose="02040503050406030204" pitchFamily="18" charset="0"/>
                                    </a:rPr>
                                  </m:ctrlPr>
                                </m:dPr>
                                <m:e>
                                  <m:r>
                                    <a:rPr lang="en-US" altLang="en-US" sz="1800" i="1" dirty="0" err="1">
                                      <a:solidFill>
                                        <a:schemeClr val="bg1"/>
                                      </a:solidFill>
                                      <a:latin typeface="Cambria Math" panose="02040503050406030204" pitchFamily="18" charset="0"/>
                                    </a:rPr>
                                    <m:t>𝑖</m:t>
                                  </m:r>
                                  <m:r>
                                    <a:rPr lang="en-US" altLang="en-US" sz="1800" i="1" baseline="-25000" dirty="0" err="1">
                                      <a:solidFill>
                                        <a:schemeClr val="bg1"/>
                                      </a:solidFill>
                                      <a:latin typeface="Cambria Math" panose="02040503050406030204" pitchFamily="18" charset="0"/>
                                    </a:rPr>
                                    <m:t>𝑘</m:t>
                                  </m:r>
                                  <m:r>
                                    <a:rPr lang="en-US" altLang="en-US" sz="1800" i="1" dirty="0" err="1">
                                      <a:solidFill>
                                        <a:schemeClr val="bg1"/>
                                      </a:solidFill>
                                      <a:latin typeface="Cambria Math" panose="02040503050406030204" pitchFamily="18" charset="0"/>
                                    </a:rPr>
                                    <m:t>,</m:t>
                                  </m:r>
                                  <m:r>
                                    <a:rPr lang="en-US" altLang="en-US" sz="1800" b="0" i="1" dirty="0" smtClean="0">
                                      <a:solidFill>
                                        <a:schemeClr val="bg1"/>
                                      </a:solidFill>
                                      <a:latin typeface="Cambria Math" panose="02040503050406030204" pitchFamily="18" charset="0"/>
                                    </a:rPr>
                                    <m:t>𝑗</m:t>
                                  </m:r>
                                  <m:r>
                                    <a:rPr lang="en-US" altLang="en-US" sz="1800" i="1" baseline="-25000" dirty="0" err="1">
                                      <a:solidFill>
                                        <a:schemeClr val="bg1"/>
                                      </a:solidFill>
                                      <a:latin typeface="Cambria Math" panose="02040503050406030204" pitchFamily="18" charset="0"/>
                                    </a:rPr>
                                    <m:t>𝑘</m:t>
                                  </m:r>
                                </m:e>
                              </m:d>
                            </m:e>
                          </m:d>
                          <m:r>
                            <a:rPr lang="en-US" altLang="en-US" sz="180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i="1" dirty="0">
                                  <a:solidFill>
                                    <a:schemeClr val="bg1"/>
                                  </a:solidFill>
                                  <a:latin typeface="Cambria Math" panose="02040503050406030204" pitchFamily="18" charset="0"/>
                                </a:rPr>
                                <m:t>𝑖</m:t>
                              </m:r>
                            </m:e>
                            <m:sub>
                              <m:r>
                                <a:rPr lang="en-US" altLang="en-US" sz="1800" i="1" dirty="0">
                                  <a:solidFill>
                                    <a:schemeClr val="bg1"/>
                                  </a:solidFill>
                                  <a:latin typeface="Cambria Math" panose="02040503050406030204" pitchFamily="18" charset="0"/>
                                </a:rPr>
                                <m:t>𝑘</m:t>
                              </m:r>
                              <m:r>
                                <a:rPr lang="en-US" altLang="en-US" sz="1800" i="1" dirty="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i="1" dirty="0">
                                  <a:solidFill>
                                    <a:schemeClr val="bg1"/>
                                  </a:solidFill>
                                  <a:latin typeface="Cambria Math" panose="02040503050406030204" pitchFamily="18" charset="0"/>
                                </a:rPr>
                                <m:t>𝑗</m:t>
                              </m:r>
                            </m:e>
                            <m:sub>
                              <m:r>
                                <a:rPr lang="en-US" altLang="en-US" sz="1800" i="1" dirty="0">
                                  <a:solidFill>
                                    <a:schemeClr val="bg1"/>
                                  </a:solidFill>
                                  <a:latin typeface="Cambria Math" panose="02040503050406030204" pitchFamily="18" charset="0"/>
                                </a:rPr>
                                <m:t>𝑘</m:t>
                              </m:r>
                              <m:r>
                                <a:rPr lang="en-US" altLang="en-US" sz="1800" i="1" dirty="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e>
                      </m:d>
                      <m:r>
                        <a:rPr lang="en-US" altLang="en-US" sz="1800" b="1" i="1" smtClean="0">
                          <a:solidFill>
                            <a:schemeClr val="bg1"/>
                          </a:solidFill>
                          <a:latin typeface="Cambria Math" panose="02040503050406030204" pitchFamily="18" charset="0"/>
                        </a:rPr>
                        <m:t>=</m:t>
                      </m:r>
                    </m:oMath>
                  </m:oMathPara>
                </a14:m>
                <a:endParaRPr lang="en-US" altLang="en-US" sz="1800" b="1" i="1" dirty="0">
                  <a:solidFill>
                    <a:schemeClr val="bg1"/>
                  </a:solidFill>
                  <a:latin typeface="Cambria Math" panose="02040503050406030204" pitchFamily="18" charset="0"/>
                </a:endParaRPr>
              </a:p>
              <a:p>
                <a:pPr marL="1662113">
                  <a:spcBef>
                    <a:spcPts val="0"/>
                  </a:spcBef>
                  <a:spcAft>
                    <a:spcPts val="1200"/>
                  </a:spcAft>
                </a:pPr>
                <a14:m>
                  <m:oMath xmlns:m="http://schemas.openxmlformats.org/officeDocument/2006/math">
                    <m:sSub>
                      <m:sSubPr>
                        <m:ctrlPr>
                          <a:rPr lang="en-US" altLang="en-US" sz="1800" i="1" smtClean="0">
                            <a:solidFill>
                              <a:schemeClr val="bg1"/>
                            </a:solidFill>
                            <a:latin typeface="Cambria Math" panose="02040503050406030204" pitchFamily="18" charset="0"/>
                          </a:rPr>
                        </m:ctrlPr>
                      </m:sSubPr>
                      <m:e>
                        <m:r>
                          <a:rPr lang="en-US" altLang="en-US" sz="1800" b="0" i="1" smtClean="0">
                            <a:solidFill>
                              <a:schemeClr val="bg1"/>
                            </a:solidFill>
                            <a:latin typeface="Cambria Math" panose="02040503050406030204" pitchFamily="18" charset="0"/>
                          </a:rPr>
                          <m:t>𝑑</m:t>
                        </m:r>
                      </m:e>
                      <m:sub>
                        <m:r>
                          <a:rPr lang="en-US" altLang="en-US" sz="1800" b="0" i="1" smtClean="0">
                            <a:solidFill>
                              <a:schemeClr val="bg1"/>
                            </a:solidFill>
                            <a:latin typeface="Cambria Math" panose="02040503050406030204" pitchFamily="18" charset="0"/>
                          </a:rPr>
                          <m:t>𝑇</m:t>
                        </m:r>
                      </m:sub>
                    </m:sSub>
                    <m:d>
                      <m:dPr>
                        <m:begChr m:val="["/>
                        <m:endChr m:val="]"/>
                        <m:ctrlPr>
                          <a:rPr lang="en-US" altLang="en-US" sz="1800" b="1" i="1" smtClean="0">
                            <a:solidFill>
                              <a:schemeClr val="bg1"/>
                            </a:solidFill>
                            <a:latin typeface="Cambria Math" panose="02040503050406030204" pitchFamily="18" charset="0"/>
                          </a:rPr>
                        </m:ctrlPr>
                      </m:dPr>
                      <m:e>
                        <m:d>
                          <m:dPr>
                            <m:begChr m:val=""/>
                            <m:endChr m:val="|"/>
                            <m:ctrlPr>
                              <a:rPr lang="en-US" altLang="en-US" sz="1800" b="1" i="1">
                                <a:solidFill>
                                  <a:schemeClr val="bg1"/>
                                </a:solidFill>
                                <a:latin typeface="Cambria Math" panose="02040503050406030204" pitchFamily="18" charset="0"/>
                              </a:rPr>
                            </m:ctrlPr>
                          </m:dPr>
                          <m:e>
                            <m:d>
                              <m:dPr>
                                <m:ctrlPr>
                                  <a:rPr lang="en-US" altLang="en-US" sz="1800" i="1" dirty="0" err="1">
                                    <a:solidFill>
                                      <a:schemeClr val="bg1"/>
                                    </a:solidFill>
                                    <a:latin typeface="Cambria Math" panose="02040503050406030204" pitchFamily="18" charset="0"/>
                                  </a:rPr>
                                </m:ctrlPr>
                              </m:dPr>
                              <m:e>
                                <m:r>
                                  <a:rPr lang="en-US" altLang="en-US" sz="1800" i="1" dirty="0" err="1">
                                    <a:solidFill>
                                      <a:schemeClr val="bg1"/>
                                    </a:solidFill>
                                    <a:latin typeface="Cambria Math" panose="02040503050406030204" pitchFamily="18" charset="0"/>
                                  </a:rPr>
                                  <m:t>𝑖</m:t>
                                </m:r>
                                <m:r>
                                  <a:rPr lang="en-US" altLang="en-US" sz="1800" i="1" baseline="-25000" dirty="0" err="1">
                                    <a:solidFill>
                                      <a:schemeClr val="bg1"/>
                                    </a:solidFill>
                                    <a:latin typeface="Cambria Math" panose="02040503050406030204" pitchFamily="18" charset="0"/>
                                  </a:rPr>
                                  <m:t>𝑘</m:t>
                                </m:r>
                                <m:r>
                                  <a:rPr lang="en-US" altLang="en-US" sz="1800" i="1" dirty="0" err="1">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𝑗</m:t>
                                </m:r>
                                <m:r>
                                  <a:rPr lang="en-US" altLang="en-US" sz="1800" i="1" baseline="-25000" dirty="0" err="1">
                                    <a:solidFill>
                                      <a:schemeClr val="bg1"/>
                                    </a:solidFill>
                                    <a:latin typeface="Cambria Math" panose="02040503050406030204" pitchFamily="18" charset="0"/>
                                  </a:rPr>
                                  <m:t>𝑘</m:t>
                                </m:r>
                              </m:e>
                            </m:d>
                          </m:e>
                        </m:d>
                        <m:r>
                          <a:rPr lang="en-US" altLang="en-US" sz="180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i="1" dirty="0">
                                <a:solidFill>
                                  <a:schemeClr val="bg1"/>
                                </a:solidFill>
                                <a:latin typeface="Cambria Math" panose="02040503050406030204" pitchFamily="18" charset="0"/>
                              </a:rPr>
                              <m:t>𝑖</m:t>
                            </m:r>
                          </m:e>
                          <m:sub>
                            <m:r>
                              <a:rPr lang="en-US" altLang="en-US" sz="1800" i="1" dirty="0">
                                <a:solidFill>
                                  <a:schemeClr val="bg1"/>
                                </a:solidFill>
                                <a:latin typeface="Cambria Math" panose="02040503050406030204" pitchFamily="18" charset="0"/>
                              </a:rPr>
                              <m:t>𝑘</m:t>
                            </m:r>
                            <m:r>
                              <a:rPr lang="en-US" altLang="en-US" sz="1800" i="1" dirty="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i="1" dirty="0">
                                <a:solidFill>
                                  <a:schemeClr val="bg1"/>
                                </a:solidFill>
                                <a:latin typeface="Cambria Math" panose="02040503050406030204" pitchFamily="18" charset="0"/>
                              </a:rPr>
                              <m:t>𝑗</m:t>
                            </m:r>
                          </m:e>
                          <m:sub>
                            <m:r>
                              <a:rPr lang="en-US" altLang="en-US" sz="1800" i="1" dirty="0">
                                <a:solidFill>
                                  <a:schemeClr val="bg1"/>
                                </a:solidFill>
                                <a:latin typeface="Cambria Math" panose="02040503050406030204" pitchFamily="18" charset="0"/>
                              </a:rPr>
                              <m:t>𝑘</m:t>
                            </m:r>
                            <m:r>
                              <a:rPr lang="en-US" altLang="en-US" sz="1800" i="1" dirty="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e>
                    </m:d>
                    <m:r>
                      <a:rPr lang="en-US" altLang="en-US" sz="1800" b="1" i="1" smtClean="0">
                        <a:solidFill>
                          <a:schemeClr val="bg1"/>
                        </a:solidFill>
                        <a:latin typeface="Cambria Math" panose="02040503050406030204" pitchFamily="18" charset="0"/>
                      </a:rPr>
                      <m:t>+</m:t>
                    </m:r>
                  </m:oMath>
                </a14:m>
                <a:r>
                  <a:rPr lang="en-US" altLang="en-US" sz="1800" b="1" dirty="0">
                    <a:solidFill>
                      <a:schemeClr val="bg1"/>
                    </a:solidFill>
                  </a:rPr>
                  <a:t> </a:t>
                </a:r>
                <a14:m>
                  <m:oMath xmlns:m="http://schemas.openxmlformats.org/officeDocument/2006/math">
                    <m:sSub>
                      <m:sSubPr>
                        <m:ctrlPr>
                          <a:rPr lang="en-US" altLang="en-US" sz="1800" i="1">
                            <a:solidFill>
                              <a:schemeClr val="bg1"/>
                            </a:solidFill>
                            <a:latin typeface="Cambria Math" panose="02040503050406030204" pitchFamily="18" charset="0"/>
                          </a:rPr>
                        </m:ctrlPr>
                      </m:sSubPr>
                      <m:e>
                        <m:r>
                          <a:rPr lang="en-US" altLang="en-US" sz="1800" b="0" i="1">
                            <a:solidFill>
                              <a:schemeClr val="bg1"/>
                            </a:solidFill>
                            <a:latin typeface="Cambria Math" panose="02040503050406030204" pitchFamily="18" charset="0"/>
                          </a:rPr>
                          <m:t>𝑑</m:t>
                        </m:r>
                      </m:e>
                      <m:sub>
                        <m:r>
                          <a:rPr lang="en-US" altLang="en-US" sz="1800" b="0" i="1" smtClean="0">
                            <a:solidFill>
                              <a:schemeClr val="bg1"/>
                            </a:solidFill>
                            <a:latin typeface="Cambria Math" panose="02040503050406030204" pitchFamily="18" charset="0"/>
                          </a:rPr>
                          <m:t>𝑁</m:t>
                        </m:r>
                      </m:sub>
                    </m:sSub>
                    <m:d>
                      <m:dPr>
                        <m:begChr m:val="["/>
                        <m:endChr m:val="]"/>
                        <m:ctrlPr>
                          <a:rPr lang="en-US" altLang="en-US" sz="1800" b="1" i="1">
                            <a:solidFill>
                              <a:schemeClr val="bg1"/>
                            </a:solidFill>
                            <a:latin typeface="Cambria Math" panose="02040503050406030204" pitchFamily="18" charset="0"/>
                          </a:rPr>
                        </m:ctrlPr>
                      </m:dPr>
                      <m:e>
                        <m:d>
                          <m:dPr>
                            <m:ctrlPr>
                              <a:rPr lang="en-US" altLang="en-US" sz="1800" i="1" dirty="0">
                                <a:solidFill>
                                  <a:schemeClr val="bg1"/>
                                </a:solidFill>
                                <a:latin typeface="Cambria Math" panose="02040503050406030204" pitchFamily="18" charset="0"/>
                              </a:rPr>
                            </m:ctrlPr>
                          </m:dPr>
                          <m:e>
                            <m:r>
                              <a:rPr lang="en-US" altLang="en-US" sz="1800" i="1" dirty="0" err="1">
                                <a:solidFill>
                                  <a:schemeClr val="bg1"/>
                                </a:solidFill>
                                <a:latin typeface="Cambria Math" panose="02040503050406030204" pitchFamily="18" charset="0"/>
                              </a:rPr>
                              <m:t>𝑖</m:t>
                            </m:r>
                            <m:r>
                              <a:rPr lang="en-US" altLang="en-US" sz="1800" i="1" baseline="-25000" dirty="0" err="1">
                                <a:solidFill>
                                  <a:schemeClr val="bg1"/>
                                </a:solidFill>
                                <a:latin typeface="Cambria Math" panose="02040503050406030204" pitchFamily="18" charset="0"/>
                              </a:rPr>
                              <m:t>𝑘</m:t>
                            </m:r>
                            <m:r>
                              <a:rPr lang="en-US" altLang="en-US" sz="1800" i="1" dirty="0" err="1">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𝑗</m:t>
                            </m:r>
                            <m:r>
                              <a:rPr lang="en-US" altLang="en-US" sz="1800" i="1" baseline="-25000" dirty="0" err="1">
                                <a:solidFill>
                                  <a:schemeClr val="bg1"/>
                                </a:solidFill>
                                <a:latin typeface="Cambria Math" panose="02040503050406030204" pitchFamily="18" charset="0"/>
                              </a:rPr>
                              <m:t>𝑘</m:t>
                            </m:r>
                          </m:e>
                        </m:d>
                      </m:e>
                    </m:d>
                  </m:oMath>
                </a14:m>
                <a:endParaRPr lang="en-US" altLang="en-US" sz="1800" b="1" dirty="0">
                  <a:solidFill>
                    <a:schemeClr val="bg1"/>
                  </a:solidFill>
                </a:endParaRPr>
              </a:p>
              <a:p>
                <a:pPr marL="174625" indent="-174625">
                  <a:spcBef>
                    <a:spcPts val="0"/>
                  </a:spcBef>
                  <a:spcAft>
                    <a:spcPts val="1200"/>
                  </a:spcAft>
                  <a:buFont typeface="Arial" panose="020B0604020202020204" pitchFamily="34" charset="0"/>
                  <a:buChar char="•"/>
                </a:pPr>
                <a:r>
                  <a:rPr lang="en-US" altLang="en-US" sz="1800" b="1" dirty="0">
                    <a:solidFill>
                      <a:schemeClr val="bg1"/>
                    </a:solidFill>
                  </a:rPr>
                  <a:t>The cost of a transition is expressed as the sum of transition penalty (or cost) and a node penalty.</a:t>
                </a:r>
              </a:p>
              <a:p>
                <a:pPr marL="176213" indent="-176213">
                  <a:spcBef>
                    <a:spcPts val="0"/>
                  </a:spcBef>
                  <a:spcAft>
                    <a:spcPts val="1200"/>
                  </a:spcAft>
                  <a:buFont typeface="Arial" pitchFamily="34" charset="0"/>
                  <a:buChar char="•"/>
                </a:pPr>
                <a:r>
                  <a:rPr lang="en-US" altLang="en-US" sz="1800" b="1" dirty="0">
                    <a:solidFill>
                      <a:schemeClr val="bg1"/>
                    </a:solidFill>
                  </a:rPr>
                  <a:t>Define the overall path cost as: </a:t>
                </a:r>
                <a14:m>
                  <m:oMath xmlns:m="http://schemas.openxmlformats.org/officeDocument/2006/math">
                    <m:r>
                      <a:rPr lang="en-US" altLang="en-US" sz="1800" b="0" i="1" smtClean="0">
                        <a:solidFill>
                          <a:schemeClr val="bg1"/>
                        </a:solidFill>
                        <a:latin typeface="Cambria Math" panose="02040503050406030204" pitchFamily="18" charset="0"/>
                      </a:rPr>
                      <m:t>𝐷</m:t>
                    </m:r>
                    <m:d>
                      <m:dPr>
                        <m:ctrlPr>
                          <a:rPr lang="en-US" altLang="en-US" sz="1800" i="1" smtClean="0">
                            <a:solidFill>
                              <a:schemeClr val="bg1"/>
                            </a:solidFill>
                            <a:latin typeface="Cambria Math" panose="02040503050406030204" pitchFamily="18" charset="0"/>
                          </a:rPr>
                        </m:ctrlPr>
                      </m:dPr>
                      <m:e>
                        <m:r>
                          <a:rPr lang="en-US" altLang="en-US" sz="1800" b="0" i="1" smtClean="0">
                            <a:solidFill>
                              <a:schemeClr val="bg1"/>
                            </a:solidFill>
                            <a:latin typeface="Cambria Math" panose="02040503050406030204" pitchFamily="18" charset="0"/>
                          </a:rPr>
                          <m:t>𝑖</m:t>
                        </m:r>
                        <m:r>
                          <a:rPr lang="en-US" altLang="en-US" sz="1800" b="0" i="1" smtClean="0">
                            <a:solidFill>
                              <a:schemeClr val="bg1"/>
                            </a:solidFill>
                            <a:latin typeface="Cambria Math" panose="02040503050406030204" pitchFamily="18" charset="0"/>
                          </a:rPr>
                          <m:t>,</m:t>
                        </m:r>
                        <m:r>
                          <a:rPr lang="en-US" altLang="en-US" sz="1800" b="0" i="1" smtClean="0">
                            <a:solidFill>
                              <a:schemeClr val="bg1"/>
                            </a:solidFill>
                            <a:latin typeface="Cambria Math" panose="02040503050406030204" pitchFamily="18" charset="0"/>
                          </a:rPr>
                          <m:t>𝑗</m:t>
                        </m:r>
                      </m:e>
                    </m:d>
                    <m:r>
                      <a:rPr lang="en-US" altLang="en-US" sz="1800" b="0" i="1" smtClean="0">
                        <a:solidFill>
                          <a:schemeClr val="bg1"/>
                        </a:solidFill>
                        <a:latin typeface="Cambria Math" panose="02040503050406030204" pitchFamily="18" charset="0"/>
                      </a:rPr>
                      <m:t>=</m:t>
                    </m:r>
                    <m:nary>
                      <m:naryPr>
                        <m:chr m:val="∑"/>
                        <m:ctrlPr>
                          <a:rPr lang="en-US" altLang="en-US" sz="1800" i="1" smtClean="0">
                            <a:solidFill>
                              <a:schemeClr val="bg1"/>
                            </a:solidFill>
                            <a:latin typeface="Cambria Math" panose="02040503050406030204" pitchFamily="18" charset="0"/>
                          </a:rPr>
                        </m:ctrlPr>
                      </m:naryPr>
                      <m:sub>
                        <m:r>
                          <m:rPr>
                            <m:brk m:alnAt="23"/>
                          </m:rPr>
                          <a:rPr lang="en-US" altLang="en-US" sz="1800" b="0" i="1" smtClean="0">
                            <a:solidFill>
                              <a:schemeClr val="bg1"/>
                            </a:solidFill>
                            <a:latin typeface="Cambria Math" panose="02040503050406030204" pitchFamily="18" charset="0"/>
                          </a:rPr>
                          <m:t>𝑘</m:t>
                        </m:r>
                        <m:r>
                          <a:rPr lang="en-US" altLang="en-US" sz="1800" b="0" i="1" smtClean="0">
                            <a:solidFill>
                              <a:schemeClr val="bg1"/>
                            </a:solidFill>
                            <a:latin typeface="Cambria Math" panose="02040503050406030204" pitchFamily="18" charset="0"/>
                          </a:rPr>
                          <m:t>=1</m:t>
                        </m:r>
                      </m:sub>
                      <m:sup>
                        <m:r>
                          <a:rPr lang="en-US" altLang="en-US" sz="1800" b="0" i="1" smtClean="0">
                            <a:solidFill>
                              <a:schemeClr val="bg1"/>
                            </a:solidFill>
                            <a:latin typeface="Cambria Math" panose="02040503050406030204" pitchFamily="18" charset="0"/>
                          </a:rPr>
                          <m:t>𝐾</m:t>
                        </m:r>
                      </m:sup>
                      <m:e>
                        <m:r>
                          <a:rPr lang="en-US" altLang="en-US" sz="1800" b="0" i="1">
                            <a:solidFill>
                              <a:schemeClr val="bg1"/>
                            </a:solidFill>
                            <a:latin typeface="Cambria Math" panose="02040503050406030204" pitchFamily="18" charset="0"/>
                          </a:rPr>
                          <m:t>𝑑</m:t>
                        </m:r>
                        <m:d>
                          <m:dPr>
                            <m:begChr m:val="["/>
                            <m:endChr m:val="]"/>
                            <m:ctrlPr>
                              <a:rPr lang="en-US" altLang="en-US" sz="1800" i="1">
                                <a:solidFill>
                                  <a:schemeClr val="bg1"/>
                                </a:solidFill>
                                <a:latin typeface="Cambria Math" panose="02040503050406030204" pitchFamily="18" charset="0"/>
                              </a:rPr>
                            </m:ctrlPr>
                          </m:dPr>
                          <m:e>
                            <m:d>
                              <m:dPr>
                                <m:begChr m:val=""/>
                                <m:endChr m:val="|"/>
                                <m:ctrlPr>
                                  <a:rPr lang="en-US" altLang="en-US" sz="1800" i="1">
                                    <a:solidFill>
                                      <a:schemeClr val="bg1"/>
                                    </a:solidFill>
                                    <a:latin typeface="Cambria Math" panose="02040503050406030204" pitchFamily="18" charset="0"/>
                                  </a:rPr>
                                </m:ctrlPr>
                              </m:dPr>
                              <m:e>
                                <m:d>
                                  <m:dPr>
                                    <m:ctrlPr>
                                      <a:rPr lang="en-US" altLang="en-US" sz="1800" i="1" dirty="0" err="1">
                                        <a:solidFill>
                                          <a:schemeClr val="bg1"/>
                                        </a:solidFill>
                                        <a:latin typeface="Cambria Math" panose="02040503050406030204" pitchFamily="18" charset="0"/>
                                      </a:rPr>
                                    </m:ctrlPr>
                                  </m:dPr>
                                  <m:e>
                                    <m:r>
                                      <a:rPr lang="en-US" altLang="en-US" sz="1800" b="0" i="1" dirty="0" err="1">
                                        <a:solidFill>
                                          <a:schemeClr val="bg1"/>
                                        </a:solidFill>
                                        <a:latin typeface="Cambria Math" panose="02040503050406030204" pitchFamily="18" charset="0"/>
                                      </a:rPr>
                                      <m:t>𝑖</m:t>
                                    </m:r>
                                    <m:r>
                                      <a:rPr lang="en-US" altLang="en-US" sz="1800" b="0" i="1" baseline="-25000" dirty="0" err="1">
                                        <a:solidFill>
                                          <a:schemeClr val="bg1"/>
                                        </a:solidFill>
                                        <a:latin typeface="Cambria Math" panose="02040503050406030204" pitchFamily="18" charset="0"/>
                                      </a:rPr>
                                      <m:t>𝑘</m:t>
                                    </m:r>
                                    <m:r>
                                      <a:rPr lang="en-US" altLang="en-US" sz="1800" b="0" i="1" dirty="0" err="1">
                                        <a:solidFill>
                                          <a:schemeClr val="bg1"/>
                                        </a:solidFill>
                                        <a:latin typeface="Cambria Math" panose="02040503050406030204" pitchFamily="18" charset="0"/>
                                      </a:rPr>
                                      <m:t>,</m:t>
                                    </m:r>
                                    <m:r>
                                      <a:rPr lang="en-US" altLang="en-US" sz="1800" b="0" i="1" dirty="0">
                                        <a:solidFill>
                                          <a:schemeClr val="bg1"/>
                                        </a:solidFill>
                                        <a:latin typeface="Cambria Math" panose="02040503050406030204" pitchFamily="18" charset="0"/>
                                      </a:rPr>
                                      <m:t>𝑗</m:t>
                                    </m:r>
                                    <m:r>
                                      <a:rPr lang="en-US" altLang="en-US" sz="1800" b="0" i="1" baseline="-25000" dirty="0" err="1">
                                        <a:solidFill>
                                          <a:schemeClr val="bg1"/>
                                        </a:solidFill>
                                        <a:latin typeface="Cambria Math" panose="02040503050406030204" pitchFamily="18" charset="0"/>
                                      </a:rPr>
                                      <m:t>𝑘</m:t>
                                    </m:r>
                                  </m:e>
                                </m:d>
                              </m:e>
                            </m:d>
                            <m:r>
                              <a:rPr lang="en-US" altLang="en-US" sz="1800" b="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b="0" i="1" dirty="0">
                                    <a:solidFill>
                                      <a:schemeClr val="bg1"/>
                                    </a:solidFill>
                                    <a:latin typeface="Cambria Math" panose="02040503050406030204" pitchFamily="18" charset="0"/>
                                  </a:rPr>
                                  <m:t>𝑖</m:t>
                                </m:r>
                              </m:e>
                              <m:sub>
                                <m:r>
                                  <a:rPr lang="en-US" altLang="en-US" sz="1800" b="0" i="1" dirty="0">
                                    <a:solidFill>
                                      <a:schemeClr val="bg1"/>
                                    </a:solidFill>
                                    <a:latin typeface="Cambria Math" panose="02040503050406030204" pitchFamily="18" charset="0"/>
                                  </a:rPr>
                                  <m:t>𝑘</m:t>
                                </m:r>
                                <m:r>
                                  <a:rPr lang="en-US" altLang="en-US" sz="1800" b="0" i="1" dirty="0">
                                    <a:solidFill>
                                      <a:schemeClr val="bg1"/>
                                    </a:solidFill>
                                    <a:latin typeface="Cambria Math" panose="02040503050406030204" pitchFamily="18" charset="0"/>
                                  </a:rPr>
                                  <m:t>−1</m:t>
                                </m:r>
                              </m:sub>
                            </m:sSub>
                            <m:r>
                              <a:rPr lang="en-US" altLang="en-US" sz="1800" b="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b="0" i="1" dirty="0">
                                    <a:solidFill>
                                      <a:schemeClr val="bg1"/>
                                    </a:solidFill>
                                    <a:latin typeface="Cambria Math" panose="02040503050406030204" pitchFamily="18" charset="0"/>
                                  </a:rPr>
                                  <m:t>𝑗</m:t>
                                </m:r>
                              </m:e>
                              <m:sub>
                                <m:r>
                                  <a:rPr lang="en-US" altLang="en-US" sz="1800" b="0" i="1" dirty="0">
                                    <a:solidFill>
                                      <a:schemeClr val="bg1"/>
                                    </a:solidFill>
                                    <a:latin typeface="Cambria Math" panose="02040503050406030204" pitchFamily="18" charset="0"/>
                                  </a:rPr>
                                  <m:t>𝑘</m:t>
                                </m:r>
                                <m:r>
                                  <a:rPr lang="en-US" altLang="en-US" sz="1800" b="0" i="1" dirty="0">
                                    <a:solidFill>
                                      <a:schemeClr val="bg1"/>
                                    </a:solidFill>
                                    <a:latin typeface="Cambria Math" panose="02040503050406030204" pitchFamily="18" charset="0"/>
                                  </a:rPr>
                                  <m:t>−1</m:t>
                                </m:r>
                              </m:sub>
                            </m:sSub>
                            <m:r>
                              <a:rPr lang="en-US" altLang="en-US" sz="1800" b="0" i="1" dirty="0">
                                <a:solidFill>
                                  <a:schemeClr val="bg1"/>
                                </a:solidFill>
                                <a:latin typeface="Cambria Math" panose="02040503050406030204" pitchFamily="18" charset="0"/>
                              </a:rPr>
                              <m:t>)</m:t>
                            </m:r>
                          </m:e>
                        </m:d>
                        <m:r>
                          <a:rPr lang="en-US" altLang="en-US" sz="1800" b="0" i="1" dirty="0" smtClean="0">
                            <a:solidFill>
                              <a:schemeClr val="bg1"/>
                            </a:solidFill>
                            <a:latin typeface="Cambria Math" panose="02040503050406030204" pitchFamily="18" charset="0"/>
                          </a:rPr>
                          <m:t>.</m:t>
                        </m:r>
                      </m:e>
                    </m:nary>
                  </m:oMath>
                </a14:m>
                <a:endParaRPr lang="en-US" altLang="en-US" sz="1800" dirty="0">
                  <a:solidFill>
                    <a:schemeClr val="bg1"/>
                  </a:solidFill>
                </a:endParaRPr>
              </a:p>
              <a:p>
                <a:pPr marL="176213" indent="-176213">
                  <a:spcBef>
                    <a:spcPts val="0"/>
                  </a:spcBef>
                  <a:spcAft>
                    <a:spcPts val="1200"/>
                  </a:spcAft>
                  <a:buFont typeface="Arial" pitchFamily="34" charset="0"/>
                  <a:buChar char="•"/>
                </a:pPr>
                <a:r>
                  <a:rPr lang="en-US" altLang="en-US" sz="1800" b="1" dirty="0">
                    <a:solidFill>
                      <a:schemeClr val="bg1"/>
                    </a:solidFill>
                  </a:rPr>
                  <a:t>Bellman’s </a:t>
                </a:r>
                <a:r>
                  <a:rPr lang="en-US" altLang="en-US" sz="1800" b="1" dirty="0">
                    <a:solidFill>
                      <a:schemeClr val="accent1"/>
                    </a:solidFill>
                  </a:rPr>
                  <a:t>Principle of Optimality </a:t>
                </a:r>
                <a:r>
                  <a:rPr lang="en-US" altLang="en-US" sz="1800" b="1" dirty="0">
                    <a:solidFill>
                      <a:schemeClr val="bg1"/>
                    </a:solidFill>
                  </a:rPr>
                  <a:t>states that “</a:t>
                </a:r>
                <a:r>
                  <a:rPr lang="en-US" sz="1800" b="1" dirty="0"/>
                  <a:t>an optimal path has the property that whatever the initial conditions and control variables (choices) over some initial period, the control (or decision variables) chosen over the remaining period must be optimal for the remaining problem, with the state resulting from the early decisions taken to be the initial condition.”</a:t>
                </a:r>
                <a:endParaRPr lang="en-US" altLang="en-US" sz="1800" b="1" dirty="0">
                  <a:solidFill>
                    <a:schemeClr val="bg1"/>
                  </a:solidFill>
                </a:endParaRPr>
              </a:p>
            </p:txBody>
          </p:sp>
        </mc:Choice>
        <mc:Fallback xmlns="">
          <p:sp>
            <p:nvSpPr>
              <p:cNvPr id="8" name="Rectangle 4"/>
              <p:cNvSpPr>
                <a:spLocks noRot="1" noChangeAspect="1" noMove="1" noResize="1" noEditPoints="1" noAdjustHandles="1" noChangeArrowheads="1" noChangeShapeType="1" noTextEdit="1"/>
              </p:cNvSpPr>
              <p:nvPr/>
            </p:nvSpPr>
            <p:spPr bwMode="auto">
              <a:xfrm>
                <a:off x="228599" y="589938"/>
                <a:ext cx="8686801" cy="5750355"/>
              </a:xfrm>
              <a:prstGeom prst="rect">
                <a:avLst/>
              </a:prstGeom>
              <a:blipFill>
                <a:blip r:embed="rId2"/>
                <a:stretch>
                  <a:fillRect l="-1458" t="-1322" r="-2041" b="-881"/>
                </a:stretch>
              </a:blipFill>
              <a:ln w="9525">
                <a:noFill/>
                <a:miter lim="800000"/>
                <a:headEnd/>
                <a:tailEnd/>
              </a:ln>
              <a:effectLst/>
            </p:spPr>
            <p:txBody>
              <a:bodyPr/>
              <a:lstStyle/>
              <a:p>
                <a:r>
                  <a:rPr lang="en-US">
                    <a:noFill/>
                  </a:rPr>
                  <a:t> </a:t>
                </a:r>
              </a:p>
            </p:txBody>
          </p:sp>
        </mc:Fallback>
      </mc:AlternateContent>
      <p:cxnSp>
        <p:nvCxnSpPr>
          <p:cNvPr id="11" name="Straight Arrow Connector 10"/>
          <p:cNvCxnSpPr/>
          <p:nvPr/>
        </p:nvCxnSpPr>
        <p:spPr>
          <a:xfrm rot="16200000" flipV="1">
            <a:off x="4722569" y="1965226"/>
            <a:ext cx="2743200" cy="7372"/>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7855" y="3338924"/>
            <a:ext cx="2757487"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6499084" y="995520"/>
            <a:ext cx="91440" cy="1950403"/>
            <a:chOff x="5039032" y="1095804"/>
            <a:chExt cx="91440" cy="1950403"/>
          </a:xfrm>
        </p:grpSpPr>
        <p:sp>
          <p:nvSpPr>
            <p:cNvPr id="17" name="Oval 16"/>
            <p:cNvSpPr>
              <a:spLocks noChangeAspect="1"/>
            </p:cNvSpPr>
            <p:nvPr/>
          </p:nvSpPr>
          <p:spPr>
            <a:xfrm>
              <a:off x="5039032" y="1095804"/>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a:spLocks noChangeAspect="1"/>
            </p:cNvSpPr>
            <p:nvPr/>
          </p:nvSpPr>
          <p:spPr>
            <a:xfrm>
              <a:off x="5039032" y="295476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5039032" y="1560545"/>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5039032" y="2025286"/>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5039032" y="249002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963185" y="995520"/>
            <a:ext cx="91440" cy="1950403"/>
            <a:chOff x="5039032" y="1095804"/>
            <a:chExt cx="91440" cy="1950403"/>
          </a:xfrm>
        </p:grpSpPr>
        <p:sp>
          <p:nvSpPr>
            <p:cNvPr id="32" name="Oval 31"/>
            <p:cNvSpPr>
              <a:spLocks noChangeAspect="1"/>
            </p:cNvSpPr>
            <p:nvPr/>
          </p:nvSpPr>
          <p:spPr>
            <a:xfrm>
              <a:off x="5039032" y="1095804"/>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a:spLocks noChangeAspect="1"/>
            </p:cNvSpPr>
            <p:nvPr/>
          </p:nvSpPr>
          <p:spPr>
            <a:xfrm>
              <a:off x="5039032" y="295476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a:spLocks noChangeAspect="1"/>
            </p:cNvSpPr>
            <p:nvPr/>
          </p:nvSpPr>
          <p:spPr>
            <a:xfrm>
              <a:off x="5039032" y="1560545"/>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a:spLocks noChangeAspect="1"/>
            </p:cNvSpPr>
            <p:nvPr/>
          </p:nvSpPr>
          <p:spPr>
            <a:xfrm>
              <a:off x="5039032" y="2025286"/>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a:spLocks noChangeAspect="1"/>
            </p:cNvSpPr>
            <p:nvPr/>
          </p:nvSpPr>
          <p:spPr>
            <a:xfrm>
              <a:off x="5039032" y="249002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7427286" y="995520"/>
            <a:ext cx="91440" cy="1950403"/>
            <a:chOff x="5039032" y="1095804"/>
            <a:chExt cx="91440" cy="1950403"/>
          </a:xfrm>
        </p:grpSpPr>
        <p:sp>
          <p:nvSpPr>
            <p:cNvPr id="38" name="Oval 37"/>
            <p:cNvSpPr>
              <a:spLocks noChangeAspect="1"/>
            </p:cNvSpPr>
            <p:nvPr/>
          </p:nvSpPr>
          <p:spPr>
            <a:xfrm>
              <a:off x="5039032" y="1095804"/>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a:spLocks noChangeAspect="1"/>
            </p:cNvSpPr>
            <p:nvPr/>
          </p:nvSpPr>
          <p:spPr>
            <a:xfrm>
              <a:off x="5039032" y="295476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a:spLocks noChangeAspect="1"/>
            </p:cNvSpPr>
            <p:nvPr/>
          </p:nvSpPr>
          <p:spPr>
            <a:xfrm>
              <a:off x="5039032" y="1560545"/>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a:spLocks noChangeAspect="1"/>
            </p:cNvSpPr>
            <p:nvPr/>
          </p:nvSpPr>
          <p:spPr>
            <a:xfrm>
              <a:off x="5039032" y="2025286"/>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a:spLocks noChangeAspect="1"/>
            </p:cNvSpPr>
            <p:nvPr/>
          </p:nvSpPr>
          <p:spPr>
            <a:xfrm>
              <a:off x="5039032" y="249002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7891387" y="995520"/>
            <a:ext cx="91440" cy="1950403"/>
            <a:chOff x="5039032" y="1095804"/>
            <a:chExt cx="91440" cy="1950403"/>
          </a:xfrm>
        </p:grpSpPr>
        <p:sp>
          <p:nvSpPr>
            <p:cNvPr id="44" name="Oval 43"/>
            <p:cNvSpPr>
              <a:spLocks noChangeAspect="1"/>
            </p:cNvSpPr>
            <p:nvPr/>
          </p:nvSpPr>
          <p:spPr>
            <a:xfrm>
              <a:off x="5039032" y="1095804"/>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a:spLocks noChangeAspect="1"/>
            </p:cNvSpPr>
            <p:nvPr/>
          </p:nvSpPr>
          <p:spPr>
            <a:xfrm>
              <a:off x="5039032" y="295476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a:spLocks noChangeAspect="1"/>
            </p:cNvSpPr>
            <p:nvPr/>
          </p:nvSpPr>
          <p:spPr>
            <a:xfrm>
              <a:off x="5039032" y="1560545"/>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a:spLocks noChangeAspect="1"/>
            </p:cNvSpPr>
            <p:nvPr/>
          </p:nvSpPr>
          <p:spPr>
            <a:xfrm>
              <a:off x="5039032" y="2025286"/>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a:spLocks noChangeAspect="1"/>
            </p:cNvSpPr>
            <p:nvPr/>
          </p:nvSpPr>
          <p:spPr>
            <a:xfrm>
              <a:off x="5039032" y="249002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355488" y="995520"/>
            <a:ext cx="91440" cy="1950403"/>
            <a:chOff x="5039032" y="1095804"/>
            <a:chExt cx="91440" cy="1950403"/>
          </a:xfrm>
        </p:grpSpPr>
        <p:sp>
          <p:nvSpPr>
            <p:cNvPr id="50" name="Oval 49"/>
            <p:cNvSpPr>
              <a:spLocks noChangeAspect="1"/>
            </p:cNvSpPr>
            <p:nvPr/>
          </p:nvSpPr>
          <p:spPr>
            <a:xfrm>
              <a:off x="5039032" y="1095804"/>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a:spLocks noChangeAspect="1"/>
            </p:cNvSpPr>
            <p:nvPr/>
          </p:nvSpPr>
          <p:spPr>
            <a:xfrm>
              <a:off x="5039032" y="295476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a:spLocks noChangeAspect="1"/>
            </p:cNvSpPr>
            <p:nvPr/>
          </p:nvSpPr>
          <p:spPr>
            <a:xfrm>
              <a:off x="5039032" y="1560545"/>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a:spLocks noChangeAspect="1"/>
            </p:cNvSpPr>
            <p:nvPr/>
          </p:nvSpPr>
          <p:spPr>
            <a:xfrm>
              <a:off x="5039032" y="2025286"/>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a:spLocks noChangeAspect="1"/>
            </p:cNvSpPr>
            <p:nvPr/>
          </p:nvSpPr>
          <p:spPr>
            <a:xfrm>
              <a:off x="5039032" y="249002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7809810" y="1557875"/>
            <a:ext cx="367088" cy="215444"/>
          </a:xfrm>
          <a:prstGeom prst="rect">
            <a:avLst/>
          </a:prstGeom>
          <a:noFill/>
        </p:spPr>
        <p:txBody>
          <a:bodyPr wrap="none" lIns="0" tIns="0" rIns="0" bIns="0" rtlCol="0">
            <a:spAutoFit/>
          </a:bodyPr>
          <a:lstStyle/>
          <a:p>
            <a:pPr algn="ctr"/>
            <a:r>
              <a:rPr lang="en-US" sz="1400" dirty="0"/>
              <a:t>(</a:t>
            </a:r>
            <a:r>
              <a:rPr lang="en-US" sz="1400" dirty="0" err="1"/>
              <a:t>i</a:t>
            </a:r>
            <a:r>
              <a:rPr lang="en-US" sz="1400" baseline="-25000" dirty="0" err="1"/>
              <a:t>k</a:t>
            </a:r>
            <a:r>
              <a:rPr lang="en-US" sz="1400" dirty="0" err="1"/>
              <a:t>,j</a:t>
            </a:r>
            <a:r>
              <a:rPr lang="en-US" sz="1400" baseline="-25000" dirty="0" err="1"/>
              <a:t>k</a:t>
            </a:r>
            <a:r>
              <a:rPr lang="en-US" sz="1400" dirty="0"/>
              <a:t>)</a:t>
            </a:r>
          </a:p>
        </p:txBody>
      </p:sp>
      <p:cxnSp>
        <p:nvCxnSpPr>
          <p:cNvPr id="64" name="Straight Arrow Connector 63"/>
          <p:cNvCxnSpPr/>
          <p:nvPr/>
        </p:nvCxnSpPr>
        <p:spPr>
          <a:xfrm rot="10800000" flipV="1">
            <a:off x="7969436" y="1054512"/>
            <a:ext cx="430294" cy="419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0800000">
            <a:off x="7518727" y="1505981"/>
            <a:ext cx="372661"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6799075" y="1793860"/>
            <a:ext cx="897153" cy="38605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6200000" flipH="1" flipV="1">
            <a:off x="6520729" y="2402509"/>
            <a:ext cx="500943" cy="475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8214834" y="761502"/>
            <a:ext cx="357470" cy="215444"/>
          </a:xfrm>
          <a:prstGeom prst="rect">
            <a:avLst/>
          </a:prstGeom>
          <a:noFill/>
        </p:spPr>
        <p:txBody>
          <a:bodyPr wrap="none" lIns="0" tIns="0" rIns="0" bIns="0" rtlCol="0">
            <a:spAutoFit/>
          </a:bodyPr>
          <a:lstStyle/>
          <a:p>
            <a:pPr algn="ctr"/>
            <a:r>
              <a:rPr lang="en-US" sz="1400" dirty="0"/>
              <a:t>(u,v)</a:t>
            </a:r>
          </a:p>
        </p:txBody>
      </p:sp>
      <p:sp>
        <p:nvSpPr>
          <p:cNvPr id="78" name="TextBox 77"/>
          <p:cNvSpPr txBox="1"/>
          <p:nvPr/>
        </p:nvSpPr>
        <p:spPr>
          <a:xfrm>
            <a:off x="6379254" y="2958934"/>
            <a:ext cx="307777" cy="215444"/>
          </a:xfrm>
          <a:prstGeom prst="rect">
            <a:avLst/>
          </a:prstGeom>
          <a:noFill/>
        </p:spPr>
        <p:txBody>
          <a:bodyPr wrap="none" lIns="0" tIns="0" rIns="0" bIns="0" rtlCol="0">
            <a:spAutoFit/>
          </a:bodyPr>
          <a:lstStyle/>
          <a:p>
            <a:pPr algn="ctr"/>
            <a:r>
              <a:rPr lang="en-US" sz="1400" dirty="0"/>
              <a:t>(</a:t>
            </a:r>
            <a:r>
              <a:rPr lang="en-US" sz="1400" dirty="0" err="1"/>
              <a:t>s,t</a:t>
            </a:r>
            <a:r>
              <a:rPr lang="en-US" sz="1400" dirty="0"/>
              <a:t>)</a:t>
            </a:r>
          </a:p>
        </p:txBody>
      </p:sp>
    </p:spTree>
    <p:extLst>
      <p:ext uri="{BB962C8B-B14F-4D97-AF65-F5344CB8AC3E}">
        <p14:creationId xmlns:p14="http://schemas.microsoft.com/office/powerpoint/2010/main" val="448170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The DP Algorithm (Viterbi Decoding)</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600" y="589938"/>
                <a:ext cx="8688388" cy="5724644"/>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1200"/>
                  </a:spcAft>
                  <a:buFont typeface="Arial" pitchFamily="34" charset="0"/>
                  <a:buChar char="•"/>
                </a:pPr>
                <a:r>
                  <a:rPr lang="en-US" altLang="en-US" sz="1800" b="1" dirty="0">
                    <a:solidFill>
                      <a:schemeClr val="bg1"/>
                    </a:solidFill>
                  </a:rPr>
                  <a:t>This theorem has a remarkable consequence: we need </a:t>
                </a:r>
                <a:br>
                  <a:rPr lang="en-US" altLang="en-US" sz="1800" b="1" dirty="0">
                    <a:solidFill>
                      <a:schemeClr val="bg1"/>
                    </a:solidFill>
                  </a:rPr>
                </a:br>
                <a:r>
                  <a:rPr lang="en-US" altLang="en-US" sz="1800" b="1" dirty="0">
                    <a:solidFill>
                      <a:schemeClr val="bg1"/>
                    </a:solidFill>
                  </a:rPr>
                  <a:t>not exhaustively search for  the best path. Instead, we </a:t>
                </a:r>
                <a:br>
                  <a:rPr lang="en-US" altLang="en-US" sz="1800" b="1" dirty="0">
                    <a:solidFill>
                      <a:schemeClr val="bg1"/>
                    </a:solidFill>
                  </a:rPr>
                </a:br>
                <a:r>
                  <a:rPr lang="en-US" altLang="en-US" sz="1800" b="1" dirty="0">
                    <a:solidFill>
                      <a:schemeClr val="bg1"/>
                    </a:solidFill>
                  </a:rPr>
                  <a:t>can build the best path by considering a sequence of </a:t>
                </a:r>
                <a:br>
                  <a:rPr lang="en-US" altLang="en-US" sz="1800" b="1" dirty="0">
                    <a:solidFill>
                      <a:schemeClr val="bg1"/>
                    </a:solidFill>
                  </a:rPr>
                </a:br>
                <a:r>
                  <a:rPr lang="en-US" altLang="en-US" sz="1800" b="1" dirty="0">
                    <a:solidFill>
                      <a:schemeClr val="bg1"/>
                    </a:solidFill>
                  </a:rPr>
                  <a:t>partial paths, and retaining the best local path.</a:t>
                </a:r>
              </a:p>
              <a:p>
                <a:pPr marL="176213" indent="-176213">
                  <a:spcBef>
                    <a:spcPts val="0"/>
                  </a:spcBef>
                  <a:spcAft>
                    <a:spcPts val="1200"/>
                  </a:spcAft>
                  <a:buFont typeface="Arial" pitchFamily="34" charset="0"/>
                  <a:buChar char="•"/>
                </a:pPr>
                <a:r>
                  <a:rPr lang="en-US" altLang="en-US" sz="1800" b="1" dirty="0">
                    <a:solidFill>
                      <a:schemeClr val="bg1"/>
                    </a:solidFill>
                  </a:rPr>
                  <a:t>Only the cost and a “backpointer” containing the index</a:t>
                </a:r>
                <a:br>
                  <a:rPr lang="en-US" altLang="en-US" sz="1800" b="1" dirty="0">
                    <a:solidFill>
                      <a:schemeClr val="bg1"/>
                    </a:solidFill>
                  </a:rPr>
                </a:br>
                <a:r>
                  <a:rPr lang="en-US" altLang="en-US" sz="1800" b="1" dirty="0">
                    <a:solidFill>
                      <a:schemeClr val="bg1"/>
                    </a:solidFill>
                  </a:rPr>
                  <a:t>of the best predecessor node need to be retained at each node.</a:t>
                </a:r>
              </a:p>
              <a:p>
                <a:pPr marL="176213" indent="-176213">
                  <a:spcBef>
                    <a:spcPts val="0"/>
                  </a:spcBef>
                  <a:spcAft>
                    <a:spcPts val="1200"/>
                  </a:spcAft>
                  <a:buFont typeface="Arial" pitchFamily="34" charset="0"/>
                  <a:buChar char="•"/>
                </a:pPr>
                <a:r>
                  <a:rPr lang="en-US" sz="1800" b="1" dirty="0"/>
                  <a:t>The computational savings over an exhaustive search are enormous</a:t>
                </a:r>
                <a:br>
                  <a:rPr lang="en-US" sz="1800" b="1" dirty="0"/>
                </a:br>
                <a:r>
                  <a:rPr lang="en-US" sz="1800" b="1" dirty="0"/>
                  <a:t>(e.g., </a:t>
                </a:r>
                <a14:m>
                  <m:oMath xmlns:m="http://schemas.openxmlformats.org/officeDocument/2006/math">
                    <m:r>
                      <a:rPr lang="en-US" sz="1800" i="1" dirty="0" smtClean="0">
                        <a:latin typeface="Cambria Math" panose="02040503050406030204" pitchFamily="18" charset="0"/>
                      </a:rPr>
                      <m:t>𝑂</m:t>
                    </m:r>
                    <m:r>
                      <a:rPr lang="en-US" sz="1800" i="1" dirty="0" smtClean="0">
                        <a:latin typeface="Cambria Math" panose="02040503050406030204" pitchFamily="18" charset="0"/>
                      </a:rPr>
                      <m:t>(</m:t>
                    </m:r>
                    <m:r>
                      <a:rPr lang="en-US" sz="1800" i="1" dirty="0" smtClean="0">
                        <a:latin typeface="Cambria Math" panose="02040503050406030204" pitchFamily="18" charset="0"/>
                      </a:rPr>
                      <m:t>𝑀𝑁</m:t>
                    </m:r>
                    <m:r>
                      <a:rPr lang="en-US" sz="1800" i="1" dirty="0" smtClean="0">
                        <a:latin typeface="Cambria Math" panose="02040503050406030204" pitchFamily="18" charset="0"/>
                      </a:rPr>
                      <m:t>)</m:t>
                    </m:r>
                  </m:oMath>
                </a14:m>
                <a:r>
                  <a:rPr lang="en-US" sz="1800" b="1" dirty="0"/>
                  <a:t> vs. </a:t>
                </a:r>
                <a14:m>
                  <m:oMath xmlns:m="http://schemas.openxmlformats.org/officeDocument/2006/math">
                    <m:r>
                      <a:rPr lang="en-US" sz="1800" i="1" dirty="0" smtClean="0">
                        <a:latin typeface="Cambria Math" panose="02040503050406030204" pitchFamily="18" charset="0"/>
                      </a:rPr>
                      <m:t>𝑂</m:t>
                    </m:r>
                    <m:r>
                      <a:rPr lang="en-US" sz="1800" i="1" dirty="0" smtClean="0">
                        <a:latin typeface="Cambria Math" panose="02040503050406030204" pitchFamily="18" charset="0"/>
                      </a:rPr>
                      <m:t>(</m:t>
                    </m:r>
                    <m:r>
                      <a:rPr lang="en-US" sz="1800" i="1" dirty="0" smtClean="0">
                        <a:latin typeface="Cambria Math" panose="02040503050406030204" pitchFamily="18" charset="0"/>
                      </a:rPr>
                      <m:t>𝑀𝑁</m:t>
                    </m:r>
                    <m:r>
                      <a:rPr lang="en-US" sz="1800" i="1" dirty="0">
                        <a:latin typeface="Cambria Math" panose="02040503050406030204" pitchFamily="18" charset="0"/>
                      </a:rPr>
                      <m:t>)</m:t>
                    </m:r>
                  </m:oMath>
                </a14:m>
                <a:r>
                  <a:rPr lang="en-US" sz="1800" b="1" dirty="0"/>
                  <a:t>) where </a:t>
                </a:r>
                <a14:m>
                  <m:oMath xmlns:m="http://schemas.openxmlformats.org/officeDocument/2006/math">
                    <m:r>
                      <a:rPr lang="en-US" sz="1800" i="1" dirty="0" smtClean="0">
                        <a:latin typeface="Cambria Math" panose="02040503050406030204" pitchFamily="18" charset="0"/>
                      </a:rPr>
                      <m:t>𝑀</m:t>
                    </m:r>
                  </m:oMath>
                </a14:m>
                <a:r>
                  <a:rPr lang="en-US" sz="1800" b="1" dirty="0"/>
                  <a:t> is the number of rows and </a:t>
                </a:r>
                <a14:m>
                  <m:oMath xmlns:m="http://schemas.openxmlformats.org/officeDocument/2006/math">
                    <m:r>
                      <a:rPr lang="en-US" sz="1800" i="1" dirty="0" smtClean="0">
                        <a:latin typeface="Cambria Math" panose="02040503050406030204" pitchFamily="18" charset="0"/>
                      </a:rPr>
                      <m:t>𝑁</m:t>
                    </m:r>
                  </m:oMath>
                </a14:m>
                <a:r>
                  <a:rPr lang="en-US" sz="1800" b="1" dirty="0"/>
                  <a:t> is the number of columns); the solution is essentially  linear  with respect to the number  columns (time).</a:t>
                </a:r>
              </a:p>
              <a:p>
                <a:pPr marL="176213" indent="-176213">
                  <a:spcBef>
                    <a:spcPts val="0"/>
                  </a:spcBef>
                  <a:spcAft>
                    <a:spcPts val="1200"/>
                  </a:spcAft>
                  <a:buFont typeface="Arial" pitchFamily="34" charset="0"/>
                  <a:buChar char="•"/>
                </a:pPr>
                <a:r>
                  <a:rPr lang="en-US" altLang="en-US" sz="1800" b="1" dirty="0">
                    <a:solidFill>
                      <a:schemeClr val="bg1"/>
                    </a:solidFill>
                  </a:rPr>
                  <a:t>For this reason, </a:t>
                </a:r>
                <a:r>
                  <a:rPr lang="en-US" altLang="en-US" sz="1800" b="1" dirty="0">
                    <a:solidFill>
                      <a:schemeClr val="accent1"/>
                    </a:solidFill>
                  </a:rPr>
                  <a:t>dynamic programming </a:t>
                </a:r>
                <a:r>
                  <a:rPr lang="en-US" altLang="en-US" sz="1800" b="1" dirty="0">
                    <a:solidFill>
                      <a:schemeClr val="bg1"/>
                    </a:solidFill>
                  </a:rPr>
                  <a:t>is one of the most widely used algorithms for optimization. It has an important relative, linear programming, which solves problems involving inequality constraints.</a:t>
                </a:r>
              </a:p>
              <a:p>
                <a:pPr marL="176213" indent="-176213">
                  <a:spcBef>
                    <a:spcPts val="0"/>
                  </a:spcBef>
                  <a:spcAft>
                    <a:spcPts val="600"/>
                  </a:spcAft>
                  <a:buFont typeface="Arial" pitchFamily="34" charset="0"/>
                  <a:buChar char="•"/>
                </a:pPr>
                <a:r>
                  <a:rPr lang="en-US" altLang="en-US" sz="1800" b="1" dirty="0">
                    <a:solidFill>
                      <a:schemeClr val="bg1"/>
                    </a:solidFill>
                  </a:rPr>
                  <a:t>The algorithm consists of two basic steps:</a:t>
                </a:r>
              </a:p>
              <a:p>
                <a:pPr marL="339725" lvl="1" indent="-163513">
                  <a:spcBef>
                    <a:spcPts val="0"/>
                  </a:spcBef>
                  <a:spcAft>
                    <a:spcPts val="600"/>
                  </a:spcAft>
                  <a:buFont typeface="Wingdings" pitchFamily="2" charset="2"/>
                  <a:buChar char="§"/>
                </a:pPr>
                <a:r>
                  <a:rPr lang="en-US" altLang="en-US" sz="1400" b="1" dirty="0">
                    <a:solidFill>
                      <a:schemeClr val="accent1"/>
                    </a:solidFill>
                  </a:rPr>
                  <a:t>Iteration: </a:t>
                </a:r>
                <a:r>
                  <a:rPr lang="en-US" altLang="en-US" sz="1400" b="1" dirty="0">
                    <a:solidFill>
                      <a:schemeClr val="bg1"/>
                    </a:solidFill>
                  </a:rPr>
                  <a:t>for every node in every column, find the predecessor node with the least cost, save this index, and compute the new node cost.</a:t>
                </a:r>
              </a:p>
              <a:p>
                <a:pPr marL="339725" lvl="1" indent="-163513">
                  <a:spcBef>
                    <a:spcPts val="0"/>
                  </a:spcBef>
                  <a:spcAft>
                    <a:spcPts val="600"/>
                  </a:spcAft>
                  <a:buFont typeface="Wingdings" pitchFamily="2" charset="2"/>
                  <a:buChar char="§"/>
                </a:pPr>
                <a:r>
                  <a:rPr lang="en-US" altLang="en-US" sz="1400" b="1" dirty="0">
                    <a:solidFill>
                      <a:schemeClr val="accent1"/>
                    </a:solidFill>
                  </a:rPr>
                  <a:t>Backtracking: </a:t>
                </a:r>
                <a:r>
                  <a:rPr lang="en-US" altLang="en-US" sz="1400" b="1" dirty="0">
                    <a:solidFill>
                      <a:schemeClr val="bg1"/>
                    </a:solidFill>
                  </a:rPr>
                  <a:t>starting with the last node with the lowest score, backtrack to the previous best predecessor node using the backpointer. This is how we construct the best overall path. In some problems, we can skip this step because we only need the overall score.</a:t>
                </a:r>
              </a:p>
            </p:txBody>
          </p:sp>
        </mc:Choice>
        <mc:Fallback xmlns="">
          <p:sp>
            <p:nvSpPr>
              <p:cNvPr id="8" name="Rectangle 4"/>
              <p:cNvSpPr>
                <a:spLocks noRot="1" noChangeAspect="1" noMove="1" noResize="1" noEditPoints="1" noAdjustHandles="1" noChangeArrowheads="1" noChangeShapeType="1" noTextEdit="1"/>
              </p:cNvSpPr>
              <p:nvPr/>
            </p:nvSpPr>
            <p:spPr bwMode="auto">
              <a:xfrm>
                <a:off x="228600" y="589938"/>
                <a:ext cx="8688388" cy="5724644"/>
              </a:xfrm>
              <a:prstGeom prst="rect">
                <a:avLst/>
              </a:prstGeom>
              <a:blipFill>
                <a:blip r:embed="rId2"/>
                <a:stretch>
                  <a:fillRect l="-1606" t="-1327" r="-1898" b="-885"/>
                </a:stretch>
              </a:blipFill>
              <a:ln w="9525">
                <a:noFill/>
                <a:miter lim="800000"/>
                <a:headEnd/>
                <a:tailEnd/>
              </a:ln>
              <a:effectLst/>
            </p:spPr>
            <p:txBody>
              <a:bodyPr/>
              <a:lstStyle/>
              <a:p>
                <a:r>
                  <a:rPr lang="en-US">
                    <a:noFill/>
                  </a:rPr>
                  <a:t> </a:t>
                </a:r>
              </a:p>
            </p:txBody>
          </p:sp>
        </mc:Fallback>
      </mc:AlternateContent>
      <p:cxnSp>
        <p:nvCxnSpPr>
          <p:cNvPr id="57" name="Straight Arrow Connector 56"/>
          <p:cNvCxnSpPr/>
          <p:nvPr/>
        </p:nvCxnSpPr>
        <p:spPr>
          <a:xfrm flipV="1">
            <a:off x="7875639" y="1076632"/>
            <a:ext cx="707922" cy="29497"/>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800000" flipV="1">
            <a:off x="6966155" y="771834"/>
            <a:ext cx="707922" cy="29497"/>
          </a:xfrm>
          <a:prstGeom prst="straightConnector1">
            <a:avLst/>
          </a:prstGeom>
          <a:ln w="25400">
            <a:solidFill>
              <a:schemeClr val="bg1">
                <a:alpha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800000" flipV="1">
            <a:off x="6995651" y="1420759"/>
            <a:ext cx="707922" cy="29497"/>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897329" y="1101213"/>
            <a:ext cx="707922" cy="29497"/>
          </a:xfrm>
          <a:prstGeom prst="straightConnector1">
            <a:avLst/>
          </a:prstGeom>
          <a:ln w="25400">
            <a:solidFill>
              <a:schemeClr val="bg1">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624916" y="870155"/>
            <a:ext cx="457200" cy="457200"/>
          </a:xfrm>
          <a:prstGeom prst="ellipse">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148D979-2BE8-E048-890E-B75CE736CAC0}"/>
                  </a:ext>
                </a:extLst>
              </p:cNvPr>
              <p:cNvSpPr txBox="1"/>
              <p:nvPr/>
            </p:nvSpPr>
            <p:spPr>
              <a:xfrm>
                <a:off x="7512627" y="1442399"/>
                <a:ext cx="955964" cy="55399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en-US" sz="1800" b="0" i="1" smtClean="0">
                          <a:solidFill>
                            <a:schemeClr val="bg1"/>
                          </a:solidFill>
                          <a:latin typeface="Cambria Math" panose="02040503050406030204" pitchFamily="18" charset="0"/>
                        </a:rPr>
                        <m:t>𝐷</m:t>
                      </m:r>
                      <m:d>
                        <m:dPr>
                          <m:ctrlPr>
                            <a:rPr lang="en-US" altLang="en-US" sz="1800" i="1" smtClean="0">
                              <a:solidFill>
                                <a:schemeClr val="bg1"/>
                              </a:solidFill>
                              <a:latin typeface="Cambria Math" panose="02040503050406030204" pitchFamily="18" charset="0"/>
                            </a:rPr>
                          </m:ctrlPr>
                        </m:dPr>
                        <m:e>
                          <m:r>
                            <a:rPr lang="en-US" altLang="en-US" sz="1800" b="0" i="1" smtClean="0">
                              <a:solidFill>
                                <a:schemeClr val="bg1"/>
                              </a:solidFill>
                              <a:latin typeface="Cambria Math" panose="02040503050406030204" pitchFamily="18" charset="0"/>
                            </a:rPr>
                            <m:t>𝑖</m:t>
                          </m:r>
                          <m:r>
                            <a:rPr lang="en-US" altLang="en-US" sz="1800" b="0" i="1" smtClean="0">
                              <a:solidFill>
                                <a:schemeClr val="bg1"/>
                              </a:solidFill>
                              <a:latin typeface="Cambria Math" panose="02040503050406030204" pitchFamily="18" charset="0"/>
                            </a:rPr>
                            <m:t>,</m:t>
                          </m:r>
                          <m:r>
                            <a:rPr lang="en-US" altLang="en-US" sz="1800" b="0" i="1" smtClean="0">
                              <a:solidFill>
                                <a:schemeClr val="bg1"/>
                              </a:solidFill>
                              <a:latin typeface="Cambria Math" panose="02040503050406030204" pitchFamily="18" charset="0"/>
                            </a:rPr>
                            <m:t>𝑗</m:t>
                          </m:r>
                        </m:e>
                      </m:d>
                    </m:oMath>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𝑘</m:t>
                          </m:r>
                        </m:sub>
                      </m:sSub>
                      <m:d>
                        <m:dPr>
                          <m:ctrlPr>
                            <a:rPr lang="en-US" sz="1800" i="1" smtClean="0">
                              <a:latin typeface="Cambria Math" panose="02040503050406030204" pitchFamily="18" charset="0"/>
                            </a:rPr>
                          </m:ctrlPr>
                        </m:dPr>
                        <m:e>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e>
                      </m:d>
                    </m:oMath>
                  </m:oMathPara>
                </a14:m>
                <a:endParaRPr lang="en-US" sz="1800" dirty="0"/>
              </a:p>
            </p:txBody>
          </p:sp>
        </mc:Choice>
        <mc:Fallback xmlns="">
          <p:sp>
            <p:nvSpPr>
              <p:cNvPr id="2" name="TextBox 1">
                <a:extLst>
                  <a:ext uri="{FF2B5EF4-FFF2-40B4-BE49-F238E27FC236}">
                    <a16:creationId xmlns:a16="http://schemas.microsoft.com/office/drawing/2014/main" id="{7148D979-2BE8-E048-890E-B75CE736CAC0}"/>
                  </a:ext>
                </a:extLst>
              </p:cNvPr>
              <p:cNvSpPr txBox="1">
                <a:spLocks noRot="1" noChangeAspect="1" noMove="1" noResize="1" noEditPoints="1" noAdjustHandles="1" noChangeArrowheads="1" noChangeShapeType="1" noTextEdit="1"/>
              </p:cNvSpPr>
              <p:nvPr/>
            </p:nvSpPr>
            <p:spPr>
              <a:xfrm>
                <a:off x="7512627" y="1442399"/>
                <a:ext cx="955964" cy="553998"/>
              </a:xfrm>
              <a:prstGeom prst="rect">
                <a:avLst/>
              </a:prstGeom>
              <a:blipFill>
                <a:blip r:embed="rId3"/>
                <a:stretch>
                  <a:fillRect b="-18182"/>
                </a:stretch>
              </a:blipFill>
            </p:spPr>
            <p:txBody>
              <a:bodyPr/>
              <a:lstStyle/>
              <a:p>
                <a:r>
                  <a:rPr lang="en-US">
                    <a:noFill/>
                  </a:rPr>
                  <a:t> </a:t>
                </a:r>
              </a:p>
            </p:txBody>
          </p:sp>
        </mc:Fallback>
      </mc:AlternateContent>
    </p:spTree>
    <p:extLst>
      <p:ext uri="{BB962C8B-B14F-4D97-AF65-F5344CB8AC3E}">
        <p14:creationId xmlns:p14="http://schemas.microsoft.com/office/powerpoint/2010/main" val="22795235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8600"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Summary</a:t>
            </a:r>
          </a:p>
        </p:txBody>
      </p:sp>
      <p:sp>
        <p:nvSpPr>
          <p:cNvPr id="21507" name="Text Box 4"/>
          <p:cNvSpPr txBox="1">
            <a:spLocks noChangeArrowheads="1"/>
          </p:cNvSpPr>
          <p:nvPr/>
        </p:nvSpPr>
        <p:spPr bwMode="auto">
          <a:xfrm>
            <a:off x="227013" y="682625"/>
            <a:ext cx="8488362" cy="3739485"/>
          </a:xfrm>
          <a:prstGeom prst="rect">
            <a:avLst/>
          </a:prstGeom>
          <a:noFill/>
          <a:ln w="9525">
            <a:noFill/>
            <a:miter lim="800000"/>
            <a:headEnd/>
            <a:tailEnd/>
          </a:ln>
        </p:spPr>
        <p:txBody>
          <a:bodyPr wrap="square" lIns="0" tIns="0" rIns="0" bIns="0">
            <a:spAutoFit/>
          </a:bodyPr>
          <a:lstStyle/>
          <a:p>
            <a:pPr>
              <a:spcBef>
                <a:spcPts val="0"/>
              </a:spcBef>
              <a:spcAft>
                <a:spcPts val="600"/>
              </a:spcAft>
            </a:pPr>
            <a:r>
              <a:rPr lang="en-US" sz="1800" b="1" dirty="0">
                <a:solidFill>
                  <a:schemeClr val="bg1"/>
                </a:solidFill>
              </a:rPr>
              <a:t>Where are we in the process:</a:t>
            </a:r>
          </a:p>
          <a:p>
            <a:pPr marL="171450" indent="-171450">
              <a:spcBef>
                <a:spcPts val="0"/>
              </a:spcBef>
              <a:spcAft>
                <a:spcPts val="600"/>
              </a:spcAft>
              <a:buFontTx/>
              <a:buChar char="•"/>
            </a:pPr>
            <a:r>
              <a:rPr lang="en-US" sz="1800" b="1" dirty="0">
                <a:solidFill>
                  <a:schemeClr val="bg1"/>
                </a:solidFill>
              </a:rPr>
              <a:t>Formally introduced a hidden Markov model.</a:t>
            </a:r>
          </a:p>
          <a:p>
            <a:pPr marL="171450" indent="-171450">
              <a:spcBef>
                <a:spcPts val="0"/>
              </a:spcBef>
              <a:spcAft>
                <a:spcPts val="600"/>
              </a:spcAft>
              <a:buFontTx/>
              <a:buChar char="•"/>
            </a:pPr>
            <a:r>
              <a:rPr lang="en-US" sz="1800" b="1" dirty="0">
                <a:solidFill>
                  <a:schemeClr val="bg1"/>
                </a:solidFill>
              </a:rPr>
              <a:t>Described three fundamental problems (evaluation, decoding, and training).</a:t>
            </a:r>
          </a:p>
          <a:p>
            <a:pPr marL="171450" indent="-171450">
              <a:spcBef>
                <a:spcPts val="0"/>
              </a:spcBef>
              <a:spcAft>
                <a:spcPts val="600"/>
              </a:spcAft>
              <a:buFontTx/>
              <a:buChar char="•"/>
            </a:pPr>
            <a:r>
              <a:rPr lang="en-US" sz="1800" b="1" dirty="0">
                <a:solidFill>
                  <a:schemeClr val="bg1"/>
                </a:solidFill>
              </a:rPr>
              <a:t>Derived general properties of the model.</a:t>
            </a:r>
          </a:p>
          <a:p>
            <a:pPr marL="171450" indent="-171450">
              <a:spcBef>
                <a:spcPts val="0"/>
              </a:spcBef>
              <a:spcAft>
                <a:spcPts val="600"/>
              </a:spcAft>
              <a:buFontTx/>
              <a:buChar char="•"/>
            </a:pPr>
            <a:r>
              <a:rPr lang="en-US" sz="1800" b="1" dirty="0">
                <a:solidFill>
                  <a:schemeClr val="bg1"/>
                </a:solidFill>
              </a:rPr>
              <a:t>Introduced the Forward Algorithm as a fast way to do evaluation.</a:t>
            </a:r>
          </a:p>
          <a:p>
            <a:pPr marL="171450" indent="-171450">
              <a:spcBef>
                <a:spcPts val="0"/>
              </a:spcBef>
              <a:spcAft>
                <a:spcPts val="1200"/>
              </a:spcAft>
              <a:buFontTx/>
              <a:buChar char="•"/>
            </a:pPr>
            <a:r>
              <a:rPr lang="en-US" sz="1800" b="1" dirty="0">
                <a:solidFill>
                  <a:schemeClr val="bg1"/>
                </a:solidFill>
              </a:rPr>
              <a:t>Introduced the Viterbi Algorithm as a reasonable way to do decoding.</a:t>
            </a:r>
          </a:p>
          <a:p>
            <a:pPr marL="171450" indent="-171450">
              <a:spcBef>
                <a:spcPts val="0"/>
              </a:spcBef>
              <a:spcAft>
                <a:spcPts val="600"/>
              </a:spcAft>
            </a:pPr>
            <a:r>
              <a:rPr lang="en-US" sz="1800" b="1" dirty="0">
                <a:solidFill>
                  <a:schemeClr val="bg1"/>
                </a:solidFill>
              </a:rPr>
              <a:t>Remaining issues:</a:t>
            </a:r>
          </a:p>
          <a:p>
            <a:pPr marL="171450" indent="-171450">
              <a:spcBef>
                <a:spcPts val="0"/>
              </a:spcBef>
              <a:spcAft>
                <a:spcPts val="600"/>
              </a:spcAft>
              <a:buFont typeface="Arial" pitchFamily="34" charset="0"/>
              <a:buChar char="•"/>
            </a:pPr>
            <a:r>
              <a:rPr lang="en-US" sz="1800" b="1" dirty="0">
                <a:solidFill>
                  <a:schemeClr val="bg1"/>
                </a:solidFill>
              </a:rPr>
              <a:t>Derive the reestimation equations using the EM Theorem so we can guarantee convergence.</a:t>
            </a:r>
          </a:p>
          <a:p>
            <a:pPr marL="171450" indent="-171450">
              <a:spcBef>
                <a:spcPts val="0"/>
              </a:spcBef>
              <a:spcAft>
                <a:spcPts val="1200"/>
              </a:spcAft>
              <a:buFont typeface="Arial" pitchFamily="34" charset="0"/>
              <a:buChar char="•"/>
            </a:pPr>
            <a:r>
              <a:rPr lang="en-US" sz="1800" b="1" dirty="0">
                <a:solidFill>
                  <a:schemeClr val="bg1"/>
                </a:solidFill>
              </a:rPr>
              <a:t>Generalize the output distribution to a continuous distribution using a Gaussian mixture model.</a:t>
            </a:r>
          </a:p>
        </p:txBody>
      </p:sp>
    </p:spTree>
    <p:extLst>
      <p:ext uri="{BB962C8B-B14F-4D97-AF65-F5344CB8AC3E}">
        <p14:creationId xmlns:p14="http://schemas.microsoft.com/office/powerpoint/2010/main" val="197954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Definition of a Hidden Markov Model</a:t>
            </a:r>
          </a:p>
        </p:txBody>
      </p:sp>
      <mc:AlternateContent xmlns:mc="http://schemas.openxmlformats.org/markup-compatibility/2006" xmlns:a14="http://schemas.microsoft.com/office/drawing/2010/main">
        <mc:Choice Requires="a14">
          <p:sp>
            <p:nvSpPr>
              <p:cNvPr id="5" name="Text Box 9">
                <a:extLst>
                  <a:ext uri="{FF2B5EF4-FFF2-40B4-BE49-F238E27FC236}">
                    <a16:creationId xmlns:a16="http://schemas.microsoft.com/office/drawing/2014/main" id="{025C3CE6-6485-1B43-8B80-CDE52BAC95A2}"/>
                  </a:ext>
                </a:extLst>
              </p:cNvPr>
              <p:cNvSpPr txBox="1">
                <a:spLocks noChangeArrowheads="1"/>
              </p:cNvSpPr>
              <p:nvPr/>
            </p:nvSpPr>
            <p:spPr bwMode="auto">
              <a:xfrm>
                <a:off x="228600" y="647699"/>
                <a:ext cx="8686800" cy="5910755"/>
              </a:xfrm>
              <a:prstGeom prst="rect">
                <a:avLst/>
              </a:prstGeom>
              <a:noFill/>
              <a:ln w="9525">
                <a:noFill/>
                <a:miter lim="800000"/>
                <a:headEnd/>
                <a:tailEnd/>
              </a:ln>
            </p:spPr>
            <p:txBody>
              <a:bodyPr lIns="0" tIns="0" rIns="0" bIns="0">
                <a:noAutofit/>
              </a:bodyPr>
              <a:lstStyle/>
              <a:p>
                <a:pPr marL="176213" indent="-176213">
                  <a:spcAft>
                    <a:spcPts val="600"/>
                  </a:spcAft>
                  <a:buFont typeface="Arial" pitchFamily="34" charset="0"/>
                  <a:buChar char="•"/>
                </a:pPr>
                <a:r>
                  <a:rPr lang="en-US" sz="1800" b="1" dirty="0">
                    <a:solidFill>
                      <a:schemeClr val="bg1"/>
                    </a:solidFill>
                  </a:rPr>
                  <a:t>What is a first-order Markov Chain?</a:t>
                </a:r>
              </a:p>
              <a:p>
                <a:pPr>
                  <a:spcAft>
                    <a:spcPts val="1200"/>
                  </a:spcAft>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𝑃</m:t>
                      </m:r>
                      <m:d>
                        <m:dPr>
                          <m:ctrlPr>
                            <a:rPr lang="en-US" sz="1800" i="1" smtClean="0">
                              <a:solidFill>
                                <a:schemeClr val="bg1"/>
                              </a:solidFill>
                              <a:latin typeface="Cambria Math" panose="02040503050406030204" pitchFamily="18" charset="0"/>
                            </a:rPr>
                          </m:ctrlPr>
                        </m:dPr>
                        <m:e>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rPr>
                                <m:t>𝑗</m:t>
                              </m:r>
                            </m:sub>
                          </m:sSub>
                          <m:d>
                            <m:dPr>
                              <m:ctrlPr>
                                <a:rPr lang="en-US" sz="180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𝑡</m:t>
                              </m:r>
                              <m:r>
                                <a:rPr lang="en-US" sz="1800" b="0" i="1" smtClean="0">
                                  <a:solidFill>
                                    <a:schemeClr val="bg1"/>
                                  </a:solidFill>
                                  <a:latin typeface="Cambria Math" panose="02040503050406030204" pitchFamily="18" charset="0"/>
                                </a:rPr>
                                <m:t>+1</m:t>
                              </m:r>
                            </m:e>
                          </m:d>
                        </m:e>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𝑡</m:t>
                              </m:r>
                            </m:e>
                          </m:d>
                          <m:r>
                            <a:rPr lang="en-US" sz="1800" b="0" i="1" smtClean="0">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𝑘</m:t>
                              </m:r>
                            </m:sub>
                          </m:sSub>
                          <m:d>
                            <m:dPr>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𝑡</m:t>
                              </m:r>
                              <m:r>
                                <a:rPr lang="en-US" sz="1800" b="0" i="1" smtClean="0">
                                  <a:solidFill>
                                    <a:schemeClr val="bg1"/>
                                  </a:solidFill>
                                  <a:latin typeface="Cambria Math" panose="02040503050406030204" pitchFamily="18" charset="0"/>
                                </a:rPr>
                                <m:t>−1</m:t>
                              </m:r>
                            </m:e>
                          </m:d>
                          <m:r>
                            <a:rPr lang="en-US" sz="1800" b="0" i="1">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m:t>
                          </m:r>
                        </m:e>
                      </m:d>
                      <m:r>
                        <a:rPr lang="en-US" sz="1800" b="0" i="1" smtClean="0">
                          <a:solidFill>
                            <a:schemeClr val="bg1"/>
                          </a:solidFill>
                          <a:latin typeface="Cambria Math" panose="02040503050406030204" pitchFamily="18" charset="0"/>
                        </a:rPr>
                        <m:t>=</m:t>
                      </m:r>
                      <m:r>
                        <a:rPr lang="en-US" sz="1800" b="0" i="1">
                          <a:solidFill>
                            <a:schemeClr val="bg1"/>
                          </a:solidFill>
                          <a:latin typeface="Cambria Math" panose="02040503050406030204" pitchFamily="18" charset="0"/>
                        </a:rPr>
                        <m:t>𝑃</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𝑗</m:t>
                              </m:r>
                            </m:sub>
                          </m:sSub>
                          <m:d>
                            <m:dPr>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𝑡</m:t>
                              </m:r>
                              <m:r>
                                <a:rPr lang="en-US" sz="1800" b="0" i="1">
                                  <a:solidFill>
                                    <a:schemeClr val="bg1"/>
                                  </a:solidFill>
                                  <a:latin typeface="Cambria Math" panose="02040503050406030204" pitchFamily="18" charset="0"/>
                                </a:rPr>
                                <m:t>+1</m:t>
                              </m:r>
                            </m:e>
                          </m:d>
                        </m:e>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𝑡</m:t>
                              </m:r>
                            </m:e>
                          </m:d>
                        </m:e>
                      </m:d>
                    </m:oMath>
                  </m:oMathPara>
                </a14:m>
                <a:endParaRPr lang="en-US" sz="1800" dirty="0">
                  <a:solidFill>
                    <a:schemeClr val="bg1"/>
                  </a:solidFill>
                </a:endParaRPr>
              </a:p>
              <a:p>
                <a:pPr marL="176213" indent="-176213">
                  <a:spcAft>
                    <a:spcPts val="600"/>
                  </a:spcAft>
                  <a:buFont typeface="Arial" pitchFamily="34" charset="0"/>
                  <a:buChar char="•"/>
                </a:pPr>
                <a:r>
                  <a:rPr lang="en-US" sz="1800" b="1" dirty="0">
                    <a:solidFill>
                      <a:schemeClr val="bg1"/>
                    </a:solidFill>
                  </a:rPr>
                  <a:t>Further, we consider only those processes for which the right-hand side, known as a transition probability, is independent of time:</a:t>
                </a:r>
              </a:p>
              <a:p>
                <a:pPr marL="176213">
                  <a:spcAft>
                    <a:spcPts val="1200"/>
                  </a:spcAft>
                </a:pPr>
                <a14:m>
                  <m:oMathPara xmlns:m="http://schemas.openxmlformats.org/officeDocument/2006/math">
                    <m:oMathParaPr>
                      <m:jc m:val="centerGroup"/>
                    </m:oMathParaPr>
                    <m:oMath xmlns:m="http://schemas.openxmlformats.org/officeDocument/2006/math">
                      <m:r>
                        <a:rPr lang="en-US" sz="1800" i="1">
                          <a:solidFill>
                            <a:schemeClr val="bg1"/>
                          </a:solidFill>
                          <a:latin typeface="Cambria Math" panose="02040503050406030204" pitchFamily="18" charset="0"/>
                        </a:rPr>
                        <m:t>𝑃</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𝑗</m:t>
                              </m:r>
                            </m:sub>
                          </m:sSub>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𝑡</m:t>
                              </m:r>
                              <m:r>
                                <a:rPr lang="en-US" sz="1800" i="1">
                                  <a:solidFill>
                                    <a:schemeClr val="bg1"/>
                                  </a:solidFill>
                                  <a:latin typeface="Cambria Math" panose="02040503050406030204" pitchFamily="18" charset="0"/>
                                </a:rPr>
                                <m:t>+1</m:t>
                              </m:r>
                            </m:e>
                          </m:d>
                        </m:e>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𝑡</m:t>
                              </m:r>
                            </m:e>
                          </m:d>
                        </m:e>
                      </m:d>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𝑎</m:t>
                          </m:r>
                        </m:e>
                        <m:sub>
                          <m:r>
                            <a:rPr lang="en-US" sz="1800" b="0" i="1" smtClean="0">
                              <a:solidFill>
                                <a:schemeClr val="bg1"/>
                              </a:solidFill>
                              <a:latin typeface="Cambria Math" panose="02040503050406030204" pitchFamily="18" charset="0"/>
                            </a:rPr>
                            <m:t>𝑖𝑗</m:t>
                          </m:r>
                        </m:sub>
                      </m:sSub>
                      <m:r>
                        <a:rPr lang="en-US" sz="1800" b="0" i="1" smtClean="0">
                          <a:solidFill>
                            <a:schemeClr val="bg1"/>
                          </a:solidFill>
                          <a:latin typeface="Cambria Math" panose="02040503050406030204" pitchFamily="18" charset="0"/>
                        </a:rPr>
                        <m:t>   1</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𝑖</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𝑐</m:t>
                      </m:r>
                      <m:r>
                        <a:rPr lang="en-US" sz="1800" b="0" i="1" smtClean="0">
                          <a:solidFill>
                            <a:schemeClr val="bg1"/>
                          </a:solidFill>
                          <a:latin typeface="Cambria Math" panose="02040503050406030204" pitchFamily="18" charset="0"/>
                          <a:ea typeface="Cambria Math" panose="02040503050406030204" pitchFamily="18" charset="0"/>
                        </a:rPr>
                        <m:t>, 1≤</m:t>
                      </m:r>
                      <m:r>
                        <a:rPr lang="en-US" sz="1800" b="0" i="1" smtClean="0">
                          <a:solidFill>
                            <a:schemeClr val="bg1"/>
                          </a:solidFill>
                          <a:latin typeface="Cambria Math" panose="02040503050406030204" pitchFamily="18" charset="0"/>
                          <a:ea typeface="Cambria Math" panose="02040503050406030204" pitchFamily="18" charset="0"/>
                        </a:rPr>
                        <m:t>𝑗</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𝑐</m:t>
                      </m:r>
                    </m:oMath>
                  </m:oMathPara>
                </a14:m>
                <a:endParaRPr lang="en-US" sz="1800" b="0" dirty="0">
                  <a:solidFill>
                    <a:schemeClr val="bg1"/>
                  </a:solidFill>
                  <a:ea typeface="Cambria Math" panose="02040503050406030204" pitchFamily="18" charset="0"/>
                </a:endParaRPr>
              </a:p>
              <a:p>
                <a:pPr marL="171450">
                  <a:spcAft>
                    <a:spcPts val="600"/>
                  </a:spcAft>
                </a:pPr>
                <a:r>
                  <a:rPr lang="en-US" sz="1800" b="1" dirty="0">
                    <a:solidFill>
                      <a:schemeClr val="bg1"/>
                    </a:solidFill>
                  </a:rPr>
                  <a:t>with the following properties:</a:t>
                </a:r>
              </a:p>
              <a:p>
                <a:pPr marL="171450">
                  <a:spcAft>
                    <a:spcPts val="1200"/>
                  </a:spcAft>
                  <a:tabLst>
                    <a:tab pos="1303338" algn="ctr"/>
                    <a:tab pos="3190875" algn="ctr"/>
                  </a:tabLst>
                </a:pPr>
                <a:r>
                  <a:rPr lang="en-US" sz="1800" dirty="0">
                    <a:solidFill>
                      <a:schemeClr val="bg1"/>
                    </a:solidFill>
                  </a:rPr>
                  <a:t>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𝑖𝑗</m:t>
                        </m:r>
                      </m:sub>
                    </m:sSub>
                    <m:r>
                      <a:rPr lang="en-US" sz="180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0,</m:t>
                    </m:r>
                    <m:r>
                      <a:rPr lang="en-US" sz="1800" i="1">
                        <a:solidFill>
                          <a:schemeClr val="bg1"/>
                        </a:solidFill>
                        <a:latin typeface="Cambria Math" panose="02040503050406030204" pitchFamily="18" charset="0"/>
                      </a:rPr>
                      <m:t>  </m:t>
                    </m:r>
                    <m:r>
                      <a:rPr lang="en-US" sz="1800" i="1" smtClean="0">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𝑖</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𝑗</m:t>
                    </m:r>
                  </m:oMath>
                </a14:m>
                <a:r>
                  <a:rPr lang="en-US" sz="1800" dirty="0">
                    <a:solidFill>
                      <a:schemeClr val="bg1"/>
                    </a:solidFill>
                    <a:ea typeface="Cambria Math" panose="02040503050406030204" pitchFamily="18" charset="0"/>
                  </a:rPr>
                  <a:t>	</a:t>
                </a:r>
                <a14:m>
                  <m:oMath xmlns:m="http://schemas.openxmlformats.org/officeDocument/2006/math">
                    <m:nary>
                      <m:naryPr>
                        <m:chr m:val="∑"/>
                        <m:ctrlPr>
                          <a:rPr lang="en-US" sz="1800" i="1" smtClean="0">
                            <a:solidFill>
                              <a:schemeClr val="bg1"/>
                            </a:solidFill>
                            <a:latin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rPr>
                          <m:t>𝑗</m:t>
                        </m:r>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𝑐</m:t>
                        </m:r>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𝑖𝑗</m:t>
                            </m:r>
                          </m:sub>
                        </m:sSub>
                        <m:r>
                          <a:rPr lang="en-US" sz="1800" b="0" i="1" smtClean="0">
                            <a:solidFill>
                              <a:schemeClr val="bg1"/>
                            </a:solidFill>
                            <a:latin typeface="Cambria Math" panose="02040503050406030204" pitchFamily="18" charset="0"/>
                          </a:rPr>
                          <m:t>=1   </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𝑖</m:t>
                        </m:r>
                      </m:e>
                    </m:nary>
                  </m:oMath>
                </a14:m>
                <a:endParaRPr lang="en-US" sz="1800" dirty="0">
                  <a:solidFill>
                    <a:schemeClr val="bg1"/>
                  </a:solidFill>
                  <a:ea typeface="Cambria Math" panose="02040503050406030204" pitchFamily="18" charset="0"/>
                </a:endParaRPr>
              </a:p>
              <a:p>
                <a:pPr marL="176213" indent="-176213">
                  <a:spcAft>
                    <a:spcPts val="600"/>
                  </a:spcAft>
                  <a:buFont typeface="Arial" pitchFamily="34" charset="0"/>
                  <a:buChar char="•"/>
                  <a:tabLst>
                    <a:tab pos="2962275" algn="ctr"/>
                    <a:tab pos="5651500" algn="ctr"/>
                  </a:tabLst>
                </a:pPr>
                <a:r>
                  <a:rPr lang="en-US" sz="1800" b="1" dirty="0">
                    <a:solidFill>
                      <a:schemeClr val="bg1"/>
                    </a:solidFill>
                  </a:rPr>
                  <a:t>For example, each state could correspond to</a:t>
                </a:r>
                <a:br>
                  <a:rPr lang="en-US" sz="1800" b="1" dirty="0">
                    <a:solidFill>
                      <a:schemeClr val="bg1"/>
                    </a:solidFill>
                  </a:rPr>
                </a:br>
                <a:r>
                  <a:rPr lang="en-US" sz="1800" b="1" dirty="0">
                    <a:solidFill>
                      <a:schemeClr val="bg1"/>
                    </a:solidFill>
                  </a:rPr>
                  <a:t>the ‘state’ of the weather:</a:t>
                </a:r>
              </a:p>
              <a:p>
                <a:pPr marL="342900">
                  <a:spcAft>
                    <a:spcPts val="0"/>
                  </a:spcAft>
                  <a:tabLst>
                    <a:tab pos="2962275" algn="ctr"/>
                    <a:tab pos="5651500" algn="ctr"/>
                  </a:tabLst>
                </a:pPr>
                <a:r>
                  <a:rPr lang="en-US" sz="1800" b="1" dirty="0">
                    <a:solidFill>
                      <a:schemeClr val="bg1"/>
                    </a:solidFill>
                  </a:rPr>
                  <a:t>state 1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1</m:t>
                        </m:r>
                      </m:sub>
                    </m:sSub>
                  </m:oMath>
                </a14:m>
                <a:r>
                  <a:rPr lang="en-US" sz="1800" b="1" dirty="0">
                    <a:solidFill>
                      <a:schemeClr val="bg1"/>
                    </a:solidFill>
                  </a:rPr>
                  <a:t>): precipitation (e.g., rain, snow, hail)</a:t>
                </a:r>
              </a:p>
              <a:p>
                <a:pPr marL="342900">
                  <a:spcAft>
                    <a:spcPts val="0"/>
                  </a:spcAft>
                  <a:tabLst>
                    <a:tab pos="2962275" algn="ctr"/>
                    <a:tab pos="5651500" algn="ctr"/>
                  </a:tabLst>
                </a:pPr>
                <a:r>
                  <a:rPr lang="en-US" sz="1800" b="1" dirty="0">
                    <a:solidFill>
                      <a:schemeClr val="bg1"/>
                    </a:solidFill>
                  </a:rPr>
                  <a:t>state 2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oMath>
                </a14:m>
                <a:r>
                  <a:rPr lang="en-US" sz="1800" b="1" dirty="0">
                    <a:solidFill>
                      <a:schemeClr val="bg1"/>
                    </a:solidFill>
                  </a:rPr>
                  <a:t>): cloudy</a:t>
                </a:r>
              </a:p>
              <a:p>
                <a:pPr marL="342900">
                  <a:spcAft>
                    <a:spcPts val="1200"/>
                  </a:spcAft>
                  <a:tabLst>
                    <a:tab pos="2962275" algn="ctr"/>
                    <a:tab pos="5651500" algn="ctr"/>
                  </a:tabLst>
                </a:pPr>
                <a:r>
                  <a:rPr lang="en-US" sz="1800" b="1" dirty="0">
                    <a:solidFill>
                      <a:schemeClr val="bg1"/>
                    </a:solidFill>
                  </a:rPr>
                  <a:t>state 3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3</m:t>
                        </m:r>
                      </m:sub>
                    </m:sSub>
                  </m:oMath>
                </a14:m>
                <a:r>
                  <a:rPr lang="en-US" sz="1800" b="1" dirty="0">
                    <a:solidFill>
                      <a:schemeClr val="bg1"/>
                    </a:solidFill>
                  </a:rPr>
                  <a:t>): sunny</a:t>
                </a:r>
              </a:p>
              <a:p>
                <a:pPr marL="176213" indent="-176213">
                  <a:spcAft>
                    <a:spcPts val="1200"/>
                  </a:spcAft>
                  <a:buFont typeface="Arial" pitchFamily="34" charset="0"/>
                  <a:buChar char="•"/>
                  <a:tabLst>
                    <a:tab pos="2962275" algn="ctr"/>
                    <a:tab pos="5651500" algn="ctr"/>
                  </a:tabLst>
                </a:pPr>
                <a:r>
                  <a:rPr lang="en-US" sz="1800" b="1" dirty="0">
                    <a:solidFill>
                      <a:schemeClr val="bg1"/>
                    </a:solidFill>
                  </a:rPr>
                  <a:t>As you enter each state (e.g.,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3</m:t>
                        </m:r>
                      </m:sub>
                    </m:sSub>
                  </m:oMath>
                </a14:m>
                <a:r>
                  <a:rPr lang="en-US" sz="1800" b="1" dirty="0">
                    <a:solidFill>
                      <a:schemeClr val="bg1"/>
                    </a:solidFill>
                  </a:rPr>
                  <a:t>), an observable symbol </a:t>
                </a:r>
                <a:br>
                  <a:rPr lang="en-US" sz="1800" b="1" dirty="0">
                    <a:solidFill>
                      <a:schemeClr val="bg1"/>
                    </a:solidFill>
                  </a:rPr>
                </a:br>
                <a:r>
                  <a:rPr lang="en-US" sz="1800" b="1" dirty="0">
                    <a:solidFill>
                      <a:schemeClr val="bg1"/>
                    </a:solidFill>
                  </a:rPr>
                  <a:t>(e.g., sunny) is produced or ‘emitted.’</a:t>
                </a:r>
              </a:p>
              <a:p>
                <a:pPr marL="176213" indent="-176213">
                  <a:spcAft>
                    <a:spcPts val="600"/>
                  </a:spcAft>
                  <a:buFont typeface="Arial" pitchFamily="34" charset="0"/>
                  <a:buChar char="•"/>
                  <a:tabLst>
                    <a:tab pos="2962275" algn="ctr"/>
                    <a:tab pos="5651500" algn="ctr"/>
                  </a:tabLst>
                </a:pPr>
                <a:r>
                  <a:rPr lang="en-US" sz="1800" b="1" dirty="0">
                    <a:solidFill>
                      <a:schemeClr val="bg1"/>
                    </a:solidFill>
                  </a:rPr>
                  <a:t>The above process can be considered observable because the output process is a set of states at each instant of time, where each state corresponds to an observable event. There is no ambiguity between events and states.</a:t>
                </a:r>
              </a:p>
              <a:p>
                <a:pPr>
                  <a:spcAft>
                    <a:spcPts val="600"/>
                  </a:spcAft>
                  <a:tabLst>
                    <a:tab pos="2962275" algn="ctr"/>
                    <a:tab pos="5651500" algn="ctr"/>
                  </a:tabLst>
                </a:pPr>
                <a:endParaRPr lang="en-US" sz="1800" b="1" dirty="0">
                  <a:solidFill>
                    <a:schemeClr val="bg1"/>
                  </a:solidFill>
                </a:endParaRPr>
              </a:p>
              <a:p>
                <a:pPr marL="171450">
                  <a:spcAft>
                    <a:spcPts val="600"/>
                  </a:spcAft>
                </a:pPr>
                <a:endParaRPr lang="en-US" sz="1800" b="1" dirty="0">
                  <a:solidFill>
                    <a:schemeClr val="bg1"/>
                  </a:solidFill>
                </a:endParaRPr>
              </a:p>
            </p:txBody>
          </p:sp>
        </mc:Choice>
        <mc:Fallback xmlns="">
          <p:sp>
            <p:nvSpPr>
              <p:cNvPr id="5" name="Text Box 9">
                <a:extLst>
                  <a:ext uri="{FF2B5EF4-FFF2-40B4-BE49-F238E27FC236}">
                    <a16:creationId xmlns:a16="http://schemas.microsoft.com/office/drawing/2014/main" id="{025C3CE6-6485-1B43-8B80-CDE52BAC95A2}"/>
                  </a:ext>
                </a:extLst>
              </p:cNvPr>
              <p:cNvSpPr txBox="1">
                <a:spLocks noRot="1" noChangeAspect="1" noMove="1" noResize="1" noEditPoints="1" noAdjustHandles="1" noChangeArrowheads="1" noChangeShapeType="1" noTextEdit="1"/>
              </p:cNvSpPr>
              <p:nvPr/>
            </p:nvSpPr>
            <p:spPr bwMode="auto">
              <a:xfrm>
                <a:off x="228600" y="647699"/>
                <a:ext cx="8686800" cy="5910755"/>
              </a:xfrm>
              <a:prstGeom prst="rect">
                <a:avLst/>
              </a:prstGeom>
              <a:blipFill>
                <a:blip r:embed="rId2"/>
                <a:stretch>
                  <a:fillRect l="-1606" t="-1071" r="-2336" b="-1285"/>
                </a:stretch>
              </a:blipFill>
              <a:ln w="9525">
                <a:noFill/>
                <a:miter lim="800000"/>
                <a:headEnd/>
                <a:tailEnd/>
              </a:ln>
            </p:spPr>
            <p:txBody>
              <a:bodyPr/>
              <a:lstStyle/>
              <a:p>
                <a:r>
                  <a:rPr lang="en-US">
                    <a:noFill/>
                  </a:rPr>
                  <a:t> </a:t>
                </a:r>
              </a:p>
            </p:txBody>
          </p:sp>
        </mc:Fallback>
      </mc:AlternateContent>
      <p:pic>
        <p:nvPicPr>
          <p:cNvPr id="9" name="Picture 8">
            <a:extLst>
              <a:ext uri="{FF2B5EF4-FFF2-40B4-BE49-F238E27FC236}">
                <a16:creationId xmlns:a16="http://schemas.microsoft.com/office/drawing/2014/main" id="{498CA194-5935-6B4C-A63C-F40ABD761BAB}"/>
              </a:ext>
            </a:extLst>
          </p:cNvPr>
          <p:cNvPicPr>
            <a:picLocks noChangeAspect="1"/>
          </p:cNvPicPr>
          <p:nvPr/>
        </p:nvPicPr>
        <p:blipFill rotWithShape="1">
          <a:blip r:embed="rId3">
            <a:extLst>
              <a:ext uri="{28A0092B-C50C-407E-A947-70E740481C1C}">
                <a14:useLocalDpi xmlns:a14="http://schemas.microsoft.com/office/drawing/2010/main" val="0"/>
              </a:ext>
            </a:extLst>
          </a:blip>
          <a:srcRect l="40783" t="33835"/>
          <a:stretch/>
        </p:blipFill>
        <p:spPr>
          <a:xfrm>
            <a:off x="6373310" y="2718103"/>
            <a:ext cx="2331798" cy="2239701"/>
          </a:xfrm>
          <a:prstGeom prst="rect">
            <a:avLst/>
          </a:prstGeom>
        </p:spPr>
      </p:pic>
    </p:spTree>
    <p:extLst>
      <p:ext uri="{BB962C8B-B14F-4D97-AF65-F5344CB8AC3E}">
        <p14:creationId xmlns:p14="http://schemas.microsoft.com/office/powerpoint/2010/main" val="332888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27013"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Multiple Coin Models – Hidden Markov Models</a:t>
            </a:r>
          </a:p>
        </p:txBody>
      </p:sp>
      <p:sp>
        <p:nvSpPr>
          <p:cNvPr id="2" name="Rectangle 1">
            <a:extLst>
              <a:ext uri="{FF2B5EF4-FFF2-40B4-BE49-F238E27FC236}">
                <a16:creationId xmlns:a16="http://schemas.microsoft.com/office/drawing/2014/main" id="{0C311D41-59D5-1444-956D-FC3271661CB2}"/>
              </a:ext>
            </a:extLst>
          </p:cNvPr>
          <p:cNvSpPr/>
          <p:nvPr/>
        </p:nvSpPr>
        <p:spPr>
          <a:xfrm>
            <a:off x="7061158" y="5880693"/>
            <a:ext cx="1471448" cy="8249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702CACFD-D889-624E-A847-549DA7171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68" y="611183"/>
            <a:ext cx="2842162" cy="1705297"/>
          </a:xfrm>
          <a:prstGeom prst="rect">
            <a:avLst/>
          </a:prstGeom>
        </p:spPr>
      </p:pic>
      <p:pic>
        <p:nvPicPr>
          <p:cNvPr id="6" name="Picture 5" descr="Diagram&#10;&#10;Description automatically generated">
            <a:extLst>
              <a:ext uri="{FF2B5EF4-FFF2-40B4-BE49-F238E27FC236}">
                <a16:creationId xmlns:a16="http://schemas.microsoft.com/office/drawing/2014/main" id="{ED9A98AF-A701-C940-B52D-94245C9BA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50" y="2592904"/>
            <a:ext cx="2356104" cy="3190253"/>
          </a:xfrm>
          <a:prstGeom prst="rect">
            <a:avLst/>
          </a:prstGeom>
        </p:spPr>
      </p:pic>
      <mc:AlternateContent xmlns:mc="http://schemas.openxmlformats.org/markup-compatibility/2006" xmlns:a14="http://schemas.microsoft.com/office/drawing/2010/main">
        <mc:Choice Requires="a14">
          <p:sp>
            <p:nvSpPr>
              <p:cNvPr id="9" name="Text Box 9">
                <a:extLst>
                  <a:ext uri="{FF2B5EF4-FFF2-40B4-BE49-F238E27FC236}">
                    <a16:creationId xmlns:a16="http://schemas.microsoft.com/office/drawing/2014/main" id="{4B139A73-DA20-1149-890C-B0526F6839DC}"/>
                  </a:ext>
                </a:extLst>
              </p:cNvPr>
              <p:cNvSpPr txBox="1">
                <a:spLocks noChangeArrowheads="1"/>
              </p:cNvSpPr>
              <p:nvPr/>
            </p:nvSpPr>
            <p:spPr bwMode="auto">
              <a:xfrm>
                <a:off x="3425952" y="647699"/>
                <a:ext cx="5489448" cy="1705297"/>
              </a:xfrm>
              <a:prstGeom prst="rect">
                <a:avLst/>
              </a:prstGeom>
              <a:noFill/>
              <a:ln w="9525">
                <a:noFill/>
                <a:miter lim="800000"/>
                <a:headEnd/>
                <a:tailEnd/>
              </a:ln>
            </p:spPr>
            <p:txBody>
              <a:bodyPr lIns="0" tIns="0" rIns="0" bIns="0">
                <a:noAutofit/>
              </a:bodyPr>
              <a:lstStyle/>
              <a:p>
                <a:pPr marL="179388" indent="-179388">
                  <a:spcAft>
                    <a:spcPts val="600"/>
                  </a:spcAft>
                  <a:buFont typeface="Arial" panose="020B0604020202020204" pitchFamily="34" charset="0"/>
                  <a:buChar char="•"/>
                </a:pPr>
                <a:r>
                  <a:rPr lang="en-US" sz="1800" b="1" dirty="0">
                    <a:solidFill>
                      <a:schemeClr val="bg1"/>
                    </a:solidFill>
                  </a:rPr>
                  <a:t>2-Coins Hidden Model:</a:t>
                </a:r>
              </a:p>
              <a:p>
                <a:pPr marL="460375">
                  <a:spcAft>
                    <a:spcPts val="600"/>
                  </a:spcAft>
                </a:pPr>
                <a14:m>
                  <m:oMathPara xmlns:m="http://schemas.openxmlformats.org/officeDocument/2006/math">
                    <m:oMathParaPr>
                      <m:jc m:val="left"/>
                    </m:oMathParaPr>
                    <m:oMath xmlns:m="http://schemas.openxmlformats.org/officeDocument/2006/math">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𝒗</m:t>
                          </m:r>
                        </m:e>
                        <m:sup>
                          <m:r>
                            <a:rPr lang="en-US" sz="1800" b="1" i="1">
                              <a:solidFill>
                                <a:schemeClr val="bg1"/>
                              </a:solidFill>
                              <a:latin typeface="Cambria Math" panose="02040503050406030204" pitchFamily="18" charset="0"/>
                              <a:ea typeface="Cambria Math" panose="02040503050406030204" pitchFamily="18" charset="0"/>
                            </a:rPr>
                            <m:t>𝟏𝟎</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𝑯𝑯𝑻𝑻𝑯𝑻𝑯𝑯𝑻𝑻</m:t>
                          </m:r>
                        </m:e>
                      </m:d>
                    </m:oMath>
                  </m:oMathPara>
                </a14:m>
                <a:endParaRPr lang="en-US" sz="1800" b="1" dirty="0">
                  <a:solidFill>
                    <a:schemeClr val="bg1"/>
                  </a:solidFill>
                </a:endParaRPr>
              </a:p>
              <a:p>
                <a:pPr marL="460375">
                  <a:spcAft>
                    <a:spcPts val="1200"/>
                  </a:spcAft>
                </a:pPr>
                <a14:m>
                  <m:oMathPara xmlns:m="http://schemas.openxmlformats.org/officeDocument/2006/math">
                    <m:oMathParaPr>
                      <m:jc m:val="left"/>
                    </m:oMathParaPr>
                    <m:oMath xmlns:m="http://schemas.openxmlformats.org/officeDocument/2006/math">
                      <m:sSup>
                        <m:sSupPr>
                          <m:ctrlPr>
                            <a:rPr lang="en-US" sz="1800" b="1" i="1" smtClean="0">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𝝎</m:t>
                          </m:r>
                        </m:e>
                        <m:sup>
                          <m:r>
                            <a:rPr lang="en-US" sz="1800" b="1" i="1">
                              <a:solidFill>
                                <a:schemeClr val="bg1"/>
                              </a:solidFill>
                              <a:latin typeface="Cambria Math" panose="02040503050406030204" pitchFamily="18" charset="0"/>
                              <a:ea typeface="Cambria Math" panose="02040503050406030204" pitchFamily="18" charset="0"/>
                            </a:rPr>
                            <m:t>𝟏𝟎</m:t>
                          </m:r>
                        </m:sup>
                      </m:sSup>
                      <m:r>
                        <a:rPr lang="en-US" sz="1800" b="1" i="1">
                          <a:solidFill>
                            <a:schemeClr val="bg1"/>
                          </a:solidFill>
                          <a:latin typeface="Cambria Math" panose="02040503050406030204" pitchFamily="18" charset="0"/>
                          <a:ea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e>
                      </m:d>
                    </m:oMath>
                  </m:oMathPara>
                </a14:m>
                <a:endParaRPr lang="en-US" sz="1800" b="1" dirty="0">
                  <a:solidFill>
                    <a:schemeClr val="bg1"/>
                  </a:solidFill>
                </a:endParaRPr>
              </a:p>
              <a:p>
                <a:pPr marL="179388" indent="-179388">
                  <a:spcAft>
                    <a:spcPts val="1200"/>
                  </a:spcAft>
                  <a:buFont typeface="Arial" panose="020B0604020202020204" pitchFamily="34" charset="0"/>
                  <a:buChar char="•"/>
                </a:pPr>
                <a:r>
                  <a:rPr lang="en-US" sz="1800" b="1" dirty="0">
                    <a:solidFill>
                      <a:schemeClr val="bg1"/>
                    </a:solidFill>
                  </a:rPr>
                  <a:t>Can we uniquely identify the state sequence that produced these outputs?</a:t>
                </a:r>
              </a:p>
            </p:txBody>
          </p:sp>
        </mc:Choice>
        <mc:Fallback xmlns="">
          <p:sp>
            <p:nvSpPr>
              <p:cNvPr id="9" name="Text Box 9">
                <a:extLst>
                  <a:ext uri="{FF2B5EF4-FFF2-40B4-BE49-F238E27FC236}">
                    <a16:creationId xmlns:a16="http://schemas.microsoft.com/office/drawing/2014/main" id="{4B139A73-DA20-1149-890C-B0526F6839DC}"/>
                  </a:ext>
                </a:extLst>
              </p:cNvPr>
              <p:cNvSpPr txBox="1">
                <a:spLocks noRot="1" noChangeAspect="1" noMove="1" noResize="1" noEditPoints="1" noAdjustHandles="1" noChangeArrowheads="1" noChangeShapeType="1" noTextEdit="1"/>
              </p:cNvSpPr>
              <p:nvPr/>
            </p:nvSpPr>
            <p:spPr bwMode="auto">
              <a:xfrm>
                <a:off x="3425952" y="647699"/>
                <a:ext cx="5489448" cy="1705297"/>
              </a:xfrm>
              <a:prstGeom prst="rect">
                <a:avLst/>
              </a:prstGeom>
              <a:blipFill>
                <a:blip r:embed="rId4"/>
                <a:stretch>
                  <a:fillRect l="-2304" t="-3676" r="-3226" b="-7353"/>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 Box 9">
                <a:extLst>
                  <a:ext uri="{FF2B5EF4-FFF2-40B4-BE49-F238E27FC236}">
                    <a16:creationId xmlns:a16="http://schemas.microsoft.com/office/drawing/2014/main" id="{13DB3530-39B9-F149-A04B-00893CA0FBAB}"/>
                  </a:ext>
                </a:extLst>
              </p:cNvPr>
              <p:cNvSpPr txBox="1">
                <a:spLocks noChangeArrowheads="1"/>
              </p:cNvSpPr>
              <p:nvPr/>
            </p:nvSpPr>
            <p:spPr bwMode="auto">
              <a:xfrm>
                <a:off x="3425952" y="3256585"/>
                <a:ext cx="5489448" cy="1705297"/>
              </a:xfrm>
              <a:prstGeom prst="rect">
                <a:avLst/>
              </a:prstGeom>
              <a:noFill/>
              <a:ln w="9525">
                <a:noFill/>
                <a:miter lim="800000"/>
                <a:headEnd/>
                <a:tailEnd/>
              </a:ln>
            </p:spPr>
            <p:txBody>
              <a:bodyPr lIns="0" tIns="0" rIns="0" bIns="0">
                <a:noAutofit/>
              </a:bodyPr>
              <a:lstStyle/>
              <a:p>
                <a:pPr marL="179388" indent="-179388">
                  <a:spcAft>
                    <a:spcPts val="600"/>
                  </a:spcAft>
                  <a:buFont typeface="Arial" panose="020B0604020202020204" pitchFamily="34" charset="0"/>
                  <a:buChar char="•"/>
                </a:pPr>
                <a:r>
                  <a:rPr lang="en-US" sz="1800" b="1" dirty="0">
                    <a:solidFill>
                      <a:schemeClr val="bg1"/>
                    </a:solidFill>
                  </a:rPr>
                  <a:t>3-Coins Hidden Model:</a:t>
                </a:r>
              </a:p>
              <a:p>
                <a:pPr marL="460375">
                  <a:spcAft>
                    <a:spcPts val="600"/>
                  </a:spcAft>
                </a:pPr>
                <a14:m>
                  <m:oMathPara xmlns:m="http://schemas.openxmlformats.org/officeDocument/2006/math">
                    <m:oMathParaPr>
                      <m:jc m:val="left"/>
                    </m:oMathParaPr>
                    <m:oMath xmlns:m="http://schemas.openxmlformats.org/officeDocument/2006/math">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𝒗</m:t>
                          </m:r>
                        </m:e>
                        <m:sup>
                          <m:r>
                            <a:rPr lang="en-US" sz="1800" b="1" i="1">
                              <a:solidFill>
                                <a:schemeClr val="bg1"/>
                              </a:solidFill>
                              <a:latin typeface="Cambria Math" panose="02040503050406030204" pitchFamily="18" charset="0"/>
                              <a:ea typeface="Cambria Math" panose="02040503050406030204" pitchFamily="18" charset="0"/>
                            </a:rPr>
                            <m:t>𝟏𝟎</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𝑯𝑯𝑻𝑻𝑯𝑻𝑯𝑯𝑻𝑻</m:t>
                          </m:r>
                        </m:e>
                      </m:d>
                    </m:oMath>
                  </m:oMathPara>
                </a14:m>
                <a:endParaRPr lang="en-US" sz="1800" b="1" dirty="0">
                  <a:solidFill>
                    <a:schemeClr val="bg1"/>
                  </a:solidFill>
                </a:endParaRPr>
              </a:p>
              <a:p>
                <a:pPr marL="460375">
                  <a:spcAft>
                    <a:spcPts val="1200"/>
                  </a:spcAft>
                </a:pPr>
                <a14:m>
                  <m:oMathPara xmlns:m="http://schemas.openxmlformats.org/officeDocument/2006/math">
                    <m:oMathParaPr>
                      <m:jc m:val="left"/>
                    </m:oMathParaPr>
                    <m:oMath xmlns:m="http://schemas.openxmlformats.org/officeDocument/2006/math">
                      <m:sSup>
                        <m:sSupPr>
                          <m:ctrlPr>
                            <a:rPr lang="en-US" sz="1800" b="1" i="1" smtClean="0">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𝝎</m:t>
                          </m:r>
                        </m:e>
                        <m:sup>
                          <m:r>
                            <a:rPr lang="en-US" sz="1800" b="1" i="1">
                              <a:solidFill>
                                <a:schemeClr val="bg1"/>
                              </a:solidFill>
                              <a:latin typeface="Cambria Math" panose="02040503050406030204" pitchFamily="18" charset="0"/>
                              <a:ea typeface="Cambria Math" panose="02040503050406030204" pitchFamily="18" charset="0"/>
                            </a:rPr>
                            <m:t>𝟏𝟎</m:t>
                          </m:r>
                        </m:sup>
                      </m:sSup>
                      <m:r>
                        <a:rPr lang="en-US" sz="1800" b="1" i="1">
                          <a:solidFill>
                            <a:schemeClr val="bg1"/>
                          </a:solidFill>
                          <a:latin typeface="Cambria Math" panose="02040503050406030204" pitchFamily="18" charset="0"/>
                          <a:ea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3</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3</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3</m:t>
                              </m:r>
                            </m:sub>
                          </m:sSub>
                        </m:e>
                      </m:d>
                    </m:oMath>
                  </m:oMathPara>
                </a14:m>
                <a:endParaRPr lang="en-US" sz="1800" b="1" dirty="0">
                  <a:solidFill>
                    <a:schemeClr val="bg1"/>
                  </a:solidFill>
                </a:endParaRPr>
              </a:p>
              <a:p>
                <a:pPr marL="179388" indent="-179388">
                  <a:spcAft>
                    <a:spcPts val="1200"/>
                  </a:spcAft>
                  <a:buFont typeface="Arial" panose="020B0604020202020204" pitchFamily="34" charset="0"/>
                  <a:buChar char="•"/>
                </a:pPr>
                <a:r>
                  <a:rPr lang="en-US" sz="1800" b="1" dirty="0">
                    <a:solidFill>
                      <a:schemeClr val="bg1"/>
                    </a:solidFill>
                  </a:rPr>
                  <a:t>Using only observations, how could we decide which model is best?</a:t>
                </a:r>
              </a:p>
            </p:txBody>
          </p:sp>
        </mc:Choice>
        <mc:Fallback xmlns="">
          <p:sp>
            <p:nvSpPr>
              <p:cNvPr id="10" name="Text Box 9">
                <a:extLst>
                  <a:ext uri="{FF2B5EF4-FFF2-40B4-BE49-F238E27FC236}">
                    <a16:creationId xmlns:a16="http://schemas.microsoft.com/office/drawing/2014/main" id="{13DB3530-39B9-F149-A04B-00893CA0FBAB}"/>
                  </a:ext>
                </a:extLst>
              </p:cNvPr>
              <p:cNvSpPr txBox="1">
                <a:spLocks noRot="1" noChangeAspect="1" noMove="1" noResize="1" noEditPoints="1" noAdjustHandles="1" noChangeArrowheads="1" noChangeShapeType="1" noTextEdit="1"/>
              </p:cNvSpPr>
              <p:nvPr/>
            </p:nvSpPr>
            <p:spPr bwMode="auto">
              <a:xfrm>
                <a:off x="3425952" y="3256585"/>
                <a:ext cx="5489448" cy="1705297"/>
              </a:xfrm>
              <a:prstGeom prst="rect">
                <a:avLst/>
              </a:prstGeom>
              <a:blipFill>
                <a:blip r:embed="rId5"/>
                <a:stretch>
                  <a:fillRect l="-2304" t="-4444" b="-7407"/>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32079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88" y="-206375"/>
            <a:ext cx="9144000" cy="0"/>
          </a:xfrm>
          <a:prstGeom prst="rect">
            <a:avLst/>
          </a:prstGeom>
          <a:noFill/>
          <a:ln w="9525">
            <a:noFill/>
            <a:miter lim="800000"/>
            <a:headEnd/>
            <a:tailEnd/>
          </a:ln>
        </p:spPr>
        <p:txBody>
          <a:bodyPr>
            <a:spAutoFit/>
          </a:bodyPr>
          <a:lstStyle/>
          <a:p>
            <a:endParaRPr lang="en-US" dirty="0"/>
          </a:p>
        </p:txBody>
      </p:sp>
      <p:sp>
        <p:nvSpPr>
          <p:cNvPr id="4100" name="Rectangle 4"/>
          <p:cNvSpPr>
            <a:spLocks noChangeArrowheads="1"/>
          </p:cNvSpPr>
          <p:nvPr/>
        </p:nvSpPr>
        <p:spPr bwMode="auto">
          <a:xfrm>
            <a:off x="0" y="295275"/>
            <a:ext cx="9144000" cy="0"/>
          </a:xfrm>
          <a:prstGeom prst="rect">
            <a:avLst/>
          </a:prstGeom>
          <a:noFill/>
          <a:ln w="9525">
            <a:noFill/>
            <a:miter lim="800000"/>
            <a:headEnd/>
            <a:tailEnd/>
          </a:ln>
        </p:spPr>
        <p:txBody>
          <a:bodyPr>
            <a:spAutoFit/>
          </a:bodyPr>
          <a:lstStyle/>
          <a:p>
            <a:endParaRPr lang="en-US" dirty="0"/>
          </a:p>
        </p:txBody>
      </p:sp>
      <p:sp>
        <p:nvSpPr>
          <p:cNvPr id="4102" name="Rectangle 6"/>
          <p:cNvSpPr>
            <a:spLocks noChangeArrowheads="1"/>
          </p:cNvSpPr>
          <p:nvPr/>
        </p:nvSpPr>
        <p:spPr bwMode="auto">
          <a:xfrm>
            <a:off x="3157538" y="2381250"/>
            <a:ext cx="9144000" cy="0"/>
          </a:xfrm>
          <a:prstGeom prst="rect">
            <a:avLst/>
          </a:prstGeom>
          <a:noFill/>
          <a:ln w="9525">
            <a:noFill/>
            <a:miter lim="800000"/>
            <a:headEnd/>
            <a:tailEnd/>
          </a:ln>
        </p:spPr>
        <p:txBody>
          <a:bodyPr>
            <a:spAutoFit/>
          </a:bodyPr>
          <a:lstStyle/>
          <a:p>
            <a:endParaRPr lang="en-US" dirty="0"/>
          </a:p>
        </p:txBody>
      </p:sp>
      <mc:AlternateContent xmlns:mc="http://schemas.openxmlformats.org/markup-compatibility/2006" xmlns:a14="http://schemas.microsoft.com/office/drawing/2010/main">
        <mc:Choice Requires="a14">
          <p:sp>
            <p:nvSpPr>
              <p:cNvPr id="4103" name="Text Box 9"/>
              <p:cNvSpPr txBox="1">
                <a:spLocks noChangeArrowheads="1"/>
              </p:cNvSpPr>
              <p:nvPr/>
            </p:nvSpPr>
            <p:spPr bwMode="auto">
              <a:xfrm>
                <a:off x="228600" y="647699"/>
                <a:ext cx="8686800" cy="5651497"/>
              </a:xfrm>
              <a:prstGeom prst="rect">
                <a:avLst/>
              </a:prstGeom>
              <a:noFill/>
              <a:ln w="9525">
                <a:noFill/>
                <a:miter lim="800000"/>
                <a:headEnd/>
                <a:tailEnd/>
              </a:ln>
            </p:spPr>
            <p:txBody>
              <a:bodyPr wrap="square" lIns="0" tIns="0" rIns="0" bIns="0">
                <a:noAutofit/>
              </a:bodyPr>
              <a:lstStyle/>
              <a:p>
                <a:pPr marL="176213" indent="-176213">
                  <a:spcAft>
                    <a:spcPts val="600"/>
                  </a:spcAft>
                  <a:buFont typeface="Arial" pitchFamily="34" charset="0"/>
                  <a:buChar char="•"/>
                </a:pPr>
                <a:r>
                  <a:rPr lang="en-US" sz="1800" b="1" dirty="0">
                    <a:solidFill>
                      <a:schemeClr val="bg1"/>
                    </a:solidFill>
                  </a:rPr>
                  <a:t>Elements of the model, </a:t>
                </a:r>
                <a14:m>
                  <m:oMath xmlns:m="http://schemas.openxmlformats.org/officeDocument/2006/math">
                    <m:r>
                      <a:rPr lang="en-US" sz="1800" b="1" i="1" smtClean="0">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are:</a:t>
                </a:r>
              </a:p>
              <a:p>
                <a:pPr marL="339725" lvl="1" indent="-163513">
                  <a:spcAft>
                    <a:spcPts val="600"/>
                  </a:spcAft>
                  <a:buFont typeface="Wingdings" pitchFamily="2" charset="2"/>
                  <a:buChar char="§"/>
                </a:pPr>
                <a:r>
                  <a:rPr lang="en-US" sz="1800" b="1" dirty="0">
                    <a:solidFill>
                      <a:schemeClr val="bg1"/>
                    </a:solidFill>
                  </a:rPr>
                  <a:t> </a:t>
                </a:r>
                <a14:m>
                  <m:oMath xmlns:m="http://schemas.openxmlformats.org/officeDocument/2006/math">
                    <m:r>
                      <a:rPr lang="en-US" sz="1800" i="1" dirty="0" smtClean="0">
                        <a:solidFill>
                          <a:schemeClr val="bg1"/>
                        </a:solidFill>
                        <a:latin typeface="Cambria Math" panose="02040503050406030204" pitchFamily="18" charset="0"/>
                      </a:rPr>
                      <m:t>𝑐</m:t>
                    </m:r>
                  </m:oMath>
                </a14:m>
                <a:r>
                  <a:rPr lang="en-US" sz="1800" dirty="0">
                    <a:solidFill>
                      <a:schemeClr val="bg1"/>
                    </a:solidFill>
                  </a:rPr>
                  <a:t> </a:t>
                </a:r>
                <a:r>
                  <a:rPr lang="en-US" sz="1800" b="1" dirty="0">
                    <a:solidFill>
                      <a:schemeClr val="bg1"/>
                    </a:solidFill>
                  </a:rPr>
                  <a:t>states: </a:t>
                </a:r>
                <a14:m>
                  <m:oMath xmlns:m="http://schemas.openxmlformats.org/officeDocument/2006/math">
                    <m:sSup>
                      <m:sSupPr>
                        <m:ctrlPr>
                          <a:rPr lang="en-US" sz="1800" i="1" smtClean="0">
                            <a:solidFill>
                              <a:schemeClr val="bg1"/>
                            </a:solidFill>
                            <a:latin typeface="Cambria Math" panose="02040503050406030204" pitchFamily="18" charset="0"/>
                            <a:ea typeface="Cambria Math" panose="02040503050406030204" pitchFamily="18" charset="0"/>
                          </a:rPr>
                        </m:ctrlPr>
                      </m:sSupPr>
                      <m:e>
                        <m:r>
                          <a:rPr lang="en-US" sz="1800" b="0" i="1">
                            <a:solidFill>
                              <a:schemeClr val="bg1"/>
                            </a:solidFill>
                            <a:latin typeface="Cambria Math" panose="02040503050406030204" pitchFamily="18" charset="0"/>
                            <a:ea typeface="Cambria Math" panose="02040503050406030204" pitchFamily="18" charset="0"/>
                          </a:rPr>
                          <m:t>𝜔</m:t>
                        </m:r>
                      </m:e>
                      <m:sup>
                        <m:r>
                          <a:rPr lang="en-US" sz="1800" b="0" i="1" smtClean="0">
                            <a:solidFill>
                              <a:schemeClr val="bg1"/>
                            </a:solidFill>
                            <a:latin typeface="Cambria Math" panose="02040503050406030204" pitchFamily="18" charset="0"/>
                            <a:ea typeface="Cambria Math" panose="02040503050406030204" pitchFamily="18" charset="0"/>
                          </a:rPr>
                          <m:t>𝑐</m:t>
                        </m:r>
                      </m:sup>
                    </m:sSup>
                    <m:r>
                      <a:rPr lang="en-US" sz="18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1800" i="1" smtClean="0">
                            <a:solidFill>
                              <a:schemeClr val="bg1"/>
                            </a:solidFill>
                            <a:latin typeface="Cambria Math" panose="02040503050406030204" pitchFamily="18" charset="0"/>
                            <a:ea typeface="Cambria Math" panose="02040503050406030204" pitchFamily="18" charset="0"/>
                          </a:rPr>
                        </m:ctrlPr>
                      </m:dPr>
                      <m:e>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1</m:t>
                            </m:r>
                          </m:sub>
                        </m:sSub>
                        <m:r>
                          <a:rPr lang="en-US" sz="1800" b="0" i="1" smtClean="0">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r>
                          <a:rPr lang="en-US" sz="1800" b="0" i="1" smtClean="0">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𝑐</m:t>
                            </m:r>
                          </m:sub>
                        </m:sSub>
                      </m:e>
                    </m:d>
                  </m:oMath>
                </a14:m>
                <a:endParaRPr lang="en-US" sz="1800" dirty="0">
                  <a:solidFill>
                    <a:schemeClr val="bg1"/>
                  </a:solidFill>
                </a:endParaRPr>
              </a:p>
              <a:p>
                <a:pPr marL="339725" lvl="1" indent="-163513">
                  <a:spcAft>
                    <a:spcPts val="600"/>
                  </a:spcAft>
                  <a:buFont typeface="Wingdings" pitchFamily="2" charset="2"/>
                  <a:buChar char="§"/>
                </a:pPr>
                <a14:m>
                  <m:oMath xmlns:m="http://schemas.openxmlformats.org/officeDocument/2006/math">
                    <m:r>
                      <a:rPr lang="en-US" sz="1800" i="1" dirty="0" smtClean="0">
                        <a:solidFill>
                          <a:schemeClr val="bg1"/>
                        </a:solidFill>
                        <a:latin typeface="Cambria Math" panose="02040503050406030204" pitchFamily="18" charset="0"/>
                      </a:rPr>
                      <m:t>𝑀</m:t>
                    </m:r>
                  </m:oMath>
                </a14:m>
                <a:r>
                  <a:rPr lang="en-US" sz="1800" dirty="0">
                    <a:solidFill>
                      <a:schemeClr val="bg1"/>
                    </a:solidFill>
                  </a:rPr>
                  <a:t> </a:t>
                </a:r>
                <a:r>
                  <a:rPr lang="en-US" sz="1800" b="1" dirty="0">
                    <a:solidFill>
                      <a:schemeClr val="bg1"/>
                    </a:solidFill>
                  </a:rPr>
                  <a:t>output symbols: </a:t>
                </a:r>
                <a14:m>
                  <m:oMath xmlns:m="http://schemas.openxmlformats.org/officeDocument/2006/math">
                    <m:sSup>
                      <m:sSupPr>
                        <m:ctrlPr>
                          <a:rPr lang="en-US" sz="1800" i="1">
                            <a:solidFill>
                              <a:schemeClr val="bg1"/>
                            </a:solidFill>
                            <a:latin typeface="Cambria Math" panose="02040503050406030204" pitchFamily="18" charset="0"/>
                            <a:ea typeface="Cambria Math" panose="02040503050406030204" pitchFamily="18" charset="0"/>
                          </a:rPr>
                        </m:ctrlPr>
                      </m:sSupPr>
                      <m:e>
                        <m:r>
                          <a:rPr lang="en-US" sz="1800" b="1" i="1" smtClean="0">
                            <a:solidFill>
                              <a:schemeClr val="bg1"/>
                            </a:solidFill>
                            <a:latin typeface="Cambria Math" panose="02040503050406030204" pitchFamily="18" charset="0"/>
                            <a:ea typeface="Cambria Math" panose="02040503050406030204" pitchFamily="18" charset="0"/>
                          </a:rPr>
                          <m:t>𝒗</m:t>
                        </m:r>
                      </m:e>
                      <m:sup>
                        <m:r>
                          <a:rPr lang="en-US" sz="1800" b="0" i="1" smtClean="0">
                            <a:solidFill>
                              <a:schemeClr val="bg1"/>
                            </a:solidFill>
                            <a:latin typeface="Cambria Math" panose="02040503050406030204" pitchFamily="18" charset="0"/>
                            <a:ea typeface="Cambria Math" panose="02040503050406030204" pitchFamily="18" charset="0"/>
                          </a:rPr>
                          <m:t>𝑀</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1</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𝑀</m:t>
                            </m:r>
                          </m:sub>
                        </m:sSub>
                      </m:e>
                    </m:d>
                  </m:oMath>
                </a14:m>
                <a:endParaRPr lang="en-US" sz="1800" b="1" dirty="0">
                  <a:solidFill>
                    <a:schemeClr val="bg1"/>
                  </a:solidFill>
                </a:endParaRPr>
              </a:p>
              <a:p>
                <a:pPr marL="339725" lvl="1" indent="-163513">
                  <a:spcAft>
                    <a:spcPts val="600"/>
                  </a:spcAft>
                  <a:buFont typeface="Wingdings" pitchFamily="2" charset="2"/>
                  <a:buChar char="§"/>
                </a:pPr>
                <a14:m>
                  <m:oMath xmlns:m="http://schemas.openxmlformats.org/officeDocument/2006/math">
                    <m:r>
                      <a:rPr lang="en-US" sz="1800" i="1" dirty="0" smtClean="0">
                        <a:solidFill>
                          <a:schemeClr val="bg1"/>
                        </a:solidFill>
                        <a:latin typeface="Cambria Math" panose="02040503050406030204" pitchFamily="18" charset="0"/>
                      </a:rPr>
                      <m:t>𝑐</m:t>
                    </m:r>
                    <m:r>
                      <a:rPr lang="en-US" sz="1800" i="1" dirty="0" smtClean="0">
                        <a:solidFill>
                          <a:schemeClr val="bg1"/>
                        </a:solidFill>
                        <a:latin typeface="Cambria Math" panose="02040503050406030204" pitchFamily="18" charset="0"/>
                      </a:rPr>
                      <m:t> </m:t>
                    </m:r>
                    <m:r>
                      <a:rPr lang="en-US" sz="1800" i="1" dirty="0" smtClean="0">
                        <a:solidFill>
                          <a:schemeClr val="bg1"/>
                        </a:solidFill>
                        <a:latin typeface="Cambria Math" panose="02040503050406030204" pitchFamily="18" charset="0"/>
                      </a:rPr>
                      <m:t>𝑥</m:t>
                    </m:r>
                    <m:r>
                      <a:rPr lang="en-US" sz="1800" i="1" dirty="0" smtClean="0">
                        <a:solidFill>
                          <a:schemeClr val="bg1"/>
                        </a:solidFill>
                        <a:latin typeface="Cambria Math" panose="02040503050406030204" pitchFamily="18" charset="0"/>
                      </a:rPr>
                      <m:t> </m:t>
                    </m:r>
                    <m:r>
                      <a:rPr lang="en-US" sz="1800" i="1" dirty="0" smtClean="0">
                        <a:solidFill>
                          <a:schemeClr val="bg1"/>
                        </a:solidFill>
                        <a:latin typeface="Cambria Math" panose="02040503050406030204" pitchFamily="18" charset="0"/>
                      </a:rPr>
                      <m:t>𝑐</m:t>
                    </m:r>
                    <m:r>
                      <a:rPr lang="en-US" sz="1800" i="1" dirty="0" smtClean="0">
                        <a:solidFill>
                          <a:schemeClr val="bg1"/>
                        </a:solidFill>
                        <a:latin typeface="Cambria Math" panose="02040503050406030204" pitchFamily="18" charset="0"/>
                      </a:rPr>
                      <m:t> </m:t>
                    </m:r>
                  </m:oMath>
                </a14:m>
                <a:r>
                  <a:rPr lang="en-US" sz="1800" b="1" dirty="0">
                    <a:solidFill>
                      <a:schemeClr val="bg1"/>
                    </a:solidFill>
                  </a:rPr>
                  <a:t>matrix of transition probabilities:</a:t>
                </a:r>
              </a:p>
              <a:p>
                <a:pPr lvl="1">
                  <a:spcAft>
                    <a:spcPts val="600"/>
                  </a:spcAft>
                  <a:tabLst>
                    <a:tab pos="2622550" algn="l"/>
                  </a:tabLst>
                </a:pPr>
                <a14:m>
                  <m:oMath xmlns:m="http://schemas.openxmlformats.org/officeDocument/2006/math">
                    <m:r>
                      <a:rPr lang="en-US" sz="1800" b="1" i="1" smtClean="0">
                        <a:solidFill>
                          <a:schemeClr val="bg1"/>
                        </a:solidFill>
                        <a:latin typeface="Cambria Math" panose="02040503050406030204" pitchFamily="18" charset="0"/>
                      </a:rPr>
                      <m:t>𝑨</m:t>
                    </m:r>
                    <m:r>
                      <a:rPr lang="en-US" sz="1800" b="1" i="1" smtClean="0">
                        <a:solidFill>
                          <a:schemeClr val="bg1"/>
                        </a:solidFill>
                        <a:latin typeface="Cambria Math" panose="02040503050406030204" pitchFamily="18" charset="0"/>
                      </a:rPr>
                      <m:t>=</m:t>
                    </m:r>
                    <m:d>
                      <m:dPr>
                        <m:begChr m:val="["/>
                        <m:endChr m:val="]"/>
                        <m:ctrlPr>
                          <a:rPr lang="en-US" sz="1800" b="1" i="1" smtClean="0">
                            <a:solidFill>
                              <a:schemeClr val="bg1"/>
                            </a:solidFill>
                            <a:latin typeface="Cambria Math" panose="02040503050406030204" pitchFamily="18" charset="0"/>
                          </a:rPr>
                        </m:ctrlPr>
                      </m:dPr>
                      <m:e>
                        <m:m>
                          <m:mPr>
                            <m:mcs>
                              <m:mc>
                                <m:mcPr>
                                  <m:count m:val="3"/>
                                  <m:mcJc m:val="center"/>
                                </m:mcPr>
                              </m:mc>
                            </m:mcs>
                            <m:ctrlPr>
                              <a:rPr lang="en-US" sz="1800" b="1" i="1" smtClean="0">
                                <a:solidFill>
                                  <a:schemeClr val="bg1"/>
                                </a:solidFill>
                                <a:latin typeface="Cambria Math" panose="02040503050406030204" pitchFamily="18" charset="0"/>
                              </a:rPr>
                            </m:ctrlPr>
                          </m:mP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𝑎</m:t>
                                  </m:r>
                                </m:e>
                                <m:sub>
                                  <m:r>
                                    <a:rPr lang="en-US" sz="1800" i="1">
                                      <a:solidFill>
                                        <a:schemeClr val="bg1"/>
                                      </a:solidFill>
                                      <a:latin typeface="Cambria Math" panose="02040503050406030204" pitchFamily="18" charset="0"/>
                                      <a:ea typeface="Cambria Math" panose="02040503050406030204" pitchFamily="18" charset="0"/>
                                    </a:rPr>
                                    <m:t>1</m:t>
                                  </m:r>
                                  <m:r>
                                    <a:rPr lang="en-US" sz="1800" b="0" i="1" smtClean="0">
                                      <a:solidFill>
                                        <a:schemeClr val="bg1"/>
                                      </a:solidFill>
                                      <a:latin typeface="Cambria Math" panose="02040503050406030204" pitchFamily="18" charset="0"/>
                                      <a:ea typeface="Cambria Math" panose="02040503050406030204" pitchFamily="18" charset="0"/>
                                    </a:rPr>
                                    <m:t>1</m:t>
                                  </m:r>
                                </m:sub>
                              </m:sSub>
                            </m:e>
                            <m:e>
                              <m:r>
                                <a:rPr lang="en-US" sz="1800" b="1" i="1" smtClean="0">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𝑎</m:t>
                                  </m:r>
                                </m:e>
                                <m:sub>
                                  <m:r>
                                    <a:rPr lang="en-US" sz="1800" i="1">
                                      <a:solidFill>
                                        <a:schemeClr val="bg1"/>
                                      </a:solidFill>
                                      <a:latin typeface="Cambria Math" panose="02040503050406030204" pitchFamily="18" charset="0"/>
                                      <a:ea typeface="Cambria Math" panose="02040503050406030204" pitchFamily="18" charset="0"/>
                                    </a:rPr>
                                    <m:t>1</m:t>
                                  </m:r>
                                  <m:r>
                                    <a:rPr lang="en-US" sz="1800" b="0" i="1" smtClean="0">
                                      <a:solidFill>
                                        <a:schemeClr val="bg1"/>
                                      </a:solidFill>
                                      <a:latin typeface="Cambria Math" panose="02040503050406030204" pitchFamily="18" charset="0"/>
                                      <a:ea typeface="Cambria Math" panose="02040503050406030204" pitchFamily="18" charset="0"/>
                                    </a:rPr>
                                    <m:t>𝑐</m:t>
                                  </m:r>
                                </m:sub>
                              </m:sSub>
                            </m:e>
                          </m:mr>
                          <m:mr>
                            <m:e>
                              <m:r>
                                <a:rPr lang="en-US" sz="1800" b="1" i="1" smtClean="0">
                                  <a:solidFill>
                                    <a:schemeClr val="bg1"/>
                                  </a:solidFill>
                                  <a:latin typeface="Cambria Math" panose="02040503050406030204" pitchFamily="18" charset="0"/>
                                </a:rPr>
                                <m:t>⋮</m:t>
                              </m:r>
                            </m:e>
                            <m:e>
                              <m:r>
                                <a:rPr lang="en-US" sz="1800" b="1" i="1" smtClean="0">
                                  <a:solidFill>
                                    <a:schemeClr val="bg1"/>
                                  </a:solidFill>
                                  <a:latin typeface="Cambria Math" panose="02040503050406030204" pitchFamily="18" charset="0"/>
                                </a:rPr>
                                <m:t>⋱</m:t>
                              </m:r>
                            </m:e>
                            <m:e>
                              <m:r>
                                <a:rPr lang="en-US" sz="1800" b="1" i="1" smtClean="0">
                                  <a:solidFill>
                                    <a:schemeClr val="bg1"/>
                                  </a:solidFill>
                                  <a:latin typeface="Cambria Math" panose="02040503050406030204" pitchFamily="18" charset="0"/>
                                </a:rPr>
                                <m:t>⋮</m:t>
                              </m:r>
                            </m:e>
                          </m:m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𝑎</m:t>
                                  </m:r>
                                </m:e>
                                <m:sub>
                                  <m:r>
                                    <a:rPr lang="en-US" sz="1800" b="0" i="1" smtClean="0">
                                      <a:solidFill>
                                        <a:schemeClr val="bg1"/>
                                      </a:solidFill>
                                      <a:latin typeface="Cambria Math" panose="02040503050406030204" pitchFamily="18" charset="0"/>
                                      <a:ea typeface="Cambria Math" panose="02040503050406030204" pitchFamily="18" charset="0"/>
                                    </a:rPr>
                                    <m:t>𝑐</m:t>
                                  </m:r>
                                  <m:r>
                                    <a:rPr lang="en-US" sz="1800" i="1">
                                      <a:solidFill>
                                        <a:schemeClr val="bg1"/>
                                      </a:solidFill>
                                      <a:latin typeface="Cambria Math" panose="02040503050406030204" pitchFamily="18" charset="0"/>
                                      <a:ea typeface="Cambria Math" panose="02040503050406030204" pitchFamily="18" charset="0"/>
                                    </a:rPr>
                                    <m:t>1</m:t>
                                  </m:r>
                                </m:sub>
                              </m:sSub>
                            </m:e>
                            <m:e>
                              <m:r>
                                <a:rPr lang="en-US" sz="1800" b="1" i="1" smtClean="0">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𝑎</m:t>
                                  </m:r>
                                </m:e>
                                <m:sub>
                                  <m:r>
                                    <a:rPr lang="en-US" sz="1800" b="0" i="1" smtClean="0">
                                      <a:solidFill>
                                        <a:schemeClr val="bg1"/>
                                      </a:solidFill>
                                      <a:latin typeface="Cambria Math" panose="02040503050406030204" pitchFamily="18" charset="0"/>
                                      <a:ea typeface="Cambria Math" panose="02040503050406030204" pitchFamily="18" charset="0"/>
                                    </a:rPr>
                                    <m:t>𝑐𝑐</m:t>
                                  </m:r>
                                </m:sub>
                              </m:sSub>
                            </m:e>
                          </m:mr>
                        </m:m>
                      </m:e>
                    </m:d>
                  </m:oMath>
                </a14:m>
                <a:r>
                  <a:rPr lang="en-US" sz="1800" b="1" i="1" dirty="0">
                    <a:solidFill>
                      <a:schemeClr val="bg1"/>
                    </a:solidFill>
                    <a:latin typeface="Cambria Math" panose="02040503050406030204" pitchFamily="18" charset="0"/>
                  </a:rPr>
                  <a:t> 	</a:t>
                </a:r>
                <a14:m>
                  <m:oMath xmlns:m="http://schemas.openxmlformats.org/officeDocument/2006/math">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𝑎</m:t>
                        </m:r>
                      </m:e>
                      <m:sub>
                        <m:r>
                          <a:rPr lang="en-US" sz="1800" b="0" i="1" smtClean="0">
                            <a:solidFill>
                              <a:schemeClr val="bg1"/>
                            </a:solidFill>
                            <a:latin typeface="Cambria Math" panose="02040503050406030204" pitchFamily="18" charset="0"/>
                            <a:ea typeface="Cambria Math" panose="02040503050406030204" pitchFamily="18" charset="0"/>
                          </a:rPr>
                          <m:t>𝑖𝑗</m:t>
                        </m:r>
                      </m:sub>
                    </m:sSub>
                    <m:r>
                      <a:rPr lang="en-US" sz="1800" i="1">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𝑃</m:t>
                    </m:r>
                    <m:d>
                      <m:dPr>
                        <m:ctrlPr>
                          <a:rPr lang="en-US" sz="1800" b="0" i="1" smtClean="0">
                            <a:solidFill>
                              <a:schemeClr val="bg1"/>
                            </a:solidFill>
                            <a:latin typeface="Cambria Math" panose="02040503050406030204" pitchFamily="18" charset="0"/>
                            <a:ea typeface="Cambria Math" panose="02040503050406030204" pitchFamily="18" charset="0"/>
                          </a:rPr>
                        </m:ctrlPr>
                      </m:dP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𝑗</m:t>
                            </m:r>
                          </m:sub>
                        </m:sSub>
                        <m:d>
                          <m:dPr>
                            <m:ctrlPr>
                              <a:rPr lang="en-US" sz="1800" i="1" smtClean="0">
                                <a:solidFill>
                                  <a:schemeClr val="bg1"/>
                                </a:solidFill>
                                <a:latin typeface="Cambria Math" panose="02040503050406030204" pitchFamily="18" charset="0"/>
                                <a:ea typeface="Cambria Math" panose="02040503050406030204" pitchFamily="18" charset="0"/>
                              </a:rPr>
                            </m:ctrlPr>
                          </m:dPr>
                          <m:e>
                            <m:r>
                              <a:rPr lang="en-US" sz="1800" b="0" i="1" smtClean="0">
                                <a:solidFill>
                                  <a:schemeClr val="bg1"/>
                                </a:solidFill>
                                <a:latin typeface="Cambria Math" panose="02040503050406030204" pitchFamily="18" charset="0"/>
                                <a:ea typeface="Cambria Math" panose="02040503050406030204" pitchFamily="18" charset="0"/>
                              </a:rPr>
                              <m:t>𝑡</m:t>
                            </m:r>
                            <m:r>
                              <a:rPr lang="en-US" sz="1800" b="0" i="1" smtClean="0">
                                <a:solidFill>
                                  <a:schemeClr val="bg1"/>
                                </a:solidFill>
                                <a:latin typeface="Cambria Math" panose="02040503050406030204" pitchFamily="18" charset="0"/>
                                <a:ea typeface="Cambria Math" panose="02040503050406030204" pitchFamily="18" charset="0"/>
                              </a:rPr>
                              <m:t>+1</m:t>
                            </m:r>
                          </m:e>
                        </m:d>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𝑡</m:t>
                            </m:r>
                          </m:e>
                        </m:d>
                      </m:e>
                    </m:d>
                  </m:oMath>
                </a14:m>
                <a:endParaRPr lang="en-US" sz="1800" b="1" dirty="0">
                  <a:solidFill>
                    <a:schemeClr val="bg1"/>
                  </a:solidFill>
                </a:endParaRPr>
              </a:p>
              <a:p>
                <a:pPr marL="342900" lvl="1" indent="-166688">
                  <a:spcAft>
                    <a:spcPts val="600"/>
                  </a:spcAft>
                  <a:buFont typeface="Wingdings" pitchFamily="2" charset="2"/>
                  <a:buChar char="§"/>
                </a:pPr>
                <a14:m>
                  <m:oMath xmlns:m="http://schemas.openxmlformats.org/officeDocument/2006/math">
                    <m:r>
                      <a:rPr lang="en-US" sz="1800" b="0" i="1" dirty="0" smtClean="0">
                        <a:solidFill>
                          <a:schemeClr val="bg1"/>
                        </a:solidFill>
                        <a:latin typeface="Cambria Math" panose="02040503050406030204" pitchFamily="18" charset="0"/>
                      </a:rPr>
                      <m:t>𝑐</m:t>
                    </m:r>
                    <m:r>
                      <a:rPr lang="en-US" sz="1800" b="0" i="1" dirty="0" smtClean="0">
                        <a:solidFill>
                          <a:schemeClr val="bg1"/>
                        </a:solidFill>
                        <a:latin typeface="Cambria Math" panose="02040503050406030204" pitchFamily="18" charset="0"/>
                      </a:rPr>
                      <m:t> </m:t>
                    </m:r>
                    <m:r>
                      <a:rPr lang="en-US" sz="1800" b="0" i="1" dirty="0" smtClean="0">
                        <a:solidFill>
                          <a:schemeClr val="bg1"/>
                        </a:solidFill>
                        <a:latin typeface="Cambria Math" panose="02040503050406030204" pitchFamily="18" charset="0"/>
                      </a:rPr>
                      <m:t>𝑥</m:t>
                    </m:r>
                    <m:r>
                      <a:rPr lang="en-US" sz="1800" b="0" i="1" dirty="0" smtClean="0">
                        <a:solidFill>
                          <a:schemeClr val="bg1"/>
                        </a:solidFill>
                        <a:latin typeface="Cambria Math" panose="02040503050406030204" pitchFamily="18" charset="0"/>
                      </a:rPr>
                      <m:t> </m:t>
                    </m:r>
                    <m:r>
                      <a:rPr lang="en-US" sz="1800" b="0" i="1" dirty="0" smtClean="0">
                        <a:solidFill>
                          <a:schemeClr val="bg1"/>
                        </a:solidFill>
                        <a:latin typeface="Cambria Math" panose="02040503050406030204" pitchFamily="18" charset="0"/>
                      </a:rPr>
                      <m:t>𝑀</m:t>
                    </m:r>
                    <m:r>
                      <a:rPr lang="en-US" sz="1800" b="0" i="1" dirty="0" smtClean="0">
                        <a:solidFill>
                          <a:schemeClr val="bg1"/>
                        </a:solidFill>
                        <a:latin typeface="Cambria Math" panose="02040503050406030204" pitchFamily="18" charset="0"/>
                      </a:rPr>
                      <m:t> </m:t>
                    </m:r>
                  </m:oMath>
                </a14:m>
                <a:r>
                  <a:rPr lang="en-US" sz="1800" b="1" dirty="0">
                    <a:solidFill>
                      <a:schemeClr val="bg1"/>
                    </a:solidFill>
                  </a:rPr>
                  <a:t>output probabilities:</a:t>
                </a:r>
              </a:p>
              <a:p>
                <a:pPr lvl="1">
                  <a:spcAft>
                    <a:spcPts val="1200"/>
                  </a:spcAft>
                  <a:tabLst>
                    <a:tab pos="2622550" algn="l"/>
                  </a:tabLst>
                </a:pPr>
                <a14:m>
                  <m:oMath xmlns:m="http://schemas.openxmlformats.org/officeDocument/2006/math">
                    <m:r>
                      <a:rPr lang="en-US" sz="1800" b="1" i="1" smtClean="0">
                        <a:solidFill>
                          <a:schemeClr val="bg1"/>
                        </a:solidFill>
                        <a:latin typeface="Cambria Math" panose="02040503050406030204" pitchFamily="18" charset="0"/>
                      </a:rPr>
                      <m:t>𝑩</m:t>
                    </m:r>
                    <m:r>
                      <a:rPr lang="en-US" sz="1800" b="1" i="1">
                        <a:solidFill>
                          <a:schemeClr val="bg1"/>
                        </a:solidFill>
                        <a:latin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m>
                          <m:mPr>
                            <m:mcs>
                              <m:mc>
                                <m:mcPr>
                                  <m:count m:val="3"/>
                                  <m:mcJc m:val="center"/>
                                </m:mcPr>
                              </m:mc>
                            </m:mcs>
                            <m:ctrlPr>
                              <a:rPr lang="en-US" sz="1800" b="1" i="1">
                                <a:solidFill>
                                  <a:schemeClr val="bg1"/>
                                </a:solidFill>
                                <a:latin typeface="Cambria Math" panose="02040503050406030204" pitchFamily="18" charset="0"/>
                              </a:rPr>
                            </m:ctrlPr>
                          </m:mP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11</m:t>
                                  </m:r>
                                </m:sub>
                              </m:sSub>
                            </m:e>
                            <m:e>
                              <m:r>
                                <a:rPr lang="en-US" sz="1800" b="1" i="1">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1</m:t>
                                  </m:r>
                                  <m:r>
                                    <a:rPr lang="en-US" sz="1800" b="0" i="1" smtClean="0">
                                      <a:solidFill>
                                        <a:schemeClr val="bg1"/>
                                      </a:solidFill>
                                      <a:latin typeface="Cambria Math" panose="02040503050406030204" pitchFamily="18" charset="0"/>
                                      <a:ea typeface="Cambria Math" panose="02040503050406030204" pitchFamily="18" charset="0"/>
                                    </a:rPr>
                                    <m:t>𝑀</m:t>
                                  </m:r>
                                </m:sub>
                              </m:sSub>
                            </m:e>
                          </m:mr>
                          <m:mr>
                            <m:e>
                              <m:r>
                                <a:rPr lang="en-US" sz="1800" b="1" i="1">
                                  <a:solidFill>
                                    <a:schemeClr val="bg1"/>
                                  </a:solidFill>
                                  <a:latin typeface="Cambria Math" panose="02040503050406030204" pitchFamily="18" charset="0"/>
                                </a:rPr>
                                <m:t>⋮</m:t>
                              </m:r>
                            </m:e>
                            <m:e>
                              <m:r>
                                <a:rPr lang="en-US" sz="1800" b="1" i="1">
                                  <a:solidFill>
                                    <a:schemeClr val="bg1"/>
                                  </a:solidFill>
                                  <a:latin typeface="Cambria Math" panose="02040503050406030204" pitchFamily="18" charset="0"/>
                                </a:rPr>
                                <m:t>⋱</m:t>
                              </m:r>
                            </m:e>
                            <m:e>
                              <m:r>
                                <a:rPr lang="en-US" sz="1800" b="1" i="1">
                                  <a:solidFill>
                                    <a:schemeClr val="bg1"/>
                                  </a:solidFill>
                                  <a:latin typeface="Cambria Math" panose="02040503050406030204" pitchFamily="18" charset="0"/>
                                </a:rPr>
                                <m:t>⋮</m:t>
                              </m:r>
                            </m:e>
                          </m:m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𝑐</m:t>
                                  </m:r>
                                  <m:r>
                                    <a:rPr lang="en-US" sz="1800" i="1">
                                      <a:solidFill>
                                        <a:schemeClr val="bg1"/>
                                      </a:solidFill>
                                      <a:latin typeface="Cambria Math" panose="02040503050406030204" pitchFamily="18" charset="0"/>
                                      <a:ea typeface="Cambria Math" panose="02040503050406030204" pitchFamily="18" charset="0"/>
                                    </a:rPr>
                                    <m:t>1</m:t>
                                  </m:r>
                                </m:sub>
                              </m:sSub>
                            </m:e>
                            <m:e>
                              <m:r>
                                <a:rPr lang="en-US" sz="1800" b="1" i="1">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𝑐</m:t>
                                  </m:r>
                                  <m:r>
                                    <a:rPr lang="en-US" sz="1800" b="0" i="1" smtClean="0">
                                      <a:solidFill>
                                        <a:schemeClr val="bg1"/>
                                      </a:solidFill>
                                      <a:latin typeface="Cambria Math" panose="02040503050406030204" pitchFamily="18" charset="0"/>
                                      <a:ea typeface="Cambria Math" panose="02040503050406030204" pitchFamily="18" charset="0"/>
                                    </a:rPr>
                                    <m:t>𝑀</m:t>
                                  </m:r>
                                </m:sub>
                              </m:sSub>
                            </m:e>
                          </m:mr>
                        </m:m>
                      </m:e>
                    </m:d>
                  </m:oMath>
                </a14:m>
                <a:r>
                  <a:rPr lang="en-US" sz="1800" b="1" dirty="0">
                    <a:solidFill>
                      <a:schemeClr val="bg1"/>
                    </a:solidFill>
                  </a:rPr>
                  <a:t>	</a:t>
                </a:r>
                <a14:m>
                  <m:oMath xmlns:m="http://schemas.openxmlformats.org/officeDocument/2006/math">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b="0" i="1" smtClean="0">
                            <a:solidFill>
                              <a:schemeClr val="bg1"/>
                            </a:solidFill>
                            <a:latin typeface="Cambria Math" panose="02040503050406030204" pitchFamily="18" charset="0"/>
                            <a:ea typeface="Cambria Math" panose="02040503050406030204" pitchFamily="18" charset="0"/>
                          </a:rPr>
                          <m:t>𝑗𝑘</m:t>
                        </m:r>
                      </m:sub>
                    </m:sSub>
                    <m:r>
                      <a:rPr lang="en-US" sz="1800" i="1">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𝑃</m:t>
                    </m:r>
                    <m:d>
                      <m:dPr>
                        <m:ctrlPr>
                          <a:rPr lang="en-US" sz="1800" i="1">
                            <a:solidFill>
                              <a:schemeClr val="bg1"/>
                            </a:solidFill>
                            <a:latin typeface="Cambria Math" panose="02040503050406030204" pitchFamily="18" charset="0"/>
                            <a:ea typeface="Cambria Math" panose="02040503050406030204" pitchFamily="18" charset="0"/>
                          </a:rPr>
                        </m:ctrlPr>
                      </m:dPr>
                      <m:e>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𝑘</m:t>
                            </m:r>
                          </m:sub>
                          <m:sup>
                            <m:r>
                              <a:rPr lang="en-US" sz="1800" i="1">
                                <a:solidFill>
                                  <a:schemeClr val="bg1"/>
                                </a:solidFill>
                                <a:latin typeface="Cambria Math" panose="02040503050406030204" pitchFamily="18" charset="0"/>
                                <a:ea typeface="Cambria Math" panose="02040503050406030204" pitchFamily="18" charset="0"/>
                              </a:rPr>
                              <m:t>𝑡</m:t>
                            </m:r>
                          </m:sup>
                        </m:sSubSup>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𝑗</m:t>
                            </m:r>
                          </m:sub>
                        </m:sSub>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𝑡</m:t>
                            </m:r>
                          </m:e>
                        </m:d>
                      </m:e>
                    </m:d>
                  </m:oMath>
                </a14:m>
                <a:endParaRPr lang="en-US" sz="1800" dirty="0">
                  <a:solidFill>
                    <a:schemeClr val="bg1"/>
                  </a:solidFill>
                  <a:ea typeface="Cambria Math" panose="02040503050406030204" pitchFamily="18" charset="0"/>
                </a:endParaRPr>
              </a:p>
              <a:p>
                <a:pPr marL="347663" lvl="1" indent="-173038">
                  <a:spcAft>
                    <a:spcPts val="600"/>
                  </a:spcAft>
                  <a:buFont typeface="Wingdings" pitchFamily="2" charset="2"/>
                  <a:buChar char="§"/>
                </a:pPr>
                <a14:m>
                  <m:oMath xmlns:m="http://schemas.openxmlformats.org/officeDocument/2006/math">
                    <m:r>
                      <a:rPr lang="en-US" sz="1800" b="1" i="1" dirty="0" smtClean="0">
                        <a:solidFill>
                          <a:schemeClr val="bg1"/>
                        </a:solidFill>
                        <a:latin typeface="Cambria Math" panose="02040503050406030204" pitchFamily="18" charset="0"/>
                      </a:rPr>
                      <m:t>𝒄</m:t>
                    </m:r>
                  </m:oMath>
                </a14:m>
                <a:r>
                  <a:rPr lang="en-US" sz="1800" b="1" dirty="0">
                    <a:solidFill>
                      <a:schemeClr val="bg1"/>
                    </a:solidFill>
                  </a:rPr>
                  <a:t> initial state probabilities (the probability</a:t>
                </a:r>
                <a:br>
                  <a:rPr lang="en-US" sz="1800" b="1" dirty="0">
                    <a:solidFill>
                      <a:schemeClr val="bg1"/>
                    </a:solidFill>
                  </a:rPr>
                </a:br>
                <a:r>
                  <a:rPr lang="en-US" sz="1800" b="1" dirty="0">
                    <a:solidFill>
                      <a:schemeClr val="bg1"/>
                    </a:solidFill>
                  </a:rPr>
                  <a:t>of being in </a:t>
                </a:r>
                <a14:m>
                  <m:oMath xmlns:m="http://schemas.openxmlformats.org/officeDocument/2006/math">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oMath>
                </a14:m>
                <a:r>
                  <a:rPr lang="en-US" sz="1800" b="1" dirty="0">
                    <a:solidFill>
                      <a:schemeClr val="bg1"/>
                    </a:solidFill>
                  </a:rPr>
                  <a:t> at time </a:t>
                </a:r>
                <a14:m>
                  <m:oMath xmlns:m="http://schemas.openxmlformats.org/officeDocument/2006/math">
                    <m:r>
                      <a:rPr lang="en-US" sz="1800" i="1" dirty="0" smtClean="0">
                        <a:solidFill>
                          <a:schemeClr val="bg1"/>
                        </a:solidFill>
                        <a:latin typeface="Cambria Math" panose="02040503050406030204" pitchFamily="18" charset="0"/>
                      </a:rPr>
                      <m:t>0</m:t>
                    </m:r>
                    <m:r>
                      <a:rPr lang="en-US" sz="1800" b="1" i="0" dirty="0" smtClean="0">
                        <a:solidFill>
                          <a:schemeClr val="bg1"/>
                        </a:solidFill>
                        <a:latin typeface="Cambria Math" panose="02040503050406030204" pitchFamily="18" charset="0"/>
                      </a:rPr>
                      <m:t>:</m:t>
                    </m:r>
                  </m:oMath>
                </a14:m>
                <a:endParaRPr lang="en-US" sz="1800" b="1" dirty="0">
                  <a:solidFill>
                    <a:schemeClr val="bg1"/>
                  </a:solidFill>
                </a:endParaRPr>
              </a:p>
              <a:p>
                <a:pPr lvl="1">
                  <a:spcAft>
                    <a:spcPts val="1200"/>
                  </a:spcAft>
                </a:pPr>
                <a14:m>
                  <m:oMath xmlns:m="http://schemas.openxmlformats.org/officeDocument/2006/math">
                    <m:sSup>
                      <m:sSupPr>
                        <m:ctrlPr>
                          <a:rPr lang="en-US" sz="1800" i="1" smtClean="0">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𝝅</m:t>
                        </m:r>
                      </m:e>
                      <m:sup>
                        <m:r>
                          <a:rPr lang="en-US" sz="1800" b="0" i="1" smtClean="0">
                            <a:solidFill>
                              <a:schemeClr val="bg1"/>
                            </a:solidFill>
                            <a:latin typeface="Cambria Math" panose="02040503050406030204" pitchFamily="18" charset="0"/>
                            <a:ea typeface="Cambria Math" panose="02040503050406030204" pitchFamily="18" charset="0"/>
                          </a:rPr>
                          <m:t>𝑐</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i="1">
                                <a:solidFill>
                                  <a:schemeClr val="bg1"/>
                                </a:solidFill>
                                <a:latin typeface="Cambria Math" panose="02040503050406030204" pitchFamily="18" charset="0"/>
                                <a:ea typeface="Cambria Math" panose="02040503050406030204" pitchFamily="18" charset="0"/>
                              </a:rPr>
                              <m:t>1</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i="1">
                                <a:solidFill>
                                  <a:schemeClr val="bg1"/>
                                </a:solidFill>
                                <a:latin typeface="Cambria Math" panose="02040503050406030204" pitchFamily="18" charset="0"/>
                                <a:ea typeface="Cambria Math" panose="02040503050406030204" pitchFamily="18" charset="0"/>
                              </a:rPr>
                              <m:t>𝑐</m:t>
                            </m:r>
                          </m:sub>
                        </m:sSub>
                      </m:e>
                    </m:d>
                  </m:oMath>
                </a14:m>
                <a:r>
                  <a:rPr lang="en-US" sz="1800" b="1" dirty="0">
                    <a:solidFill>
                      <a:schemeClr val="bg1"/>
                    </a:solidFill>
                  </a:rPr>
                  <a:t>   </a:t>
                </a:r>
                <a:r>
                  <a:rPr lang="en-US" sz="1800" dirty="0">
                    <a:solidFill>
                      <a:schemeClr val="bg1"/>
                    </a:solidFill>
                    <a:ea typeface="Cambria Math" panose="02040503050406030204" pitchFamily="18" charset="0"/>
                  </a:rPr>
                  <a:t> </a:t>
                </a:r>
                <a14:m>
                  <m:oMath xmlns:m="http://schemas.openxmlformats.org/officeDocument/2006/math">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b="0" i="1" smtClean="0">
                            <a:solidFill>
                              <a:schemeClr val="bg1"/>
                            </a:solidFill>
                            <a:latin typeface="Cambria Math" panose="02040503050406030204" pitchFamily="18" charset="0"/>
                            <a:ea typeface="Cambria Math" panose="02040503050406030204" pitchFamily="18" charset="0"/>
                          </a:rPr>
                          <m:t>𝑖</m:t>
                        </m:r>
                      </m:sub>
                    </m:sSub>
                    <m:r>
                      <a:rPr lang="en-US" sz="1800" i="1">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𝑃</m:t>
                    </m:r>
                    <m:d>
                      <m:dPr>
                        <m:ctrlPr>
                          <a:rPr lang="en-US" sz="1800" b="0" i="1" smtClean="0">
                            <a:solidFill>
                              <a:schemeClr val="bg1"/>
                            </a:solidFill>
                            <a:latin typeface="Cambria Math" panose="02040503050406030204" pitchFamily="18" charset="0"/>
                            <a:ea typeface="Cambria Math" panose="02040503050406030204" pitchFamily="18" charset="0"/>
                          </a:rPr>
                        </m:ctrlPr>
                      </m:dPr>
                      <m:e>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𝑖</m:t>
                            </m:r>
                          </m:sub>
                          <m:sup>
                            <m:r>
                              <a:rPr lang="en-US" sz="1800" b="0" i="1" smtClean="0">
                                <a:solidFill>
                                  <a:schemeClr val="bg1"/>
                                </a:solidFill>
                                <a:latin typeface="Cambria Math" panose="02040503050406030204" pitchFamily="18" charset="0"/>
                                <a:ea typeface="Cambria Math" panose="02040503050406030204" pitchFamily="18" charset="0"/>
                              </a:rPr>
                              <m:t>0</m:t>
                            </m:r>
                          </m:sup>
                        </m:sSubSup>
                      </m:e>
                    </m:d>
                  </m:oMath>
                </a14:m>
                <a:endParaRPr lang="en-US" sz="1800" b="1" dirty="0">
                  <a:solidFill>
                    <a:schemeClr val="bg1"/>
                  </a:solidFill>
                </a:endParaRPr>
              </a:p>
              <a:p>
                <a:pPr marL="176213" lvl="1" indent="-176213">
                  <a:spcAft>
                    <a:spcPts val="1200"/>
                  </a:spcAft>
                  <a:buFont typeface="Arial" pitchFamily="34" charset="0"/>
                  <a:buChar char="•"/>
                </a:pPr>
                <a:r>
                  <a:rPr lang="en-US" sz="1800" b="1" dirty="0">
                    <a:solidFill>
                      <a:schemeClr val="bg1"/>
                    </a:solidFill>
                  </a:rPr>
                  <a:t>We will refer to the observation sequence as: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rPr>
                          <m:t>𝑽</m:t>
                        </m:r>
                      </m:e>
                      <m:sup>
                        <m:r>
                          <a:rPr lang="en-US" sz="1800" b="0" i="1" smtClean="0">
                            <a:solidFill>
                              <a:schemeClr val="bg1"/>
                            </a:solidFill>
                            <a:latin typeface="Cambria Math" panose="02040503050406030204" pitchFamily="18" charset="0"/>
                          </a:rPr>
                          <m:t>𝑇</m:t>
                        </m:r>
                      </m:sup>
                    </m:sSup>
                    <m:r>
                      <a:rPr lang="en-US" sz="1800" b="1" i="1" smtClean="0">
                        <a:solidFill>
                          <a:schemeClr val="bg1"/>
                        </a:solidFill>
                        <a:latin typeface="Cambria Math" panose="02040503050406030204" pitchFamily="18" charset="0"/>
                      </a:rPr>
                      <m:t>=</m:t>
                    </m:r>
                    <m:d>
                      <m:dPr>
                        <m:begChr m:val="{"/>
                        <m:endChr m:val="}"/>
                        <m:ctrlPr>
                          <a:rPr lang="en-US" sz="1800" b="1" i="1" smtClean="0">
                            <a:solidFill>
                              <a:schemeClr val="bg1"/>
                            </a:solidFill>
                            <a:latin typeface="Cambria Math" panose="02040503050406030204" pitchFamily="18" charset="0"/>
                          </a:rPr>
                        </m:ctrlPr>
                      </m:dPr>
                      <m:e>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𝑖</m:t>
                            </m:r>
                          </m:sub>
                          <m:sup>
                            <m:r>
                              <a:rPr lang="en-US" sz="1800" b="0" i="1" smtClean="0">
                                <a:solidFill>
                                  <a:schemeClr val="bg1"/>
                                </a:solidFill>
                                <a:latin typeface="Cambria Math" panose="02040503050406030204" pitchFamily="18" charset="0"/>
                                <a:ea typeface="Cambria Math" panose="02040503050406030204" pitchFamily="18" charset="0"/>
                              </a:rPr>
                              <m:t>1</m:t>
                            </m:r>
                          </m:sup>
                        </m:sSubSup>
                        <m:r>
                          <a:rPr lang="en-US" sz="1800" b="1" i="1" smtClean="0">
                            <a:solidFill>
                              <a:schemeClr val="bg1"/>
                            </a:solidFill>
                            <a:latin typeface="Cambria Math" panose="02040503050406030204" pitchFamily="18" charset="0"/>
                            <a:ea typeface="Cambria Math" panose="02040503050406030204" pitchFamily="18" charset="0"/>
                          </a:rPr>
                          <m:t>,</m:t>
                        </m:r>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𝑗</m:t>
                            </m:r>
                          </m:sub>
                          <m:sup>
                            <m:r>
                              <a:rPr lang="en-US" sz="1800" b="0" i="1" smtClean="0">
                                <a:solidFill>
                                  <a:schemeClr val="bg1"/>
                                </a:solidFill>
                                <a:latin typeface="Cambria Math" panose="02040503050406030204" pitchFamily="18" charset="0"/>
                                <a:ea typeface="Cambria Math" panose="02040503050406030204" pitchFamily="18" charset="0"/>
                              </a:rPr>
                              <m:t>2</m:t>
                            </m:r>
                          </m:sup>
                        </m:sSubSup>
                        <m:r>
                          <a:rPr lang="en-US" sz="1800" b="1" i="1" smtClean="0">
                            <a:solidFill>
                              <a:schemeClr val="bg1"/>
                            </a:solidFill>
                            <a:latin typeface="Cambria Math" panose="02040503050406030204" pitchFamily="18" charset="0"/>
                            <a:ea typeface="Cambria Math" panose="02040503050406030204" pitchFamily="18" charset="0"/>
                          </a:rPr>
                          <m:t>,…,</m:t>
                        </m:r>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𝑘</m:t>
                            </m:r>
                          </m:sub>
                          <m:sup>
                            <m:r>
                              <a:rPr lang="en-US" sz="1800" b="0" i="1" smtClean="0">
                                <a:solidFill>
                                  <a:schemeClr val="bg1"/>
                                </a:solidFill>
                                <a:latin typeface="Cambria Math" panose="02040503050406030204" pitchFamily="18" charset="0"/>
                                <a:ea typeface="Cambria Math" panose="02040503050406030204" pitchFamily="18" charset="0"/>
                              </a:rPr>
                              <m:t>𝑇</m:t>
                            </m:r>
                          </m:sup>
                        </m:sSubSup>
                      </m:e>
                    </m:d>
                  </m:oMath>
                </a14:m>
                <a:r>
                  <a:rPr lang="en-US" sz="1800" b="1" dirty="0">
                    <a:solidFill>
                      <a:schemeClr val="bg1"/>
                    </a:solidFill>
                  </a:rPr>
                  <a:t>.</a:t>
                </a:r>
              </a:p>
              <a:p>
                <a:pPr marL="176213" lvl="1" indent="-176213">
                  <a:spcAft>
                    <a:spcPts val="600"/>
                  </a:spcAft>
                  <a:buFont typeface="Arial" pitchFamily="34" charset="0"/>
                  <a:buChar char="•"/>
                </a:pPr>
                <a:r>
                  <a:rPr lang="en-US" sz="1800" b="1" dirty="0">
                    <a:solidFill>
                      <a:schemeClr val="bg1"/>
                    </a:solidFill>
                  </a:rPr>
                  <a:t>Note that the transition probabilities only depend on the previous state and the current state (hence , this is a first-order Markov process).</a:t>
                </a:r>
                <a:r>
                  <a:rPr lang="en-US" sz="1800" dirty="0">
                    <a:solidFill>
                      <a:schemeClr val="bg1"/>
                    </a:solidFill>
                  </a:rPr>
                  <a:t>   </a:t>
                </a:r>
              </a:p>
            </p:txBody>
          </p:sp>
        </mc:Choice>
        <mc:Fallback xmlns="">
          <p:sp>
            <p:nvSpPr>
              <p:cNvPr id="4103" name="Text Box 9"/>
              <p:cNvSpPr txBox="1">
                <a:spLocks noRot="1" noChangeAspect="1" noMove="1" noResize="1" noEditPoints="1" noAdjustHandles="1" noChangeArrowheads="1" noChangeShapeType="1" noTextEdit="1"/>
              </p:cNvSpPr>
              <p:nvPr/>
            </p:nvSpPr>
            <p:spPr bwMode="auto">
              <a:xfrm>
                <a:off x="228600" y="647699"/>
                <a:ext cx="8686800" cy="5651497"/>
              </a:xfrm>
              <a:prstGeom prst="rect">
                <a:avLst/>
              </a:prstGeom>
              <a:blipFill>
                <a:blip r:embed="rId3"/>
                <a:stretch>
                  <a:fillRect l="-1606" t="-1121" b="-1794"/>
                </a:stretch>
              </a:blipFill>
              <a:ln w="9525">
                <a:noFill/>
                <a:miter lim="800000"/>
                <a:headEnd/>
                <a:tailEnd/>
              </a:ln>
            </p:spPr>
            <p:txBody>
              <a:bodyPr/>
              <a:lstStyle/>
              <a:p>
                <a:r>
                  <a:rPr lang="en-US">
                    <a:noFill/>
                  </a:rPr>
                  <a:t> </a:t>
                </a:r>
              </a:p>
            </p:txBody>
          </p:sp>
        </mc:Fallback>
      </mc:AlternateContent>
      <p:sp>
        <p:nvSpPr>
          <p:cNvPr id="4104" name="Text Box 10"/>
          <p:cNvSpPr txBox="1">
            <a:spLocks noChangeArrowheads="1"/>
          </p:cNvSpPr>
          <p:nvPr/>
        </p:nvSpPr>
        <p:spPr bwMode="auto">
          <a:xfrm>
            <a:off x="228600"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Discrete Hidden Markov Models</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p:blipFill>
        <p:spPr>
          <a:xfrm>
            <a:off x="5564189" y="691006"/>
            <a:ext cx="3323514" cy="3830823"/>
          </a:xfrm>
          <a:prstGeom prst="rect">
            <a:avLst/>
          </a:prstGeom>
          <a:ln w="38100">
            <a:solidFill>
              <a:schemeClr val="accent1"/>
            </a:solidFill>
          </a:ln>
        </p:spPr>
      </p:pic>
    </p:spTree>
    <p:extLst>
      <p:ext uri="{BB962C8B-B14F-4D97-AF65-F5344CB8AC3E}">
        <p14:creationId xmlns:p14="http://schemas.microsoft.com/office/powerpoint/2010/main" val="48263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88" y="-206375"/>
            <a:ext cx="9144000" cy="0"/>
          </a:xfrm>
          <a:prstGeom prst="rect">
            <a:avLst/>
          </a:prstGeom>
          <a:noFill/>
          <a:ln w="9525">
            <a:noFill/>
            <a:miter lim="800000"/>
            <a:headEnd/>
            <a:tailEnd/>
          </a:ln>
        </p:spPr>
        <p:txBody>
          <a:bodyPr>
            <a:spAutoFit/>
          </a:bodyPr>
          <a:lstStyle/>
          <a:p>
            <a:endParaRPr lang="en-US" dirty="0"/>
          </a:p>
        </p:txBody>
      </p:sp>
      <p:sp>
        <p:nvSpPr>
          <p:cNvPr id="4100" name="Rectangle 4"/>
          <p:cNvSpPr>
            <a:spLocks noChangeArrowheads="1"/>
          </p:cNvSpPr>
          <p:nvPr/>
        </p:nvSpPr>
        <p:spPr bwMode="auto">
          <a:xfrm>
            <a:off x="0" y="295275"/>
            <a:ext cx="9144000" cy="0"/>
          </a:xfrm>
          <a:prstGeom prst="rect">
            <a:avLst/>
          </a:prstGeom>
          <a:noFill/>
          <a:ln w="9525">
            <a:noFill/>
            <a:miter lim="800000"/>
            <a:headEnd/>
            <a:tailEnd/>
          </a:ln>
        </p:spPr>
        <p:txBody>
          <a:bodyPr>
            <a:spAutoFit/>
          </a:bodyPr>
          <a:lstStyle/>
          <a:p>
            <a:endParaRPr lang="en-US" dirty="0"/>
          </a:p>
        </p:txBody>
      </p:sp>
      <p:sp>
        <p:nvSpPr>
          <p:cNvPr id="4102" name="Rectangle 6"/>
          <p:cNvSpPr>
            <a:spLocks noChangeArrowheads="1"/>
          </p:cNvSpPr>
          <p:nvPr/>
        </p:nvSpPr>
        <p:spPr bwMode="auto">
          <a:xfrm>
            <a:off x="3157538" y="2381250"/>
            <a:ext cx="9144000" cy="0"/>
          </a:xfrm>
          <a:prstGeom prst="rect">
            <a:avLst/>
          </a:prstGeom>
          <a:noFill/>
          <a:ln w="9525">
            <a:noFill/>
            <a:miter lim="800000"/>
            <a:headEnd/>
            <a:tailEnd/>
          </a:ln>
        </p:spPr>
        <p:txBody>
          <a:bodyPr>
            <a:spAutoFit/>
          </a:bodyPr>
          <a:lstStyle/>
          <a:p>
            <a:endParaRPr lang="en-US" dirty="0"/>
          </a:p>
        </p:txBody>
      </p:sp>
      <mc:AlternateContent xmlns:mc="http://schemas.openxmlformats.org/markup-compatibility/2006" xmlns:a14="http://schemas.microsoft.com/office/drawing/2010/main">
        <mc:Choice Requires="a14">
          <p:sp>
            <p:nvSpPr>
              <p:cNvPr id="4103" name="Text Box 9"/>
              <p:cNvSpPr txBox="1">
                <a:spLocks noChangeArrowheads="1"/>
              </p:cNvSpPr>
              <p:nvPr/>
            </p:nvSpPr>
            <p:spPr bwMode="auto">
              <a:xfrm>
                <a:off x="228600" y="647700"/>
                <a:ext cx="8686800" cy="5410200"/>
              </a:xfrm>
              <a:prstGeom prst="rect">
                <a:avLst/>
              </a:prstGeom>
              <a:noFill/>
              <a:ln w="9525">
                <a:noFill/>
                <a:miter lim="800000"/>
                <a:headEnd/>
                <a:tailEnd/>
              </a:ln>
            </p:spPr>
            <p:txBody>
              <a:bodyPr wrap="square" lIns="0" tIns="0" rIns="0" bIns="0">
                <a:noAutofit/>
              </a:bodyPr>
              <a:lstStyle/>
              <a:p>
                <a:pPr marL="176213" indent="-176213">
                  <a:spcAft>
                    <a:spcPts val="600"/>
                  </a:spcAft>
                  <a:buFont typeface="Arial" pitchFamily="34" charset="0"/>
                  <a:buChar char="•"/>
                </a:pPr>
                <a:r>
                  <a:rPr lang="en-US" sz="1800" b="1" dirty="0">
                    <a:solidFill>
                      <a:schemeClr val="bg1"/>
                    </a:solidFill>
                  </a:rPr>
                  <a:t>The state and output probability distributions must sum to </a:t>
                </a:r>
                <a14:m>
                  <m:oMath xmlns:m="http://schemas.openxmlformats.org/officeDocument/2006/math">
                    <m:r>
                      <a:rPr lang="en-US" sz="1800" i="1" dirty="0" smtClean="0">
                        <a:solidFill>
                          <a:schemeClr val="bg1"/>
                        </a:solidFill>
                        <a:latin typeface="Cambria Math" panose="02040503050406030204" pitchFamily="18" charset="0"/>
                      </a:rPr>
                      <m:t>1</m:t>
                    </m:r>
                  </m:oMath>
                </a14:m>
                <a:r>
                  <a:rPr lang="en-US" sz="1800" b="1" dirty="0">
                    <a:solidFill>
                      <a:schemeClr val="bg1"/>
                    </a:solidFill>
                  </a:rPr>
                  <a:t>:</a:t>
                </a:r>
              </a:p>
              <a:p>
                <a:pPr>
                  <a:spcAft>
                    <a:spcPts val="1200"/>
                  </a:spcAft>
                  <a:tabLst>
                    <a:tab pos="3190875" algn="ctr"/>
                    <a:tab pos="5484813" algn="ctr"/>
                  </a:tabLst>
                </a:pPr>
                <a:r>
                  <a:rPr lang="en-US" sz="1800" dirty="0">
                    <a:solidFill>
                      <a:schemeClr val="bg1"/>
                    </a:solidFill>
                  </a:rPr>
                  <a:t>	</a:t>
                </a:r>
                <a14:m>
                  <m:oMath xmlns:m="http://schemas.openxmlformats.org/officeDocument/2006/math">
                    <m:nary>
                      <m:naryPr>
                        <m:chr m:val="∑"/>
                        <m:ctrlPr>
                          <a:rPr lang="en-US" sz="1800" i="1" smtClean="0">
                            <a:solidFill>
                              <a:schemeClr val="bg1"/>
                            </a:solidFill>
                            <a:latin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rPr>
                          <m:t>𝑗</m:t>
                        </m:r>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𝑐</m:t>
                        </m:r>
                      </m:sup>
                      <m:e>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𝑎</m:t>
                            </m:r>
                          </m:e>
                          <m:sub>
                            <m:r>
                              <a:rPr lang="en-US" sz="1800" b="0" i="1" smtClean="0">
                                <a:solidFill>
                                  <a:schemeClr val="bg1"/>
                                </a:solidFill>
                                <a:latin typeface="Cambria Math" panose="02040503050406030204" pitchFamily="18" charset="0"/>
                              </a:rPr>
                              <m:t>𝑖𝑗</m:t>
                            </m:r>
                          </m:sub>
                        </m:sSub>
                        <m:r>
                          <a:rPr lang="en-US" sz="1800" b="0" i="1" smtClean="0">
                            <a:solidFill>
                              <a:schemeClr val="bg1"/>
                            </a:solidFill>
                            <a:latin typeface="Cambria Math" panose="02040503050406030204" pitchFamily="18" charset="0"/>
                          </a:rPr>
                          <m:t>=1</m:t>
                        </m:r>
                      </m:e>
                    </m:nary>
                  </m:oMath>
                </a14:m>
                <a:r>
                  <a:rPr lang="en-US" sz="1800" dirty="0">
                    <a:solidFill>
                      <a:schemeClr val="bg1"/>
                    </a:solidFill>
                  </a:rPr>
                  <a:t>	 </a:t>
                </a:r>
                <a14:m>
                  <m:oMath xmlns:m="http://schemas.openxmlformats.org/officeDocument/2006/math">
                    <m:nary>
                      <m:naryPr>
                        <m:chr m:val="∑"/>
                        <m:ctrlPr>
                          <a:rPr lang="en-US" sz="1800" i="1">
                            <a:solidFill>
                              <a:schemeClr val="bg1"/>
                            </a:solidFill>
                            <a:latin typeface="Cambria Math" panose="02040503050406030204" pitchFamily="18" charset="0"/>
                          </a:rPr>
                        </m:ctrlPr>
                      </m:naryPr>
                      <m:sub>
                        <m:r>
                          <m:rPr>
                            <m:brk m:alnAt="23"/>
                          </m:rPr>
                          <a:rPr lang="en-US" sz="1800" i="1">
                            <a:solidFill>
                              <a:schemeClr val="bg1"/>
                            </a:solidFill>
                            <a:latin typeface="Cambria Math" panose="02040503050406030204" pitchFamily="18" charset="0"/>
                          </a:rPr>
                          <m:t>𝑗</m:t>
                        </m:r>
                        <m:r>
                          <a:rPr lang="en-US" sz="1800" i="1">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𝑀</m:t>
                        </m:r>
                      </m:sup>
                      <m:e>
                        <m:sSub>
                          <m:sSubPr>
                            <m:ctrlPr>
                              <a:rPr lang="en-US" sz="1800" i="1">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𝑏</m:t>
                            </m:r>
                          </m:e>
                          <m:sub>
                            <m:r>
                              <a:rPr lang="en-US" sz="1800" i="1">
                                <a:solidFill>
                                  <a:schemeClr val="bg1"/>
                                </a:solidFill>
                                <a:latin typeface="Cambria Math" panose="02040503050406030204" pitchFamily="18" charset="0"/>
                              </a:rPr>
                              <m:t>𝑖𝑗</m:t>
                            </m:r>
                          </m:sub>
                        </m:sSub>
                        <m:r>
                          <a:rPr lang="en-US" sz="1800" i="1">
                            <a:solidFill>
                              <a:schemeClr val="bg1"/>
                            </a:solidFill>
                            <a:latin typeface="Cambria Math" panose="02040503050406030204" pitchFamily="18" charset="0"/>
                          </a:rPr>
                          <m:t>=1</m:t>
                        </m:r>
                      </m:e>
                    </m:nary>
                  </m:oMath>
                </a14:m>
                <a:endParaRPr lang="en-US" sz="1800" dirty="0">
                  <a:solidFill>
                    <a:schemeClr val="bg1"/>
                  </a:solidFill>
                </a:endParaRPr>
              </a:p>
              <a:p>
                <a:pPr marL="176213" indent="-176213">
                  <a:spcAft>
                    <a:spcPts val="1200"/>
                  </a:spcAft>
                  <a:buFont typeface="Arial" panose="020B0604020202020204" pitchFamily="34" charset="0"/>
                  <a:buChar char="•"/>
                  <a:tabLst>
                    <a:tab pos="1998663" algn="ctr"/>
                    <a:tab pos="5484813" algn="ctr"/>
                  </a:tabLst>
                </a:pPr>
                <a:r>
                  <a:rPr lang="en-US" sz="1800" b="1" dirty="0">
                    <a:solidFill>
                      <a:schemeClr val="bg1"/>
                    </a:solidFill>
                  </a:rPr>
                  <a:t>A Markov model is called </a:t>
                </a:r>
                <a:r>
                  <a:rPr lang="en-US" sz="1800" b="1" dirty="0">
                    <a:solidFill>
                      <a:schemeClr val="accent1"/>
                    </a:solidFill>
                  </a:rPr>
                  <a:t>ergodic</a:t>
                </a:r>
                <a:r>
                  <a:rPr lang="en-US" sz="1800" b="1" dirty="0">
                    <a:solidFill>
                      <a:schemeClr val="bg1"/>
                    </a:solidFill>
                  </a:rPr>
                  <a:t> if every one of the states has a nonzero probability of occurring given some starting state.</a:t>
                </a:r>
              </a:p>
              <a:p>
                <a:pPr marL="176213" indent="-176213">
                  <a:spcBef>
                    <a:spcPts val="0"/>
                  </a:spcBef>
                  <a:spcAft>
                    <a:spcPts val="1800"/>
                  </a:spcAft>
                  <a:buFont typeface="Arial" pitchFamily="34" charset="0"/>
                  <a:buChar char="•"/>
                </a:pPr>
                <a:r>
                  <a:rPr lang="en-US" sz="1800" b="1" dirty="0">
                    <a:solidFill>
                      <a:schemeClr val="bg1"/>
                    </a:solidFill>
                  </a:rPr>
                  <a:t>A Markov model is called a </a:t>
                </a:r>
                <a:r>
                  <a:rPr lang="en-US" sz="1800" b="1" dirty="0">
                    <a:solidFill>
                      <a:schemeClr val="accent1"/>
                    </a:solidFill>
                  </a:rPr>
                  <a:t>hidden Markov model </a:t>
                </a:r>
                <a:r>
                  <a:rPr lang="en-US" sz="1800" b="1" dirty="0">
                    <a:solidFill>
                      <a:schemeClr val="bg1"/>
                    </a:solidFill>
                  </a:rPr>
                  <a:t>(HMM) if the output symbols cannot be observed directly (e.g., correspond to a state) and can only be observed through a second stochastic process.</a:t>
                </a:r>
              </a:p>
              <a:p>
                <a:pPr marL="176213" indent="-176213">
                  <a:spcBef>
                    <a:spcPts val="0"/>
                  </a:spcBef>
                  <a:spcAft>
                    <a:spcPts val="1200"/>
                  </a:spcAft>
                  <a:buFont typeface="Arial" pitchFamily="34" charset="0"/>
                  <a:buChar char="•"/>
                </a:pPr>
                <a:r>
                  <a:rPr lang="en-US" sz="1800" b="1" dirty="0">
                    <a:solidFill>
                      <a:schemeClr val="bg1"/>
                    </a:solidFill>
                  </a:rPr>
                  <a:t>HMMs are often referred to as a </a:t>
                </a:r>
                <a:r>
                  <a:rPr lang="en-US" sz="1800" b="1" dirty="0">
                    <a:solidFill>
                      <a:schemeClr val="accent1"/>
                    </a:solidFill>
                  </a:rPr>
                  <a:t>doubly stochastic system</a:t>
                </a:r>
                <a:r>
                  <a:rPr lang="en-US" sz="1800" b="1" dirty="0">
                    <a:solidFill>
                      <a:schemeClr val="bg1"/>
                    </a:solidFill>
                  </a:rPr>
                  <a:t> or model because state transitions and outputs are modeled as stochastic processes.</a:t>
                </a:r>
              </a:p>
              <a:p>
                <a:pPr marL="176213" indent="-176213">
                  <a:spcBef>
                    <a:spcPts val="0"/>
                  </a:spcBef>
                  <a:spcAft>
                    <a:spcPts val="600"/>
                  </a:spcAft>
                  <a:buFont typeface="Arial" pitchFamily="34" charset="0"/>
                  <a:buChar char="•"/>
                </a:pPr>
                <a:r>
                  <a:rPr lang="en-US" sz="1800" b="1" dirty="0">
                    <a:solidFill>
                      <a:schemeClr val="bg1"/>
                    </a:solidFill>
                  </a:rPr>
                  <a:t>There are three fundamental problems associated with HMMs:</a:t>
                </a:r>
              </a:p>
              <a:p>
                <a:pPr marL="339725" lvl="1" indent="-163513">
                  <a:spcBef>
                    <a:spcPts val="0"/>
                  </a:spcBef>
                  <a:spcAft>
                    <a:spcPts val="600"/>
                  </a:spcAft>
                  <a:buFont typeface="Wingdings" pitchFamily="2" charset="2"/>
                  <a:buChar char="§"/>
                </a:pPr>
                <a:r>
                  <a:rPr lang="en-US" sz="1800" b="1" dirty="0">
                    <a:solidFill>
                      <a:schemeClr val="accent1"/>
                    </a:solidFill>
                  </a:rPr>
                  <a:t>Evaluation:</a:t>
                </a:r>
                <a:r>
                  <a:rPr lang="en-US" sz="1800" b="1" dirty="0">
                    <a:solidFill>
                      <a:schemeClr val="bg1"/>
                    </a:solidFill>
                  </a:rPr>
                  <a:t> How do we efficiently compute the probability that particular sequences of states was observed?</a:t>
                </a:r>
              </a:p>
              <a:p>
                <a:pPr marL="339725" lvl="1" indent="-163513">
                  <a:spcBef>
                    <a:spcPts val="0"/>
                  </a:spcBef>
                  <a:spcAft>
                    <a:spcPts val="600"/>
                  </a:spcAft>
                  <a:buFont typeface="Wingdings" pitchFamily="2" charset="2"/>
                  <a:buChar char="§"/>
                </a:pPr>
                <a:r>
                  <a:rPr lang="en-US" sz="1800" b="1" dirty="0">
                    <a:solidFill>
                      <a:schemeClr val="accent1"/>
                    </a:solidFill>
                  </a:rPr>
                  <a:t>Decoding:</a:t>
                </a:r>
                <a:r>
                  <a:rPr lang="en-US" sz="1800" b="1" dirty="0">
                    <a:solidFill>
                      <a:schemeClr val="bg1"/>
                    </a:solidFill>
                  </a:rPr>
                  <a:t> What is the most likely sequences of hidden states that produced an observed sequence?</a:t>
                </a:r>
              </a:p>
              <a:p>
                <a:pPr marL="339725" lvl="1" indent="-163513">
                  <a:spcBef>
                    <a:spcPts val="0"/>
                  </a:spcBef>
                  <a:spcAft>
                    <a:spcPts val="600"/>
                  </a:spcAft>
                  <a:buFont typeface="Wingdings" pitchFamily="2" charset="2"/>
                  <a:buChar char="§"/>
                </a:pPr>
                <a:r>
                  <a:rPr lang="en-US" sz="1800" b="1" dirty="0">
                    <a:solidFill>
                      <a:schemeClr val="accent1"/>
                    </a:solidFill>
                  </a:rPr>
                  <a:t>Learning:</a:t>
                </a:r>
                <a:r>
                  <a:rPr lang="en-US" sz="1800" b="1" dirty="0">
                    <a:solidFill>
                      <a:schemeClr val="bg1"/>
                    </a:solidFill>
                  </a:rPr>
                  <a:t> How do we estimate the parameters of the model?</a:t>
                </a:r>
              </a:p>
            </p:txBody>
          </p:sp>
        </mc:Choice>
        <mc:Fallback xmlns="">
          <p:sp>
            <p:nvSpPr>
              <p:cNvPr id="4103" name="Text Box 9"/>
              <p:cNvSpPr txBox="1">
                <a:spLocks noRot="1" noChangeAspect="1" noMove="1" noResize="1" noEditPoints="1" noAdjustHandles="1" noChangeArrowheads="1" noChangeShapeType="1" noTextEdit="1"/>
              </p:cNvSpPr>
              <p:nvPr/>
            </p:nvSpPr>
            <p:spPr bwMode="auto">
              <a:xfrm>
                <a:off x="228600" y="647700"/>
                <a:ext cx="8686800" cy="5410200"/>
              </a:xfrm>
              <a:prstGeom prst="rect">
                <a:avLst/>
              </a:prstGeom>
              <a:blipFill>
                <a:blip r:embed="rId3"/>
                <a:stretch>
                  <a:fillRect l="-1606" t="-1636" r="-1752"/>
                </a:stretch>
              </a:blipFill>
              <a:ln w="9525">
                <a:noFill/>
                <a:miter lim="800000"/>
                <a:headEnd/>
                <a:tailEnd/>
              </a:ln>
            </p:spPr>
            <p:txBody>
              <a:bodyPr/>
              <a:lstStyle/>
              <a:p>
                <a:r>
                  <a:rPr lang="en-US">
                    <a:noFill/>
                  </a:rPr>
                  <a:t> </a:t>
                </a:r>
              </a:p>
            </p:txBody>
          </p:sp>
        </mc:Fallback>
      </mc:AlternateContent>
      <p:sp>
        <p:nvSpPr>
          <p:cNvPr id="4104" name="Text Box 10"/>
          <p:cNvSpPr txBox="1">
            <a:spLocks noChangeArrowheads="1"/>
          </p:cNvSpPr>
          <p:nvPr/>
        </p:nvSpPr>
        <p:spPr bwMode="auto">
          <a:xfrm>
            <a:off x="228600"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More Definitions and Comments</a:t>
            </a:r>
          </a:p>
        </p:txBody>
      </p:sp>
    </p:spTree>
    <p:extLst>
      <p:ext uri="{BB962C8B-B14F-4D97-AF65-F5344CB8AC3E}">
        <p14:creationId xmlns:p14="http://schemas.microsoft.com/office/powerpoint/2010/main" val="180542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Evaluation</a:t>
            </a:r>
          </a:p>
        </p:txBody>
      </p:sp>
      <p:pic>
        <p:nvPicPr>
          <p:cNvPr id="10" name="Picture 9">
            <a:extLst>
              <a:ext uri="{FF2B5EF4-FFF2-40B4-BE49-F238E27FC236}">
                <a16:creationId xmlns:a16="http://schemas.microsoft.com/office/drawing/2014/main" id="{ABB97E8D-EE50-9C44-8AD8-2BCC8FEE7C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05299" y="589935"/>
            <a:ext cx="1710101" cy="1971135"/>
          </a:xfrm>
          <a:prstGeom prst="rect">
            <a:avLst/>
          </a:prstGeom>
          <a:ln w="38100">
            <a:noFill/>
          </a:ln>
        </p:spPr>
      </p:pic>
      <p:grpSp>
        <p:nvGrpSpPr>
          <p:cNvPr id="3" name="Group 2">
            <a:extLst>
              <a:ext uri="{FF2B5EF4-FFF2-40B4-BE49-F238E27FC236}">
                <a16:creationId xmlns:a16="http://schemas.microsoft.com/office/drawing/2014/main" id="{E916AD36-2C7A-B540-B90E-451438E22C08}"/>
              </a:ext>
            </a:extLst>
          </p:cNvPr>
          <p:cNvGrpSpPr/>
          <p:nvPr/>
        </p:nvGrpSpPr>
        <p:grpSpPr>
          <a:xfrm>
            <a:off x="4644736" y="2561070"/>
            <a:ext cx="4234919" cy="3496830"/>
            <a:chOff x="4644736" y="2561070"/>
            <a:chExt cx="4234919" cy="349683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rcRect l="8686" r="8686"/>
            <a:stretch/>
          </p:blipFill>
          <p:spPr>
            <a:xfrm>
              <a:off x="4644736" y="2666374"/>
              <a:ext cx="4234919" cy="3391526"/>
            </a:xfrm>
            <a:prstGeom prst="rect">
              <a:avLst/>
            </a:prstGeom>
          </p:spPr>
        </p:pic>
        <p:sp>
          <p:nvSpPr>
            <p:cNvPr id="2" name="Rectangle 1">
              <a:extLst>
                <a:ext uri="{FF2B5EF4-FFF2-40B4-BE49-F238E27FC236}">
                  <a16:creationId xmlns:a16="http://schemas.microsoft.com/office/drawing/2014/main" id="{26A9D7BD-0A50-B846-9E33-81E1CB777A56}"/>
                </a:ext>
              </a:extLst>
            </p:cNvPr>
            <p:cNvSpPr/>
            <p:nvPr/>
          </p:nvSpPr>
          <p:spPr>
            <a:xfrm>
              <a:off x="4644736" y="2561070"/>
              <a:ext cx="2639291" cy="4211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Bent Arrow 10">
            <a:extLst>
              <a:ext uri="{FF2B5EF4-FFF2-40B4-BE49-F238E27FC236}">
                <a16:creationId xmlns:a16="http://schemas.microsoft.com/office/drawing/2014/main" id="{2EE13FB1-57EC-734E-ACF1-6A0C5BE7F3A0}"/>
              </a:ext>
            </a:extLst>
          </p:cNvPr>
          <p:cNvSpPr/>
          <p:nvPr/>
        </p:nvSpPr>
        <p:spPr>
          <a:xfrm rot="16200000" flipH="1">
            <a:off x="5909054" y="1817975"/>
            <a:ext cx="1146811" cy="807555"/>
          </a:xfrm>
          <a:prstGeom prst="bentArrow">
            <a:avLst>
              <a:gd name="adj1" fmla="val 25000"/>
              <a:gd name="adj2" fmla="val 26640"/>
              <a:gd name="adj3" fmla="val 25000"/>
              <a:gd name="adj4" fmla="val 43750"/>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5425" y="589936"/>
                <a:ext cx="8689974" cy="5963263"/>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1200"/>
                  </a:spcAft>
                  <a:buFont typeface="Arial" pitchFamily="34" charset="0"/>
                  <a:buChar char="•"/>
                </a:pPr>
                <a:r>
                  <a:rPr lang="en-US" sz="1800" b="1" dirty="0">
                    <a:solidFill>
                      <a:schemeClr val="accent1"/>
                    </a:solidFill>
                  </a:rPr>
                  <a:t>Evaluation:</a:t>
                </a:r>
                <a:r>
                  <a:rPr lang="en-US" sz="1800" b="1" dirty="0">
                    <a:solidFill>
                      <a:schemeClr val="bg1"/>
                    </a:solidFill>
                  </a:rPr>
                  <a:t> How do we efficiently compute the </a:t>
                </a:r>
                <a:br>
                  <a:rPr lang="en-US" sz="1800" b="1" dirty="0">
                    <a:solidFill>
                      <a:schemeClr val="bg1"/>
                    </a:solidFill>
                  </a:rPr>
                </a:br>
                <a:r>
                  <a:rPr lang="en-US" sz="1800" b="1" dirty="0">
                    <a:solidFill>
                      <a:schemeClr val="bg1"/>
                    </a:solidFill>
                  </a:rPr>
                  <a:t>probability that a particular sequence of events</a:t>
                </a:r>
                <a:br>
                  <a:rPr lang="en-US" sz="1800" b="1" dirty="0">
                    <a:solidFill>
                      <a:schemeClr val="bg1"/>
                    </a:solidFill>
                  </a:rPr>
                </a:br>
                <a:r>
                  <a:rPr lang="en-US" sz="1800" b="1" dirty="0">
                    <a:solidFill>
                      <a:schemeClr val="bg1"/>
                    </a:solidFill>
                  </a:rPr>
                  <a:t>was observed?</a:t>
                </a:r>
              </a:p>
              <a:p>
                <a:pPr marL="176213" indent="-176213">
                  <a:spcBef>
                    <a:spcPts val="0"/>
                  </a:spcBef>
                  <a:spcAft>
                    <a:spcPts val="1200"/>
                  </a:spcAft>
                  <a:buFont typeface="Arial" pitchFamily="34" charset="0"/>
                  <a:buChar char="•"/>
                </a:pPr>
                <a:r>
                  <a:rPr lang="en-US" sz="1800" b="1" dirty="0">
                    <a:solidFill>
                      <a:schemeClr val="bg1"/>
                    </a:solidFill>
                  </a:rPr>
                  <a:t>Unroll the model into a ‘lattice’.</a:t>
                </a:r>
              </a:p>
              <a:p>
                <a:pPr marL="176213" indent="-176213">
                  <a:spcBef>
                    <a:spcPts val="0"/>
                  </a:spcBef>
                  <a:spcAft>
                    <a:spcPts val="600"/>
                  </a:spcAft>
                  <a:buFont typeface="Arial" pitchFamily="34" charset="0"/>
                  <a:buChar char="•"/>
                </a:pPr>
                <a:r>
                  <a:rPr lang="en-US" altLang="en-US" sz="1800" b="1" dirty="0">
                    <a:solidFill>
                      <a:schemeClr val="bg1"/>
                    </a:solidFill>
                  </a:rPr>
                  <a:t>The probability of being in any state at</a:t>
                </a:r>
                <a:br>
                  <a:rPr lang="en-US" altLang="en-US" sz="1800" b="1" dirty="0">
                    <a:solidFill>
                      <a:schemeClr val="bg1"/>
                    </a:solidFill>
                  </a:rPr>
                </a:br>
                <a:r>
                  <a:rPr lang="en-US" altLang="en-US" sz="1800" b="1" dirty="0">
                    <a:solidFill>
                      <a:schemeClr val="bg1"/>
                    </a:solidFill>
                  </a:rPr>
                  <a:t>time </a:t>
                </a:r>
                <a14:m>
                  <m:oMath xmlns:m="http://schemas.openxmlformats.org/officeDocument/2006/math">
                    <m:r>
                      <a:rPr lang="en-US" altLang="en-US" sz="1800" b="0" i="1" dirty="0" smtClean="0">
                        <a:solidFill>
                          <a:schemeClr val="bg1"/>
                        </a:solidFill>
                        <a:latin typeface="Cambria Math" panose="02040503050406030204" pitchFamily="18" charset="0"/>
                      </a:rPr>
                      <m:t>𝑡</m:t>
                    </m:r>
                    <m:r>
                      <a:rPr lang="en-US" altLang="en-US" sz="1800" b="0" i="1" dirty="0" smtClean="0">
                        <a:solidFill>
                          <a:schemeClr val="bg1"/>
                        </a:solidFill>
                        <a:latin typeface="Cambria Math" panose="02040503050406030204" pitchFamily="18" charset="0"/>
                      </a:rPr>
                      <m:t>=0, 1, …</m:t>
                    </m:r>
                  </m:oMath>
                </a14:m>
                <a:r>
                  <a:rPr lang="en-US" altLang="en-US" sz="1800" b="1" dirty="0">
                    <a:solidFill>
                      <a:schemeClr val="bg1"/>
                    </a:solidFill>
                  </a:rPr>
                  <a:t> is easily computed by</a:t>
                </a:r>
                <a:br>
                  <a:rPr lang="en-US" altLang="en-US" sz="1800" b="1" dirty="0">
                    <a:solidFill>
                      <a:schemeClr val="bg1"/>
                    </a:solidFill>
                  </a:rPr>
                </a:br>
                <a:r>
                  <a:rPr lang="en-US" altLang="en-US" sz="1800" b="1" dirty="0">
                    <a:solidFill>
                      <a:schemeClr val="bg1"/>
                    </a:solidFill>
                  </a:rPr>
                  <a:t>exploiting the 1</a:t>
                </a:r>
                <a:r>
                  <a:rPr lang="en-US" altLang="en-US" sz="1800" b="1" baseline="30000" dirty="0">
                    <a:solidFill>
                      <a:schemeClr val="bg1"/>
                    </a:solidFill>
                  </a:rPr>
                  <a:t>st</a:t>
                </a:r>
                <a:r>
                  <a:rPr lang="en-US" altLang="en-US" sz="1800" b="1" dirty="0">
                    <a:solidFill>
                      <a:schemeClr val="bg1"/>
                    </a:solidFill>
                  </a:rPr>
                  <a:t>-order property.</a:t>
                </a:r>
              </a:p>
              <a:p>
                <a:pPr marL="176213" indent="-176213">
                  <a:spcBef>
                    <a:spcPts val="0"/>
                  </a:spcBef>
                  <a:spcAft>
                    <a:spcPts val="600"/>
                  </a:spcAft>
                  <a:buFont typeface="Arial" pitchFamily="34" charset="0"/>
                  <a:buChar char="•"/>
                </a:pPr>
                <a:r>
                  <a:rPr lang="en-US" altLang="en-US" sz="1800" b="1" dirty="0">
                    <a:solidFill>
                      <a:schemeClr val="bg1"/>
                    </a:solidFill>
                  </a:rPr>
                  <a:t>We can sum all possible paths </a:t>
                </a:r>
                <a:br>
                  <a:rPr lang="en-US" altLang="en-US" sz="1800" b="1" dirty="0">
                    <a:solidFill>
                      <a:schemeClr val="bg1"/>
                    </a:solidFill>
                  </a:rPr>
                </a:br>
                <a:r>
                  <a:rPr lang="en-US" altLang="en-US" sz="1800" b="1" dirty="0">
                    <a:solidFill>
                      <a:schemeClr val="bg1"/>
                    </a:solidFill>
                  </a:rPr>
                  <a:t>from previous states:</a:t>
                </a:r>
              </a:p>
              <a:p>
                <a:pPr marL="461963">
                  <a:spcBef>
                    <a:spcPts val="0"/>
                  </a:spcBef>
                  <a:spcAft>
                    <a:spcPts val="1200"/>
                  </a:spcAft>
                </a:pPr>
                <a14:m>
                  <m:oMathPara xmlns:m="http://schemas.openxmlformats.org/officeDocument/2006/math">
                    <m:oMathParaPr>
                      <m:jc m:val="left"/>
                    </m:oMathParaPr>
                    <m:oMath xmlns:m="http://schemas.openxmlformats.org/officeDocument/2006/math">
                      <m:d>
                        <m:dPr>
                          <m:begChr m:val="["/>
                          <m:endChr m:val="]"/>
                          <m:ctrlPr>
                            <a:rPr lang="en-US" altLang="en-US" sz="1800" b="1" i="1" smtClean="0">
                              <a:solidFill>
                                <a:schemeClr val="bg1"/>
                              </a:solidFill>
                              <a:latin typeface="Cambria Math" panose="02040503050406030204" pitchFamily="18" charset="0"/>
                            </a:rPr>
                          </m:ctrlPr>
                        </m:dPr>
                        <m:e>
                          <m:m>
                            <m:mPr>
                              <m:mcs>
                                <m:mc>
                                  <m:mcPr>
                                    <m:count m:val="1"/>
                                    <m:mcJc m:val="center"/>
                                  </m:mcPr>
                                </m:mc>
                              </m:mcs>
                              <m:ctrlPr>
                                <a:rPr lang="en-US" altLang="en-US" sz="1800" i="1" smtClean="0">
                                  <a:solidFill>
                                    <a:schemeClr val="bg1"/>
                                  </a:solidFill>
                                  <a:latin typeface="Cambria Math" panose="02040503050406030204" pitchFamily="18" charset="0"/>
                                </a:rPr>
                              </m:ctrlPr>
                            </m:mPr>
                            <m:mr>
                              <m:e>
                                <m:r>
                                  <m:rPr>
                                    <m:brk m:alnAt="7"/>
                                  </m:rPr>
                                  <a:rPr lang="en-US" altLang="en-US" sz="1800" b="0" i="1" smtClean="0">
                                    <a:solidFill>
                                      <a:schemeClr val="bg1"/>
                                    </a:solidFill>
                                    <a:latin typeface="Cambria Math" panose="02040503050406030204" pitchFamily="18" charset="0"/>
                                  </a:rPr>
                                  <m:t>𝑃</m:t>
                                </m:r>
                                <m:d>
                                  <m:dPr>
                                    <m:ctrlPr>
                                      <a:rPr lang="en-US" altLang="en-US" sz="1800" i="1" smtClean="0">
                                        <a:solidFill>
                                          <a:schemeClr val="bg1"/>
                                        </a:solidFill>
                                        <a:latin typeface="Cambria Math" panose="02040503050406030204" pitchFamily="18" charset="0"/>
                                      </a:rPr>
                                    </m:ctrlPr>
                                  </m:dPr>
                                  <m:e>
                                    <m:sSubSup>
                                      <m:sSubSupPr>
                                        <m:ctrlPr>
                                          <a:rPr lang="en-US" altLang="en-US" sz="1800" i="1" smtClean="0">
                                            <a:solidFill>
                                              <a:schemeClr val="bg1"/>
                                            </a:solidFill>
                                            <a:latin typeface="Cambria Math" panose="02040503050406030204" pitchFamily="18" charset="0"/>
                                          </a:rPr>
                                        </m:ctrlPr>
                                      </m:sSubSupPr>
                                      <m:e>
                                        <m:r>
                                          <a:rPr lang="en-US" altLang="en-US" sz="1800" b="0" i="1" smtClean="0">
                                            <a:solidFill>
                                              <a:schemeClr val="bg1"/>
                                            </a:solidFill>
                                            <a:latin typeface="Cambria Math" panose="02040503050406030204" pitchFamily="18" charset="0"/>
                                            <a:ea typeface="Cambria Math" panose="02040503050406030204" pitchFamily="18" charset="0"/>
                                          </a:rPr>
                                          <m:t>𝜔</m:t>
                                        </m:r>
                                      </m:e>
                                      <m:sub>
                                        <m:r>
                                          <a:rPr lang="en-US" altLang="en-US" sz="1800" b="0" i="1" smtClean="0">
                                            <a:solidFill>
                                              <a:schemeClr val="bg1"/>
                                            </a:solidFill>
                                            <a:latin typeface="Cambria Math" panose="02040503050406030204" pitchFamily="18" charset="0"/>
                                          </a:rPr>
                                          <m:t>1</m:t>
                                        </m:r>
                                      </m:sub>
                                      <m:sup>
                                        <m:r>
                                          <a:rPr lang="en-US" altLang="en-US" sz="1800" b="0" i="1" smtClean="0">
                                            <a:solidFill>
                                              <a:schemeClr val="bg1"/>
                                            </a:solidFill>
                                            <a:latin typeface="Cambria Math" panose="02040503050406030204" pitchFamily="18" charset="0"/>
                                          </a:rPr>
                                          <m:t>0</m:t>
                                        </m:r>
                                      </m:sup>
                                    </m:sSubSup>
                                  </m:e>
                                </m:d>
                              </m:e>
                            </m:mr>
                            <m:mr>
                              <m:e>
                                <m:r>
                                  <a:rPr lang="en-US" altLang="en-US" sz="1800" b="0" i="1" smtClean="0">
                                    <a:solidFill>
                                      <a:schemeClr val="bg1"/>
                                    </a:solidFill>
                                    <a:latin typeface="Cambria Math" panose="02040503050406030204" pitchFamily="18" charset="0"/>
                                  </a:rPr>
                                  <m:t>⋮</m:t>
                                </m:r>
                              </m:e>
                            </m:mr>
                            <m:mr>
                              <m:e>
                                <m:r>
                                  <m:rPr>
                                    <m:brk m:alnAt="7"/>
                                  </m:rPr>
                                  <a:rPr lang="en-US" altLang="en-US" sz="1800" b="0" i="1">
                                    <a:solidFill>
                                      <a:schemeClr val="bg1"/>
                                    </a:solidFill>
                                    <a:latin typeface="Cambria Math" panose="02040503050406030204" pitchFamily="18" charset="0"/>
                                  </a:rPr>
                                  <m:t>𝑃</m:t>
                                </m:r>
                                <m:d>
                                  <m:dPr>
                                    <m:ctrlPr>
                                      <a:rPr lang="en-US" altLang="en-US" sz="1800" i="1">
                                        <a:solidFill>
                                          <a:schemeClr val="bg1"/>
                                        </a:solidFill>
                                        <a:latin typeface="Cambria Math" panose="02040503050406030204" pitchFamily="18" charset="0"/>
                                      </a:rPr>
                                    </m:ctrlPr>
                                  </m:dPr>
                                  <m:e>
                                    <m:sSubSup>
                                      <m:sSubSupPr>
                                        <m:ctrlPr>
                                          <a:rPr lang="en-US" altLang="en-US" sz="1800" i="1">
                                            <a:solidFill>
                                              <a:schemeClr val="bg1"/>
                                            </a:solidFill>
                                            <a:latin typeface="Cambria Math" panose="02040503050406030204" pitchFamily="18" charset="0"/>
                                          </a:rPr>
                                        </m:ctrlPr>
                                      </m:sSubSupPr>
                                      <m:e>
                                        <m:r>
                                          <a:rPr lang="en-US" altLang="en-US" sz="1800" b="0" i="1">
                                            <a:solidFill>
                                              <a:schemeClr val="bg1"/>
                                            </a:solidFill>
                                            <a:latin typeface="Cambria Math" panose="02040503050406030204" pitchFamily="18" charset="0"/>
                                            <a:ea typeface="Cambria Math" panose="02040503050406030204" pitchFamily="18" charset="0"/>
                                          </a:rPr>
                                          <m:t>𝜔</m:t>
                                        </m:r>
                                      </m:e>
                                      <m:sub>
                                        <m:r>
                                          <a:rPr lang="en-US" altLang="en-US" sz="1800" b="0" i="1" smtClean="0">
                                            <a:solidFill>
                                              <a:schemeClr val="bg1"/>
                                            </a:solidFill>
                                            <a:latin typeface="Cambria Math" panose="02040503050406030204" pitchFamily="18" charset="0"/>
                                            <a:ea typeface="Cambria Math" panose="02040503050406030204" pitchFamily="18" charset="0"/>
                                          </a:rPr>
                                          <m:t>𝑐</m:t>
                                        </m:r>
                                      </m:sub>
                                      <m:sup>
                                        <m:r>
                                          <a:rPr lang="en-US" altLang="en-US" sz="1800" b="0" i="1" smtClean="0">
                                            <a:solidFill>
                                              <a:schemeClr val="bg1"/>
                                            </a:solidFill>
                                            <a:latin typeface="Cambria Math" panose="02040503050406030204" pitchFamily="18" charset="0"/>
                                            <a:ea typeface="Cambria Math" panose="02040503050406030204" pitchFamily="18" charset="0"/>
                                          </a:rPr>
                                          <m:t>0</m:t>
                                        </m:r>
                                      </m:sup>
                                    </m:sSubSup>
                                  </m:e>
                                </m:d>
                              </m:e>
                            </m:mr>
                          </m:m>
                        </m:e>
                      </m:d>
                      <m:r>
                        <a:rPr lang="en-US" altLang="en-US" sz="1800" b="1" i="1" smtClean="0">
                          <a:solidFill>
                            <a:schemeClr val="bg1"/>
                          </a:solidFill>
                          <a:latin typeface="Cambria Math" panose="02040503050406030204" pitchFamily="18" charset="0"/>
                        </a:rPr>
                        <m:t>=</m:t>
                      </m:r>
                      <m:d>
                        <m:dPr>
                          <m:begChr m:val="["/>
                          <m:endChr m:val="]"/>
                          <m:ctrlPr>
                            <a:rPr lang="en-US" altLang="en-US" sz="1800" b="1" i="1">
                              <a:solidFill>
                                <a:schemeClr val="bg1"/>
                              </a:solidFill>
                              <a:latin typeface="Cambria Math" panose="02040503050406030204" pitchFamily="18" charset="0"/>
                            </a:rPr>
                          </m:ctrlPr>
                        </m:dPr>
                        <m:e>
                          <m:m>
                            <m:mPr>
                              <m:mcs>
                                <m:mc>
                                  <m:mcPr>
                                    <m:count m:val="1"/>
                                    <m:mcJc m:val="center"/>
                                  </m:mcPr>
                                </m:mc>
                              </m:mcs>
                              <m:ctrlPr>
                                <a:rPr lang="en-US" altLang="en-US" sz="1800" b="1" i="1">
                                  <a:solidFill>
                                    <a:schemeClr val="bg1"/>
                                  </a:solidFill>
                                  <a:latin typeface="Cambria Math" panose="02040503050406030204" pitchFamily="18" charset="0"/>
                                </a:rPr>
                              </m:ctrlPr>
                            </m:mPr>
                            <m:mr>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𝜋</m:t>
                                    </m:r>
                                  </m:e>
                                  <m:sub>
                                    <m:r>
                                      <a:rPr lang="en-US" altLang="en-US" sz="1800" b="0" i="1" smtClean="0">
                                        <a:solidFill>
                                          <a:schemeClr val="bg1"/>
                                        </a:solidFill>
                                        <a:latin typeface="Cambria Math" panose="02040503050406030204" pitchFamily="18" charset="0"/>
                                        <a:ea typeface="Cambria Math" panose="02040503050406030204" pitchFamily="18" charset="0"/>
                                      </a:rPr>
                                      <m:t>1</m:t>
                                    </m:r>
                                  </m:sub>
                                </m:sSub>
                              </m:e>
                            </m:mr>
                            <m:mr>
                              <m:e>
                                <m:r>
                                  <a:rPr lang="en-US" altLang="en-US" sz="1800" b="1" i="1">
                                    <a:solidFill>
                                      <a:schemeClr val="bg1"/>
                                    </a:solidFill>
                                    <a:latin typeface="Cambria Math" panose="02040503050406030204" pitchFamily="18" charset="0"/>
                                  </a:rPr>
                                  <m:t>⋮</m:t>
                                </m:r>
                              </m:e>
                            </m:mr>
                            <m:mr>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𝜋</m:t>
                                    </m:r>
                                  </m:e>
                                  <m:sub>
                                    <m:r>
                                      <a:rPr lang="en-US" altLang="en-US" sz="1800" i="1">
                                        <a:solidFill>
                                          <a:schemeClr val="bg1"/>
                                        </a:solidFill>
                                        <a:latin typeface="Cambria Math" panose="02040503050406030204" pitchFamily="18" charset="0"/>
                                        <a:ea typeface="Cambria Math" panose="02040503050406030204" pitchFamily="18" charset="0"/>
                                      </a:rPr>
                                      <m:t>𝑐</m:t>
                                    </m:r>
                                  </m:sub>
                                </m:sSub>
                              </m:e>
                            </m:mr>
                          </m:m>
                        </m:e>
                      </m:d>
                      <m:r>
                        <a:rPr lang="en-US" altLang="en-US" sz="1800" b="1" i="1" smtClean="0">
                          <a:solidFill>
                            <a:schemeClr val="bg1"/>
                          </a:solidFill>
                          <a:latin typeface="Cambria Math" panose="02040503050406030204" pitchFamily="18" charset="0"/>
                          <a:ea typeface="Cambria Math" panose="02040503050406030204" pitchFamily="18" charset="0"/>
                        </a:rPr>
                        <m:t>,</m:t>
                      </m:r>
                    </m:oMath>
                  </m:oMathPara>
                </a14:m>
                <a:endParaRPr lang="en-US" altLang="en-US" sz="1800" b="1" dirty="0">
                  <a:solidFill>
                    <a:schemeClr val="bg1"/>
                  </a:solidFill>
                </a:endParaRPr>
              </a:p>
              <a:p>
                <a:pPr marL="461963">
                  <a:spcBef>
                    <a:spcPts val="0"/>
                  </a:spcBef>
                  <a:spcAft>
                    <a:spcPts val="1200"/>
                  </a:spcAft>
                </a:pPr>
                <a14:m>
                  <m:oMathPara xmlns:m="http://schemas.openxmlformats.org/officeDocument/2006/math">
                    <m:oMathParaPr>
                      <m:jc m:val="left"/>
                    </m:oMathParaPr>
                    <m:oMath xmlns:m="http://schemas.openxmlformats.org/officeDocument/2006/math">
                      <m:d>
                        <m:dPr>
                          <m:begChr m:val="["/>
                          <m:endChr m:val="]"/>
                          <m:ctrlPr>
                            <a:rPr lang="en-US" altLang="en-US" sz="1800" b="1" i="1">
                              <a:solidFill>
                                <a:schemeClr val="bg1"/>
                              </a:solidFill>
                              <a:latin typeface="Cambria Math" panose="02040503050406030204" pitchFamily="18" charset="0"/>
                            </a:rPr>
                          </m:ctrlPr>
                        </m:dPr>
                        <m:e>
                          <m:m>
                            <m:mPr>
                              <m:mcs>
                                <m:mc>
                                  <m:mcPr>
                                    <m:count m:val="1"/>
                                    <m:mcJc m:val="center"/>
                                  </m:mcPr>
                                </m:mc>
                              </m:mcs>
                              <m:ctrlPr>
                                <a:rPr lang="en-US" altLang="en-US" sz="1800" i="1">
                                  <a:solidFill>
                                    <a:schemeClr val="bg1"/>
                                  </a:solidFill>
                                  <a:latin typeface="Cambria Math" panose="02040503050406030204" pitchFamily="18" charset="0"/>
                                </a:rPr>
                              </m:ctrlPr>
                            </m:mPr>
                            <m:mr>
                              <m:e>
                                <m:r>
                                  <m:rPr>
                                    <m:brk m:alnAt="7"/>
                                  </m:rPr>
                                  <a:rPr lang="en-US" altLang="en-US" sz="1800" i="1">
                                    <a:solidFill>
                                      <a:schemeClr val="bg1"/>
                                    </a:solidFill>
                                    <a:latin typeface="Cambria Math" panose="02040503050406030204" pitchFamily="18" charset="0"/>
                                  </a:rPr>
                                  <m:t>𝑃</m:t>
                                </m:r>
                                <m:d>
                                  <m:dPr>
                                    <m:ctrlPr>
                                      <a:rPr lang="en-US" altLang="en-US" sz="1800" i="1">
                                        <a:solidFill>
                                          <a:schemeClr val="bg1"/>
                                        </a:solidFill>
                                        <a:latin typeface="Cambria Math" panose="02040503050406030204" pitchFamily="18" charset="0"/>
                                      </a:rPr>
                                    </m:ctrlPr>
                                  </m:dPr>
                                  <m:e>
                                    <m:sSubSup>
                                      <m:sSubSupPr>
                                        <m:ctrlPr>
                                          <a:rPr lang="en-US" altLang="en-US" sz="1800" i="1">
                                            <a:solidFill>
                                              <a:schemeClr val="bg1"/>
                                            </a:solidFill>
                                            <a:latin typeface="Cambria Math" panose="02040503050406030204" pitchFamily="18" charset="0"/>
                                          </a:rPr>
                                        </m:ctrlPr>
                                      </m:sSubSupPr>
                                      <m:e>
                                        <m:r>
                                          <a:rPr lang="en-US" altLang="en-US" sz="1800" i="1">
                                            <a:solidFill>
                                              <a:schemeClr val="bg1"/>
                                            </a:solidFill>
                                            <a:latin typeface="Cambria Math" panose="02040503050406030204" pitchFamily="18" charset="0"/>
                                            <a:ea typeface="Cambria Math" panose="02040503050406030204" pitchFamily="18" charset="0"/>
                                          </a:rPr>
                                          <m:t>𝜔</m:t>
                                        </m:r>
                                      </m:e>
                                      <m:sub>
                                        <m:r>
                                          <a:rPr lang="en-US" altLang="en-US" sz="1800" i="1">
                                            <a:solidFill>
                                              <a:schemeClr val="bg1"/>
                                            </a:solidFill>
                                            <a:latin typeface="Cambria Math" panose="02040503050406030204" pitchFamily="18" charset="0"/>
                                          </a:rPr>
                                          <m:t>1</m:t>
                                        </m:r>
                                      </m:sub>
                                      <m:sup>
                                        <m:r>
                                          <a:rPr lang="en-US" altLang="en-US" sz="1800" b="0" i="1" smtClean="0">
                                            <a:solidFill>
                                              <a:schemeClr val="bg1"/>
                                            </a:solidFill>
                                            <a:latin typeface="Cambria Math" panose="02040503050406030204" pitchFamily="18" charset="0"/>
                                          </a:rPr>
                                          <m:t>1</m:t>
                                        </m:r>
                                      </m:sup>
                                    </m:sSubSup>
                                  </m:e>
                                </m:d>
                              </m:e>
                            </m:mr>
                            <m:mr>
                              <m:e>
                                <m:r>
                                  <a:rPr lang="en-US" altLang="en-US" sz="1800" i="1">
                                    <a:solidFill>
                                      <a:schemeClr val="bg1"/>
                                    </a:solidFill>
                                    <a:latin typeface="Cambria Math" panose="02040503050406030204" pitchFamily="18" charset="0"/>
                                  </a:rPr>
                                  <m:t>⋮</m:t>
                                </m:r>
                              </m:e>
                            </m:mr>
                            <m:mr>
                              <m:e>
                                <m:r>
                                  <m:rPr>
                                    <m:brk m:alnAt="7"/>
                                  </m:rPr>
                                  <a:rPr lang="en-US" altLang="en-US" sz="1800" i="1">
                                    <a:solidFill>
                                      <a:schemeClr val="bg1"/>
                                    </a:solidFill>
                                    <a:latin typeface="Cambria Math" panose="02040503050406030204" pitchFamily="18" charset="0"/>
                                  </a:rPr>
                                  <m:t>𝑃</m:t>
                                </m:r>
                                <m:d>
                                  <m:dPr>
                                    <m:ctrlPr>
                                      <a:rPr lang="en-US" altLang="en-US" sz="1800" i="1">
                                        <a:solidFill>
                                          <a:schemeClr val="bg1"/>
                                        </a:solidFill>
                                        <a:latin typeface="Cambria Math" panose="02040503050406030204" pitchFamily="18" charset="0"/>
                                      </a:rPr>
                                    </m:ctrlPr>
                                  </m:dPr>
                                  <m:e>
                                    <m:sSubSup>
                                      <m:sSubSupPr>
                                        <m:ctrlPr>
                                          <a:rPr lang="en-US" altLang="en-US" sz="1800" i="1">
                                            <a:solidFill>
                                              <a:schemeClr val="bg1"/>
                                            </a:solidFill>
                                            <a:latin typeface="Cambria Math" panose="02040503050406030204" pitchFamily="18" charset="0"/>
                                          </a:rPr>
                                        </m:ctrlPr>
                                      </m:sSubSupPr>
                                      <m:e>
                                        <m:r>
                                          <a:rPr lang="en-US" altLang="en-US" sz="1800" i="1">
                                            <a:solidFill>
                                              <a:schemeClr val="bg1"/>
                                            </a:solidFill>
                                            <a:latin typeface="Cambria Math" panose="02040503050406030204" pitchFamily="18" charset="0"/>
                                            <a:ea typeface="Cambria Math" panose="02040503050406030204" pitchFamily="18" charset="0"/>
                                          </a:rPr>
                                          <m:t>𝜔</m:t>
                                        </m:r>
                                      </m:e>
                                      <m:sub>
                                        <m:r>
                                          <a:rPr lang="en-US" altLang="en-US" sz="1800" i="1">
                                            <a:solidFill>
                                              <a:schemeClr val="bg1"/>
                                            </a:solidFill>
                                            <a:latin typeface="Cambria Math" panose="02040503050406030204" pitchFamily="18" charset="0"/>
                                            <a:ea typeface="Cambria Math" panose="02040503050406030204" pitchFamily="18" charset="0"/>
                                          </a:rPr>
                                          <m:t>𝑐</m:t>
                                        </m:r>
                                      </m:sub>
                                      <m:sup>
                                        <m:r>
                                          <a:rPr lang="en-US" altLang="en-US" sz="1800" b="0" i="1" smtClean="0">
                                            <a:solidFill>
                                              <a:schemeClr val="bg1"/>
                                            </a:solidFill>
                                            <a:latin typeface="Cambria Math" panose="02040503050406030204" pitchFamily="18" charset="0"/>
                                            <a:ea typeface="Cambria Math" panose="02040503050406030204" pitchFamily="18" charset="0"/>
                                          </a:rPr>
                                          <m:t>1</m:t>
                                        </m:r>
                                      </m:sup>
                                    </m:sSubSup>
                                  </m:e>
                                </m:d>
                              </m:e>
                            </m:mr>
                          </m:m>
                        </m:e>
                      </m:d>
                      <m:r>
                        <a:rPr lang="en-US" altLang="en-US" sz="1800" b="1" i="1">
                          <a:solidFill>
                            <a:schemeClr val="bg1"/>
                          </a:solidFill>
                          <a:latin typeface="Cambria Math" panose="02040503050406030204" pitchFamily="18" charset="0"/>
                        </a:rPr>
                        <m:t>=</m:t>
                      </m:r>
                      <m:d>
                        <m:dPr>
                          <m:begChr m:val="["/>
                          <m:endChr m:val="]"/>
                          <m:ctrlPr>
                            <a:rPr lang="en-US" altLang="en-US" sz="1800" b="1" i="1" smtClean="0">
                              <a:solidFill>
                                <a:schemeClr val="bg1"/>
                              </a:solidFill>
                              <a:latin typeface="Cambria Math" panose="02040503050406030204" pitchFamily="18" charset="0"/>
                            </a:rPr>
                          </m:ctrlPr>
                        </m:dPr>
                        <m:e>
                          <m:m>
                            <m:mPr>
                              <m:mcs>
                                <m:mc>
                                  <m:mcPr>
                                    <m:count m:val="4"/>
                                    <m:mcJc m:val="center"/>
                                  </m:mcPr>
                                </m:mc>
                              </m:mcs>
                              <m:ctrlPr>
                                <a:rPr lang="en-US" altLang="en-US" sz="1800" b="1" i="1" smtClean="0">
                                  <a:solidFill>
                                    <a:schemeClr val="bg1"/>
                                  </a:solidFill>
                                  <a:latin typeface="Cambria Math" panose="02040503050406030204" pitchFamily="18" charset="0"/>
                                </a:rPr>
                              </m:ctrlPr>
                            </m:mPr>
                            <m:mr>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rPr>
                                      <m:t>𝑎</m:t>
                                    </m:r>
                                  </m:e>
                                  <m:sub>
                                    <m:r>
                                      <a:rPr lang="en-US" altLang="en-US" sz="1800" i="1">
                                        <a:solidFill>
                                          <a:schemeClr val="bg1"/>
                                        </a:solidFill>
                                        <a:latin typeface="Cambria Math" panose="02040503050406030204" pitchFamily="18" charset="0"/>
                                      </a:rPr>
                                      <m:t>11</m:t>
                                    </m:r>
                                  </m:sub>
                                </m:sSub>
                              </m:e>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rPr>
                                      <m:t>𝑎</m:t>
                                    </m:r>
                                  </m:e>
                                  <m:sub>
                                    <m:r>
                                      <a:rPr lang="en-US" altLang="en-US" sz="1800" i="1">
                                        <a:solidFill>
                                          <a:schemeClr val="bg1"/>
                                        </a:solidFill>
                                        <a:latin typeface="Cambria Math" panose="02040503050406030204" pitchFamily="18" charset="0"/>
                                      </a:rPr>
                                      <m:t>12</m:t>
                                    </m:r>
                                  </m:sub>
                                </m:sSub>
                              </m:e>
                              <m:e>
                                <m:r>
                                  <a:rPr lang="en-US" altLang="en-US" sz="1800" b="1" i="1" smtClean="0">
                                    <a:solidFill>
                                      <a:schemeClr val="bg1"/>
                                    </a:solidFill>
                                    <a:latin typeface="Cambria Math" panose="02040503050406030204" pitchFamily="18" charset="0"/>
                                  </a:rPr>
                                  <m:t>…</m:t>
                                </m:r>
                              </m:e>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rPr>
                                      <m:t>𝑎</m:t>
                                    </m:r>
                                  </m:e>
                                  <m:sub>
                                    <m:r>
                                      <a:rPr lang="en-US" altLang="en-US" sz="1800" i="1">
                                        <a:solidFill>
                                          <a:schemeClr val="bg1"/>
                                        </a:solidFill>
                                        <a:latin typeface="Cambria Math" panose="02040503050406030204" pitchFamily="18" charset="0"/>
                                      </a:rPr>
                                      <m:t>1</m:t>
                                    </m:r>
                                    <m:r>
                                      <a:rPr lang="en-US" altLang="en-US" sz="1800" b="0" i="1" smtClean="0">
                                        <a:solidFill>
                                          <a:schemeClr val="bg1"/>
                                        </a:solidFill>
                                        <a:latin typeface="Cambria Math" panose="02040503050406030204" pitchFamily="18" charset="0"/>
                                      </a:rPr>
                                      <m:t>𝑐</m:t>
                                    </m:r>
                                  </m:sub>
                                </m:sSub>
                              </m:e>
                            </m:mr>
                            <m:mr>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rPr>
                                      <m:t>𝑎</m:t>
                                    </m:r>
                                  </m:e>
                                  <m:sub>
                                    <m:r>
                                      <a:rPr lang="en-US" altLang="en-US" sz="1800" b="0" i="1" smtClean="0">
                                        <a:solidFill>
                                          <a:schemeClr val="bg1"/>
                                        </a:solidFill>
                                        <a:latin typeface="Cambria Math" panose="02040503050406030204" pitchFamily="18" charset="0"/>
                                      </a:rPr>
                                      <m:t>21</m:t>
                                    </m:r>
                                  </m:sub>
                                </m:sSub>
                              </m:e>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rPr>
                                      <m:t>𝑎</m:t>
                                    </m:r>
                                  </m:e>
                                  <m:sub>
                                    <m:r>
                                      <a:rPr lang="en-US" altLang="en-US" sz="1800" b="0" i="1" smtClean="0">
                                        <a:solidFill>
                                          <a:schemeClr val="bg1"/>
                                        </a:solidFill>
                                        <a:latin typeface="Cambria Math" panose="02040503050406030204" pitchFamily="18" charset="0"/>
                                      </a:rPr>
                                      <m:t>22</m:t>
                                    </m:r>
                                  </m:sub>
                                </m:sSub>
                              </m:e>
                              <m:e>
                                <m:r>
                                  <a:rPr lang="en-US" altLang="en-US" sz="1800" b="1" i="1" smtClean="0">
                                    <a:solidFill>
                                      <a:schemeClr val="bg1"/>
                                    </a:solidFill>
                                    <a:latin typeface="Cambria Math" panose="02040503050406030204" pitchFamily="18" charset="0"/>
                                  </a:rPr>
                                  <m:t>…</m:t>
                                </m:r>
                              </m:e>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rPr>
                                      <m:t>𝑎</m:t>
                                    </m:r>
                                  </m:e>
                                  <m:sub>
                                    <m:r>
                                      <a:rPr lang="en-US" altLang="en-US" sz="1800" b="0" i="1" smtClean="0">
                                        <a:solidFill>
                                          <a:schemeClr val="bg1"/>
                                        </a:solidFill>
                                        <a:latin typeface="Cambria Math" panose="02040503050406030204" pitchFamily="18" charset="0"/>
                                      </a:rPr>
                                      <m:t>2</m:t>
                                    </m:r>
                                    <m:r>
                                      <a:rPr lang="en-US" altLang="en-US" sz="1800" b="0" i="1" smtClean="0">
                                        <a:solidFill>
                                          <a:schemeClr val="bg1"/>
                                        </a:solidFill>
                                        <a:latin typeface="Cambria Math" panose="02040503050406030204" pitchFamily="18" charset="0"/>
                                      </a:rPr>
                                      <m:t>𝑐</m:t>
                                    </m:r>
                                  </m:sub>
                                </m:sSub>
                              </m:e>
                            </m:mr>
                            <m:mr>
                              <m:e>
                                <m:r>
                                  <a:rPr lang="en-US" altLang="en-US" sz="1800" b="1" i="1" smtClean="0">
                                    <a:solidFill>
                                      <a:schemeClr val="bg1"/>
                                    </a:solidFill>
                                    <a:latin typeface="Cambria Math" panose="02040503050406030204" pitchFamily="18" charset="0"/>
                                  </a:rPr>
                                  <m:t>…</m:t>
                                </m:r>
                              </m:e>
                              <m:e>
                                <m:r>
                                  <a:rPr lang="en-US" altLang="en-US" sz="1800" b="1" i="1" smtClean="0">
                                    <a:solidFill>
                                      <a:schemeClr val="bg1"/>
                                    </a:solidFill>
                                    <a:latin typeface="Cambria Math" panose="02040503050406030204" pitchFamily="18" charset="0"/>
                                  </a:rPr>
                                  <m:t>…</m:t>
                                </m:r>
                              </m:e>
                              <m:e>
                                <m:r>
                                  <a:rPr lang="en-US" altLang="en-US" sz="1800" b="1" i="1" smtClean="0">
                                    <a:solidFill>
                                      <a:schemeClr val="bg1"/>
                                    </a:solidFill>
                                    <a:latin typeface="Cambria Math" panose="02040503050406030204" pitchFamily="18" charset="0"/>
                                  </a:rPr>
                                  <m:t>…</m:t>
                                </m:r>
                              </m:e>
                              <m:e>
                                <m:r>
                                  <a:rPr lang="en-US" altLang="en-US" sz="1800" b="1" i="1" smtClean="0">
                                    <a:solidFill>
                                      <a:schemeClr val="bg1"/>
                                    </a:solidFill>
                                    <a:latin typeface="Cambria Math" panose="02040503050406030204" pitchFamily="18" charset="0"/>
                                  </a:rPr>
                                  <m:t>…</m:t>
                                </m:r>
                              </m:e>
                            </m:mr>
                            <m:mr>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rPr>
                                      <m:t>𝑎</m:t>
                                    </m:r>
                                  </m:e>
                                  <m:sub>
                                    <m:r>
                                      <a:rPr lang="en-US" altLang="en-US" sz="1800" b="0" i="1" smtClean="0">
                                        <a:solidFill>
                                          <a:schemeClr val="bg1"/>
                                        </a:solidFill>
                                        <a:latin typeface="Cambria Math" panose="02040503050406030204" pitchFamily="18" charset="0"/>
                                      </a:rPr>
                                      <m:t>𝑐</m:t>
                                    </m:r>
                                    <m:r>
                                      <a:rPr lang="en-US" altLang="en-US" sz="1800" i="1">
                                        <a:solidFill>
                                          <a:schemeClr val="bg1"/>
                                        </a:solidFill>
                                        <a:latin typeface="Cambria Math" panose="02040503050406030204" pitchFamily="18" charset="0"/>
                                      </a:rPr>
                                      <m:t>1</m:t>
                                    </m:r>
                                  </m:sub>
                                </m:sSub>
                              </m:e>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rPr>
                                      <m:t>𝑎</m:t>
                                    </m:r>
                                  </m:e>
                                  <m:sub>
                                    <m:r>
                                      <a:rPr lang="en-US" altLang="en-US" sz="1800" b="0" i="1" smtClean="0">
                                        <a:solidFill>
                                          <a:schemeClr val="bg1"/>
                                        </a:solidFill>
                                        <a:latin typeface="Cambria Math" panose="02040503050406030204" pitchFamily="18" charset="0"/>
                                      </a:rPr>
                                      <m:t>𝑐</m:t>
                                    </m:r>
                                    <m:r>
                                      <a:rPr lang="en-US" altLang="en-US" sz="1800" b="0" i="1" smtClean="0">
                                        <a:solidFill>
                                          <a:schemeClr val="bg1"/>
                                        </a:solidFill>
                                        <a:latin typeface="Cambria Math" panose="02040503050406030204" pitchFamily="18" charset="0"/>
                                      </a:rPr>
                                      <m:t>2</m:t>
                                    </m:r>
                                  </m:sub>
                                </m:sSub>
                              </m:e>
                              <m:e>
                                <m:r>
                                  <a:rPr lang="en-US" altLang="en-US" sz="1800" b="1" i="1" smtClean="0">
                                    <a:solidFill>
                                      <a:schemeClr val="bg1"/>
                                    </a:solidFill>
                                    <a:latin typeface="Cambria Math" panose="02040503050406030204" pitchFamily="18" charset="0"/>
                                  </a:rPr>
                                  <m:t>…</m:t>
                                </m:r>
                              </m:e>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rPr>
                                      <m:t>𝑎</m:t>
                                    </m:r>
                                  </m:e>
                                  <m:sub>
                                    <m:r>
                                      <a:rPr lang="en-US" altLang="en-US" sz="1800" b="0" i="1" smtClean="0">
                                        <a:solidFill>
                                          <a:schemeClr val="bg1"/>
                                        </a:solidFill>
                                        <a:latin typeface="Cambria Math" panose="02040503050406030204" pitchFamily="18" charset="0"/>
                                      </a:rPr>
                                      <m:t>𝑐𝑐</m:t>
                                    </m:r>
                                  </m:sub>
                                </m:sSub>
                              </m:e>
                            </m:mr>
                          </m:m>
                        </m:e>
                      </m:d>
                      <m:d>
                        <m:dPr>
                          <m:begChr m:val="["/>
                          <m:endChr m:val="]"/>
                          <m:ctrlPr>
                            <a:rPr lang="en-US" altLang="en-US" sz="1800" b="1" i="1">
                              <a:solidFill>
                                <a:schemeClr val="bg1"/>
                              </a:solidFill>
                              <a:latin typeface="Cambria Math" panose="02040503050406030204" pitchFamily="18" charset="0"/>
                            </a:rPr>
                          </m:ctrlPr>
                        </m:dPr>
                        <m:e>
                          <m:m>
                            <m:mPr>
                              <m:mcs>
                                <m:mc>
                                  <m:mcPr>
                                    <m:count m:val="1"/>
                                    <m:mcJc m:val="center"/>
                                  </m:mcPr>
                                </m:mc>
                              </m:mcs>
                              <m:ctrlPr>
                                <a:rPr lang="en-US" altLang="en-US" sz="1800" b="1" i="1">
                                  <a:solidFill>
                                    <a:schemeClr val="bg1"/>
                                  </a:solidFill>
                                  <a:latin typeface="Cambria Math" panose="02040503050406030204" pitchFamily="18" charset="0"/>
                                </a:rPr>
                              </m:ctrlPr>
                            </m:mPr>
                            <m:mr>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𝜋</m:t>
                                    </m:r>
                                  </m:e>
                                  <m:sub>
                                    <m:r>
                                      <a:rPr lang="en-US" altLang="en-US" sz="1800" b="0" i="1" smtClean="0">
                                        <a:solidFill>
                                          <a:schemeClr val="bg1"/>
                                        </a:solidFill>
                                        <a:latin typeface="Cambria Math" panose="02040503050406030204" pitchFamily="18" charset="0"/>
                                        <a:ea typeface="Cambria Math" panose="02040503050406030204" pitchFamily="18" charset="0"/>
                                      </a:rPr>
                                      <m:t>1</m:t>
                                    </m:r>
                                  </m:sub>
                                </m:sSub>
                              </m:e>
                            </m:mr>
                            <m:mr>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𝜋</m:t>
                                    </m:r>
                                  </m:e>
                                  <m:sub>
                                    <m:r>
                                      <a:rPr lang="en-US" altLang="en-US" sz="1800" b="0" i="1" smtClean="0">
                                        <a:solidFill>
                                          <a:schemeClr val="bg1"/>
                                        </a:solidFill>
                                        <a:latin typeface="Cambria Math" panose="02040503050406030204" pitchFamily="18" charset="0"/>
                                        <a:ea typeface="Cambria Math" panose="02040503050406030204" pitchFamily="18" charset="0"/>
                                      </a:rPr>
                                      <m:t>2</m:t>
                                    </m:r>
                                  </m:sub>
                                </m:sSub>
                              </m:e>
                            </m:mr>
                            <m:mr>
                              <m:e>
                                <m:r>
                                  <a:rPr lang="en-US" altLang="en-US" sz="1800" b="1" i="1">
                                    <a:solidFill>
                                      <a:schemeClr val="bg1"/>
                                    </a:solidFill>
                                    <a:latin typeface="Cambria Math" panose="02040503050406030204" pitchFamily="18" charset="0"/>
                                  </a:rPr>
                                  <m:t>⋮</m:t>
                                </m:r>
                              </m:e>
                            </m:mr>
                            <m:mr>
                              <m:e>
                                <m:sSub>
                                  <m:sSubPr>
                                    <m:ctrlPr>
                                      <a:rPr lang="en-US" altLang="en-US" sz="1800" i="1">
                                        <a:solidFill>
                                          <a:schemeClr val="bg1"/>
                                        </a:solidFill>
                                        <a:latin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𝜋</m:t>
                                    </m:r>
                                  </m:e>
                                  <m:sub>
                                    <m:r>
                                      <a:rPr lang="en-US" altLang="en-US" sz="1800" i="1">
                                        <a:solidFill>
                                          <a:schemeClr val="bg1"/>
                                        </a:solidFill>
                                        <a:latin typeface="Cambria Math" panose="02040503050406030204" pitchFamily="18" charset="0"/>
                                        <a:ea typeface="Cambria Math" panose="02040503050406030204" pitchFamily="18" charset="0"/>
                                      </a:rPr>
                                      <m:t>𝑐</m:t>
                                    </m:r>
                                  </m:sub>
                                </m:sSub>
                              </m:e>
                            </m:mr>
                          </m:m>
                        </m:e>
                      </m:d>
                      <m:r>
                        <a:rPr lang="en-US" altLang="en-US" sz="1800" b="1" i="1" dirty="0" smtClean="0">
                          <a:solidFill>
                            <a:schemeClr val="bg1"/>
                          </a:solidFill>
                          <a:latin typeface="Cambria Math" panose="02040503050406030204" pitchFamily="18" charset="0"/>
                        </a:rPr>
                        <m:t> </m:t>
                      </m:r>
                    </m:oMath>
                  </m:oMathPara>
                </a14:m>
                <a:endParaRPr lang="en-US" altLang="en-US" sz="1800" b="1" i="1" dirty="0">
                  <a:solidFill>
                    <a:schemeClr val="bg1"/>
                  </a:solidFill>
                  <a:latin typeface="Cambria Math" panose="02040503050406030204" pitchFamily="18" charset="0"/>
                </a:endParaRPr>
              </a:p>
              <a:p>
                <a:pPr marL="461963">
                  <a:spcBef>
                    <a:spcPts val="0"/>
                  </a:spcBef>
                  <a:spcAft>
                    <a:spcPts val="1200"/>
                  </a:spcAft>
                </a:pPr>
                <a14:m>
                  <m:oMathPara xmlns:m="http://schemas.openxmlformats.org/officeDocument/2006/math">
                    <m:oMathParaPr>
                      <m:jc m:val="left"/>
                    </m:oMathParaPr>
                    <m:oMath xmlns:m="http://schemas.openxmlformats.org/officeDocument/2006/math">
                      <m:d>
                        <m:dPr>
                          <m:begChr m:val="["/>
                          <m:endChr m:val="]"/>
                          <m:ctrlPr>
                            <a:rPr lang="en-US" altLang="en-US" sz="1800" b="1" i="1">
                              <a:solidFill>
                                <a:schemeClr val="bg1"/>
                              </a:solidFill>
                              <a:latin typeface="Cambria Math" panose="02040503050406030204" pitchFamily="18" charset="0"/>
                            </a:rPr>
                          </m:ctrlPr>
                        </m:dPr>
                        <m:e>
                          <m:m>
                            <m:mPr>
                              <m:mcs>
                                <m:mc>
                                  <m:mcPr>
                                    <m:count m:val="1"/>
                                    <m:mcJc m:val="center"/>
                                  </m:mcPr>
                                </m:mc>
                              </m:mcs>
                              <m:ctrlPr>
                                <a:rPr lang="en-US" altLang="en-US" sz="1800" i="1">
                                  <a:solidFill>
                                    <a:schemeClr val="bg1"/>
                                  </a:solidFill>
                                  <a:latin typeface="Cambria Math" panose="02040503050406030204" pitchFamily="18" charset="0"/>
                                </a:rPr>
                              </m:ctrlPr>
                            </m:mPr>
                            <m:mr>
                              <m:e>
                                <m:r>
                                  <m:rPr>
                                    <m:brk m:alnAt="7"/>
                                  </m:rPr>
                                  <a:rPr lang="en-US" altLang="en-US" sz="1800" i="1">
                                    <a:solidFill>
                                      <a:schemeClr val="bg1"/>
                                    </a:solidFill>
                                    <a:latin typeface="Cambria Math" panose="02040503050406030204" pitchFamily="18" charset="0"/>
                                  </a:rPr>
                                  <m:t>𝑃</m:t>
                                </m:r>
                                <m:d>
                                  <m:dPr>
                                    <m:ctrlPr>
                                      <a:rPr lang="en-US" altLang="en-US" sz="1800" i="1">
                                        <a:solidFill>
                                          <a:schemeClr val="bg1"/>
                                        </a:solidFill>
                                        <a:latin typeface="Cambria Math" panose="02040503050406030204" pitchFamily="18" charset="0"/>
                                      </a:rPr>
                                    </m:ctrlPr>
                                  </m:dPr>
                                  <m:e>
                                    <m:sSubSup>
                                      <m:sSubSupPr>
                                        <m:ctrlPr>
                                          <a:rPr lang="en-US" altLang="en-US" sz="1800" i="1">
                                            <a:solidFill>
                                              <a:schemeClr val="bg1"/>
                                            </a:solidFill>
                                            <a:latin typeface="Cambria Math" panose="02040503050406030204" pitchFamily="18" charset="0"/>
                                          </a:rPr>
                                        </m:ctrlPr>
                                      </m:sSubSupPr>
                                      <m:e>
                                        <m:r>
                                          <a:rPr lang="en-US" altLang="en-US" sz="1800" i="1">
                                            <a:solidFill>
                                              <a:schemeClr val="bg1"/>
                                            </a:solidFill>
                                            <a:latin typeface="Cambria Math" panose="02040503050406030204" pitchFamily="18" charset="0"/>
                                            <a:ea typeface="Cambria Math" panose="02040503050406030204" pitchFamily="18" charset="0"/>
                                          </a:rPr>
                                          <m:t>𝜔</m:t>
                                        </m:r>
                                      </m:e>
                                      <m:sub>
                                        <m:r>
                                          <a:rPr lang="en-US" altLang="en-US" sz="1800" i="1">
                                            <a:solidFill>
                                              <a:schemeClr val="bg1"/>
                                            </a:solidFill>
                                            <a:latin typeface="Cambria Math" panose="02040503050406030204" pitchFamily="18" charset="0"/>
                                          </a:rPr>
                                          <m:t>1</m:t>
                                        </m:r>
                                      </m:sub>
                                      <m:sup>
                                        <m:r>
                                          <a:rPr lang="en-US" altLang="en-US" sz="1800" i="1">
                                            <a:solidFill>
                                              <a:schemeClr val="bg1"/>
                                            </a:solidFill>
                                            <a:latin typeface="Cambria Math" panose="02040503050406030204" pitchFamily="18" charset="0"/>
                                          </a:rPr>
                                          <m:t>𝑡</m:t>
                                        </m:r>
                                      </m:sup>
                                    </m:sSubSup>
                                  </m:e>
                                </m:d>
                              </m:e>
                            </m:mr>
                            <m:mr>
                              <m:e>
                                <m:r>
                                  <a:rPr lang="en-US" altLang="en-US" sz="1800" i="1">
                                    <a:solidFill>
                                      <a:schemeClr val="bg1"/>
                                    </a:solidFill>
                                    <a:latin typeface="Cambria Math" panose="02040503050406030204" pitchFamily="18" charset="0"/>
                                  </a:rPr>
                                  <m:t>⋮</m:t>
                                </m:r>
                              </m:e>
                            </m:mr>
                            <m:mr>
                              <m:e>
                                <m:r>
                                  <m:rPr>
                                    <m:brk m:alnAt="7"/>
                                  </m:rPr>
                                  <a:rPr lang="en-US" altLang="en-US" sz="1800" i="1">
                                    <a:solidFill>
                                      <a:schemeClr val="bg1"/>
                                    </a:solidFill>
                                    <a:latin typeface="Cambria Math" panose="02040503050406030204" pitchFamily="18" charset="0"/>
                                  </a:rPr>
                                  <m:t>𝑃</m:t>
                                </m:r>
                                <m:d>
                                  <m:dPr>
                                    <m:ctrlPr>
                                      <a:rPr lang="en-US" altLang="en-US" sz="1800" i="1">
                                        <a:solidFill>
                                          <a:schemeClr val="bg1"/>
                                        </a:solidFill>
                                        <a:latin typeface="Cambria Math" panose="02040503050406030204" pitchFamily="18" charset="0"/>
                                      </a:rPr>
                                    </m:ctrlPr>
                                  </m:dPr>
                                  <m:e>
                                    <m:sSubSup>
                                      <m:sSubSupPr>
                                        <m:ctrlPr>
                                          <a:rPr lang="en-US" altLang="en-US" sz="1800" i="1">
                                            <a:solidFill>
                                              <a:schemeClr val="bg1"/>
                                            </a:solidFill>
                                            <a:latin typeface="Cambria Math" panose="02040503050406030204" pitchFamily="18" charset="0"/>
                                          </a:rPr>
                                        </m:ctrlPr>
                                      </m:sSubSupPr>
                                      <m:e>
                                        <m:r>
                                          <a:rPr lang="en-US" altLang="en-US" sz="1800" i="1">
                                            <a:solidFill>
                                              <a:schemeClr val="bg1"/>
                                            </a:solidFill>
                                            <a:latin typeface="Cambria Math" panose="02040503050406030204" pitchFamily="18" charset="0"/>
                                            <a:ea typeface="Cambria Math" panose="02040503050406030204" pitchFamily="18" charset="0"/>
                                          </a:rPr>
                                          <m:t>𝜔</m:t>
                                        </m:r>
                                      </m:e>
                                      <m:sub>
                                        <m:r>
                                          <a:rPr lang="en-US" altLang="en-US" sz="1800" i="1">
                                            <a:solidFill>
                                              <a:schemeClr val="bg1"/>
                                            </a:solidFill>
                                            <a:latin typeface="Cambria Math" panose="02040503050406030204" pitchFamily="18" charset="0"/>
                                            <a:ea typeface="Cambria Math" panose="02040503050406030204" pitchFamily="18" charset="0"/>
                                          </a:rPr>
                                          <m:t>𝑐</m:t>
                                        </m:r>
                                      </m:sub>
                                      <m:sup>
                                        <m:r>
                                          <a:rPr lang="en-US" altLang="en-US" sz="1800" i="1">
                                            <a:solidFill>
                                              <a:schemeClr val="bg1"/>
                                            </a:solidFill>
                                            <a:latin typeface="Cambria Math" panose="02040503050406030204" pitchFamily="18" charset="0"/>
                                          </a:rPr>
                                          <m:t>𝑡</m:t>
                                        </m:r>
                                      </m:sup>
                                    </m:sSubSup>
                                  </m:e>
                                </m:d>
                              </m:e>
                            </m:mr>
                          </m:m>
                        </m:e>
                      </m:d>
                      <m:r>
                        <a:rPr lang="en-US" altLang="en-US" sz="1800" b="1" i="1">
                          <a:solidFill>
                            <a:schemeClr val="bg1"/>
                          </a:solidFill>
                          <a:latin typeface="Cambria Math" panose="02040503050406030204" pitchFamily="18" charset="0"/>
                        </a:rPr>
                        <m:t>=</m:t>
                      </m:r>
                      <m:sSup>
                        <m:sSupPr>
                          <m:ctrlPr>
                            <a:rPr lang="en-US" altLang="en-US" sz="1800" b="1" i="1">
                              <a:solidFill>
                                <a:schemeClr val="bg1"/>
                              </a:solidFill>
                              <a:latin typeface="Cambria Math" panose="02040503050406030204" pitchFamily="18" charset="0"/>
                            </a:rPr>
                          </m:ctrlPr>
                        </m:sSupPr>
                        <m:e>
                          <m:r>
                            <a:rPr lang="en-US" altLang="en-US" sz="1800" b="1" i="1">
                              <a:solidFill>
                                <a:schemeClr val="bg1"/>
                              </a:solidFill>
                              <a:latin typeface="Cambria Math" panose="02040503050406030204" pitchFamily="18" charset="0"/>
                            </a:rPr>
                            <m:t>𝑨</m:t>
                          </m:r>
                        </m:e>
                        <m:sup>
                          <m:r>
                            <a:rPr lang="en-US" altLang="en-US" sz="1800" i="1">
                              <a:solidFill>
                                <a:schemeClr val="bg1"/>
                              </a:solidFill>
                              <a:latin typeface="Cambria Math" panose="02040503050406030204" pitchFamily="18" charset="0"/>
                            </a:rPr>
                            <m:t>𝑡</m:t>
                          </m:r>
                        </m:sup>
                      </m:sSup>
                      <m:r>
                        <a:rPr lang="en-US" altLang="en-US" sz="1800" b="1" i="1">
                          <a:solidFill>
                            <a:schemeClr val="bg1"/>
                          </a:solidFill>
                          <a:latin typeface="Cambria Math" panose="02040503050406030204" pitchFamily="18" charset="0"/>
                          <a:ea typeface="Cambria Math" panose="02040503050406030204" pitchFamily="18" charset="0"/>
                        </a:rPr>
                        <m:t>𝝅</m:t>
                      </m:r>
                    </m:oMath>
                  </m:oMathPara>
                </a14:m>
                <a:endParaRPr lang="en-US" altLang="en-US" sz="1800" b="1" dirty="0">
                  <a:solidFill>
                    <a:schemeClr val="bg1"/>
                  </a:solidFill>
                  <a:ea typeface="Cambria Math" panose="02040503050406030204" pitchFamily="18" charset="0"/>
                </a:endParaRPr>
              </a:p>
            </p:txBody>
          </p:sp>
        </mc:Choice>
        <mc:Fallback xmlns="">
          <p:sp>
            <p:nvSpPr>
              <p:cNvPr id="8" name="Rectangle 4"/>
              <p:cNvSpPr>
                <a:spLocks noRot="1" noChangeAspect="1" noMove="1" noResize="1" noEditPoints="1" noAdjustHandles="1" noChangeArrowheads="1" noChangeShapeType="1" noTextEdit="1"/>
              </p:cNvSpPr>
              <p:nvPr/>
            </p:nvSpPr>
            <p:spPr bwMode="auto">
              <a:xfrm>
                <a:off x="225425" y="589936"/>
                <a:ext cx="8689974" cy="5963263"/>
              </a:xfrm>
              <a:prstGeom prst="rect">
                <a:avLst/>
              </a:prstGeom>
              <a:blipFill>
                <a:blip r:embed="rId4"/>
                <a:stretch>
                  <a:fillRect l="-1460" t="-1277" b="-638"/>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3379703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Computational Complexity of Direct Evaluation</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5425" y="589937"/>
                <a:ext cx="8689974" cy="5800146"/>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1200"/>
                  </a:spcAft>
                  <a:buFont typeface="Arial" pitchFamily="34" charset="0"/>
                  <a:buChar char="•"/>
                </a:pPr>
                <a:r>
                  <a:rPr lang="en-US" sz="1800" b="1" dirty="0">
                    <a:solidFill>
                      <a:schemeClr val="accent1"/>
                    </a:solidFill>
                  </a:rPr>
                  <a:t>Evaluation:</a:t>
                </a:r>
                <a:r>
                  <a:rPr lang="en-US" sz="1800" b="1" dirty="0">
                    <a:solidFill>
                      <a:schemeClr val="bg1"/>
                    </a:solidFill>
                  </a:rPr>
                  <a:t> How do we efficiently compute the </a:t>
                </a:r>
                <a:br>
                  <a:rPr lang="en-US" sz="1800" b="1" dirty="0">
                    <a:solidFill>
                      <a:schemeClr val="bg1"/>
                    </a:solidFill>
                  </a:rPr>
                </a:br>
                <a:r>
                  <a:rPr lang="en-US" sz="1800" b="1" dirty="0">
                    <a:solidFill>
                      <a:schemeClr val="bg1"/>
                    </a:solidFill>
                  </a:rPr>
                  <a:t>probability that a particular sequence of events</a:t>
                </a:r>
                <a:br>
                  <a:rPr lang="en-US" sz="1800" b="1" dirty="0">
                    <a:solidFill>
                      <a:schemeClr val="bg1"/>
                    </a:solidFill>
                  </a:rPr>
                </a:br>
                <a:r>
                  <a:rPr lang="en-US" sz="1800" b="1" dirty="0">
                    <a:solidFill>
                      <a:schemeClr val="bg1"/>
                    </a:solidFill>
                  </a:rPr>
                  <a:t>was observed?</a:t>
                </a:r>
              </a:p>
              <a:p>
                <a:pPr marL="176213" indent="-176213">
                  <a:spcBef>
                    <a:spcPts val="0"/>
                  </a:spcBef>
                  <a:spcAft>
                    <a:spcPts val="600"/>
                  </a:spcAft>
                  <a:buFont typeface="Arial" pitchFamily="34" charset="0"/>
                  <a:buChar char="•"/>
                </a:pPr>
                <a:r>
                  <a:rPr lang="en-US" altLang="en-US" sz="1800" b="1" dirty="0">
                    <a:solidFill>
                      <a:schemeClr val="bg1"/>
                    </a:solidFill>
                  </a:rPr>
                  <a:t>The probability of the observed sequence </a:t>
                </a:r>
                <a:br>
                  <a:rPr lang="en-US" altLang="en-US" sz="1800" b="1" dirty="0">
                    <a:solidFill>
                      <a:schemeClr val="bg1"/>
                    </a:solidFill>
                  </a:rPr>
                </a:br>
                <a:r>
                  <a:rPr lang="en-US" altLang="en-US" sz="1800" b="1" dirty="0">
                    <a:solidFill>
                      <a:schemeClr val="bg1"/>
                    </a:solidFill>
                  </a:rPr>
                  <a:t>can be found by multiplying by the output </a:t>
                </a:r>
                <a:br>
                  <a:rPr lang="en-US" altLang="en-US" sz="1800" b="1" dirty="0">
                    <a:solidFill>
                      <a:schemeClr val="bg1"/>
                    </a:solidFill>
                  </a:rPr>
                </a:br>
                <a:r>
                  <a:rPr lang="en-US" altLang="en-US" sz="1800" b="1" dirty="0">
                    <a:solidFill>
                      <a:schemeClr val="bg1"/>
                    </a:solidFill>
                  </a:rPr>
                  <a:t>probability matrix:</a:t>
                </a:r>
              </a:p>
              <a:p>
                <a:pPr marL="463550">
                  <a:spcBef>
                    <a:spcPts val="0"/>
                  </a:spcBef>
                  <a:spcAft>
                    <a:spcPts val="1200"/>
                  </a:spcAft>
                </a:pPr>
                <a14:m>
                  <m:oMathPara xmlns:m="http://schemas.openxmlformats.org/officeDocument/2006/math">
                    <m:oMathParaPr>
                      <m:jc m:val="left"/>
                    </m:oMathParaPr>
                    <m:oMath xmlns:m="http://schemas.openxmlformats.org/officeDocument/2006/math">
                      <m:d>
                        <m:dPr>
                          <m:begChr m:val="["/>
                          <m:endChr m:val="]"/>
                          <m:ctrlPr>
                            <a:rPr lang="en-US" altLang="en-US" sz="1800" b="1" i="1">
                              <a:solidFill>
                                <a:schemeClr val="bg1"/>
                              </a:solidFill>
                              <a:latin typeface="Cambria Math" panose="02040503050406030204" pitchFamily="18" charset="0"/>
                            </a:rPr>
                          </m:ctrlPr>
                        </m:dPr>
                        <m:e>
                          <m:m>
                            <m:mPr>
                              <m:mcs>
                                <m:mc>
                                  <m:mcPr>
                                    <m:count m:val="1"/>
                                    <m:mcJc m:val="center"/>
                                  </m:mcPr>
                                </m:mc>
                              </m:mcs>
                              <m:ctrlPr>
                                <a:rPr lang="en-US" altLang="en-US" sz="1800" i="1">
                                  <a:solidFill>
                                    <a:schemeClr val="bg1"/>
                                  </a:solidFill>
                                  <a:latin typeface="Cambria Math" panose="02040503050406030204" pitchFamily="18" charset="0"/>
                                </a:rPr>
                              </m:ctrlPr>
                            </m:mPr>
                            <m:mr>
                              <m:e>
                                <m:r>
                                  <m:rPr>
                                    <m:brk m:alnAt="7"/>
                                  </m:rPr>
                                  <a:rPr lang="en-US" altLang="en-US" sz="1800" i="1">
                                    <a:solidFill>
                                      <a:schemeClr val="bg1"/>
                                    </a:solidFill>
                                    <a:latin typeface="Cambria Math" panose="02040503050406030204" pitchFamily="18" charset="0"/>
                                  </a:rPr>
                                  <m:t>𝑃</m:t>
                                </m:r>
                                <m:d>
                                  <m:dPr>
                                    <m:ctrlPr>
                                      <a:rPr lang="en-US" altLang="en-US" sz="1800" i="1">
                                        <a:solidFill>
                                          <a:schemeClr val="bg1"/>
                                        </a:solidFill>
                                        <a:latin typeface="Cambria Math" panose="02040503050406030204" pitchFamily="18" charset="0"/>
                                      </a:rPr>
                                    </m:ctrlPr>
                                  </m:dPr>
                                  <m:e>
                                    <m:sSubSup>
                                      <m:sSubSupPr>
                                        <m:ctrlPr>
                                          <a:rPr lang="en-US" altLang="en-US" sz="1800" i="1">
                                            <a:solidFill>
                                              <a:schemeClr val="bg1"/>
                                            </a:solidFill>
                                            <a:latin typeface="Cambria Math" panose="02040503050406030204" pitchFamily="18" charset="0"/>
                                          </a:rPr>
                                        </m:ctrlPr>
                                      </m:sSubSupPr>
                                      <m:e>
                                        <m:r>
                                          <a:rPr lang="en-US" altLang="en-US" sz="1800" i="1">
                                            <a:solidFill>
                                              <a:schemeClr val="bg1"/>
                                            </a:solidFill>
                                            <a:latin typeface="Cambria Math" panose="02040503050406030204" pitchFamily="18" charset="0"/>
                                          </a:rPr>
                                          <m:t>𝑣</m:t>
                                        </m:r>
                                      </m:e>
                                      <m:sub>
                                        <m:r>
                                          <a:rPr lang="en-US" altLang="en-US" sz="1800" i="1">
                                            <a:solidFill>
                                              <a:schemeClr val="bg1"/>
                                            </a:solidFill>
                                            <a:latin typeface="Cambria Math" panose="02040503050406030204" pitchFamily="18" charset="0"/>
                                          </a:rPr>
                                          <m:t>1</m:t>
                                        </m:r>
                                      </m:sub>
                                      <m:sup>
                                        <m:r>
                                          <a:rPr lang="en-US" altLang="en-US" sz="1800" i="1">
                                            <a:solidFill>
                                              <a:schemeClr val="bg1"/>
                                            </a:solidFill>
                                            <a:latin typeface="Cambria Math" panose="02040503050406030204" pitchFamily="18" charset="0"/>
                                          </a:rPr>
                                          <m:t>𝑡</m:t>
                                        </m:r>
                                      </m:sup>
                                    </m:sSubSup>
                                  </m:e>
                                </m:d>
                              </m:e>
                            </m:mr>
                            <m:mr>
                              <m:e>
                                <m:r>
                                  <a:rPr lang="en-US" altLang="en-US" sz="1800" i="1">
                                    <a:solidFill>
                                      <a:schemeClr val="bg1"/>
                                    </a:solidFill>
                                    <a:latin typeface="Cambria Math" panose="02040503050406030204" pitchFamily="18" charset="0"/>
                                  </a:rPr>
                                  <m:t>⋮</m:t>
                                </m:r>
                              </m:e>
                            </m:mr>
                            <m:mr>
                              <m:e>
                                <m:r>
                                  <m:rPr>
                                    <m:brk m:alnAt="7"/>
                                  </m:rPr>
                                  <a:rPr lang="en-US" altLang="en-US" sz="1800" i="1">
                                    <a:solidFill>
                                      <a:schemeClr val="bg1"/>
                                    </a:solidFill>
                                    <a:latin typeface="Cambria Math" panose="02040503050406030204" pitchFamily="18" charset="0"/>
                                  </a:rPr>
                                  <m:t>𝑃</m:t>
                                </m:r>
                                <m:d>
                                  <m:dPr>
                                    <m:ctrlPr>
                                      <a:rPr lang="en-US" altLang="en-US" sz="1800" i="1">
                                        <a:solidFill>
                                          <a:schemeClr val="bg1"/>
                                        </a:solidFill>
                                        <a:latin typeface="Cambria Math" panose="02040503050406030204" pitchFamily="18" charset="0"/>
                                      </a:rPr>
                                    </m:ctrlPr>
                                  </m:dPr>
                                  <m:e>
                                    <m:sSubSup>
                                      <m:sSubSupPr>
                                        <m:ctrlPr>
                                          <a:rPr lang="en-US" altLang="en-US" sz="1800" i="1">
                                            <a:solidFill>
                                              <a:schemeClr val="bg1"/>
                                            </a:solidFill>
                                            <a:latin typeface="Cambria Math" panose="02040503050406030204" pitchFamily="18" charset="0"/>
                                          </a:rPr>
                                        </m:ctrlPr>
                                      </m:sSubSupPr>
                                      <m:e>
                                        <m:r>
                                          <a:rPr lang="en-US" altLang="en-US" sz="1800" i="1">
                                            <a:solidFill>
                                              <a:schemeClr val="bg1"/>
                                            </a:solidFill>
                                            <a:latin typeface="Cambria Math" panose="02040503050406030204" pitchFamily="18" charset="0"/>
                                          </a:rPr>
                                          <m:t>𝑣</m:t>
                                        </m:r>
                                      </m:e>
                                      <m:sub>
                                        <m:r>
                                          <a:rPr lang="en-US" altLang="en-US" sz="1800" i="1">
                                            <a:solidFill>
                                              <a:schemeClr val="bg1"/>
                                            </a:solidFill>
                                            <a:latin typeface="Cambria Math" panose="02040503050406030204" pitchFamily="18" charset="0"/>
                                            <a:ea typeface="Cambria Math" panose="02040503050406030204" pitchFamily="18" charset="0"/>
                                          </a:rPr>
                                          <m:t>𝑀</m:t>
                                        </m:r>
                                      </m:sub>
                                      <m:sup>
                                        <m:r>
                                          <a:rPr lang="en-US" altLang="en-US" sz="1800" i="1">
                                            <a:solidFill>
                                              <a:schemeClr val="bg1"/>
                                            </a:solidFill>
                                            <a:latin typeface="Cambria Math" panose="02040503050406030204" pitchFamily="18" charset="0"/>
                                          </a:rPr>
                                          <m:t>𝑡</m:t>
                                        </m:r>
                                      </m:sup>
                                    </m:sSubSup>
                                  </m:e>
                                </m:d>
                              </m:e>
                            </m:mr>
                          </m:m>
                        </m:e>
                      </m:d>
                      <m:r>
                        <a:rPr lang="en-US" altLang="en-US" sz="1800" b="1" i="1">
                          <a:solidFill>
                            <a:schemeClr val="bg1"/>
                          </a:solidFill>
                          <a:latin typeface="Cambria Math" panose="02040503050406030204" pitchFamily="18" charset="0"/>
                        </a:rPr>
                        <m:t>=</m:t>
                      </m:r>
                      <m:sSup>
                        <m:sSupPr>
                          <m:ctrlPr>
                            <a:rPr lang="en-US" altLang="en-US" sz="1800" b="1" i="1">
                              <a:solidFill>
                                <a:schemeClr val="bg1"/>
                              </a:solidFill>
                              <a:latin typeface="Cambria Math" panose="02040503050406030204" pitchFamily="18" charset="0"/>
                            </a:rPr>
                          </m:ctrlPr>
                        </m:sSupPr>
                        <m:e>
                          <m:r>
                            <a:rPr lang="en-US" altLang="en-US" sz="1800" b="1" i="1">
                              <a:solidFill>
                                <a:schemeClr val="bg1"/>
                              </a:solidFill>
                              <a:latin typeface="Cambria Math" panose="02040503050406030204" pitchFamily="18" charset="0"/>
                            </a:rPr>
                            <m:t>𝑩𝑨</m:t>
                          </m:r>
                        </m:e>
                        <m:sup>
                          <m:r>
                            <a:rPr lang="en-US" altLang="en-US" sz="1800" i="1">
                              <a:solidFill>
                                <a:schemeClr val="bg1"/>
                              </a:solidFill>
                              <a:latin typeface="Cambria Math" panose="02040503050406030204" pitchFamily="18" charset="0"/>
                            </a:rPr>
                            <m:t>𝑡</m:t>
                          </m:r>
                        </m:sup>
                      </m:sSup>
                      <m:r>
                        <a:rPr lang="en-US" altLang="en-US" sz="1800" b="1" i="1">
                          <a:solidFill>
                            <a:schemeClr val="bg1"/>
                          </a:solidFill>
                          <a:latin typeface="Cambria Math" panose="02040503050406030204" pitchFamily="18" charset="0"/>
                          <a:ea typeface="Cambria Math" panose="02040503050406030204" pitchFamily="18" charset="0"/>
                        </a:rPr>
                        <m:t>𝝅</m:t>
                      </m:r>
                    </m:oMath>
                  </m:oMathPara>
                </a14:m>
                <a:endParaRPr lang="en-US" sz="1800" dirty="0"/>
              </a:p>
              <a:p>
                <a:pPr marL="176213" indent="-176213">
                  <a:spcBef>
                    <a:spcPts val="0"/>
                  </a:spcBef>
                  <a:spcAft>
                    <a:spcPts val="1200"/>
                  </a:spcAft>
                  <a:buFont typeface="Arial" pitchFamily="34" charset="0"/>
                  <a:buChar char="•"/>
                </a:pPr>
                <a:r>
                  <a:rPr lang="en-US" altLang="en-US" sz="1800" b="1" dirty="0">
                    <a:solidFill>
                      <a:schemeClr val="bg1"/>
                    </a:solidFill>
                  </a:rPr>
                  <a:t>But these computations, which are of complexity </a:t>
                </a:r>
                <a:br>
                  <a:rPr lang="en-US" altLang="en-US" sz="1800" i="1" dirty="0">
                    <a:solidFill>
                      <a:schemeClr val="bg1"/>
                    </a:solidFill>
                    <a:latin typeface="Cambria Math" panose="02040503050406030204" pitchFamily="18" charset="0"/>
                  </a:rPr>
                </a:br>
                <a14:m>
                  <m:oMath xmlns:m="http://schemas.openxmlformats.org/officeDocument/2006/math">
                    <m:r>
                      <a:rPr lang="en-US" altLang="en-US" sz="1800" i="1" dirty="0">
                        <a:solidFill>
                          <a:schemeClr val="bg1"/>
                        </a:solidFill>
                        <a:latin typeface="Cambria Math" panose="02040503050406030204" pitchFamily="18" charset="0"/>
                      </a:rPr>
                      <m:t>𝑂</m:t>
                    </m:r>
                    <m:r>
                      <a:rPr lang="en-US" altLang="en-US" sz="1800" i="1" dirty="0">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𝑐</m:t>
                    </m:r>
                    <m:r>
                      <a:rPr lang="en-US" altLang="en-US" sz="1800" i="1" baseline="30000" dirty="0" err="1">
                        <a:solidFill>
                          <a:schemeClr val="bg1"/>
                        </a:solidFill>
                        <a:latin typeface="Cambria Math" panose="02040503050406030204" pitchFamily="18" charset="0"/>
                      </a:rPr>
                      <m:t>𝑇</m:t>
                    </m:r>
                    <m:r>
                      <a:rPr lang="en-US" altLang="en-US" sz="1800" i="1" dirty="0" err="1">
                        <a:solidFill>
                          <a:schemeClr val="bg1"/>
                        </a:solidFill>
                        <a:latin typeface="Cambria Math" panose="02040503050406030204" pitchFamily="18" charset="0"/>
                      </a:rPr>
                      <m:t>𝑇</m:t>
                    </m:r>
                    <m:r>
                      <a:rPr lang="en-US" altLang="en-US" sz="1800" i="1" dirty="0">
                        <a:solidFill>
                          <a:schemeClr val="bg1"/>
                        </a:solidFill>
                        <a:latin typeface="Cambria Math" panose="02040503050406030204" pitchFamily="18" charset="0"/>
                      </a:rPr>
                      <m:t>)</m:t>
                    </m:r>
                  </m:oMath>
                </a14:m>
                <a:r>
                  <a:rPr lang="en-US" altLang="en-US" sz="1800" b="1" dirty="0">
                    <a:solidFill>
                      <a:schemeClr val="bg1"/>
                    </a:solidFill>
                  </a:rPr>
                  <a:t>, where </a:t>
                </a:r>
                <a14:m>
                  <m:oMath xmlns:m="http://schemas.openxmlformats.org/officeDocument/2006/math">
                    <m:r>
                      <a:rPr lang="en-US" altLang="en-US" sz="1800" i="1" dirty="0">
                        <a:solidFill>
                          <a:schemeClr val="bg1"/>
                        </a:solidFill>
                        <a:latin typeface="Cambria Math" panose="02040503050406030204" pitchFamily="18" charset="0"/>
                      </a:rPr>
                      <m:t>𝑇</m:t>
                    </m:r>
                  </m:oMath>
                </a14:m>
                <a:r>
                  <a:rPr lang="en-US" altLang="en-US" sz="1800" b="1" dirty="0">
                    <a:solidFill>
                      <a:schemeClr val="bg1"/>
                    </a:solidFill>
                  </a:rPr>
                  <a:t> is the length of the sequence, </a:t>
                </a:r>
                <a:br>
                  <a:rPr lang="en-US" altLang="en-US" sz="1800" b="1" dirty="0">
                    <a:solidFill>
                      <a:schemeClr val="bg1"/>
                    </a:solidFill>
                  </a:rPr>
                </a:br>
                <a:r>
                  <a:rPr lang="en-US" altLang="en-US" sz="1800" b="1" dirty="0">
                    <a:solidFill>
                      <a:schemeClr val="bg1"/>
                    </a:solidFill>
                  </a:rPr>
                  <a:t>are prohibitive for even the simplest of models </a:t>
                </a:r>
                <a:br>
                  <a:rPr lang="en-US" altLang="en-US" sz="1800" b="1" dirty="0">
                    <a:solidFill>
                      <a:schemeClr val="bg1"/>
                    </a:solidFill>
                  </a:rPr>
                </a:br>
                <a:r>
                  <a:rPr lang="en-US" altLang="en-US" sz="1800" b="1" dirty="0">
                    <a:solidFill>
                      <a:schemeClr val="bg1"/>
                    </a:solidFill>
                  </a:rPr>
                  <a:t>(e.g., </a:t>
                </a:r>
                <a14:m>
                  <m:oMath xmlns:m="http://schemas.openxmlformats.org/officeDocument/2006/math">
                    <m:r>
                      <a:rPr lang="en-US" altLang="en-US" sz="1800" i="1" dirty="0">
                        <a:solidFill>
                          <a:schemeClr val="bg1"/>
                        </a:solidFill>
                        <a:latin typeface="Cambria Math" panose="02040503050406030204" pitchFamily="18" charset="0"/>
                      </a:rPr>
                      <m:t>𝑐</m:t>
                    </m:r>
                    <m:r>
                      <a:rPr lang="en-US" altLang="en-US" sz="1800" i="1" dirty="0">
                        <a:solidFill>
                          <a:schemeClr val="bg1"/>
                        </a:solidFill>
                        <a:latin typeface="Cambria Math" panose="02040503050406030204" pitchFamily="18" charset="0"/>
                      </a:rPr>
                      <m:t>=10 </m:t>
                    </m:r>
                  </m:oMath>
                </a14:m>
                <a:r>
                  <a:rPr lang="en-US" altLang="en-US" sz="1800" b="1" dirty="0">
                    <a:solidFill>
                      <a:schemeClr val="bg1"/>
                    </a:solidFill>
                  </a:rPr>
                  <a:t>and </a:t>
                </a:r>
                <a14:m>
                  <m:oMath xmlns:m="http://schemas.openxmlformats.org/officeDocument/2006/math">
                    <m:r>
                      <a:rPr lang="en-US" altLang="en-US" sz="1800" i="1" dirty="0">
                        <a:solidFill>
                          <a:schemeClr val="bg1"/>
                        </a:solidFill>
                        <a:latin typeface="Cambria Math" panose="02040503050406030204" pitchFamily="18" charset="0"/>
                      </a:rPr>
                      <m:t>𝑇</m:t>
                    </m:r>
                    <m:r>
                      <a:rPr lang="en-US" altLang="en-US" sz="1800" i="1" dirty="0">
                        <a:solidFill>
                          <a:schemeClr val="bg1"/>
                        </a:solidFill>
                        <a:latin typeface="Cambria Math" panose="02040503050406030204" pitchFamily="18" charset="0"/>
                      </a:rPr>
                      <m:t>=20 →</m:t>
                    </m:r>
                    <m:sSup>
                      <m:sSupPr>
                        <m:ctrlPr>
                          <a:rPr lang="en-US" altLang="en-US" sz="1800" i="1" dirty="0" smtClean="0">
                            <a:solidFill>
                              <a:schemeClr val="bg1"/>
                            </a:solidFill>
                            <a:latin typeface="Cambria Math" panose="02040503050406030204" pitchFamily="18" charset="0"/>
                          </a:rPr>
                        </m:ctrlPr>
                      </m:sSupPr>
                      <m:e>
                        <m:r>
                          <a:rPr lang="en-US" altLang="en-US" sz="1800" b="0" i="1" dirty="0" smtClean="0">
                            <a:solidFill>
                              <a:schemeClr val="bg1"/>
                            </a:solidFill>
                            <a:latin typeface="Cambria Math" panose="02040503050406030204" pitchFamily="18" charset="0"/>
                          </a:rPr>
                          <m:t>10</m:t>
                        </m:r>
                      </m:e>
                      <m:sup>
                        <m:r>
                          <a:rPr lang="en-US" altLang="en-US" sz="1800" b="0" i="1" dirty="0" smtClean="0">
                            <a:solidFill>
                              <a:schemeClr val="bg1"/>
                            </a:solidFill>
                            <a:latin typeface="Cambria Math" panose="02040503050406030204" pitchFamily="18" charset="0"/>
                          </a:rPr>
                          <m:t>21</m:t>
                        </m:r>
                      </m:sup>
                    </m:sSup>
                    <m:r>
                      <a:rPr lang="en-US" altLang="en-US" sz="1800" i="1" dirty="0">
                        <a:solidFill>
                          <a:schemeClr val="bg1"/>
                        </a:solidFill>
                        <a:latin typeface="Cambria Math" panose="02040503050406030204" pitchFamily="18" charset="0"/>
                      </a:rPr>
                      <m:t>20=2</m:t>
                    </m:r>
                    <m:r>
                      <a:rPr lang="en-US" altLang="en-US" sz="1800" b="0" i="1" dirty="0" smtClean="0">
                        <a:solidFill>
                          <a:schemeClr val="bg1"/>
                        </a:solidFill>
                        <a:latin typeface="Cambria Math" panose="02040503050406030204" pitchFamily="18" charset="0"/>
                      </a:rPr>
                      <m:t>𝑥</m:t>
                    </m:r>
                    <m:sSup>
                      <m:sSupPr>
                        <m:ctrlPr>
                          <a:rPr lang="en-US" altLang="en-US" sz="1800" b="0" i="1" dirty="0" smtClean="0">
                            <a:solidFill>
                              <a:schemeClr val="bg1"/>
                            </a:solidFill>
                            <a:latin typeface="Cambria Math" panose="02040503050406030204" pitchFamily="18" charset="0"/>
                          </a:rPr>
                        </m:ctrlPr>
                      </m:sSupPr>
                      <m:e>
                        <m:r>
                          <a:rPr lang="en-US" altLang="en-US" sz="1800" b="0" i="1" dirty="0" smtClean="0">
                            <a:solidFill>
                              <a:schemeClr val="bg1"/>
                            </a:solidFill>
                            <a:latin typeface="Cambria Math" panose="02040503050406030204" pitchFamily="18" charset="0"/>
                          </a:rPr>
                          <m:t>10</m:t>
                        </m:r>
                      </m:e>
                      <m:sup>
                        <m:r>
                          <a:rPr lang="en-US" altLang="en-US" sz="1800" b="0" i="1" dirty="0" smtClean="0">
                            <a:solidFill>
                              <a:schemeClr val="bg1"/>
                            </a:solidFill>
                            <a:latin typeface="Cambria Math" panose="02040503050406030204" pitchFamily="18" charset="0"/>
                          </a:rPr>
                          <m:t>21</m:t>
                        </m:r>
                      </m:sup>
                    </m:sSup>
                  </m:oMath>
                </a14:m>
                <a:r>
                  <a:rPr lang="en-US" altLang="en-US" sz="1800" b="1" dirty="0">
                    <a:solidFill>
                      <a:schemeClr val="bg1"/>
                    </a:solidFill>
                  </a:rPr>
                  <a:t> calculations).</a:t>
                </a:r>
              </a:p>
              <a:p>
                <a:pPr marL="176213" indent="-176213">
                  <a:spcBef>
                    <a:spcPts val="0"/>
                  </a:spcBef>
                  <a:spcAft>
                    <a:spcPts val="1200"/>
                  </a:spcAft>
                  <a:buFont typeface="Arial" pitchFamily="34" charset="0"/>
                  <a:buChar char="•"/>
                </a:pPr>
                <a:r>
                  <a:rPr lang="en-US" altLang="en-US" sz="1800" b="1" dirty="0">
                    <a:solidFill>
                      <a:schemeClr val="bg1"/>
                    </a:solidFill>
                  </a:rPr>
                  <a:t>To put this in perspective, an HMM-based speech recognizer typically would use 10,000 models, each with 3 states, and be capable of recognizing over 100,000 words. The total number of states in such a system could be millions.</a:t>
                </a:r>
              </a:p>
              <a:p>
                <a:pPr marL="176213" indent="-176213">
                  <a:spcBef>
                    <a:spcPts val="0"/>
                  </a:spcBef>
                  <a:spcAft>
                    <a:spcPts val="1200"/>
                  </a:spcAft>
                  <a:buFont typeface="Arial" pitchFamily="34" charset="0"/>
                  <a:buChar char="•"/>
                </a:pPr>
                <a:r>
                  <a:rPr lang="en-US" altLang="en-US" sz="1800" b="1" dirty="0">
                    <a:solidFill>
                      <a:schemeClr val="bg1"/>
                    </a:solidFill>
                  </a:rPr>
                  <a:t>Hence, efficient computational techniques were essential to the success of this technology.</a:t>
                </a:r>
              </a:p>
            </p:txBody>
          </p:sp>
        </mc:Choice>
        <mc:Fallback xmlns="">
          <p:sp>
            <p:nvSpPr>
              <p:cNvPr id="8" name="Rectangle 4"/>
              <p:cNvSpPr>
                <a:spLocks noRot="1" noChangeAspect="1" noMove="1" noResize="1" noEditPoints="1" noAdjustHandles="1" noChangeArrowheads="1" noChangeShapeType="1" noTextEdit="1"/>
              </p:cNvSpPr>
              <p:nvPr/>
            </p:nvSpPr>
            <p:spPr bwMode="auto">
              <a:xfrm>
                <a:off x="225425" y="589937"/>
                <a:ext cx="8689974" cy="5800146"/>
              </a:xfrm>
              <a:prstGeom prst="rect">
                <a:avLst/>
              </a:prstGeom>
              <a:blipFill>
                <a:blip r:embed="rId2"/>
                <a:stretch>
                  <a:fillRect l="-1460" t="-1310" r="-876" b="-218"/>
                </a:stretch>
              </a:blipFill>
              <a:ln w="9525">
                <a:noFill/>
                <a:miter lim="800000"/>
                <a:headEnd/>
                <a:tailEnd/>
              </a:ln>
              <a:effectLst/>
            </p:spPr>
            <p:txBody>
              <a:bodyPr/>
              <a:lstStyle/>
              <a:p>
                <a:r>
                  <a:rPr lang="en-US">
                    <a:noFill/>
                  </a:rPr>
                  <a:t> </a:t>
                </a:r>
              </a:p>
            </p:txBody>
          </p:sp>
        </mc:Fallback>
      </mc:AlternateContent>
      <p:pic>
        <p:nvPicPr>
          <p:cNvPr id="17" name="Picture 16" descr="x.JPG"/>
          <p:cNvPicPr>
            <a:picLocks noChangeAspect="1"/>
          </p:cNvPicPr>
          <p:nvPr/>
        </p:nvPicPr>
        <p:blipFill rotWithShape="1">
          <a:blip r:embed="rId3"/>
          <a:srcRect l="11280" t="3796" r="6485"/>
          <a:stretch/>
        </p:blipFill>
        <p:spPr>
          <a:xfrm>
            <a:off x="6336792" y="2188738"/>
            <a:ext cx="2578607" cy="2065072"/>
          </a:xfrm>
          <a:prstGeom prst="rect">
            <a:avLst/>
          </a:prstGeom>
        </p:spPr>
      </p:pic>
      <p:pic>
        <p:nvPicPr>
          <p:cNvPr id="10" name="Picture 9">
            <a:extLst>
              <a:ext uri="{FF2B5EF4-FFF2-40B4-BE49-F238E27FC236}">
                <a16:creationId xmlns:a16="http://schemas.microsoft.com/office/drawing/2014/main" id="{ABB97E8D-EE50-9C44-8AD8-2BCC8FEE7C4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01048" y="526800"/>
            <a:ext cx="1375076" cy="1584971"/>
          </a:xfrm>
          <a:prstGeom prst="rect">
            <a:avLst/>
          </a:prstGeom>
          <a:ln w="38100">
            <a:noFill/>
          </a:ln>
        </p:spPr>
      </p:pic>
      <p:sp>
        <p:nvSpPr>
          <p:cNvPr id="11" name="Bent Arrow 10">
            <a:extLst>
              <a:ext uri="{FF2B5EF4-FFF2-40B4-BE49-F238E27FC236}">
                <a16:creationId xmlns:a16="http://schemas.microsoft.com/office/drawing/2014/main" id="{2EE13FB1-57EC-734E-ACF1-6A0C5BE7F3A0}"/>
              </a:ext>
            </a:extLst>
          </p:cNvPr>
          <p:cNvSpPr/>
          <p:nvPr/>
        </p:nvSpPr>
        <p:spPr>
          <a:xfrm rot="5400000">
            <a:off x="7693335" y="1487426"/>
            <a:ext cx="754093" cy="515082"/>
          </a:xfrm>
          <a:prstGeom prst="bentArrow">
            <a:avLst>
              <a:gd name="adj1" fmla="val 25000"/>
              <a:gd name="adj2" fmla="val 26640"/>
              <a:gd name="adj3" fmla="val 25000"/>
              <a:gd name="adj4" fmla="val 43750"/>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520850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F69E1C-5723-0F4E-9357-E016EDFC205A}"/>
              </a:ext>
            </a:extLst>
          </p:cNvPr>
          <p:cNvSpPr/>
          <p:nvPr/>
        </p:nvSpPr>
        <p:spPr>
          <a:xfrm>
            <a:off x="592282" y="4270664"/>
            <a:ext cx="6411191" cy="1828800"/>
          </a:xfrm>
          <a:prstGeom prst="rect">
            <a:avLst/>
          </a:prstGeom>
          <a:solidFill>
            <a:schemeClr val="bg1">
              <a:lumMod val="50000"/>
              <a:lumOff val="50000"/>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The Forward Algorithm</a:t>
            </a:r>
          </a:p>
        </p:txBody>
      </p:sp>
      <mc:AlternateContent xmlns:mc="http://schemas.openxmlformats.org/markup-compatibility/2006" xmlns:a14="http://schemas.microsoft.com/office/drawing/2010/main">
        <mc:Choice Requires="a14">
          <p:sp>
            <p:nvSpPr>
              <p:cNvPr id="10" name="Rectangle 4">
                <a:extLst>
                  <a:ext uri="{FF2B5EF4-FFF2-40B4-BE49-F238E27FC236}">
                    <a16:creationId xmlns:a16="http://schemas.microsoft.com/office/drawing/2014/main" id="{57D11BDE-82E6-EE46-939E-9C8918B8C5CA}"/>
                  </a:ext>
                </a:extLst>
              </p:cNvPr>
              <p:cNvSpPr>
                <a:spLocks noChangeArrowheads="1"/>
              </p:cNvSpPr>
              <p:nvPr/>
            </p:nvSpPr>
            <p:spPr bwMode="auto">
              <a:xfrm>
                <a:off x="225425" y="589937"/>
                <a:ext cx="8689974" cy="5800146"/>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1200"/>
                  </a:spcAft>
                  <a:buFont typeface="Arial" pitchFamily="34" charset="0"/>
                  <a:buChar char="•"/>
                </a:pPr>
                <a:r>
                  <a:rPr lang="en-US" sz="1800" b="1" dirty="0">
                    <a:solidFill>
                      <a:schemeClr val="bg1"/>
                    </a:solidFill>
                  </a:rPr>
                  <a:t>Fortunately, we can employ a technique similar to what is used in many DSP applications (e.g., the Fast Fourier Transform) to complete this computation using many fewer multiply/adds by storing intermediate results.</a:t>
                </a:r>
              </a:p>
              <a:p>
                <a:pPr marL="176213" indent="-176213">
                  <a:spcBef>
                    <a:spcPts val="0"/>
                  </a:spcBef>
                  <a:spcAft>
                    <a:spcPts val="1200"/>
                  </a:spcAft>
                  <a:buFont typeface="Arial" pitchFamily="34" charset="0"/>
                  <a:buChar char="•"/>
                </a:pPr>
                <a:r>
                  <a:rPr lang="en-US" altLang="en-US" sz="1800" b="1" dirty="0">
                    <a:solidFill>
                      <a:schemeClr val="bg1"/>
                    </a:solidFill>
                  </a:rPr>
                  <a:t>The probability of being in a state at time </a:t>
                </a:r>
                <a14:m>
                  <m:oMath xmlns:m="http://schemas.openxmlformats.org/officeDocument/2006/math">
                    <m:r>
                      <a:rPr lang="en-US" altLang="en-US" sz="1800" b="0" i="1" dirty="0" smtClean="0">
                        <a:solidFill>
                          <a:schemeClr val="bg1"/>
                        </a:solidFill>
                        <a:latin typeface="Cambria Math" panose="02040503050406030204" pitchFamily="18" charset="0"/>
                      </a:rPr>
                      <m:t>𝑡</m:t>
                    </m:r>
                  </m:oMath>
                </a14:m>
                <a:r>
                  <a:rPr lang="en-US" altLang="en-US" sz="1800" b="1" dirty="0">
                    <a:solidFill>
                      <a:schemeClr val="bg1"/>
                    </a:solidFill>
                  </a:rPr>
                  <a:t> is given by:</a:t>
                </a:r>
              </a:p>
              <a:p>
                <a:pPr marL="463550">
                  <a:spcBef>
                    <a:spcPts val="0"/>
                  </a:spcBef>
                  <a:spcAft>
                    <a:spcPts val="1200"/>
                  </a:spcAft>
                </a:pPr>
                <a14:m>
                  <m:oMathPara xmlns:m="http://schemas.openxmlformats.org/officeDocument/2006/math">
                    <m:oMathParaPr>
                      <m:jc m:val="left"/>
                    </m:oMathParaPr>
                    <m:oMath xmlns:m="http://schemas.openxmlformats.org/officeDocument/2006/math">
                      <m:sSub>
                        <m:sSubPr>
                          <m:ctrlPr>
                            <a:rPr lang="en-US" altLang="en-US" sz="1800" i="1" smtClean="0">
                              <a:solidFill>
                                <a:schemeClr val="bg1"/>
                              </a:solidFill>
                              <a:latin typeface="Cambria Math" panose="02040503050406030204" pitchFamily="18" charset="0"/>
                              <a:ea typeface="Cambria Math" panose="02040503050406030204" pitchFamily="18" charset="0"/>
                            </a:rPr>
                          </m:ctrlPr>
                        </m:sSubPr>
                        <m:e>
                          <m:r>
                            <a:rPr lang="en-US" altLang="en-US" sz="1800" b="0" i="1">
                              <a:solidFill>
                                <a:schemeClr val="bg1"/>
                              </a:solidFill>
                              <a:latin typeface="Cambria Math" panose="02040503050406030204" pitchFamily="18" charset="0"/>
                              <a:ea typeface="Cambria Math" panose="02040503050406030204" pitchFamily="18" charset="0"/>
                            </a:rPr>
                            <m:t>𝛼</m:t>
                          </m:r>
                        </m:e>
                        <m:sub>
                          <m:r>
                            <a:rPr lang="en-US" altLang="en-US" sz="1800" b="0" i="1" smtClean="0">
                              <a:solidFill>
                                <a:schemeClr val="bg1"/>
                              </a:solidFill>
                              <a:latin typeface="Cambria Math" panose="02040503050406030204" pitchFamily="18" charset="0"/>
                              <a:ea typeface="Cambria Math" panose="02040503050406030204" pitchFamily="18" charset="0"/>
                            </a:rPr>
                            <m:t>𝑗</m:t>
                          </m:r>
                        </m:sub>
                      </m:sSub>
                      <m:d>
                        <m:dPr>
                          <m:ctrlPr>
                            <a:rPr lang="en-US" altLang="en-US" sz="1800" i="1" smtClean="0">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𝑡</m:t>
                          </m:r>
                        </m:e>
                      </m:d>
                      <m:r>
                        <a:rPr lang="en-US" altLang="en-US" sz="18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altLang="en-US" sz="1800" i="1" smtClean="0">
                              <a:solidFill>
                                <a:schemeClr val="bg1"/>
                              </a:solidFill>
                              <a:latin typeface="Cambria Math" panose="02040503050406030204" pitchFamily="18" charset="0"/>
                              <a:ea typeface="Cambria Math" panose="02040503050406030204" pitchFamily="18" charset="0"/>
                            </a:rPr>
                          </m:ctrlPr>
                        </m:dPr>
                        <m:e>
                          <m:m>
                            <m:mPr>
                              <m:mcs>
                                <m:mc>
                                  <m:mcPr>
                                    <m:count m:val="2"/>
                                    <m:mcJc m:val="center"/>
                                  </m:mcPr>
                                </m:mc>
                              </m:mcs>
                              <m:ctrlPr>
                                <a:rPr lang="en-US" altLang="en-US" sz="1800" i="1" smtClean="0">
                                  <a:solidFill>
                                    <a:schemeClr val="bg1"/>
                                  </a:solidFill>
                                  <a:latin typeface="Cambria Math" panose="02040503050406030204" pitchFamily="18" charset="0"/>
                                  <a:ea typeface="Cambria Math" panose="02040503050406030204" pitchFamily="18" charset="0"/>
                                </a:rPr>
                              </m:ctrlPr>
                            </m:mPr>
                            <m:mr>
                              <m:e>
                                <m:r>
                                  <m:rPr>
                                    <m:brk m:alnAt="7"/>
                                  </m:rPr>
                                  <a:rPr lang="en-US" altLang="en-US" sz="1800" b="0" i="1" smtClean="0">
                                    <a:solidFill>
                                      <a:schemeClr val="bg1"/>
                                    </a:solidFill>
                                    <a:latin typeface="Cambria Math" panose="02040503050406030204" pitchFamily="18" charset="0"/>
                                    <a:ea typeface="Cambria Math" panose="02040503050406030204" pitchFamily="18" charset="0"/>
                                  </a:rPr>
                                  <m:t>0</m:t>
                                </m:r>
                                <m:r>
                                  <a:rPr lang="en-US" altLang="en-US" sz="1800" b="0" i="1" smtClean="0">
                                    <a:solidFill>
                                      <a:schemeClr val="bg1"/>
                                    </a:solidFill>
                                    <a:latin typeface="Cambria Math" panose="02040503050406030204" pitchFamily="18" charset="0"/>
                                    <a:ea typeface="Cambria Math" panose="02040503050406030204" pitchFamily="18" charset="0"/>
                                  </a:rPr>
                                  <m:t>,</m:t>
                                </m:r>
                              </m:e>
                              <m:e>
                                <m:r>
                                  <a:rPr lang="en-US" altLang="en-US" sz="1800" b="0" i="1" smtClean="0">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=0, </m:t>
                                </m:r>
                                <m:r>
                                  <a:rPr lang="en-US" altLang="en-US" sz="1800" b="0" i="1" smtClean="0">
                                    <a:solidFill>
                                      <a:schemeClr val="bg1"/>
                                    </a:solidFill>
                                    <a:latin typeface="Cambria Math" panose="02040503050406030204" pitchFamily="18" charset="0"/>
                                    <a:ea typeface="Cambria Math" panose="02040503050406030204" pitchFamily="18" charset="0"/>
                                  </a:rPr>
                                  <m:t>𝑗</m:t>
                                </m:r>
                                <m:r>
                                  <a:rPr lang="en-US" altLang="en-US" sz="1800" b="0" i="1" smtClean="0">
                                    <a:solidFill>
                                      <a:schemeClr val="bg1"/>
                                    </a:solidFill>
                                    <a:latin typeface="Cambria Math" panose="02040503050406030204" pitchFamily="18" charset="0"/>
                                    <a:ea typeface="Cambria Math" panose="02040503050406030204" pitchFamily="18" charset="0"/>
                                  </a:rPr>
                                  <m:t>≠</m:t>
                                </m:r>
                                <m:r>
                                  <a:rPr lang="en-US" altLang="en-US" sz="1800" b="0" i="1" smtClean="0">
                                    <a:solidFill>
                                      <a:schemeClr val="bg1"/>
                                    </a:solidFill>
                                    <a:latin typeface="Cambria Math" panose="02040503050406030204" pitchFamily="18" charset="0"/>
                                    <a:ea typeface="Cambria Math" panose="02040503050406030204" pitchFamily="18" charset="0"/>
                                  </a:rPr>
                                  <m:t>𝑖𝑛𝑖𝑡𝑖𝑎𝑙</m:t>
                                </m:r>
                                <m:r>
                                  <a:rPr lang="en-US" altLang="en-US" sz="1800" b="0" i="1" smtClean="0">
                                    <a:solidFill>
                                      <a:schemeClr val="bg1"/>
                                    </a:solidFill>
                                    <a:latin typeface="Cambria Math" panose="02040503050406030204" pitchFamily="18" charset="0"/>
                                    <a:ea typeface="Cambria Math" panose="02040503050406030204" pitchFamily="18" charset="0"/>
                                  </a:rPr>
                                  <m:t> </m:t>
                                </m:r>
                                <m:r>
                                  <a:rPr lang="en-US" altLang="en-US" sz="1800" b="0" i="1" smtClean="0">
                                    <a:solidFill>
                                      <a:schemeClr val="bg1"/>
                                    </a:solidFill>
                                    <a:latin typeface="Cambria Math" panose="02040503050406030204" pitchFamily="18" charset="0"/>
                                    <a:ea typeface="Cambria Math" panose="02040503050406030204" pitchFamily="18" charset="0"/>
                                  </a:rPr>
                                  <m:t>𝑠𝑡𝑎𝑡𝑒</m:t>
                                </m:r>
                                <m:r>
                                  <a:rPr lang="en-US" altLang="en-US" sz="1800" b="0" i="1" smtClean="0">
                                    <a:solidFill>
                                      <a:schemeClr val="bg1"/>
                                    </a:solidFill>
                                    <a:latin typeface="Cambria Math" panose="02040503050406030204" pitchFamily="18" charset="0"/>
                                    <a:ea typeface="Cambria Math" panose="02040503050406030204" pitchFamily="18" charset="0"/>
                                  </a:rPr>
                                  <m:t>,</m:t>
                                </m:r>
                              </m:e>
                            </m:mr>
                            <m:mr>
                              <m:e>
                                <m:r>
                                  <a:rPr lang="en-US" altLang="en-US" sz="1800" b="0" i="1" smtClean="0">
                                    <a:solidFill>
                                      <a:schemeClr val="bg1"/>
                                    </a:solidFill>
                                    <a:latin typeface="Cambria Math" panose="02040503050406030204" pitchFamily="18" charset="0"/>
                                    <a:ea typeface="Cambria Math" panose="02040503050406030204" pitchFamily="18" charset="0"/>
                                  </a:rPr>
                                  <m:t>1,</m:t>
                                </m:r>
                              </m:e>
                              <m:e>
                                <m:r>
                                  <a:rPr lang="en-US" altLang="en-US" sz="1800" b="0" i="1" smtClean="0">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=0, </m:t>
                                </m:r>
                                <m:r>
                                  <a:rPr lang="en-US" altLang="en-US" sz="1800" b="0" i="1" smtClean="0">
                                    <a:solidFill>
                                      <a:schemeClr val="bg1"/>
                                    </a:solidFill>
                                    <a:latin typeface="Cambria Math" panose="02040503050406030204" pitchFamily="18" charset="0"/>
                                    <a:ea typeface="Cambria Math" panose="02040503050406030204" pitchFamily="18" charset="0"/>
                                  </a:rPr>
                                  <m:t>𝑗</m:t>
                                </m:r>
                                <m:r>
                                  <a:rPr lang="en-US" altLang="en-US" sz="1800" b="0" i="1" smtClean="0">
                                    <a:solidFill>
                                      <a:schemeClr val="bg1"/>
                                    </a:solidFill>
                                    <a:latin typeface="Cambria Math" panose="02040503050406030204" pitchFamily="18" charset="0"/>
                                    <a:ea typeface="Cambria Math" panose="02040503050406030204" pitchFamily="18" charset="0"/>
                                  </a:rPr>
                                  <m:t>=</m:t>
                                </m:r>
                                <m:r>
                                  <a:rPr lang="en-US" altLang="en-US" sz="1800" b="0" i="1" smtClean="0">
                                    <a:solidFill>
                                      <a:schemeClr val="bg1"/>
                                    </a:solidFill>
                                    <a:latin typeface="Cambria Math" panose="02040503050406030204" pitchFamily="18" charset="0"/>
                                    <a:ea typeface="Cambria Math" panose="02040503050406030204" pitchFamily="18" charset="0"/>
                                  </a:rPr>
                                  <m:t>𝑖𝑛𝑖𝑡𝑖𝑎𝑙</m:t>
                                </m:r>
                                <m:r>
                                  <a:rPr lang="en-US" altLang="en-US" sz="1800" b="0" i="1" smtClean="0">
                                    <a:solidFill>
                                      <a:schemeClr val="bg1"/>
                                    </a:solidFill>
                                    <a:latin typeface="Cambria Math" panose="02040503050406030204" pitchFamily="18" charset="0"/>
                                    <a:ea typeface="Cambria Math" panose="02040503050406030204" pitchFamily="18" charset="0"/>
                                  </a:rPr>
                                  <m:t> </m:t>
                                </m:r>
                                <m:r>
                                  <a:rPr lang="en-US" altLang="en-US" sz="1800" b="0" i="1" smtClean="0">
                                    <a:solidFill>
                                      <a:schemeClr val="bg1"/>
                                    </a:solidFill>
                                    <a:latin typeface="Cambria Math" panose="02040503050406030204" pitchFamily="18" charset="0"/>
                                    <a:ea typeface="Cambria Math" panose="02040503050406030204" pitchFamily="18" charset="0"/>
                                  </a:rPr>
                                  <m:t>𝑠𝑡𝑎𝑡𝑒</m:t>
                                </m:r>
                                <m:r>
                                  <a:rPr lang="en-US" altLang="en-US" sz="1800" b="0" i="1" smtClean="0">
                                    <a:solidFill>
                                      <a:schemeClr val="bg1"/>
                                    </a:solidFill>
                                    <a:latin typeface="Cambria Math" panose="02040503050406030204" pitchFamily="18" charset="0"/>
                                    <a:ea typeface="Cambria Math" panose="02040503050406030204" pitchFamily="18" charset="0"/>
                                  </a:rPr>
                                  <m:t>,</m:t>
                                </m:r>
                              </m:e>
                            </m:mr>
                            <m:mr>
                              <m:e>
                                <m:d>
                                  <m:dPr>
                                    <m:begChr m:val="["/>
                                    <m:endChr m:val="]"/>
                                    <m:ctrlPr>
                                      <a:rPr lang="en-US" altLang="en-US" sz="1800" i="1" smtClean="0">
                                        <a:solidFill>
                                          <a:schemeClr val="bg1"/>
                                        </a:solidFill>
                                        <a:latin typeface="Cambria Math" panose="02040503050406030204" pitchFamily="18" charset="0"/>
                                        <a:ea typeface="Cambria Math" panose="02040503050406030204" pitchFamily="18" charset="0"/>
                                      </a:rPr>
                                    </m:ctrlPr>
                                  </m:dPr>
                                  <m:e>
                                    <m:nary>
                                      <m:naryPr>
                                        <m:chr m:val="∑"/>
                                        <m:supHide m:val="on"/>
                                        <m:ctrlPr>
                                          <a:rPr lang="en-US" altLang="en-US" sz="1800" i="1">
                                            <a:solidFill>
                                              <a:schemeClr val="bg1"/>
                                            </a:solidFill>
                                            <a:latin typeface="Cambria Math" panose="02040503050406030204" pitchFamily="18" charset="0"/>
                                            <a:ea typeface="Cambria Math" panose="02040503050406030204" pitchFamily="18" charset="0"/>
                                          </a:rPr>
                                        </m:ctrlPr>
                                      </m:naryPr>
                                      <m:sub>
                                        <m:r>
                                          <m:rPr>
                                            <m:brk m:alnAt="7"/>
                                          </m:rPr>
                                          <a:rPr lang="en-US" altLang="en-US" sz="1800" b="0" i="1">
                                            <a:solidFill>
                                              <a:schemeClr val="bg1"/>
                                            </a:solidFill>
                                            <a:latin typeface="Cambria Math" panose="02040503050406030204" pitchFamily="18" charset="0"/>
                                            <a:ea typeface="Cambria Math" panose="02040503050406030204" pitchFamily="18" charset="0"/>
                                          </a:rPr>
                                          <m:t>𝑖</m:t>
                                        </m:r>
                                      </m:sub>
                                      <m:sup/>
                                      <m:e>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b="0" i="1">
                                                <a:solidFill>
                                                  <a:schemeClr val="bg1"/>
                                                </a:solidFill>
                                                <a:latin typeface="Cambria Math" panose="02040503050406030204" pitchFamily="18" charset="0"/>
                                                <a:ea typeface="Cambria Math" panose="02040503050406030204" pitchFamily="18" charset="0"/>
                                              </a:rPr>
                                              <m:t>𝛼</m:t>
                                            </m:r>
                                          </m:e>
                                          <m:sub>
                                            <m:r>
                                              <a:rPr lang="en-US" altLang="en-US" sz="1800" b="0" i="1">
                                                <a:solidFill>
                                                  <a:schemeClr val="bg1"/>
                                                </a:solidFill>
                                                <a:latin typeface="Cambria Math" panose="02040503050406030204" pitchFamily="18" charset="0"/>
                                                <a:ea typeface="Cambria Math" panose="02040503050406030204" pitchFamily="18" charset="0"/>
                                              </a:rPr>
                                              <m:t>𝑗</m:t>
                                            </m:r>
                                          </m:sub>
                                        </m:sSub>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b="0" i="1">
                                                <a:solidFill>
                                                  <a:schemeClr val="bg1"/>
                                                </a:solidFill>
                                                <a:latin typeface="Cambria Math" panose="02040503050406030204" pitchFamily="18" charset="0"/>
                                                <a:ea typeface="Cambria Math" panose="02040503050406030204" pitchFamily="18" charset="0"/>
                                              </a:rPr>
                                              <m:t>𝑡</m:t>
                                            </m:r>
                                          </m:e>
                                        </m:d>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b="0" i="1">
                                                <a:solidFill>
                                                  <a:schemeClr val="bg1"/>
                                                </a:solidFill>
                                                <a:latin typeface="Cambria Math" panose="02040503050406030204" pitchFamily="18" charset="0"/>
                                                <a:ea typeface="Cambria Math" panose="02040503050406030204" pitchFamily="18" charset="0"/>
                                              </a:rPr>
                                              <m:t>𝑎</m:t>
                                            </m:r>
                                          </m:e>
                                          <m:sub>
                                            <m:r>
                                              <a:rPr lang="en-US" altLang="en-US" sz="1800" b="0" i="1">
                                                <a:solidFill>
                                                  <a:schemeClr val="bg1"/>
                                                </a:solidFill>
                                                <a:latin typeface="Cambria Math" panose="02040503050406030204" pitchFamily="18" charset="0"/>
                                                <a:ea typeface="Cambria Math" panose="02040503050406030204" pitchFamily="18" charset="0"/>
                                              </a:rPr>
                                              <m:t>𝑖𝑗</m:t>
                                            </m:r>
                                          </m:sub>
                                        </m:sSub>
                                      </m:e>
                                    </m:nary>
                                  </m:e>
                                </m:d>
                                <m:sSub>
                                  <m:sSubPr>
                                    <m:ctrlPr>
                                      <a:rPr lang="en-US" altLang="en-US" sz="1800" i="1" smtClean="0">
                                        <a:solidFill>
                                          <a:schemeClr val="bg1"/>
                                        </a:solidFill>
                                        <a:latin typeface="Cambria Math" panose="02040503050406030204" pitchFamily="18" charset="0"/>
                                        <a:ea typeface="Cambria Math" panose="02040503050406030204" pitchFamily="18" charset="0"/>
                                      </a:rPr>
                                    </m:ctrlPr>
                                  </m:sSubPr>
                                  <m:e>
                                    <m:r>
                                      <a:rPr lang="en-US" altLang="en-US" sz="1800" b="0" i="1" smtClean="0">
                                        <a:solidFill>
                                          <a:schemeClr val="bg1"/>
                                        </a:solidFill>
                                        <a:latin typeface="Cambria Math" panose="02040503050406030204" pitchFamily="18" charset="0"/>
                                        <a:ea typeface="Cambria Math" panose="02040503050406030204" pitchFamily="18" charset="0"/>
                                      </a:rPr>
                                      <m:t>𝑏</m:t>
                                    </m:r>
                                  </m:e>
                                  <m:sub>
                                    <m:r>
                                      <a:rPr lang="en-US" altLang="en-US" sz="1800" b="0" i="1" smtClean="0">
                                        <a:solidFill>
                                          <a:schemeClr val="bg1"/>
                                        </a:solidFill>
                                        <a:latin typeface="Cambria Math" panose="02040503050406030204" pitchFamily="18" charset="0"/>
                                        <a:ea typeface="Cambria Math" panose="02040503050406030204" pitchFamily="18" charset="0"/>
                                      </a:rPr>
                                      <m:t>𝑗𝑘</m:t>
                                    </m:r>
                                  </m:sub>
                                </m:sSub>
                                <m:r>
                                  <a:rPr lang="en-US" altLang="en-US" sz="1800" b="0" i="1" smtClean="0">
                                    <a:solidFill>
                                      <a:schemeClr val="bg1"/>
                                    </a:solidFill>
                                    <a:latin typeface="Cambria Math" panose="02040503050406030204" pitchFamily="18" charset="0"/>
                                    <a:ea typeface="Cambria Math" panose="02040503050406030204" pitchFamily="18" charset="0"/>
                                  </a:rPr>
                                  <m:t>,</m:t>
                                </m:r>
                              </m:e>
                              <m:e>
                                <m:r>
                                  <a:rPr lang="en-US" altLang="en-US" sz="1800" b="0" i="1" smtClean="0">
                                    <a:solidFill>
                                      <a:schemeClr val="bg1"/>
                                    </a:solidFill>
                                    <a:latin typeface="Cambria Math" panose="02040503050406030204" pitchFamily="18" charset="0"/>
                                    <a:ea typeface="Cambria Math" panose="02040503050406030204" pitchFamily="18" charset="0"/>
                                  </a:rPr>
                                  <m:t>𝑜𝑡h𝑒𝑟𝑤𝑖𝑠𝑒</m:t>
                                </m:r>
                                <m:r>
                                  <a:rPr lang="en-US" altLang="en-US" sz="1800" b="0" i="1" smtClean="0">
                                    <a:solidFill>
                                      <a:schemeClr val="bg1"/>
                                    </a:solidFill>
                                    <a:latin typeface="Cambria Math" panose="02040503050406030204" pitchFamily="18" charset="0"/>
                                    <a:ea typeface="Cambria Math" panose="02040503050406030204" pitchFamily="18" charset="0"/>
                                  </a:rPr>
                                  <m:t>.</m:t>
                                </m:r>
                              </m:e>
                            </m:mr>
                          </m:m>
                        </m:e>
                      </m:d>
                    </m:oMath>
                  </m:oMathPara>
                </a14:m>
                <a:endParaRPr lang="en-US" altLang="en-US" sz="1800" dirty="0">
                  <a:solidFill>
                    <a:schemeClr val="bg1"/>
                  </a:solidFill>
                  <a:ea typeface="Cambria Math" panose="02040503050406030204" pitchFamily="18" charset="0"/>
                </a:endParaRPr>
              </a:p>
              <a:p>
                <a:pPr marL="174625">
                  <a:spcBef>
                    <a:spcPts val="0"/>
                  </a:spcBef>
                  <a:spcAft>
                    <a:spcPts val="1200"/>
                  </a:spcAft>
                </a:pPr>
                <a:r>
                  <a:rPr lang="en-US" altLang="en-US" sz="1800" b="1" dirty="0">
                    <a:solidFill>
                      <a:schemeClr val="bg1"/>
                    </a:solidFill>
                  </a:rPr>
                  <a:t>where</a:t>
                </a:r>
                <a:r>
                  <a:rPr lang="en-US" altLang="en-US" sz="1800" dirty="0">
                    <a:solidFill>
                      <a:schemeClr val="bg1"/>
                    </a:solidFill>
                  </a:rPr>
                  <a:t> </a:t>
                </a:r>
                <a14:m>
                  <m:oMath xmlns:m="http://schemas.openxmlformats.org/officeDocument/2006/math">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𝑏</m:t>
                        </m:r>
                      </m:e>
                      <m:sub>
                        <m:r>
                          <a:rPr lang="en-US" altLang="en-US" sz="1800" i="1">
                            <a:solidFill>
                              <a:schemeClr val="bg1"/>
                            </a:solidFill>
                            <a:latin typeface="Cambria Math" panose="02040503050406030204" pitchFamily="18" charset="0"/>
                            <a:ea typeface="Cambria Math" panose="02040503050406030204" pitchFamily="18" charset="0"/>
                          </a:rPr>
                          <m:t>𝑗𝑘</m:t>
                        </m:r>
                      </m:sub>
                    </m:sSub>
                    <m:r>
                      <a:rPr lang="en-US" altLang="en-US" sz="1800" i="1">
                        <a:solidFill>
                          <a:schemeClr val="bg1"/>
                        </a:solidFill>
                        <a:latin typeface="Cambria Math" panose="02040503050406030204" pitchFamily="18" charset="0"/>
                        <a:ea typeface="Cambria Math" panose="02040503050406030204" pitchFamily="18" charset="0"/>
                      </a:rPr>
                      <m:t>𝑣</m:t>
                    </m:r>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i="1">
                            <a:solidFill>
                              <a:schemeClr val="bg1"/>
                            </a:solidFill>
                            <a:latin typeface="Cambria Math" panose="02040503050406030204" pitchFamily="18" charset="0"/>
                            <a:ea typeface="Cambria Math" panose="02040503050406030204" pitchFamily="18" charset="0"/>
                          </a:rPr>
                          <m:t>𝑡</m:t>
                        </m:r>
                      </m:e>
                    </m:d>
                  </m:oMath>
                </a14:m>
                <a:r>
                  <a:rPr lang="en-US" altLang="en-US" sz="1800" dirty="0">
                    <a:solidFill>
                      <a:schemeClr val="bg1"/>
                    </a:solidFill>
                  </a:rPr>
                  <a:t> </a:t>
                </a:r>
                <a:r>
                  <a:rPr lang="en-US" altLang="en-US" sz="1800" b="1" dirty="0">
                    <a:solidFill>
                      <a:schemeClr val="bg1"/>
                    </a:solidFill>
                  </a:rPr>
                  <a:t>denotes that the symbol </a:t>
                </a:r>
                <a14:m>
                  <m:oMath xmlns:m="http://schemas.openxmlformats.org/officeDocument/2006/math">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𝑏</m:t>
                        </m:r>
                      </m:e>
                      <m:sub>
                        <m:r>
                          <a:rPr lang="en-US" altLang="en-US" sz="1800" i="1">
                            <a:solidFill>
                              <a:schemeClr val="bg1"/>
                            </a:solidFill>
                            <a:latin typeface="Cambria Math" panose="02040503050406030204" pitchFamily="18" charset="0"/>
                            <a:ea typeface="Cambria Math" panose="02040503050406030204" pitchFamily="18" charset="0"/>
                          </a:rPr>
                          <m:t>𝑗𝑘</m:t>
                        </m:r>
                      </m:sub>
                    </m:sSub>
                  </m:oMath>
                </a14:m>
                <a:r>
                  <a:rPr lang="en-US" altLang="en-US" sz="1800" dirty="0">
                    <a:solidFill>
                      <a:schemeClr val="bg1"/>
                    </a:solidFill>
                  </a:rPr>
                  <a:t> </a:t>
                </a:r>
                <a:r>
                  <a:rPr lang="en-US" altLang="en-US" sz="1800" b="1" dirty="0">
                    <a:solidFill>
                      <a:schemeClr val="bg1"/>
                    </a:solidFill>
                  </a:rPr>
                  <a:t>was emitted at time </a:t>
                </a:r>
                <a14:m>
                  <m:oMath xmlns:m="http://schemas.openxmlformats.org/officeDocument/2006/math">
                    <m:r>
                      <a:rPr lang="en-US" altLang="en-US" sz="1800" i="1" dirty="0">
                        <a:solidFill>
                          <a:schemeClr val="bg1"/>
                        </a:solidFill>
                        <a:latin typeface="Cambria Math" panose="02040503050406030204" pitchFamily="18" charset="0"/>
                      </a:rPr>
                      <m:t>𝑡</m:t>
                    </m:r>
                  </m:oMath>
                </a14:m>
                <a:r>
                  <a:rPr lang="en-US" altLang="en-US" sz="1800" dirty="0">
                    <a:solidFill>
                      <a:schemeClr val="bg1"/>
                    </a:solidFill>
                  </a:rPr>
                  <a:t>.</a:t>
                </a:r>
              </a:p>
              <a:p>
                <a:pPr marL="176213" indent="-176213">
                  <a:spcBef>
                    <a:spcPts val="0"/>
                  </a:spcBef>
                  <a:spcAft>
                    <a:spcPts val="1200"/>
                  </a:spcAft>
                  <a:buFont typeface="Arial" pitchFamily="34" charset="0"/>
                  <a:buChar char="•"/>
                </a:pPr>
                <a:r>
                  <a:rPr lang="en-US" altLang="en-US" sz="1800" b="1" dirty="0">
                    <a:solidFill>
                      <a:schemeClr val="bg1"/>
                    </a:solidFill>
                  </a:rPr>
                  <a:t>This is known as the </a:t>
                </a:r>
                <a:r>
                  <a:rPr lang="en-US" altLang="en-US" sz="1800" b="1" dirty="0">
                    <a:solidFill>
                      <a:schemeClr val="accent1"/>
                    </a:solidFill>
                  </a:rPr>
                  <a:t>Forward Algorithm</a:t>
                </a:r>
                <a:r>
                  <a:rPr lang="en-US" altLang="en-US" sz="1800" b="1" dirty="0">
                    <a:solidFill>
                      <a:schemeClr val="bg1"/>
                    </a:solidFill>
                  </a:rPr>
                  <a:t>, summarized below in pseudocode:</a:t>
                </a:r>
              </a:p>
              <a:p>
                <a:pPr marL="463550">
                  <a:spcBef>
                    <a:spcPts val="0"/>
                  </a:spcBef>
                  <a:spcAft>
                    <a:spcPts val="0"/>
                  </a:spcAft>
                </a:pPr>
                <a:r>
                  <a:rPr lang="en-US" altLang="en-US" sz="1800" b="1" dirty="0">
                    <a:solidFill>
                      <a:schemeClr val="bg1"/>
                    </a:solidFill>
                  </a:rPr>
                  <a:t>initialize: </a:t>
                </a:r>
                <a14:m>
                  <m:oMath xmlns:m="http://schemas.openxmlformats.org/officeDocument/2006/math">
                    <m:r>
                      <a:rPr lang="en-US" altLang="en-US" sz="1800" b="0" i="1" smtClean="0">
                        <a:solidFill>
                          <a:schemeClr val="bg1"/>
                        </a:solidFill>
                        <a:latin typeface="Cambria Math" panose="02040503050406030204" pitchFamily="18" charset="0"/>
                        <a:ea typeface="Cambria Math" panose="02040503050406030204" pitchFamily="18" charset="0"/>
                      </a:rPr>
                      <m:t>𝜔</m:t>
                    </m:r>
                    <m:d>
                      <m:dPr>
                        <m:ctrlPr>
                          <a:rPr lang="en-US" altLang="en-US" sz="1800" i="1" smtClean="0">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1</m:t>
                        </m:r>
                      </m:e>
                    </m:d>
                    <m:r>
                      <a:rPr lang="en-US" altLang="en-US" sz="1800" b="0" i="1" smtClean="0">
                        <a:solidFill>
                          <a:schemeClr val="bg1"/>
                        </a:solidFill>
                        <a:latin typeface="Cambria Math" panose="02040503050406030204" pitchFamily="18" charset="0"/>
                        <a:ea typeface="Cambria Math" panose="02040503050406030204" pitchFamily="18" charset="0"/>
                      </a:rPr>
                      <m:t>, </m:t>
                    </m:r>
                    <m:r>
                      <a:rPr lang="en-US" altLang="en-US" sz="1800" b="0" i="1" smtClean="0">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=0, </m:t>
                    </m:r>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b="0" i="1">
                            <a:solidFill>
                              <a:schemeClr val="bg1"/>
                            </a:solidFill>
                            <a:latin typeface="Cambria Math" panose="02040503050406030204" pitchFamily="18" charset="0"/>
                            <a:ea typeface="Cambria Math" panose="02040503050406030204" pitchFamily="18" charset="0"/>
                          </a:rPr>
                          <m:t>𝑎</m:t>
                        </m:r>
                      </m:e>
                      <m:sub>
                        <m:r>
                          <a:rPr lang="en-US" altLang="en-US" sz="1800" b="0" i="1">
                            <a:solidFill>
                              <a:schemeClr val="bg1"/>
                            </a:solidFill>
                            <a:latin typeface="Cambria Math" panose="02040503050406030204" pitchFamily="18" charset="0"/>
                            <a:ea typeface="Cambria Math" panose="02040503050406030204" pitchFamily="18" charset="0"/>
                          </a:rPr>
                          <m:t>𝑖𝑗</m:t>
                        </m:r>
                      </m:sub>
                    </m:sSub>
                  </m:oMath>
                </a14:m>
                <a:r>
                  <a:rPr lang="en-US" altLang="en-US" sz="1800" dirty="0">
                    <a:solidFill>
                      <a:schemeClr val="bg1"/>
                    </a:solidFill>
                  </a:rPr>
                  <a:t>,</a:t>
                </a:r>
                <a:r>
                  <a:rPr lang="en-US" altLang="en-US" sz="1800" dirty="0">
                    <a:solidFill>
                      <a:schemeClr val="bg1"/>
                    </a:solidFill>
                    <a:ea typeface="Cambria Math" panose="02040503050406030204" pitchFamily="18" charset="0"/>
                  </a:rPr>
                  <a:t> </a:t>
                </a:r>
                <a14:m>
                  <m:oMath xmlns:m="http://schemas.openxmlformats.org/officeDocument/2006/math">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b="0" i="1">
                            <a:solidFill>
                              <a:schemeClr val="bg1"/>
                            </a:solidFill>
                            <a:latin typeface="Cambria Math" panose="02040503050406030204" pitchFamily="18" charset="0"/>
                            <a:ea typeface="Cambria Math" panose="02040503050406030204" pitchFamily="18" charset="0"/>
                          </a:rPr>
                          <m:t>𝑏</m:t>
                        </m:r>
                      </m:e>
                      <m:sub>
                        <m:r>
                          <a:rPr lang="en-US" altLang="en-US" sz="1800" b="0" i="1">
                            <a:solidFill>
                              <a:schemeClr val="bg1"/>
                            </a:solidFill>
                            <a:latin typeface="Cambria Math" panose="02040503050406030204" pitchFamily="18" charset="0"/>
                            <a:ea typeface="Cambria Math" panose="02040503050406030204" pitchFamily="18" charset="0"/>
                          </a:rPr>
                          <m:t>𝑗𝑘</m:t>
                        </m:r>
                      </m:sub>
                    </m:sSub>
                  </m:oMath>
                </a14:m>
                <a:r>
                  <a:rPr lang="en-US" altLang="en-US" sz="1800" dirty="0">
                    <a:solidFill>
                      <a:schemeClr val="bg1"/>
                    </a:solidFill>
                  </a:rPr>
                  <a:t>,</a:t>
                </a:r>
                <a:r>
                  <a:rPr lang="en-US" altLang="en-US" sz="1800" b="1" dirty="0">
                    <a:solidFill>
                      <a:schemeClr val="bg1"/>
                    </a:solidFill>
                  </a:rPr>
                  <a:t> visible sequence </a:t>
                </a:r>
                <a14:m>
                  <m:oMath xmlns:m="http://schemas.openxmlformats.org/officeDocument/2006/math">
                    <m:sSup>
                      <m:sSupPr>
                        <m:ctrlPr>
                          <a:rPr lang="en-US" altLang="en-US" sz="1800" b="1" i="1" smtClean="0">
                            <a:solidFill>
                              <a:schemeClr val="bg1"/>
                            </a:solidFill>
                            <a:latin typeface="Cambria Math" panose="02040503050406030204" pitchFamily="18" charset="0"/>
                            <a:ea typeface="Cambria Math" panose="02040503050406030204" pitchFamily="18" charset="0"/>
                          </a:rPr>
                        </m:ctrlPr>
                      </m:sSupPr>
                      <m:e>
                        <m:r>
                          <a:rPr lang="en-US" altLang="en-US" sz="1800" b="1" i="1" smtClean="0">
                            <a:solidFill>
                              <a:schemeClr val="bg1"/>
                            </a:solidFill>
                            <a:latin typeface="Cambria Math" panose="02040503050406030204" pitchFamily="18" charset="0"/>
                            <a:ea typeface="Cambria Math" panose="02040503050406030204" pitchFamily="18" charset="0"/>
                          </a:rPr>
                          <m:t>𝑽</m:t>
                        </m:r>
                      </m:e>
                      <m:sup>
                        <m:r>
                          <a:rPr lang="en-US" altLang="en-US" sz="1800" b="0" i="1" smtClean="0">
                            <a:solidFill>
                              <a:schemeClr val="bg1"/>
                            </a:solidFill>
                            <a:latin typeface="Cambria Math" panose="02040503050406030204" pitchFamily="18" charset="0"/>
                            <a:ea typeface="Cambria Math" panose="02040503050406030204" pitchFamily="18" charset="0"/>
                          </a:rPr>
                          <m:t>𝑇</m:t>
                        </m:r>
                      </m:sup>
                    </m:sSup>
                    <m:r>
                      <a:rPr lang="en-US" altLang="en-US" sz="1800" b="1" i="1" smtClean="0">
                        <a:solidFill>
                          <a:schemeClr val="bg1"/>
                        </a:solidFill>
                        <a:latin typeface="Cambria Math" panose="02040503050406030204" pitchFamily="18" charset="0"/>
                        <a:ea typeface="Cambria Math" panose="02040503050406030204" pitchFamily="18" charset="0"/>
                      </a:rPr>
                      <m:t>, </m:t>
                    </m:r>
                    <m:r>
                      <a:rPr lang="en-US" altLang="en-US" sz="1800" b="0" i="1" smtClean="0">
                        <a:solidFill>
                          <a:schemeClr val="bg1"/>
                        </a:solidFill>
                        <a:latin typeface="Cambria Math" panose="02040503050406030204" pitchFamily="18" charset="0"/>
                        <a:ea typeface="Cambria Math" panose="02040503050406030204" pitchFamily="18" charset="0"/>
                      </a:rPr>
                      <m:t>𝛼</m:t>
                    </m:r>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0</m:t>
                        </m:r>
                      </m:e>
                    </m:d>
                    <m:r>
                      <a:rPr lang="en-US" altLang="en-US" sz="1800" b="0" i="1" smtClean="0">
                        <a:solidFill>
                          <a:schemeClr val="bg1"/>
                        </a:solidFill>
                        <a:latin typeface="Cambria Math" panose="02040503050406030204" pitchFamily="18" charset="0"/>
                        <a:ea typeface="Cambria Math" panose="02040503050406030204" pitchFamily="18" charset="0"/>
                      </a:rPr>
                      <m:t>=1</m:t>
                    </m:r>
                  </m:oMath>
                </a14:m>
                <a:endParaRPr lang="en-US" altLang="en-US" sz="1800" b="0" dirty="0">
                  <a:solidFill>
                    <a:schemeClr val="bg1"/>
                  </a:solidFill>
                  <a:ea typeface="Cambria Math" panose="02040503050406030204" pitchFamily="18" charset="0"/>
                </a:endParaRPr>
              </a:p>
              <a:p>
                <a:pPr marL="690563">
                  <a:spcBef>
                    <a:spcPts val="0"/>
                  </a:spcBef>
                  <a:spcAft>
                    <a:spcPts val="0"/>
                  </a:spcAft>
                </a:pPr>
                <a:r>
                  <a:rPr lang="en-US" altLang="en-US" sz="1800" b="1" dirty="0">
                    <a:solidFill>
                      <a:schemeClr val="bg1"/>
                    </a:solidFill>
                  </a:rPr>
                  <a:t>for: </a:t>
                </a:r>
                <a14:m>
                  <m:oMath xmlns:m="http://schemas.openxmlformats.org/officeDocument/2006/math">
                    <m:r>
                      <a:rPr lang="en-US" altLang="en-US" sz="1800" i="1">
                        <a:solidFill>
                          <a:schemeClr val="bg1"/>
                        </a:solidFill>
                        <a:latin typeface="Cambria Math" panose="02040503050406030204" pitchFamily="18" charset="0"/>
                        <a:ea typeface="Cambria Math" panose="02040503050406030204" pitchFamily="18" charset="0"/>
                      </a:rPr>
                      <m:t>𝑡</m:t>
                    </m:r>
                    <m:r>
                      <a:rPr lang="en-US" altLang="en-US" sz="1800" i="1" smtClean="0">
                        <a:solidFill>
                          <a:schemeClr val="bg1"/>
                        </a:solidFill>
                        <a:latin typeface="Cambria Math" panose="02040503050406030204" pitchFamily="18" charset="0"/>
                        <a:ea typeface="Cambria Math" panose="02040503050406030204" pitchFamily="18" charset="0"/>
                      </a:rPr>
                      <m:t>←</m:t>
                    </m:r>
                    <m:r>
                      <a:rPr lang="en-US" altLang="en-US" sz="1800" b="0" i="1" smtClean="0">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+1</m:t>
                    </m:r>
                  </m:oMath>
                </a14:m>
                <a:endParaRPr lang="en-US" altLang="en-US" sz="1800" b="1" dirty="0">
                  <a:solidFill>
                    <a:schemeClr val="bg1"/>
                  </a:solidFill>
                </a:endParaRPr>
              </a:p>
              <a:p>
                <a:pPr marL="917575">
                  <a:spcBef>
                    <a:spcPts val="0"/>
                  </a:spcBef>
                  <a:spcAft>
                    <a:spcPts val="0"/>
                  </a:spcAft>
                </a:pPr>
                <a14:m>
                  <m:oMath xmlns:m="http://schemas.openxmlformats.org/officeDocument/2006/math">
                    <m:sSub>
                      <m:sSubPr>
                        <m:ctrlPr>
                          <a:rPr lang="en-US" altLang="en-US" sz="1800" i="1" smtClean="0">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𝛼</m:t>
                        </m:r>
                      </m:e>
                      <m:sub>
                        <m:r>
                          <a:rPr lang="en-US" altLang="en-US" sz="1800" i="1">
                            <a:solidFill>
                              <a:schemeClr val="bg1"/>
                            </a:solidFill>
                            <a:latin typeface="Cambria Math" panose="02040503050406030204" pitchFamily="18" charset="0"/>
                            <a:ea typeface="Cambria Math" panose="02040503050406030204" pitchFamily="18" charset="0"/>
                          </a:rPr>
                          <m:t>𝑗</m:t>
                        </m:r>
                      </m:sub>
                    </m:sSub>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i="1">
                            <a:solidFill>
                              <a:schemeClr val="bg1"/>
                            </a:solidFill>
                            <a:latin typeface="Cambria Math" panose="02040503050406030204" pitchFamily="18" charset="0"/>
                            <a:ea typeface="Cambria Math" panose="02040503050406030204" pitchFamily="18" charset="0"/>
                          </a:rPr>
                          <m:t>𝑡</m:t>
                        </m:r>
                      </m:e>
                    </m:d>
                    <m:r>
                      <a:rPr lang="en-US" altLang="en-US" sz="1800" i="1">
                        <a:solidFill>
                          <a:schemeClr val="bg1"/>
                        </a:solidFill>
                        <a:latin typeface="Cambria Math" panose="02040503050406030204" pitchFamily="18" charset="0"/>
                        <a:ea typeface="Cambria Math" panose="02040503050406030204" pitchFamily="18" charset="0"/>
                      </a:rPr>
                      <m:t>=</m:t>
                    </m:r>
                  </m:oMath>
                </a14:m>
                <a:r>
                  <a:rPr lang="en-US" altLang="en-US" sz="1800" dirty="0">
                    <a:solidFill>
                      <a:schemeClr val="bg1"/>
                    </a:solidFill>
                    <a:ea typeface="Cambria Math" panose="02040503050406030204" pitchFamily="18" charset="0"/>
                  </a:rPr>
                  <a:t> </a:t>
                </a:r>
                <a14:m>
                  <m:oMath xmlns:m="http://schemas.openxmlformats.org/officeDocument/2006/math">
                    <m:d>
                      <m:dPr>
                        <m:begChr m:val="["/>
                        <m:endChr m:val="]"/>
                        <m:ctrlPr>
                          <a:rPr lang="en-US" altLang="en-US" sz="1800" i="1">
                            <a:solidFill>
                              <a:schemeClr val="bg1"/>
                            </a:solidFill>
                            <a:latin typeface="Cambria Math" panose="02040503050406030204" pitchFamily="18" charset="0"/>
                            <a:ea typeface="Cambria Math" panose="02040503050406030204" pitchFamily="18" charset="0"/>
                          </a:rPr>
                        </m:ctrlPr>
                      </m:dPr>
                      <m:e>
                        <m:nary>
                          <m:naryPr>
                            <m:chr m:val="∑"/>
                            <m:ctrlPr>
                              <a:rPr lang="en-US" altLang="en-US" sz="1800" i="1" smtClean="0">
                                <a:solidFill>
                                  <a:schemeClr val="bg1"/>
                                </a:solidFill>
                                <a:latin typeface="Cambria Math" panose="02040503050406030204" pitchFamily="18" charset="0"/>
                                <a:ea typeface="Cambria Math" panose="02040503050406030204" pitchFamily="18" charset="0"/>
                              </a:rPr>
                            </m:ctrlPr>
                          </m:naryPr>
                          <m:sub>
                            <m:r>
                              <m:rPr>
                                <m:brk m:alnAt="23"/>
                              </m:rPr>
                              <a:rPr lang="en-US" altLang="en-US" sz="1800" b="0" i="1" smtClean="0">
                                <a:solidFill>
                                  <a:schemeClr val="bg1"/>
                                </a:solidFill>
                                <a:latin typeface="Cambria Math" panose="02040503050406030204" pitchFamily="18" charset="0"/>
                                <a:ea typeface="Cambria Math" panose="02040503050406030204" pitchFamily="18" charset="0"/>
                              </a:rPr>
                              <m:t>𝑖</m:t>
                            </m:r>
                            <m:r>
                              <a:rPr lang="en-US" altLang="en-US" sz="1800" b="0" i="1" smtClean="0">
                                <a:solidFill>
                                  <a:schemeClr val="bg1"/>
                                </a:solidFill>
                                <a:latin typeface="Cambria Math" panose="02040503050406030204" pitchFamily="18" charset="0"/>
                                <a:ea typeface="Cambria Math" panose="02040503050406030204" pitchFamily="18" charset="0"/>
                              </a:rPr>
                              <m:t>=1</m:t>
                            </m:r>
                          </m:sub>
                          <m:sup>
                            <m:r>
                              <a:rPr lang="en-US" altLang="en-US" sz="1800" b="0" i="1" smtClean="0">
                                <a:solidFill>
                                  <a:schemeClr val="bg1"/>
                                </a:solidFill>
                                <a:latin typeface="Cambria Math" panose="02040503050406030204" pitchFamily="18" charset="0"/>
                                <a:ea typeface="Cambria Math" panose="02040503050406030204" pitchFamily="18" charset="0"/>
                              </a:rPr>
                              <m:t>𝑐</m:t>
                            </m:r>
                          </m:sup>
                          <m:e>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𝛼</m:t>
                                </m:r>
                              </m:e>
                              <m:sub>
                                <m:r>
                                  <a:rPr lang="en-US" alt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i="1">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−1</m:t>
                                </m:r>
                              </m:e>
                            </m:d>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𝑎</m:t>
                                </m:r>
                              </m:e>
                              <m:sub>
                                <m:r>
                                  <a:rPr lang="en-US" altLang="en-US" sz="1800" i="1">
                                    <a:solidFill>
                                      <a:schemeClr val="bg1"/>
                                    </a:solidFill>
                                    <a:latin typeface="Cambria Math" panose="02040503050406030204" pitchFamily="18" charset="0"/>
                                    <a:ea typeface="Cambria Math" panose="02040503050406030204" pitchFamily="18" charset="0"/>
                                  </a:rPr>
                                  <m:t>𝑖𝑗</m:t>
                                </m:r>
                              </m:sub>
                            </m:sSub>
                          </m:e>
                        </m:nary>
                      </m:e>
                    </m:d>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𝑏</m:t>
                        </m:r>
                      </m:e>
                      <m:sub>
                        <m:r>
                          <a:rPr lang="en-US" altLang="en-US" sz="1800" i="1">
                            <a:solidFill>
                              <a:schemeClr val="bg1"/>
                            </a:solidFill>
                            <a:latin typeface="Cambria Math" panose="02040503050406030204" pitchFamily="18" charset="0"/>
                            <a:ea typeface="Cambria Math" panose="02040503050406030204" pitchFamily="18" charset="0"/>
                          </a:rPr>
                          <m:t>𝑗𝑘</m:t>
                        </m:r>
                      </m:sub>
                    </m:sSub>
                  </m:oMath>
                </a14:m>
                <a:endParaRPr lang="en-US" altLang="en-US" sz="1800" b="1" dirty="0">
                  <a:solidFill>
                    <a:schemeClr val="bg1"/>
                  </a:solidFill>
                </a:endParaRPr>
              </a:p>
              <a:p>
                <a:pPr marL="690563">
                  <a:spcBef>
                    <a:spcPts val="0"/>
                  </a:spcBef>
                  <a:spcAft>
                    <a:spcPts val="0"/>
                  </a:spcAft>
                </a:pPr>
                <a:r>
                  <a:rPr lang="en-US" altLang="en-US" sz="1800" b="1" dirty="0">
                    <a:solidFill>
                      <a:schemeClr val="bg1"/>
                    </a:solidFill>
                  </a:rPr>
                  <a:t>until: </a:t>
                </a:r>
                <a14:m>
                  <m:oMath xmlns:m="http://schemas.openxmlformats.org/officeDocument/2006/math">
                    <m:r>
                      <a:rPr lang="en-US" altLang="en-US" sz="1800" i="1">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m:t>
                    </m:r>
                    <m:r>
                      <a:rPr lang="en-US" altLang="en-US" sz="1800" b="0" i="1" smtClean="0">
                        <a:solidFill>
                          <a:schemeClr val="bg1"/>
                        </a:solidFill>
                        <a:latin typeface="Cambria Math" panose="02040503050406030204" pitchFamily="18" charset="0"/>
                        <a:ea typeface="Cambria Math" panose="02040503050406030204" pitchFamily="18" charset="0"/>
                      </a:rPr>
                      <m:t>𝑇</m:t>
                    </m:r>
                  </m:oMath>
                </a14:m>
                <a:endParaRPr lang="en-US" altLang="en-US" sz="1800" b="1" dirty="0">
                  <a:solidFill>
                    <a:schemeClr val="bg1"/>
                  </a:solidFill>
                </a:endParaRPr>
              </a:p>
              <a:p>
                <a:pPr marL="463550">
                  <a:spcBef>
                    <a:spcPts val="0"/>
                  </a:spcBef>
                  <a:spcAft>
                    <a:spcPts val="0"/>
                  </a:spcAft>
                </a:pPr>
                <a:r>
                  <a:rPr lang="en-US" altLang="en-US" sz="1800" b="1" dirty="0">
                    <a:solidFill>
                      <a:schemeClr val="bg1"/>
                    </a:solidFill>
                  </a:rPr>
                  <a:t>return: </a:t>
                </a:r>
                <a14:m>
                  <m:oMath xmlns:m="http://schemas.openxmlformats.org/officeDocument/2006/math">
                    <m:r>
                      <a:rPr lang="en-US" altLang="en-US" sz="1800" b="1" i="1">
                        <a:solidFill>
                          <a:schemeClr val="bg1"/>
                        </a:solidFill>
                        <a:latin typeface="Cambria Math" panose="02040503050406030204" pitchFamily="18" charset="0"/>
                        <a:ea typeface="Cambria Math" panose="02040503050406030204" pitchFamily="18" charset="0"/>
                      </a:rPr>
                      <m:t>𝑷</m:t>
                    </m:r>
                    <m:d>
                      <m:dPr>
                        <m:ctrlPr>
                          <a:rPr lang="en-US" altLang="en-US" sz="1800" b="1" i="1">
                            <a:solidFill>
                              <a:schemeClr val="bg1"/>
                            </a:solidFill>
                            <a:latin typeface="Cambria Math" panose="02040503050406030204" pitchFamily="18" charset="0"/>
                            <a:ea typeface="Cambria Math" panose="02040503050406030204" pitchFamily="18" charset="0"/>
                          </a:rPr>
                        </m:ctrlPr>
                      </m:dPr>
                      <m:e>
                        <m:sSup>
                          <m:sSupPr>
                            <m:ctrlPr>
                              <a:rPr lang="en-US" altLang="en-US" sz="1800" b="1" i="1">
                                <a:solidFill>
                                  <a:schemeClr val="bg1"/>
                                </a:solidFill>
                                <a:latin typeface="Cambria Math" panose="02040503050406030204" pitchFamily="18" charset="0"/>
                                <a:ea typeface="Cambria Math" panose="02040503050406030204" pitchFamily="18" charset="0"/>
                              </a:rPr>
                            </m:ctrlPr>
                          </m:sSupPr>
                          <m:e>
                            <m:r>
                              <a:rPr lang="en-US" altLang="en-US" sz="1800" b="1" i="1">
                                <a:solidFill>
                                  <a:schemeClr val="bg1"/>
                                </a:solidFill>
                                <a:latin typeface="Cambria Math" panose="02040503050406030204" pitchFamily="18" charset="0"/>
                                <a:ea typeface="Cambria Math" panose="02040503050406030204" pitchFamily="18" charset="0"/>
                              </a:rPr>
                              <m:t>𝑽</m:t>
                            </m:r>
                          </m:e>
                          <m:sup>
                            <m:r>
                              <a:rPr lang="en-US" altLang="en-US" sz="1800" b="1" i="1">
                                <a:solidFill>
                                  <a:schemeClr val="bg1"/>
                                </a:solidFill>
                                <a:latin typeface="Cambria Math" panose="02040503050406030204" pitchFamily="18" charset="0"/>
                                <a:ea typeface="Cambria Math" panose="02040503050406030204" pitchFamily="18" charset="0"/>
                              </a:rPr>
                              <m:t>𝑻</m:t>
                            </m:r>
                          </m:sup>
                        </m:sSup>
                      </m:e>
                    </m:d>
                    <m:r>
                      <a:rPr lang="en-US" altLang="en-US" sz="1800" b="1" i="1" smtClean="0">
                        <a:solidFill>
                          <a:schemeClr val="bg1"/>
                        </a:solidFill>
                        <a:latin typeface="Cambria Math" panose="02040503050406030204" pitchFamily="18" charset="0"/>
                        <a:ea typeface="Cambria Math" panose="02040503050406030204" pitchFamily="18" charset="0"/>
                      </a:rPr>
                      <m:t>←</m:t>
                    </m:r>
                    <m:sSub>
                      <m:sSubPr>
                        <m:ctrlPr>
                          <a:rPr lang="en-US" altLang="en-US" sz="1800" b="1" i="1" smtClean="0">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𝛼</m:t>
                        </m:r>
                      </m:e>
                      <m:sub>
                        <m:r>
                          <a:rPr lang="en-US" altLang="en-US" sz="1800" b="1" i="1" smtClean="0">
                            <a:solidFill>
                              <a:schemeClr val="bg1"/>
                            </a:solidFill>
                            <a:latin typeface="Cambria Math" panose="02040503050406030204" pitchFamily="18" charset="0"/>
                            <a:ea typeface="Cambria Math" panose="02040503050406030204" pitchFamily="18" charset="0"/>
                          </a:rPr>
                          <m:t>𝟎</m:t>
                        </m:r>
                      </m:sub>
                    </m:sSub>
                    <m:d>
                      <m:dPr>
                        <m:ctrlPr>
                          <a:rPr lang="en-US" altLang="en-US" sz="1800" i="1" smtClean="0">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𝑇</m:t>
                        </m:r>
                      </m:e>
                    </m:d>
                  </m:oMath>
                </a14:m>
                <a:endParaRPr lang="en-US" altLang="en-US" sz="1800" dirty="0">
                  <a:solidFill>
                    <a:schemeClr val="bg1"/>
                  </a:solidFill>
                  <a:ea typeface="Cambria Math" panose="02040503050406030204" pitchFamily="18" charset="0"/>
                </a:endParaRPr>
              </a:p>
              <a:p>
                <a:pPr marL="463550">
                  <a:spcBef>
                    <a:spcPts val="0"/>
                  </a:spcBef>
                  <a:spcAft>
                    <a:spcPts val="0"/>
                  </a:spcAft>
                </a:pPr>
                <a:r>
                  <a:rPr lang="en-US" altLang="en-US" sz="1800" b="1" dirty="0">
                    <a:solidFill>
                      <a:schemeClr val="bg1"/>
                    </a:solidFill>
                  </a:rPr>
                  <a:t>end</a:t>
                </a:r>
              </a:p>
              <a:p>
                <a:pPr marL="174625">
                  <a:spcBef>
                    <a:spcPts val="0"/>
                  </a:spcBef>
                  <a:spcAft>
                    <a:spcPts val="600"/>
                  </a:spcAft>
                </a:pPr>
                <a:endParaRPr lang="en-US" altLang="en-US" sz="1800" b="1" dirty="0">
                  <a:solidFill>
                    <a:schemeClr val="bg1"/>
                  </a:solidFill>
                </a:endParaRPr>
              </a:p>
              <a:p>
                <a:pPr marL="174625">
                  <a:spcBef>
                    <a:spcPts val="0"/>
                  </a:spcBef>
                  <a:spcAft>
                    <a:spcPts val="600"/>
                  </a:spcAft>
                </a:pPr>
                <a:endParaRPr lang="en-US" altLang="en-US" sz="1800" b="1" dirty="0">
                  <a:solidFill>
                    <a:schemeClr val="bg1"/>
                  </a:solidFill>
                </a:endParaRPr>
              </a:p>
            </p:txBody>
          </p:sp>
        </mc:Choice>
        <mc:Fallback xmlns="">
          <p:sp>
            <p:nvSpPr>
              <p:cNvPr id="10" name="Rectangle 4">
                <a:extLst>
                  <a:ext uri="{FF2B5EF4-FFF2-40B4-BE49-F238E27FC236}">
                    <a16:creationId xmlns:a16="http://schemas.microsoft.com/office/drawing/2014/main" id="{57D11BDE-82E6-EE46-939E-9C8918B8C5CA}"/>
                  </a:ext>
                </a:extLst>
              </p:cNvPr>
              <p:cNvSpPr>
                <a:spLocks noRot="1" noChangeAspect="1" noMove="1" noResize="1" noEditPoints="1" noAdjustHandles="1" noChangeArrowheads="1" noChangeShapeType="1" noTextEdit="1"/>
              </p:cNvSpPr>
              <p:nvPr/>
            </p:nvSpPr>
            <p:spPr bwMode="auto">
              <a:xfrm>
                <a:off x="225425" y="589937"/>
                <a:ext cx="8689974" cy="5800146"/>
              </a:xfrm>
              <a:prstGeom prst="rect">
                <a:avLst/>
              </a:prstGeom>
              <a:blipFill>
                <a:blip r:embed="rId2"/>
                <a:stretch>
                  <a:fillRect l="-1460" t="-1310"/>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13905866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29D31F-50E1-E040-8874-77CB59A236D3}"/>
              </a:ext>
            </a:extLst>
          </p:cNvPr>
          <p:cNvSpPr/>
          <p:nvPr/>
        </p:nvSpPr>
        <p:spPr>
          <a:xfrm>
            <a:off x="550718" y="2514600"/>
            <a:ext cx="5476009" cy="1828800"/>
          </a:xfrm>
          <a:prstGeom prst="rect">
            <a:avLst/>
          </a:prstGeom>
          <a:solidFill>
            <a:schemeClr val="bg1">
              <a:lumMod val="50000"/>
              <a:lumOff val="50000"/>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The Backward Algorithm</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600" y="589938"/>
                <a:ext cx="8669337" cy="9692397"/>
              </a:xfrm>
              <a:prstGeom prst="rect">
                <a:avLst/>
              </a:prstGeom>
              <a:noFill/>
              <a:ln w="9525">
                <a:noFill/>
                <a:miter lim="800000"/>
                <a:headEnd/>
                <a:tailEnd/>
              </a:ln>
              <a:effectLst/>
            </p:spPr>
            <p:txBody>
              <a:bodyPr wrap="square" lIns="0" tIns="0" rIns="0" bIns="0">
                <a:spAutoFit/>
              </a:bodyPr>
              <a:lstStyle/>
              <a:p>
                <a:pPr marL="176213" indent="-176213">
                  <a:spcBef>
                    <a:spcPts val="0"/>
                  </a:spcBef>
                  <a:spcAft>
                    <a:spcPts val="1200"/>
                  </a:spcAft>
                  <a:buFont typeface="Arial" pitchFamily="34" charset="0"/>
                  <a:buChar char="•"/>
                </a:pPr>
                <a:r>
                  <a:rPr lang="en-US" altLang="en-US" sz="1800" b="1" dirty="0">
                    <a:solidFill>
                      <a:schemeClr val="bg1"/>
                    </a:solidFill>
                  </a:rPr>
                  <a:t>This algorithm has a computational complexity of </a:t>
                </a:r>
                <a14:m>
                  <m:oMath xmlns:m="http://schemas.openxmlformats.org/officeDocument/2006/math">
                    <m:r>
                      <a:rPr lang="en-US" altLang="en-US" sz="1800" i="1" dirty="0" smtClean="0">
                        <a:solidFill>
                          <a:schemeClr val="bg1"/>
                        </a:solidFill>
                        <a:latin typeface="Cambria Math" panose="02040503050406030204" pitchFamily="18" charset="0"/>
                      </a:rPr>
                      <m:t>𝑂</m:t>
                    </m:r>
                    <m:r>
                      <a:rPr lang="en-US" altLang="en-US" sz="1800" i="1" dirty="0" smtClean="0">
                        <a:solidFill>
                          <a:schemeClr val="bg1"/>
                        </a:solidFill>
                        <a:latin typeface="Cambria Math" panose="02040503050406030204" pitchFamily="18" charset="0"/>
                      </a:rPr>
                      <m:t>(</m:t>
                    </m:r>
                    <m:r>
                      <a:rPr lang="en-US" altLang="en-US" sz="1800" i="1" dirty="0" smtClean="0">
                        <a:solidFill>
                          <a:schemeClr val="bg1"/>
                        </a:solidFill>
                        <a:latin typeface="Cambria Math" panose="02040503050406030204" pitchFamily="18" charset="0"/>
                      </a:rPr>
                      <m:t>𝑐</m:t>
                    </m:r>
                    <m:r>
                      <a:rPr lang="en-US" altLang="en-US" sz="1800" i="1" baseline="30000" dirty="0">
                        <a:solidFill>
                          <a:schemeClr val="bg1"/>
                        </a:solidFill>
                        <a:latin typeface="Cambria Math" panose="02040503050406030204" pitchFamily="18" charset="0"/>
                      </a:rPr>
                      <m:t>2</m:t>
                    </m:r>
                    <m:r>
                      <a:rPr lang="en-US" altLang="en-US" sz="1800" i="1" dirty="0">
                        <a:solidFill>
                          <a:schemeClr val="bg1"/>
                        </a:solidFill>
                        <a:latin typeface="Cambria Math" panose="02040503050406030204" pitchFamily="18" charset="0"/>
                      </a:rPr>
                      <m:t>𝑇</m:t>
                    </m:r>
                    <m:r>
                      <a:rPr lang="en-US" altLang="en-US" sz="1800" i="1" dirty="0">
                        <a:solidFill>
                          <a:schemeClr val="bg1"/>
                        </a:solidFill>
                        <a:latin typeface="Cambria Math" panose="02040503050406030204" pitchFamily="18" charset="0"/>
                      </a:rPr>
                      <m:t>)</m:t>
                    </m:r>
                  </m:oMath>
                </a14:m>
                <a:r>
                  <a:rPr lang="en-US" altLang="en-US" sz="1800" dirty="0">
                    <a:solidFill>
                      <a:schemeClr val="bg1"/>
                    </a:solidFill>
                  </a:rPr>
                  <a:t>. </a:t>
                </a:r>
                <a:r>
                  <a:rPr lang="en-US" altLang="en-US" sz="1800" b="1" dirty="0">
                    <a:solidFill>
                      <a:schemeClr val="bg1"/>
                    </a:solidFill>
                  </a:rPr>
                  <a:t>For </a:t>
                </a:r>
                <a14:m>
                  <m:oMath xmlns:m="http://schemas.openxmlformats.org/officeDocument/2006/math">
                    <m:r>
                      <a:rPr lang="en-US" altLang="en-US" sz="1800" i="1" dirty="0" smtClean="0">
                        <a:solidFill>
                          <a:schemeClr val="bg1"/>
                        </a:solidFill>
                        <a:latin typeface="Cambria Math" panose="02040503050406030204" pitchFamily="18" charset="0"/>
                      </a:rPr>
                      <m:t>𝑐</m:t>
                    </m:r>
                    <m:r>
                      <a:rPr lang="en-US" altLang="en-US" sz="1800" i="1" dirty="0" smtClean="0">
                        <a:solidFill>
                          <a:schemeClr val="bg1"/>
                        </a:solidFill>
                        <a:latin typeface="Cambria Math" panose="02040503050406030204" pitchFamily="18" charset="0"/>
                      </a:rPr>
                      <m:t>=10</m:t>
                    </m:r>
                    <m:r>
                      <a:rPr lang="en-US" altLang="en-US" sz="1800" b="1" i="1" dirty="0">
                        <a:solidFill>
                          <a:schemeClr val="bg1"/>
                        </a:solidFill>
                        <a:latin typeface="Cambria Math" panose="02040503050406030204" pitchFamily="18" charset="0"/>
                      </a:rPr>
                      <m:t> </m:t>
                    </m:r>
                  </m:oMath>
                </a14:m>
                <a:r>
                  <a:rPr lang="en-US" altLang="en-US" sz="1800" b="1" dirty="0">
                    <a:solidFill>
                      <a:schemeClr val="bg1"/>
                    </a:solidFill>
                  </a:rPr>
                  <a:t>and</a:t>
                </a:r>
                <a:br>
                  <a:rPr lang="en-US" altLang="en-US" sz="1800" b="1" dirty="0">
                    <a:solidFill>
                      <a:schemeClr val="bg1"/>
                    </a:solidFill>
                  </a:rPr>
                </a:br>
                <a14:m>
                  <m:oMath xmlns:m="http://schemas.openxmlformats.org/officeDocument/2006/math">
                    <m:r>
                      <a:rPr lang="en-US" altLang="en-US" sz="1800" i="1" dirty="0" smtClean="0">
                        <a:solidFill>
                          <a:schemeClr val="bg1"/>
                        </a:solidFill>
                        <a:latin typeface="Cambria Math" panose="02040503050406030204" pitchFamily="18" charset="0"/>
                      </a:rPr>
                      <m:t>𝑇</m:t>
                    </m:r>
                    <m:r>
                      <a:rPr lang="en-US" altLang="en-US" sz="1800" i="1" dirty="0" smtClean="0">
                        <a:solidFill>
                          <a:schemeClr val="bg1"/>
                        </a:solidFill>
                        <a:latin typeface="Cambria Math" panose="02040503050406030204" pitchFamily="18" charset="0"/>
                      </a:rPr>
                      <m:t>=20</m:t>
                    </m:r>
                  </m:oMath>
                </a14:m>
                <a:r>
                  <a:rPr lang="en-US" altLang="en-US" sz="1800" b="1" dirty="0">
                    <a:solidFill>
                      <a:schemeClr val="bg1"/>
                    </a:solidFill>
                  </a:rPr>
                  <a:t>, this is on the order of </a:t>
                </a:r>
                <a14:m>
                  <m:oMath xmlns:m="http://schemas.openxmlformats.org/officeDocument/2006/math">
                    <m:r>
                      <a:rPr lang="en-US" altLang="en-US" sz="1800" i="1" dirty="0" smtClean="0">
                        <a:solidFill>
                          <a:schemeClr val="bg1"/>
                        </a:solidFill>
                        <a:latin typeface="Cambria Math" panose="02040503050406030204" pitchFamily="18" charset="0"/>
                      </a:rPr>
                      <m:t>2,000</m:t>
                    </m:r>
                  </m:oMath>
                </a14:m>
                <a:r>
                  <a:rPr lang="en-US" altLang="en-US" sz="1800" b="1" dirty="0">
                    <a:solidFill>
                      <a:schemeClr val="bg1"/>
                    </a:solidFill>
                  </a:rPr>
                  <a:t> calculations, or </a:t>
                </a:r>
                <a14:m>
                  <m:oMath xmlns:m="http://schemas.openxmlformats.org/officeDocument/2006/math">
                    <m:r>
                      <a:rPr lang="en-US" altLang="en-US" sz="1800" i="1" dirty="0" smtClean="0">
                        <a:solidFill>
                          <a:schemeClr val="bg1"/>
                        </a:solidFill>
                        <a:latin typeface="Cambria Math" panose="02040503050406030204" pitchFamily="18" charset="0"/>
                      </a:rPr>
                      <m:t>18</m:t>
                    </m:r>
                  </m:oMath>
                </a14:m>
                <a:r>
                  <a:rPr lang="en-US" altLang="en-US" sz="1800" b="1" dirty="0">
                    <a:solidFill>
                      <a:schemeClr val="bg1"/>
                    </a:solidFill>
                  </a:rPr>
                  <a:t> orders of magnitude fewer computations compared to the brute force method.</a:t>
                </a:r>
              </a:p>
              <a:p>
                <a:pPr marL="176213" indent="-176213">
                  <a:spcBef>
                    <a:spcPts val="0"/>
                  </a:spcBef>
                  <a:spcAft>
                    <a:spcPts val="1200"/>
                  </a:spcAft>
                  <a:buFont typeface="Arial" pitchFamily="34" charset="0"/>
                  <a:buChar char="•"/>
                </a:pPr>
                <a:r>
                  <a:rPr lang="en-US" altLang="en-US" sz="1800" b="1" dirty="0">
                    <a:solidFill>
                      <a:schemeClr val="bg1"/>
                    </a:solidFill>
                  </a:rPr>
                  <a:t>We will need a time-reversed version of this algorithm, known as the </a:t>
                </a:r>
                <a:r>
                  <a:rPr lang="en-US" altLang="en-US" sz="1800" b="1" dirty="0">
                    <a:solidFill>
                      <a:schemeClr val="accent1"/>
                    </a:solidFill>
                  </a:rPr>
                  <a:t>Backward Algorithm</a:t>
                </a:r>
                <a:r>
                  <a:rPr lang="en-US" altLang="en-US" sz="1800" b="1" dirty="0">
                    <a:solidFill>
                      <a:schemeClr val="bg1"/>
                    </a:solidFill>
                  </a:rPr>
                  <a:t>, which computes probabilities backwards in time starting at </a:t>
                </a:r>
                <a14:m>
                  <m:oMath xmlns:m="http://schemas.openxmlformats.org/officeDocument/2006/math">
                    <m:r>
                      <a:rPr lang="en-US" altLang="en-US" sz="1800" i="1" dirty="0" smtClean="0">
                        <a:solidFill>
                          <a:schemeClr val="bg1"/>
                        </a:solidFill>
                        <a:latin typeface="Cambria Math" panose="02040503050406030204" pitchFamily="18" charset="0"/>
                      </a:rPr>
                      <m:t>𝑡</m:t>
                    </m:r>
                    <m:r>
                      <a:rPr lang="en-US" altLang="en-US" sz="1800" i="1" dirty="0" smtClean="0">
                        <a:solidFill>
                          <a:schemeClr val="bg1"/>
                        </a:solidFill>
                        <a:latin typeface="Cambria Math" panose="02040503050406030204" pitchFamily="18" charset="0"/>
                      </a:rPr>
                      <m:t>=</m:t>
                    </m:r>
                    <m:r>
                      <a:rPr lang="en-US" altLang="en-US" sz="1800" i="1" dirty="0" smtClean="0">
                        <a:solidFill>
                          <a:schemeClr val="bg1"/>
                        </a:solidFill>
                        <a:latin typeface="Cambria Math" panose="02040503050406030204" pitchFamily="18" charset="0"/>
                      </a:rPr>
                      <m:t>𝑇</m:t>
                    </m:r>
                  </m:oMath>
                </a14:m>
                <a:r>
                  <a:rPr lang="en-US" altLang="en-US" sz="1800" b="1" dirty="0">
                    <a:solidFill>
                      <a:schemeClr val="bg1"/>
                    </a:solidFill>
                  </a:rPr>
                  <a:t>:</a:t>
                </a:r>
              </a:p>
              <a:p>
                <a:pPr marL="463550">
                  <a:spcBef>
                    <a:spcPts val="0"/>
                  </a:spcBef>
                  <a:spcAft>
                    <a:spcPts val="0"/>
                  </a:spcAft>
                </a:pPr>
                <a:r>
                  <a:rPr lang="en-US" altLang="en-US" sz="1800" b="1" dirty="0">
                    <a:solidFill>
                      <a:schemeClr val="bg1"/>
                    </a:solidFill>
                  </a:rPr>
                  <a:t>initialize: </a:t>
                </a:r>
                <a14:m>
                  <m:oMath xmlns:m="http://schemas.openxmlformats.org/officeDocument/2006/math">
                    <m:r>
                      <a:rPr lang="en-US" altLang="en-US" sz="1800" i="1">
                        <a:solidFill>
                          <a:schemeClr val="bg1"/>
                        </a:solidFill>
                        <a:latin typeface="Cambria Math" panose="02040503050406030204" pitchFamily="18" charset="0"/>
                        <a:ea typeface="Cambria Math" panose="02040503050406030204" pitchFamily="18" charset="0"/>
                      </a:rPr>
                      <m:t>𝜔</m:t>
                    </m:r>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𝑇</m:t>
                        </m:r>
                      </m:e>
                    </m:d>
                    <m:r>
                      <a:rPr lang="en-US" altLang="en-US" sz="1800" i="1">
                        <a:solidFill>
                          <a:schemeClr val="bg1"/>
                        </a:solidFill>
                        <a:latin typeface="Cambria Math" panose="02040503050406030204" pitchFamily="18" charset="0"/>
                        <a:ea typeface="Cambria Math" panose="02040503050406030204" pitchFamily="18" charset="0"/>
                      </a:rPr>
                      <m:t>, </m:t>
                    </m:r>
                    <m:r>
                      <a:rPr lang="en-US" altLang="en-US" sz="1800" i="1">
                        <a:solidFill>
                          <a:schemeClr val="bg1"/>
                        </a:solidFill>
                        <a:latin typeface="Cambria Math" panose="02040503050406030204" pitchFamily="18" charset="0"/>
                        <a:ea typeface="Cambria Math" panose="02040503050406030204" pitchFamily="18" charset="0"/>
                      </a:rPr>
                      <m:t>𝑡</m:t>
                    </m:r>
                    <m:r>
                      <a:rPr lang="en-US" altLang="en-US" sz="1800" i="1">
                        <a:solidFill>
                          <a:schemeClr val="bg1"/>
                        </a:solidFill>
                        <a:latin typeface="Cambria Math" panose="02040503050406030204" pitchFamily="18" charset="0"/>
                        <a:ea typeface="Cambria Math" panose="02040503050406030204" pitchFamily="18" charset="0"/>
                      </a:rPr>
                      <m:t>=</m:t>
                    </m:r>
                    <m:r>
                      <a:rPr lang="en-US" altLang="en-US" sz="1800" b="0" i="1" smtClean="0">
                        <a:solidFill>
                          <a:schemeClr val="bg1"/>
                        </a:solidFill>
                        <a:latin typeface="Cambria Math" panose="02040503050406030204" pitchFamily="18" charset="0"/>
                        <a:ea typeface="Cambria Math" panose="02040503050406030204" pitchFamily="18" charset="0"/>
                      </a:rPr>
                      <m:t>𝑇</m:t>
                    </m:r>
                    <m:r>
                      <a:rPr lang="en-US" altLang="en-US" sz="1800" i="1">
                        <a:solidFill>
                          <a:schemeClr val="bg1"/>
                        </a:solidFill>
                        <a:latin typeface="Cambria Math" panose="02040503050406030204" pitchFamily="18" charset="0"/>
                        <a:ea typeface="Cambria Math" panose="02040503050406030204" pitchFamily="18" charset="0"/>
                      </a:rPr>
                      <m:t>, </m:t>
                    </m:r>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𝑎</m:t>
                        </m:r>
                      </m:e>
                      <m:sub>
                        <m:r>
                          <a:rPr lang="en-US" altLang="en-US" sz="1800" i="1">
                            <a:solidFill>
                              <a:schemeClr val="bg1"/>
                            </a:solidFill>
                            <a:latin typeface="Cambria Math" panose="02040503050406030204" pitchFamily="18" charset="0"/>
                            <a:ea typeface="Cambria Math" panose="02040503050406030204" pitchFamily="18" charset="0"/>
                          </a:rPr>
                          <m:t>𝑖𝑗</m:t>
                        </m:r>
                      </m:sub>
                    </m:sSub>
                  </m:oMath>
                </a14:m>
                <a:r>
                  <a:rPr lang="en-US" altLang="en-US" sz="1800" dirty="0">
                    <a:solidFill>
                      <a:schemeClr val="bg1"/>
                    </a:solidFill>
                  </a:rPr>
                  <a:t>,</a:t>
                </a:r>
                <a:r>
                  <a:rPr lang="en-US" altLang="en-US" sz="1800" dirty="0">
                    <a:solidFill>
                      <a:schemeClr val="bg1"/>
                    </a:solidFill>
                    <a:ea typeface="Cambria Math" panose="02040503050406030204" pitchFamily="18" charset="0"/>
                  </a:rPr>
                  <a:t> </a:t>
                </a:r>
                <a14:m>
                  <m:oMath xmlns:m="http://schemas.openxmlformats.org/officeDocument/2006/math">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𝑏</m:t>
                        </m:r>
                      </m:e>
                      <m:sub>
                        <m:r>
                          <a:rPr lang="en-US" altLang="en-US" sz="1800" i="1">
                            <a:solidFill>
                              <a:schemeClr val="bg1"/>
                            </a:solidFill>
                            <a:latin typeface="Cambria Math" panose="02040503050406030204" pitchFamily="18" charset="0"/>
                            <a:ea typeface="Cambria Math" panose="02040503050406030204" pitchFamily="18" charset="0"/>
                          </a:rPr>
                          <m:t>𝑗𝑘</m:t>
                        </m:r>
                      </m:sub>
                    </m:sSub>
                  </m:oMath>
                </a14:m>
                <a:r>
                  <a:rPr lang="en-US" altLang="en-US" sz="1800" dirty="0">
                    <a:solidFill>
                      <a:schemeClr val="bg1"/>
                    </a:solidFill>
                  </a:rPr>
                  <a:t>,</a:t>
                </a:r>
                <a:r>
                  <a:rPr lang="en-US" altLang="en-US" sz="1800" b="1" dirty="0">
                    <a:solidFill>
                      <a:schemeClr val="bg1"/>
                    </a:solidFill>
                  </a:rPr>
                  <a:t> visible sequence </a:t>
                </a:r>
                <a14:m>
                  <m:oMath xmlns:m="http://schemas.openxmlformats.org/officeDocument/2006/math">
                    <m:sSup>
                      <m:sSupPr>
                        <m:ctrlPr>
                          <a:rPr lang="en-US" altLang="en-US" sz="1800" b="1" i="1">
                            <a:solidFill>
                              <a:schemeClr val="bg1"/>
                            </a:solidFill>
                            <a:latin typeface="Cambria Math" panose="02040503050406030204" pitchFamily="18" charset="0"/>
                            <a:ea typeface="Cambria Math" panose="02040503050406030204" pitchFamily="18" charset="0"/>
                          </a:rPr>
                        </m:ctrlPr>
                      </m:sSupPr>
                      <m:e>
                        <m:r>
                          <a:rPr lang="en-US" altLang="en-US" sz="1800" b="1" i="1">
                            <a:solidFill>
                              <a:schemeClr val="bg1"/>
                            </a:solidFill>
                            <a:latin typeface="Cambria Math" panose="02040503050406030204" pitchFamily="18" charset="0"/>
                            <a:ea typeface="Cambria Math" panose="02040503050406030204" pitchFamily="18" charset="0"/>
                          </a:rPr>
                          <m:t>𝑽</m:t>
                        </m:r>
                      </m:e>
                      <m:sup>
                        <m:r>
                          <a:rPr lang="en-US" altLang="en-US" sz="1800" i="1">
                            <a:solidFill>
                              <a:schemeClr val="bg1"/>
                            </a:solidFill>
                            <a:latin typeface="Cambria Math" panose="02040503050406030204" pitchFamily="18" charset="0"/>
                            <a:ea typeface="Cambria Math" panose="02040503050406030204" pitchFamily="18" charset="0"/>
                          </a:rPr>
                          <m:t>𝑇</m:t>
                        </m:r>
                      </m:sup>
                    </m:sSup>
                  </m:oMath>
                </a14:m>
                <a:endParaRPr lang="en-US" altLang="en-US" sz="1800" dirty="0">
                  <a:solidFill>
                    <a:schemeClr val="bg1"/>
                  </a:solidFill>
                  <a:ea typeface="Cambria Math" panose="02040503050406030204" pitchFamily="18" charset="0"/>
                </a:endParaRPr>
              </a:p>
              <a:p>
                <a:pPr marL="690563">
                  <a:spcBef>
                    <a:spcPts val="0"/>
                  </a:spcBef>
                  <a:spcAft>
                    <a:spcPts val="0"/>
                  </a:spcAft>
                </a:pPr>
                <a:r>
                  <a:rPr lang="en-US" altLang="en-US" sz="1800" b="1" dirty="0">
                    <a:solidFill>
                      <a:schemeClr val="bg1"/>
                    </a:solidFill>
                  </a:rPr>
                  <a:t>for: </a:t>
                </a:r>
                <a14:m>
                  <m:oMath xmlns:m="http://schemas.openxmlformats.org/officeDocument/2006/math">
                    <m:r>
                      <a:rPr lang="en-US" altLang="en-US" sz="1800" i="1">
                        <a:solidFill>
                          <a:schemeClr val="bg1"/>
                        </a:solidFill>
                        <a:latin typeface="Cambria Math" panose="02040503050406030204" pitchFamily="18" charset="0"/>
                        <a:ea typeface="Cambria Math" panose="02040503050406030204" pitchFamily="18" charset="0"/>
                      </a:rPr>
                      <m:t>𝑡</m:t>
                    </m:r>
                    <m:r>
                      <a:rPr lang="en-US" altLang="en-US" sz="1800" i="1">
                        <a:solidFill>
                          <a:schemeClr val="bg1"/>
                        </a:solidFill>
                        <a:latin typeface="Cambria Math" panose="02040503050406030204" pitchFamily="18" charset="0"/>
                        <a:ea typeface="Cambria Math" panose="02040503050406030204" pitchFamily="18" charset="0"/>
                      </a:rPr>
                      <m:t>←</m:t>
                    </m:r>
                    <m:r>
                      <a:rPr lang="en-US" altLang="en-US" sz="1800" i="1">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m:t>
                    </m:r>
                    <m:r>
                      <a:rPr lang="en-US" altLang="en-US" sz="1800" i="1">
                        <a:solidFill>
                          <a:schemeClr val="bg1"/>
                        </a:solidFill>
                        <a:latin typeface="Cambria Math" panose="02040503050406030204" pitchFamily="18" charset="0"/>
                        <a:ea typeface="Cambria Math" panose="02040503050406030204" pitchFamily="18" charset="0"/>
                      </a:rPr>
                      <m:t>1</m:t>
                    </m:r>
                  </m:oMath>
                </a14:m>
                <a:endParaRPr lang="en-US" altLang="en-US" sz="1800" b="1" dirty="0">
                  <a:solidFill>
                    <a:schemeClr val="bg1"/>
                  </a:solidFill>
                </a:endParaRPr>
              </a:p>
              <a:p>
                <a:pPr marL="917575">
                  <a:spcBef>
                    <a:spcPts val="0"/>
                  </a:spcBef>
                  <a:spcAft>
                    <a:spcPts val="0"/>
                  </a:spcAft>
                </a:pPr>
                <a14:m>
                  <m:oMath xmlns:m="http://schemas.openxmlformats.org/officeDocument/2006/math">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smtClean="0">
                            <a:solidFill>
                              <a:schemeClr val="bg1"/>
                            </a:solidFill>
                            <a:latin typeface="Cambria Math" panose="02040503050406030204" pitchFamily="18" charset="0"/>
                            <a:ea typeface="Cambria Math" panose="02040503050406030204" pitchFamily="18" charset="0"/>
                          </a:rPr>
                          <m:t>𝛽</m:t>
                        </m:r>
                      </m:e>
                      <m:sub>
                        <m:r>
                          <a:rPr lang="en-US" altLang="en-US" sz="1800" i="1">
                            <a:solidFill>
                              <a:schemeClr val="bg1"/>
                            </a:solidFill>
                            <a:latin typeface="Cambria Math" panose="02040503050406030204" pitchFamily="18" charset="0"/>
                            <a:ea typeface="Cambria Math" panose="02040503050406030204" pitchFamily="18" charset="0"/>
                          </a:rPr>
                          <m:t>𝑗</m:t>
                        </m:r>
                      </m:sub>
                    </m:sSub>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i="1">
                            <a:solidFill>
                              <a:schemeClr val="bg1"/>
                            </a:solidFill>
                            <a:latin typeface="Cambria Math" panose="02040503050406030204" pitchFamily="18" charset="0"/>
                            <a:ea typeface="Cambria Math" panose="02040503050406030204" pitchFamily="18" charset="0"/>
                          </a:rPr>
                          <m:t>𝑡</m:t>
                        </m:r>
                      </m:e>
                    </m:d>
                    <m:r>
                      <a:rPr lang="en-US" altLang="en-US" sz="1800" i="1">
                        <a:solidFill>
                          <a:schemeClr val="bg1"/>
                        </a:solidFill>
                        <a:latin typeface="Cambria Math" panose="02040503050406030204" pitchFamily="18" charset="0"/>
                        <a:ea typeface="Cambria Math" panose="02040503050406030204" pitchFamily="18" charset="0"/>
                      </a:rPr>
                      <m:t>=</m:t>
                    </m:r>
                  </m:oMath>
                </a14:m>
                <a:r>
                  <a:rPr lang="en-US" altLang="en-US" sz="1800" dirty="0">
                    <a:solidFill>
                      <a:schemeClr val="bg1"/>
                    </a:solidFill>
                    <a:ea typeface="Cambria Math" panose="02040503050406030204" pitchFamily="18" charset="0"/>
                  </a:rPr>
                  <a:t> </a:t>
                </a:r>
                <a14:m>
                  <m:oMath xmlns:m="http://schemas.openxmlformats.org/officeDocument/2006/math">
                    <m:d>
                      <m:dPr>
                        <m:begChr m:val="["/>
                        <m:endChr m:val="]"/>
                        <m:ctrlPr>
                          <a:rPr lang="en-US" altLang="en-US" sz="1800" i="1">
                            <a:solidFill>
                              <a:schemeClr val="bg1"/>
                            </a:solidFill>
                            <a:latin typeface="Cambria Math" panose="02040503050406030204" pitchFamily="18" charset="0"/>
                            <a:ea typeface="Cambria Math" panose="02040503050406030204" pitchFamily="18" charset="0"/>
                          </a:rPr>
                        </m:ctrlPr>
                      </m:dPr>
                      <m:e>
                        <m:nary>
                          <m:naryPr>
                            <m:chr m:val="∑"/>
                            <m:ctrlPr>
                              <a:rPr lang="en-US" altLang="en-US" sz="1800" i="1" smtClean="0">
                                <a:solidFill>
                                  <a:schemeClr val="bg1"/>
                                </a:solidFill>
                                <a:latin typeface="Cambria Math" panose="02040503050406030204" pitchFamily="18" charset="0"/>
                                <a:ea typeface="Cambria Math" panose="02040503050406030204" pitchFamily="18" charset="0"/>
                              </a:rPr>
                            </m:ctrlPr>
                          </m:naryPr>
                          <m:sub>
                            <m:r>
                              <m:rPr>
                                <m:brk m:alnAt="23"/>
                              </m:rPr>
                              <a:rPr lang="en-US" altLang="en-US" sz="1800" b="0" i="1" smtClean="0">
                                <a:solidFill>
                                  <a:schemeClr val="bg1"/>
                                </a:solidFill>
                                <a:latin typeface="Cambria Math" panose="02040503050406030204" pitchFamily="18" charset="0"/>
                                <a:ea typeface="Cambria Math" panose="02040503050406030204" pitchFamily="18" charset="0"/>
                              </a:rPr>
                              <m:t>𝑖</m:t>
                            </m:r>
                            <m:r>
                              <a:rPr lang="en-US" altLang="en-US" sz="1800" b="0" i="1" smtClean="0">
                                <a:solidFill>
                                  <a:schemeClr val="bg1"/>
                                </a:solidFill>
                                <a:latin typeface="Cambria Math" panose="02040503050406030204" pitchFamily="18" charset="0"/>
                                <a:ea typeface="Cambria Math" panose="02040503050406030204" pitchFamily="18" charset="0"/>
                              </a:rPr>
                              <m:t>=1</m:t>
                            </m:r>
                          </m:sub>
                          <m:sup>
                            <m:r>
                              <a:rPr lang="en-US" altLang="en-US" sz="1800" b="0" i="1" smtClean="0">
                                <a:solidFill>
                                  <a:schemeClr val="bg1"/>
                                </a:solidFill>
                                <a:latin typeface="Cambria Math" panose="02040503050406030204" pitchFamily="18" charset="0"/>
                                <a:ea typeface="Cambria Math" panose="02040503050406030204" pitchFamily="18" charset="0"/>
                              </a:rPr>
                              <m:t>𝑐</m:t>
                            </m:r>
                          </m:sup>
                          <m:e>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𝛽</m:t>
                                </m:r>
                              </m:e>
                              <m:sub>
                                <m:r>
                                  <a:rPr lang="en-US" alt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i="1">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+1</m:t>
                                </m:r>
                              </m:e>
                            </m:d>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𝑎</m:t>
                                </m:r>
                              </m:e>
                              <m:sub>
                                <m:r>
                                  <a:rPr lang="en-US" altLang="en-US" sz="1800" i="1">
                                    <a:solidFill>
                                      <a:schemeClr val="bg1"/>
                                    </a:solidFill>
                                    <a:latin typeface="Cambria Math" panose="02040503050406030204" pitchFamily="18" charset="0"/>
                                    <a:ea typeface="Cambria Math" panose="02040503050406030204" pitchFamily="18" charset="0"/>
                                  </a:rPr>
                                  <m:t>𝑖𝑗</m:t>
                                </m:r>
                              </m:sub>
                            </m:sSub>
                          </m:e>
                        </m:nary>
                      </m:e>
                    </m:d>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𝑏</m:t>
                        </m:r>
                      </m:e>
                      <m:sub>
                        <m:r>
                          <a:rPr lang="en-US" altLang="en-US" sz="1800" i="1">
                            <a:solidFill>
                              <a:schemeClr val="bg1"/>
                            </a:solidFill>
                            <a:latin typeface="Cambria Math" panose="02040503050406030204" pitchFamily="18" charset="0"/>
                            <a:ea typeface="Cambria Math" panose="02040503050406030204" pitchFamily="18" charset="0"/>
                          </a:rPr>
                          <m:t>𝑗𝑘</m:t>
                        </m:r>
                      </m:sub>
                    </m:sSub>
                  </m:oMath>
                </a14:m>
                <a:endParaRPr lang="en-US" altLang="en-US" sz="1800" b="1" dirty="0">
                  <a:solidFill>
                    <a:schemeClr val="bg1"/>
                  </a:solidFill>
                </a:endParaRPr>
              </a:p>
              <a:p>
                <a:pPr marL="690563">
                  <a:spcBef>
                    <a:spcPts val="0"/>
                  </a:spcBef>
                  <a:spcAft>
                    <a:spcPts val="0"/>
                  </a:spcAft>
                </a:pPr>
                <a:r>
                  <a:rPr lang="en-US" altLang="en-US" sz="1800" b="1" dirty="0">
                    <a:solidFill>
                      <a:schemeClr val="bg1"/>
                    </a:solidFill>
                  </a:rPr>
                  <a:t>until: </a:t>
                </a:r>
                <a14:m>
                  <m:oMath xmlns:m="http://schemas.openxmlformats.org/officeDocument/2006/math">
                    <m:r>
                      <a:rPr lang="en-US" altLang="en-US" sz="1800" i="1">
                        <a:solidFill>
                          <a:schemeClr val="bg1"/>
                        </a:solidFill>
                        <a:latin typeface="Cambria Math" panose="02040503050406030204" pitchFamily="18" charset="0"/>
                        <a:ea typeface="Cambria Math" panose="02040503050406030204" pitchFamily="18" charset="0"/>
                      </a:rPr>
                      <m:t>𝑡</m:t>
                    </m:r>
                    <m:r>
                      <a:rPr lang="en-US" altLang="en-US" sz="1800" i="1">
                        <a:solidFill>
                          <a:schemeClr val="bg1"/>
                        </a:solidFill>
                        <a:latin typeface="Cambria Math" panose="02040503050406030204" pitchFamily="18" charset="0"/>
                        <a:ea typeface="Cambria Math" panose="02040503050406030204" pitchFamily="18" charset="0"/>
                      </a:rPr>
                      <m:t>=1</m:t>
                    </m:r>
                  </m:oMath>
                </a14:m>
                <a:endParaRPr lang="en-US" altLang="en-US" sz="1800" b="1" dirty="0">
                  <a:solidFill>
                    <a:schemeClr val="bg1"/>
                  </a:solidFill>
                </a:endParaRPr>
              </a:p>
              <a:p>
                <a:pPr marL="463550">
                  <a:spcBef>
                    <a:spcPts val="0"/>
                  </a:spcBef>
                  <a:spcAft>
                    <a:spcPts val="0"/>
                  </a:spcAft>
                </a:pPr>
                <a:r>
                  <a:rPr lang="en-US" altLang="en-US" sz="1800" b="1" dirty="0">
                    <a:solidFill>
                      <a:schemeClr val="bg1"/>
                    </a:solidFill>
                  </a:rPr>
                  <a:t>return: </a:t>
                </a:r>
                <a14:m>
                  <m:oMath xmlns:m="http://schemas.openxmlformats.org/officeDocument/2006/math">
                    <m:r>
                      <a:rPr lang="en-US" altLang="en-US" sz="1800" b="0" i="1">
                        <a:solidFill>
                          <a:schemeClr val="bg1"/>
                        </a:solidFill>
                        <a:latin typeface="Cambria Math" panose="02040503050406030204" pitchFamily="18" charset="0"/>
                        <a:ea typeface="Cambria Math" panose="02040503050406030204" pitchFamily="18" charset="0"/>
                      </a:rPr>
                      <m:t>𝑃</m:t>
                    </m:r>
                    <m:d>
                      <m:dPr>
                        <m:ctrlPr>
                          <a:rPr lang="en-US" altLang="en-US" sz="1800" b="1" i="1">
                            <a:solidFill>
                              <a:schemeClr val="bg1"/>
                            </a:solidFill>
                            <a:latin typeface="Cambria Math" panose="02040503050406030204" pitchFamily="18" charset="0"/>
                            <a:ea typeface="Cambria Math" panose="02040503050406030204" pitchFamily="18" charset="0"/>
                          </a:rPr>
                        </m:ctrlPr>
                      </m:dPr>
                      <m:e>
                        <m:sSup>
                          <m:sSupPr>
                            <m:ctrlPr>
                              <a:rPr lang="en-US" altLang="en-US" sz="1800" b="1" i="1">
                                <a:solidFill>
                                  <a:schemeClr val="bg1"/>
                                </a:solidFill>
                                <a:latin typeface="Cambria Math" panose="02040503050406030204" pitchFamily="18" charset="0"/>
                                <a:ea typeface="Cambria Math" panose="02040503050406030204" pitchFamily="18" charset="0"/>
                              </a:rPr>
                            </m:ctrlPr>
                          </m:sSupPr>
                          <m:e>
                            <m:r>
                              <a:rPr lang="en-US" altLang="en-US" sz="1800" b="1" i="1">
                                <a:solidFill>
                                  <a:schemeClr val="bg1"/>
                                </a:solidFill>
                                <a:latin typeface="Cambria Math" panose="02040503050406030204" pitchFamily="18" charset="0"/>
                                <a:ea typeface="Cambria Math" panose="02040503050406030204" pitchFamily="18" charset="0"/>
                              </a:rPr>
                              <m:t>𝑽</m:t>
                            </m:r>
                          </m:e>
                          <m:sup>
                            <m:r>
                              <a:rPr lang="en-US" altLang="en-US" sz="1800" b="1" i="1">
                                <a:solidFill>
                                  <a:schemeClr val="bg1"/>
                                </a:solidFill>
                                <a:latin typeface="Cambria Math" panose="02040503050406030204" pitchFamily="18" charset="0"/>
                                <a:ea typeface="Cambria Math" panose="02040503050406030204" pitchFamily="18" charset="0"/>
                              </a:rPr>
                              <m:t>𝑻</m:t>
                            </m:r>
                          </m:sup>
                        </m:sSup>
                      </m:e>
                    </m:d>
                    <m:r>
                      <a:rPr lang="en-US" altLang="en-US" sz="1800" b="1" i="1">
                        <a:solidFill>
                          <a:schemeClr val="bg1"/>
                        </a:solidFill>
                        <a:latin typeface="Cambria Math" panose="02040503050406030204" pitchFamily="18" charset="0"/>
                        <a:ea typeface="Cambria Math" panose="02040503050406030204" pitchFamily="18" charset="0"/>
                      </a:rPr>
                      <m:t>←</m:t>
                    </m:r>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𝛽</m:t>
                        </m:r>
                      </m:e>
                      <m:sub>
                        <m:r>
                          <a:rPr lang="en-US" altLang="en-US" sz="1800" i="1">
                            <a:solidFill>
                              <a:schemeClr val="bg1"/>
                            </a:solidFill>
                            <a:latin typeface="Cambria Math" panose="02040503050406030204" pitchFamily="18" charset="0"/>
                            <a:ea typeface="Cambria Math" panose="02040503050406030204" pitchFamily="18" charset="0"/>
                          </a:rPr>
                          <m:t>𝑖</m:t>
                        </m:r>
                      </m:sub>
                    </m:sSub>
                    <m:d>
                      <m:dPr>
                        <m:ctrlPr>
                          <a:rPr lang="en-US" altLang="en-US" sz="1800" b="1" i="1">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0</m:t>
                        </m:r>
                      </m:e>
                    </m:d>
                  </m:oMath>
                </a14:m>
                <a:endParaRPr lang="en-US" altLang="en-US" sz="1800" dirty="0">
                  <a:solidFill>
                    <a:schemeClr val="bg1"/>
                  </a:solidFill>
                  <a:ea typeface="Cambria Math" panose="02040503050406030204" pitchFamily="18" charset="0"/>
                </a:endParaRPr>
              </a:p>
              <a:p>
                <a:pPr marL="463550">
                  <a:spcBef>
                    <a:spcPts val="0"/>
                  </a:spcBef>
                  <a:spcAft>
                    <a:spcPts val="1200"/>
                  </a:spcAft>
                </a:pPr>
                <a:r>
                  <a:rPr lang="en-US" altLang="en-US" sz="1800" b="1" dirty="0">
                    <a:solidFill>
                      <a:schemeClr val="bg1"/>
                    </a:solidFill>
                  </a:rPr>
                  <a:t>end</a:t>
                </a:r>
              </a:p>
              <a:p>
                <a:pPr marL="174625" indent="-174625">
                  <a:spcBef>
                    <a:spcPts val="0"/>
                  </a:spcBef>
                  <a:spcAft>
                    <a:spcPts val="1200"/>
                  </a:spcAft>
                  <a:buFont typeface="Arial" panose="020B0604020202020204" pitchFamily="34" charset="0"/>
                  <a:buChar char="•"/>
                </a:pPr>
                <a:r>
                  <a:rPr lang="en-US" altLang="en-US" sz="1800" b="1" dirty="0">
                    <a:solidFill>
                      <a:schemeClr val="bg1"/>
                    </a:solidFill>
                  </a:rPr>
                  <a:t>See the </a:t>
                </a:r>
                <a:r>
                  <a:rPr lang="en-US" altLang="en-US" sz="1800" b="1" dirty="0">
                    <a:solidFill>
                      <a:schemeClr val="bg1"/>
                    </a:solidFill>
                    <a:hlinkClick r:id="rId2"/>
                  </a:rPr>
                  <a:t>Duda and Hart book </a:t>
                </a:r>
                <a:r>
                  <a:rPr lang="en-US" altLang="en-US" sz="1800" b="1" dirty="0">
                    <a:solidFill>
                      <a:schemeClr val="bg1"/>
                    </a:solidFill>
                  </a:rPr>
                  <a:t>for an excellent example of how these calculations proceed.</a:t>
                </a:r>
              </a:p>
              <a:p>
                <a:pPr marL="174625" indent="-174625">
                  <a:spcBef>
                    <a:spcPts val="0"/>
                  </a:spcBef>
                  <a:spcAft>
                    <a:spcPts val="0"/>
                  </a:spcAft>
                  <a:buFont typeface="Arial" panose="020B0604020202020204" pitchFamily="34" charset="0"/>
                  <a:buChar char="•"/>
                </a:pPr>
                <a:r>
                  <a:rPr lang="en-US" altLang="en-US" sz="1800" b="1" dirty="0">
                    <a:solidFill>
                      <a:schemeClr val="bg1"/>
                    </a:solidFill>
                    <a:hlinkClick r:id="rId3"/>
                  </a:rPr>
                  <a:t>Rabiner and Shaeffer, Digital Processing of Speech,</a:t>
                </a:r>
                <a:r>
                  <a:rPr lang="en-US" altLang="en-US" sz="1800" b="1" dirty="0">
                    <a:solidFill>
                      <a:schemeClr val="bg1"/>
                    </a:solidFill>
                  </a:rPr>
                  <a:t> has an excellent derivation of these algorithms.</a:t>
                </a:r>
              </a:p>
              <a:p>
                <a:pPr marL="176213" indent="-176213">
                  <a:spcBef>
                    <a:spcPts val="0"/>
                  </a:spcBef>
                  <a:spcAft>
                    <a:spcPts val="1200"/>
                  </a:spcAft>
                  <a:buFont typeface="Arial" pitchFamily="34" charset="0"/>
                  <a:buChar char="•"/>
                </a:pPr>
                <a:endParaRPr lang="en-US" altLang="en-US" sz="1800" b="1" dirty="0">
                  <a:solidFill>
                    <a:schemeClr val="bg1"/>
                  </a:solidFill>
                </a:endParaRPr>
              </a:p>
              <a:p>
                <a:pPr marL="176213" indent="-176213">
                  <a:spcBef>
                    <a:spcPts val="25600"/>
                  </a:spcBef>
                  <a:spcAft>
                    <a:spcPts val="1800"/>
                  </a:spcAft>
                  <a:buFont typeface="Arial" pitchFamily="34" charset="0"/>
                  <a:buChar char="•"/>
                </a:pPr>
                <a:r>
                  <a:rPr lang="en-US" altLang="en-US" sz="1800" b="1" dirty="0">
                    <a:solidFill>
                      <a:schemeClr val="bg1"/>
                    </a:solidFill>
                  </a:rPr>
                  <a:t>The probability of being in any state at any time can therefore be calculated as the product of </a:t>
                </a:r>
                <a:r>
                  <a:rPr lang="en-US" altLang="en-US" sz="1800" dirty="0">
                    <a:solidFill>
                      <a:schemeClr val="bg1"/>
                    </a:solidFill>
                    <a:sym typeface="Symbol"/>
                  </a:rPr>
                  <a:t></a:t>
                </a:r>
                <a:r>
                  <a:rPr lang="en-US" altLang="en-US" sz="1800" b="1" dirty="0">
                    <a:solidFill>
                      <a:schemeClr val="bg1"/>
                    </a:solidFill>
                    <a:sym typeface="Symbol"/>
                  </a:rPr>
                  <a:t> (for the path from </a:t>
                </a:r>
                <a:r>
                  <a:rPr lang="en-US" altLang="en-US" sz="1800" dirty="0">
                    <a:solidFill>
                      <a:schemeClr val="bg1"/>
                    </a:solidFill>
                    <a:sym typeface="Symbol"/>
                  </a:rPr>
                  <a:t>[0,t]</a:t>
                </a:r>
                <a:r>
                  <a:rPr lang="en-US" altLang="en-US" sz="1800" b="1" dirty="0">
                    <a:solidFill>
                      <a:schemeClr val="bg1"/>
                    </a:solidFill>
                    <a:sym typeface="Symbol"/>
                  </a:rPr>
                  <a:t>) and </a:t>
                </a:r>
                <a:r>
                  <a:rPr lang="en-US" altLang="en-US" sz="1800" dirty="0">
                    <a:solidFill>
                      <a:schemeClr val="bg1"/>
                    </a:solidFill>
                    <a:sym typeface="Symbol"/>
                  </a:rPr>
                  <a:t></a:t>
                </a:r>
                <a:r>
                  <a:rPr lang="en-US" altLang="en-US" sz="1800" b="1" dirty="0">
                    <a:solidFill>
                      <a:schemeClr val="bg1"/>
                    </a:solidFill>
                    <a:sym typeface="Symbol"/>
                  </a:rPr>
                  <a:t> (for </a:t>
                </a:r>
                <a:r>
                  <a:rPr lang="en-US" altLang="en-US" sz="1800" dirty="0">
                    <a:solidFill>
                      <a:schemeClr val="bg1"/>
                    </a:solidFill>
                    <a:sym typeface="Symbol"/>
                  </a:rPr>
                  <a:t>[t+1,T]</a:t>
                </a:r>
                <a:r>
                  <a:rPr lang="en-US" altLang="en-US" sz="1800" b="1" dirty="0">
                    <a:solidFill>
                      <a:schemeClr val="bg1"/>
                    </a:solidFill>
                    <a:sym typeface="Symbol"/>
                  </a:rPr>
                  <a:t>), a fact that we will use later.</a:t>
                </a:r>
                <a:endParaRPr lang="en-US" altLang="en-US" sz="1800" b="1" dirty="0">
                  <a:solidFill>
                    <a:schemeClr val="bg1"/>
                  </a:solidFill>
                </a:endParaRPr>
              </a:p>
            </p:txBody>
          </p:sp>
        </mc:Choice>
        <mc:Fallback xmlns="">
          <p:sp>
            <p:nvSpPr>
              <p:cNvPr id="8" name="Rectangle 4"/>
              <p:cNvSpPr>
                <a:spLocks noRot="1" noChangeAspect="1" noMove="1" noResize="1" noEditPoints="1" noAdjustHandles="1" noChangeArrowheads="1" noChangeShapeType="1" noTextEdit="1"/>
              </p:cNvSpPr>
              <p:nvPr/>
            </p:nvSpPr>
            <p:spPr bwMode="auto">
              <a:xfrm>
                <a:off x="228600" y="589938"/>
                <a:ext cx="8669337" cy="9692397"/>
              </a:xfrm>
              <a:prstGeom prst="rect">
                <a:avLst/>
              </a:prstGeom>
              <a:blipFill>
                <a:blip r:embed="rId4"/>
                <a:stretch>
                  <a:fillRect l="-1611" t="-785" r="-1903" b="-524"/>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3791490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_title">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lecture_title</Template>
  <TotalTime>8139</TotalTime>
  <Words>2296</Words>
  <Application>Microsoft Macintosh PowerPoint</Application>
  <PresentationFormat>Letter Paper (8.5x11 in)</PresentationFormat>
  <Paragraphs>172</Paragraphs>
  <Slides>15</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Arial</vt:lpstr>
      <vt:lpstr>Cambria Math</vt:lpstr>
      <vt:lpstr>Times New Roman</vt:lpstr>
      <vt:lpstr>Wingdings</vt:lpstr>
      <vt:lpstr>isip_default</vt:lpstr>
      <vt:lpstr>1_lecture_title</vt:lpstr>
      <vt:lpstr>1_isip_default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Joseph Picone</cp:lastModifiedBy>
  <cp:revision>463</cp:revision>
  <dcterms:created xsi:type="dcterms:W3CDTF">2002-09-12T17:13:32Z</dcterms:created>
  <dcterms:modified xsi:type="dcterms:W3CDTF">2023-02-13T13:07:14Z</dcterms:modified>
</cp:coreProperties>
</file>