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Lst>
  <p:notesMasterIdLst>
    <p:notesMasterId r:id="rId16"/>
  </p:notesMasterIdLst>
  <p:handoutMasterIdLst>
    <p:handoutMasterId r:id="rId17"/>
  </p:handoutMasterIdLst>
  <p:sldIdLst>
    <p:sldId id="356" r:id="rId3"/>
    <p:sldId id="440" r:id="rId4"/>
    <p:sldId id="436" r:id="rId5"/>
    <p:sldId id="416" r:id="rId6"/>
    <p:sldId id="420" r:id="rId7"/>
    <p:sldId id="421" r:id="rId8"/>
    <p:sldId id="422" r:id="rId9"/>
    <p:sldId id="423" r:id="rId10"/>
    <p:sldId id="424" r:id="rId11"/>
    <p:sldId id="439" r:id="rId12"/>
    <p:sldId id="429" r:id="rId13"/>
    <p:sldId id="430" r:id="rId14"/>
    <p:sldId id="425" r:id="rId15"/>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16">
          <p15:clr>
            <a:srgbClr val="A4A3A4"/>
          </p15:clr>
        </p15:guide>
        <p15:guide id="2" pos="5616" userDrawn="1">
          <p15:clr>
            <a:srgbClr val="A4A3A4"/>
          </p15:clr>
        </p15:guide>
        <p15:guide id="3" pos="2880" userDrawn="1">
          <p15:clr>
            <a:srgbClr val="A4A3A4"/>
          </p15:clr>
        </p15:guide>
        <p15:guide id="4" pos="144" userDrawn="1">
          <p15:clr>
            <a:srgbClr val="A4A3A4"/>
          </p15:clr>
        </p15:guide>
        <p15:guide id="5" pos="1512" userDrawn="1">
          <p15:clr>
            <a:srgbClr val="A4A3A4"/>
          </p15:clr>
        </p15:guide>
        <p15:guide id="6" pos="4248"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11" autoAdjust="0"/>
    <p:restoredTop sz="95106" autoAdjust="0"/>
  </p:normalViewPr>
  <p:slideViewPr>
    <p:cSldViewPr snapToGrid="0">
      <p:cViewPr varScale="1">
        <p:scale>
          <a:sx n="146" d="100"/>
          <a:sy n="146" d="100"/>
        </p:scale>
        <p:origin x="1544" y="176"/>
      </p:cViewPr>
      <p:guideLst>
        <p:guide orient="horz" pos="3816"/>
        <p:guide pos="5616"/>
        <p:guide pos="2880"/>
        <p:guide pos="144"/>
        <p:guide pos="1512"/>
        <p:guide pos="424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1</a:t>
            </a:fld>
            <a:endParaRPr 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dirty="0"/>
          </a:p>
        </p:txBody>
      </p:sp>
    </p:spTree>
    <p:extLst>
      <p:ext uri="{BB962C8B-B14F-4D97-AF65-F5344CB8AC3E}">
        <p14:creationId xmlns:p14="http://schemas.microsoft.com/office/powerpoint/2010/main" val="131560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E24DD5B-5CB9-4278-8304-53E47D6138F7}" type="slidenum">
              <a:rPr lang="en-US"/>
              <a:pPr/>
              <a:t>2</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412750" y="4554538"/>
            <a:ext cx="6550025" cy="4314825"/>
          </a:xfrm>
          <a:noFill/>
          <a:ln/>
        </p:spPr>
        <p:txBody>
          <a:bodyPr/>
          <a:lstStyle/>
          <a:p>
            <a:pPr eaLnBrk="1" hangingPunct="1"/>
            <a:endParaRPr lang="en-US"/>
          </a:p>
        </p:txBody>
      </p:sp>
    </p:spTree>
    <p:extLst>
      <p:ext uri="{BB962C8B-B14F-4D97-AF65-F5344CB8AC3E}">
        <p14:creationId xmlns:p14="http://schemas.microsoft.com/office/powerpoint/2010/main" val="161304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11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96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5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897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22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10"/>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11,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98" r:id="rId3"/>
    <p:sldLayoutId id="2147483699" r:id="rId4"/>
    <p:sldLayoutId id="2147483701" r:id="rId5"/>
    <p:sldLayoutId id="2147483702" r:id="rId6"/>
    <p:sldLayoutId id="2147483703" r:id="rId7"/>
    <p:sldLayoutId id="2147483704" r:id="rId8"/>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course.ccs.neu.edu/cs2510asp19/lecture36.html" TargetMode="External"/><Relationship Id="rId7" Type="http://schemas.openxmlformats.org/officeDocument/2006/relationships/image" Target="../media/image2.png"/><Relationship Id="rId2" Type="http://schemas.openxmlformats.org/officeDocument/2006/relationships/hyperlink" Target="https://www.lynda.com/Python-tutorials/Fundamentals-Dynamic-Programming/2839047-2.html" TargetMode="External"/><Relationship Id="rId1" Type="http://schemas.openxmlformats.org/officeDocument/2006/relationships/slideLayout" Target="../slideLayouts/slideLayout9.xml"/><Relationship Id="rId6" Type="http://schemas.openxmlformats.org/officeDocument/2006/relationships/hyperlink" Target="https://ieeexplore.ieee.org/document/106877" TargetMode="External"/><Relationship Id="rId5" Type="http://schemas.openxmlformats.org/officeDocument/2006/relationships/hyperlink" Target="https://www.isip.piconepress.com/publications/unpublished/book_sections/2021/springer/metrics/" TargetMode="External"/><Relationship Id="rId4" Type="http://schemas.openxmlformats.org/officeDocument/2006/relationships/hyperlink" Target="https://www.geeksforgeeks.org/dynamic-programming/"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semanticscholar.org/paper/Dynamic-Time-Warping%3A-Itakura-vs-Sakoe-Chiba-Geler-Kurbalija/c26a4fe9b25440b3bcdfb3170f5f75a2257b551a/figure/0"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Viterbi_decoder" TargetMode="External"/><Relationship Id="rId2" Type="http://schemas.openxmlformats.org/officeDocument/2006/relationships/hyperlink" Target="https://course.ccs.neu.edu/cs2510asp19/lecture36.html"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25196678/figure/fig3/AS:627260910477313@1526562063919/Dynamic-Time-Warping-DTW-This-figure-exemplarily-explains-DTW-a-We-compute-a.png" TargetMode="External"/><Relationship Id="rId2" Type="http://schemas.openxmlformats.org/officeDocument/2006/relationships/hyperlink" Target="https://en.wikipedia.org/wiki/Dynamic_time_warpin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indent="-176213" fontAlgn="auto">
              <a:spcBef>
                <a:spcPts val="1200"/>
              </a:spcBef>
              <a:spcAft>
                <a:spcPts val="1200"/>
              </a:spcAft>
              <a:buFont typeface="Arial" pitchFamily="34" charset="0"/>
              <a:buChar char="•"/>
              <a:defRPr/>
            </a:pPr>
            <a:r>
              <a:rPr lang="en-US" b="1" dirty="0">
                <a:solidFill>
                  <a:schemeClr val="accent1"/>
                </a:solidFill>
                <a:latin typeface="+mn-lt"/>
              </a:rPr>
              <a:t>Objectives:</a:t>
            </a:r>
          </a:p>
          <a:p>
            <a:pPr marL="176213" fontAlgn="auto">
              <a:spcAft>
                <a:spcPts val="0"/>
              </a:spcAft>
              <a:defRPr/>
            </a:pPr>
            <a:r>
              <a:rPr lang="en-US" sz="1800" b="1" dirty="0">
                <a:solidFill>
                  <a:schemeClr val="tx2"/>
                </a:solidFill>
                <a:latin typeface="+mn-lt"/>
              </a:rPr>
              <a:t>Decoding</a:t>
            </a:r>
          </a:p>
          <a:p>
            <a:pPr marL="176213" fontAlgn="auto">
              <a:spcAft>
                <a:spcPts val="0"/>
              </a:spcAft>
              <a:defRPr/>
            </a:pPr>
            <a:r>
              <a:rPr lang="en-US" sz="1800" b="1" dirty="0">
                <a:solidFill>
                  <a:schemeClr val="tx2"/>
                </a:solidFill>
                <a:latin typeface="+mn-lt"/>
              </a:rPr>
              <a:t>Dynamic Programming</a:t>
            </a:r>
          </a:p>
          <a:p>
            <a:pPr marL="176213" fontAlgn="auto">
              <a:spcAft>
                <a:spcPts val="0"/>
              </a:spcAft>
              <a:defRPr/>
            </a:pPr>
            <a:r>
              <a:rPr lang="en-US" sz="1800" b="1" dirty="0">
                <a:solidFill>
                  <a:schemeClr val="tx2"/>
                </a:solidFill>
                <a:latin typeface="+mn-lt"/>
              </a:rPr>
              <a:t>Variations of Fixed-</a:t>
            </a:r>
            <a:r>
              <a:rPr lang="en-US" sz="1800" b="1" dirty="0" err="1">
                <a:solidFill>
                  <a:schemeClr val="tx2"/>
                </a:solidFill>
                <a:latin typeface="+mn-lt"/>
              </a:rPr>
              <a:t>EndPoint</a:t>
            </a:r>
            <a:r>
              <a:rPr lang="en-US" sz="1800" b="1" dirty="0">
                <a:solidFill>
                  <a:schemeClr val="tx2"/>
                </a:solidFill>
                <a:latin typeface="+mn-lt"/>
              </a:rPr>
              <a:t> DP</a:t>
            </a:r>
          </a:p>
          <a:p>
            <a:pPr marL="176213" fontAlgn="auto">
              <a:spcAft>
                <a:spcPts val="0"/>
              </a:spcAft>
              <a:defRPr/>
            </a:pPr>
            <a:r>
              <a:rPr lang="en-US" sz="1800" b="1" dirty="0">
                <a:solidFill>
                  <a:schemeClr val="tx2"/>
                </a:solidFill>
                <a:latin typeface="+mn-lt"/>
              </a:rPr>
              <a:t>Applications to String Matching</a:t>
            </a:r>
          </a:p>
          <a:p>
            <a:pPr marL="176213" fontAlgn="auto">
              <a:spcAft>
                <a:spcPts val="0"/>
              </a:spcAft>
              <a:defRPr/>
            </a:pPr>
            <a:r>
              <a:rPr lang="en-US" sz="1800" b="1" dirty="0">
                <a:solidFill>
                  <a:schemeClr val="tx2"/>
                </a:solidFill>
                <a:latin typeface="+mn-lt"/>
              </a:rPr>
              <a:t>Scoring Sequential Decoders</a:t>
            </a:r>
          </a:p>
          <a:p>
            <a:pPr marL="176213" lvl="0" indent="-176213" fontAlgn="auto">
              <a:spcBef>
                <a:spcPts val="1200"/>
              </a:spcBef>
              <a:spcAft>
                <a:spcPts val="1200"/>
              </a:spcAft>
              <a:buFont typeface="Arial" pitchFamily="34" charset="0"/>
              <a:buChar char="•"/>
              <a:defRPr/>
            </a:pPr>
            <a:r>
              <a:rPr lang="en-US" b="1" dirty="0">
                <a:solidFill>
                  <a:schemeClr val="accent1"/>
                </a:solidFill>
                <a:latin typeface="+mn-lt"/>
              </a:rPr>
              <a:t>Resources:</a:t>
            </a:r>
          </a:p>
          <a:p>
            <a:pPr marL="176213" lvl="0" fontAlgn="auto">
              <a:spcBef>
                <a:spcPts val="0"/>
              </a:spcBef>
              <a:spcAft>
                <a:spcPts val="0"/>
              </a:spcAft>
              <a:defRPr/>
            </a:pPr>
            <a:r>
              <a:rPr lang="en-US" sz="1800" b="1" dirty="0">
                <a:solidFill>
                  <a:srgbClr val="004000"/>
                </a:solidFill>
              </a:rPr>
              <a:t>LinkedIn: </a:t>
            </a:r>
            <a:r>
              <a:rPr lang="en-US" sz="1800" b="1" dirty="0">
                <a:solidFill>
                  <a:srgbClr val="004000"/>
                </a:solidFill>
                <a:hlinkClick r:id="rId2"/>
              </a:rPr>
              <a:t>Fundamentals</a:t>
            </a:r>
            <a:endParaRPr lang="en-US" sz="1800" b="1" dirty="0">
              <a:solidFill>
                <a:srgbClr val="004000"/>
              </a:solidFill>
            </a:endParaRPr>
          </a:p>
          <a:p>
            <a:pPr marL="176213" lvl="0" fontAlgn="auto">
              <a:spcBef>
                <a:spcPts val="0"/>
              </a:spcBef>
              <a:spcAft>
                <a:spcPts val="0"/>
              </a:spcAft>
              <a:defRPr/>
            </a:pPr>
            <a:r>
              <a:rPr lang="en-US" sz="1800" b="1" dirty="0">
                <a:solidFill>
                  <a:srgbClr val="004000"/>
                </a:solidFill>
              </a:rPr>
              <a:t>NEU: </a:t>
            </a:r>
            <a:r>
              <a:rPr lang="en-US" sz="1800" b="1" dirty="0">
                <a:solidFill>
                  <a:srgbClr val="004000"/>
                </a:solidFill>
                <a:hlinkClick r:id="rId3"/>
              </a:rPr>
              <a:t>Dynamic Programming</a:t>
            </a:r>
            <a:endParaRPr lang="en-US" sz="1800" b="1" dirty="0">
              <a:solidFill>
                <a:srgbClr val="004000"/>
              </a:solidFill>
            </a:endParaRPr>
          </a:p>
          <a:p>
            <a:pPr marL="176213" lvl="0" fontAlgn="auto">
              <a:spcBef>
                <a:spcPts val="0"/>
              </a:spcBef>
              <a:spcAft>
                <a:spcPts val="0"/>
              </a:spcAft>
              <a:defRPr/>
            </a:pPr>
            <a:r>
              <a:rPr lang="en-US" sz="1800" b="1" dirty="0" err="1">
                <a:solidFill>
                  <a:srgbClr val="004000"/>
                </a:solidFill>
              </a:rPr>
              <a:t>GeeksForGeeks</a:t>
            </a:r>
            <a:r>
              <a:rPr lang="en-US" sz="1800" b="1" dirty="0">
                <a:solidFill>
                  <a:srgbClr val="004000"/>
                </a:solidFill>
              </a:rPr>
              <a:t>: </a:t>
            </a:r>
            <a:r>
              <a:rPr lang="en-US" sz="1800" b="1" dirty="0">
                <a:solidFill>
                  <a:srgbClr val="004000"/>
                </a:solidFill>
                <a:hlinkClick r:id="rId4"/>
              </a:rPr>
              <a:t>Dynamic Programming</a:t>
            </a:r>
            <a:br>
              <a:rPr lang="en-US" sz="1800" b="1" dirty="0">
                <a:solidFill>
                  <a:schemeClr val="accent2"/>
                </a:solidFill>
              </a:rPr>
            </a:br>
            <a:r>
              <a:rPr lang="en-US" sz="1800" b="1" dirty="0">
                <a:solidFill>
                  <a:srgbClr val="004000"/>
                </a:solidFill>
                <a:latin typeface="+mn-lt"/>
              </a:rPr>
              <a:t>ISIP: </a:t>
            </a:r>
            <a:r>
              <a:rPr lang="en-US" sz="1800" b="1" dirty="0">
                <a:solidFill>
                  <a:srgbClr val="004000"/>
                </a:solidFill>
                <a:latin typeface="+mn-lt"/>
                <a:hlinkClick r:id="rId5"/>
              </a:rPr>
              <a:t>Scoring Metrics</a:t>
            </a:r>
            <a:endParaRPr lang="en-US" sz="1800" b="1" dirty="0">
              <a:solidFill>
                <a:srgbClr val="004000"/>
              </a:solidFill>
              <a:latin typeface="+mn-lt"/>
            </a:endParaRPr>
          </a:p>
          <a:p>
            <a:pPr marL="176213" fontAlgn="auto">
              <a:spcBef>
                <a:spcPts val="0"/>
              </a:spcBef>
              <a:spcAft>
                <a:spcPts val="0"/>
              </a:spcAft>
              <a:defRPr/>
            </a:pPr>
            <a:r>
              <a:rPr lang="en-US" sz="1800" b="1" dirty="0">
                <a:solidFill>
                  <a:srgbClr val="004000"/>
                </a:solidFill>
              </a:rPr>
              <a:t>ISIP: </a:t>
            </a:r>
            <a:r>
              <a:rPr lang="en-US" sz="1800" b="1" dirty="0">
                <a:solidFill>
                  <a:srgbClr val="004000"/>
                </a:solidFill>
                <a:hlinkClick r:id="rId6"/>
              </a:rPr>
              <a:t>Word Alignment</a:t>
            </a:r>
            <a:endParaRPr lang="en-US" sz="1800" b="1" dirty="0">
              <a:solidFill>
                <a:srgbClr val="004000"/>
              </a:solidFill>
            </a:endParaRPr>
          </a:p>
          <a:p>
            <a:pPr marL="176213" lvl="0" fontAlgn="auto">
              <a:spcBef>
                <a:spcPts val="0"/>
              </a:spcBef>
              <a:spcAft>
                <a:spcPts val="0"/>
              </a:spcAft>
              <a:defRPr/>
            </a:pPr>
            <a:endParaRPr kumimoji="0" lang="en-US" sz="1800" b="1" i="0" u="none" strike="noStrike" kern="1200" cap="none" spc="0" normalizeH="0" noProof="0" dirty="0">
              <a:ln>
                <a:noFill/>
              </a:ln>
              <a:solidFill>
                <a:schemeClr val="accent2"/>
              </a:solidFill>
              <a:effectLst/>
              <a:uLnTx/>
              <a:uFillTx/>
              <a:latin typeface="+mn-lt"/>
              <a:ea typeface="+mn-ea"/>
              <a:cs typeface="+mn-cs"/>
            </a:endParaRPr>
          </a:p>
        </p:txBody>
      </p:sp>
      <p:sp>
        <p:nvSpPr>
          <p:cNvPr id="8" name="Text Box 29"/>
          <p:cNvSpPr txBox="1">
            <a:spLocks noChangeArrowheads="1"/>
          </p:cNvSpPr>
          <p:nvPr/>
        </p:nvSpPr>
        <p:spPr bwMode="auto">
          <a:xfrm>
            <a:off x="409575" y="552450"/>
            <a:ext cx="8467725" cy="830997"/>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11: Hidden Markov Models –</a:t>
            </a:r>
            <a:br>
              <a:rPr lang="en-US" b="1" dirty="0">
                <a:solidFill>
                  <a:schemeClr val="accent1"/>
                </a:solidFill>
              </a:rPr>
            </a:br>
            <a:r>
              <a:rPr lang="en-US" b="1" dirty="0">
                <a:solidFill>
                  <a:schemeClr val="accent1"/>
                </a:solidFill>
              </a:rPr>
              <a:t>Decoding and Dynamic Programming</a:t>
            </a:r>
          </a:p>
        </p:txBody>
      </p:sp>
      <p:pic>
        <p:nvPicPr>
          <p:cNvPr id="13" name="Picture 3"/>
          <p:cNvPicPr>
            <a:picLocks noChangeAspect="1" noChangeArrowheads="1"/>
          </p:cNvPicPr>
          <p:nvPr/>
        </p:nvPicPr>
        <p:blipFill>
          <a:blip r:embed="rId7"/>
          <a:srcRect/>
          <a:stretch>
            <a:fillRect/>
          </a:stretch>
        </p:blipFill>
        <p:spPr bwMode="auto">
          <a:xfrm>
            <a:off x="5262563" y="1741669"/>
            <a:ext cx="2431640" cy="1945312"/>
          </a:xfrm>
          <a:prstGeom prst="rect">
            <a:avLst/>
          </a:prstGeom>
          <a:noFill/>
          <a:ln w="38100">
            <a:solidFill>
              <a:schemeClr val="accent1"/>
            </a:solidFill>
            <a:miter lim="800000"/>
            <a:headEnd/>
            <a:tailEnd/>
          </a:ln>
          <a:effectLst/>
        </p:spPr>
      </p:pic>
      <p:pic>
        <p:nvPicPr>
          <p:cNvPr id="14" name="Picture 1"/>
          <p:cNvPicPr>
            <a:picLocks noChangeAspect="1" noChangeArrowheads="1"/>
          </p:cNvPicPr>
          <p:nvPr/>
        </p:nvPicPr>
        <p:blipFill>
          <a:blip r:embed="rId8"/>
          <a:srcRect/>
          <a:stretch>
            <a:fillRect/>
          </a:stretch>
        </p:blipFill>
        <p:spPr bwMode="auto">
          <a:xfrm>
            <a:off x="6253853" y="3361549"/>
            <a:ext cx="2241757" cy="1681318"/>
          </a:xfrm>
          <a:prstGeom prst="rect">
            <a:avLst/>
          </a:prstGeom>
          <a:noFill/>
          <a:ln w="38100">
            <a:solidFill>
              <a:schemeClr val="accent1"/>
            </a:solidFill>
            <a:miter lim="800000"/>
            <a:headEnd/>
            <a:tailEnd/>
          </a:ln>
          <a:effectLst/>
        </p:spPr>
      </p:pic>
      <p:pic>
        <p:nvPicPr>
          <p:cNvPr id="12" name="Picture 2"/>
          <p:cNvPicPr>
            <a:picLocks noChangeAspect="1" noChangeArrowheads="1"/>
          </p:cNvPicPr>
          <p:nvPr/>
        </p:nvPicPr>
        <p:blipFill>
          <a:blip r:embed="rId9"/>
          <a:srcRect/>
          <a:stretch>
            <a:fillRect/>
          </a:stretch>
        </p:blipFill>
        <p:spPr bwMode="auto">
          <a:xfrm>
            <a:off x="5262563" y="4717435"/>
            <a:ext cx="2807658" cy="1588115"/>
          </a:xfrm>
          <a:prstGeom prst="rect">
            <a:avLst/>
          </a:prstGeom>
          <a:noFill/>
          <a:ln w="38100">
            <a:solidFill>
              <a:schemeClr val="accent1"/>
            </a:solidFill>
            <a:miter lim="800000"/>
            <a:headEnd/>
            <a:tailEnd/>
          </a:ln>
          <a:effectLst/>
        </p:spPr>
      </p:pic>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Variants of DTW: Slope Constraints and Free Endpoints</a:t>
            </a:r>
          </a:p>
        </p:txBody>
      </p:sp>
      <p:sp>
        <p:nvSpPr>
          <p:cNvPr id="8" name="Rectangle 4"/>
          <p:cNvSpPr>
            <a:spLocks noChangeArrowheads="1"/>
          </p:cNvSpPr>
          <p:nvPr/>
        </p:nvSpPr>
        <p:spPr bwMode="auto">
          <a:xfrm>
            <a:off x="228600" y="589938"/>
            <a:ext cx="8686800" cy="6186309"/>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altLang="en-US" sz="1800" b="1" dirty="0">
                <a:solidFill>
                  <a:schemeClr val="bg1"/>
                </a:solidFill>
              </a:rPr>
              <a:t>In some applications (such as time series analysis),</a:t>
            </a:r>
            <a:br>
              <a:rPr lang="en-US" altLang="en-US" sz="1800" b="1" dirty="0">
                <a:solidFill>
                  <a:schemeClr val="bg1"/>
                </a:solidFill>
              </a:rPr>
            </a:br>
            <a:r>
              <a:rPr lang="en-US" altLang="en-US" sz="1800" b="1" dirty="0">
                <a:solidFill>
                  <a:schemeClr val="bg1"/>
                </a:solidFill>
              </a:rPr>
              <a:t>it is desirable to limit the maximum slope of the best</a:t>
            </a:r>
            <a:br>
              <a:rPr lang="en-US" altLang="en-US" sz="1800" b="1" dirty="0">
                <a:solidFill>
                  <a:schemeClr val="bg1"/>
                </a:solidFill>
              </a:rPr>
            </a:br>
            <a:r>
              <a:rPr lang="en-US" altLang="en-US" sz="1800" b="1" dirty="0">
                <a:solidFill>
                  <a:schemeClr val="bg1"/>
                </a:solidFill>
              </a:rPr>
              <a:t>path (e.g., limit the playback speed of a voice mail to</a:t>
            </a:r>
            <a:br>
              <a:rPr lang="en-US" altLang="en-US" sz="1800" b="1" dirty="0">
                <a:solidFill>
                  <a:schemeClr val="bg1"/>
                </a:solidFill>
              </a:rPr>
            </a:br>
            <a:r>
              <a:rPr lang="en-US" altLang="en-US" sz="1800" b="1" dirty="0">
                <a:solidFill>
                  <a:schemeClr val="bg1"/>
                </a:solidFill>
              </a:rPr>
              <a:t>a range of [1/2x,2x].</a:t>
            </a:r>
          </a:p>
          <a:p>
            <a:pPr marL="176213" indent="-176213">
              <a:spcBef>
                <a:spcPts val="0"/>
              </a:spcBef>
              <a:spcAft>
                <a:spcPts val="1200"/>
              </a:spcAft>
              <a:buFont typeface="Arial" pitchFamily="34" charset="0"/>
              <a:buChar char="•"/>
            </a:pPr>
            <a:r>
              <a:rPr lang="en-US" altLang="en-US" sz="1800" b="1" dirty="0">
                <a:solidFill>
                  <a:schemeClr val="bg1"/>
                </a:solidFill>
              </a:rPr>
              <a:t>This can reduce the overall computational </a:t>
            </a:r>
            <a:br>
              <a:rPr lang="en-US" altLang="en-US" sz="1800" b="1" dirty="0">
                <a:solidFill>
                  <a:schemeClr val="bg1"/>
                </a:solidFill>
              </a:rPr>
            </a:br>
            <a:r>
              <a:rPr lang="en-US" altLang="en-US" sz="1800" b="1" dirty="0">
                <a:solidFill>
                  <a:schemeClr val="bg1"/>
                </a:solidFill>
              </a:rPr>
              <a:t>complexity with only a modest increase in the </a:t>
            </a:r>
            <a:br>
              <a:rPr lang="en-US" altLang="en-US" sz="1800" b="1" dirty="0">
                <a:solidFill>
                  <a:schemeClr val="bg1"/>
                </a:solidFill>
              </a:rPr>
            </a:br>
            <a:r>
              <a:rPr lang="en-US" altLang="en-US" sz="1800" b="1" dirty="0">
                <a:solidFill>
                  <a:schemeClr val="bg1"/>
                </a:solidFill>
              </a:rPr>
              <a:t>per-node processing.</a:t>
            </a:r>
          </a:p>
          <a:p>
            <a:pPr marL="176213" indent="-176213">
              <a:spcBef>
                <a:spcPts val="0"/>
              </a:spcBef>
              <a:spcAft>
                <a:spcPts val="1200"/>
              </a:spcAft>
              <a:buFont typeface="Arial" pitchFamily="34" charset="0"/>
              <a:buChar char="•"/>
            </a:pPr>
            <a:r>
              <a:rPr lang="en-US" altLang="en-US" sz="1800" b="1" dirty="0">
                <a:solidFill>
                  <a:schemeClr val="bg1"/>
                </a:solidFill>
              </a:rPr>
              <a:t>This can be achieved by implementing different </a:t>
            </a:r>
            <a:br>
              <a:rPr lang="en-US" altLang="en-US" sz="1800" b="1" dirty="0">
                <a:solidFill>
                  <a:schemeClr val="bg1"/>
                </a:solidFill>
              </a:rPr>
            </a:br>
            <a:r>
              <a:rPr lang="en-US" altLang="en-US" sz="1800" b="1" dirty="0">
                <a:solidFill>
                  <a:schemeClr val="bg1"/>
                </a:solidFill>
              </a:rPr>
              <a:t>slope constraints.</a:t>
            </a:r>
          </a:p>
          <a:p>
            <a:pPr marL="176213" indent="-176213">
              <a:spcBef>
                <a:spcPts val="0"/>
              </a:spcBef>
              <a:spcAft>
                <a:spcPts val="1200"/>
              </a:spcAft>
              <a:buFont typeface="Arial" pitchFamily="34" charset="0"/>
              <a:buChar char="•"/>
            </a:pPr>
            <a:r>
              <a:rPr lang="en-US" altLang="en-US" sz="1800" b="1" dirty="0">
                <a:solidFill>
                  <a:schemeClr val="bg1"/>
                </a:solidFill>
              </a:rPr>
              <a:t>In other applications, such as word spotting, it is</a:t>
            </a:r>
            <a:br>
              <a:rPr lang="en-US" altLang="en-US" sz="1800" b="1" dirty="0">
                <a:solidFill>
                  <a:schemeClr val="bg1"/>
                </a:solidFill>
              </a:rPr>
            </a:br>
            <a:r>
              <a:rPr lang="en-US" altLang="en-US" sz="1800" b="1" dirty="0">
                <a:solidFill>
                  <a:schemeClr val="bg1"/>
                </a:solidFill>
              </a:rPr>
              <a:t>advantageous to allow the endpoints to vary.</a:t>
            </a:r>
          </a:p>
          <a:p>
            <a:pPr marL="176213" indent="-176213">
              <a:spcBef>
                <a:spcPts val="0"/>
              </a:spcBef>
              <a:spcAft>
                <a:spcPts val="1200"/>
              </a:spcAft>
              <a:buFont typeface="Arial" pitchFamily="34" charset="0"/>
              <a:buChar char="•"/>
            </a:pPr>
            <a:r>
              <a:rPr lang="en-US" altLang="en-US" sz="1800" b="1" dirty="0">
                <a:solidFill>
                  <a:schemeClr val="bg1"/>
                </a:solidFill>
              </a:rPr>
              <a:t>This is a special case of general</a:t>
            </a:r>
            <a:br>
              <a:rPr lang="en-US" altLang="en-US" sz="1800" b="1" dirty="0">
                <a:solidFill>
                  <a:schemeClr val="bg1"/>
                </a:solidFill>
              </a:rPr>
            </a:br>
            <a:r>
              <a:rPr lang="en-US" altLang="en-US" sz="1800" b="1" dirty="0">
                <a:solidFill>
                  <a:schemeClr val="bg1"/>
                </a:solidFill>
              </a:rPr>
              <a:t>optimization theory.</a:t>
            </a:r>
          </a:p>
          <a:p>
            <a:pPr marL="176213" indent="-176213">
              <a:spcBef>
                <a:spcPts val="0"/>
              </a:spcBef>
              <a:spcAft>
                <a:spcPts val="1200"/>
              </a:spcAft>
              <a:buFont typeface="Arial" pitchFamily="34" charset="0"/>
              <a:buChar char="•"/>
            </a:pPr>
            <a:r>
              <a:rPr lang="en-US" altLang="en-US" sz="1800" b="1" dirty="0">
                <a:solidFill>
                  <a:schemeClr val="bg1"/>
                </a:solidFill>
              </a:rPr>
              <a:t>The best path need not start</a:t>
            </a:r>
            <a:br>
              <a:rPr lang="en-US" altLang="en-US" sz="1800" b="1" dirty="0">
                <a:solidFill>
                  <a:schemeClr val="bg1"/>
                </a:solidFill>
              </a:rPr>
            </a:br>
            <a:r>
              <a:rPr lang="en-US" altLang="en-US" sz="1800" b="1" dirty="0">
                <a:solidFill>
                  <a:schemeClr val="bg1"/>
                </a:solidFill>
              </a:rPr>
              <a:t>at the lower left or terminate</a:t>
            </a:r>
            <a:br>
              <a:rPr lang="en-US" altLang="en-US" sz="1800" b="1" dirty="0">
                <a:solidFill>
                  <a:schemeClr val="bg1"/>
                </a:solidFill>
              </a:rPr>
            </a:br>
            <a:r>
              <a:rPr lang="en-US" altLang="en-US" sz="1800" b="1" dirty="0">
                <a:solidFill>
                  <a:schemeClr val="bg1"/>
                </a:solidFill>
              </a:rPr>
              <a:t>in the upper right of the DP grid.</a:t>
            </a:r>
          </a:p>
          <a:p>
            <a:pPr marL="176213" indent="-176213">
              <a:spcBef>
                <a:spcPts val="0"/>
              </a:spcBef>
              <a:spcAft>
                <a:spcPts val="1200"/>
              </a:spcAft>
              <a:buFont typeface="Arial" pitchFamily="34" charset="0"/>
              <a:buChar char="•"/>
            </a:pPr>
            <a:r>
              <a:rPr lang="en-US" altLang="en-US" sz="1800" b="1" dirty="0">
                <a:solidFill>
                  <a:schemeClr val="bg1"/>
                </a:solidFill>
              </a:rPr>
              <a:t>HMMs provide a much better</a:t>
            </a:r>
            <a:br>
              <a:rPr lang="en-US" altLang="en-US" sz="1800" b="1" dirty="0">
                <a:solidFill>
                  <a:schemeClr val="bg1"/>
                </a:solidFill>
              </a:rPr>
            </a:br>
            <a:r>
              <a:rPr lang="en-US" altLang="en-US" sz="1800" b="1" dirty="0">
                <a:solidFill>
                  <a:schemeClr val="bg1"/>
                </a:solidFill>
              </a:rPr>
              <a:t>means of achieving this.</a:t>
            </a:r>
          </a:p>
          <a:p>
            <a:pPr marL="176213" indent="-176213">
              <a:spcBef>
                <a:spcPts val="0"/>
              </a:spcBef>
              <a:spcAft>
                <a:spcPts val="1800"/>
              </a:spcAft>
              <a:buFont typeface="Arial" pitchFamily="34" charset="0"/>
              <a:buChar char="•"/>
            </a:pPr>
            <a:endParaRPr lang="en-US" altLang="en-US" sz="1800" b="1" dirty="0">
              <a:solidFill>
                <a:schemeClr val="bg1"/>
              </a:solidFill>
            </a:endParaRPr>
          </a:p>
        </p:txBody>
      </p:sp>
      <p:pic>
        <p:nvPicPr>
          <p:cNvPr id="3" name="Picture 2" descr="Chart&#10;&#10;Description automatically generated">
            <a:extLst>
              <a:ext uri="{FF2B5EF4-FFF2-40B4-BE49-F238E27FC236}">
                <a16:creationId xmlns:a16="http://schemas.microsoft.com/office/drawing/2014/main" id="{D01A19EE-5DF4-914E-83AF-825D55C1893E}"/>
              </a:ext>
            </a:extLst>
          </p:cNvPr>
          <p:cNvPicPr>
            <a:picLocks noChangeAspect="1"/>
          </p:cNvPicPr>
          <p:nvPr/>
        </p:nvPicPr>
        <p:blipFill rotWithShape="1">
          <a:blip r:embed="rId2">
            <a:extLst>
              <a:ext uri="{28A0092B-C50C-407E-A947-70E740481C1C}">
                <a14:useLocalDpi xmlns:a14="http://schemas.microsoft.com/office/drawing/2010/main" val="0"/>
              </a:ext>
            </a:extLst>
          </a:blip>
          <a:srcRect r="642" b="49674"/>
          <a:stretch/>
        </p:blipFill>
        <p:spPr>
          <a:xfrm>
            <a:off x="6147467" y="636695"/>
            <a:ext cx="2767933" cy="3154470"/>
          </a:xfrm>
          <a:prstGeom prst="rect">
            <a:avLst/>
          </a:prstGeom>
        </p:spPr>
      </p:pic>
      <p:sp>
        <p:nvSpPr>
          <p:cNvPr id="2" name="Rectangle 1">
            <a:extLst>
              <a:ext uri="{FF2B5EF4-FFF2-40B4-BE49-F238E27FC236}">
                <a16:creationId xmlns:a16="http://schemas.microsoft.com/office/drawing/2014/main" id="{91B38623-51AF-D04B-B9E7-49A1A6AD2E40}"/>
              </a:ext>
            </a:extLst>
          </p:cNvPr>
          <p:cNvSpPr/>
          <p:nvPr/>
        </p:nvSpPr>
        <p:spPr>
          <a:xfrm>
            <a:off x="5907639" y="3664449"/>
            <a:ext cx="291417" cy="30411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ig. 1. Constraining the warping path using the: Sakoe-Chiba band (left); Itakura parallelogram (right)">
            <a:hlinkClick r:id="rId3"/>
            <a:extLst>
              <a:ext uri="{FF2B5EF4-FFF2-40B4-BE49-F238E27FC236}">
                <a16:creationId xmlns:a16="http://schemas.microsoft.com/office/drawing/2014/main" id="{E9235FBA-C4EC-E349-8253-F13A1E52BB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31" b="8082"/>
          <a:stretch/>
        </p:blipFill>
        <p:spPr bwMode="auto">
          <a:xfrm>
            <a:off x="4248950" y="4152455"/>
            <a:ext cx="4767209" cy="219185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E86C6AA-E3D1-1F46-A1F6-4085D8A6DEE9}"/>
              </a:ext>
            </a:extLst>
          </p:cNvPr>
          <p:cNvSpPr/>
          <p:nvPr/>
        </p:nvSpPr>
        <p:spPr>
          <a:xfrm flipH="1">
            <a:off x="8650840" y="582339"/>
            <a:ext cx="304278" cy="12259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543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Application: Scoring of Sequential Decoding Systems</a:t>
            </a:r>
          </a:p>
        </p:txBody>
      </p:sp>
      <p:sp>
        <p:nvSpPr>
          <p:cNvPr id="8" name="Rectangle 4"/>
          <p:cNvSpPr>
            <a:spLocks noChangeArrowheads="1"/>
          </p:cNvSpPr>
          <p:nvPr/>
        </p:nvSpPr>
        <p:spPr bwMode="auto">
          <a:xfrm>
            <a:off x="227012" y="589938"/>
            <a:ext cx="8666264" cy="6663363"/>
          </a:xfrm>
          <a:prstGeom prst="rect">
            <a:avLst/>
          </a:prstGeom>
          <a:noFill/>
          <a:ln w="9525">
            <a:noFill/>
            <a:miter lim="800000"/>
            <a:headEnd/>
            <a:tailEnd/>
          </a:ln>
          <a:effectLst/>
        </p:spPr>
        <p:txBody>
          <a:bodyPr wrap="square" lIns="0" tIns="0" rIns="0" bIns="0">
            <a:spAutoFit/>
          </a:bodyPr>
          <a:lstStyle/>
          <a:p>
            <a:pPr marL="176213" indent="-176213">
              <a:spcBef>
                <a:spcPts val="0"/>
              </a:spcBef>
              <a:spcAft>
                <a:spcPts val="1200"/>
              </a:spcAft>
              <a:buFont typeface="Arial" pitchFamily="34" charset="0"/>
              <a:buChar char="•"/>
            </a:pPr>
            <a:r>
              <a:rPr lang="en-US" altLang="en-US" sz="1800" b="1" dirty="0">
                <a:solidFill>
                  <a:schemeClr val="accent1"/>
                </a:solidFill>
              </a:rPr>
              <a:t>String Matching:</a:t>
            </a:r>
            <a:r>
              <a:rPr lang="en-US" altLang="en-US" sz="1800" b="1" dirty="0">
                <a:solidFill>
                  <a:schemeClr val="bg1"/>
                </a:solidFill>
              </a:rPr>
              <a:t> binary similarity measure, equal weighting of error types</a:t>
            </a:r>
          </a:p>
          <a:p>
            <a:pPr algn="ctr" hangingPunct="0"/>
            <a:r>
              <a:rPr lang="en-US" sz="1800" b="1" dirty="0">
                <a:solidFill>
                  <a:schemeClr val="accent1"/>
                </a:solidFill>
                <a:latin typeface="Courier New" panose="02070309020205020404" pitchFamily="49" charset="0"/>
                <a:cs typeface="Courier New" panose="02070309020205020404" pitchFamily="49" charset="0"/>
              </a:rPr>
              <a:t>Ref:</a:t>
            </a:r>
            <a:r>
              <a:rPr lang="en-US" sz="1800" b="1" dirty="0">
                <a:latin typeface="Courier New" panose="02070309020205020404" pitchFamily="49" charset="0"/>
                <a:cs typeface="Courier New" panose="02070309020205020404" pitchFamily="49" charset="0"/>
              </a:rPr>
              <a:t> bckg seiz SEIZ SEIZ bckg seiz bckg</a:t>
            </a:r>
          </a:p>
          <a:p>
            <a:pPr algn="ctr" hangingPunct="0"/>
            <a:r>
              <a:rPr lang="en-US" sz="1800" b="1" dirty="0" err="1">
                <a:solidFill>
                  <a:schemeClr val="accent1"/>
                </a:solidFill>
                <a:latin typeface="Courier New" panose="02070309020205020404" pitchFamily="49" charset="0"/>
                <a:cs typeface="Courier New" panose="02070309020205020404" pitchFamily="49" charset="0"/>
              </a:rPr>
              <a:t>Hyp</a:t>
            </a:r>
            <a:r>
              <a:rPr lang="en-US" sz="1800" b="1" dirty="0">
                <a:solidFill>
                  <a:schemeClr val="accent1"/>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bckg seiz BCKG **** bckg seiz ****</a:t>
            </a:r>
          </a:p>
          <a:p>
            <a:pPr algn="ctr" hangingPunct="0">
              <a:spcAft>
                <a:spcPts val="1200"/>
              </a:spcAft>
            </a:pPr>
            <a:r>
              <a:rPr lang="en-US" sz="1800" b="1" dirty="0">
                <a:latin typeface="Courier New" panose="02070309020205020404" pitchFamily="49" charset="0"/>
                <a:cs typeface="Courier New" panose="02070309020205020404" pitchFamily="49" charset="0"/>
              </a:rPr>
              <a:t>(Hits: 4  Sub: 1  Ins: 0  Del: 2   </a:t>
            </a:r>
            <a:r>
              <a:rPr lang="en-US" sz="1800" b="1" dirty="0">
                <a:highlight>
                  <a:srgbClr val="00FF00"/>
                </a:highlight>
                <a:latin typeface="Courier New" panose="02070309020205020404" pitchFamily="49" charset="0"/>
                <a:cs typeface="Courier New" panose="02070309020205020404" pitchFamily="49" charset="0"/>
              </a:rPr>
              <a:t>Total Errors: 3</a:t>
            </a:r>
            <a:r>
              <a:rPr lang="en-US" sz="1800" b="1" dirty="0">
                <a:latin typeface="Courier New" panose="02070309020205020404" pitchFamily="49" charset="0"/>
                <a:cs typeface="Courier New" panose="02070309020205020404" pitchFamily="49" charset="0"/>
              </a:rPr>
              <a:t>)</a:t>
            </a:r>
          </a:p>
          <a:p>
            <a:pPr algn="ctr" hangingPunct="0"/>
            <a:r>
              <a:rPr lang="en-US" sz="1800" b="1" dirty="0">
                <a:solidFill>
                  <a:schemeClr val="accent1"/>
                </a:solidFill>
                <a:latin typeface="Courier New" panose="02070309020205020404" pitchFamily="49" charset="0"/>
                <a:cs typeface="Courier New" panose="02070309020205020404" pitchFamily="49" charset="0"/>
              </a:rPr>
              <a:t>Ref:</a:t>
            </a:r>
            <a:r>
              <a:rPr lang="en-US" sz="1800" b="1" dirty="0">
                <a:latin typeface="Courier New" panose="02070309020205020404" pitchFamily="49" charset="0"/>
                <a:cs typeface="Courier New" panose="02070309020205020404" pitchFamily="49" charset="0"/>
              </a:rPr>
              <a:t> bckg seiz BCKG **** bckg seiz ****</a:t>
            </a:r>
          </a:p>
          <a:p>
            <a:pPr algn="ctr" hangingPunct="0"/>
            <a:r>
              <a:rPr lang="en-US" sz="1800" b="1" dirty="0" err="1">
                <a:solidFill>
                  <a:schemeClr val="accent1"/>
                </a:solidFill>
                <a:latin typeface="Courier New" panose="02070309020205020404" pitchFamily="49" charset="0"/>
                <a:cs typeface="Courier New" panose="02070309020205020404" pitchFamily="49" charset="0"/>
              </a:rPr>
              <a:t>Hyp</a:t>
            </a:r>
            <a:r>
              <a:rPr lang="en-US" sz="1800" b="1" dirty="0">
                <a:solidFill>
                  <a:schemeClr val="accent1"/>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bckg seiz SEIZ SEIZ bckg seiz bckg </a:t>
            </a:r>
          </a:p>
          <a:p>
            <a:pPr algn="ctr" hangingPunct="0">
              <a:spcAft>
                <a:spcPts val="1200"/>
              </a:spcAft>
            </a:pPr>
            <a:r>
              <a:rPr lang="en-US" sz="1800" b="1" dirty="0">
                <a:latin typeface="Courier New" panose="02070309020205020404" pitchFamily="49" charset="0"/>
                <a:cs typeface="Courier New" panose="02070309020205020404" pitchFamily="49" charset="0"/>
              </a:rPr>
              <a:t>(Hits: 4  Sub: 1  Ins: 2  Del: 0   </a:t>
            </a:r>
            <a:r>
              <a:rPr lang="en-US" sz="1800" b="1" dirty="0">
                <a:highlight>
                  <a:srgbClr val="00FF00"/>
                </a:highlight>
                <a:latin typeface="Courier New" panose="02070309020205020404" pitchFamily="49" charset="0"/>
                <a:cs typeface="Courier New" panose="02070309020205020404" pitchFamily="49" charset="0"/>
              </a:rPr>
              <a:t>Total Errors: 3</a:t>
            </a:r>
            <a:r>
              <a:rPr lang="en-US" sz="1800" b="1" dirty="0">
                <a:latin typeface="Courier New" panose="02070309020205020404" pitchFamily="49" charset="0"/>
                <a:cs typeface="Courier New" panose="02070309020205020404" pitchFamily="49" charset="0"/>
              </a:rPr>
              <a:t>)</a:t>
            </a:r>
          </a:p>
          <a:p>
            <a:pPr marL="176213" indent="-176213" hangingPunct="0">
              <a:spcBef>
                <a:spcPts val="0"/>
              </a:spcBef>
              <a:spcAft>
                <a:spcPts val="1200"/>
              </a:spcAft>
              <a:buFont typeface="Arial" pitchFamily="34" charset="0"/>
              <a:buChar char="•"/>
            </a:pPr>
            <a:r>
              <a:rPr lang="en-US" sz="1800" b="1" dirty="0">
                <a:solidFill>
                  <a:schemeClr val="accent1"/>
                </a:solidFill>
              </a:rPr>
              <a:t>Phonetic String Alignment:</a:t>
            </a:r>
            <a:r>
              <a:rPr lang="en-US" sz="1800" b="1" dirty="0">
                <a:solidFill>
                  <a:schemeClr val="bg1"/>
                </a:solidFill>
              </a:rPr>
              <a:t> using a more sophisticated distance measure based on phonetic similarity</a:t>
            </a:r>
          </a:p>
          <a:p>
            <a:pPr algn="ctr" hangingPunct="0">
              <a:spcBef>
                <a:spcPts val="0"/>
              </a:spcBef>
              <a:spcAft>
                <a:spcPts val="0"/>
              </a:spcAft>
            </a:pPr>
            <a:r>
              <a:rPr lang="en-US" sz="1800" b="1" dirty="0">
                <a:latin typeface="Courier New" panose="02070309020205020404" pitchFamily="49" charset="0"/>
                <a:cs typeface="Courier New" panose="02070309020205020404" pitchFamily="49" charset="0"/>
              </a:rPr>
              <a:t> </a:t>
            </a:r>
            <a:r>
              <a:rPr lang="en-US" sz="1800" b="1" dirty="0">
                <a:solidFill>
                  <a:schemeClr val="accent1"/>
                </a:solidFill>
                <a:latin typeface="Courier New" panose="02070309020205020404" pitchFamily="49" charset="0"/>
                <a:cs typeface="Courier New" panose="02070309020205020404" pitchFamily="49" charset="0"/>
              </a:rPr>
              <a:t>Ref:</a:t>
            </a:r>
            <a:r>
              <a:rPr lang="en-US" sz="1800" b="1" dirty="0">
                <a:latin typeface="Courier New" panose="02070309020205020404" pitchFamily="49" charset="0"/>
                <a:cs typeface="Courier New" panose="02070309020205020404" pitchFamily="49" charset="0"/>
              </a:rPr>
              <a:t> CUT TALL SPRUCE TREES</a:t>
            </a:r>
          </a:p>
          <a:p>
            <a:pPr algn="ctr" hangingPunct="0">
              <a:spcBef>
                <a:spcPts val="0"/>
              </a:spcBef>
              <a:spcAft>
                <a:spcPts val="1200"/>
              </a:spcAft>
            </a:pPr>
            <a:r>
              <a:rPr lang="en-US" sz="1800" b="1" dirty="0" err="1">
                <a:solidFill>
                  <a:schemeClr val="accent1"/>
                </a:solidFill>
                <a:latin typeface="Courier New" panose="02070309020205020404" pitchFamily="49" charset="0"/>
                <a:cs typeface="Courier New" panose="02070309020205020404" pitchFamily="49" charset="0"/>
              </a:rPr>
              <a:t>Hyp</a:t>
            </a:r>
            <a:r>
              <a:rPr lang="en-US" sz="1800" b="1" dirty="0">
                <a:solidFill>
                  <a:schemeClr val="accent1"/>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HAUL MOOSE FOR FREE </a:t>
            </a:r>
          </a:p>
          <a:p>
            <a:pPr algn="ctr" hangingPunct="0">
              <a:spcBef>
                <a:spcPts val="0"/>
              </a:spcBef>
              <a:spcAft>
                <a:spcPts val="0"/>
              </a:spcAft>
            </a:pPr>
            <a:r>
              <a:rPr lang="en-US" sz="1800" b="1" dirty="0" err="1">
                <a:solidFill>
                  <a:schemeClr val="accent1"/>
                </a:solidFill>
                <a:latin typeface="Courier New" panose="02070309020205020404" pitchFamily="49" charset="0"/>
                <a:cs typeface="Courier New" panose="02070309020205020404" pitchFamily="49" charset="0"/>
              </a:rPr>
              <a:t>Rph</a:t>
            </a:r>
            <a:r>
              <a:rPr lang="en-US" sz="1800" b="1" dirty="0">
                <a:solidFill>
                  <a:schemeClr val="accent1"/>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K  AX T  T  ae ** l S  P  R Y  </a:t>
            </a:r>
            <a:r>
              <a:rPr lang="en-US" sz="1800" b="1" dirty="0" err="1">
                <a:latin typeface="Courier New" panose="02070309020205020404" pitchFamily="49" charset="0"/>
                <a:cs typeface="Courier New" panose="02070309020205020404" pitchFamily="49" charset="0"/>
              </a:rPr>
              <a:t>uw</a:t>
            </a:r>
            <a:r>
              <a:rPr lang="en-US" sz="1800" b="1" dirty="0">
                <a:latin typeface="Courier New" panose="02070309020205020404" pitchFamily="49" charset="0"/>
                <a:cs typeface="Courier New" panose="02070309020205020404" pitchFamily="49" charset="0"/>
              </a:rPr>
              <a:t> s ** ** ** ** T r </a:t>
            </a:r>
            <a:r>
              <a:rPr lang="en-US" sz="1800" b="1" dirty="0" err="1">
                <a:latin typeface="Courier New" panose="02070309020205020404" pitchFamily="49" charset="0"/>
                <a:cs typeface="Courier New" panose="02070309020205020404" pitchFamily="49" charset="0"/>
              </a:rPr>
              <a:t>iy</a:t>
            </a:r>
            <a:r>
              <a:rPr lang="en-US" sz="1800" b="1" dirty="0">
                <a:latin typeface="Courier New" panose="02070309020205020404" pitchFamily="49" charset="0"/>
                <a:cs typeface="Courier New" panose="02070309020205020404" pitchFamily="49" charset="0"/>
              </a:rPr>
              <a:t> S </a:t>
            </a:r>
          </a:p>
          <a:p>
            <a:pPr algn="ctr" hangingPunct="0">
              <a:spcBef>
                <a:spcPts val="0"/>
              </a:spcBef>
              <a:spcAft>
                <a:spcPts val="0"/>
              </a:spcAft>
            </a:pPr>
            <a:r>
              <a:rPr lang="en-US" sz="1800" b="1" dirty="0">
                <a:latin typeface="Courier New" panose="02070309020205020404" pitchFamily="49" charset="0"/>
                <a:cs typeface="Courier New" panose="02070309020205020404" pitchFamily="49" charset="0"/>
              </a:rPr>
              <a:t> </a:t>
            </a:r>
            <a:r>
              <a:rPr lang="en-US" sz="1800" b="1" dirty="0" err="1">
                <a:solidFill>
                  <a:schemeClr val="accent1"/>
                </a:solidFill>
                <a:latin typeface="Courier New" panose="02070309020205020404" pitchFamily="49" charset="0"/>
                <a:cs typeface="Courier New" panose="02070309020205020404" pitchFamily="49" charset="0"/>
              </a:rPr>
              <a:t>Hph</a:t>
            </a:r>
            <a:r>
              <a:rPr lang="en-US" sz="1800" b="1" dirty="0">
                <a:solidFill>
                  <a:schemeClr val="accent1"/>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 ** ** HH ae AX l ** ** M ** </a:t>
            </a:r>
            <a:r>
              <a:rPr lang="en-US" sz="1800" b="1" dirty="0" err="1">
                <a:latin typeface="Courier New" panose="02070309020205020404" pitchFamily="49" charset="0"/>
                <a:cs typeface="Courier New" panose="02070309020205020404" pitchFamily="49" charset="0"/>
              </a:rPr>
              <a:t>uw</a:t>
            </a:r>
            <a:r>
              <a:rPr lang="en-US" sz="1800" b="1" dirty="0">
                <a:latin typeface="Courier New" panose="02070309020205020404" pitchFamily="49" charset="0"/>
                <a:cs typeface="Courier New" panose="02070309020205020404" pitchFamily="49" charset="0"/>
              </a:rPr>
              <a:t> s F  OW R  ** F r </a:t>
            </a:r>
            <a:r>
              <a:rPr lang="en-US" sz="1800" b="1" dirty="0" err="1">
                <a:latin typeface="Courier New" panose="02070309020205020404" pitchFamily="49" charset="0"/>
                <a:cs typeface="Courier New" panose="02070309020205020404" pitchFamily="49" charset="0"/>
              </a:rPr>
              <a:t>iy</a:t>
            </a:r>
            <a:r>
              <a:rPr lang="en-US" sz="1800" b="1" dirty="0">
                <a:latin typeface="Courier New" panose="02070309020205020404" pitchFamily="49" charset="0"/>
                <a:cs typeface="Courier New" panose="02070309020205020404" pitchFamily="49" charset="0"/>
              </a:rPr>
              <a:t> **</a:t>
            </a:r>
          </a:p>
          <a:p>
            <a:pPr algn="ctr" hangingPunct="0">
              <a:spcBef>
                <a:spcPts val="0"/>
              </a:spcBef>
              <a:spcAft>
                <a:spcPts val="1200"/>
              </a:spcAft>
            </a:pPr>
            <a:r>
              <a:rPr lang="en-US" sz="1800" b="1" dirty="0">
                <a:latin typeface="Courier New" panose="02070309020205020404" pitchFamily="49" charset="0"/>
                <a:cs typeface="Courier New" panose="02070309020205020404" pitchFamily="49" charset="0"/>
              </a:rPr>
              <a:t>(Hits: 9  Sub: 3  Ins: 2  Del: 6   </a:t>
            </a:r>
            <a:r>
              <a:rPr lang="en-US" sz="1800" b="1" dirty="0">
                <a:highlight>
                  <a:srgbClr val="00FF00"/>
                </a:highlight>
                <a:latin typeface="Courier New" panose="02070309020205020404" pitchFamily="49" charset="0"/>
                <a:cs typeface="Courier New" panose="02070309020205020404" pitchFamily="49" charset="0"/>
              </a:rPr>
              <a:t>Total Errors: 11</a:t>
            </a:r>
            <a:r>
              <a:rPr lang="en-US" sz="1800" b="1" dirty="0">
                <a:latin typeface="Courier New" panose="02070309020205020404" pitchFamily="49" charset="0"/>
                <a:cs typeface="Courier New" panose="02070309020205020404" pitchFamily="49" charset="0"/>
              </a:rPr>
              <a:t>)</a:t>
            </a:r>
          </a:p>
          <a:p>
            <a:pPr algn="ctr" hangingPunct="0">
              <a:spcBef>
                <a:spcPts val="0"/>
              </a:spcBef>
              <a:spcAft>
                <a:spcPts val="0"/>
              </a:spcAft>
            </a:pPr>
            <a:r>
              <a:rPr lang="en-US" sz="1800" b="1" dirty="0">
                <a:solidFill>
                  <a:schemeClr val="accent1"/>
                </a:solidFill>
                <a:latin typeface="Courier New" panose="02070309020205020404" pitchFamily="49" charset="0"/>
                <a:cs typeface="Courier New" panose="02070309020205020404" pitchFamily="49" charset="0"/>
              </a:rPr>
              <a:t>Ref:</a:t>
            </a:r>
            <a:r>
              <a:rPr lang="en-US" sz="1800" b="1" dirty="0">
                <a:latin typeface="Courier New" panose="02070309020205020404" pitchFamily="49" charset="0"/>
                <a:cs typeface="Courier New" panose="02070309020205020404" pitchFamily="49" charset="0"/>
              </a:rPr>
              <a:t> CUT TALL SPRUCE *** TREES</a:t>
            </a:r>
          </a:p>
          <a:p>
            <a:pPr algn="ctr" hangingPunct="0">
              <a:spcBef>
                <a:spcPts val="0"/>
              </a:spcBef>
              <a:spcAft>
                <a:spcPts val="0"/>
              </a:spcAft>
            </a:pPr>
            <a:r>
              <a:rPr lang="en-US" sz="1800" b="1" dirty="0" err="1">
                <a:solidFill>
                  <a:schemeClr val="accent1"/>
                </a:solidFill>
                <a:latin typeface="Courier New" panose="02070309020205020404" pitchFamily="49" charset="0"/>
                <a:cs typeface="Courier New" panose="02070309020205020404" pitchFamily="49" charset="0"/>
              </a:rPr>
              <a:t>Hyp</a:t>
            </a:r>
            <a:r>
              <a:rPr lang="en-US" sz="1800" b="1" dirty="0">
                <a:solidFill>
                  <a:schemeClr val="accent1"/>
                </a:solidFill>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 HAUL MOOSE  FOR FREE </a:t>
            </a:r>
          </a:p>
          <a:p>
            <a:pPr algn="ctr" hangingPunct="0">
              <a:spcBef>
                <a:spcPts val="0"/>
              </a:spcBef>
              <a:spcAft>
                <a:spcPts val="0"/>
              </a:spcAft>
            </a:pPr>
            <a:r>
              <a:rPr lang="en-US" sz="1800" b="1" dirty="0">
                <a:latin typeface="Courier New" panose="02070309020205020404" pitchFamily="49" charset="0"/>
                <a:cs typeface="Courier New" panose="02070309020205020404" pitchFamily="49" charset="0"/>
              </a:rPr>
              <a:t>(Hits: 0  Sub: 3  Ins: 1  Del: 1   </a:t>
            </a:r>
            <a:r>
              <a:rPr lang="en-US" sz="1800" b="1" dirty="0">
                <a:highlight>
                  <a:srgbClr val="00FF00"/>
                </a:highlight>
                <a:latin typeface="Courier New" panose="02070309020205020404" pitchFamily="49" charset="0"/>
                <a:cs typeface="Courier New" panose="02070309020205020404" pitchFamily="49" charset="0"/>
              </a:rPr>
              <a:t>Total Errors: 5</a:t>
            </a:r>
            <a:r>
              <a:rPr lang="en-US" sz="1800" b="1" dirty="0">
                <a:latin typeface="Courier New" panose="02070309020205020404" pitchFamily="49" charset="0"/>
                <a:cs typeface="Courier New" panose="02070309020205020404" pitchFamily="49" charset="0"/>
              </a:rPr>
              <a:t>)</a:t>
            </a:r>
          </a:p>
          <a:p>
            <a:pPr algn="ctr" hangingPunct="0"/>
            <a:endParaRPr lang="en-US" sz="1800" b="1" dirty="0">
              <a:latin typeface="Courier New" panose="02070309020205020404" pitchFamily="49" charset="0"/>
              <a:cs typeface="Courier New" panose="02070309020205020404" pitchFamily="49" charset="0"/>
            </a:endParaRPr>
          </a:p>
          <a:p>
            <a:pPr hangingPunct="0">
              <a:spcBef>
                <a:spcPts val="0"/>
              </a:spcBef>
              <a:spcAft>
                <a:spcPts val="1200"/>
              </a:spcAft>
            </a:pPr>
            <a:endParaRPr lang="en-US" sz="1800" b="1" dirty="0">
              <a:solidFill>
                <a:schemeClr val="bg1"/>
              </a:solidFill>
            </a:endParaRPr>
          </a:p>
          <a:p>
            <a:pPr algn="ctr" hangingPunct="0"/>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9794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Application: Scoring of Sequential Decoding Systems</a:t>
            </a:r>
          </a:p>
        </p:txBody>
      </p:sp>
      <p:pic>
        <p:nvPicPr>
          <p:cNvPr id="5" name="Picture 4" descr="Diagram&#10;&#10;Description automatically generated with low confidence">
            <a:extLst>
              <a:ext uri="{FF2B5EF4-FFF2-40B4-BE49-F238E27FC236}">
                <a16:creationId xmlns:a16="http://schemas.microsoft.com/office/drawing/2014/main" id="{68B71E8E-A9EF-3143-BB6C-E0F750B34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69" y="746785"/>
            <a:ext cx="6449861" cy="5625259"/>
          </a:xfrm>
          <a:prstGeom prst="rect">
            <a:avLst/>
          </a:prstGeom>
        </p:spPr>
      </p:pic>
    </p:spTree>
    <p:extLst>
      <p:ext uri="{BB962C8B-B14F-4D97-AF65-F5344CB8AC3E}">
        <p14:creationId xmlns:p14="http://schemas.microsoft.com/office/powerpoint/2010/main" val="22159991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8599" y="682625"/>
            <a:ext cx="8686801" cy="4124206"/>
          </a:xfrm>
          <a:prstGeom prst="rect">
            <a:avLst/>
          </a:prstGeom>
          <a:noFill/>
          <a:ln w="9525">
            <a:noFill/>
            <a:miter lim="800000"/>
            <a:headEnd/>
            <a:tailEnd/>
          </a:ln>
        </p:spPr>
        <p:txBody>
          <a:bodyPr wrap="square" lIns="0" tIns="0" rIns="0" bIns="0">
            <a:spAutoFit/>
          </a:bodyPr>
          <a:lstStyle/>
          <a:p>
            <a:pPr marL="171450" indent="-171450">
              <a:spcBef>
                <a:spcPts val="0"/>
              </a:spcBef>
              <a:spcAft>
                <a:spcPts val="1200"/>
              </a:spcAft>
              <a:buFontTx/>
              <a:buChar char="•"/>
            </a:pPr>
            <a:r>
              <a:rPr lang="en-US" sz="1800" b="1" dirty="0">
                <a:solidFill>
                  <a:schemeClr val="accent1"/>
                </a:solidFill>
              </a:rPr>
              <a:t>What we discussed in this lecture:</a:t>
            </a:r>
          </a:p>
          <a:p>
            <a:pPr marL="347663" indent="-174625">
              <a:spcBef>
                <a:spcPts val="0"/>
              </a:spcBef>
              <a:spcAft>
                <a:spcPts val="1200"/>
              </a:spcAft>
              <a:buFont typeface="Wingdings" pitchFamily="2" charset="2"/>
              <a:buChar char="§"/>
            </a:pPr>
            <a:r>
              <a:rPr lang="en-US" sz="1800" b="1" dirty="0">
                <a:solidFill>
                  <a:schemeClr val="bg1"/>
                </a:solidFill>
              </a:rPr>
              <a:t>Reviewed discrete Hidden Markov Models.</a:t>
            </a:r>
          </a:p>
          <a:p>
            <a:pPr marL="347663" indent="-174625">
              <a:spcBef>
                <a:spcPts val="0"/>
              </a:spcBef>
              <a:spcAft>
                <a:spcPts val="1200"/>
              </a:spcAft>
              <a:buFont typeface="Wingdings" pitchFamily="2" charset="2"/>
              <a:buChar char="§"/>
            </a:pPr>
            <a:r>
              <a:rPr lang="en-US" sz="1800" b="1" dirty="0">
                <a:solidFill>
                  <a:schemeClr val="bg1"/>
                </a:solidFill>
              </a:rPr>
              <a:t>Formally introduced dynamic programming.</a:t>
            </a:r>
          </a:p>
          <a:p>
            <a:pPr marL="347663" indent="-174625">
              <a:spcBef>
                <a:spcPts val="0"/>
              </a:spcBef>
              <a:spcAft>
                <a:spcPts val="1200"/>
              </a:spcAft>
              <a:buFont typeface="Wingdings" pitchFamily="2" charset="2"/>
              <a:buChar char="§"/>
            </a:pPr>
            <a:r>
              <a:rPr lang="en-US" sz="1800" b="1" dirty="0">
                <a:solidFill>
                  <a:schemeClr val="bg1"/>
                </a:solidFill>
              </a:rPr>
              <a:t>Described its use to find the best state sequence in a hidden Markov model.</a:t>
            </a:r>
          </a:p>
          <a:p>
            <a:pPr marL="347663" indent="-174625">
              <a:spcBef>
                <a:spcPts val="0"/>
              </a:spcBef>
              <a:spcAft>
                <a:spcPts val="1200"/>
              </a:spcAft>
              <a:buFont typeface="Wingdings" pitchFamily="2" charset="2"/>
              <a:buChar char="§"/>
            </a:pPr>
            <a:r>
              <a:rPr lang="en-US" sz="1800" b="1" dirty="0">
                <a:solidFill>
                  <a:schemeClr val="bg1"/>
                </a:solidFill>
              </a:rPr>
              <a:t>Demonstrated its application to a range of problems including string matching.</a:t>
            </a:r>
          </a:p>
          <a:p>
            <a:pPr marL="171450" indent="-171450">
              <a:spcBef>
                <a:spcPts val="0"/>
              </a:spcBef>
              <a:spcAft>
                <a:spcPts val="1200"/>
              </a:spcAft>
            </a:pPr>
            <a:r>
              <a:rPr lang="en-US" sz="1800" b="1" dirty="0">
                <a:solidFill>
                  <a:schemeClr val="accent1"/>
                </a:solidFill>
              </a:rPr>
              <a:t>Remaining issues:</a:t>
            </a:r>
          </a:p>
          <a:p>
            <a:pPr marL="347663" indent="-174625">
              <a:spcBef>
                <a:spcPts val="0"/>
              </a:spcBef>
              <a:spcAft>
                <a:spcPts val="1200"/>
              </a:spcAft>
              <a:buFont typeface="Wingdings" pitchFamily="2" charset="2"/>
              <a:buChar char="§"/>
            </a:pPr>
            <a:r>
              <a:rPr lang="en-US" sz="1800" b="1" dirty="0">
                <a:solidFill>
                  <a:schemeClr val="bg1"/>
                </a:solidFill>
              </a:rPr>
              <a:t>Derive the reestimation equations using the EM Theorem so we can guarantee convergence.</a:t>
            </a:r>
          </a:p>
          <a:p>
            <a:pPr marL="347663" indent="-174625">
              <a:spcBef>
                <a:spcPts val="0"/>
              </a:spcBef>
              <a:spcAft>
                <a:spcPts val="1200"/>
              </a:spcAft>
              <a:buFont typeface="Wingdings" pitchFamily="2" charset="2"/>
              <a:buChar char="§"/>
            </a:pPr>
            <a:r>
              <a:rPr lang="en-US" sz="1800" b="1" dirty="0">
                <a:solidFill>
                  <a:schemeClr val="bg1"/>
                </a:solidFill>
              </a:rPr>
              <a:t>Generalize the output distribution to a continuous distribution using a Gaussian mixture model.</a:t>
            </a:r>
          </a:p>
        </p:txBody>
      </p:sp>
    </p:spTree>
    <p:extLst>
      <p:ext uri="{BB962C8B-B14F-4D97-AF65-F5344CB8AC3E}">
        <p14:creationId xmlns:p14="http://schemas.microsoft.com/office/powerpoint/2010/main" val="197954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dirty="0"/>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dirty="0"/>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dirty="0"/>
          </a:p>
        </p:txBody>
      </p:sp>
      <mc:AlternateContent xmlns:mc="http://schemas.openxmlformats.org/markup-compatibility/2006" xmlns:a14="http://schemas.microsoft.com/office/drawing/2010/main">
        <mc:Choice Requires="a14">
          <p:sp>
            <p:nvSpPr>
              <p:cNvPr id="4103" name="Text Box 9"/>
              <p:cNvSpPr txBox="1">
                <a:spLocks noChangeArrowheads="1"/>
              </p:cNvSpPr>
              <p:nvPr/>
            </p:nvSpPr>
            <p:spPr bwMode="auto">
              <a:xfrm>
                <a:off x="228600" y="647699"/>
                <a:ext cx="8686800" cy="5651497"/>
              </a:xfrm>
              <a:prstGeom prst="rect">
                <a:avLst/>
              </a:prstGeom>
              <a:noFill/>
              <a:ln w="9525">
                <a:noFill/>
                <a:miter lim="800000"/>
                <a:headEnd/>
                <a:tailEnd/>
              </a:ln>
            </p:spPr>
            <p:txBody>
              <a:bodyPr wrap="square" lIns="0" tIns="0" rIns="0" bIns="0">
                <a:noAutofit/>
              </a:bodyPr>
              <a:lstStyle/>
              <a:p>
                <a:pPr marL="176213" indent="-176213">
                  <a:spcAft>
                    <a:spcPts val="600"/>
                  </a:spcAft>
                  <a:buFont typeface="Arial" pitchFamily="34" charset="0"/>
                  <a:buChar char="•"/>
                </a:pPr>
                <a:r>
                  <a:rPr lang="en-US" sz="1800" b="1" dirty="0">
                    <a:solidFill>
                      <a:schemeClr val="bg1"/>
                    </a:solidFill>
                  </a:rPr>
                  <a:t>Elements of the model, </a:t>
                </a:r>
                <a14:m>
                  <m:oMath xmlns:m="http://schemas.openxmlformats.org/officeDocument/2006/math">
                    <m:r>
                      <a:rPr lang="en-US" sz="1800" b="1" i="1" smtClean="0">
                        <a:solidFill>
                          <a:schemeClr val="bg1"/>
                        </a:solidFill>
                        <a:latin typeface="Cambria Math" panose="02040503050406030204" pitchFamily="18" charset="0"/>
                        <a:ea typeface="Cambria Math" panose="02040503050406030204" pitchFamily="18" charset="0"/>
                      </a:rPr>
                      <m:t>𝜽</m:t>
                    </m:r>
                  </m:oMath>
                </a14:m>
                <a:r>
                  <a:rPr lang="en-US" sz="1800" b="1" dirty="0">
                    <a:solidFill>
                      <a:schemeClr val="bg1"/>
                    </a:solidFill>
                  </a:rPr>
                  <a:t>, are:</a:t>
                </a:r>
              </a:p>
              <a:p>
                <a:pPr marL="339725" lvl="1" indent="-163513">
                  <a:spcAft>
                    <a:spcPts val="600"/>
                  </a:spcAft>
                  <a:buFont typeface="Wingdings" pitchFamily="2" charset="2"/>
                  <a:buChar char="§"/>
                </a:pPr>
                <a:r>
                  <a:rPr lang="en-US" sz="1800" b="1" dirty="0">
                    <a:solidFill>
                      <a:schemeClr val="bg1"/>
                    </a:solidFill>
                  </a:rPr>
                  <a:t> </a:t>
                </a:r>
                <a14:m>
                  <m:oMath xmlns:m="http://schemas.openxmlformats.org/officeDocument/2006/math">
                    <m:r>
                      <a:rPr lang="en-US" sz="1800" i="1" dirty="0" smtClean="0">
                        <a:solidFill>
                          <a:schemeClr val="bg1"/>
                        </a:solidFill>
                        <a:latin typeface="Cambria Math" panose="02040503050406030204" pitchFamily="18" charset="0"/>
                      </a:rPr>
                      <m:t>𝑐</m:t>
                    </m:r>
                  </m:oMath>
                </a14:m>
                <a:r>
                  <a:rPr lang="en-US" sz="1800" dirty="0">
                    <a:solidFill>
                      <a:schemeClr val="bg1"/>
                    </a:solidFill>
                  </a:rPr>
                  <a:t> </a:t>
                </a:r>
                <a:r>
                  <a:rPr lang="en-US" sz="1800" b="1" dirty="0">
                    <a:solidFill>
                      <a:schemeClr val="bg1"/>
                    </a:solidFill>
                  </a:rPr>
                  <a:t>states: </a:t>
                </a:r>
                <a14:m>
                  <m:oMath xmlns:m="http://schemas.openxmlformats.org/officeDocument/2006/math">
                    <m:sSup>
                      <m:sSupPr>
                        <m:ctrlPr>
                          <a:rPr lang="en-US" sz="1800" i="1" smtClean="0">
                            <a:solidFill>
                              <a:schemeClr val="bg1"/>
                            </a:solidFill>
                            <a:latin typeface="Cambria Math" panose="02040503050406030204" pitchFamily="18" charset="0"/>
                            <a:ea typeface="Cambria Math" panose="02040503050406030204" pitchFamily="18" charset="0"/>
                          </a:rPr>
                        </m:ctrlPr>
                      </m:sSupPr>
                      <m:e>
                        <m:r>
                          <a:rPr lang="en-US" sz="1800" b="0" i="1">
                            <a:solidFill>
                              <a:schemeClr val="bg1"/>
                            </a:solidFill>
                            <a:latin typeface="Cambria Math" panose="02040503050406030204" pitchFamily="18" charset="0"/>
                            <a:ea typeface="Cambria Math" panose="02040503050406030204" pitchFamily="18" charset="0"/>
                          </a:rPr>
                          <m:t>𝜔</m:t>
                        </m:r>
                      </m:e>
                      <m:sup>
                        <m:r>
                          <a:rPr lang="en-US" sz="1800" b="0" i="1" smtClean="0">
                            <a:solidFill>
                              <a:schemeClr val="bg1"/>
                            </a:solidFill>
                            <a:latin typeface="Cambria Math" panose="02040503050406030204" pitchFamily="18" charset="0"/>
                            <a:ea typeface="Cambria Math" panose="02040503050406030204" pitchFamily="18" charset="0"/>
                          </a:rPr>
                          <m:t>𝑐</m:t>
                        </m:r>
                      </m:sup>
                    </m:sSup>
                    <m:r>
                      <a:rPr lang="en-US" sz="1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sz="1800" i="1" smtClean="0">
                            <a:solidFill>
                              <a:schemeClr val="bg1"/>
                            </a:solidFill>
                            <a:latin typeface="Cambria Math" panose="02040503050406030204" pitchFamily="18" charset="0"/>
                            <a:ea typeface="Cambria Math" panose="02040503050406030204" pitchFamily="18" charset="0"/>
                          </a:rPr>
                        </m:ctrlPr>
                      </m:dPr>
                      <m:e>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1</m:t>
                            </m:r>
                          </m:sub>
                        </m:sSub>
                        <m:r>
                          <a:rPr lang="en-US" sz="1800" b="0" i="1" smtClean="0">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2</m:t>
                            </m:r>
                          </m:sub>
                        </m:sSub>
                        <m:r>
                          <a:rPr lang="en-US" sz="1800" b="0" i="1" smtClean="0">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𝑐</m:t>
                            </m:r>
                          </m:sub>
                        </m:sSub>
                      </m:e>
                    </m:d>
                  </m:oMath>
                </a14:m>
                <a:endParaRPr lang="en-US" sz="1800" dirty="0">
                  <a:solidFill>
                    <a:schemeClr val="bg1"/>
                  </a:solidFill>
                </a:endParaRPr>
              </a:p>
              <a:p>
                <a:pPr marL="339725" lvl="1" indent="-163513">
                  <a:spcAft>
                    <a:spcPts val="600"/>
                  </a:spcAft>
                  <a:buFont typeface="Wingdings" pitchFamily="2" charset="2"/>
                  <a:buChar char="§"/>
                </a:pPr>
                <a14:m>
                  <m:oMath xmlns:m="http://schemas.openxmlformats.org/officeDocument/2006/math">
                    <m:r>
                      <a:rPr lang="en-US" sz="1800" i="1" dirty="0" smtClean="0">
                        <a:solidFill>
                          <a:schemeClr val="bg1"/>
                        </a:solidFill>
                        <a:latin typeface="Cambria Math" panose="02040503050406030204" pitchFamily="18" charset="0"/>
                      </a:rPr>
                      <m:t>𝑀</m:t>
                    </m:r>
                  </m:oMath>
                </a14:m>
                <a:r>
                  <a:rPr lang="en-US" sz="1800" dirty="0">
                    <a:solidFill>
                      <a:schemeClr val="bg1"/>
                    </a:solidFill>
                  </a:rPr>
                  <a:t> </a:t>
                </a:r>
                <a:r>
                  <a:rPr lang="en-US" sz="1800" b="1" dirty="0">
                    <a:solidFill>
                      <a:schemeClr val="bg1"/>
                    </a:solidFill>
                  </a:rPr>
                  <a:t>output symbols: </a:t>
                </a:r>
                <a14:m>
                  <m:oMath xmlns:m="http://schemas.openxmlformats.org/officeDocument/2006/math">
                    <m:sSup>
                      <m:sSupPr>
                        <m:ctrlPr>
                          <a:rPr lang="en-US" sz="1800" i="1">
                            <a:solidFill>
                              <a:schemeClr val="bg1"/>
                            </a:solidFill>
                            <a:latin typeface="Cambria Math" panose="02040503050406030204" pitchFamily="18" charset="0"/>
                            <a:ea typeface="Cambria Math" panose="02040503050406030204" pitchFamily="18" charset="0"/>
                          </a:rPr>
                        </m:ctrlPr>
                      </m:sSupPr>
                      <m:e>
                        <m:r>
                          <a:rPr lang="en-US" sz="1800" b="1" i="1" smtClean="0">
                            <a:solidFill>
                              <a:schemeClr val="bg1"/>
                            </a:solidFill>
                            <a:latin typeface="Cambria Math" panose="02040503050406030204" pitchFamily="18" charset="0"/>
                            <a:ea typeface="Cambria Math" panose="02040503050406030204" pitchFamily="18" charset="0"/>
                          </a:rPr>
                          <m:t>𝒗</m:t>
                        </m:r>
                      </m:e>
                      <m:sup>
                        <m:r>
                          <a:rPr lang="en-US" sz="1800" b="0" i="1" smtClean="0">
                            <a:solidFill>
                              <a:schemeClr val="bg1"/>
                            </a:solidFill>
                            <a:latin typeface="Cambria Math" panose="02040503050406030204" pitchFamily="18" charset="0"/>
                            <a:ea typeface="Cambria Math" panose="02040503050406030204" pitchFamily="18" charset="0"/>
                          </a:rPr>
                          <m:t>𝑀</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1</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𝑀</m:t>
                            </m:r>
                          </m:sub>
                        </m:sSub>
                      </m:e>
                    </m:d>
                  </m:oMath>
                </a14:m>
                <a:endParaRPr lang="en-US" sz="1800" b="1" dirty="0">
                  <a:solidFill>
                    <a:schemeClr val="bg1"/>
                  </a:solidFill>
                </a:endParaRPr>
              </a:p>
              <a:p>
                <a:pPr marL="339725" lvl="1" indent="-163513">
                  <a:spcAft>
                    <a:spcPts val="600"/>
                  </a:spcAft>
                  <a:buFont typeface="Wingdings" pitchFamily="2" charset="2"/>
                  <a:buChar char="§"/>
                </a:pPr>
                <a14:m>
                  <m:oMath xmlns:m="http://schemas.openxmlformats.org/officeDocument/2006/math">
                    <m:r>
                      <a:rPr lang="en-US" sz="1800" i="1" dirty="0" smtClean="0">
                        <a:solidFill>
                          <a:schemeClr val="bg1"/>
                        </a:solidFill>
                        <a:latin typeface="Cambria Math" panose="02040503050406030204" pitchFamily="18" charset="0"/>
                      </a:rPr>
                      <m:t>𝑐</m:t>
                    </m:r>
                    <m:r>
                      <a:rPr lang="en-US" sz="1800" i="1" dirty="0" smtClean="0">
                        <a:solidFill>
                          <a:schemeClr val="bg1"/>
                        </a:solidFill>
                        <a:latin typeface="Cambria Math" panose="02040503050406030204" pitchFamily="18" charset="0"/>
                      </a:rPr>
                      <m:t> </m:t>
                    </m:r>
                    <m:r>
                      <a:rPr lang="en-US" sz="1800" i="1" dirty="0" smtClean="0">
                        <a:solidFill>
                          <a:schemeClr val="bg1"/>
                        </a:solidFill>
                        <a:latin typeface="Cambria Math" panose="02040503050406030204" pitchFamily="18" charset="0"/>
                      </a:rPr>
                      <m:t>𝑥</m:t>
                    </m:r>
                    <m:r>
                      <a:rPr lang="en-US" sz="1800" i="1" dirty="0" smtClean="0">
                        <a:solidFill>
                          <a:schemeClr val="bg1"/>
                        </a:solidFill>
                        <a:latin typeface="Cambria Math" panose="02040503050406030204" pitchFamily="18" charset="0"/>
                      </a:rPr>
                      <m:t> </m:t>
                    </m:r>
                    <m:r>
                      <a:rPr lang="en-US" sz="1800" i="1" dirty="0" smtClean="0">
                        <a:solidFill>
                          <a:schemeClr val="bg1"/>
                        </a:solidFill>
                        <a:latin typeface="Cambria Math" panose="02040503050406030204" pitchFamily="18" charset="0"/>
                      </a:rPr>
                      <m:t>𝑐</m:t>
                    </m:r>
                    <m:r>
                      <a:rPr lang="en-US" sz="1800" i="1" dirty="0" smtClean="0">
                        <a:solidFill>
                          <a:schemeClr val="bg1"/>
                        </a:solidFill>
                        <a:latin typeface="Cambria Math" panose="02040503050406030204" pitchFamily="18" charset="0"/>
                      </a:rPr>
                      <m:t> </m:t>
                    </m:r>
                  </m:oMath>
                </a14:m>
                <a:r>
                  <a:rPr lang="en-US" sz="1800" b="1" dirty="0">
                    <a:solidFill>
                      <a:schemeClr val="bg1"/>
                    </a:solidFill>
                  </a:rPr>
                  <a:t>matrix of transition probabilities:</a:t>
                </a:r>
              </a:p>
              <a:p>
                <a:pPr lvl="1">
                  <a:spcAft>
                    <a:spcPts val="600"/>
                  </a:spcAft>
                  <a:tabLst>
                    <a:tab pos="2622550" algn="l"/>
                  </a:tabLst>
                </a:pPr>
                <a14:m>
                  <m:oMath xmlns:m="http://schemas.openxmlformats.org/officeDocument/2006/math">
                    <m:r>
                      <a:rPr lang="en-US" sz="1800" b="1" i="1" smtClean="0">
                        <a:solidFill>
                          <a:schemeClr val="bg1"/>
                        </a:solidFill>
                        <a:latin typeface="Cambria Math" panose="02040503050406030204" pitchFamily="18" charset="0"/>
                      </a:rPr>
                      <m:t>𝑨</m:t>
                    </m:r>
                    <m:r>
                      <a:rPr lang="en-US" sz="1800" b="1" i="1" smtClean="0">
                        <a:solidFill>
                          <a:schemeClr val="bg1"/>
                        </a:solidFill>
                        <a:latin typeface="Cambria Math" panose="02040503050406030204" pitchFamily="18" charset="0"/>
                      </a:rPr>
                      <m:t>=</m:t>
                    </m:r>
                    <m:d>
                      <m:dPr>
                        <m:begChr m:val="["/>
                        <m:endChr m:val="]"/>
                        <m:ctrlPr>
                          <a:rPr lang="en-US" sz="1800" b="1" i="1" smtClean="0">
                            <a:solidFill>
                              <a:schemeClr val="bg1"/>
                            </a:solidFill>
                            <a:latin typeface="Cambria Math" panose="02040503050406030204" pitchFamily="18" charset="0"/>
                          </a:rPr>
                        </m:ctrlPr>
                      </m:dPr>
                      <m:e>
                        <m:m>
                          <m:mPr>
                            <m:mcs>
                              <m:mc>
                                <m:mcPr>
                                  <m:count m:val="3"/>
                                  <m:mcJc m:val="center"/>
                                </m:mcPr>
                              </m:mc>
                            </m:mcs>
                            <m:ctrlPr>
                              <a:rPr lang="en-US" sz="1800" b="1" i="1" smtClean="0">
                                <a:solidFill>
                                  <a:schemeClr val="bg1"/>
                                </a:solidFill>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𝑎</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1</m:t>
                                  </m:r>
                                </m:sub>
                              </m:sSub>
                            </m:e>
                            <m:e>
                              <m:r>
                                <a:rPr lang="en-US" sz="1800" b="1" i="1" smtClean="0">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𝑐</m:t>
                                  </m:r>
                                </m:sub>
                              </m:sSub>
                            </m:e>
                          </m:mr>
                          <m:mr>
                            <m:e>
                              <m:r>
                                <a:rPr lang="en-US" sz="1800" b="1" i="1" smtClean="0">
                                  <a:solidFill>
                                    <a:schemeClr val="bg1"/>
                                  </a:solidFill>
                                  <a:latin typeface="Cambria Math" panose="02040503050406030204" pitchFamily="18" charset="0"/>
                                </a:rPr>
                                <m:t>⋮</m:t>
                              </m:r>
                            </m:e>
                            <m:e>
                              <m:r>
                                <a:rPr lang="en-US" sz="1800" b="1" i="1" smtClean="0">
                                  <a:solidFill>
                                    <a:schemeClr val="bg1"/>
                                  </a:solidFill>
                                  <a:latin typeface="Cambria Math" panose="02040503050406030204" pitchFamily="18" charset="0"/>
                                </a:rPr>
                                <m:t>⋱</m:t>
                              </m:r>
                            </m:e>
                            <m:e>
                              <m:r>
                                <a:rPr lang="en-US" sz="1800" b="1" i="1" smtClean="0">
                                  <a:solidFill>
                                    <a:schemeClr val="bg1"/>
                                  </a:solidFill>
                                  <a:latin typeface="Cambria Math" panose="02040503050406030204" pitchFamily="18" charset="0"/>
                                </a:rPr>
                                <m:t>⋮</m:t>
                              </m:r>
                            </m:e>
                          </m:m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𝑐</m:t>
                                  </m:r>
                                  <m:r>
                                    <a:rPr lang="en-US" sz="1800" i="1">
                                      <a:solidFill>
                                        <a:schemeClr val="bg1"/>
                                      </a:solidFill>
                                      <a:latin typeface="Cambria Math" panose="02040503050406030204" pitchFamily="18" charset="0"/>
                                      <a:ea typeface="Cambria Math" panose="02040503050406030204" pitchFamily="18" charset="0"/>
                                    </a:rPr>
                                    <m:t>1</m:t>
                                  </m:r>
                                </m:sub>
                              </m:sSub>
                            </m:e>
                            <m:e>
                              <m:r>
                                <a:rPr lang="en-US" sz="1800" b="1" i="1" smtClean="0">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𝑐𝑐</m:t>
                                  </m:r>
                                </m:sub>
                              </m:sSub>
                            </m:e>
                          </m:mr>
                        </m:m>
                      </m:e>
                    </m:d>
                  </m:oMath>
                </a14:m>
                <a:r>
                  <a:rPr lang="en-US" sz="1800" b="1" i="1" dirty="0">
                    <a:solidFill>
                      <a:schemeClr val="bg1"/>
                    </a:solidFill>
                    <a:latin typeface="Cambria Math" panose="02040503050406030204" pitchFamily="18" charset="0"/>
                  </a:rPr>
                  <a:t>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𝑎</m:t>
                        </m:r>
                      </m:e>
                      <m:sub>
                        <m:r>
                          <a:rPr lang="en-US" sz="1800" b="0" i="1" smtClean="0">
                            <a:solidFill>
                              <a:schemeClr val="bg1"/>
                            </a:solidFill>
                            <a:latin typeface="Cambria Math" panose="02040503050406030204" pitchFamily="18" charset="0"/>
                            <a:ea typeface="Cambria Math" panose="02040503050406030204" pitchFamily="18" charset="0"/>
                          </a:rPr>
                          <m:t>𝑖𝑗</m:t>
                        </m:r>
                      </m:sub>
                    </m:sSub>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b="0" i="1" smtClean="0">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smtClean="0">
                                <a:solidFill>
                                  <a:schemeClr val="bg1"/>
                                </a:solidFill>
                                <a:latin typeface="Cambria Math" panose="02040503050406030204" pitchFamily="18" charset="0"/>
                                <a:ea typeface="Cambria Math" panose="02040503050406030204" pitchFamily="18" charset="0"/>
                              </a:rPr>
                            </m:ctrlPr>
                          </m:dPr>
                          <m:e>
                            <m:r>
                              <a:rPr lang="en-US" sz="1800" b="0" i="1" smtClean="0">
                                <a:solidFill>
                                  <a:schemeClr val="bg1"/>
                                </a:solidFill>
                                <a:latin typeface="Cambria Math" panose="02040503050406030204" pitchFamily="18" charset="0"/>
                                <a:ea typeface="Cambria Math" panose="02040503050406030204" pitchFamily="18" charset="0"/>
                              </a:rPr>
                              <m:t>𝑡</m:t>
                            </m:r>
                            <m:r>
                              <a:rPr lang="en-US" sz="1800" b="0" i="1" smtClean="0">
                                <a:solidFill>
                                  <a:schemeClr val="bg1"/>
                                </a:solidFill>
                                <a:latin typeface="Cambria Math" panose="02040503050406030204" pitchFamily="18" charset="0"/>
                                <a:ea typeface="Cambria Math" panose="02040503050406030204" pitchFamily="18" charset="0"/>
                              </a:rPr>
                              <m:t>+1</m:t>
                            </m:r>
                          </m:e>
                        </m:d>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e>
                        </m:d>
                      </m:e>
                    </m:d>
                  </m:oMath>
                </a14:m>
                <a:endParaRPr lang="en-US" sz="1800" b="1" dirty="0">
                  <a:solidFill>
                    <a:schemeClr val="bg1"/>
                  </a:solidFill>
                </a:endParaRPr>
              </a:p>
              <a:p>
                <a:pPr marL="342900" lvl="1" indent="-166688">
                  <a:spcAft>
                    <a:spcPts val="600"/>
                  </a:spcAft>
                  <a:buFont typeface="Wingdings" pitchFamily="2" charset="2"/>
                  <a:buChar char="§"/>
                </a:pPr>
                <a14:m>
                  <m:oMath xmlns:m="http://schemas.openxmlformats.org/officeDocument/2006/math">
                    <m:r>
                      <a:rPr lang="en-US" sz="1800" b="0" i="1" dirty="0" smtClean="0">
                        <a:solidFill>
                          <a:schemeClr val="bg1"/>
                        </a:solidFill>
                        <a:latin typeface="Cambria Math" panose="02040503050406030204" pitchFamily="18" charset="0"/>
                      </a:rPr>
                      <m:t>𝑐</m:t>
                    </m:r>
                    <m:r>
                      <a:rPr lang="en-US" sz="1800" b="0" i="1" dirty="0" smtClean="0">
                        <a:solidFill>
                          <a:schemeClr val="bg1"/>
                        </a:solidFill>
                        <a:latin typeface="Cambria Math" panose="02040503050406030204" pitchFamily="18" charset="0"/>
                      </a:rPr>
                      <m:t> </m:t>
                    </m:r>
                    <m:r>
                      <a:rPr lang="en-US" sz="1800" b="0" i="1" dirty="0" smtClean="0">
                        <a:solidFill>
                          <a:schemeClr val="bg1"/>
                        </a:solidFill>
                        <a:latin typeface="Cambria Math" panose="02040503050406030204" pitchFamily="18" charset="0"/>
                      </a:rPr>
                      <m:t>𝑥</m:t>
                    </m:r>
                    <m:r>
                      <a:rPr lang="en-US" sz="1800" b="0" i="1" dirty="0" smtClean="0">
                        <a:solidFill>
                          <a:schemeClr val="bg1"/>
                        </a:solidFill>
                        <a:latin typeface="Cambria Math" panose="02040503050406030204" pitchFamily="18" charset="0"/>
                      </a:rPr>
                      <m:t> </m:t>
                    </m:r>
                    <m:r>
                      <a:rPr lang="en-US" sz="1800" b="0" i="1" dirty="0" smtClean="0">
                        <a:solidFill>
                          <a:schemeClr val="bg1"/>
                        </a:solidFill>
                        <a:latin typeface="Cambria Math" panose="02040503050406030204" pitchFamily="18" charset="0"/>
                      </a:rPr>
                      <m:t>𝑀</m:t>
                    </m:r>
                    <m:r>
                      <a:rPr lang="en-US" sz="1800" b="0" i="1" dirty="0" smtClean="0">
                        <a:solidFill>
                          <a:schemeClr val="bg1"/>
                        </a:solidFill>
                        <a:latin typeface="Cambria Math" panose="02040503050406030204" pitchFamily="18" charset="0"/>
                      </a:rPr>
                      <m:t> </m:t>
                    </m:r>
                  </m:oMath>
                </a14:m>
                <a:r>
                  <a:rPr lang="en-US" sz="1800" b="1" dirty="0">
                    <a:solidFill>
                      <a:schemeClr val="bg1"/>
                    </a:solidFill>
                  </a:rPr>
                  <a:t>output probabilities:</a:t>
                </a:r>
              </a:p>
              <a:p>
                <a:pPr lvl="1">
                  <a:spcAft>
                    <a:spcPts val="1200"/>
                  </a:spcAft>
                  <a:tabLst>
                    <a:tab pos="2622550" algn="l"/>
                  </a:tabLst>
                </a:pPr>
                <a14:m>
                  <m:oMath xmlns:m="http://schemas.openxmlformats.org/officeDocument/2006/math">
                    <m:r>
                      <a:rPr lang="en-US" sz="1800" b="1" i="1" smtClean="0">
                        <a:solidFill>
                          <a:schemeClr val="bg1"/>
                        </a:solidFill>
                        <a:latin typeface="Cambria Math" panose="02040503050406030204" pitchFamily="18" charset="0"/>
                      </a:rPr>
                      <m:t>𝑩</m:t>
                    </m:r>
                    <m:r>
                      <a:rPr lang="en-US" sz="1800" b="1" i="1">
                        <a:solidFill>
                          <a:schemeClr val="bg1"/>
                        </a:solidFill>
                        <a:latin typeface="Cambria Math" panose="02040503050406030204" pitchFamily="18" charset="0"/>
                      </a:rPr>
                      <m:t>=</m:t>
                    </m:r>
                    <m:d>
                      <m:dPr>
                        <m:begChr m:val="["/>
                        <m:endChr m:val="]"/>
                        <m:ctrlPr>
                          <a:rPr lang="en-US" sz="1800" b="1" i="1">
                            <a:solidFill>
                              <a:schemeClr val="bg1"/>
                            </a:solidFill>
                            <a:latin typeface="Cambria Math" panose="02040503050406030204" pitchFamily="18" charset="0"/>
                          </a:rPr>
                        </m:ctrlPr>
                      </m:dPr>
                      <m:e>
                        <m:m>
                          <m:mPr>
                            <m:mcs>
                              <m:mc>
                                <m:mcPr>
                                  <m:count m:val="3"/>
                                  <m:mcJc m:val="center"/>
                                </m:mcPr>
                              </m:mc>
                            </m:mcs>
                            <m:ctrlPr>
                              <a:rPr lang="en-US" sz="1800" b="1" i="1">
                                <a:solidFill>
                                  <a:schemeClr val="bg1"/>
                                </a:solidFill>
                                <a:latin typeface="Cambria Math" panose="02040503050406030204" pitchFamily="18" charset="0"/>
                              </a:rPr>
                            </m:ctrlPr>
                          </m:mP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11</m:t>
                                  </m:r>
                                </m:sub>
                              </m:sSub>
                            </m:e>
                            <m:e>
                              <m:r>
                                <a:rPr lang="en-US" sz="1800" b="1" i="1">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1</m:t>
                                  </m:r>
                                  <m:r>
                                    <a:rPr lang="en-US" sz="1800" b="0" i="1" smtClean="0">
                                      <a:solidFill>
                                        <a:schemeClr val="bg1"/>
                                      </a:solidFill>
                                      <a:latin typeface="Cambria Math" panose="02040503050406030204" pitchFamily="18" charset="0"/>
                                      <a:ea typeface="Cambria Math" panose="02040503050406030204" pitchFamily="18" charset="0"/>
                                    </a:rPr>
                                    <m:t>𝑀</m:t>
                                  </m:r>
                                </m:sub>
                              </m:sSub>
                            </m:e>
                          </m:mr>
                          <m:mr>
                            <m:e>
                              <m:r>
                                <a:rPr lang="en-US" sz="1800" b="1" i="1">
                                  <a:solidFill>
                                    <a:schemeClr val="bg1"/>
                                  </a:solidFill>
                                  <a:latin typeface="Cambria Math" panose="02040503050406030204" pitchFamily="18" charset="0"/>
                                </a:rPr>
                                <m:t>⋮</m:t>
                              </m:r>
                            </m:e>
                            <m:e>
                              <m:r>
                                <a:rPr lang="en-US" sz="1800" b="1" i="1">
                                  <a:solidFill>
                                    <a:schemeClr val="bg1"/>
                                  </a:solidFill>
                                  <a:latin typeface="Cambria Math" panose="02040503050406030204" pitchFamily="18" charset="0"/>
                                </a:rPr>
                                <m:t>⋱</m:t>
                              </m:r>
                            </m:e>
                            <m:e>
                              <m:r>
                                <a:rPr lang="en-US" sz="1800" b="1" i="1">
                                  <a:solidFill>
                                    <a:schemeClr val="bg1"/>
                                  </a:solidFill>
                                  <a:latin typeface="Cambria Math" panose="02040503050406030204" pitchFamily="18" charset="0"/>
                                </a:rPr>
                                <m:t>⋮</m:t>
                              </m:r>
                            </m:e>
                          </m:mr>
                          <m:m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𝑐</m:t>
                                  </m:r>
                                  <m:r>
                                    <a:rPr lang="en-US" sz="1800" i="1">
                                      <a:solidFill>
                                        <a:schemeClr val="bg1"/>
                                      </a:solidFill>
                                      <a:latin typeface="Cambria Math" panose="02040503050406030204" pitchFamily="18" charset="0"/>
                                      <a:ea typeface="Cambria Math" panose="02040503050406030204" pitchFamily="18" charset="0"/>
                                    </a:rPr>
                                    <m:t>1</m:t>
                                  </m:r>
                                </m:sub>
                              </m:sSub>
                            </m:e>
                            <m:e>
                              <m:r>
                                <a:rPr lang="en-US" sz="1800" b="1" i="1">
                                  <a:solidFill>
                                    <a:schemeClr val="bg1"/>
                                  </a:solidFill>
                                  <a:latin typeface="Cambria Math" panose="02040503050406030204" pitchFamily="18" charset="0"/>
                                </a:rPr>
                                <m:t>⋯</m:t>
                              </m:r>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i="1">
                                      <a:solidFill>
                                        <a:schemeClr val="bg1"/>
                                      </a:solidFill>
                                      <a:latin typeface="Cambria Math" panose="02040503050406030204" pitchFamily="18" charset="0"/>
                                      <a:ea typeface="Cambria Math" panose="02040503050406030204" pitchFamily="18" charset="0"/>
                                    </a:rPr>
                                    <m:t>𝑐</m:t>
                                  </m:r>
                                  <m:r>
                                    <a:rPr lang="en-US" sz="1800" b="0" i="1" smtClean="0">
                                      <a:solidFill>
                                        <a:schemeClr val="bg1"/>
                                      </a:solidFill>
                                      <a:latin typeface="Cambria Math" panose="02040503050406030204" pitchFamily="18" charset="0"/>
                                      <a:ea typeface="Cambria Math" panose="02040503050406030204" pitchFamily="18" charset="0"/>
                                    </a:rPr>
                                    <m:t>𝑀</m:t>
                                  </m:r>
                                </m:sub>
                              </m:sSub>
                            </m:e>
                          </m:mr>
                        </m:m>
                      </m:e>
                    </m:d>
                  </m:oMath>
                </a14:m>
                <a:r>
                  <a:rPr lang="en-US" sz="1800" b="1"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b="0" i="1" smtClean="0">
                            <a:solidFill>
                              <a:schemeClr val="bg1"/>
                            </a:solidFill>
                            <a:latin typeface="Cambria Math" panose="02040503050406030204" pitchFamily="18" charset="0"/>
                            <a:ea typeface="Cambria Math" panose="02040503050406030204" pitchFamily="18" charset="0"/>
                          </a:rPr>
                          <m:t>𝑏</m:t>
                        </m:r>
                      </m:e>
                      <m:sub>
                        <m:r>
                          <a:rPr lang="en-US" sz="1800" b="0" i="1" smtClean="0">
                            <a:solidFill>
                              <a:schemeClr val="bg1"/>
                            </a:solidFill>
                            <a:latin typeface="Cambria Math" panose="02040503050406030204" pitchFamily="18" charset="0"/>
                            <a:ea typeface="Cambria Math" panose="02040503050406030204" pitchFamily="18" charset="0"/>
                          </a:rPr>
                          <m:t>𝑗𝑘</m:t>
                        </m:r>
                      </m:sub>
                    </m:sSub>
                    <m:r>
                      <a:rPr lang="en-US" sz="1800" i="1">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𝑃</m:t>
                    </m:r>
                    <m:d>
                      <m:dPr>
                        <m:ctrlPr>
                          <a:rPr lang="en-US" sz="1800" i="1">
                            <a:solidFill>
                              <a:schemeClr val="bg1"/>
                            </a:solidFill>
                            <a:latin typeface="Cambria Math" panose="02040503050406030204" pitchFamily="18" charset="0"/>
                            <a:ea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𝑘</m:t>
                            </m:r>
                          </m:sub>
                          <m:sup>
                            <m:r>
                              <a:rPr lang="en-US" sz="1800" i="1">
                                <a:solidFill>
                                  <a:schemeClr val="bg1"/>
                                </a:solidFill>
                                <a:latin typeface="Cambria Math" panose="02040503050406030204" pitchFamily="18" charset="0"/>
                                <a:ea typeface="Cambria Math" panose="02040503050406030204" pitchFamily="18" charset="0"/>
                              </a:rPr>
                              <m:t>𝑡</m:t>
                            </m:r>
                          </m:sup>
                        </m:sSubSup>
                      </m:e>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sz="1800" i="1">
                                <a:solidFill>
                                  <a:schemeClr val="bg1"/>
                                </a:solidFill>
                                <a:latin typeface="Cambria Math" panose="02040503050406030204" pitchFamily="18" charset="0"/>
                                <a:ea typeface="Cambria Math" panose="02040503050406030204" pitchFamily="18" charset="0"/>
                              </a:rPr>
                            </m:ctrlPr>
                          </m:dPr>
                          <m:e>
                            <m:r>
                              <a:rPr lang="en-US" sz="1800" i="1">
                                <a:solidFill>
                                  <a:schemeClr val="bg1"/>
                                </a:solidFill>
                                <a:latin typeface="Cambria Math" panose="02040503050406030204" pitchFamily="18" charset="0"/>
                                <a:ea typeface="Cambria Math" panose="02040503050406030204" pitchFamily="18" charset="0"/>
                              </a:rPr>
                              <m:t>𝑡</m:t>
                            </m:r>
                          </m:e>
                        </m:d>
                      </m:e>
                    </m:d>
                  </m:oMath>
                </a14:m>
                <a:endParaRPr lang="en-US" sz="1800" dirty="0">
                  <a:solidFill>
                    <a:schemeClr val="bg1"/>
                  </a:solidFill>
                  <a:ea typeface="Cambria Math" panose="02040503050406030204" pitchFamily="18" charset="0"/>
                </a:endParaRPr>
              </a:p>
              <a:p>
                <a:pPr marL="347663" lvl="1" indent="-173038">
                  <a:spcAft>
                    <a:spcPts val="600"/>
                  </a:spcAft>
                  <a:buFont typeface="Wingdings" pitchFamily="2" charset="2"/>
                  <a:buChar char="§"/>
                </a:pPr>
                <a14:m>
                  <m:oMath xmlns:m="http://schemas.openxmlformats.org/officeDocument/2006/math">
                    <m:r>
                      <a:rPr lang="en-US" sz="1800" b="1" i="1" dirty="0" smtClean="0">
                        <a:solidFill>
                          <a:schemeClr val="bg1"/>
                        </a:solidFill>
                        <a:latin typeface="Cambria Math" panose="02040503050406030204" pitchFamily="18" charset="0"/>
                      </a:rPr>
                      <m:t>𝒄</m:t>
                    </m:r>
                  </m:oMath>
                </a14:m>
                <a:r>
                  <a:rPr lang="en-US" sz="1800" b="1" dirty="0">
                    <a:solidFill>
                      <a:schemeClr val="bg1"/>
                    </a:solidFill>
                  </a:rPr>
                  <a:t> initial state probabilities (the probability</a:t>
                </a:r>
                <a:br>
                  <a:rPr lang="en-US" sz="1800" b="1" dirty="0">
                    <a:solidFill>
                      <a:schemeClr val="bg1"/>
                    </a:solidFill>
                  </a:rPr>
                </a:br>
                <a:r>
                  <a:rPr lang="en-US" sz="1800" b="1" dirty="0">
                    <a:solidFill>
                      <a:schemeClr val="bg1"/>
                    </a:solidFill>
                  </a:rPr>
                  <a:t>of being in </a:t>
                </a:r>
                <a14:m>
                  <m:oMath xmlns:m="http://schemas.openxmlformats.org/officeDocument/2006/math">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𝜔</m:t>
                        </m:r>
                      </m:e>
                      <m:sub>
                        <m:r>
                          <a:rPr lang="en-US" sz="1800" b="0" i="1" smtClean="0">
                            <a:solidFill>
                              <a:schemeClr val="bg1"/>
                            </a:solidFill>
                            <a:latin typeface="Cambria Math" panose="02040503050406030204" pitchFamily="18" charset="0"/>
                            <a:ea typeface="Cambria Math" panose="02040503050406030204" pitchFamily="18" charset="0"/>
                          </a:rPr>
                          <m:t>𝑖</m:t>
                        </m:r>
                      </m:sub>
                    </m:sSub>
                  </m:oMath>
                </a14:m>
                <a:r>
                  <a:rPr lang="en-US" sz="1800" b="1" dirty="0">
                    <a:solidFill>
                      <a:schemeClr val="bg1"/>
                    </a:solidFill>
                  </a:rPr>
                  <a:t> at time </a:t>
                </a:r>
                <a14:m>
                  <m:oMath xmlns:m="http://schemas.openxmlformats.org/officeDocument/2006/math">
                    <m:r>
                      <a:rPr lang="en-US" sz="1800" i="1" dirty="0" smtClean="0">
                        <a:solidFill>
                          <a:schemeClr val="bg1"/>
                        </a:solidFill>
                        <a:latin typeface="Cambria Math" panose="02040503050406030204" pitchFamily="18" charset="0"/>
                      </a:rPr>
                      <m:t>0</m:t>
                    </m:r>
                    <m:r>
                      <a:rPr lang="en-US" sz="1800" b="1" i="0" dirty="0" smtClean="0">
                        <a:solidFill>
                          <a:schemeClr val="bg1"/>
                        </a:solidFill>
                        <a:latin typeface="Cambria Math" panose="02040503050406030204" pitchFamily="18" charset="0"/>
                      </a:rPr>
                      <m:t>:</m:t>
                    </m:r>
                  </m:oMath>
                </a14:m>
                <a:endParaRPr lang="en-US" sz="1800" b="1" dirty="0">
                  <a:solidFill>
                    <a:schemeClr val="bg1"/>
                  </a:solidFill>
                </a:endParaRPr>
              </a:p>
              <a:p>
                <a:pPr lvl="1">
                  <a:spcAft>
                    <a:spcPts val="1200"/>
                  </a:spcAft>
                </a:pPr>
                <a14:m>
                  <m:oMath xmlns:m="http://schemas.openxmlformats.org/officeDocument/2006/math">
                    <m:sSup>
                      <m:sSupPr>
                        <m:ctrlPr>
                          <a:rPr lang="en-US" sz="1800" i="1" smtClean="0">
                            <a:solidFill>
                              <a:schemeClr val="bg1"/>
                            </a:solidFill>
                            <a:latin typeface="Cambria Math" panose="02040503050406030204" pitchFamily="18" charset="0"/>
                            <a:ea typeface="Cambria Math" panose="02040503050406030204" pitchFamily="18" charset="0"/>
                          </a:rPr>
                        </m:ctrlPr>
                      </m:sSupPr>
                      <m:e>
                        <m:r>
                          <a:rPr lang="en-US" sz="1800" b="1" i="1">
                            <a:solidFill>
                              <a:schemeClr val="bg1"/>
                            </a:solidFill>
                            <a:latin typeface="Cambria Math" panose="02040503050406030204" pitchFamily="18" charset="0"/>
                            <a:ea typeface="Cambria Math" panose="02040503050406030204" pitchFamily="18" charset="0"/>
                          </a:rPr>
                          <m:t>𝝅</m:t>
                        </m:r>
                      </m:e>
                      <m:sup>
                        <m:r>
                          <a:rPr lang="en-US" sz="1800" b="0" i="1" smtClean="0">
                            <a:solidFill>
                              <a:schemeClr val="bg1"/>
                            </a:solidFill>
                            <a:latin typeface="Cambria Math" panose="02040503050406030204" pitchFamily="18" charset="0"/>
                            <a:ea typeface="Cambria Math" panose="02040503050406030204" pitchFamily="18" charset="0"/>
                          </a:rPr>
                          <m:t>𝑐</m:t>
                        </m:r>
                      </m:sup>
                    </m:sSup>
                    <m:r>
                      <a:rPr lang="en-US" sz="1800" i="1">
                        <a:solidFill>
                          <a:schemeClr val="bg1"/>
                        </a:solidFill>
                        <a:latin typeface="Cambria Math" panose="02040503050406030204" pitchFamily="18" charset="0"/>
                        <a:ea typeface="Cambria Math" panose="02040503050406030204" pitchFamily="18" charset="0"/>
                      </a:rPr>
                      <m:t>=</m:t>
                    </m:r>
                    <m:d>
                      <m:dPr>
                        <m:begChr m:val="{"/>
                        <m:endChr m:val="}"/>
                        <m:ctrlPr>
                          <a:rPr lang="en-US" sz="1800" i="1">
                            <a:solidFill>
                              <a:schemeClr val="bg1"/>
                            </a:solidFill>
                            <a:latin typeface="Cambria Math" panose="02040503050406030204" pitchFamily="18" charset="0"/>
                            <a:ea typeface="Cambria Math" panose="02040503050406030204" pitchFamily="18" charset="0"/>
                          </a:rPr>
                        </m:ctrlPr>
                      </m:dPr>
                      <m:e>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1</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2</m:t>
                            </m:r>
                          </m:sub>
                        </m:sSub>
                        <m:r>
                          <a:rPr lang="en-US" sz="1800" i="1">
                            <a:solidFill>
                              <a:schemeClr val="bg1"/>
                            </a:solidFill>
                            <a:latin typeface="Cambria Math" panose="02040503050406030204" pitchFamily="18" charset="0"/>
                            <a:ea typeface="Cambria Math" panose="02040503050406030204" pitchFamily="18" charset="0"/>
                          </a:rPr>
                          <m:t>,…,</m:t>
                        </m:r>
                        <m:sSub>
                          <m:sSubPr>
                            <m:ctrlPr>
                              <a:rPr lang="en-US" sz="1800" i="1">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i="1">
                                <a:solidFill>
                                  <a:schemeClr val="bg1"/>
                                </a:solidFill>
                                <a:latin typeface="Cambria Math" panose="02040503050406030204" pitchFamily="18" charset="0"/>
                                <a:ea typeface="Cambria Math" panose="02040503050406030204" pitchFamily="18" charset="0"/>
                              </a:rPr>
                              <m:t>𝑐</m:t>
                            </m:r>
                          </m:sub>
                        </m:sSub>
                      </m:e>
                    </m:d>
                  </m:oMath>
                </a14:m>
                <a:r>
                  <a:rPr lang="en-US" sz="1800" b="1" dirty="0">
                    <a:solidFill>
                      <a:schemeClr val="bg1"/>
                    </a:solidFill>
                  </a:rPr>
                  <a:t>   </a:t>
                </a:r>
                <a:r>
                  <a:rPr lang="en-US" sz="1800" dirty="0">
                    <a:solidFill>
                      <a:schemeClr val="bg1"/>
                    </a:solidFill>
                    <a:ea typeface="Cambria Math" panose="02040503050406030204" pitchFamily="18" charset="0"/>
                  </a:rPr>
                  <a:t> </a:t>
                </a:r>
                <a14:m>
                  <m:oMath xmlns:m="http://schemas.openxmlformats.org/officeDocument/2006/math">
                    <m:sSub>
                      <m:sSubPr>
                        <m:ctrlPr>
                          <a:rPr lang="en-US" sz="1800" i="1" smtClean="0">
                            <a:solidFill>
                              <a:schemeClr val="bg1"/>
                            </a:solidFill>
                            <a:latin typeface="Cambria Math" panose="02040503050406030204" pitchFamily="18" charset="0"/>
                            <a:ea typeface="Cambria Math" panose="02040503050406030204" pitchFamily="18" charset="0"/>
                          </a:rPr>
                        </m:ctrlPr>
                      </m:sSubPr>
                      <m:e>
                        <m:r>
                          <a:rPr lang="en-US" sz="1800" i="1">
                            <a:solidFill>
                              <a:schemeClr val="bg1"/>
                            </a:solidFill>
                            <a:latin typeface="Cambria Math" panose="02040503050406030204" pitchFamily="18" charset="0"/>
                            <a:ea typeface="Cambria Math" panose="02040503050406030204" pitchFamily="18" charset="0"/>
                          </a:rPr>
                          <m:t>𝜋</m:t>
                        </m:r>
                      </m:e>
                      <m:sub>
                        <m:r>
                          <a:rPr lang="en-US" sz="1800" b="0" i="1" smtClean="0">
                            <a:solidFill>
                              <a:schemeClr val="bg1"/>
                            </a:solidFill>
                            <a:latin typeface="Cambria Math" panose="02040503050406030204" pitchFamily="18" charset="0"/>
                            <a:ea typeface="Cambria Math" panose="02040503050406030204" pitchFamily="18" charset="0"/>
                          </a:rPr>
                          <m:t>𝑖</m:t>
                        </m:r>
                      </m:sub>
                    </m:sSub>
                    <m:r>
                      <a:rPr lang="en-US" sz="1800" i="1">
                        <a:solidFill>
                          <a:schemeClr val="bg1"/>
                        </a:solidFill>
                        <a:latin typeface="Cambria Math" panose="02040503050406030204" pitchFamily="18" charset="0"/>
                        <a:ea typeface="Cambria Math" panose="02040503050406030204" pitchFamily="18" charset="0"/>
                      </a:rPr>
                      <m:t>=</m:t>
                    </m:r>
                    <m:r>
                      <a:rPr lang="en-US" sz="1800" b="0" i="1" smtClean="0">
                        <a:solidFill>
                          <a:schemeClr val="bg1"/>
                        </a:solidFill>
                        <a:latin typeface="Cambria Math" panose="02040503050406030204" pitchFamily="18" charset="0"/>
                        <a:ea typeface="Cambria Math" panose="02040503050406030204" pitchFamily="18" charset="0"/>
                      </a:rPr>
                      <m:t>𝑃</m:t>
                    </m:r>
                    <m:d>
                      <m:dPr>
                        <m:ctrlPr>
                          <a:rPr lang="en-US" sz="1800" b="0" i="1" smtClean="0">
                            <a:solidFill>
                              <a:schemeClr val="bg1"/>
                            </a:solidFill>
                            <a:latin typeface="Cambria Math" panose="02040503050406030204" pitchFamily="18" charset="0"/>
                            <a:ea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𝑖</m:t>
                            </m:r>
                          </m:sub>
                          <m:sup>
                            <m:r>
                              <a:rPr lang="en-US" sz="1800" b="0" i="1" smtClean="0">
                                <a:solidFill>
                                  <a:schemeClr val="bg1"/>
                                </a:solidFill>
                                <a:latin typeface="Cambria Math" panose="02040503050406030204" pitchFamily="18" charset="0"/>
                                <a:ea typeface="Cambria Math" panose="02040503050406030204" pitchFamily="18" charset="0"/>
                              </a:rPr>
                              <m:t>0</m:t>
                            </m:r>
                          </m:sup>
                        </m:sSubSup>
                      </m:e>
                    </m:d>
                  </m:oMath>
                </a14:m>
                <a:endParaRPr lang="en-US" sz="1800" b="1" dirty="0">
                  <a:solidFill>
                    <a:schemeClr val="bg1"/>
                  </a:solidFill>
                </a:endParaRPr>
              </a:p>
              <a:p>
                <a:pPr marL="176213" lvl="1" indent="-176213">
                  <a:spcAft>
                    <a:spcPts val="1200"/>
                  </a:spcAft>
                  <a:buFont typeface="Arial" pitchFamily="34" charset="0"/>
                  <a:buChar char="•"/>
                </a:pPr>
                <a:r>
                  <a:rPr lang="en-US" sz="1800" b="1" dirty="0">
                    <a:solidFill>
                      <a:schemeClr val="bg1"/>
                    </a:solidFill>
                  </a:rPr>
                  <a:t>We will refer to the observation sequence as: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a:solidFill>
                              <a:schemeClr val="bg1"/>
                            </a:solidFill>
                            <a:latin typeface="Cambria Math" panose="02040503050406030204" pitchFamily="18" charset="0"/>
                          </a:rPr>
                          <m:t>𝑽</m:t>
                        </m:r>
                      </m:e>
                      <m:sup>
                        <m:r>
                          <a:rPr lang="en-US" sz="1800" b="0" i="1" smtClean="0">
                            <a:solidFill>
                              <a:schemeClr val="bg1"/>
                            </a:solidFill>
                            <a:latin typeface="Cambria Math" panose="02040503050406030204" pitchFamily="18" charset="0"/>
                          </a:rPr>
                          <m:t>𝑇</m:t>
                        </m:r>
                      </m:sup>
                    </m:sSup>
                    <m:r>
                      <a:rPr lang="en-US" sz="1800" b="1" i="1" smtClean="0">
                        <a:solidFill>
                          <a:schemeClr val="bg1"/>
                        </a:solidFill>
                        <a:latin typeface="Cambria Math" panose="02040503050406030204" pitchFamily="18" charset="0"/>
                      </a:rPr>
                      <m:t>=</m:t>
                    </m:r>
                    <m:d>
                      <m:dPr>
                        <m:begChr m:val="{"/>
                        <m:endChr m:val="}"/>
                        <m:ctrlPr>
                          <a:rPr lang="en-US" sz="1800" b="1" i="1" smtClean="0">
                            <a:solidFill>
                              <a:schemeClr val="bg1"/>
                            </a:solidFill>
                            <a:latin typeface="Cambria Math" panose="02040503050406030204" pitchFamily="18" charset="0"/>
                          </a:rPr>
                        </m:ctrlPr>
                      </m:dPr>
                      <m:e>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𝑖</m:t>
                            </m:r>
                          </m:sub>
                          <m:sup>
                            <m:r>
                              <a:rPr lang="en-US" sz="1800" b="0" i="1" smtClean="0">
                                <a:solidFill>
                                  <a:schemeClr val="bg1"/>
                                </a:solidFill>
                                <a:latin typeface="Cambria Math" panose="02040503050406030204" pitchFamily="18" charset="0"/>
                                <a:ea typeface="Cambria Math" panose="02040503050406030204" pitchFamily="18" charset="0"/>
                              </a:rPr>
                              <m:t>1</m:t>
                            </m:r>
                          </m:sup>
                        </m:sSubSup>
                        <m:r>
                          <a:rPr lang="en-US" sz="1800" b="1" i="1" smtClean="0">
                            <a:solidFill>
                              <a:schemeClr val="bg1"/>
                            </a:solidFill>
                            <a:latin typeface="Cambria Math" panose="02040503050406030204" pitchFamily="18" charset="0"/>
                            <a:ea typeface="Cambria Math" panose="02040503050406030204" pitchFamily="18" charset="0"/>
                          </a:rPr>
                          <m:t>,</m:t>
                        </m:r>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b="0" i="1" smtClean="0">
                                <a:solidFill>
                                  <a:schemeClr val="bg1"/>
                                </a:solidFill>
                                <a:latin typeface="Cambria Math" panose="02040503050406030204" pitchFamily="18" charset="0"/>
                                <a:ea typeface="Cambria Math" panose="02040503050406030204" pitchFamily="18" charset="0"/>
                              </a:rPr>
                              <m:t>𝑗</m:t>
                            </m:r>
                          </m:sub>
                          <m:sup>
                            <m:r>
                              <a:rPr lang="en-US" sz="1800" b="0" i="1" smtClean="0">
                                <a:solidFill>
                                  <a:schemeClr val="bg1"/>
                                </a:solidFill>
                                <a:latin typeface="Cambria Math" panose="02040503050406030204" pitchFamily="18" charset="0"/>
                                <a:ea typeface="Cambria Math" panose="02040503050406030204" pitchFamily="18" charset="0"/>
                              </a:rPr>
                              <m:t>2</m:t>
                            </m:r>
                          </m:sup>
                        </m:sSubSup>
                        <m:r>
                          <a:rPr lang="en-US" sz="1800" b="1" i="1" smtClean="0">
                            <a:solidFill>
                              <a:schemeClr val="bg1"/>
                            </a:solidFill>
                            <a:latin typeface="Cambria Math" panose="02040503050406030204" pitchFamily="18" charset="0"/>
                            <a:ea typeface="Cambria Math" panose="02040503050406030204" pitchFamily="18" charset="0"/>
                          </a:rPr>
                          <m:t>,…,</m:t>
                        </m:r>
                        <m:sSubSup>
                          <m:sSubSupPr>
                            <m:ctrlPr>
                              <a:rPr lang="en-US" sz="1800" i="1">
                                <a:solidFill>
                                  <a:schemeClr val="bg1"/>
                                </a:solidFill>
                                <a:latin typeface="Cambria Math" panose="02040503050406030204" pitchFamily="18" charset="0"/>
                                <a:ea typeface="Cambria Math" panose="02040503050406030204" pitchFamily="18" charset="0"/>
                              </a:rPr>
                            </m:ctrlPr>
                          </m:sSubSupPr>
                          <m:e>
                            <m:r>
                              <a:rPr lang="en-US" sz="1800" i="1">
                                <a:solidFill>
                                  <a:schemeClr val="bg1"/>
                                </a:solidFill>
                                <a:latin typeface="Cambria Math" panose="02040503050406030204" pitchFamily="18" charset="0"/>
                                <a:ea typeface="Cambria Math" panose="02040503050406030204" pitchFamily="18" charset="0"/>
                              </a:rPr>
                              <m:t>𝑣</m:t>
                            </m:r>
                          </m:e>
                          <m:sub>
                            <m:r>
                              <a:rPr lang="en-US" sz="1800" i="1">
                                <a:solidFill>
                                  <a:schemeClr val="bg1"/>
                                </a:solidFill>
                                <a:latin typeface="Cambria Math" panose="02040503050406030204" pitchFamily="18" charset="0"/>
                                <a:ea typeface="Cambria Math" panose="02040503050406030204" pitchFamily="18" charset="0"/>
                              </a:rPr>
                              <m:t>𝑘</m:t>
                            </m:r>
                          </m:sub>
                          <m:sup>
                            <m:r>
                              <a:rPr lang="en-US" sz="1800" b="0" i="1" smtClean="0">
                                <a:solidFill>
                                  <a:schemeClr val="bg1"/>
                                </a:solidFill>
                                <a:latin typeface="Cambria Math" panose="02040503050406030204" pitchFamily="18" charset="0"/>
                                <a:ea typeface="Cambria Math" panose="02040503050406030204" pitchFamily="18" charset="0"/>
                              </a:rPr>
                              <m:t>𝑇</m:t>
                            </m:r>
                          </m:sup>
                        </m:sSubSup>
                      </m:e>
                    </m:d>
                  </m:oMath>
                </a14:m>
                <a:r>
                  <a:rPr lang="en-US" sz="1800" b="1" dirty="0">
                    <a:solidFill>
                      <a:schemeClr val="bg1"/>
                    </a:solidFill>
                  </a:rPr>
                  <a:t>.</a:t>
                </a:r>
              </a:p>
              <a:p>
                <a:pPr marL="176213" lvl="1" indent="-176213">
                  <a:spcAft>
                    <a:spcPts val="600"/>
                  </a:spcAft>
                  <a:buFont typeface="Arial" pitchFamily="34" charset="0"/>
                  <a:buChar char="•"/>
                </a:pPr>
                <a:r>
                  <a:rPr lang="en-US" sz="1800" b="1" dirty="0">
                    <a:solidFill>
                      <a:schemeClr val="bg1"/>
                    </a:solidFill>
                  </a:rPr>
                  <a:t>Note that the transition probabilities only depend on the previous state and the current state (hence , this is a first-order Markov process).</a:t>
                </a:r>
                <a:r>
                  <a:rPr lang="en-US" sz="1800" dirty="0">
                    <a:solidFill>
                      <a:schemeClr val="bg1"/>
                    </a:solidFill>
                  </a:rPr>
                  <a:t>   </a:t>
                </a:r>
              </a:p>
            </p:txBody>
          </p:sp>
        </mc:Choice>
        <mc:Fallback xmlns="">
          <p:sp>
            <p:nvSpPr>
              <p:cNvPr id="4103" name="Text Box 9"/>
              <p:cNvSpPr txBox="1">
                <a:spLocks noRot="1" noChangeAspect="1" noMove="1" noResize="1" noEditPoints="1" noAdjustHandles="1" noChangeArrowheads="1" noChangeShapeType="1" noTextEdit="1"/>
              </p:cNvSpPr>
              <p:nvPr/>
            </p:nvSpPr>
            <p:spPr bwMode="auto">
              <a:xfrm>
                <a:off x="228600" y="647699"/>
                <a:ext cx="8686800" cy="5651497"/>
              </a:xfrm>
              <a:prstGeom prst="rect">
                <a:avLst/>
              </a:prstGeom>
              <a:blipFill>
                <a:blip r:embed="rId3"/>
                <a:stretch>
                  <a:fillRect l="-1606" t="-1121" b="-1794"/>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Discrete Hidden Markov Models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p:blipFill>
        <p:spPr>
          <a:xfrm>
            <a:off x="5564189" y="691006"/>
            <a:ext cx="3323514" cy="3830823"/>
          </a:xfrm>
          <a:prstGeom prst="rect">
            <a:avLst/>
          </a:prstGeom>
          <a:ln w="38100">
            <a:solidFill>
              <a:schemeClr val="accent1"/>
            </a:solidFill>
          </a:ln>
        </p:spPr>
      </p:pic>
    </p:spTree>
    <p:extLst>
      <p:ext uri="{BB962C8B-B14F-4D97-AF65-F5344CB8AC3E}">
        <p14:creationId xmlns:p14="http://schemas.microsoft.com/office/powerpoint/2010/main" val="48263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88" y="-206375"/>
            <a:ext cx="9144000" cy="0"/>
          </a:xfrm>
          <a:prstGeom prst="rect">
            <a:avLst/>
          </a:prstGeom>
          <a:noFill/>
          <a:ln w="9525">
            <a:noFill/>
            <a:miter lim="800000"/>
            <a:headEnd/>
            <a:tailEnd/>
          </a:ln>
        </p:spPr>
        <p:txBody>
          <a:bodyPr>
            <a:spAutoFit/>
          </a:bodyPr>
          <a:lstStyle/>
          <a:p>
            <a:endParaRPr lang="en-US" dirty="0"/>
          </a:p>
        </p:txBody>
      </p:sp>
      <p:sp>
        <p:nvSpPr>
          <p:cNvPr id="4100" name="Rectangle 4"/>
          <p:cNvSpPr>
            <a:spLocks noChangeArrowheads="1"/>
          </p:cNvSpPr>
          <p:nvPr/>
        </p:nvSpPr>
        <p:spPr bwMode="auto">
          <a:xfrm>
            <a:off x="0" y="295275"/>
            <a:ext cx="9144000" cy="0"/>
          </a:xfrm>
          <a:prstGeom prst="rect">
            <a:avLst/>
          </a:prstGeom>
          <a:noFill/>
          <a:ln w="9525">
            <a:noFill/>
            <a:miter lim="800000"/>
            <a:headEnd/>
            <a:tailEnd/>
          </a:ln>
        </p:spPr>
        <p:txBody>
          <a:bodyPr>
            <a:spAutoFit/>
          </a:bodyPr>
          <a:lstStyle/>
          <a:p>
            <a:endParaRPr lang="en-US" dirty="0"/>
          </a:p>
        </p:txBody>
      </p:sp>
      <p:sp>
        <p:nvSpPr>
          <p:cNvPr id="4102" name="Rectangle 6"/>
          <p:cNvSpPr>
            <a:spLocks noChangeArrowheads="1"/>
          </p:cNvSpPr>
          <p:nvPr/>
        </p:nvSpPr>
        <p:spPr bwMode="auto">
          <a:xfrm>
            <a:off x="3157538" y="2381250"/>
            <a:ext cx="9144000" cy="0"/>
          </a:xfrm>
          <a:prstGeom prst="rect">
            <a:avLst/>
          </a:prstGeom>
          <a:noFill/>
          <a:ln w="9525">
            <a:noFill/>
            <a:miter lim="800000"/>
            <a:headEnd/>
            <a:tailEnd/>
          </a:ln>
        </p:spPr>
        <p:txBody>
          <a:bodyPr>
            <a:spAutoFit/>
          </a:bodyPr>
          <a:lstStyle/>
          <a:p>
            <a:endParaRPr lang="en-US" dirty="0"/>
          </a:p>
        </p:txBody>
      </p:sp>
      <mc:AlternateContent xmlns:mc="http://schemas.openxmlformats.org/markup-compatibility/2006">
        <mc:Choice xmlns:a14="http://schemas.microsoft.com/office/drawing/2010/main" Requires="a14">
          <p:sp>
            <p:nvSpPr>
              <p:cNvPr id="4103" name="Text Box 9"/>
              <p:cNvSpPr txBox="1">
                <a:spLocks noChangeArrowheads="1"/>
              </p:cNvSpPr>
              <p:nvPr/>
            </p:nvSpPr>
            <p:spPr bwMode="auto">
              <a:xfrm>
                <a:off x="228600" y="647700"/>
                <a:ext cx="8686800" cy="5410200"/>
              </a:xfrm>
              <a:prstGeom prst="rect">
                <a:avLst/>
              </a:prstGeom>
              <a:noFill/>
              <a:ln w="9525">
                <a:noFill/>
                <a:miter lim="800000"/>
                <a:headEnd/>
                <a:tailEnd/>
              </a:ln>
            </p:spPr>
            <p:txBody>
              <a:bodyPr wrap="square" lIns="0" tIns="0" rIns="0" bIns="0">
                <a:noAutofit/>
              </a:bodyPr>
              <a:lstStyle/>
              <a:p>
                <a:pPr marL="176213" indent="-176213">
                  <a:spcAft>
                    <a:spcPts val="600"/>
                  </a:spcAft>
                  <a:buFont typeface="Arial" pitchFamily="34" charset="0"/>
                  <a:buChar char="•"/>
                </a:pPr>
                <a:r>
                  <a:rPr lang="en-US" sz="1800" b="1" dirty="0">
                    <a:solidFill>
                      <a:schemeClr val="bg1"/>
                    </a:solidFill>
                  </a:rPr>
                  <a:t>The state and output probability distributions must sum to </a:t>
                </a:r>
                <a14:m>
                  <m:oMath xmlns:m="http://schemas.openxmlformats.org/officeDocument/2006/math">
                    <m:r>
                      <a:rPr lang="en-US" sz="1800" i="1" dirty="0" smtClean="0">
                        <a:solidFill>
                          <a:schemeClr val="bg1"/>
                        </a:solidFill>
                        <a:latin typeface="Cambria Math" panose="02040503050406030204" pitchFamily="18" charset="0"/>
                      </a:rPr>
                      <m:t>1</m:t>
                    </m:r>
                  </m:oMath>
                </a14:m>
                <a:r>
                  <a:rPr lang="en-US" sz="1800" b="1" dirty="0">
                    <a:solidFill>
                      <a:schemeClr val="bg1"/>
                    </a:solidFill>
                  </a:rPr>
                  <a:t>:</a:t>
                </a:r>
              </a:p>
              <a:p>
                <a:pPr>
                  <a:spcAft>
                    <a:spcPts val="1200"/>
                  </a:spcAft>
                  <a:tabLst>
                    <a:tab pos="3190875" algn="ctr"/>
                    <a:tab pos="5484813" algn="ctr"/>
                  </a:tabLst>
                </a:pPr>
                <a:r>
                  <a:rPr lang="en-US" sz="1800" dirty="0">
                    <a:solidFill>
                      <a:schemeClr val="bg1"/>
                    </a:solidFill>
                  </a:rPr>
                  <a:t>	</a:t>
                </a:r>
                <a14:m>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𝑗</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𝑐</m:t>
                        </m:r>
                      </m:sup>
                      <m:e>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𝑎</m:t>
                            </m:r>
                          </m:e>
                          <m:sub>
                            <m:r>
                              <a:rPr lang="en-US" sz="1800" b="0" i="1" smtClean="0">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=1</m:t>
                        </m:r>
                      </m:e>
                    </m:nary>
                  </m:oMath>
                </a14:m>
                <a:r>
                  <a:rPr lang="en-US" sz="1800" dirty="0">
                    <a:solidFill>
                      <a:schemeClr val="bg1"/>
                    </a:solidFill>
                  </a:rPr>
                  <a:t>	 </a:t>
                </a:r>
                <a14:m>
                  <m:oMath xmlns:m="http://schemas.openxmlformats.org/officeDocument/2006/math">
                    <m:nary>
                      <m:naryPr>
                        <m:chr m:val="∑"/>
                        <m:ctrlPr>
                          <a:rPr lang="en-US" sz="1800" i="1">
                            <a:solidFill>
                              <a:schemeClr val="bg1"/>
                            </a:solidFill>
                            <a:latin typeface="Cambria Math" panose="02040503050406030204" pitchFamily="18" charset="0"/>
                          </a:rPr>
                        </m:ctrlPr>
                      </m:naryPr>
                      <m:sub>
                        <m:r>
                          <m:rPr>
                            <m:brk m:alnAt="23"/>
                          </m:rPr>
                          <a:rPr lang="en-US" sz="1800" i="1">
                            <a:solidFill>
                              <a:schemeClr val="bg1"/>
                            </a:solidFill>
                            <a:latin typeface="Cambria Math" panose="02040503050406030204" pitchFamily="18" charset="0"/>
                          </a:rPr>
                          <m:t>𝑗</m:t>
                        </m:r>
                        <m:r>
                          <a:rPr lang="en-US" sz="1800" i="1">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𝑀</m:t>
                        </m:r>
                      </m:sup>
                      <m:e>
                        <m:sSub>
                          <m:sSubPr>
                            <m:ctrlPr>
                              <a:rPr lang="en-US" sz="1800" i="1">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𝑏</m:t>
                            </m:r>
                          </m:e>
                          <m:sub>
                            <m:r>
                              <a:rPr lang="en-US" sz="1800" i="1">
                                <a:solidFill>
                                  <a:schemeClr val="bg1"/>
                                </a:solidFill>
                                <a:latin typeface="Cambria Math" panose="02040503050406030204" pitchFamily="18" charset="0"/>
                              </a:rPr>
                              <m:t>𝑖𝑗</m:t>
                            </m:r>
                          </m:sub>
                        </m:sSub>
                        <m:r>
                          <a:rPr lang="en-US" sz="1800" i="1">
                            <a:solidFill>
                              <a:schemeClr val="bg1"/>
                            </a:solidFill>
                            <a:latin typeface="Cambria Math" panose="02040503050406030204" pitchFamily="18" charset="0"/>
                          </a:rPr>
                          <m:t>=1</m:t>
                        </m:r>
                      </m:e>
                    </m:nary>
                  </m:oMath>
                </a14:m>
                <a:endParaRPr lang="en-US" sz="1800" dirty="0">
                  <a:solidFill>
                    <a:schemeClr val="bg1"/>
                  </a:solidFill>
                </a:endParaRPr>
              </a:p>
              <a:p>
                <a:pPr marL="176213" indent="-176213">
                  <a:spcAft>
                    <a:spcPts val="1200"/>
                  </a:spcAft>
                  <a:buFont typeface="Arial" panose="020B0604020202020204" pitchFamily="34" charset="0"/>
                  <a:buChar char="•"/>
                  <a:tabLst>
                    <a:tab pos="1998663" algn="ctr"/>
                    <a:tab pos="5484813" algn="ctr"/>
                  </a:tabLst>
                </a:pPr>
                <a:r>
                  <a:rPr lang="en-US" sz="1800" b="1" dirty="0">
                    <a:solidFill>
                      <a:schemeClr val="bg1"/>
                    </a:solidFill>
                  </a:rPr>
                  <a:t>A Markov model is called </a:t>
                </a:r>
                <a:r>
                  <a:rPr lang="en-US" sz="1800" b="1" dirty="0">
                    <a:solidFill>
                      <a:schemeClr val="accent1"/>
                    </a:solidFill>
                  </a:rPr>
                  <a:t>ergodic</a:t>
                </a:r>
                <a:r>
                  <a:rPr lang="en-US" sz="1800" b="1" dirty="0">
                    <a:solidFill>
                      <a:schemeClr val="bg1"/>
                    </a:solidFill>
                  </a:rPr>
                  <a:t> if every one of the states has a nonzero probability of occurring given some starting state.</a:t>
                </a:r>
              </a:p>
              <a:p>
                <a:pPr marL="176213" indent="-176213">
                  <a:spcBef>
                    <a:spcPts val="0"/>
                  </a:spcBef>
                  <a:spcAft>
                    <a:spcPts val="1800"/>
                  </a:spcAft>
                  <a:buFont typeface="Arial" pitchFamily="34" charset="0"/>
                  <a:buChar char="•"/>
                </a:pPr>
                <a:r>
                  <a:rPr lang="en-US" sz="1800" b="1" dirty="0">
                    <a:solidFill>
                      <a:schemeClr val="bg1"/>
                    </a:solidFill>
                  </a:rPr>
                  <a:t>A Markov model is called a </a:t>
                </a:r>
                <a:r>
                  <a:rPr lang="en-US" sz="1800" b="1" dirty="0">
                    <a:solidFill>
                      <a:schemeClr val="accent1"/>
                    </a:solidFill>
                  </a:rPr>
                  <a:t>hidden Markov model </a:t>
                </a:r>
                <a:r>
                  <a:rPr lang="en-US" sz="1800" b="1" dirty="0">
                    <a:solidFill>
                      <a:schemeClr val="bg1"/>
                    </a:solidFill>
                  </a:rPr>
                  <a:t>(HMM) if the output symbols cannot be observed directly (e.g., correspond to a state) and can only be observed through a second stochastic process.</a:t>
                </a:r>
              </a:p>
              <a:p>
                <a:pPr marL="176213" indent="-176213">
                  <a:spcBef>
                    <a:spcPts val="0"/>
                  </a:spcBef>
                  <a:spcAft>
                    <a:spcPts val="1200"/>
                  </a:spcAft>
                  <a:buFont typeface="Arial" pitchFamily="34" charset="0"/>
                  <a:buChar char="•"/>
                </a:pPr>
                <a:r>
                  <a:rPr lang="en-US" sz="1800" b="1" dirty="0">
                    <a:solidFill>
                      <a:schemeClr val="bg1"/>
                    </a:solidFill>
                  </a:rPr>
                  <a:t>HMMs are often referred to as a </a:t>
                </a:r>
                <a:r>
                  <a:rPr lang="en-US" sz="1800" b="1" dirty="0">
                    <a:solidFill>
                      <a:schemeClr val="accent1"/>
                    </a:solidFill>
                  </a:rPr>
                  <a:t>doubly stochastic system</a:t>
                </a:r>
                <a:r>
                  <a:rPr lang="en-US" sz="1800" b="1" dirty="0">
                    <a:solidFill>
                      <a:schemeClr val="bg1"/>
                    </a:solidFill>
                  </a:rPr>
                  <a:t> or model because state transitions and outputs are modeled as stochastic processes.</a:t>
                </a:r>
              </a:p>
              <a:p>
                <a:pPr marL="176213" indent="-176213">
                  <a:spcBef>
                    <a:spcPts val="0"/>
                  </a:spcBef>
                  <a:spcAft>
                    <a:spcPts val="600"/>
                  </a:spcAft>
                  <a:buFont typeface="Arial" pitchFamily="34" charset="0"/>
                  <a:buChar char="•"/>
                </a:pPr>
                <a:r>
                  <a:rPr lang="en-US" sz="1800" b="1" dirty="0">
                    <a:solidFill>
                      <a:schemeClr val="bg1"/>
                    </a:solidFill>
                  </a:rPr>
                  <a:t>There are three fundamental problems associated with HMMs:</a:t>
                </a:r>
              </a:p>
              <a:p>
                <a:pPr marL="339725" lvl="1" indent="-163513">
                  <a:spcBef>
                    <a:spcPts val="0"/>
                  </a:spcBef>
                  <a:spcAft>
                    <a:spcPts val="600"/>
                  </a:spcAft>
                  <a:buFont typeface="Wingdings" pitchFamily="2" charset="2"/>
                  <a:buChar char="§"/>
                </a:pPr>
                <a:r>
                  <a:rPr lang="en-US" sz="1800" b="1" dirty="0">
                    <a:solidFill>
                      <a:schemeClr val="accent1"/>
                    </a:solidFill>
                  </a:rPr>
                  <a:t>Evaluation:</a:t>
                </a:r>
                <a:r>
                  <a:rPr lang="en-US" sz="1800" b="1" dirty="0">
                    <a:solidFill>
                      <a:schemeClr val="bg1"/>
                    </a:solidFill>
                  </a:rPr>
                  <a:t> How do we efficiently compute the probability that particular sequences of states was observed?</a:t>
                </a:r>
              </a:p>
              <a:p>
                <a:pPr marL="339725" lvl="1" indent="-163513">
                  <a:spcBef>
                    <a:spcPts val="0"/>
                  </a:spcBef>
                  <a:spcAft>
                    <a:spcPts val="600"/>
                  </a:spcAft>
                  <a:buFont typeface="Wingdings" pitchFamily="2" charset="2"/>
                  <a:buChar char="§"/>
                </a:pPr>
                <a:r>
                  <a:rPr lang="en-US" sz="1800" b="1" dirty="0">
                    <a:solidFill>
                      <a:schemeClr val="accent1"/>
                    </a:solidFill>
                  </a:rPr>
                  <a:t>Decoding:</a:t>
                </a:r>
                <a:r>
                  <a:rPr lang="en-US" sz="1800" b="1" dirty="0">
                    <a:solidFill>
                      <a:schemeClr val="bg1"/>
                    </a:solidFill>
                  </a:rPr>
                  <a:t> What is the most </a:t>
                </a:r>
                <a:r>
                  <a:rPr lang="en-US" sz="1800" b="1">
                    <a:solidFill>
                      <a:schemeClr val="bg1"/>
                    </a:solidFill>
                  </a:rPr>
                  <a:t>likely sequence </a:t>
                </a:r>
                <a:r>
                  <a:rPr lang="en-US" sz="1800" b="1" dirty="0">
                    <a:solidFill>
                      <a:schemeClr val="bg1"/>
                    </a:solidFill>
                  </a:rPr>
                  <a:t>of hidden states that produced an observed sequence?</a:t>
                </a:r>
              </a:p>
              <a:p>
                <a:pPr marL="339725" lvl="1" indent="-163513">
                  <a:spcBef>
                    <a:spcPts val="0"/>
                  </a:spcBef>
                  <a:spcAft>
                    <a:spcPts val="600"/>
                  </a:spcAft>
                  <a:buFont typeface="Wingdings" pitchFamily="2" charset="2"/>
                  <a:buChar char="§"/>
                </a:pPr>
                <a:r>
                  <a:rPr lang="en-US" sz="1800" b="1" dirty="0">
                    <a:solidFill>
                      <a:schemeClr val="accent1"/>
                    </a:solidFill>
                  </a:rPr>
                  <a:t>Learning:</a:t>
                </a:r>
                <a:r>
                  <a:rPr lang="en-US" sz="1800" b="1" dirty="0">
                    <a:solidFill>
                      <a:schemeClr val="bg1"/>
                    </a:solidFill>
                  </a:rPr>
                  <a:t> How do we estimate the parameters of the model?</a:t>
                </a:r>
              </a:p>
            </p:txBody>
          </p:sp>
        </mc:Choice>
        <mc:Fallback>
          <p:sp>
            <p:nvSpPr>
              <p:cNvPr id="4103" name="Text Box 9"/>
              <p:cNvSpPr txBox="1">
                <a:spLocks noRot="1" noChangeAspect="1" noMove="1" noResize="1" noEditPoints="1" noAdjustHandles="1" noChangeArrowheads="1" noChangeShapeType="1" noTextEdit="1"/>
              </p:cNvSpPr>
              <p:nvPr/>
            </p:nvSpPr>
            <p:spPr bwMode="auto">
              <a:xfrm>
                <a:off x="228600" y="647700"/>
                <a:ext cx="8686800" cy="5410200"/>
              </a:xfrm>
              <a:prstGeom prst="rect">
                <a:avLst/>
              </a:prstGeom>
              <a:blipFill>
                <a:blip r:embed="rId3"/>
                <a:stretch>
                  <a:fillRect l="-1606" t="-1636" r="-1752"/>
                </a:stretch>
              </a:blipFill>
              <a:ln w="9525">
                <a:noFill/>
                <a:miter lim="800000"/>
                <a:headEnd/>
                <a:tailEnd/>
              </a:ln>
            </p:spPr>
            <p:txBody>
              <a:bodyPr/>
              <a:lstStyle/>
              <a:p>
                <a:r>
                  <a:rPr lang="en-US">
                    <a:noFill/>
                  </a:rPr>
                  <a:t> </a:t>
                </a:r>
              </a:p>
            </p:txBody>
          </p:sp>
        </mc:Fallback>
      </mc:AlternateContent>
      <p:sp>
        <p:nvSpPr>
          <p:cNvPr id="4104" name="Text Box 10"/>
          <p:cNvSpPr txBox="1">
            <a:spLocks noChangeArrowheads="1"/>
          </p:cNvSpPr>
          <p:nvPr/>
        </p:nvSpPr>
        <p:spPr bwMode="auto">
          <a:xfrm>
            <a:off x="228600"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More Definitions and Comments</a:t>
            </a:r>
          </a:p>
        </p:txBody>
      </p:sp>
    </p:spTree>
    <p:extLst>
      <p:ext uri="{BB962C8B-B14F-4D97-AF65-F5344CB8AC3E}">
        <p14:creationId xmlns:p14="http://schemas.microsoft.com/office/powerpoint/2010/main" val="180542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F69E1C-5723-0F4E-9357-E016EDFC205A}"/>
              </a:ext>
            </a:extLst>
          </p:cNvPr>
          <p:cNvSpPr/>
          <p:nvPr/>
        </p:nvSpPr>
        <p:spPr>
          <a:xfrm>
            <a:off x="592282" y="4270664"/>
            <a:ext cx="6411191" cy="1828800"/>
          </a:xfrm>
          <a:prstGeom prst="rect">
            <a:avLst/>
          </a:prstGeom>
          <a:solidFill>
            <a:schemeClr val="bg1">
              <a:lumMod val="50000"/>
              <a:lumOff val="50000"/>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The Forward Algorithm</a:t>
            </a:r>
          </a:p>
        </p:txBody>
      </p:sp>
      <mc:AlternateContent xmlns:mc="http://schemas.openxmlformats.org/markup-compatibility/2006" xmlns:a14="http://schemas.microsoft.com/office/drawing/2010/main">
        <mc:Choice Requires="a14">
          <p:sp>
            <p:nvSpPr>
              <p:cNvPr id="10" name="Rectangle 4">
                <a:extLst>
                  <a:ext uri="{FF2B5EF4-FFF2-40B4-BE49-F238E27FC236}">
                    <a16:creationId xmlns:a16="http://schemas.microsoft.com/office/drawing/2014/main" id="{57D11BDE-82E6-EE46-939E-9C8918B8C5CA}"/>
                  </a:ext>
                </a:extLst>
              </p:cNvPr>
              <p:cNvSpPr>
                <a:spLocks noChangeArrowheads="1"/>
              </p:cNvSpPr>
              <p:nvPr/>
            </p:nvSpPr>
            <p:spPr bwMode="auto">
              <a:xfrm>
                <a:off x="225425" y="589937"/>
                <a:ext cx="8689974" cy="5800146"/>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sz="1800" b="1" dirty="0">
                    <a:solidFill>
                      <a:schemeClr val="bg1"/>
                    </a:solidFill>
                  </a:rPr>
                  <a:t>Fortunately, we can employ a technique similar to what is used in many DSP applications (e.g., the Fast Fourier Transform) to complete this computation using many fewer multiply/adds by storing intermediate results.</a:t>
                </a:r>
              </a:p>
              <a:p>
                <a:pPr marL="176213" indent="-176213">
                  <a:spcBef>
                    <a:spcPts val="0"/>
                  </a:spcBef>
                  <a:spcAft>
                    <a:spcPts val="1200"/>
                  </a:spcAft>
                  <a:buFont typeface="Arial" pitchFamily="34" charset="0"/>
                  <a:buChar char="•"/>
                </a:pPr>
                <a:r>
                  <a:rPr lang="en-US" altLang="en-US" sz="1800" b="1" dirty="0">
                    <a:solidFill>
                      <a:schemeClr val="bg1"/>
                    </a:solidFill>
                  </a:rPr>
                  <a:t>The probability of being in a state at time </a:t>
                </a:r>
                <a14:m>
                  <m:oMath xmlns:m="http://schemas.openxmlformats.org/officeDocument/2006/math">
                    <m:r>
                      <a:rPr lang="en-US" altLang="en-US" sz="1800" b="0" i="1" dirty="0" smtClean="0">
                        <a:solidFill>
                          <a:schemeClr val="bg1"/>
                        </a:solidFill>
                        <a:latin typeface="Cambria Math" panose="02040503050406030204" pitchFamily="18" charset="0"/>
                      </a:rPr>
                      <m:t>𝑡</m:t>
                    </m:r>
                  </m:oMath>
                </a14:m>
                <a:r>
                  <a:rPr lang="en-US" altLang="en-US" sz="1800" b="1" dirty="0">
                    <a:solidFill>
                      <a:schemeClr val="bg1"/>
                    </a:solidFill>
                  </a:rPr>
                  <a:t> is given by:</a:t>
                </a:r>
              </a:p>
              <a:p>
                <a:pPr marL="463550">
                  <a:spcBef>
                    <a:spcPts val="0"/>
                  </a:spcBef>
                  <a:spcAft>
                    <a:spcPts val="1200"/>
                  </a:spcAft>
                </a:pPr>
                <a14:m>
                  <m:oMathPara xmlns:m="http://schemas.openxmlformats.org/officeDocument/2006/math">
                    <m:oMathParaPr>
                      <m:jc m:val="left"/>
                    </m:oMathParaPr>
                    <m:oMath xmlns:m="http://schemas.openxmlformats.org/officeDocument/2006/math">
                      <m:sSub>
                        <m:sSubPr>
                          <m:ctrlPr>
                            <a:rPr lang="en-US" altLang="en-US" sz="1800" i="1" smtClean="0">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𝛼</m:t>
                          </m:r>
                        </m:e>
                        <m:sub>
                          <m:r>
                            <a:rPr lang="en-US" altLang="en-US" sz="1800" b="0" i="1" smtClean="0">
                              <a:solidFill>
                                <a:schemeClr val="bg1"/>
                              </a:solidFill>
                              <a:latin typeface="Cambria Math" panose="02040503050406030204" pitchFamily="18" charset="0"/>
                              <a:ea typeface="Cambria Math" panose="02040503050406030204" pitchFamily="18" charset="0"/>
                            </a:rPr>
                            <m:t>𝑗</m:t>
                          </m:r>
                        </m:sub>
                      </m:sSub>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𝑡</m:t>
                          </m:r>
                        </m:e>
                      </m:d>
                      <m:r>
                        <a:rPr lang="en-US" altLang="en-US" sz="18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altLang="en-US" sz="1800" i="1" smtClean="0">
                              <a:solidFill>
                                <a:schemeClr val="bg1"/>
                              </a:solidFill>
                              <a:latin typeface="Cambria Math" panose="02040503050406030204" pitchFamily="18" charset="0"/>
                              <a:ea typeface="Cambria Math" panose="02040503050406030204" pitchFamily="18" charset="0"/>
                            </a:rPr>
                          </m:ctrlPr>
                        </m:dPr>
                        <m:e>
                          <m:m>
                            <m:mPr>
                              <m:mcs>
                                <m:mc>
                                  <m:mcPr>
                                    <m:count m:val="2"/>
                                    <m:mcJc m:val="center"/>
                                  </m:mcPr>
                                </m:mc>
                              </m:mcs>
                              <m:ctrlPr>
                                <a:rPr lang="en-US" altLang="en-US" sz="1800" i="1" smtClean="0">
                                  <a:solidFill>
                                    <a:schemeClr val="bg1"/>
                                  </a:solidFill>
                                  <a:latin typeface="Cambria Math" panose="02040503050406030204" pitchFamily="18" charset="0"/>
                                  <a:ea typeface="Cambria Math" panose="02040503050406030204" pitchFamily="18" charset="0"/>
                                </a:rPr>
                              </m:ctrlPr>
                            </m:mPr>
                            <m:mr>
                              <m:e>
                                <m:r>
                                  <m:rPr>
                                    <m:brk m:alnAt="7"/>
                                  </m:rPr>
                                  <a:rPr lang="en-US" altLang="en-US" sz="1800" b="0" i="1" smtClean="0">
                                    <a:solidFill>
                                      <a:schemeClr val="bg1"/>
                                    </a:solidFill>
                                    <a:latin typeface="Cambria Math" panose="02040503050406030204" pitchFamily="18" charset="0"/>
                                    <a:ea typeface="Cambria Math" panose="02040503050406030204" pitchFamily="18" charset="0"/>
                                  </a:rPr>
                                  <m:t>0</m:t>
                                </m:r>
                                <m:r>
                                  <a:rPr lang="en-US" altLang="en-US" sz="1800" b="0" i="1" smtClean="0">
                                    <a:solidFill>
                                      <a:schemeClr val="bg1"/>
                                    </a:solidFill>
                                    <a:latin typeface="Cambria Math" panose="02040503050406030204" pitchFamily="18" charset="0"/>
                                    <a:ea typeface="Cambria Math" panose="02040503050406030204" pitchFamily="18" charset="0"/>
                                  </a:rPr>
                                  <m:t>,</m:t>
                                </m:r>
                              </m:e>
                              <m:e>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=0, </m:t>
                                </m:r>
                                <m:r>
                                  <a:rPr lang="en-US" altLang="en-US" sz="1800" b="0" i="1" smtClean="0">
                                    <a:solidFill>
                                      <a:schemeClr val="bg1"/>
                                    </a:solidFill>
                                    <a:latin typeface="Cambria Math" panose="02040503050406030204" pitchFamily="18" charset="0"/>
                                    <a:ea typeface="Cambria Math" panose="02040503050406030204" pitchFamily="18" charset="0"/>
                                  </a:rPr>
                                  <m:t>𝑗</m:t>
                                </m:r>
                                <m:r>
                                  <a:rPr lang="en-US" altLang="en-US" sz="1800" b="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𝑖𝑛𝑖𝑡𝑖𝑎𝑙</m:t>
                                </m:r>
                                <m:r>
                                  <a:rPr lang="en-US" altLang="en-US" sz="1800" b="0"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𝑠𝑡𝑎𝑡𝑒</m:t>
                                </m:r>
                                <m:r>
                                  <a:rPr lang="en-US" altLang="en-US" sz="1800" b="0" i="1" smtClean="0">
                                    <a:solidFill>
                                      <a:schemeClr val="bg1"/>
                                    </a:solidFill>
                                    <a:latin typeface="Cambria Math" panose="02040503050406030204" pitchFamily="18" charset="0"/>
                                    <a:ea typeface="Cambria Math" panose="02040503050406030204" pitchFamily="18" charset="0"/>
                                  </a:rPr>
                                  <m:t>,</m:t>
                                </m:r>
                              </m:e>
                            </m:mr>
                            <m:mr>
                              <m:e>
                                <m:r>
                                  <a:rPr lang="en-US" altLang="en-US" sz="1800" b="0" i="1" smtClean="0">
                                    <a:solidFill>
                                      <a:schemeClr val="bg1"/>
                                    </a:solidFill>
                                    <a:latin typeface="Cambria Math" panose="02040503050406030204" pitchFamily="18" charset="0"/>
                                    <a:ea typeface="Cambria Math" panose="02040503050406030204" pitchFamily="18" charset="0"/>
                                  </a:rPr>
                                  <m:t>1,</m:t>
                                </m:r>
                              </m:e>
                              <m:e>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=0, </m:t>
                                </m:r>
                                <m:r>
                                  <a:rPr lang="en-US" altLang="en-US" sz="1800" b="0" i="1" smtClean="0">
                                    <a:solidFill>
                                      <a:schemeClr val="bg1"/>
                                    </a:solidFill>
                                    <a:latin typeface="Cambria Math" panose="02040503050406030204" pitchFamily="18" charset="0"/>
                                    <a:ea typeface="Cambria Math" panose="02040503050406030204" pitchFamily="18" charset="0"/>
                                  </a:rPr>
                                  <m:t>𝑗</m:t>
                                </m:r>
                                <m:r>
                                  <a:rPr lang="en-US" altLang="en-US" sz="1800" b="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𝑖𝑛𝑖𝑡𝑖𝑎𝑙</m:t>
                                </m:r>
                                <m:r>
                                  <a:rPr lang="en-US" altLang="en-US" sz="1800" b="0"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𝑠𝑡𝑎𝑡𝑒</m:t>
                                </m:r>
                                <m:r>
                                  <a:rPr lang="en-US" altLang="en-US" sz="1800" b="0" i="1" smtClean="0">
                                    <a:solidFill>
                                      <a:schemeClr val="bg1"/>
                                    </a:solidFill>
                                    <a:latin typeface="Cambria Math" panose="02040503050406030204" pitchFamily="18" charset="0"/>
                                    <a:ea typeface="Cambria Math" panose="02040503050406030204" pitchFamily="18" charset="0"/>
                                  </a:rPr>
                                  <m:t>,</m:t>
                                </m:r>
                              </m:e>
                            </m:mr>
                            <m:mr>
                              <m:e>
                                <m:d>
                                  <m:dPr>
                                    <m:begChr m:val="["/>
                                    <m:endChr m:val="]"/>
                                    <m:ctrlPr>
                                      <a:rPr lang="en-US" altLang="en-US" sz="1800" i="1" smtClean="0">
                                        <a:solidFill>
                                          <a:schemeClr val="bg1"/>
                                        </a:solidFill>
                                        <a:latin typeface="Cambria Math" panose="02040503050406030204" pitchFamily="18" charset="0"/>
                                        <a:ea typeface="Cambria Math" panose="02040503050406030204" pitchFamily="18" charset="0"/>
                                      </a:rPr>
                                    </m:ctrlPr>
                                  </m:dPr>
                                  <m:e>
                                    <m:nary>
                                      <m:naryPr>
                                        <m:chr m:val="∑"/>
                                        <m:supHide m:val="on"/>
                                        <m:ctrlPr>
                                          <a:rPr lang="en-US" altLang="en-US" sz="1800" i="1">
                                            <a:solidFill>
                                              <a:schemeClr val="bg1"/>
                                            </a:solidFill>
                                            <a:latin typeface="Cambria Math" panose="02040503050406030204" pitchFamily="18" charset="0"/>
                                            <a:ea typeface="Cambria Math" panose="02040503050406030204" pitchFamily="18" charset="0"/>
                                          </a:rPr>
                                        </m:ctrlPr>
                                      </m:naryPr>
                                      <m:sub>
                                        <m:r>
                                          <m:rPr>
                                            <m:brk m:alnAt="7"/>
                                          </m:rPr>
                                          <a:rPr lang="en-US" altLang="en-US" sz="1800" b="0" i="1">
                                            <a:solidFill>
                                              <a:schemeClr val="bg1"/>
                                            </a:solidFill>
                                            <a:latin typeface="Cambria Math" panose="02040503050406030204" pitchFamily="18" charset="0"/>
                                            <a:ea typeface="Cambria Math" panose="02040503050406030204" pitchFamily="18" charset="0"/>
                                          </a:rPr>
                                          <m:t>𝑖</m:t>
                                        </m:r>
                                      </m:sub>
                                      <m:sup/>
                                      <m:e>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𝛼</m:t>
                                            </m:r>
                                          </m:e>
                                          <m:sub>
                                            <m:r>
                                              <a:rPr lang="en-US" altLang="en-US" sz="1800" b="0" i="1">
                                                <a:solidFill>
                                                  <a:schemeClr val="bg1"/>
                                                </a:solidFill>
                                                <a:latin typeface="Cambria Math" panose="02040503050406030204" pitchFamily="18" charset="0"/>
                                                <a:ea typeface="Cambria Math" panose="02040503050406030204" pitchFamily="18" charset="0"/>
                                              </a:rPr>
                                              <m:t>𝑗</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b="0" i="1">
                                                <a:solidFill>
                                                  <a:schemeClr val="bg1"/>
                                                </a:solidFill>
                                                <a:latin typeface="Cambria Math" panose="02040503050406030204" pitchFamily="18" charset="0"/>
                                                <a:ea typeface="Cambria Math" panose="02040503050406030204" pitchFamily="18" charset="0"/>
                                              </a:rPr>
                                              <m:t>𝑡</m:t>
                                            </m:r>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𝑎</m:t>
                                            </m:r>
                                          </m:e>
                                          <m:sub>
                                            <m:r>
                                              <a:rPr lang="en-US" altLang="en-US" sz="1800" b="0" i="1">
                                                <a:solidFill>
                                                  <a:schemeClr val="bg1"/>
                                                </a:solidFill>
                                                <a:latin typeface="Cambria Math" panose="02040503050406030204" pitchFamily="18" charset="0"/>
                                                <a:ea typeface="Cambria Math" panose="02040503050406030204" pitchFamily="18" charset="0"/>
                                              </a:rPr>
                                              <m:t>𝑖𝑗</m:t>
                                            </m:r>
                                          </m:sub>
                                        </m:sSub>
                                      </m:e>
                                    </m:nary>
                                  </m:e>
                                </m:d>
                                <m:sSub>
                                  <m:sSubPr>
                                    <m:ctrlPr>
                                      <a:rPr lang="en-US" altLang="en-US" sz="1800" i="1" smtClean="0">
                                        <a:solidFill>
                                          <a:schemeClr val="bg1"/>
                                        </a:solidFill>
                                        <a:latin typeface="Cambria Math" panose="02040503050406030204" pitchFamily="18" charset="0"/>
                                        <a:ea typeface="Cambria Math" panose="02040503050406030204" pitchFamily="18" charset="0"/>
                                      </a:rPr>
                                    </m:ctrlPr>
                                  </m:sSubPr>
                                  <m:e>
                                    <m:r>
                                      <a:rPr lang="en-US" altLang="en-US" sz="1800" b="0" i="1" smtClean="0">
                                        <a:solidFill>
                                          <a:schemeClr val="bg1"/>
                                        </a:solidFill>
                                        <a:latin typeface="Cambria Math" panose="02040503050406030204" pitchFamily="18" charset="0"/>
                                        <a:ea typeface="Cambria Math" panose="02040503050406030204" pitchFamily="18" charset="0"/>
                                      </a:rPr>
                                      <m:t>𝑏</m:t>
                                    </m:r>
                                  </m:e>
                                  <m:sub>
                                    <m:r>
                                      <a:rPr lang="en-US" altLang="en-US" sz="1800" b="0" i="1" smtClean="0">
                                        <a:solidFill>
                                          <a:schemeClr val="bg1"/>
                                        </a:solidFill>
                                        <a:latin typeface="Cambria Math" panose="02040503050406030204" pitchFamily="18" charset="0"/>
                                        <a:ea typeface="Cambria Math" panose="02040503050406030204" pitchFamily="18" charset="0"/>
                                      </a:rPr>
                                      <m:t>𝑗𝑘</m:t>
                                    </m:r>
                                  </m:sub>
                                </m:sSub>
                                <m:r>
                                  <a:rPr lang="en-US" altLang="en-US" sz="1800" b="0" i="1" smtClean="0">
                                    <a:solidFill>
                                      <a:schemeClr val="bg1"/>
                                    </a:solidFill>
                                    <a:latin typeface="Cambria Math" panose="02040503050406030204" pitchFamily="18" charset="0"/>
                                    <a:ea typeface="Cambria Math" panose="02040503050406030204" pitchFamily="18" charset="0"/>
                                  </a:rPr>
                                  <m:t>,</m:t>
                                </m:r>
                              </m:e>
                              <m:e>
                                <m:r>
                                  <a:rPr lang="en-US" altLang="en-US" sz="1800" b="0" i="1" smtClean="0">
                                    <a:solidFill>
                                      <a:schemeClr val="bg1"/>
                                    </a:solidFill>
                                    <a:latin typeface="Cambria Math" panose="02040503050406030204" pitchFamily="18" charset="0"/>
                                    <a:ea typeface="Cambria Math" panose="02040503050406030204" pitchFamily="18" charset="0"/>
                                  </a:rPr>
                                  <m:t>𝑜𝑡h𝑒𝑟𝑤𝑖𝑠𝑒</m:t>
                                </m:r>
                                <m:r>
                                  <a:rPr lang="en-US" altLang="en-US" sz="1800" b="0" i="1" smtClean="0">
                                    <a:solidFill>
                                      <a:schemeClr val="bg1"/>
                                    </a:solidFill>
                                    <a:latin typeface="Cambria Math" panose="02040503050406030204" pitchFamily="18" charset="0"/>
                                    <a:ea typeface="Cambria Math" panose="02040503050406030204" pitchFamily="18" charset="0"/>
                                  </a:rPr>
                                  <m:t>.</m:t>
                                </m:r>
                              </m:e>
                            </m:mr>
                          </m:m>
                        </m:e>
                      </m:d>
                    </m:oMath>
                  </m:oMathPara>
                </a14:m>
                <a:endParaRPr lang="en-US" altLang="en-US" sz="1800" dirty="0">
                  <a:solidFill>
                    <a:schemeClr val="bg1"/>
                  </a:solidFill>
                  <a:ea typeface="Cambria Math" panose="02040503050406030204" pitchFamily="18" charset="0"/>
                </a:endParaRPr>
              </a:p>
              <a:p>
                <a:pPr marL="174625">
                  <a:spcBef>
                    <a:spcPts val="0"/>
                  </a:spcBef>
                  <a:spcAft>
                    <a:spcPts val="1200"/>
                  </a:spcAft>
                </a:pPr>
                <a:r>
                  <a:rPr lang="en-US" altLang="en-US" sz="1800" b="1" dirty="0">
                    <a:solidFill>
                      <a:schemeClr val="bg1"/>
                    </a:solidFill>
                  </a:rPr>
                  <a:t>where</a:t>
                </a:r>
                <a:r>
                  <a:rPr lang="en-US" altLang="en-US" sz="1800" dirty="0">
                    <a:solidFill>
                      <a:schemeClr val="bg1"/>
                    </a:solidFill>
                  </a:rPr>
                  <a:t>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r>
                      <a:rPr lang="en-US" altLang="en-US" sz="1800" i="1">
                        <a:solidFill>
                          <a:schemeClr val="bg1"/>
                        </a:solidFill>
                        <a:latin typeface="Cambria Math" panose="02040503050406030204" pitchFamily="18" charset="0"/>
                        <a:ea typeface="Cambria Math" panose="02040503050406030204" pitchFamily="18" charset="0"/>
                      </a:rPr>
                      <m:t>𝑣</m:t>
                    </m:r>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e>
                    </m:d>
                  </m:oMath>
                </a14:m>
                <a:r>
                  <a:rPr lang="en-US" altLang="en-US" sz="1800" dirty="0">
                    <a:solidFill>
                      <a:schemeClr val="bg1"/>
                    </a:solidFill>
                  </a:rPr>
                  <a:t> </a:t>
                </a:r>
                <a:r>
                  <a:rPr lang="en-US" altLang="en-US" sz="1800" b="1" dirty="0">
                    <a:solidFill>
                      <a:schemeClr val="bg1"/>
                    </a:solidFill>
                  </a:rPr>
                  <a:t>denotes that the symbol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oMath>
                </a14:m>
                <a:r>
                  <a:rPr lang="en-US" altLang="en-US" sz="1800" dirty="0">
                    <a:solidFill>
                      <a:schemeClr val="bg1"/>
                    </a:solidFill>
                  </a:rPr>
                  <a:t> </a:t>
                </a:r>
                <a:r>
                  <a:rPr lang="en-US" altLang="en-US" sz="1800" b="1" dirty="0">
                    <a:solidFill>
                      <a:schemeClr val="bg1"/>
                    </a:solidFill>
                  </a:rPr>
                  <a:t>was emitted at time </a:t>
                </a:r>
                <a14:m>
                  <m:oMath xmlns:m="http://schemas.openxmlformats.org/officeDocument/2006/math">
                    <m:r>
                      <a:rPr lang="en-US" altLang="en-US" sz="1800" i="1" dirty="0">
                        <a:solidFill>
                          <a:schemeClr val="bg1"/>
                        </a:solidFill>
                        <a:latin typeface="Cambria Math" panose="02040503050406030204" pitchFamily="18" charset="0"/>
                      </a:rPr>
                      <m:t>𝑡</m:t>
                    </m:r>
                  </m:oMath>
                </a14:m>
                <a:r>
                  <a:rPr lang="en-US" altLang="en-US" sz="1800" dirty="0">
                    <a:solidFill>
                      <a:schemeClr val="bg1"/>
                    </a:solidFill>
                  </a:rPr>
                  <a:t>.</a:t>
                </a:r>
              </a:p>
              <a:p>
                <a:pPr marL="176213" indent="-176213">
                  <a:spcBef>
                    <a:spcPts val="0"/>
                  </a:spcBef>
                  <a:spcAft>
                    <a:spcPts val="1200"/>
                  </a:spcAft>
                  <a:buFont typeface="Arial" pitchFamily="34" charset="0"/>
                  <a:buChar char="•"/>
                </a:pPr>
                <a:r>
                  <a:rPr lang="en-US" altLang="en-US" sz="1800" b="1" dirty="0">
                    <a:solidFill>
                      <a:schemeClr val="bg1"/>
                    </a:solidFill>
                  </a:rPr>
                  <a:t>This is known as the </a:t>
                </a:r>
                <a:r>
                  <a:rPr lang="en-US" altLang="en-US" sz="1800" b="1" dirty="0">
                    <a:solidFill>
                      <a:schemeClr val="accent1"/>
                    </a:solidFill>
                  </a:rPr>
                  <a:t>Forward Algorithm</a:t>
                </a:r>
                <a:r>
                  <a:rPr lang="en-US" altLang="en-US" sz="1800" b="1" dirty="0">
                    <a:solidFill>
                      <a:schemeClr val="bg1"/>
                    </a:solidFill>
                  </a:rPr>
                  <a:t>, summarized below in pseudocode:</a:t>
                </a:r>
              </a:p>
              <a:p>
                <a:pPr marL="463550">
                  <a:spcBef>
                    <a:spcPts val="0"/>
                  </a:spcBef>
                  <a:spcAft>
                    <a:spcPts val="0"/>
                  </a:spcAft>
                </a:pPr>
                <a:r>
                  <a:rPr lang="en-US" altLang="en-US" sz="1800" b="1" dirty="0">
                    <a:solidFill>
                      <a:schemeClr val="bg1"/>
                    </a:solidFill>
                  </a:rPr>
                  <a:t>initialize: </a:t>
                </a:r>
                <a14:m>
                  <m:oMath xmlns:m="http://schemas.openxmlformats.org/officeDocument/2006/math">
                    <m:r>
                      <a:rPr lang="en-US" altLang="en-US" sz="1800" b="0" i="1" smtClean="0">
                        <a:solidFill>
                          <a:schemeClr val="bg1"/>
                        </a:solidFill>
                        <a:latin typeface="Cambria Math" panose="02040503050406030204" pitchFamily="18" charset="0"/>
                        <a:ea typeface="Cambria Math" panose="02040503050406030204" pitchFamily="18" charset="0"/>
                      </a:rPr>
                      <m:t>𝜔</m:t>
                    </m:r>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1</m:t>
                        </m:r>
                      </m:e>
                    </m:d>
                    <m:r>
                      <a:rPr lang="en-US" altLang="en-US" sz="1800" b="0"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=0, </m:t>
                    </m:r>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𝑎</m:t>
                        </m:r>
                      </m:e>
                      <m:sub>
                        <m:r>
                          <a:rPr lang="en-US" altLang="en-US" sz="1800" b="0" i="1">
                            <a:solidFill>
                              <a:schemeClr val="bg1"/>
                            </a:solidFill>
                            <a:latin typeface="Cambria Math" panose="02040503050406030204" pitchFamily="18" charset="0"/>
                            <a:ea typeface="Cambria Math" panose="02040503050406030204" pitchFamily="18" charset="0"/>
                          </a:rPr>
                          <m:t>𝑖𝑗</m:t>
                        </m:r>
                      </m:sub>
                    </m:sSub>
                  </m:oMath>
                </a14:m>
                <a:r>
                  <a:rPr lang="en-US" altLang="en-US" sz="1800" dirty="0">
                    <a:solidFill>
                      <a:schemeClr val="bg1"/>
                    </a:solidFill>
                  </a:rPr>
                  <a:t>,</a:t>
                </a:r>
                <a:r>
                  <a:rPr lang="en-US" altLang="en-US" sz="1800" dirty="0">
                    <a:solidFill>
                      <a:schemeClr val="bg1"/>
                    </a:solidFill>
                    <a:ea typeface="Cambria Math" panose="02040503050406030204" pitchFamily="18" charset="0"/>
                  </a:rPr>
                  <a:t> </a:t>
                </a:r>
                <a14:m>
                  <m:oMath xmlns:m="http://schemas.openxmlformats.org/officeDocument/2006/math">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b="0" i="1">
                            <a:solidFill>
                              <a:schemeClr val="bg1"/>
                            </a:solidFill>
                            <a:latin typeface="Cambria Math" panose="02040503050406030204" pitchFamily="18" charset="0"/>
                            <a:ea typeface="Cambria Math" panose="02040503050406030204" pitchFamily="18" charset="0"/>
                          </a:rPr>
                          <m:t>𝑏</m:t>
                        </m:r>
                      </m:e>
                      <m:sub>
                        <m:r>
                          <a:rPr lang="en-US" altLang="en-US" sz="1800" b="0" i="1">
                            <a:solidFill>
                              <a:schemeClr val="bg1"/>
                            </a:solidFill>
                            <a:latin typeface="Cambria Math" panose="02040503050406030204" pitchFamily="18" charset="0"/>
                            <a:ea typeface="Cambria Math" panose="02040503050406030204" pitchFamily="18" charset="0"/>
                          </a:rPr>
                          <m:t>𝑗𝑘</m:t>
                        </m:r>
                      </m:sub>
                    </m:sSub>
                  </m:oMath>
                </a14:m>
                <a:r>
                  <a:rPr lang="en-US" altLang="en-US" sz="1800" dirty="0">
                    <a:solidFill>
                      <a:schemeClr val="bg1"/>
                    </a:solidFill>
                  </a:rPr>
                  <a:t>,</a:t>
                </a:r>
                <a:r>
                  <a:rPr lang="en-US" altLang="en-US" sz="1800" b="1" dirty="0">
                    <a:solidFill>
                      <a:schemeClr val="bg1"/>
                    </a:solidFill>
                  </a:rPr>
                  <a:t> visible sequence </a:t>
                </a:r>
                <a14:m>
                  <m:oMath xmlns:m="http://schemas.openxmlformats.org/officeDocument/2006/math">
                    <m:sSup>
                      <m:sSupPr>
                        <m:ctrlPr>
                          <a:rPr lang="en-US" altLang="en-US" sz="1800" b="1" i="1" smtClean="0">
                            <a:solidFill>
                              <a:schemeClr val="bg1"/>
                            </a:solidFill>
                            <a:latin typeface="Cambria Math" panose="02040503050406030204" pitchFamily="18" charset="0"/>
                            <a:ea typeface="Cambria Math" panose="02040503050406030204" pitchFamily="18" charset="0"/>
                          </a:rPr>
                        </m:ctrlPr>
                      </m:sSupPr>
                      <m:e>
                        <m:r>
                          <a:rPr lang="en-US" altLang="en-US" sz="1800" b="1" i="1" smtClean="0">
                            <a:solidFill>
                              <a:schemeClr val="bg1"/>
                            </a:solidFill>
                            <a:latin typeface="Cambria Math" panose="02040503050406030204" pitchFamily="18" charset="0"/>
                            <a:ea typeface="Cambria Math" panose="02040503050406030204" pitchFamily="18" charset="0"/>
                          </a:rPr>
                          <m:t>𝑽</m:t>
                        </m:r>
                      </m:e>
                      <m:sup>
                        <m:r>
                          <a:rPr lang="en-US" altLang="en-US" sz="1800" b="0" i="1" smtClean="0">
                            <a:solidFill>
                              <a:schemeClr val="bg1"/>
                            </a:solidFill>
                            <a:latin typeface="Cambria Math" panose="02040503050406030204" pitchFamily="18" charset="0"/>
                            <a:ea typeface="Cambria Math" panose="02040503050406030204" pitchFamily="18" charset="0"/>
                          </a:rPr>
                          <m:t>𝑇</m:t>
                        </m:r>
                      </m:sup>
                    </m:sSup>
                    <m:r>
                      <a:rPr lang="en-US" altLang="en-US" sz="1800" b="1" i="1" smtClean="0">
                        <a:solidFill>
                          <a:schemeClr val="bg1"/>
                        </a:solidFill>
                        <a:latin typeface="Cambria Math" panose="02040503050406030204" pitchFamily="18" charset="0"/>
                        <a:ea typeface="Cambria Math" panose="02040503050406030204" pitchFamily="18" charset="0"/>
                      </a:rPr>
                      <m:t>, </m:t>
                    </m:r>
                    <m:r>
                      <a:rPr lang="en-US" altLang="en-US" sz="1800" b="0" i="1" smtClean="0">
                        <a:solidFill>
                          <a:schemeClr val="bg1"/>
                        </a:solidFill>
                        <a:latin typeface="Cambria Math" panose="02040503050406030204" pitchFamily="18" charset="0"/>
                        <a:ea typeface="Cambria Math" panose="02040503050406030204" pitchFamily="18" charset="0"/>
                      </a:rPr>
                      <m:t>𝛼</m:t>
                    </m:r>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0</m:t>
                        </m:r>
                      </m:e>
                    </m:d>
                    <m:r>
                      <a:rPr lang="en-US" altLang="en-US" sz="1800" b="0" i="1" smtClean="0">
                        <a:solidFill>
                          <a:schemeClr val="bg1"/>
                        </a:solidFill>
                        <a:latin typeface="Cambria Math" panose="02040503050406030204" pitchFamily="18" charset="0"/>
                        <a:ea typeface="Cambria Math" panose="02040503050406030204" pitchFamily="18" charset="0"/>
                      </a:rPr>
                      <m:t>=1</m:t>
                    </m:r>
                  </m:oMath>
                </a14:m>
                <a:endParaRPr lang="en-US" altLang="en-US" sz="1800" b="0" dirty="0">
                  <a:solidFill>
                    <a:schemeClr val="bg1"/>
                  </a:solidFill>
                  <a:ea typeface="Cambria Math" panose="02040503050406030204" pitchFamily="18" charset="0"/>
                </a:endParaRPr>
              </a:p>
              <a:p>
                <a:pPr marL="690563">
                  <a:spcBef>
                    <a:spcPts val="0"/>
                  </a:spcBef>
                  <a:spcAft>
                    <a:spcPts val="0"/>
                  </a:spcAft>
                </a:pPr>
                <a:r>
                  <a:rPr lang="en-US" altLang="en-US" sz="1800" b="1" dirty="0">
                    <a:solidFill>
                      <a:schemeClr val="bg1"/>
                    </a:solidFill>
                  </a:rPr>
                  <a:t>for: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+1</m:t>
                    </m:r>
                  </m:oMath>
                </a14:m>
                <a:endParaRPr lang="en-US" altLang="en-US" sz="1800" b="1" dirty="0">
                  <a:solidFill>
                    <a:schemeClr val="bg1"/>
                  </a:solidFill>
                </a:endParaRPr>
              </a:p>
              <a:p>
                <a:pPr marL="917575">
                  <a:spcBef>
                    <a:spcPts val="0"/>
                  </a:spcBef>
                  <a:spcAft>
                    <a:spcPts val="0"/>
                  </a:spcAft>
                </a:pPr>
                <a14:m>
                  <m:oMath xmlns:m="http://schemas.openxmlformats.org/officeDocument/2006/math">
                    <m:sSub>
                      <m:sSubPr>
                        <m:ctrlPr>
                          <a:rPr lang="en-US" altLang="en-US" sz="1800" i="1" smtClean="0">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i="1">
                            <a:solidFill>
                              <a:schemeClr val="bg1"/>
                            </a:solidFill>
                            <a:latin typeface="Cambria Math" panose="02040503050406030204" pitchFamily="18" charset="0"/>
                            <a:ea typeface="Cambria Math" panose="02040503050406030204" pitchFamily="18" charset="0"/>
                          </a:rPr>
                          <m:t>𝑗</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e>
                    </m:d>
                    <m:r>
                      <a:rPr lang="en-US" altLang="en-US" sz="1800" i="1">
                        <a:solidFill>
                          <a:schemeClr val="bg1"/>
                        </a:solidFill>
                        <a:latin typeface="Cambria Math" panose="02040503050406030204" pitchFamily="18" charset="0"/>
                        <a:ea typeface="Cambria Math" panose="02040503050406030204" pitchFamily="18" charset="0"/>
                      </a:rPr>
                      <m:t>=</m:t>
                    </m:r>
                  </m:oMath>
                </a14:m>
                <a:r>
                  <a:rPr lang="en-US" altLang="en-US" sz="1800" dirty="0">
                    <a:solidFill>
                      <a:schemeClr val="bg1"/>
                    </a:solidFill>
                    <a:ea typeface="Cambria Math" panose="02040503050406030204" pitchFamily="18" charset="0"/>
                  </a:rPr>
                  <a:t> </a:t>
                </a:r>
                <a14:m>
                  <m:oMath xmlns:m="http://schemas.openxmlformats.org/officeDocument/2006/math">
                    <m:d>
                      <m:dPr>
                        <m:begChr m:val="["/>
                        <m:endChr m:val="]"/>
                        <m:ctrlPr>
                          <a:rPr lang="en-US" altLang="en-US" sz="1800" i="1">
                            <a:solidFill>
                              <a:schemeClr val="bg1"/>
                            </a:solidFill>
                            <a:latin typeface="Cambria Math" panose="02040503050406030204" pitchFamily="18" charset="0"/>
                            <a:ea typeface="Cambria Math" panose="02040503050406030204" pitchFamily="18" charset="0"/>
                          </a:rPr>
                        </m:ctrlPr>
                      </m:dPr>
                      <m:e>
                        <m:nary>
                          <m:naryPr>
                            <m:chr m:val="∑"/>
                            <m:ctrlPr>
                              <a:rPr lang="en-US" altLang="en-US" sz="1800" i="1" smtClean="0">
                                <a:solidFill>
                                  <a:schemeClr val="bg1"/>
                                </a:solidFill>
                                <a:latin typeface="Cambria Math" panose="02040503050406030204" pitchFamily="18" charset="0"/>
                                <a:ea typeface="Cambria Math" panose="02040503050406030204" pitchFamily="18" charset="0"/>
                              </a:rPr>
                            </m:ctrlPr>
                          </m:naryPr>
                          <m:sub>
                            <m:r>
                              <m:rPr>
                                <m:brk m:alnAt="23"/>
                              </m:rPr>
                              <a:rPr lang="en-US" altLang="en-US" sz="1800" b="0" i="1" smtClean="0">
                                <a:solidFill>
                                  <a:schemeClr val="bg1"/>
                                </a:solidFill>
                                <a:latin typeface="Cambria Math" panose="02040503050406030204" pitchFamily="18" charset="0"/>
                                <a:ea typeface="Cambria Math" panose="02040503050406030204" pitchFamily="18" charset="0"/>
                              </a:rPr>
                              <m:t>𝑖</m:t>
                            </m:r>
                            <m:r>
                              <a:rPr lang="en-US" altLang="en-US" sz="1800" b="0" i="1" smtClean="0">
                                <a:solidFill>
                                  <a:schemeClr val="bg1"/>
                                </a:solidFill>
                                <a:latin typeface="Cambria Math" panose="02040503050406030204" pitchFamily="18" charset="0"/>
                                <a:ea typeface="Cambria Math" panose="02040503050406030204" pitchFamily="18" charset="0"/>
                              </a:rPr>
                              <m:t>=1</m:t>
                            </m:r>
                          </m:sub>
                          <m:sup>
                            <m:r>
                              <a:rPr lang="en-US" altLang="en-US" sz="1800" b="0" i="1" smtClean="0">
                                <a:solidFill>
                                  <a:schemeClr val="bg1"/>
                                </a:solidFill>
                                <a:latin typeface="Cambria Math" panose="02040503050406030204" pitchFamily="18" charset="0"/>
                                <a:ea typeface="Cambria Math" panose="02040503050406030204" pitchFamily="18" charset="0"/>
                              </a:rPr>
                              <m:t>𝑐</m:t>
                            </m:r>
                          </m:sup>
                          <m:e>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b="0" i="1" smtClean="0">
                                    <a:solidFill>
                                      <a:schemeClr val="bg1"/>
                                    </a:solidFill>
                                    <a:latin typeface="Cambria Math" panose="02040503050406030204" pitchFamily="18" charset="0"/>
                                    <a:ea typeface="Cambria Math" panose="02040503050406030204" pitchFamily="18" charset="0"/>
                                  </a:rPr>
                                  <m:t>𝑖</m:t>
                                </m:r>
                              </m:sub>
                            </m:sSub>
                            <m:d>
                              <m:dPr>
                                <m:ctrlPr>
                                  <a:rPr lang="en-US" altLang="en-US" sz="1800" i="1">
                                    <a:solidFill>
                                      <a:schemeClr val="bg1"/>
                                    </a:solidFill>
                                    <a:latin typeface="Cambria Math" panose="02040503050406030204" pitchFamily="18" charset="0"/>
                                    <a:ea typeface="Cambria Math" panose="02040503050406030204" pitchFamily="18" charset="0"/>
                                  </a:rPr>
                                </m:ctrlPr>
                              </m:dPr>
                              <m:e>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−1</m:t>
                                </m:r>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𝑎</m:t>
                                </m:r>
                              </m:e>
                              <m:sub>
                                <m:r>
                                  <a:rPr lang="en-US" altLang="en-US" sz="1800" i="1">
                                    <a:solidFill>
                                      <a:schemeClr val="bg1"/>
                                    </a:solidFill>
                                    <a:latin typeface="Cambria Math" panose="02040503050406030204" pitchFamily="18" charset="0"/>
                                    <a:ea typeface="Cambria Math" panose="02040503050406030204" pitchFamily="18" charset="0"/>
                                  </a:rPr>
                                  <m:t>𝑖𝑗</m:t>
                                </m:r>
                              </m:sub>
                            </m:sSub>
                          </m:e>
                        </m:nary>
                      </m:e>
                    </m:d>
                    <m:sSub>
                      <m:sSubPr>
                        <m:ctrlPr>
                          <a:rPr lang="en-US" altLang="en-US" sz="1800" i="1">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𝑏</m:t>
                        </m:r>
                      </m:e>
                      <m:sub>
                        <m:r>
                          <a:rPr lang="en-US" altLang="en-US" sz="1800" i="1">
                            <a:solidFill>
                              <a:schemeClr val="bg1"/>
                            </a:solidFill>
                            <a:latin typeface="Cambria Math" panose="02040503050406030204" pitchFamily="18" charset="0"/>
                            <a:ea typeface="Cambria Math" panose="02040503050406030204" pitchFamily="18" charset="0"/>
                          </a:rPr>
                          <m:t>𝑗𝑘</m:t>
                        </m:r>
                      </m:sub>
                    </m:sSub>
                  </m:oMath>
                </a14:m>
                <a:endParaRPr lang="en-US" altLang="en-US" sz="1800" b="1" dirty="0">
                  <a:solidFill>
                    <a:schemeClr val="bg1"/>
                  </a:solidFill>
                </a:endParaRPr>
              </a:p>
              <a:p>
                <a:pPr marL="690563">
                  <a:spcBef>
                    <a:spcPts val="0"/>
                  </a:spcBef>
                  <a:spcAft>
                    <a:spcPts val="0"/>
                  </a:spcAft>
                </a:pPr>
                <a:r>
                  <a:rPr lang="en-US" altLang="en-US" sz="1800" b="1" dirty="0">
                    <a:solidFill>
                      <a:schemeClr val="bg1"/>
                    </a:solidFill>
                  </a:rPr>
                  <a:t>until: </a:t>
                </a:r>
                <a14:m>
                  <m:oMath xmlns:m="http://schemas.openxmlformats.org/officeDocument/2006/math">
                    <m:r>
                      <a:rPr lang="en-US" altLang="en-US" sz="1800" i="1">
                        <a:solidFill>
                          <a:schemeClr val="bg1"/>
                        </a:solidFill>
                        <a:latin typeface="Cambria Math" panose="02040503050406030204" pitchFamily="18" charset="0"/>
                        <a:ea typeface="Cambria Math" panose="02040503050406030204" pitchFamily="18" charset="0"/>
                      </a:rPr>
                      <m:t>𝑡</m:t>
                    </m:r>
                    <m:r>
                      <a:rPr lang="en-US" altLang="en-US" sz="1800" b="0" i="1" smtClean="0">
                        <a:solidFill>
                          <a:schemeClr val="bg1"/>
                        </a:solidFill>
                        <a:latin typeface="Cambria Math" panose="02040503050406030204" pitchFamily="18" charset="0"/>
                        <a:ea typeface="Cambria Math" panose="02040503050406030204" pitchFamily="18" charset="0"/>
                      </a:rPr>
                      <m:t>=</m:t>
                    </m:r>
                    <m:r>
                      <a:rPr lang="en-US" altLang="en-US" sz="1800" b="0" i="1" smtClean="0">
                        <a:solidFill>
                          <a:schemeClr val="bg1"/>
                        </a:solidFill>
                        <a:latin typeface="Cambria Math" panose="02040503050406030204" pitchFamily="18" charset="0"/>
                        <a:ea typeface="Cambria Math" panose="02040503050406030204" pitchFamily="18" charset="0"/>
                      </a:rPr>
                      <m:t>𝑇</m:t>
                    </m:r>
                  </m:oMath>
                </a14:m>
                <a:endParaRPr lang="en-US" altLang="en-US" sz="1800" b="1" dirty="0">
                  <a:solidFill>
                    <a:schemeClr val="bg1"/>
                  </a:solidFill>
                </a:endParaRPr>
              </a:p>
              <a:p>
                <a:pPr marL="463550">
                  <a:spcBef>
                    <a:spcPts val="0"/>
                  </a:spcBef>
                  <a:spcAft>
                    <a:spcPts val="0"/>
                  </a:spcAft>
                </a:pPr>
                <a:r>
                  <a:rPr lang="en-US" altLang="en-US" sz="1800" b="1" dirty="0">
                    <a:solidFill>
                      <a:schemeClr val="bg1"/>
                    </a:solidFill>
                  </a:rPr>
                  <a:t>return: </a:t>
                </a:r>
                <a14:m>
                  <m:oMath xmlns:m="http://schemas.openxmlformats.org/officeDocument/2006/math">
                    <m:r>
                      <a:rPr lang="en-US" altLang="en-US" sz="1800" b="0" i="1">
                        <a:solidFill>
                          <a:schemeClr val="bg1"/>
                        </a:solidFill>
                        <a:latin typeface="Cambria Math" panose="02040503050406030204" pitchFamily="18" charset="0"/>
                        <a:ea typeface="Cambria Math" panose="02040503050406030204" pitchFamily="18" charset="0"/>
                      </a:rPr>
                      <m:t>𝑃</m:t>
                    </m:r>
                    <m:d>
                      <m:dPr>
                        <m:ctrlPr>
                          <a:rPr lang="en-US" altLang="en-US" sz="1800" b="1" i="1">
                            <a:solidFill>
                              <a:schemeClr val="bg1"/>
                            </a:solidFill>
                            <a:latin typeface="Cambria Math" panose="02040503050406030204" pitchFamily="18" charset="0"/>
                            <a:ea typeface="Cambria Math" panose="02040503050406030204" pitchFamily="18" charset="0"/>
                          </a:rPr>
                        </m:ctrlPr>
                      </m:dPr>
                      <m:e>
                        <m:sSup>
                          <m:sSupPr>
                            <m:ctrlPr>
                              <a:rPr lang="en-US" altLang="en-US" sz="1800" b="1" i="1">
                                <a:solidFill>
                                  <a:schemeClr val="bg1"/>
                                </a:solidFill>
                                <a:latin typeface="Cambria Math" panose="02040503050406030204" pitchFamily="18" charset="0"/>
                                <a:ea typeface="Cambria Math" panose="02040503050406030204" pitchFamily="18" charset="0"/>
                              </a:rPr>
                            </m:ctrlPr>
                          </m:sSupPr>
                          <m:e>
                            <m:r>
                              <a:rPr lang="en-US" altLang="en-US" sz="1800" b="1" i="1">
                                <a:solidFill>
                                  <a:schemeClr val="bg1"/>
                                </a:solidFill>
                                <a:latin typeface="Cambria Math" panose="02040503050406030204" pitchFamily="18" charset="0"/>
                                <a:ea typeface="Cambria Math" panose="02040503050406030204" pitchFamily="18" charset="0"/>
                              </a:rPr>
                              <m:t>𝑽</m:t>
                            </m:r>
                          </m:e>
                          <m:sup>
                            <m:r>
                              <a:rPr lang="en-US" altLang="en-US" sz="1800" b="0" i="1">
                                <a:solidFill>
                                  <a:schemeClr val="bg1"/>
                                </a:solidFill>
                                <a:latin typeface="Cambria Math" panose="02040503050406030204" pitchFamily="18" charset="0"/>
                                <a:ea typeface="Cambria Math" panose="02040503050406030204" pitchFamily="18" charset="0"/>
                              </a:rPr>
                              <m:t>𝑇</m:t>
                            </m:r>
                          </m:sup>
                        </m:sSup>
                      </m:e>
                    </m:d>
                    <m:r>
                      <a:rPr lang="en-US" altLang="en-US" sz="1800" b="1" i="1" smtClean="0">
                        <a:solidFill>
                          <a:schemeClr val="bg1"/>
                        </a:solidFill>
                        <a:latin typeface="Cambria Math" panose="02040503050406030204" pitchFamily="18" charset="0"/>
                        <a:ea typeface="Cambria Math" panose="02040503050406030204" pitchFamily="18" charset="0"/>
                      </a:rPr>
                      <m:t>←</m:t>
                    </m:r>
                    <m:sSub>
                      <m:sSubPr>
                        <m:ctrlPr>
                          <a:rPr lang="en-US" altLang="en-US" sz="1800" b="1" i="1" smtClean="0">
                            <a:solidFill>
                              <a:schemeClr val="bg1"/>
                            </a:solidFill>
                            <a:latin typeface="Cambria Math" panose="02040503050406030204" pitchFamily="18" charset="0"/>
                            <a:ea typeface="Cambria Math" panose="02040503050406030204" pitchFamily="18" charset="0"/>
                          </a:rPr>
                        </m:ctrlPr>
                      </m:sSubPr>
                      <m:e>
                        <m:r>
                          <a:rPr lang="en-US" altLang="en-US" sz="1800" i="1">
                            <a:solidFill>
                              <a:schemeClr val="bg1"/>
                            </a:solidFill>
                            <a:latin typeface="Cambria Math" panose="02040503050406030204" pitchFamily="18" charset="0"/>
                            <a:ea typeface="Cambria Math" panose="02040503050406030204" pitchFamily="18" charset="0"/>
                          </a:rPr>
                          <m:t>𝛼</m:t>
                        </m:r>
                      </m:e>
                      <m:sub>
                        <m:r>
                          <a:rPr lang="en-US" altLang="en-US" sz="1800" b="1" i="1" smtClean="0">
                            <a:solidFill>
                              <a:schemeClr val="bg1"/>
                            </a:solidFill>
                            <a:latin typeface="Cambria Math" panose="02040503050406030204" pitchFamily="18" charset="0"/>
                            <a:ea typeface="Cambria Math" panose="02040503050406030204" pitchFamily="18" charset="0"/>
                          </a:rPr>
                          <m:t>𝟎</m:t>
                        </m:r>
                      </m:sub>
                    </m:sSub>
                    <m:d>
                      <m:dPr>
                        <m:ctrlPr>
                          <a:rPr lang="en-US" altLang="en-US" sz="1800" i="1" smtClean="0">
                            <a:solidFill>
                              <a:schemeClr val="bg1"/>
                            </a:solidFill>
                            <a:latin typeface="Cambria Math" panose="02040503050406030204" pitchFamily="18" charset="0"/>
                            <a:ea typeface="Cambria Math" panose="02040503050406030204" pitchFamily="18" charset="0"/>
                          </a:rPr>
                        </m:ctrlPr>
                      </m:dPr>
                      <m:e>
                        <m:r>
                          <a:rPr lang="en-US" altLang="en-US" sz="1800" b="0" i="1" smtClean="0">
                            <a:solidFill>
                              <a:schemeClr val="bg1"/>
                            </a:solidFill>
                            <a:latin typeface="Cambria Math" panose="02040503050406030204" pitchFamily="18" charset="0"/>
                            <a:ea typeface="Cambria Math" panose="02040503050406030204" pitchFamily="18" charset="0"/>
                          </a:rPr>
                          <m:t>𝑇</m:t>
                        </m:r>
                      </m:e>
                    </m:d>
                  </m:oMath>
                </a14:m>
                <a:endParaRPr lang="en-US" altLang="en-US" sz="1800" dirty="0">
                  <a:solidFill>
                    <a:schemeClr val="bg1"/>
                  </a:solidFill>
                  <a:ea typeface="Cambria Math" panose="02040503050406030204" pitchFamily="18" charset="0"/>
                </a:endParaRPr>
              </a:p>
              <a:p>
                <a:pPr marL="463550">
                  <a:spcBef>
                    <a:spcPts val="0"/>
                  </a:spcBef>
                  <a:spcAft>
                    <a:spcPts val="0"/>
                  </a:spcAft>
                </a:pPr>
                <a:r>
                  <a:rPr lang="en-US" altLang="en-US" sz="1800" b="1" dirty="0">
                    <a:solidFill>
                      <a:schemeClr val="bg1"/>
                    </a:solidFill>
                  </a:rPr>
                  <a:t>end</a:t>
                </a:r>
              </a:p>
              <a:p>
                <a:pPr marL="174625">
                  <a:spcBef>
                    <a:spcPts val="0"/>
                  </a:spcBef>
                  <a:spcAft>
                    <a:spcPts val="600"/>
                  </a:spcAft>
                </a:pPr>
                <a:endParaRPr lang="en-US" altLang="en-US" sz="1800" b="1" dirty="0">
                  <a:solidFill>
                    <a:schemeClr val="bg1"/>
                  </a:solidFill>
                </a:endParaRPr>
              </a:p>
              <a:p>
                <a:pPr marL="174625">
                  <a:spcBef>
                    <a:spcPts val="0"/>
                  </a:spcBef>
                  <a:spcAft>
                    <a:spcPts val="600"/>
                  </a:spcAft>
                </a:pPr>
                <a:endParaRPr lang="en-US" altLang="en-US" sz="1800" b="1" dirty="0">
                  <a:solidFill>
                    <a:schemeClr val="bg1"/>
                  </a:solidFill>
                </a:endParaRPr>
              </a:p>
            </p:txBody>
          </p:sp>
        </mc:Choice>
        <mc:Fallback xmlns="">
          <p:sp>
            <p:nvSpPr>
              <p:cNvPr id="10" name="Rectangle 4">
                <a:extLst>
                  <a:ext uri="{FF2B5EF4-FFF2-40B4-BE49-F238E27FC236}">
                    <a16:creationId xmlns:a16="http://schemas.microsoft.com/office/drawing/2014/main" id="{57D11BDE-82E6-EE46-939E-9C8918B8C5CA}"/>
                  </a:ext>
                </a:extLst>
              </p:cNvPr>
              <p:cNvSpPr>
                <a:spLocks noRot="1" noChangeAspect="1" noMove="1" noResize="1" noEditPoints="1" noAdjustHandles="1" noChangeArrowheads="1" noChangeShapeType="1" noTextEdit="1"/>
              </p:cNvSpPr>
              <p:nvPr/>
            </p:nvSpPr>
            <p:spPr bwMode="auto">
              <a:xfrm>
                <a:off x="225425" y="589937"/>
                <a:ext cx="8689974" cy="5800146"/>
              </a:xfrm>
              <a:prstGeom prst="rect">
                <a:avLst/>
              </a:prstGeom>
              <a:blipFill>
                <a:blip r:embed="rId2"/>
                <a:stretch>
                  <a:fillRect l="-1460" t="-1310"/>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1744463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Decoding (Finding The Most Probable State Sequence)</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589938"/>
                <a:ext cx="8669337" cy="5632311"/>
              </a:xfrm>
              <a:prstGeom prst="rect">
                <a:avLst/>
              </a:prstGeom>
              <a:noFill/>
              <a:ln w="9525">
                <a:noFill/>
                <a:miter lim="800000"/>
                <a:headEnd/>
                <a:tailEnd/>
              </a:ln>
              <a:effectLst/>
            </p:spPr>
            <p:txBody>
              <a:bodyPr wrap="square" lIns="0" tIns="0" rIns="0" bIns="0">
                <a:spAutoFit/>
              </a:bodyPr>
              <a:lstStyle/>
              <a:p>
                <a:pPr marL="176213" indent="-176213">
                  <a:spcBef>
                    <a:spcPts val="0"/>
                  </a:spcBef>
                  <a:spcAft>
                    <a:spcPts val="1200"/>
                  </a:spcAft>
                  <a:buFont typeface="Arial" pitchFamily="34" charset="0"/>
                  <a:buChar char="•"/>
                </a:pPr>
                <a:r>
                  <a:rPr lang="en-US" altLang="en-US" sz="1800" b="1" dirty="0">
                    <a:solidFill>
                      <a:schemeClr val="bg1"/>
                    </a:solidFill>
                  </a:rPr>
                  <a:t>Why might the most probable sequence of hidden states that produced an observed sequence be useful to us?</a:t>
                </a:r>
              </a:p>
              <a:p>
                <a:pPr marL="176213" indent="-176213">
                  <a:spcBef>
                    <a:spcPts val="0"/>
                  </a:spcBef>
                  <a:spcAft>
                    <a:spcPts val="1200"/>
                  </a:spcAft>
                  <a:buFont typeface="Arial" pitchFamily="34" charset="0"/>
                  <a:buChar char="•"/>
                </a:pPr>
                <a:r>
                  <a:rPr lang="en-US" altLang="en-US" sz="1800" b="1" dirty="0">
                    <a:solidFill>
                      <a:schemeClr val="bg1"/>
                    </a:solidFill>
                  </a:rPr>
                  <a:t>How do we find the most probable sequence of hidden states?</a:t>
                </a:r>
              </a:p>
              <a:p>
                <a:pPr marL="176213" indent="-176213">
                  <a:spcBef>
                    <a:spcPts val="0"/>
                  </a:spcBef>
                  <a:spcAft>
                    <a:spcPts val="600"/>
                  </a:spcAft>
                  <a:buFont typeface="Arial" pitchFamily="34" charset="0"/>
                  <a:buChar char="•"/>
                </a:pPr>
                <a:r>
                  <a:rPr lang="en-US" altLang="en-US" sz="1800" b="1" dirty="0">
                    <a:solidFill>
                      <a:schemeClr val="bg1"/>
                    </a:solidFill>
                  </a:rPr>
                  <a:t>Since any symbol is possible at any state, the obvious approach would be to compute the probability of each possible path and choose the most probable:</a:t>
                </a:r>
              </a:p>
              <a:p>
                <a:pPr marL="463550">
                  <a:spcBef>
                    <a:spcPts val="0"/>
                  </a:spcBef>
                  <a:spcAft>
                    <a:spcPts val="600"/>
                  </a:spcAft>
                </a:pPr>
                <a14:m>
                  <m:oMath xmlns:m="http://schemas.openxmlformats.org/officeDocument/2006/math">
                    <m:sSup>
                      <m:sSupPr>
                        <m:ctrlPr>
                          <a:rPr lang="en-US" altLang="en-US" sz="1800" b="1" i="1" smtClean="0">
                            <a:solidFill>
                              <a:schemeClr val="bg1"/>
                            </a:solidFill>
                            <a:latin typeface="Cambria Math" panose="02040503050406030204" pitchFamily="18" charset="0"/>
                          </a:rPr>
                        </m:ctrlPr>
                      </m:sSupPr>
                      <m:e>
                        <m:r>
                          <a:rPr lang="en-US" altLang="en-US" sz="1800" b="1" i="1" smtClean="0">
                            <a:solidFill>
                              <a:schemeClr val="bg1"/>
                            </a:solidFill>
                            <a:latin typeface="Cambria Math" panose="02040503050406030204" pitchFamily="18" charset="0"/>
                          </a:rPr>
                          <m:t>𝑽</m:t>
                        </m:r>
                      </m:e>
                      <m:sup>
                        <m:r>
                          <a:rPr lang="en-US" altLang="en-US" sz="1800" b="0" i="1" smtClean="0">
                            <a:solidFill>
                              <a:schemeClr val="bg1"/>
                            </a:solidFill>
                            <a:latin typeface="Cambria Math" panose="02040503050406030204" pitchFamily="18" charset="0"/>
                          </a:rPr>
                          <m:t>𝑇</m:t>
                        </m:r>
                        <m:r>
                          <a:rPr lang="en-US" altLang="en-US" sz="1800" b="0" i="1" smtClean="0">
                            <a:solidFill>
                              <a:schemeClr val="bg1"/>
                            </a:solidFill>
                            <a:latin typeface="Cambria Math" panose="02040503050406030204" pitchFamily="18" charset="0"/>
                          </a:rPr>
                          <m:t>∗</m:t>
                        </m:r>
                      </m:sup>
                    </m:sSup>
                    <m:r>
                      <a:rPr lang="en-US" altLang="en-US" sz="1800" b="1" i="1" smtClean="0">
                        <a:solidFill>
                          <a:schemeClr val="bg1"/>
                        </a:solidFill>
                        <a:latin typeface="Cambria Math" panose="02040503050406030204" pitchFamily="18" charset="0"/>
                      </a:rPr>
                      <m:t>=</m:t>
                    </m:r>
                  </m:oMath>
                </a14:m>
                <a:r>
                  <a:rPr lang="en-US" altLang="en-US" sz="1800" b="1" dirty="0">
                    <a:solidFill>
                      <a:schemeClr val="bg1"/>
                    </a:solidFill>
                  </a:rPr>
                  <a: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𝑎𝑟𝑔</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𝑚𝑎𝑥</m:t>
                        </m:r>
                      </m:e>
                      <m:sub>
                        <m:r>
                          <a:rPr lang="en-US" sz="1800" b="0" i="1" smtClean="0">
                            <a:latin typeface="Cambria Math" panose="02040503050406030204" pitchFamily="18" charset="0"/>
                            <a:ea typeface="Cambria Math" panose="02040503050406030204" pitchFamily="18" charset="0"/>
                          </a:rPr>
                          <m:t>𝑟</m:t>
                        </m:r>
                      </m:sub>
                    </m:sSub>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sSup>
                          <m:sSupPr>
                            <m:ctrlPr>
                              <a:rPr lang="en-US" sz="1800" b="0" i="1" smtClean="0">
                                <a:latin typeface="Cambria Math" panose="02040503050406030204" pitchFamily="18" charset="0"/>
                                <a:ea typeface="Cambria Math" panose="02040503050406030204" pitchFamily="18" charset="0"/>
                              </a:rPr>
                            </m:ctrlPr>
                          </m:sSupPr>
                          <m:e>
                            <m:r>
                              <a:rPr lang="en-US" sz="1800" b="1" i="1" smtClean="0">
                                <a:latin typeface="Cambria Math" panose="02040503050406030204" pitchFamily="18" charset="0"/>
                                <a:ea typeface="Cambria Math" panose="02040503050406030204" pitchFamily="18" charset="0"/>
                              </a:rPr>
                              <m:t>𝑽</m:t>
                            </m:r>
                          </m:e>
                          <m:sup>
                            <m:r>
                              <a:rPr lang="en-US" sz="1800" b="0" i="1" smtClean="0">
                                <a:latin typeface="Cambria Math" panose="02040503050406030204" pitchFamily="18" charset="0"/>
                                <a:ea typeface="Cambria Math" panose="02040503050406030204" pitchFamily="18" charset="0"/>
                              </a:rPr>
                              <m:t>𝑇</m:t>
                            </m:r>
                          </m:sup>
                        </m:sSup>
                      </m:e>
                      <m:e>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ea typeface="Cambria Math" panose="02040503050406030204" pitchFamily="18" charset="0"/>
                              </a:rPr>
                              <m:t>𝑟</m:t>
                            </m:r>
                          </m:sub>
                          <m:sup>
                            <m:r>
                              <a:rPr lang="en-US" sz="1800" b="0" i="1" smtClean="0">
                                <a:latin typeface="Cambria Math" panose="02040503050406030204" pitchFamily="18" charset="0"/>
                                <a:ea typeface="Cambria Math" panose="02040503050406030204" pitchFamily="18" charset="0"/>
                              </a:rPr>
                              <m:t>𝑇</m:t>
                            </m:r>
                          </m:sup>
                        </m:sSubSup>
                      </m:e>
                    </m:d>
                    <m:r>
                      <a:rPr lang="en-US" sz="1800" b="0" i="1" smtClean="0">
                        <a:latin typeface="Cambria Math" panose="02040503050406030204" pitchFamily="18" charset="0"/>
                        <a:ea typeface="Cambria Math" panose="02040503050406030204" pitchFamily="18" charset="0"/>
                      </a:rPr>
                      <m:t>𝑃</m:t>
                    </m:r>
                    <m:d>
                      <m:dPr>
                        <m:ctrlPr>
                          <a:rPr lang="en-US" sz="1800" b="0" i="1" smtClean="0">
                            <a:latin typeface="Cambria Math" panose="02040503050406030204" pitchFamily="18" charset="0"/>
                            <a:ea typeface="Cambria Math" panose="02040503050406030204" pitchFamily="18" charset="0"/>
                          </a:rPr>
                        </m:ctrlPr>
                      </m:dPr>
                      <m:e>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𝜔</m:t>
                            </m:r>
                          </m:e>
                          <m:sub>
                            <m:r>
                              <a:rPr lang="en-US" sz="1800" i="1">
                                <a:latin typeface="Cambria Math" panose="02040503050406030204" pitchFamily="18" charset="0"/>
                                <a:ea typeface="Cambria Math" panose="02040503050406030204" pitchFamily="18" charset="0"/>
                              </a:rPr>
                              <m:t>𝑟</m:t>
                            </m:r>
                          </m:sub>
                          <m:sup>
                            <m:r>
                              <a:rPr lang="en-US" sz="1800" i="1">
                                <a:latin typeface="Cambria Math" panose="02040503050406030204" pitchFamily="18" charset="0"/>
                                <a:ea typeface="Cambria Math" panose="02040503050406030204" pitchFamily="18" charset="0"/>
                              </a:rPr>
                              <m:t>𝑇</m:t>
                            </m:r>
                          </m:sup>
                        </m:sSubSup>
                      </m:e>
                    </m:d>
                  </m:oMath>
                </a14:m>
                <a:r>
                  <a:rPr lang="en-US" altLang="en-US" sz="1800" dirty="0">
                    <a:solidFill>
                      <a:schemeClr val="bg1"/>
                    </a:solidFill>
                    <a:ea typeface="Cambria Math" panose="02040503050406030204" pitchFamily="18" charset="0"/>
                  </a:rPr>
                  <a:t> </a:t>
                </a:r>
                <a:endParaRPr lang="en-US" altLang="en-US" sz="1800" b="1" dirty="0">
                  <a:solidFill>
                    <a:schemeClr val="bg1"/>
                  </a:solidFill>
                </a:endParaRPr>
              </a:p>
              <a:p>
                <a:pPr marL="176213" indent="-176213">
                  <a:spcBef>
                    <a:spcPts val="0"/>
                  </a:spcBef>
                  <a:spcAft>
                    <a:spcPts val="1200"/>
                  </a:spcAft>
                </a:pPr>
                <a:r>
                  <a:rPr lang="en-US" altLang="en-US" sz="1800" b="1" dirty="0">
                    <a:solidFill>
                      <a:schemeClr val="bg1"/>
                    </a:solidFill>
                  </a:rPr>
                  <a:t>	where </a:t>
                </a:r>
                <a14:m>
                  <m:oMath xmlns:m="http://schemas.openxmlformats.org/officeDocument/2006/math">
                    <m:r>
                      <a:rPr lang="en-US" altLang="en-US" sz="1800" i="1" dirty="0" smtClean="0">
                        <a:solidFill>
                          <a:schemeClr val="bg1"/>
                        </a:solidFill>
                        <a:latin typeface="Cambria Math" panose="02040503050406030204" pitchFamily="18" charset="0"/>
                      </a:rPr>
                      <m:t>𝑟</m:t>
                    </m:r>
                  </m:oMath>
                </a14:m>
                <a:r>
                  <a:rPr lang="en-US" altLang="en-US" sz="1800" dirty="0">
                    <a:solidFill>
                      <a:schemeClr val="bg1"/>
                    </a:solidFill>
                  </a:rPr>
                  <a:t> </a:t>
                </a:r>
                <a:r>
                  <a:rPr lang="en-US" altLang="en-US" sz="1800" b="1" dirty="0">
                    <a:solidFill>
                      <a:schemeClr val="bg1"/>
                    </a:solidFill>
                  </a:rPr>
                  <a:t>represents an index that </a:t>
                </a:r>
                <a:br>
                  <a:rPr lang="en-US" altLang="en-US" sz="1800" b="1" dirty="0">
                    <a:solidFill>
                      <a:schemeClr val="bg1"/>
                    </a:solidFill>
                  </a:rPr>
                </a:br>
                <a:r>
                  <a:rPr lang="en-US" altLang="en-US" sz="1800" b="1" dirty="0">
                    <a:solidFill>
                      <a:schemeClr val="bg1"/>
                    </a:solidFill>
                  </a:rPr>
                  <a:t>enumerates the </a:t>
                </a:r>
                <a14:m>
                  <m:oMath xmlns:m="http://schemas.openxmlformats.org/officeDocument/2006/math">
                    <m:r>
                      <a:rPr lang="en-US" altLang="en-US" sz="1800" i="1" dirty="0" smtClean="0">
                        <a:solidFill>
                          <a:schemeClr val="bg1"/>
                        </a:solidFill>
                        <a:latin typeface="Cambria Math" panose="02040503050406030204" pitchFamily="18" charset="0"/>
                      </a:rPr>
                      <m:t>𝑐</m:t>
                    </m:r>
                    <m:r>
                      <a:rPr lang="en-US" altLang="en-US" sz="1800" i="1" baseline="30000" dirty="0" err="1">
                        <a:solidFill>
                          <a:schemeClr val="bg1"/>
                        </a:solidFill>
                        <a:latin typeface="Cambria Math" panose="02040503050406030204" pitchFamily="18" charset="0"/>
                      </a:rPr>
                      <m:t>𝑇</m:t>
                    </m:r>
                  </m:oMath>
                </a14:m>
                <a:r>
                  <a:rPr lang="en-US" altLang="en-US" sz="1800" dirty="0">
                    <a:solidFill>
                      <a:schemeClr val="bg1"/>
                    </a:solidFill>
                  </a:rPr>
                  <a:t> </a:t>
                </a:r>
                <a:r>
                  <a:rPr lang="en-US" altLang="en-US" sz="1800" b="1" dirty="0">
                    <a:solidFill>
                      <a:schemeClr val="bg1"/>
                    </a:solidFill>
                  </a:rPr>
                  <a:t>possible sequences</a:t>
                </a:r>
                <a:br>
                  <a:rPr lang="en-US" altLang="en-US" sz="1800" b="1" dirty="0">
                    <a:solidFill>
                      <a:schemeClr val="bg1"/>
                    </a:solidFill>
                  </a:rPr>
                </a:br>
                <a:r>
                  <a:rPr lang="en-US" altLang="en-US" sz="1800" b="1" dirty="0">
                    <a:solidFill>
                      <a:schemeClr val="bg1"/>
                    </a:solidFill>
                  </a:rPr>
                  <a:t>of length </a:t>
                </a:r>
                <a14:m>
                  <m:oMath xmlns:m="http://schemas.openxmlformats.org/officeDocument/2006/math">
                    <m:r>
                      <a:rPr lang="en-US" altLang="en-US" sz="1800" i="1" dirty="0" smtClean="0">
                        <a:solidFill>
                          <a:schemeClr val="bg1"/>
                        </a:solidFill>
                        <a:latin typeface="Cambria Math" panose="02040503050406030204" pitchFamily="18" charset="0"/>
                      </a:rPr>
                      <m:t>𝑇</m:t>
                    </m:r>
                  </m:oMath>
                </a14:m>
                <a:r>
                  <a:rPr lang="en-US" altLang="en-US" sz="1800" b="1" dirty="0">
                    <a:solidFill>
                      <a:schemeClr val="bg1"/>
                    </a:solidFill>
                  </a:rPr>
                  <a:t>.</a:t>
                </a:r>
              </a:p>
              <a:p>
                <a:pPr marL="176213" indent="-176213">
                  <a:spcBef>
                    <a:spcPts val="0"/>
                  </a:spcBef>
                  <a:spcAft>
                    <a:spcPts val="1200"/>
                  </a:spcAft>
                  <a:buFont typeface="Arial" pitchFamily="34" charset="0"/>
                  <a:buChar char="•"/>
                </a:pPr>
                <a:r>
                  <a:rPr lang="en-US" altLang="en-US" sz="1800" b="1" dirty="0">
                    <a:solidFill>
                      <a:schemeClr val="bg1"/>
                    </a:solidFill>
                  </a:rPr>
                  <a:t>However, an alternate solution to this </a:t>
                </a:r>
                <a:br>
                  <a:rPr lang="en-US" altLang="en-US" sz="1800" b="1" dirty="0">
                    <a:solidFill>
                      <a:schemeClr val="bg1"/>
                    </a:solidFill>
                  </a:rPr>
                </a:br>
                <a:r>
                  <a:rPr lang="en-US" altLang="en-US" sz="1800" b="1" dirty="0">
                    <a:solidFill>
                      <a:schemeClr val="bg1"/>
                    </a:solidFill>
                  </a:rPr>
                  <a:t>problem is provided by </a:t>
                </a:r>
                <a:r>
                  <a:rPr lang="en-US" altLang="en-US" sz="1800" b="1" dirty="0">
                    <a:solidFill>
                      <a:schemeClr val="bg1"/>
                    </a:solidFill>
                    <a:hlinkClick r:id="rId2"/>
                  </a:rPr>
                  <a:t>dynamic </a:t>
                </a:r>
                <a:br>
                  <a:rPr lang="en-US" altLang="en-US" sz="1800" b="1" dirty="0">
                    <a:solidFill>
                      <a:schemeClr val="bg1"/>
                    </a:solidFill>
                    <a:hlinkClick r:id="rId2"/>
                  </a:rPr>
                </a:br>
                <a:r>
                  <a:rPr lang="en-US" altLang="en-US" sz="1800" b="1" dirty="0">
                    <a:solidFill>
                      <a:schemeClr val="bg1"/>
                    </a:solidFill>
                    <a:hlinkClick r:id="rId2"/>
                  </a:rPr>
                  <a:t>programming</a:t>
                </a:r>
                <a:r>
                  <a:rPr lang="en-US" altLang="en-US" sz="1800" b="1" dirty="0">
                    <a:solidFill>
                      <a:schemeClr val="bg1"/>
                    </a:solidFill>
                  </a:rPr>
                  <a:t>, and is known as </a:t>
                </a:r>
                <a:br>
                  <a:rPr lang="en-US" altLang="en-US" sz="1800" b="1" dirty="0">
                    <a:solidFill>
                      <a:schemeClr val="bg1"/>
                    </a:solidFill>
                  </a:rPr>
                </a:br>
                <a:r>
                  <a:rPr lang="en-US" altLang="en-US" sz="1800" b="1" dirty="0">
                    <a:solidFill>
                      <a:schemeClr val="bg1"/>
                    </a:solidFill>
                    <a:hlinkClick r:id="rId3"/>
                  </a:rPr>
                  <a:t>Viterbi Decoding</a:t>
                </a:r>
                <a:r>
                  <a:rPr lang="en-US" altLang="en-US" sz="1800" b="1" dirty="0">
                    <a:solidFill>
                      <a:schemeClr val="bg1"/>
                    </a:solidFill>
                  </a:rPr>
                  <a:t>.</a:t>
                </a:r>
              </a:p>
              <a:p>
                <a:pPr marL="176213" indent="-176213">
                  <a:spcBef>
                    <a:spcPts val="0"/>
                  </a:spcBef>
                  <a:spcAft>
                    <a:spcPts val="1200"/>
                  </a:spcAft>
                  <a:buFont typeface="Arial" pitchFamily="34" charset="0"/>
                  <a:buChar char="•"/>
                </a:pPr>
                <a:r>
                  <a:rPr lang="en-US" altLang="en-US" sz="1800" b="1" dirty="0">
                    <a:solidFill>
                      <a:schemeClr val="bg1"/>
                    </a:solidFill>
                  </a:rPr>
                  <a:t>Note that computing</a:t>
                </a:r>
                <a:r>
                  <a:rPr lang="en-US" altLang="en-US" sz="1800" dirty="0">
                    <a:solidFill>
                      <a:schemeClr val="bg1"/>
                    </a:solidFill>
                    <a:sym typeface="Symbol"/>
                  </a:rPr>
                  <a:t> </a:t>
                </a:r>
                <a14:m>
                  <m:oMath xmlns:m="http://schemas.openxmlformats.org/officeDocument/2006/math">
                    <m:r>
                      <a:rPr lang="en-US" altLang="en-US" sz="1800" i="1">
                        <a:solidFill>
                          <a:schemeClr val="bg1"/>
                        </a:solidFill>
                        <a:latin typeface="Cambria Math" panose="02040503050406030204" pitchFamily="18" charset="0"/>
                        <a:sym typeface="Symbol"/>
                      </a:rPr>
                      <m:t>𝑃</m:t>
                    </m:r>
                    <m:d>
                      <m:dPr>
                        <m:ctrlPr>
                          <a:rPr lang="en-US" altLang="en-US" sz="1800" i="1">
                            <a:solidFill>
                              <a:schemeClr val="bg1"/>
                            </a:solidFill>
                            <a:latin typeface="Cambria Math" panose="02040503050406030204" pitchFamily="18" charset="0"/>
                            <a:sym typeface="Symbol"/>
                          </a:rPr>
                        </m:ctrlPr>
                      </m:dPr>
                      <m:e>
                        <m:sSup>
                          <m:sSupPr>
                            <m:ctrlPr>
                              <a:rPr lang="en-US" altLang="en-US" sz="1800" b="1" i="1">
                                <a:solidFill>
                                  <a:srgbClr val="000000"/>
                                </a:solidFill>
                                <a:latin typeface="Cambria Math" panose="02040503050406030204" pitchFamily="18" charset="0"/>
                                <a:ea typeface="Cambria Math" panose="02040503050406030204" pitchFamily="18" charset="0"/>
                              </a:rPr>
                            </m:ctrlPr>
                          </m:sSupPr>
                          <m:e>
                            <m:r>
                              <a:rPr lang="en-US" altLang="en-US" sz="1800" b="1" i="1">
                                <a:solidFill>
                                  <a:srgbClr val="000000"/>
                                </a:solidFill>
                                <a:latin typeface="Cambria Math" panose="02040503050406030204" pitchFamily="18" charset="0"/>
                                <a:ea typeface="Cambria Math" panose="02040503050406030204" pitchFamily="18" charset="0"/>
                              </a:rPr>
                              <m:t>𝑽</m:t>
                            </m:r>
                          </m:e>
                          <m:sup>
                            <m:r>
                              <a:rPr lang="en-US" altLang="en-US" sz="1800" i="1">
                                <a:solidFill>
                                  <a:srgbClr val="000000"/>
                                </a:solidFill>
                                <a:latin typeface="Cambria Math" panose="02040503050406030204" pitchFamily="18" charset="0"/>
                                <a:ea typeface="Cambria Math" panose="02040503050406030204" pitchFamily="18" charset="0"/>
                              </a:rPr>
                              <m:t>𝑇</m:t>
                            </m:r>
                          </m:sup>
                        </m:sSup>
                      </m:e>
                      <m:e>
                        <m:r>
                          <a:rPr lang="en-US" altLang="en-US" sz="1800" i="1">
                            <a:solidFill>
                              <a:schemeClr val="bg1"/>
                            </a:solidFill>
                            <a:latin typeface="Cambria Math" panose="02040503050406030204" pitchFamily="18" charset="0"/>
                            <a:ea typeface="Cambria Math" panose="02040503050406030204" pitchFamily="18" charset="0"/>
                            <a:sym typeface="Symbol"/>
                          </a:rPr>
                          <m:t>𝜃</m:t>
                        </m:r>
                      </m:e>
                    </m:d>
                  </m:oMath>
                </a14:m>
                <a:r>
                  <a:rPr lang="en-US" altLang="en-US" sz="1800" b="1" dirty="0">
                    <a:solidFill>
                      <a:schemeClr val="bg1"/>
                    </a:solidFill>
                  </a:rPr>
                  <a:t> using the</a:t>
                </a:r>
                <a:br>
                  <a:rPr lang="en-US" altLang="en-US" sz="1800" b="1" dirty="0">
                    <a:solidFill>
                      <a:schemeClr val="bg1"/>
                    </a:solidFill>
                  </a:rPr>
                </a:br>
                <a:r>
                  <a:rPr lang="en-US" altLang="en-US" sz="1800" b="1" dirty="0">
                    <a:solidFill>
                      <a:schemeClr val="bg1"/>
                    </a:solidFill>
                  </a:rPr>
                  <a:t>Viterbi algorithm gives a different result</a:t>
                </a:r>
                <a:br>
                  <a:rPr lang="en-US" altLang="en-US" sz="1800" b="1" dirty="0">
                    <a:solidFill>
                      <a:schemeClr val="bg1"/>
                    </a:solidFill>
                  </a:rPr>
                </a:br>
                <a:r>
                  <a:rPr lang="en-US" altLang="en-US" sz="1800" b="1" dirty="0">
                    <a:solidFill>
                      <a:schemeClr val="bg1"/>
                    </a:solidFill>
                  </a:rPr>
                  <a:t>than the Forward algorithm.</a:t>
                </a:r>
              </a:p>
              <a:p>
                <a:pPr marL="176213" indent="-176213">
                  <a:spcBef>
                    <a:spcPts val="0"/>
                  </a:spcBef>
                  <a:spcAft>
                    <a:spcPts val="1800"/>
                  </a:spcAft>
                </a:pPr>
                <a:endParaRPr lang="en-US" altLang="en-US" sz="1800" b="1" dirty="0">
                  <a:solidFill>
                    <a:schemeClr val="bg1"/>
                  </a:solidFill>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589938"/>
                <a:ext cx="8669337" cy="5632311"/>
              </a:xfrm>
              <a:prstGeom prst="rect">
                <a:avLst/>
              </a:prstGeom>
              <a:blipFill>
                <a:blip r:embed="rId4"/>
                <a:stretch>
                  <a:fillRect l="-1611" t="-1348" r="-1025"/>
                </a:stretch>
              </a:blipFill>
              <a:ln w="9525">
                <a:noFill/>
                <a:miter lim="800000"/>
                <a:headEnd/>
                <a:tailEnd/>
              </a:ln>
              <a:effectLst/>
            </p:spPr>
            <p:txBody>
              <a:bodyPr/>
              <a:lstStyle/>
              <a:p>
                <a:r>
                  <a:rPr lang="en-US">
                    <a:noFill/>
                  </a:rPr>
                  <a:t> </a:t>
                </a:r>
              </a:p>
            </p:txBody>
          </p:sp>
        </mc:Fallback>
      </mc:AlternateContent>
      <p:grpSp>
        <p:nvGrpSpPr>
          <p:cNvPr id="3" name="Group 2">
            <a:extLst>
              <a:ext uri="{FF2B5EF4-FFF2-40B4-BE49-F238E27FC236}">
                <a16:creationId xmlns:a16="http://schemas.microsoft.com/office/drawing/2014/main" id="{C7D35BA5-8ED9-734B-BB83-72C805F40A64}"/>
              </a:ext>
            </a:extLst>
          </p:cNvPr>
          <p:cNvGrpSpPr/>
          <p:nvPr/>
        </p:nvGrpSpPr>
        <p:grpSpPr>
          <a:xfrm>
            <a:off x="5313074" y="2855568"/>
            <a:ext cx="3584863" cy="2458933"/>
            <a:chOff x="5330536" y="3572540"/>
            <a:chExt cx="3584863" cy="2458933"/>
          </a:xfrm>
        </p:grpSpPr>
        <p:sp>
          <p:nvSpPr>
            <p:cNvPr id="10" name="Rectangle 9">
              <a:extLst>
                <a:ext uri="{FF2B5EF4-FFF2-40B4-BE49-F238E27FC236}">
                  <a16:creationId xmlns:a16="http://schemas.microsoft.com/office/drawing/2014/main" id="{4A66E3AE-E075-F241-92BB-966329915265}"/>
                </a:ext>
              </a:extLst>
            </p:cNvPr>
            <p:cNvSpPr/>
            <p:nvPr/>
          </p:nvSpPr>
          <p:spPr>
            <a:xfrm>
              <a:off x="5330536" y="3572540"/>
              <a:ext cx="3567401" cy="2457000"/>
            </a:xfrm>
            <a:prstGeom prst="rect">
              <a:avLst/>
            </a:prstGeom>
            <a:solidFill>
              <a:schemeClr val="bg1">
                <a:lumMod val="50000"/>
                <a:lumOff val="50000"/>
                <a:alpha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DAE558-A76C-EA46-AF16-C83C6FDD79A8}"/>
                    </a:ext>
                  </a:extLst>
                </p:cNvPr>
                <p:cNvSpPr txBox="1"/>
                <p:nvPr/>
              </p:nvSpPr>
              <p:spPr>
                <a:xfrm>
                  <a:off x="5424054" y="3574473"/>
                  <a:ext cx="3491345" cy="2457000"/>
                </a:xfrm>
                <a:prstGeom prst="rect">
                  <a:avLst/>
                </a:prstGeom>
                <a:noFill/>
              </p:spPr>
              <p:txBody>
                <a:bodyPr wrap="square" lIns="0" tIns="0" rIns="0" bIns="0" rtlCol="0">
                  <a:noAutofit/>
                </a:bodyPr>
                <a:lstStyle/>
                <a:p>
                  <a:r>
                    <a:rPr lang="en-US" sz="1400" b="1" dirty="0"/>
                    <a:t>HMM (Viterbi) Decoding:</a:t>
                  </a:r>
                </a:p>
                <a:p>
                  <a:pPr marL="236538"/>
                  <a:r>
                    <a:rPr lang="en-US" sz="1400" b="1" dirty="0"/>
                    <a:t>begin initialize: </a:t>
                  </a:r>
                  <a14:m>
                    <m:oMath xmlns:m="http://schemas.openxmlformats.org/officeDocument/2006/math">
                      <m:r>
                        <a:rPr lang="en-US" sz="1400" b="0" i="1" smtClean="0">
                          <a:latin typeface="Cambria Math" panose="02040503050406030204" pitchFamily="18" charset="0"/>
                        </a:rPr>
                        <m:t>𝑃𝑎𝑡h</m:t>
                      </m:r>
                      <m:r>
                        <a:rPr lang="en-US" sz="1400" b="1"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←0</m:t>
                      </m:r>
                    </m:oMath>
                  </a14:m>
                  <a:endParaRPr lang="en-US" sz="1400" dirty="0"/>
                </a:p>
                <a:p>
                  <a:pPr marL="463550"/>
                  <a:r>
                    <a:rPr lang="en-US" sz="1400" b="1" dirty="0"/>
                    <a:t>for </a:t>
                  </a:r>
                  <a14:m>
                    <m:oMath xmlns:m="http://schemas.openxmlformats.org/officeDocument/2006/math">
                      <m:r>
                        <a:rPr lang="en-US" altLang="en-US" sz="1400" i="1">
                          <a:solidFill>
                            <a:schemeClr val="bg1"/>
                          </a:solidFill>
                          <a:latin typeface="Cambria Math" panose="02040503050406030204" pitchFamily="18" charset="0"/>
                          <a:ea typeface="Cambria Math" panose="02040503050406030204" pitchFamily="18" charset="0"/>
                        </a:rPr>
                        <m:t>𝑡</m:t>
                      </m:r>
                      <m:r>
                        <a:rPr lang="en-US" altLang="en-US" sz="1400" i="1">
                          <a:solidFill>
                            <a:schemeClr val="bg1"/>
                          </a:solidFill>
                          <a:latin typeface="Cambria Math" panose="02040503050406030204" pitchFamily="18" charset="0"/>
                          <a:ea typeface="Cambria Math" panose="02040503050406030204" pitchFamily="18" charset="0"/>
                        </a:rPr>
                        <m:t>←</m:t>
                      </m:r>
                      <m:r>
                        <a:rPr lang="en-US" altLang="en-US" sz="1400" i="1">
                          <a:solidFill>
                            <a:schemeClr val="bg1"/>
                          </a:solidFill>
                          <a:latin typeface="Cambria Math" panose="02040503050406030204" pitchFamily="18" charset="0"/>
                          <a:ea typeface="Cambria Math" panose="02040503050406030204" pitchFamily="18" charset="0"/>
                        </a:rPr>
                        <m:t>𝑡</m:t>
                      </m:r>
                      <m:r>
                        <a:rPr lang="en-US" altLang="en-US" sz="1400" i="1">
                          <a:solidFill>
                            <a:schemeClr val="bg1"/>
                          </a:solidFill>
                          <a:latin typeface="Cambria Math" panose="02040503050406030204" pitchFamily="18" charset="0"/>
                          <a:ea typeface="Cambria Math" panose="02040503050406030204" pitchFamily="18" charset="0"/>
                        </a:rPr>
                        <m:t>+1, </m:t>
                      </m:r>
                      <m:r>
                        <a:rPr lang="en-US" altLang="en-US" sz="1400" b="0" i="1" smtClean="0">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m:t>
                      </m:r>
                      <m:r>
                        <a:rPr lang="en-US" altLang="en-US" sz="1400" b="0" i="1" smtClean="0">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+1</m:t>
                      </m:r>
                    </m:oMath>
                  </a14:m>
                  <a:endParaRPr lang="en-US" altLang="en-US" sz="1400" b="1" dirty="0">
                    <a:solidFill>
                      <a:schemeClr val="bg1"/>
                    </a:solidFill>
                  </a:endParaRPr>
                </a:p>
                <a:p>
                  <a:pPr marL="690563"/>
                  <a:r>
                    <a:rPr lang="en-US" altLang="en-US" sz="1400" b="1" dirty="0">
                      <a:solidFill>
                        <a:schemeClr val="bg1"/>
                      </a:solidFill>
                    </a:rPr>
                    <a:t>for </a:t>
                  </a:r>
                  <a14:m>
                    <m:oMath xmlns:m="http://schemas.openxmlformats.org/officeDocument/2006/math">
                      <m:r>
                        <a:rPr lang="en-US" altLang="en-US" sz="1400" i="1">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m:t>
                      </m:r>
                      <m:r>
                        <a:rPr lang="en-US" altLang="en-US" sz="1400" i="1">
                          <a:solidFill>
                            <a:schemeClr val="bg1"/>
                          </a:solidFill>
                          <a:latin typeface="Cambria Math" panose="02040503050406030204" pitchFamily="18" charset="0"/>
                          <a:ea typeface="Cambria Math" panose="02040503050406030204" pitchFamily="18" charset="0"/>
                        </a:rPr>
                        <m:t>𝑗</m:t>
                      </m:r>
                      <m:r>
                        <a:rPr lang="en-US" altLang="en-US" sz="1400" i="1">
                          <a:solidFill>
                            <a:schemeClr val="bg1"/>
                          </a:solidFill>
                          <a:latin typeface="Cambria Math" panose="02040503050406030204" pitchFamily="18" charset="0"/>
                          <a:ea typeface="Cambria Math" panose="02040503050406030204" pitchFamily="18" charset="0"/>
                        </a:rPr>
                        <m:t>+1</m:t>
                      </m:r>
                    </m:oMath>
                  </a14:m>
                  <a:endParaRPr lang="en-US" altLang="en-US" sz="1400" b="1" dirty="0">
                    <a:solidFill>
                      <a:schemeClr val="bg1"/>
                    </a:solidFill>
                  </a:endParaRPr>
                </a:p>
                <a:p>
                  <a:pPr marL="917575"/>
                  <a14:m>
                    <m:oMath xmlns:m="http://schemas.openxmlformats.org/officeDocument/2006/math">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𝛼</m:t>
                          </m:r>
                        </m:e>
                        <m:sub>
                          <m:r>
                            <a:rPr lang="en-US" altLang="en-US" sz="1400" i="1">
                              <a:solidFill>
                                <a:schemeClr val="bg1"/>
                              </a:solidFill>
                              <a:latin typeface="Cambria Math" panose="02040503050406030204" pitchFamily="18" charset="0"/>
                              <a:ea typeface="Cambria Math" panose="02040503050406030204" pitchFamily="18" charset="0"/>
                            </a:rPr>
                            <m:t>𝑗</m:t>
                          </m:r>
                        </m:sub>
                      </m:sSub>
                      <m:d>
                        <m:dPr>
                          <m:ctrlPr>
                            <a:rPr lang="en-US" altLang="en-US" sz="1400" i="1">
                              <a:solidFill>
                                <a:schemeClr val="bg1"/>
                              </a:solidFill>
                              <a:latin typeface="Cambria Math" panose="02040503050406030204" pitchFamily="18" charset="0"/>
                              <a:ea typeface="Cambria Math" panose="02040503050406030204" pitchFamily="18" charset="0"/>
                            </a:rPr>
                          </m:ctrlPr>
                        </m:dPr>
                        <m:e>
                          <m:r>
                            <a:rPr lang="en-US" altLang="en-US" sz="1400" i="1">
                              <a:solidFill>
                                <a:schemeClr val="bg1"/>
                              </a:solidFill>
                              <a:latin typeface="Cambria Math" panose="02040503050406030204" pitchFamily="18" charset="0"/>
                              <a:ea typeface="Cambria Math" panose="02040503050406030204" pitchFamily="18" charset="0"/>
                            </a:rPr>
                            <m:t>𝑡</m:t>
                          </m:r>
                        </m:e>
                      </m:d>
                      <m:r>
                        <a:rPr lang="en-US" altLang="en-US" sz="1400" i="1" smtClean="0">
                          <a:solidFill>
                            <a:schemeClr val="bg1"/>
                          </a:solidFill>
                          <a:latin typeface="Cambria Math" panose="02040503050406030204" pitchFamily="18" charset="0"/>
                          <a:ea typeface="Cambria Math" panose="02040503050406030204" pitchFamily="18" charset="0"/>
                        </a:rPr>
                        <m:t>←</m:t>
                      </m:r>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𝑏</m:t>
                          </m:r>
                        </m:e>
                        <m:sub>
                          <m:r>
                            <a:rPr lang="en-US" altLang="en-US" sz="1400" i="1">
                              <a:solidFill>
                                <a:schemeClr val="bg1"/>
                              </a:solidFill>
                              <a:latin typeface="Cambria Math" panose="02040503050406030204" pitchFamily="18" charset="0"/>
                              <a:ea typeface="Cambria Math" panose="02040503050406030204" pitchFamily="18" charset="0"/>
                            </a:rPr>
                            <m:t>𝑗𝑘</m:t>
                          </m:r>
                        </m:sub>
                      </m:sSub>
                    </m:oMath>
                  </a14:m>
                  <a:r>
                    <a:rPr lang="en-US" altLang="en-US" sz="1400" dirty="0">
                      <a:solidFill>
                        <a:schemeClr val="bg1"/>
                      </a:solidFill>
                      <a:ea typeface="Cambria Math" panose="02040503050406030204" pitchFamily="18" charset="0"/>
                    </a:rPr>
                    <a:t> </a:t>
                  </a:r>
                  <a14:m>
                    <m:oMath xmlns:m="http://schemas.openxmlformats.org/officeDocument/2006/math">
                      <m:nary>
                        <m:naryPr>
                          <m:chr m:val="∑"/>
                          <m:ctrlPr>
                            <a:rPr lang="en-US" altLang="en-US" sz="1400" i="1">
                              <a:solidFill>
                                <a:schemeClr val="bg1"/>
                              </a:solidFill>
                              <a:latin typeface="Cambria Math" panose="02040503050406030204" pitchFamily="18" charset="0"/>
                              <a:ea typeface="Cambria Math" panose="02040503050406030204" pitchFamily="18" charset="0"/>
                            </a:rPr>
                          </m:ctrlPr>
                        </m:naryPr>
                        <m:sub>
                          <m:r>
                            <m:rPr>
                              <m:brk m:alnAt="23"/>
                            </m:rPr>
                            <a:rPr lang="en-US" altLang="en-US" sz="1400" i="1">
                              <a:solidFill>
                                <a:schemeClr val="bg1"/>
                              </a:solidFill>
                              <a:latin typeface="Cambria Math" panose="02040503050406030204" pitchFamily="18" charset="0"/>
                              <a:ea typeface="Cambria Math" panose="02040503050406030204" pitchFamily="18" charset="0"/>
                            </a:rPr>
                            <m:t>𝑖</m:t>
                          </m:r>
                          <m:r>
                            <a:rPr lang="en-US" altLang="en-US" sz="1400" i="1">
                              <a:solidFill>
                                <a:schemeClr val="bg1"/>
                              </a:solidFill>
                              <a:latin typeface="Cambria Math" panose="02040503050406030204" pitchFamily="18" charset="0"/>
                              <a:ea typeface="Cambria Math" panose="02040503050406030204" pitchFamily="18" charset="0"/>
                            </a:rPr>
                            <m:t>=1</m:t>
                          </m:r>
                        </m:sub>
                        <m:sup>
                          <m:r>
                            <a:rPr lang="en-US" altLang="en-US" sz="1400" i="1">
                              <a:solidFill>
                                <a:schemeClr val="bg1"/>
                              </a:solidFill>
                              <a:latin typeface="Cambria Math" panose="02040503050406030204" pitchFamily="18" charset="0"/>
                              <a:ea typeface="Cambria Math" panose="02040503050406030204" pitchFamily="18" charset="0"/>
                            </a:rPr>
                            <m:t>𝑐</m:t>
                          </m:r>
                        </m:sup>
                        <m:e>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𝛼</m:t>
                              </m:r>
                            </m:e>
                            <m:sub>
                              <m:r>
                                <a:rPr lang="en-US" altLang="en-US" sz="1400" i="1">
                                  <a:solidFill>
                                    <a:schemeClr val="bg1"/>
                                  </a:solidFill>
                                  <a:latin typeface="Cambria Math" panose="02040503050406030204" pitchFamily="18" charset="0"/>
                                  <a:ea typeface="Cambria Math" panose="02040503050406030204" pitchFamily="18" charset="0"/>
                                </a:rPr>
                                <m:t>𝑖</m:t>
                              </m:r>
                            </m:sub>
                          </m:sSub>
                          <m:d>
                            <m:dPr>
                              <m:ctrlPr>
                                <a:rPr lang="en-US" altLang="en-US" sz="1400" i="1">
                                  <a:solidFill>
                                    <a:schemeClr val="bg1"/>
                                  </a:solidFill>
                                  <a:latin typeface="Cambria Math" panose="02040503050406030204" pitchFamily="18" charset="0"/>
                                  <a:ea typeface="Cambria Math" panose="02040503050406030204" pitchFamily="18" charset="0"/>
                                </a:rPr>
                              </m:ctrlPr>
                            </m:dPr>
                            <m:e>
                              <m:r>
                                <a:rPr lang="en-US" altLang="en-US" sz="1400" i="1">
                                  <a:solidFill>
                                    <a:schemeClr val="bg1"/>
                                  </a:solidFill>
                                  <a:latin typeface="Cambria Math" panose="02040503050406030204" pitchFamily="18" charset="0"/>
                                  <a:ea typeface="Cambria Math" panose="02040503050406030204" pitchFamily="18" charset="0"/>
                                </a:rPr>
                                <m:t>𝑡</m:t>
                              </m:r>
                              <m:r>
                                <a:rPr lang="en-US" altLang="en-US" sz="1400" i="1">
                                  <a:solidFill>
                                    <a:schemeClr val="bg1"/>
                                  </a:solidFill>
                                  <a:latin typeface="Cambria Math" panose="02040503050406030204" pitchFamily="18" charset="0"/>
                                  <a:ea typeface="Cambria Math" panose="02040503050406030204" pitchFamily="18" charset="0"/>
                                </a:rPr>
                                <m:t>−1</m:t>
                              </m:r>
                            </m:e>
                          </m:d>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i="1">
                                  <a:solidFill>
                                    <a:schemeClr val="bg1"/>
                                  </a:solidFill>
                                  <a:latin typeface="Cambria Math" panose="02040503050406030204" pitchFamily="18" charset="0"/>
                                  <a:ea typeface="Cambria Math" panose="02040503050406030204" pitchFamily="18" charset="0"/>
                                </a:rPr>
                                <m:t>𝑎</m:t>
                              </m:r>
                            </m:e>
                            <m:sub>
                              <m:r>
                                <a:rPr lang="en-US" altLang="en-US" sz="1400" i="1">
                                  <a:solidFill>
                                    <a:schemeClr val="bg1"/>
                                  </a:solidFill>
                                  <a:latin typeface="Cambria Math" panose="02040503050406030204" pitchFamily="18" charset="0"/>
                                  <a:ea typeface="Cambria Math" panose="02040503050406030204" pitchFamily="18" charset="0"/>
                                </a:rPr>
                                <m:t>𝑖𝑗</m:t>
                              </m:r>
                            </m:sub>
                          </m:sSub>
                        </m:e>
                      </m:nary>
                    </m:oMath>
                  </a14:m>
                  <a:endParaRPr lang="en-US" sz="1400" b="1" dirty="0"/>
                </a:p>
                <a:p>
                  <a:pPr marL="690563"/>
                  <a:r>
                    <a:rPr lang="en-US" sz="1400" b="1" dirty="0"/>
                    <a:t>until </a:t>
                  </a:r>
                  <a14:m>
                    <m:oMath xmlns:m="http://schemas.openxmlformats.org/officeDocument/2006/math">
                      <m:r>
                        <a:rPr lang="en-US" sz="1400" b="0" i="1" dirty="0" smtClean="0">
                          <a:latin typeface="Cambria Math" panose="02040503050406030204" pitchFamily="18" charset="0"/>
                        </a:rPr>
                        <m:t>𝑗</m:t>
                      </m:r>
                      <m:r>
                        <a:rPr lang="en-US" sz="1400" b="0" i="1" dirty="0" smtClean="0">
                          <a:latin typeface="Cambria Math" panose="02040503050406030204" pitchFamily="18" charset="0"/>
                        </a:rPr>
                        <m:t>=</m:t>
                      </m:r>
                      <m:r>
                        <a:rPr lang="en-US" sz="1400" b="0" i="1" dirty="0" smtClean="0">
                          <a:latin typeface="Cambria Math" panose="02040503050406030204" pitchFamily="18" charset="0"/>
                        </a:rPr>
                        <m:t>𝑐</m:t>
                      </m:r>
                    </m:oMath>
                  </a14:m>
                  <a:endParaRPr lang="en-US" sz="1400" dirty="0"/>
                </a:p>
                <a:p>
                  <a:pPr marL="690563"/>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𝑗</m:t>
                          </m:r>
                        </m:e>
                        <m:sup>
                          <m:r>
                            <a:rPr lang="en-US" sz="1400" b="0" i="1" smtClean="0">
                              <a:latin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𝑎𝑟𝑔</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𝑚𝑎𝑥</m:t>
                          </m:r>
                        </m:e>
                        <m:sub>
                          <m:r>
                            <a:rPr lang="en-US" sz="1400" b="0" i="1" smtClean="0">
                              <a:latin typeface="Cambria Math" panose="02040503050406030204" pitchFamily="18" charset="0"/>
                              <a:ea typeface="Cambria Math" panose="02040503050406030204" pitchFamily="18" charset="0"/>
                            </a:rPr>
                            <m:t>𝑗</m:t>
                          </m:r>
                        </m:sub>
                      </m:sSub>
                    </m:oMath>
                  </a14:m>
                  <a:r>
                    <a:rPr lang="en-US" altLang="en-US" sz="1400" dirty="0">
                      <a:solidFill>
                        <a:schemeClr val="bg1"/>
                      </a:solidFill>
                      <a:ea typeface="Cambria Math" panose="02040503050406030204" pitchFamily="18" charset="0"/>
                    </a:rPr>
                    <a:t> </a:t>
                  </a:r>
                  <a14:m>
                    <m:oMath xmlns:m="http://schemas.openxmlformats.org/officeDocument/2006/math">
                      <m:sSub>
                        <m:sSubPr>
                          <m:ctrlPr>
                            <a:rPr lang="en-US" altLang="en-US" sz="1400" i="1">
                              <a:solidFill>
                                <a:schemeClr val="bg1"/>
                              </a:solidFill>
                              <a:latin typeface="Cambria Math" panose="02040503050406030204" pitchFamily="18" charset="0"/>
                              <a:ea typeface="Cambria Math" panose="02040503050406030204" pitchFamily="18" charset="0"/>
                            </a:rPr>
                          </m:ctrlPr>
                        </m:sSubPr>
                        <m:e>
                          <m:r>
                            <a:rPr lang="en-US" altLang="en-US" sz="1400" b="0" i="1">
                              <a:solidFill>
                                <a:schemeClr val="bg1"/>
                              </a:solidFill>
                              <a:latin typeface="Cambria Math" panose="02040503050406030204" pitchFamily="18" charset="0"/>
                              <a:ea typeface="Cambria Math" panose="02040503050406030204" pitchFamily="18" charset="0"/>
                            </a:rPr>
                            <m:t>𝛼</m:t>
                          </m:r>
                        </m:e>
                        <m:sub>
                          <m:r>
                            <a:rPr lang="en-US" altLang="en-US" sz="1400" b="0" i="1">
                              <a:solidFill>
                                <a:schemeClr val="bg1"/>
                              </a:solidFill>
                              <a:latin typeface="Cambria Math" panose="02040503050406030204" pitchFamily="18" charset="0"/>
                              <a:ea typeface="Cambria Math" panose="02040503050406030204" pitchFamily="18" charset="0"/>
                            </a:rPr>
                            <m:t>𝑗</m:t>
                          </m:r>
                        </m:sub>
                      </m:sSub>
                      <m:d>
                        <m:dPr>
                          <m:ctrlPr>
                            <a:rPr lang="en-US" altLang="en-US" sz="1400" i="1">
                              <a:solidFill>
                                <a:schemeClr val="bg1"/>
                              </a:solidFill>
                              <a:latin typeface="Cambria Math" panose="02040503050406030204" pitchFamily="18" charset="0"/>
                              <a:ea typeface="Cambria Math" panose="02040503050406030204" pitchFamily="18" charset="0"/>
                            </a:rPr>
                          </m:ctrlPr>
                        </m:dPr>
                        <m:e>
                          <m:r>
                            <a:rPr lang="en-US" altLang="en-US" sz="1400" b="0" i="1">
                              <a:solidFill>
                                <a:schemeClr val="bg1"/>
                              </a:solidFill>
                              <a:latin typeface="Cambria Math" panose="02040503050406030204" pitchFamily="18" charset="0"/>
                              <a:ea typeface="Cambria Math" panose="02040503050406030204" pitchFamily="18" charset="0"/>
                            </a:rPr>
                            <m:t>𝑡</m:t>
                          </m:r>
                        </m:e>
                      </m:d>
                    </m:oMath>
                  </a14:m>
                  <a:endParaRPr lang="en-US" sz="1400" dirty="0"/>
                </a:p>
                <a:p>
                  <a:pPr marL="690563"/>
                  <a:r>
                    <a:rPr lang="en-US" sz="1400" b="1" dirty="0"/>
                    <a:t>Append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𝜔</m:t>
                          </m:r>
                        </m:e>
                        <m:sub>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𝑗</m:t>
                              </m:r>
                            </m:e>
                            <m:sup>
                              <m:r>
                                <a:rPr lang="en-US" sz="1400" b="0" i="1" smtClean="0">
                                  <a:latin typeface="Cambria Math" panose="02040503050406030204" pitchFamily="18" charset="0"/>
                                  <a:ea typeface="Cambria Math" panose="02040503050406030204" pitchFamily="18" charset="0"/>
                                </a:rPr>
                                <m:t>′</m:t>
                              </m:r>
                            </m:sup>
                          </m:sSup>
                        </m:sub>
                      </m:sSub>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𝒕𝒐</m:t>
                      </m:r>
                      <m:r>
                        <a:rPr lang="en-US" sz="1400" b="1"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𝑃𝑎𝑡h</m:t>
                      </m:r>
                    </m:oMath>
                  </a14:m>
                  <a:endParaRPr lang="en-US" sz="1400" dirty="0"/>
                </a:p>
                <a:p>
                  <a:pPr marL="463550"/>
                  <a:r>
                    <a:rPr lang="en-US" sz="1400" b="1" dirty="0"/>
                    <a:t>until </a:t>
                  </a:r>
                  <a14:m>
                    <m:oMath xmlns:m="http://schemas.openxmlformats.org/officeDocument/2006/math">
                      <m:r>
                        <a:rPr lang="en-US" sz="1400" b="0" i="1" dirty="0" smtClean="0">
                          <a:latin typeface="Cambria Math" panose="02040503050406030204" pitchFamily="18" charset="0"/>
                        </a:rPr>
                        <m:t>𝑡</m:t>
                      </m:r>
                      <m:r>
                        <a:rPr lang="en-US" sz="1400" b="0" i="1" dirty="0" smtClean="0">
                          <a:latin typeface="Cambria Math" panose="02040503050406030204" pitchFamily="18" charset="0"/>
                        </a:rPr>
                        <m:t>=</m:t>
                      </m:r>
                      <m:r>
                        <a:rPr lang="en-US" sz="1400" b="0" i="1" dirty="0" smtClean="0">
                          <a:latin typeface="Cambria Math" panose="02040503050406030204" pitchFamily="18" charset="0"/>
                        </a:rPr>
                        <m:t>𝑇</m:t>
                      </m:r>
                    </m:oMath>
                  </a14:m>
                  <a:endParaRPr lang="en-US" sz="1400" dirty="0"/>
                </a:p>
                <a:p>
                  <a:pPr marL="350838"/>
                  <a:r>
                    <a:rPr lang="en-US" sz="1400" b="1" dirty="0"/>
                    <a:t>return</a:t>
                  </a:r>
                  <a14:m>
                    <m:oMath xmlns:m="http://schemas.openxmlformats.org/officeDocument/2006/math">
                      <m:r>
                        <a:rPr lang="en-US" sz="1400" b="1" i="0"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𝑃𝑎𝑡h</m:t>
                      </m:r>
                    </m:oMath>
                  </a14:m>
                  <a:endParaRPr lang="en-US" sz="1400" b="1" dirty="0"/>
                </a:p>
                <a:p>
                  <a:pPr marL="288925"/>
                  <a:r>
                    <a:rPr lang="en-US" sz="1400" b="1" dirty="0"/>
                    <a:t>end</a:t>
                  </a:r>
                </a:p>
                <a:p>
                  <a:endParaRPr lang="en-US" sz="1400" b="1" dirty="0"/>
                </a:p>
              </p:txBody>
            </p:sp>
          </mc:Choice>
          <mc:Fallback xmlns="">
            <p:sp>
              <p:nvSpPr>
                <p:cNvPr id="2" name="TextBox 1">
                  <a:extLst>
                    <a:ext uri="{FF2B5EF4-FFF2-40B4-BE49-F238E27FC236}">
                      <a16:creationId xmlns:a16="http://schemas.microsoft.com/office/drawing/2014/main" id="{DEDAE558-A76C-EA46-AF16-C83C6FDD79A8}"/>
                    </a:ext>
                  </a:extLst>
                </p:cNvPr>
                <p:cNvSpPr txBox="1">
                  <a:spLocks noRot="1" noChangeAspect="1" noMove="1" noResize="1" noEditPoints="1" noAdjustHandles="1" noChangeArrowheads="1" noChangeShapeType="1" noTextEdit="1"/>
                </p:cNvSpPr>
                <p:nvPr/>
              </p:nvSpPr>
              <p:spPr>
                <a:xfrm>
                  <a:off x="5424054" y="3574473"/>
                  <a:ext cx="3491345" cy="2457000"/>
                </a:xfrm>
                <a:prstGeom prst="rect">
                  <a:avLst/>
                </a:prstGeom>
                <a:blipFill>
                  <a:blip r:embed="rId5"/>
                  <a:stretch>
                    <a:fillRect l="-2899" t="-2577" b="-2062"/>
                  </a:stretch>
                </a:blipFill>
              </p:spPr>
              <p:txBody>
                <a:bodyPr/>
                <a:lstStyle/>
                <a:p>
                  <a:r>
                    <a:rPr lang="en-US">
                      <a:noFill/>
                    </a:rPr>
                    <a:t> </a:t>
                  </a:r>
                </a:p>
              </p:txBody>
            </p:sp>
          </mc:Fallback>
        </mc:AlternateContent>
      </p:grpSp>
    </p:spTree>
    <p:extLst>
      <p:ext uri="{BB962C8B-B14F-4D97-AF65-F5344CB8AC3E}">
        <p14:creationId xmlns:p14="http://schemas.microsoft.com/office/powerpoint/2010/main" val="492534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Dynamic Programming</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599" y="589938"/>
                <a:ext cx="8686801" cy="5750355"/>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altLang="en-US" sz="1800" b="1" dirty="0">
                    <a:solidFill>
                      <a:schemeClr val="bg1"/>
                    </a:solidFill>
                  </a:rPr>
                  <a:t>Consider the problem of finding the best path</a:t>
                </a:r>
                <a:br>
                  <a:rPr lang="en-US" altLang="en-US" sz="1800" b="1" dirty="0">
                    <a:solidFill>
                      <a:schemeClr val="bg1"/>
                    </a:solidFill>
                  </a:rPr>
                </a:br>
                <a:r>
                  <a:rPr lang="en-US" altLang="en-US" sz="1800" b="1" dirty="0">
                    <a:solidFill>
                      <a:schemeClr val="bg1"/>
                    </a:solidFill>
                  </a:rPr>
                  <a:t>through a  discrete space. We can visualize this </a:t>
                </a:r>
                <a:br>
                  <a:rPr lang="en-US" altLang="en-US" sz="1800" b="1" dirty="0">
                    <a:solidFill>
                      <a:schemeClr val="bg1"/>
                    </a:solidFill>
                  </a:rPr>
                </a:br>
                <a:r>
                  <a:rPr lang="en-US" altLang="en-US" sz="1800" b="1" dirty="0">
                    <a:solidFill>
                      <a:schemeClr val="bg1"/>
                    </a:solidFill>
                  </a:rPr>
                  <a:t>using a grid, though dynamic programming </a:t>
                </a:r>
                <a:br>
                  <a:rPr lang="en-US" altLang="en-US" sz="1800" b="1" dirty="0">
                    <a:solidFill>
                      <a:schemeClr val="bg1"/>
                    </a:solidFill>
                  </a:rPr>
                </a:br>
                <a:r>
                  <a:rPr lang="en-US" altLang="en-US" sz="1800" b="1" dirty="0">
                    <a:solidFill>
                      <a:schemeClr val="bg1"/>
                    </a:solidFill>
                  </a:rPr>
                  <a:t>solutions need not  be limited to such a grid.</a:t>
                </a:r>
              </a:p>
              <a:p>
                <a:pPr marL="176213" indent="-176213">
                  <a:spcBef>
                    <a:spcPts val="0"/>
                  </a:spcBef>
                  <a:spcAft>
                    <a:spcPts val="1200"/>
                  </a:spcAft>
                  <a:buFont typeface="Arial" pitchFamily="34" charset="0"/>
                  <a:buChar char="•"/>
                </a:pPr>
                <a:r>
                  <a:rPr lang="en-US" altLang="en-US" sz="1800" b="1" dirty="0">
                    <a:solidFill>
                      <a:schemeClr val="bg1"/>
                    </a:solidFill>
                  </a:rPr>
                  <a:t>Define a partial path from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𝑠</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𝑡</m:t>
                    </m:r>
                    <m:r>
                      <a:rPr lang="en-US" altLang="en-US" sz="1800" i="1" dirty="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to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smtClean="0">
                        <a:solidFill>
                          <a:schemeClr val="bg1"/>
                        </a:solidFill>
                        <a:latin typeface="Cambria Math" panose="02040503050406030204" pitchFamily="18" charset="0"/>
                      </a:rPr>
                      <m:t>𝑢</m:t>
                    </m:r>
                    <m:r>
                      <a:rPr lang="en-US" altLang="en-US" sz="1800" i="1" dirty="0" smtClean="0">
                        <a:solidFill>
                          <a:schemeClr val="bg1"/>
                        </a:solidFill>
                        <a:latin typeface="Cambria Math" panose="02040503050406030204" pitchFamily="18" charset="0"/>
                      </a:rPr>
                      <m:t>,</m:t>
                    </m:r>
                    <m:r>
                      <a:rPr lang="en-US" altLang="en-US" sz="1800" i="1" dirty="0" smtClean="0">
                        <a:solidFill>
                          <a:schemeClr val="bg1"/>
                        </a:solidFill>
                        <a:latin typeface="Cambria Math" panose="02040503050406030204" pitchFamily="18" charset="0"/>
                      </a:rPr>
                      <m:t>𝑣</m:t>
                    </m:r>
                    <m:r>
                      <a:rPr lang="en-US" altLang="en-US" sz="1800" i="1" dirty="0" smtClean="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as an</a:t>
                </a:r>
                <a:br>
                  <a:rPr lang="en-US" altLang="en-US" sz="1800" b="1" dirty="0">
                    <a:solidFill>
                      <a:schemeClr val="bg1"/>
                    </a:solidFill>
                  </a:rPr>
                </a:br>
                <a:r>
                  <a:rPr lang="en-US" altLang="en-US" sz="1800" b="1" dirty="0">
                    <a:solidFill>
                      <a:schemeClr val="bg1"/>
                    </a:solidFill>
                  </a:rPr>
                  <a:t>n-tuple: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𝑠</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𝑡</m:t>
                    </m:r>
                    <m:r>
                      <a:rPr lang="en-US" altLang="en-US" sz="1800" i="1" dirty="0">
                        <a:solidFill>
                          <a:schemeClr val="bg1"/>
                        </a:solidFill>
                        <a:latin typeface="Cambria Math" panose="02040503050406030204" pitchFamily="18" charset="0"/>
                      </a:rPr>
                      <m:t>), …, (</m:t>
                    </m:r>
                    <m:r>
                      <a:rPr lang="en-US" altLang="en-US" sz="1800" i="1" dirty="0">
                        <a:solidFill>
                          <a:schemeClr val="bg1"/>
                        </a:solidFill>
                        <a:latin typeface="Cambria Math" panose="02040503050406030204" pitchFamily="18" charset="0"/>
                      </a:rPr>
                      <m:t>𝑖</m:t>
                    </m:r>
                    <m:r>
                      <a:rPr lang="en-US" altLang="en-US" sz="1800" i="1" baseline="-25000" dirty="0">
                        <a:solidFill>
                          <a:schemeClr val="bg1"/>
                        </a:solidFill>
                        <a:latin typeface="Cambria Math" panose="02040503050406030204" pitchFamily="18" charset="0"/>
                      </a:rPr>
                      <m:t>1</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a:solidFill>
                          <a:schemeClr val="bg1"/>
                        </a:solidFill>
                        <a:latin typeface="Cambria Math" panose="02040503050406030204" pitchFamily="18" charset="0"/>
                      </a:rPr>
                      <m:t>1</m:t>
                    </m:r>
                    <m:r>
                      <a:rPr lang="en-US" altLang="en-US" sz="1800" i="1" dirty="0">
                        <a:solidFill>
                          <a:schemeClr val="bg1"/>
                        </a:solidFill>
                        <a:latin typeface="Cambria Math" panose="02040503050406030204" pitchFamily="18" charset="0"/>
                      </a:rPr>
                      <m:t>), (</m:t>
                    </m:r>
                    <m:r>
                      <a:rPr lang="en-US" altLang="en-US" sz="1800" i="1" dirty="0">
                        <a:solidFill>
                          <a:schemeClr val="bg1"/>
                        </a:solidFill>
                        <a:latin typeface="Cambria Math" panose="02040503050406030204" pitchFamily="18" charset="0"/>
                      </a:rPr>
                      <m:t>𝑖</m:t>
                    </m:r>
                    <m:r>
                      <a:rPr lang="en-US" altLang="en-US" sz="1800" i="1" baseline="-25000" dirty="0">
                        <a:solidFill>
                          <a:schemeClr val="bg1"/>
                        </a:solidFill>
                        <a:latin typeface="Cambria Math" panose="02040503050406030204" pitchFamily="18" charset="0"/>
                      </a:rPr>
                      <m:t>2</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a:solidFill>
                          <a:schemeClr val="bg1"/>
                        </a:solidFill>
                        <a:latin typeface="Cambria Math" panose="02040503050406030204" pitchFamily="18" charset="0"/>
                      </a:rPr>
                      <m:t>2</m:t>
                    </m:r>
                    <m:r>
                      <a:rPr lang="en-US" altLang="en-US" sz="1800" i="1" dirty="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𝑗𝑘</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𝑢</m:t>
                    </m:r>
                    <m:r>
                      <a:rPr lang="en-US" altLang="en-US" sz="1800" i="1" dirty="0">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𝑣</m:t>
                    </m:r>
                    <m:r>
                      <a:rPr lang="en-US" altLang="en-US" sz="1800" i="1" dirty="0">
                        <a:solidFill>
                          <a:schemeClr val="bg1"/>
                        </a:solidFill>
                        <a:latin typeface="Cambria Math" panose="02040503050406030204" pitchFamily="18" charset="0"/>
                      </a:rPr>
                      <m:t>)</m:t>
                    </m:r>
                  </m:oMath>
                </a14:m>
                <a:endParaRPr lang="en-US" altLang="en-US" sz="1800" dirty="0">
                  <a:solidFill>
                    <a:schemeClr val="bg1"/>
                  </a:solidFill>
                </a:endParaRPr>
              </a:p>
              <a:p>
                <a:pPr marL="176213" indent="-176213">
                  <a:spcBef>
                    <a:spcPts val="0"/>
                  </a:spcBef>
                  <a:spcAft>
                    <a:spcPts val="600"/>
                  </a:spcAft>
                  <a:buFont typeface="Arial" pitchFamily="34" charset="0"/>
                  <a:buChar char="•"/>
                </a:pPr>
                <a:r>
                  <a:rPr lang="en-US" altLang="en-US" sz="1800" b="1" dirty="0">
                    <a:solidFill>
                      <a:schemeClr val="bg1"/>
                    </a:solidFill>
                  </a:rPr>
                  <a:t>The cost in moving from </a:t>
                </a:r>
                <a14:m>
                  <m:oMath xmlns:m="http://schemas.openxmlformats.org/officeDocument/2006/math">
                    <m:r>
                      <a:rPr lang="en-US" altLang="en-US" sz="1800" i="1" dirty="0" smtClean="0">
                        <a:solidFill>
                          <a:schemeClr val="bg1"/>
                        </a:solidFill>
                        <a:latin typeface="Cambria Math" panose="02040503050406030204" pitchFamily="18" charset="0"/>
                      </a:rPr>
                      <m:t>(</m:t>
                    </m:r>
                    <m:sSub>
                      <m:sSubPr>
                        <m:ctrlPr>
                          <a:rPr lang="en-US" altLang="en-US" sz="1800" i="1" dirty="0" smtClean="0">
                            <a:solidFill>
                              <a:schemeClr val="bg1"/>
                            </a:solidFill>
                            <a:latin typeface="Cambria Math" panose="02040503050406030204" pitchFamily="18" charset="0"/>
                          </a:rPr>
                        </m:ctrlPr>
                      </m:sSubPr>
                      <m:e>
                        <m:r>
                          <a:rPr lang="en-US" altLang="en-US" sz="1800" b="0" i="1" dirty="0" smtClean="0">
                            <a:solidFill>
                              <a:schemeClr val="bg1"/>
                            </a:solidFill>
                            <a:latin typeface="Cambria Math" panose="02040503050406030204" pitchFamily="18" charset="0"/>
                          </a:rPr>
                          <m:t>𝑖</m:t>
                        </m:r>
                      </m:e>
                      <m:sub>
                        <m:r>
                          <a:rPr lang="en-US" altLang="en-US" sz="1800" b="0" i="1" dirty="0" smtClean="0">
                            <a:solidFill>
                              <a:schemeClr val="bg1"/>
                            </a:solidFill>
                            <a:latin typeface="Cambria Math" panose="02040503050406030204" pitchFamily="18" charset="0"/>
                          </a:rPr>
                          <m:t>𝑘</m:t>
                        </m:r>
                        <m:r>
                          <a:rPr lang="en-US" altLang="en-US" sz="1800" b="0" i="1" dirty="0" smtClean="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b="0" i="1" dirty="0" smtClean="0">
                            <a:solidFill>
                              <a:schemeClr val="bg1"/>
                            </a:solidFill>
                            <a:latin typeface="Cambria Math" panose="02040503050406030204" pitchFamily="18" charset="0"/>
                          </a:rPr>
                          <m:t>𝑗</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to </a:t>
                </a:r>
                <a14:m>
                  <m:oMath xmlns:m="http://schemas.openxmlformats.org/officeDocument/2006/math">
                    <m:r>
                      <a:rPr lang="en-US" altLang="en-US" sz="1800" i="1" dirty="0" smtClean="0">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err="1">
                        <a:solidFill>
                          <a:schemeClr val="bg1"/>
                        </a:solidFill>
                        <a:latin typeface="Cambria Math" panose="02040503050406030204" pitchFamily="18" charset="0"/>
                      </a:rPr>
                      <m:t>𝑗𝑘</m:t>
                    </m:r>
                    <m:r>
                      <a:rPr lang="en-US" altLang="en-US" sz="1800" i="1" dirty="0">
                        <a:solidFill>
                          <a:schemeClr val="bg1"/>
                        </a:solidFill>
                        <a:latin typeface="Cambria Math" panose="02040503050406030204" pitchFamily="18" charset="0"/>
                      </a:rPr>
                      <m:t>)</m:t>
                    </m:r>
                  </m:oMath>
                </a14:m>
                <a:r>
                  <a:rPr lang="en-US" altLang="en-US" sz="1800" dirty="0">
                    <a:solidFill>
                      <a:schemeClr val="bg1"/>
                    </a:solidFill>
                  </a:rPr>
                  <a:t> </a:t>
                </a:r>
                <a:r>
                  <a:rPr lang="en-US" altLang="en-US" sz="1800" b="1" dirty="0">
                    <a:solidFill>
                      <a:schemeClr val="bg1"/>
                    </a:solidFill>
                  </a:rPr>
                  <a:t>is:</a:t>
                </a:r>
              </a:p>
              <a:p>
                <a:pPr marL="463550">
                  <a:spcBef>
                    <a:spcPts val="0"/>
                  </a:spcBef>
                  <a:spcAft>
                    <a:spcPts val="1200"/>
                  </a:spcAft>
                </a:pPr>
                <a14:m>
                  <m:oMathPara xmlns:m="http://schemas.openxmlformats.org/officeDocument/2006/math">
                    <m:oMathParaPr>
                      <m:jc m:val="left"/>
                    </m:oMathParaPr>
                    <m:oMath xmlns:m="http://schemas.openxmlformats.org/officeDocument/2006/math">
                      <m:r>
                        <a:rPr lang="en-US" altLang="en-US" sz="1800" b="0" i="1" smtClean="0">
                          <a:solidFill>
                            <a:schemeClr val="bg1"/>
                          </a:solidFill>
                          <a:latin typeface="Cambria Math" panose="02040503050406030204" pitchFamily="18" charset="0"/>
                        </a:rPr>
                        <m:t>𝑑</m:t>
                      </m:r>
                      <m:d>
                        <m:dPr>
                          <m:begChr m:val="["/>
                          <m:endChr m:val="]"/>
                          <m:ctrlPr>
                            <a:rPr lang="en-US" altLang="en-US" sz="1800" b="1" i="1" smtClean="0">
                              <a:solidFill>
                                <a:schemeClr val="bg1"/>
                              </a:solidFill>
                              <a:latin typeface="Cambria Math" panose="02040503050406030204" pitchFamily="18" charset="0"/>
                            </a:rPr>
                          </m:ctrlPr>
                        </m:dPr>
                        <m:e>
                          <m:d>
                            <m:dPr>
                              <m:begChr m:val=""/>
                              <m:endChr m:val="|"/>
                              <m:ctrlPr>
                                <a:rPr lang="en-US" altLang="en-US" sz="1800" b="1" i="1" smtClean="0">
                                  <a:solidFill>
                                    <a:schemeClr val="bg1"/>
                                  </a:solidFill>
                                  <a:latin typeface="Cambria Math" panose="02040503050406030204" pitchFamily="18" charset="0"/>
                                </a:rPr>
                              </m:ctrlPr>
                            </m:dPr>
                            <m:e>
                              <m:d>
                                <m:dPr>
                                  <m:ctrlPr>
                                    <a:rPr lang="en-US" altLang="en-US" sz="1800" i="1" dirty="0" err="1">
                                      <a:solidFill>
                                        <a:schemeClr val="bg1"/>
                                      </a:solidFill>
                                      <a:latin typeface="Cambria Math" panose="02040503050406030204" pitchFamily="18" charset="0"/>
                                    </a:rPr>
                                  </m:ctrlPr>
                                </m:dPr>
                                <m:e>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b="0" i="1" dirty="0" smtClean="0">
                                      <a:solidFill>
                                        <a:schemeClr val="bg1"/>
                                      </a:solidFill>
                                      <a:latin typeface="Cambria Math" panose="02040503050406030204" pitchFamily="18" charset="0"/>
                                    </a:rPr>
                                    <m:t>𝑗</m:t>
                                  </m:r>
                                  <m:r>
                                    <a:rPr lang="en-US" altLang="en-US" sz="1800" i="1" baseline="-25000" dirty="0" err="1">
                                      <a:solidFill>
                                        <a:schemeClr val="bg1"/>
                                      </a:solidFill>
                                      <a:latin typeface="Cambria Math" panose="02040503050406030204" pitchFamily="18" charset="0"/>
                                    </a:rPr>
                                    <m:t>𝑘</m:t>
                                  </m:r>
                                </m:e>
                              </m:d>
                            </m:e>
                          </m:d>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𝑖</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𝑗</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e>
                      </m:d>
                      <m:r>
                        <a:rPr lang="en-US" altLang="en-US" sz="1800" b="1" i="1" smtClean="0">
                          <a:solidFill>
                            <a:schemeClr val="bg1"/>
                          </a:solidFill>
                          <a:latin typeface="Cambria Math" panose="02040503050406030204" pitchFamily="18" charset="0"/>
                        </a:rPr>
                        <m:t>=</m:t>
                      </m:r>
                    </m:oMath>
                  </m:oMathPara>
                </a14:m>
                <a:endParaRPr lang="en-US" altLang="en-US" sz="1800" b="1" i="1" dirty="0">
                  <a:solidFill>
                    <a:schemeClr val="bg1"/>
                  </a:solidFill>
                  <a:latin typeface="Cambria Math" panose="02040503050406030204" pitchFamily="18" charset="0"/>
                </a:endParaRPr>
              </a:p>
              <a:p>
                <a:pPr marL="1662113">
                  <a:spcBef>
                    <a:spcPts val="0"/>
                  </a:spcBef>
                  <a:spcAft>
                    <a:spcPts val="1200"/>
                  </a:spcAft>
                </a:pPr>
                <a14:m>
                  <m:oMath xmlns:m="http://schemas.openxmlformats.org/officeDocument/2006/math">
                    <m:sSub>
                      <m:sSubPr>
                        <m:ctrlPr>
                          <a:rPr lang="en-US" altLang="en-US" sz="1800" i="1" smtClean="0">
                            <a:solidFill>
                              <a:schemeClr val="bg1"/>
                            </a:solidFill>
                            <a:latin typeface="Cambria Math" panose="02040503050406030204" pitchFamily="18" charset="0"/>
                          </a:rPr>
                        </m:ctrlPr>
                      </m:sSubPr>
                      <m:e>
                        <m:r>
                          <a:rPr lang="en-US" altLang="en-US" sz="1800" b="0" i="1" smtClean="0">
                            <a:solidFill>
                              <a:schemeClr val="bg1"/>
                            </a:solidFill>
                            <a:latin typeface="Cambria Math" panose="02040503050406030204" pitchFamily="18" charset="0"/>
                          </a:rPr>
                          <m:t>𝑑</m:t>
                        </m:r>
                      </m:e>
                      <m:sub>
                        <m:r>
                          <a:rPr lang="en-US" altLang="en-US" sz="1800" b="0" i="1" smtClean="0">
                            <a:solidFill>
                              <a:schemeClr val="bg1"/>
                            </a:solidFill>
                            <a:latin typeface="Cambria Math" panose="02040503050406030204" pitchFamily="18" charset="0"/>
                          </a:rPr>
                          <m:t>𝑇</m:t>
                        </m:r>
                      </m:sub>
                    </m:sSub>
                    <m:d>
                      <m:dPr>
                        <m:begChr m:val="["/>
                        <m:endChr m:val="]"/>
                        <m:ctrlPr>
                          <a:rPr lang="en-US" altLang="en-US" sz="1800" b="1" i="1" smtClean="0">
                            <a:solidFill>
                              <a:schemeClr val="bg1"/>
                            </a:solidFill>
                            <a:latin typeface="Cambria Math" panose="02040503050406030204" pitchFamily="18" charset="0"/>
                          </a:rPr>
                        </m:ctrlPr>
                      </m:dPr>
                      <m:e>
                        <m:d>
                          <m:dPr>
                            <m:begChr m:val=""/>
                            <m:endChr m:val="|"/>
                            <m:ctrlPr>
                              <a:rPr lang="en-US" altLang="en-US" sz="1800" b="1" i="1">
                                <a:solidFill>
                                  <a:schemeClr val="bg1"/>
                                </a:solidFill>
                                <a:latin typeface="Cambria Math" panose="02040503050406030204" pitchFamily="18" charset="0"/>
                              </a:rPr>
                            </m:ctrlPr>
                          </m:dPr>
                          <m:e>
                            <m:d>
                              <m:dPr>
                                <m:ctrlPr>
                                  <a:rPr lang="en-US" altLang="en-US" sz="1800" i="1" dirty="0" err="1">
                                    <a:solidFill>
                                      <a:schemeClr val="bg1"/>
                                    </a:solidFill>
                                    <a:latin typeface="Cambria Math" panose="02040503050406030204" pitchFamily="18" charset="0"/>
                                  </a:rPr>
                                </m:ctrlPr>
                              </m:dPr>
                              <m:e>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err="1">
                                    <a:solidFill>
                                      <a:schemeClr val="bg1"/>
                                    </a:solidFill>
                                    <a:latin typeface="Cambria Math" panose="02040503050406030204" pitchFamily="18" charset="0"/>
                                  </a:rPr>
                                  <m:t>𝑘</m:t>
                                </m:r>
                              </m:e>
                            </m:d>
                          </m:e>
                        </m:d>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𝑖</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i="1" dirty="0">
                                <a:solidFill>
                                  <a:schemeClr val="bg1"/>
                                </a:solidFill>
                                <a:latin typeface="Cambria Math" panose="02040503050406030204" pitchFamily="18" charset="0"/>
                              </a:rPr>
                              <m:t>𝑗</m:t>
                            </m:r>
                          </m:e>
                          <m:sub>
                            <m:r>
                              <a:rPr lang="en-US" altLang="en-US" sz="1800" i="1" dirty="0">
                                <a:solidFill>
                                  <a:schemeClr val="bg1"/>
                                </a:solidFill>
                                <a:latin typeface="Cambria Math" panose="02040503050406030204" pitchFamily="18" charset="0"/>
                              </a:rPr>
                              <m:t>𝑘</m:t>
                            </m:r>
                            <m:r>
                              <a:rPr lang="en-US" altLang="en-US" sz="1800" i="1" dirty="0">
                                <a:solidFill>
                                  <a:schemeClr val="bg1"/>
                                </a:solidFill>
                                <a:latin typeface="Cambria Math" panose="02040503050406030204" pitchFamily="18" charset="0"/>
                              </a:rPr>
                              <m:t>−1</m:t>
                            </m:r>
                          </m:sub>
                        </m:sSub>
                        <m:r>
                          <a:rPr lang="en-US" altLang="en-US" sz="1800" i="1" dirty="0">
                            <a:solidFill>
                              <a:schemeClr val="bg1"/>
                            </a:solidFill>
                            <a:latin typeface="Cambria Math" panose="02040503050406030204" pitchFamily="18" charset="0"/>
                          </a:rPr>
                          <m:t>)</m:t>
                        </m:r>
                      </m:e>
                    </m:d>
                    <m:r>
                      <a:rPr lang="en-US" altLang="en-US" sz="1800" b="1" i="1" smtClean="0">
                        <a:solidFill>
                          <a:schemeClr val="bg1"/>
                        </a:solidFill>
                        <a:latin typeface="Cambria Math" panose="02040503050406030204" pitchFamily="18" charset="0"/>
                      </a:rPr>
                      <m:t>+</m:t>
                    </m:r>
                  </m:oMath>
                </a14:m>
                <a:r>
                  <a:rPr lang="en-US" altLang="en-US" sz="1800" b="1" dirty="0">
                    <a:solidFill>
                      <a:schemeClr val="bg1"/>
                    </a:solidFill>
                  </a:rPr>
                  <a:t> </a:t>
                </a:r>
                <a14:m>
                  <m:oMath xmlns:m="http://schemas.openxmlformats.org/officeDocument/2006/math">
                    <m:sSub>
                      <m:sSubPr>
                        <m:ctrlPr>
                          <a:rPr lang="en-US" altLang="en-US" sz="1800" i="1">
                            <a:solidFill>
                              <a:schemeClr val="bg1"/>
                            </a:solidFill>
                            <a:latin typeface="Cambria Math" panose="02040503050406030204" pitchFamily="18" charset="0"/>
                          </a:rPr>
                        </m:ctrlPr>
                      </m:sSubPr>
                      <m:e>
                        <m:r>
                          <a:rPr lang="en-US" altLang="en-US" sz="1800" b="0" i="1">
                            <a:solidFill>
                              <a:schemeClr val="bg1"/>
                            </a:solidFill>
                            <a:latin typeface="Cambria Math" panose="02040503050406030204" pitchFamily="18" charset="0"/>
                          </a:rPr>
                          <m:t>𝑑</m:t>
                        </m:r>
                      </m:e>
                      <m:sub>
                        <m:r>
                          <a:rPr lang="en-US" altLang="en-US" sz="1800" b="0" i="1" smtClean="0">
                            <a:solidFill>
                              <a:schemeClr val="bg1"/>
                            </a:solidFill>
                            <a:latin typeface="Cambria Math" panose="02040503050406030204" pitchFamily="18" charset="0"/>
                          </a:rPr>
                          <m:t>𝑁</m:t>
                        </m:r>
                      </m:sub>
                    </m:sSub>
                    <m:d>
                      <m:dPr>
                        <m:begChr m:val="["/>
                        <m:endChr m:val="]"/>
                        <m:ctrlPr>
                          <a:rPr lang="en-US" altLang="en-US" sz="1800" b="1" i="1">
                            <a:solidFill>
                              <a:schemeClr val="bg1"/>
                            </a:solidFill>
                            <a:latin typeface="Cambria Math" panose="02040503050406030204" pitchFamily="18" charset="0"/>
                          </a:rPr>
                        </m:ctrlPr>
                      </m:dPr>
                      <m:e>
                        <m:d>
                          <m:dPr>
                            <m:ctrlPr>
                              <a:rPr lang="en-US" altLang="en-US" sz="1800" i="1" dirty="0">
                                <a:solidFill>
                                  <a:schemeClr val="bg1"/>
                                </a:solidFill>
                                <a:latin typeface="Cambria Math" panose="02040503050406030204" pitchFamily="18" charset="0"/>
                              </a:rPr>
                            </m:ctrlPr>
                          </m:dPr>
                          <m:e>
                            <m:r>
                              <a:rPr lang="en-US" altLang="en-US" sz="1800" i="1" dirty="0" err="1">
                                <a:solidFill>
                                  <a:schemeClr val="bg1"/>
                                </a:solidFill>
                                <a:latin typeface="Cambria Math" panose="02040503050406030204" pitchFamily="18" charset="0"/>
                              </a:rPr>
                              <m:t>𝑖</m:t>
                            </m:r>
                            <m:r>
                              <a:rPr lang="en-US" altLang="en-US" sz="1800" i="1" baseline="-25000" dirty="0" err="1">
                                <a:solidFill>
                                  <a:schemeClr val="bg1"/>
                                </a:solidFill>
                                <a:latin typeface="Cambria Math" panose="02040503050406030204" pitchFamily="18" charset="0"/>
                              </a:rPr>
                              <m:t>𝑘</m:t>
                            </m:r>
                            <m:r>
                              <a:rPr lang="en-US" altLang="en-US" sz="1800" i="1" dirty="0" err="1">
                                <a:solidFill>
                                  <a:schemeClr val="bg1"/>
                                </a:solidFill>
                                <a:latin typeface="Cambria Math" panose="02040503050406030204" pitchFamily="18" charset="0"/>
                              </a:rPr>
                              <m:t>,</m:t>
                            </m:r>
                            <m:r>
                              <a:rPr lang="en-US" altLang="en-US" sz="1800" i="1" dirty="0">
                                <a:solidFill>
                                  <a:schemeClr val="bg1"/>
                                </a:solidFill>
                                <a:latin typeface="Cambria Math" panose="02040503050406030204" pitchFamily="18" charset="0"/>
                              </a:rPr>
                              <m:t>𝑗</m:t>
                            </m:r>
                            <m:r>
                              <a:rPr lang="en-US" altLang="en-US" sz="1800" i="1" baseline="-25000" dirty="0" err="1">
                                <a:solidFill>
                                  <a:schemeClr val="bg1"/>
                                </a:solidFill>
                                <a:latin typeface="Cambria Math" panose="02040503050406030204" pitchFamily="18" charset="0"/>
                              </a:rPr>
                              <m:t>𝑘</m:t>
                            </m:r>
                          </m:e>
                        </m:d>
                      </m:e>
                    </m:d>
                  </m:oMath>
                </a14:m>
                <a:endParaRPr lang="en-US" altLang="en-US" sz="1800" b="1" dirty="0">
                  <a:solidFill>
                    <a:schemeClr val="bg1"/>
                  </a:solidFill>
                </a:endParaRPr>
              </a:p>
              <a:p>
                <a:pPr marL="174625" indent="-174625">
                  <a:spcBef>
                    <a:spcPts val="0"/>
                  </a:spcBef>
                  <a:spcAft>
                    <a:spcPts val="1200"/>
                  </a:spcAft>
                  <a:buFont typeface="Arial" panose="020B0604020202020204" pitchFamily="34" charset="0"/>
                  <a:buChar char="•"/>
                </a:pPr>
                <a:r>
                  <a:rPr lang="en-US" altLang="en-US" sz="1800" b="1" dirty="0">
                    <a:solidFill>
                      <a:schemeClr val="bg1"/>
                    </a:solidFill>
                  </a:rPr>
                  <a:t>The cost of a transition is expressed as the sum of transition penalty (or cost) and a node penalty.</a:t>
                </a:r>
              </a:p>
              <a:p>
                <a:pPr marL="176213" indent="-176213">
                  <a:spcBef>
                    <a:spcPts val="0"/>
                  </a:spcBef>
                  <a:spcAft>
                    <a:spcPts val="1200"/>
                  </a:spcAft>
                  <a:buFont typeface="Arial" pitchFamily="34" charset="0"/>
                  <a:buChar char="•"/>
                </a:pPr>
                <a:r>
                  <a:rPr lang="en-US" altLang="en-US" sz="1800" b="1" dirty="0">
                    <a:solidFill>
                      <a:schemeClr val="bg1"/>
                    </a:solidFill>
                  </a:rPr>
                  <a:t>Define the overall path cost as: </a:t>
                </a:r>
                <a14:m>
                  <m:oMath xmlns:m="http://schemas.openxmlformats.org/officeDocument/2006/math">
                    <m:r>
                      <a:rPr lang="en-US" altLang="en-US" sz="1800" b="0" i="1" smtClean="0">
                        <a:solidFill>
                          <a:schemeClr val="bg1"/>
                        </a:solidFill>
                        <a:latin typeface="Cambria Math" panose="02040503050406030204" pitchFamily="18" charset="0"/>
                      </a:rPr>
                      <m:t>𝐷</m:t>
                    </m:r>
                    <m:d>
                      <m:dPr>
                        <m:ctrlPr>
                          <a:rPr lang="en-US" altLang="en-US" sz="1800" i="1" smtClean="0">
                            <a:solidFill>
                              <a:schemeClr val="bg1"/>
                            </a:solidFill>
                            <a:latin typeface="Cambria Math" panose="02040503050406030204" pitchFamily="18" charset="0"/>
                          </a:rPr>
                        </m:ctrlPr>
                      </m:dPr>
                      <m:e>
                        <m:r>
                          <a:rPr lang="en-US" altLang="en-US" sz="1800" b="0" i="1" smtClean="0">
                            <a:solidFill>
                              <a:schemeClr val="bg1"/>
                            </a:solidFill>
                            <a:latin typeface="Cambria Math" panose="02040503050406030204" pitchFamily="18" charset="0"/>
                          </a:rPr>
                          <m:t>𝑖</m:t>
                        </m:r>
                        <m:r>
                          <a:rPr lang="en-US" altLang="en-US" sz="1800" b="0" i="1" smtClean="0">
                            <a:solidFill>
                              <a:schemeClr val="bg1"/>
                            </a:solidFill>
                            <a:latin typeface="Cambria Math" panose="02040503050406030204" pitchFamily="18" charset="0"/>
                          </a:rPr>
                          <m:t>,</m:t>
                        </m:r>
                        <m:r>
                          <a:rPr lang="en-US" altLang="en-US" sz="1800" b="0" i="1" smtClean="0">
                            <a:solidFill>
                              <a:schemeClr val="bg1"/>
                            </a:solidFill>
                            <a:latin typeface="Cambria Math" panose="02040503050406030204" pitchFamily="18" charset="0"/>
                          </a:rPr>
                          <m:t>𝑗</m:t>
                        </m:r>
                      </m:e>
                    </m:d>
                    <m:r>
                      <a:rPr lang="en-US" altLang="en-US" sz="1800" b="0" i="1" smtClean="0">
                        <a:solidFill>
                          <a:schemeClr val="bg1"/>
                        </a:solidFill>
                        <a:latin typeface="Cambria Math" panose="02040503050406030204" pitchFamily="18" charset="0"/>
                      </a:rPr>
                      <m:t>=</m:t>
                    </m:r>
                    <m:nary>
                      <m:naryPr>
                        <m:chr m:val="∑"/>
                        <m:ctrlPr>
                          <a:rPr lang="en-US" altLang="en-US" sz="1800" i="1" smtClean="0">
                            <a:solidFill>
                              <a:schemeClr val="bg1"/>
                            </a:solidFill>
                            <a:latin typeface="Cambria Math" panose="02040503050406030204" pitchFamily="18" charset="0"/>
                          </a:rPr>
                        </m:ctrlPr>
                      </m:naryPr>
                      <m:sub>
                        <m:r>
                          <m:rPr>
                            <m:brk m:alnAt="23"/>
                          </m:rPr>
                          <a:rPr lang="en-US" altLang="en-US" sz="1800" b="0" i="1" smtClean="0">
                            <a:solidFill>
                              <a:schemeClr val="bg1"/>
                            </a:solidFill>
                            <a:latin typeface="Cambria Math" panose="02040503050406030204" pitchFamily="18" charset="0"/>
                          </a:rPr>
                          <m:t>𝑘</m:t>
                        </m:r>
                        <m:r>
                          <a:rPr lang="en-US" altLang="en-US" sz="1800" b="0" i="1" smtClean="0">
                            <a:solidFill>
                              <a:schemeClr val="bg1"/>
                            </a:solidFill>
                            <a:latin typeface="Cambria Math" panose="02040503050406030204" pitchFamily="18" charset="0"/>
                          </a:rPr>
                          <m:t>=1</m:t>
                        </m:r>
                      </m:sub>
                      <m:sup>
                        <m:r>
                          <a:rPr lang="en-US" altLang="en-US" sz="1800" b="0" i="1" smtClean="0">
                            <a:solidFill>
                              <a:schemeClr val="bg1"/>
                            </a:solidFill>
                            <a:latin typeface="Cambria Math" panose="02040503050406030204" pitchFamily="18" charset="0"/>
                          </a:rPr>
                          <m:t>𝐾</m:t>
                        </m:r>
                      </m:sup>
                      <m:e>
                        <m:r>
                          <a:rPr lang="en-US" altLang="en-US" sz="1800" b="0" i="1">
                            <a:solidFill>
                              <a:schemeClr val="bg1"/>
                            </a:solidFill>
                            <a:latin typeface="Cambria Math" panose="02040503050406030204" pitchFamily="18" charset="0"/>
                          </a:rPr>
                          <m:t>𝑑</m:t>
                        </m:r>
                        <m:d>
                          <m:dPr>
                            <m:begChr m:val="["/>
                            <m:endChr m:val="]"/>
                            <m:ctrlPr>
                              <a:rPr lang="en-US" altLang="en-US" sz="1800" i="1">
                                <a:solidFill>
                                  <a:schemeClr val="bg1"/>
                                </a:solidFill>
                                <a:latin typeface="Cambria Math" panose="02040503050406030204" pitchFamily="18" charset="0"/>
                              </a:rPr>
                            </m:ctrlPr>
                          </m:dPr>
                          <m:e>
                            <m:d>
                              <m:dPr>
                                <m:begChr m:val=""/>
                                <m:endChr m:val="|"/>
                                <m:ctrlPr>
                                  <a:rPr lang="en-US" altLang="en-US" sz="1800" i="1">
                                    <a:solidFill>
                                      <a:schemeClr val="bg1"/>
                                    </a:solidFill>
                                    <a:latin typeface="Cambria Math" panose="02040503050406030204" pitchFamily="18" charset="0"/>
                                  </a:rPr>
                                </m:ctrlPr>
                              </m:dPr>
                              <m:e>
                                <m:d>
                                  <m:dPr>
                                    <m:ctrlPr>
                                      <a:rPr lang="en-US" altLang="en-US" sz="1800" i="1" dirty="0" err="1">
                                        <a:solidFill>
                                          <a:schemeClr val="bg1"/>
                                        </a:solidFill>
                                        <a:latin typeface="Cambria Math" panose="02040503050406030204" pitchFamily="18" charset="0"/>
                                      </a:rPr>
                                    </m:ctrlPr>
                                  </m:dPr>
                                  <m:e>
                                    <m:r>
                                      <a:rPr lang="en-US" altLang="en-US" sz="1800" b="0" i="1" dirty="0" err="1">
                                        <a:solidFill>
                                          <a:schemeClr val="bg1"/>
                                        </a:solidFill>
                                        <a:latin typeface="Cambria Math" panose="02040503050406030204" pitchFamily="18" charset="0"/>
                                      </a:rPr>
                                      <m:t>𝑖</m:t>
                                    </m:r>
                                    <m:r>
                                      <a:rPr lang="en-US" altLang="en-US" sz="1800" b="0" i="1" baseline="-25000" dirty="0" err="1">
                                        <a:solidFill>
                                          <a:schemeClr val="bg1"/>
                                        </a:solidFill>
                                        <a:latin typeface="Cambria Math" panose="02040503050406030204" pitchFamily="18" charset="0"/>
                                      </a:rPr>
                                      <m:t>𝑘</m:t>
                                    </m:r>
                                    <m:r>
                                      <a:rPr lang="en-US" altLang="en-US" sz="1800" b="0" i="1" dirty="0" err="1">
                                        <a:solidFill>
                                          <a:schemeClr val="bg1"/>
                                        </a:solidFill>
                                        <a:latin typeface="Cambria Math" panose="02040503050406030204" pitchFamily="18" charset="0"/>
                                      </a:rPr>
                                      <m:t>,</m:t>
                                    </m:r>
                                    <m:r>
                                      <a:rPr lang="en-US" altLang="en-US" sz="1800" b="0" i="1" dirty="0">
                                        <a:solidFill>
                                          <a:schemeClr val="bg1"/>
                                        </a:solidFill>
                                        <a:latin typeface="Cambria Math" panose="02040503050406030204" pitchFamily="18" charset="0"/>
                                      </a:rPr>
                                      <m:t>𝑗</m:t>
                                    </m:r>
                                    <m:r>
                                      <a:rPr lang="en-US" altLang="en-US" sz="1800" b="0" i="1" baseline="-25000" dirty="0" err="1">
                                        <a:solidFill>
                                          <a:schemeClr val="bg1"/>
                                        </a:solidFill>
                                        <a:latin typeface="Cambria Math" panose="02040503050406030204" pitchFamily="18" charset="0"/>
                                      </a:rPr>
                                      <m:t>𝑘</m:t>
                                    </m:r>
                                  </m:e>
                                </m:d>
                              </m:e>
                            </m:d>
                            <m:r>
                              <a:rPr lang="en-US" altLang="en-US" sz="1800" b="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b="0" i="1" dirty="0">
                                    <a:solidFill>
                                      <a:schemeClr val="bg1"/>
                                    </a:solidFill>
                                    <a:latin typeface="Cambria Math" panose="02040503050406030204" pitchFamily="18" charset="0"/>
                                  </a:rPr>
                                  <m:t>𝑖</m:t>
                                </m:r>
                              </m:e>
                              <m:sub>
                                <m:r>
                                  <a:rPr lang="en-US" altLang="en-US" sz="1800" b="0" i="1" dirty="0">
                                    <a:solidFill>
                                      <a:schemeClr val="bg1"/>
                                    </a:solidFill>
                                    <a:latin typeface="Cambria Math" panose="02040503050406030204" pitchFamily="18" charset="0"/>
                                  </a:rPr>
                                  <m:t>𝑘</m:t>
                                </m:r>
                                <m:r>
                                  <a:rPr lang="en-US" altLang="en-US" sz="1800" b="0" i="1" dirty="0">
                                    <a:solidFill>
                                      <a:schemeClr val="bg1"/>
                                    </a:solidFill>
                                    <a:latin typeface="Cambria Math" panose="02040503050406030204" pitchFamily="18" charset="0"/>
                                  </a:rPr>
                                  <m:t>−1</m:t>
                                </m:r>
                              </m:sub>
                            </m:sSub>
                            <m:r>
                              <a:rPr lang="en-US" altLang="en-US" sz="1800" b="0" i="1" dirty="0">
                                <a:solidFill>
                                  <a:schemeClr val="bg1"/>
                                </a:solidFill>
                                <a:latin typeface="Cambria Math" panose="02040503050406030204" pitchFamily="18" charset="0"/>
                              </a:rPr>
                              <m:t>,</m:t>
                            </m:r>
                            <m:sSub>
                              <m:sSubPr>
                                <m:ctrlPr>
                                  <a:rPr lang="en-US" altLang="en-US" sz="1800" i="1" dirty="0">
                                    <a:solidFill>
                                      <a:schemeClr val="bg1"/>
                                    </a:solidFill>
                                    <a:latin typeface="Cambria Math" panose="02040503050406030204" pitchFamily="18" charset="0"/>
                                  </a:rPr>
                                </m:ctrlPr>
                              </m:sSubPr>
                              <m:e>
                                <m:r>
                                  <a:rPr lang="en-US" altLang="en-US" sz="1800" b="0" i="1" dirty="0">
                                    <a:solidFill>
                                      <a:schemeClr val="bg1"/>
                                    </a:solidFill>
                                    <a:latin typeface="Cambria Math" panose="02040503050406030204" pitchFamily="18" charset="0"/>
                                  </a:rPr>
                                  <m:t>𝑗</m:t>
                                </m:r>
                              </m:e>
                              <m:sub>
                                <m:r>
                                  <a:rPr lang="en-US" altLang="en-US" sz="1800" b="0" i="1" dirty="0">
                                    <a:solidFill>
                                      <a:schemeClr val="bg1"/>
                                    </a:solidFill>
                                    <a:latin typeface="Cambria Math" panose="02040503050406030204" pitchFamily="18" charset="0"/>
                                  </a:rPr>
                                  <m:t>𝑘</m:t>
                                </m:r>
                                <m:r>
                                  <a:rPr lang="en-US" altLang="en-US" sz="1800" b="0" i="1" dirty="0">
                                    <a:solidFill>
                                      <a:schemeClr val="bg1"/>
                                    </a:solidFill>
                                    <a:latin typeface="Cambria Math" panose="02040503050406030204" pitchFamily="18" charset="0"/>
                                  </a:rPr>
                                  <m:t>−1</m:t>
                                </m:r>
                              </m:sub>
                            </m:sSub>
                            <m:r>
                              <a:rPr lang="en-US" altLang="en-US" sz="1800" b="0" i="1" dirty="0">
                                <a:solidFill>
                                  <a:schemeClr val="bg1"/>
                                </a:solidFill>
                                <a:latin typeface="Cambria Math" panose="02040503050406030204" pitchFamily="18" charset="0"/>
                              </a:rPr>
                              <m:t>)</m:t>
                            </m:r>
                          </m:e>
                        </m:d>
                        <m:r>
                          <a:rPr lang="en-US" altLang="en-US" sz="1800" b="0" i="1" dirty="0" smtClean="0">
                            <a:solidFill>
                              <a:schemeClr val="bg1"/>
                            </a:solidFill>
                            <a:latin typeface="Cambria Math" panose="02040503050406030204" pitchFamily="18" charset="0"/>
                          </a:rPr>
                          <m:t>.</m:t>
                        </m:r>
                      </m:e>
                    </m:nary>
                  </m:oMath>
                </a14:m>
                <a:endParaRPr lang="en-US" altLang="en-US" sz="1800" dirty="0">
                  <a:solidFill>
                    <a:schemeClr val="bg1"/>
                  </a:solidFill>
                </a:endParaRPr>
              </a:p>
              <a:p>
                <a:pPr marL="176213" indent="-176213">
                  <a:spcBef>
                    <a:spcPts val="0"/>
                  </a:spcBef>
                  <a:spcAft>
                    <a:spcPts val="1200"/>
                  </a:spcAft>
                  <a:buFont typeface="Arial" pitchFamily="34" charset="0"/>
                  <a:buChar char="•"/>
                </a:pPr>
                <a:r>
                  <a:rPr lang="en-US" altLang="en-US" sz="1800" b="1" dirty="0">
                    <a:solidFill>
                      <a:schemeClr val="bg1"/>
                    </a:solidFill>
                  </a:rPr>
                  <a:t>Bellman’s </a:t>
                </a:r>
                <a:r>
                  <a:rPr lang="en-US" altLang="en-US" sz="1800" b="1" dirty="0">
                    <a:solidFill>
                      <a:schemeClr val="accent1"/>
                    </a:solidFill>
                  </a:rPr>
                  <a:t>Principle of Optimality </a:t>
                </a:r>
                <a:r>
                  <a:rPr lang="en-US" altLang="en-US" sz="1800" b="1" dirty="0">
                    <a:solidFill>
                      <a:schemeClr val="bg1"/>
                    </a:solidFill>
                  </a:rPr>
                  <a:t>states that “</a:t>
                </a:r>
                <a:r>
                  <a:rPr lang="en-US" sz="1800" b="1" dirty="0"/>
                  <a:t>an optimal path has the property that whatever the initial conditions and control variables (choices) over some initial period, the control (or decision variables) chosen over the remaining period must be optimal for the remaining problem, with the state resulting from the early decisions taken to be the initial condition.”</a:t>
                </a:r>
                <a:endParaRPr lang="en-US" altLang="en-US" sz="1800" b="1" dirty="0">
                  <a:solidFill>
                    <a:schemeClr val="bg1"/>
                  </a:solidFill>
                </a:endParaRPr>
              </a:p>
            </p:txBody>
          </p:sp>
        </mc:Choice>
        <mc:Fallback xmlns="">
          <p:sp>
            <p:nvSpPr>
              <p:cNvPr id="8" name="Rectangle 4"/>
              <p:cNvSpPr>
                <a:spLocks noRot="1" noChangeAspect="1" noMove="1" noResize="1" noEditPoints="1" noAdjustHandles="1" noChangeArrowheads="1" noChangeShapeType="1" noTextEdit="1"/>
              </p:cNvSpPr>
              <p:nvPr/>
            </p:nvSpPr>
            <p:spPr bwMode="auto">
              <a:xfrm>
                <a:off x="228599" y="589938"/>
                <a:ext cx="8686801" cy="5750355"/>
              </a:xfrm>
              <a:prstGeom prst="rect">
                <a:avLst/>
              </a:prstGeom>
              <a:blipFill>
                <a:blip r:embed="rId2"/>
                <a:stretch>
                  <a:fillRect l="-1458" t="-1322" r="-2041" b="-881"/>
                </a:stretch>
              </a:blipFill>
              <a:ln w="9525">
                <a:noFill/>
                <a:miter lim="800000"/>
                <a:headEnd/>
                <a:tailEnd/>
              </a:ln>
              <a:effectLst/>
            </p:spPr>
            <p:txBody>
              <a:bodyPr/>
              <a:lstStyle/>
              <a:p>
                <a:r>
                  <a:rPr lang="en-US">
                    <a:noFill/>
                  </a:rPr>
                  <a:t> </a:t>
                </a:r>
              </a:p>
            </p:txBody>
          </p:sp>
        </mc:Fallback>
      </mc:AlternateContent>
      <p:cxnSp>
        <p:nvCxnSpPr>
          <p:cNvPr id="11" name="Straight Arrow Connector 10"/>
          <p:cNvCxnSpPr/>
          <p:nvPr/>
        </p:nvCxnSpPr>
        <p:spPr>
          <a:xfrm rot="16200000" flipV="1">
            <a:off x="4722569" y="1965226"/>
            <a:ext cx="2743200" cy="7372"/>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7855" y="3338924"/>
            <a:ext cx="2757487" cy="158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6499084" y="995520"/>
            <a:ext cx="91440" cy="1950403"/>
            <a:chOff x="5039032" y="1095804"/>
            <a:chExt cx="91440" cy="1950403"/>
          </a:xfrm>
        </p:grpSpPr>
        <p:sp>
          <p:nvSpPr>
            <p:cNvPr id="17" name="Oval 16"/>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963185" y="995520"/>
            <a:ext cx="91440" cy="1950403"/>
            <a:chOff x="5039032" y="1095804"/>
            <a:chExt cx="91440" cy="1950403"/>
          </a:xfrm>
        </p:grpSpPr>
        <p:sp>
          <p:nvSpPr>
            <p:cNvPr id="32" name="Oval 31"/>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427286" y="995520"/>
            <a:ext cx="91440" cy="1950403"/>
            <a:chOff x="5039032" y="1095804"/>
            <a:chExt cx="91440" cy="1950403"/>
          </a:xfrm>
        </p:grpSpPr>
        <p:sp>
          <p:nvSpPr>
            <p:cNvPr id="38" name="Oval 37"/>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7891387" y="995520"/>
            <a:ext cx="91440" cy="1950403"/>
            <a:chOff x="5039032" y="1095804"/>
            <a:chExt cx="91440" cy="1950403"/>
          </a:xfrm>
        </p:grpSpPr>
        <p:sp>
          <p:nvSpPr>
            <p:cNvPr id="44" name="Oval 43"/>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355488" y="995520"/>
            <a:ext cx="91440" cy="1950403"/>
            <a:chOff x="5039032" y="1095804"/>
            <a:chExt cx="91440" cy="1950403"/>
          </a:xfrm>
        </p:grpSpPr>
        <p:sp>
          <p:nvSpPr>
            <p:cNvPr id="50" name="Oval 49"/>
            <p:cNvSpPr>
              <a:spLocks noChangeAspect="1"/>
            </p:cNvSpPr>
            <p:nvPr/>
          </p:nvSpPr>
          <p:spPr>
            <a:xfrm>
              <a:off x="5039032" y="1095804"/>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a:spLocks noChangeAspect="1"/>
            </p:cNvSpPr>
            <p:nvPr/>
          </p:nvSpPr>
          <p:spPr>
            <a:xfrm>
              <a:off x="5039032" y="295476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a:spLocks noChangeAspect="1"/>
            </p:cNvSpPr>
            <p:nvPr/>
          </p:nvSpPr>
          <p:spPr>
            <a:xfrm>
              <a:off x="5039032" y="1560545"/>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a:spLocks noChangeAspect="1"/>
            </p:cNvSpPr>
            <p:nvPr/>
          </p:nvSpPr>
          <p:spPr>
            <a:xfrm>
              <a:off x="5039032" y="2025286"/>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a:spLocks noChangeAspect="1"/>
            </p:cNvSpPr>
            <p:nvPr/>
          </p:nvSpPr>
          <p:spPr>
            <a:xfrm>
              <a:off x="5039032" y="2490027"/>
              <a:ext cx="91440" cy="91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7809810" y="1557875"/>
            <a:ext cx="367088" cy="215444"/>
          </a:xfrm>
          <a:prstGeom prst="rect">
            <a:avLst/>
          </a:prstGeom>
          <a:noFill/>
        </p:spPr>
        <p:txBody>
          <a:bodyPr wrap="none" lIns="0" tIns="0" rIns="0" bIns="0" rtlCol="0">
            <a:spAutoFit/>
          </a:bodyPr>
          <a:lstStyle/>
          <a:p>
            <a:pPr algn="ctr"/>
            <a:r>
              <a:rPr lang="en-US" sz="1400" dirty="0"/>
              <a:t>(</a:t>
            </a:r>
            <a:r>
              <a:rPr lang="en-US" sz="1400" dirty="0" err="1"/>
              <a:t>i</a:t>
            </a:r>
            <a:r>
              <a:rPr lang="en-US" sz="1400" baseline="-25000" dirty="0" err="1"/>
              <a:t>k</a:t>
            </a:r>
            <a:r>
              <a:rPr lang="en-US" sz="1400" dirty="0" err="1"/>
              <a:t>,j</a:t>
            </a:r>
            <a:r>
              <a:rPr lang="en-US" sz="1400" baseline="-25000" dirty="0" err="1"/>
              <a:t>k</a:t>
            </a:r>
            <a:r>
              <a:rPr lang="en-US" sz="1400" dirty="0"/>
              <a:t>)</a:t>
            </a:r>
          </a:p>
        </p:txBody>
      </p:sp>
      <p:cxnSp>
        <p:nvCxnSpPr>
          <p:cNvPr id="64" name="Straight Arrow Connector 63"/>
          <p:cNvCxnSpPr/>
          <p:nvPr/>
        </p:nvCxnSpPr>
        <p:spPr>
          <a:xfrm rot="10800000" flipV="1">
            <a:off x="7969436" y="1054512"/>
            <a:ext cx="430294" cy="419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0800000">
            <a:off x="7518727" y="1505981"/>
            <a:ext cx="372661"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799075" y="1793860"/>
            <a:ext cx="897153" cy="38605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H="1" flipV="1">
            <a:off x="6520729" y="2402509"/>
            <a:ext cx="500943" cy="475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214834" y="761502"/>
            <a:ext cx="357470" cy="215444"/>
          </a:xfrm>
          <a:prstGeom prst="rect">
            <a:avLst/>
          </a:prstGeom>
          <a:noFill/>
        </p:spPr>
        <p:txBody>
          <a:bodyPr wrap="none" lIns="0" tIns="0" rIns="0" bIns="0" rtlCol="0">
            <a:spAutoFit/>
          </a:bodyPr>
          <a:lstStyle/>
          <a:p>
            <a:pPr algn="ctr"/>
            <a:r>
              <a:rPr lang="en-US" sz="1400" dirty="0"/>
              <a:t>(u,v)</a:t>
            </a:r>
          </a:p>
        </p:txBody>
      </p:sp>
      <p:sp>
        <p:nvSpPr>
          <p:cNvPr id="78" name="TextBox 77"/>
          <p:cNvSpPr txBox="1"/>
          <p:nvPr/>
        </p:nvSpPr>
        <p:spPr>
          <a:xfrm>
            <a:off x="6379254" y="2958934"/>
            <a:ext cx="307777" cy="215444"/>
          </a:xfrm>
          <a:prstGeom prst="rect">
            <a:avLst/>
          </a:prstGeom>
          <a:noFill/>
        </p:spPr>
        <p:txBody>
          <a:bodyPr wrap="none" lIns="0" tIns="0" rIns="0" bIns="0" rtlCol="0">
            <a:spAutoFit/>
          </a:bodyPr>
          <a:lstStyle/>
          <a:p>
            <a:pPr algn="ctr"/>
            <a:r>
              <a:rPr lang="en-US" sz="1400" dirty="0"/>
              <a:t>(</a:t>
            </a:r>
            <a:r>
              <a:rPr lang="en-US" sz="1400" dirty="0" err="1"/>
              <a:t>s,t</a:t>
            </a:r>
            <a:r>
              <a:rPr lang="en-US" sz="1400" dirty="0"/>
              <a:t>)</a:t>
            </a:r>
          </a:p>
        </p:txBody>
      </p:sp>
    </p:spTree>
    <p:extLst>
      <p:ext uri="{BB962C8B-B14F-4D97-AF65-F5344CB8AC3E}">
        <p14:creationId xmlns:p14="http://schemas.microsoft.com/office/powerpoint/2010/main" val="4087268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The DP Algorithm (Viterbi Decoding)</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589938"/>
                <a:ext cx="8688388" cy="5724644"/>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altLang="en-US" sz="1800" b="1" dirty="0">
                    <a:solidFill>
                      <a:schemeClr val="bg1"/>
                    </a:solidFill>
                  </a:rPr>
                  <a:t>This theorem has a remarkable consequence: we need </a:t>
                </a:r>
                <a:br>
                  <a:rPr lang="en-US" altLang="en-US" sz="1800" b="1" dirty="0">
                    <a:solidFill>
                      <a:schemeClr val="bg1"/>
                    </a:solidFill>
                  </a:rPr>
                </a:br>
                <a:r>
                  <a:rPr lang="en-US" altLang="en-US" sz="1800" b="1" dirty="0">
                    <a:solidFill>
                      <a:schemeClr val="bg1"/>
                    </a:solidFill>
                  </a:rPr>
                  <a:t>not exhaustively search for  the best path. Instead, we </a:t>
                </a:r>
                <a:br>
                  <a:rPr lang="en-US" altLang="en-US" sz="1800" b="1" dirty="0">
                    <a:solidFill>
                      <a:schemeClr val="bg1"/>
                    </a:solidFill>
                  </a:rPr>
                </a:br>
                <a:r>
                  <a:rPr lang="en-US" altLang="en-US" sz="1800" b="1" dirty="0">
                    <a:solidFill>
                      <a:schemeClr val="bg1"/>
                    </a:solidFill>
                  </a:rPr>
                  <a:t>can build the best path by considering a sequence of </a:t>
                </a:r>
                <a:br>
                  <a:rPr lang="en-US" altLang="en-US" sz="1800" b="1" dirty="0">
                    <a:solidFill>
                      <a:schemeClr val="bg1"/>
                    </a:solidFill>
                  </a:rPr>
                </a:br>
                <a:r>
                  <a:rPr lang="en-US" altLang="en-US" sz="1800" b="1" dirty="0">
                    <a:solidFill>
                      <a:schemeClr val="bg1"/>
                    </a:solidFill>
                  </a:rPr>
                  <a:t>partial paths, and retaining the best local path.</a:t>
                </a:r>
              </a:p>
              <a:p>
                <a:pPr marL="176213" indent="-176213">
                  <a:spcBef>
                    <a:spcPts val="0"/>
                  </a:spcBef>
                  <a:spcAft>
                    <a:spcPts val="1200"/>
                  </a:spcAft>
                  <a:buFont typeface="Arial" pitchFamily="34" charset="0"/>
                  <a:buChar char="•"/>
                </a:pPr>
                <a:r>
                  <a:rPr lang="en-US" altLang="en-US" sz="1800" b="1" dirty="0">
                    <a:solidFill>
                      <a:schemeClr val="bg1"/>
                    </a:solidFill>
                  </a:rPr>
                  <a:t>Only the cost and a “backpointer” containing the index</a:t>
                </a:r>
                <a:br>
                  <a:rPr lang="en-US" altLang="en-US" sz="1800" b="1" dirty="0">
                    <a:solidFill>
                      <a:schemeClr val="bg1"/>
                    </a:solidFill>
                  </a:rPr>
                </a:br>
                <a:r>
                  <a:rPr lang="en-US" altLang="en-US" sz="1800" b="1" dirty="0">
                    <a:solidFill>
                      <a:schemeClr val="bg1"/>
                    </a:solidFill>
                  </a:rPr>
                  <a:t>of the best predecessor node need to be retained at each node.</a:t>
                </a:r>
              </a:p>
              <a:p>
                <a:pPr marL="176213" indent="-176213">
                  <a:spcBef>
                    <a:spcPts val="0"/>
                  </a:spcBef>
                  <a:spcAft>
                    <a:spcPts val="1200"/>
                  </a:spcAft>
                  <a:buFont typeface="Arial" pitchFamily="34" charset="0"/>
                  <a:buChar char="•"/>
                </a:pPr>
                <a:r>
                  <a:rPr lang="en-US" sz="1800" b="1" dirty="0"/>
                  <a:t>The computational savings over an exhaustive search are enormous</a:t>
                </a:r>
                <a:br>
                  <a:rPr lang="en-US" sz="1800" b="1" dirty="0"/>
                </a:br>
                <a:r>
                  <a:rPr lang="en-US" sz="1800" b="1" dirty="0"/>
                  <a:t>(e.g., </a:t>
                </a:r>
                <a14:m>
                  <m:oMath xmlns:m="http://schemas.openxmlformats.org/officeDocument/2006/math">
                    <m:r>
                      <a:rPr lang="en-US" sz="1800" i="1" dirty="0" smtClean="0">
                        <a:latin typeface="Cambria Math" panose="02040503050406030204" pitchFamily="18" charset="0"/>
                      </a:rPr>
                      <m:t>𝑂</m:t>
                    </m:r>
                    <m:r>
                      <a:rPr lang="en-US" sz="1800" i="1" dirty="0" smtClean="0">
                        <a:latin typeface="Cambria Math" panose="02040503050406030204" pitchFamily="18" charset="0"/>
                      </a:rPr>
                      <m:t>(</m:t>
                    </m:r>
                    <m:r>
                      <a:rPr lang="en-US" sz="1800" i="1" dirty="0" smtClean="0">
                        <a:latin typeface="Cambria Math" panose="02040503050406030204" pitchFamily="18" charset="0"/>
                      </a:rPr>
                      <m:t>𝑀𝑁</m:t>
                    </m:r>
                    <m:r>
                      <a:rPr lang="en-US" sz="1800" i="1" dirty="0" smtClean="0">
                        <a:latin typeface="Cambria Math" panose="02040503050406030204" pitchFamily="18" charset="0"/>
                      </a:rPr>
                      <m:t>)</m:t>
                    </m:r>
                  </m:oMath>
                </a14:m>
                <a:r>
                  <a:rPr lang="en-US" sz="1800" b="1" dirty="0"/>
                  <a:t> vs. </a:t>
                </a:r>
                <a14:m>
                  <m:oMath xmlns:m="http://schemas.openxmlformats.org/officeDocument/2006/math">
                    <m:r>
                      <a:rPr lang="en-US" sz="1800" i="1" dirty="0" smtClean="0">
                        <a:latin typeface="Cambria Math" panose="02040503050406030204" pitchFamily="18" charset="0"/>
                      </a:rPr>
                      <m:t>𝑂</m:t>
                    </m:r>
                    <m:r>
                      <a:rPr lang="en-US" sz="1800" i="1" dirty="0" smtClean="0">
                        <a:latin typeface="Cambria Math" panose="02040503050406030204" pitchFamily="18" charset="0"/>
                      </a:rPr>
                      <m:t>(</m:t>
                    </m:r>
                    <m:r>
                      <a:rPr lang="en-US" sz="1800" i="1" dirty="0" smtClean="0">
                        <a:latin typeface="Cambria Math" panose="02040503050406030204" pitchFamily="18" charset="0"/>
                      </a:rPr>
                      <m:t>𝑀𝑁</m:t>
                    </m:r>
                    <m:r>
                      <a:rPr lang="en-US" sz="1800" i="1" dirty="0">
                        <a:latin typeface="Cambria Math" panose="02040503050406030204" pitchFamily="18" charset="0"/>
                      </a:rPr>
                      <m:t>)</m:t>
                    </m:r>
                  </m:oMath>
                </a14:m>
                <a:r>
                  <a:rPr lang="en-US" sz="1800" b="1" dirty="0"/>
                  <a:t>) where </a:t>
                </a:r>
                <a14:m>
                  <m:oMath xmlns:m="http://schemas.openxmlformats.org/officeDocument/2006/math">
                    <m:r>
                      <a:rPr lang="en-US" sz="1800" i="1" dirty="0" smtClean="0">
                        <a:latin typeface="Cambria Math" panose="02040503050406030204" pitchFamily="18" charset="0"/>
                      </a:rPr>
                      <m:t>𝑀</m:t>
                    </m:r>
                  </m:oMath>
                </a14:m>
                <a:r>
                  <a:rPr lang="en-US" sz="1800" b="1" dirty="0"/>
                  <a:t> is the number of rows and </a:t>
                </a:r>
                <a14:m>
                  <m:oMath xmlns:m="http://schemas.openxmlformats.org/officeDocument/2006/math">
                    <m:r>
                      <a:rPr lang="en-US" sz="1800" i="1" dirty="0" smtClean="0">
                        <a:latin typeface="Cambria Math" panose="02040503050406030204" pitchFamily="18" charset="0"/>
                      </a:rPr>
                      <m:t>𝑁</m:t>
                    </m:r>
                  </m:oMath>
                </a14:m>
                <a:r>
                  <a:rPr lang="en-US" sz="1800" b="1" dirty="0"/>
                  <a:t> is the number of columns); the solution is essentially  linear  with respect to the number  columns (time).</a:t>
                </a:r>
              </a:p>
              <a:p>
                <a:pPr marL="176213" indent="-176213">
                  <a:spcBef>
                    <a:spcPts val="0"/>
                  </a:spcBef>
                  <a:spcAft>
                    <a:spcPts val="1200"/>
                  </a:spcAft>
                  <a:buFont typeface="Arial" pitchFamily="34" charset="0"/>
                  <a:buChar char="•"/>
                </a:pPr>
                <a:r>
                  <a:rPr lang="en-US" altLang="en-US" sz="1800" b="1" dirty="0">
                    <a:solidFill>
                      <a:schemeClr val="bg1"/>
                    </a:solidFill>
                  </a:rPr>
                  <a:t>For this reason, </a:t>
                </a:r>
                <a:r>
                  <a:rPr lang="en-US" altLang="en-US" sz="1800" b="1" dirty="0">
                    <a:solidFill>
                      <a:schemeClr val="accent1"/>
                    </a:solidFill>
                  </a:rPr>
                  <a:t>dynamic programming </a:t>
                </a:r>
                <a:r>
                  <a:rPr lang="en-US" altLang="en-US" sz="1800" b="1" dirty="0">
                    <a:solidFill>
                      <a:schemeClr val="bg1"/>
                    </a:solidFill>
                  </a:rPr>
                  <a:t>is one of the most widely used algorithms for optimization. It has an important relative, linear programming, which solves problems involving inequality constraints.</a:t>
                </a:r>
              </a:p>
              <a:p>
                <a:pPr marL="176213" indent="-176213">
                  <a:spcBef>
                    <a:spcPts val="0"/>
                  </a:spcBef>
                  <a:spcAft>
                    <a:spcPts val="600"/>
                  </a:spcAft>
                  <a:buFont typeface="Arial" pitchFamily="34" charset="0"/>
                  <a:buChar char="•"/>
                </a:pPr>
                <a:r>
                  <a:rPr lang="en-US" altLang="en-US" sz="1800" b="1" dirty="0">
                    <a:solidFill>
                      <a:schemeClr val="bg1"/>
                    </a:solidFill>
                  </a:rPr>
                  <a:t>The algorithm consists of two basic steps:</a:t>
                </a:r>
              </a:p>
              <a:p>
                <a:pPr marL="339725" lvl="1" indent="-163513">
                  <a:spcBef>
                    <a:spcPts val="0"/>
                  </a:spcBef>
                  <a:spcAft>
                    <a:spcPts val="600"/>
                  </a:spcAft>
                  <a:buFont typeface="Wingdings" pitchFamily="2" charset="2"/>
                  <a:buChar char="§"/>
                </a:pPr>
                <a:r>
                  <a:rPr lang="en-US" altLang="en-US" sz="1400" b="1" dirty="0">
                    <a:solidFill>
                      <a:schemeClr val="accent1"/>
                    </a:solidFill>
                  </a:rPr>
                  <a:t>Iteration: </a:t>
                </a:r>
                <a:r>
                  <a:rPr lang="en-US" altLang="en-US" sz="1400" b="1" dirty="0">
                    <a:solidFill>
                      <a:schemeClr val="bg1"/>
                    </a:solidFill>
                  </a:rPr>
                  <a:t>for every node in every column, find the predecessor node with the least cost, save this index, and compute the new node cost.</a:t>
                </a:r>
              </a:p>
              <a:p>
                <a:pPr marL="339725" lvl="1" indent="-163513">
                  <a:spcBef>
                    <a:spcPts val="0"/>
                  </a:spcBef>
                  <a:spcAft>
                    <a:spcPts val="600"/>
                  </a:spcAft>
                  <a:buFont typeface="Wingdings" pitchFamily="2" charset="2"/>
                  <a:buChar char="§"/>
                </a:pPr>
                <a:r>
                  <a:rPr lang="en-US" altLang="en-US" sz="1400" b="1" dirty="0">
                    <a:solidFill>
                      <a:schemeClr val="accent1"/>
                    </a:solidFill>
                  </a:rPr>
                  <a:t>Backtracking: </a:t>
                </a:r>
                <a:r>
                  <a:rPr lang="en-US" altLang="en-US" sz="1400" b="1" dirty="0">
                    <a:solidFill>
                      <a:schemeClr val="bg1"/>
                    </a:solidFill>
                  </a:rPr>
                  <a:t>starting with the last node with the lowest score, backtrack to the previous best predecessor node using the backpointer. This is how we construct the best overall path. In some problems, we can skip this step because we only need the overall score.</a:t>
                </a: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589938"/>
                <a:ext cx="8688388" cy="5724644"/>
              </a:xfrm>
              <a:prstGeom prst="rect">
                <a:avLst/>
              </a:prstGeom>
              <a:blipFill>
                <a:blip r:embed="rId2"/>
                <a:stretch>
                  <a:fillRect l="-1606" t="-1327" r="-1898" b="-885"/>
                </a:stretch>
              </a:blipFill>
              <a:ln w="9525">
                <a:noFill/>
                <a:miter lim="800000"/>
                <a:headEnd/>
                <a:tailEnd/>
              </a:ln>
              <a:effectLst/>
            </p:spPr>
            <p:txBody>
              <a:bodyPr/>
              <a:lstStyle/>
              <a:p>
                <a:r>
                  <a:rPr lang="en-US">
                    <a:noFill/>
                  </a:rPr>
                  <a:t> </a:t>
                </a:r>
              </a:p>
            </p:txBody>
          </p:sp>
        </mc:Fallback>
      </mc:AlternateContent>
      <p:cxnSp>
        <p:nvCxnSpPr>
          <p:cNvPr id="57" name="Straight Arrow Connector 56"/>
          <p:cNvCxnSpPr/>
          <p:nvPr/>
        </p:nvCxnSpPr>
        <p:spPr>
          <a:xfrm flipV="1">
            <a:off x="7875639" y="1076632"/>
            <a:ext cx="707922" cy="2949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800000" flipV="1">
            <a:off x="6966155" y="771834"/>
            <a:ext cx="707922" cy="29497"/>
          </a:xfrm>
          <a:prstGeom prst="straightConnector1">
            <a:avLst/>
          </a:prstGeom>
          <a:ln w="25400">
            <a:solidFill>
              <a:schemeClr val="bg1">
                <a:alpha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800000" flipV="1">
            <a:off x="6995651" y="1420759"/>
            <a:ext cx="707922" cy="2949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897329" y="1101213"/>
            <a:ext cx="707922" cy="29497"/>
          </a:xfrm>
          <a:prstGeom prst="straightConnector1">
            <a:avLst/>
          </a:prstGeom>
          <a:ln w="25400">
            <a:solidFill>
              <a:schemeClr val="bg1">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624916" y="870155"/>
            <a:ext cx="457200" cy="457200"/>
          </a:xfrm>
          <a:prstGeom prst="ellipse">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148D979-2BE8-E048-890E-B75CE736CAC0}"/>
                  </a:ext>
                </a:extLst>
              </p:cNvPr>
              <p:cNvSpPr txBox="1"/>
              <p:nvPr/>
            </p:nvSpPr>
            <p:spPr>
              <a:xfrm>
                <a:off x="7512627" y="1442399"/>
                <a:ext cx="955964" cy="55399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en-US" sz="1800" b="0" i="1" smtClean="0">
                          <a:solidFill>
                            <a:schemeClr val="bg1"/>
                          </a:solidFill>
                          <a:latin typeface="Cambria Math" panose="02040503050406030204" pitchFamily="18" charset="0"/>
                        </a:rPr>
                        <m:t>𝐷</m:t>
                      </m:r>
                      <m:d>
                        <m:dPr>
                          <m:ctrlPr>
                            <a:rPr lang="en-US" altLang="en-US" sz="1800" i="1" smtClean="0">
                              <a:solidFill>
                                <a:schemeClr val="bg1"/>
                              </a:solidFill>
                              <a:latin typeface="Cambria Math" panose="02040503050406030204" pitchFamily="18" charset="0"/>
                            </a:rPr>
                          </m:ctrlPr>
                        </m:dPr>
                        <m:e>
                          <m:r>
                            <a:rPr lang="en-US" altLang="en-US" sz="1800" b="0" i="1" smtClean="0">
                              <a:solidFill>
                                <a:schemeClr val="bg1"/>
                              </a:solidFill>
                              <a:latin typeface="Cambria Math" panose="02040503050406030204" pitchFamily="18" charset="0"/>
                            </a:rPr>
                            <m:t>𝑖</m:t>
                          </m:r>
                          <m:r>
                            <a:rPr lang="en-US" altLang="en-US" sz="1800" b="0" i="1" smtClean="0">
                              <a:solidFill>
                                <a:schemeClr val="bg1"/>
                              </a:solidFill>
                              <a:latin typeface="Cambria Math" panose="02040503050406030204" pitchFamily="18" charset="0"/>
                            </a:rPr>
                            <m:t>,</m:t>
                          </m:r>
                          <m:r>
                            <a:rPr lang="en-US" altLang="en-US" sz="1800" b="0" i="1" smtClean="0">
                              <a:solidFill>
                                <a:schemeClr val="bg1"/>
                              </a:solidFill>
                              <a:latin typeface="Cambria Math" panose="02040503050406030204" pitchFamily="18" charset="0"/>
                            </a:rPr>
                            <m:t>𝑗</m:t>
                          </m:r>
                        </m:e>
                      </m:d>
                    </m:oMath>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𝑘</m:t>
                          </m:r>
                        </m:sub>
                      </m:sSub>
                      <m:d>
                        <m:dPr>
                          <m:ctrlPr>
                            <a:rPr lang="en-US" sz="180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e>
                      </m:d>
                    </m:oMath>
                  </m:oMathPara>
                </a14:m>
                <a:endParaRPr lang="en-US" sz="1800" dirty="0"/>
              </a:p>
            </p:txBody>
          </p:sp>
        </mc:Choice>
        <mc:Fallback xmlns="">
          <p:sp>
            <p:nvSpPr>
              <p:cNvPr id="2" name="TextBox 1">
                <a:extLst>
                  <a:ext uri="{FF2B5EF4-FFF2-40B4-BE49-F238E27FC236}">
                    <a16:creationId xmlns:a16="http://schemas.microsoft.com/office/drawing/2014/main" id="{7148D979-2BE8-E048-890E-B75CE736CAC0}"/>
                  </a:ext>
                </a:extLst>
              </p:cNvPr>
              <p:cNvSpPr txBox="1">
                <a:spLocks noRot="1" noChangeAspect="1" noMove="1" noResize="1" noEditPoints="1" noAdjustHandles="1" noChangeArrowheads="1" noChangeShapeType="1" noTextEdit="1"/>
              </p:cNvSpPr>
              <p:nvPr/>
            </p:nvSpPr>
            <p:spPr>
              <a:xfrm>
                <a:off x="7512627" y="1442399"/>
                <a:ext cx="955964" cy="553998"/>
              </a:xfrm>
              <a:prstGeom prst="rect">
                <a:avLst/>
              </a:prstGeom>
              <a:blipFill>
                <a:blip r:embed="rId3"/>
                <a:stretch>
                  <a:fillRect b="-18182"/>
                </a:stretch>
              </a:blipFill>
            </p:spPr>
            <p:txBody>
              <a:bodyPr/>
              <a:lstStyle/>
              <a:p>
                <a:r>
                  <a:rPr lang="en-US">
                    <a:noFill/>
                  </a:rPr>
                  <a:t> </a:t>
                </a:r>
              </a:p>
            </p:txBody>
          </p:sp>
        </mc:Fallback>
      </mc:AlternateContent>
    </p:spTree>
    <p:extLst>
      <p:ext uri="{BB962C8B-B14F-4D97-AF65-F5344CB8AC3E}">
        <p14:creationId xmlns:p14="http://schemas.microsoft.com/office/powerpoint/2010/main" val="1161844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Example</a:t>
            </a:r>
          </a:p>
        </p:txBody>
      </p:sp>
      <p:sp>
        <p:nvSpPr>
          <p:cNvPr id="8" name="Rectangle 4"/>
          <p:cNvSpPr>
            <a:spLocks noChangeArrowheads="1"/>
          </p:cNvSpPr>
          <p:nvPr/>
        </p:nvSpPr>
        <p:spPr bwMode="auto">
          <a:xfrm>
            <a:off x="169608" y="589938"/>
            <a:ext cx="8747380" cy="5740033"/>
          </a:xfrm>
          <a:prstGeom prst="rect">
            <a:avLst/>
          </a:prstGeom>
          <a:noFill/>
          <a:ln w="9525">
            <a:noFill/>
            <a:miter lim="800000"/>
            <a:headEnd/>
            <a:tailEnd/>
          </a:ln>
          <a:effectLst/>
        </p:spPr>
        <p:txBody>
          <a:bodyPr wrap="square" lIns="0" tIns="0" rIns="0" bIns="0">
            <a:spAutoFit/>
          </a:bodyPr>
          <a:lstStyle/>
          <a:p>
            <a:pPr marL="176213" indent="-176213">
              <a:spcBef>
                <a:spcPts val="0"/>
              </a:spcBef>
              <a:spcAft>
                <a:spcPts val="1800"/>
              </a:spcAft>
              <a:buFont typeface="Arial" pitchFamily="34" charset="0"/>
              <a:buChar char="•"/>
            </a:pPr>
            <a:r>
              <a:rPr lang="en-US" altLang="en-US" sz="1800" b="1" dirty="0">
                <a:solidFill>
                  <a:schemeClr val="bg1"/>
                </a:solidFill>
              </a:rPr>
              <a:t>Dynamic programming is best illustrated with a string-matching example.</a:t>
            </a:r>
          </a:p>
          <a:p>
            <a:pPr marL="176213" indent="-176213">
              <a:spcBef>
                <a:spcPts val="0"/>
              </a:spcBef>
              <a:spcAft>
                <a:spcPts val="600"/>
              </a:spcAft>
              <a:buFont typeface="Arial" pitchFamily="34" charset="0"/>
              <a:buChar char="•"/>
            </a:pPr>
            <a:r>
              <a:rPr lang="en-US" altLang="en-US" sz="1800" b="1" dirty="0">
                <a:solidFill>
                  <a:schemeClr val="bg1"/>
                </a:solidFill>
              </a:rPr>
              <a:t>Consider the problem of finding the similarity between two words: </a:t>
            </a:r>
            <a:r>
              <a:rPr lang="en-US" altLang="en-US" sz="1800" b="1" i="1" dirty="0">
                <a:solidFill>
                  <a:schemeClr val="bg1"/>
                </a:solidFill>
              </a:rPr>
              <a:t>Pesto</a:t>
            </a:r>
            <a:r>
              <a:rPr lang="en-US" altLang="en-US" sz="1800" b="1" dirty="0">
                <a:solidFill>
                  <a:schemeClr val="bg1"/>
                </a:solidFill>
              </a:rPr>
              <a:t> and </a:t>
            </a:r>
            <a:r>
              <a:rPr lang="en-US" altLang="en-US" sz="1800" b="1" i="1" dirty="0">
                <a:solidFill>
                  <a:schemeClr val="bg1"/>
                </a:solidFill>
              </a:rPr>
              <a:t>Pita</a:t>
            </a:r>
            <a:r>
              <a:rPr lang="en-US" altLang="en-US" sz="1800" b="1" dirty="0">
                <a:solidFill>
                  <a:schemeClr val="bg1"/>
                </a:solidFill>
              </a:rPr>
              <a:t>. An intuitive approach would be to align the strings and count the number</a:t>
            </a:r>
            <a:br>
              <a:rPr lang="en-US" altLang="en-US" sz="1800" b="1" dirty="0">
                <a:solidFill>
                  <a:schemeClr val="bg1"/>
                </a:solidFill>
              </a:rPr>
            </a:br>
            <a:r>
              <a:rPr lang="en-US" altLang="en-US" sz="1800" b="1" dirty="0">
                <a:solidFill>
                  <a:schemeClr val="bg1"/>
                </a:solidFill>
              </a:rPr>
              <a:t>of misspelled letters:</a:t>
            </a:r>
          </a:p>
          <a:p>
            <a:pPr marL="633413" indent="-176213">
              <a:spcBef>
                <a:spcPts val="0"/>
              </a:spcBef>
              <a:spcAft>
                <a:spcPts val="600"/>
              </a:spcAft>
            </a:pPr>
            <a:r>
              <a:rPr lang="en-US" altLang="en-US" sz="1800" b="1" dirty="0">
                <a:solidFill>
                  <a:schemeClr val="bg1"/>
                </a:solidFill>
              </a:rPr>
              <a:t>	</a:t>
            </a:r>
            <a:r>
              <a:rPr lang="en-US" altLang="en-US" sz="1400" b="1" dirty="0">
                <a:solidFill>
                  <a:schemeClr val="bg1"/>
                </a:solidFill>
                <a:latin typeface="Courier New" pitchFamily="49" charset="0"/>
                <a:cs typeface="Courier New" pitchFamily="49" charset="0"/>
              </a:rPr>
              <a:t>Reference:    P  I  ** t  a</a:t>
            </a:r>
          </a:p>
          <a:p>
            <a:pPr marL="633413" indent="-176213">
              <a:spcBef>
                <a:spcPts val="0"/>
              </a:spcBef>
              <a:spcAft>
                <a:spcPts val="600"/>
              </a:spcAft>
            </a:pPr>
            <a:r>
              <a:rPr lang="en-US" altLang="en-US" sz="1400" b="1" dirty="0">
                <a:solidFill>
                  <a:schemeClr val="bg1"/>
                </a:solidFill>
                <a:latin typeface="Courier New" pitchFamily="49" charset="0"/>
                <a:cs typeface="Courier New" pitchFamily="49" charset="0"/>
              </a:rPr>
              <a:t>	Hypothesis:   P  e  s  t  o</a:t>
            </a:r>
          </a:p>
          <a:p>
            <a:pPr marL="176213" indent="-176213">
              <a:spcBef>
                <a:spcPts val="0"/>
              </a:spcBef>
              <a:spcAft>
                <a:spcPts val="600"/>
              </a:spcAft>
            </a:pPr>
            <a:r>
              <a:rPr lang="en-US" altLang="en-US" sz="1400" b="1" dirty="0">
                <a:solidFill>
                  <a:schemeClr val="bg1"/>
                </a:solidFill>
                <a:latin typeface="Courier New" pitchFamily="49" charset="0"/>
                <a:cs typeface="Courier New" pitchFamily="49" charset="0"/>
              </a:rPr>
              <a:t>	</a:t>
            </a:r>
            <a:r>
              <a:rPr lang="en-US" altLang="en-US" sz="1800" b="1" dirty="0">
                <a:solidFill>
                  <a:schemeClr val="bg1"/>
                </a:solidFill>
                <a:latin typeface="+mj-lt"/>
                <a:cs typeface="Courier New" pitchFamily="49" charset="0"/>
              </a:rPr>
              <a:t>If each mismatched letter costs 1 unit, the</a:t>
            </a:r>
            <a:br>
              <a:rPr lang="en-US" altLang="en-US" sz="1800" b="1" dirty="0">
                <a:solidFill>
                  <a:schemeClr val="bg1"/>
                </a:solidFill>
                <a:latin typeface="+mj-lt"/>
                <a:cs typeface="Courier New" pitchFamily="49" charset="0"/>
              </a:rPr>
            </a:br>
            <a:r>
              <a:rPr lang="en-US" altLang="en-US" sz="1800" b="1" dirty="0">
                <a:solidFill>
                  <a:schemeClr val="bg1"/>
                </a:solidFill>
                <a:latin typeface="+mj-lt"/>
                <a:cs typeface="Courier New" pitchFamily="49" charset="0"/>
              </a:rPr>
              <a:t>overall similarity would be 3.</a:t>
            </a:r>
          </a:p>
          <a:p>
            <a:pPr marL="176213" indent="-176213">
              <a:spcBef>
                <a:spcPts val="0"/>
              </a:spcBef>
              <a:spcAft>
                <a:spcPts val="600"/>
              </a:spcAft>
              <a:buFont typeface="Arial" pitchFamily="34" charset="0"/>
              <a:buChar char="•"/>
            </a:pPr>
            <a:r>
              <a:rPr lang="en-US" altLang="en-US" sz="1800" b="1" dirty="0">
                <a:solidFill>
                  <a:schemeClr val="bg1"/>
                </a:solidFill>
              </a:rPr>
              <a:t>Let us define a cost function:</a:t>
            </a:r>
          </a:p>
          <a:p>
            <a:pPr marL="339725" lvl="1" indent="-163513">
              <a:spcBef>
                <a:spcPts val="0"/>
              </a:spcBef>
              <a:spcAft>
                <a:spcPts val="600"/>
              </a:spcAft>
              <a:buFont typeface="Wingdings" pitchFamily="2" charset="2"/>
              <a:buChar char="§"/>
            </a:pPr>
            <a:r>
              <a:rPr lang="en-US" altLang="en-US" sz="1400" b="1" dirty="0">
                <a:solidFill>
                  <a:schemeClr val="bg1"/>
                </a:solidFill>
              </a:rPr>
              <a:t>Transition penalty: a non-diagonal transition incurs a penalty of 1 unit.</a:t>
            </a:r>
          </a:p>
          <a:p>
            <a:pPr marL="339725" lvl="1" indent="-163513">
              <a:spcBef>
                <a:spcPts val="0"/>
              </a:spcBef>
              <a:spcAft>
                <a:spcPts val="600"/>
              </a:spcAft>
              <a:buFont typeface="Wingdings" pitchFamily="2" charset="2"/>
              <a:buChar char="§"/>
            </a:pPr>
            <a:r>
              <a:rPr lang="en-US" altLang="en-US" sz="1400" b="1" dirty="0">
                <a:solidFill>
                  <a:schemeClr val="bg1"/>
                </a:solidFill>
              </a:rPr>
              <a:t>Node penalty: Any two dissimilar letters that are </a:t>
            </a:r>
            <a:br>
              <a:rPr lang="en-US" altLang="en-US" sz="1400" b="1" dirty="0">
                <a:solidFill>
                  <a:schemeClr val="bg1"/>
                </a:solidFill>
              </a:rPr>
            </a:br>
            <a:r>
              <a:rPr lang="en-US" altLang="en-US" sz="1400" b="1" dirty="0">
                <a:solidFill>
                  <a:schemeClr val="bg1"/>
                </a:solidFill>
              </a:rPr>
              <a:t>matched at a node incur a penalty of 1 unit.</a:t>
            </a:r>
            <a:endParaRPr lang="en-US" sz="1800" b="1" dirty="0"/>
          </a:p>
          <a:p>
            <a:pPr marL="176213" indent="-176213">
              <a:spcBef>
                <a:spcPts val="0"/>
              </a:spcBef>
              <a:spcAft>
                <a:spcPts val="1800"/>
              </a:spcAft>
              <a:buFont typeface="Arial" pitchFamily="34" charset="0"/>
              <a:buChar char="•"/>
            </a:pPr>
            <a:r>
              <a:rPr lang="en-US" altLang="en-US" sz="1800" b="1" dirty="0">
                <a:solidFill>
                  <a:schemeClr val="bg1"/>
                </a:solidFill>
              </a:rPr>
              <a:t>Let us use a “fixed-endpoint” approach,</a:t>
            </a:r>
            <a:br>
              <a:rPr lang="en-US" altLang="en-US" sz="1800" b="1" dirty="0">
                <a:solidFill>
                  <a:schemeClr val="bg1"/>
                </a:solidFill>
              </a:rPr>
            </a:br>
            <a:r>
              <a:rPr lang="en-US" altLang="en-US" sz="1800" b="1" dirty="0">
                <a:solidFill>
                  <a:schemeClr val="bg1"/>
                </a:solidFill>
              </a:rPr>
              <a:t>which constrains the solution to begin</a:t>
            </a:r>
            <a:br>
              <a:rPr lang="en-US" altLang="en-US" sz="1800" b="1" dirty="0">
                <a:solidFill>
                  <a:schemeClr val="bg1"/>
                </a:solidFill>
              </a:rPr>
            </a:br>
            <a:r>
              <a:rPr lang="en-US" altLang="en-US" sz="1800" b="1" dirty="0">
                <a:solidFill>
                  <a:schemeClr val="bg1"/>
                </a:solidFill>
              </a:rPr>
              <a:t>an the origin and end by matching the</a:t>
            </a:r>
            <a:br>
              <a:rPr lang="en-US" altLang="en-US" sz="1800" b="1" dirty="0">
                <a:solidFill>
                  <a:schemeClr val="bg1"/>
                </a:solidFill>
              </a:rPr>
            </a:br>
            <a:r>
              <a:rPr lang="en-US" altLang="en-US" sz="1800" b="1" dirty="0">
                <a:solidFill>
                  <a:schemeClr val="bg1"/>
                </a:solidFill>
              </a:rPr>
              <a:t>last two letters (“a” and “o”).</a:t>
            </a:r>
          </a:p>
          <a:p>
            <a:pPr marL="176213" indent="-176213">
              <a:spcBef>
                <a:spcPts val="0"/>
              </a:spcBef>
              <a:spcAft>
                <a:spcPts val="1800"/>
              </a:spcAft>
              <a:buFont typeface="Arial" pitchFamily="34" charset="0"/>
              <a:buChar char="•"/>
            </a:pPr>
            <a:r>
              <a:rPr lang="en-US" altLang="en-US" sz="1800" b="1" dirty="0">
                <a:solidFill>
                  <a:schemeClr val="bg1"/>
                </a:solidFill>
              </a:rPr>
              <a:t>Note that this simple approach does not allow for some common phenomena in spell-checking, such as transposition of letters.</a:t>
            </a:r>
            <a:endParaRPr lang="en-US" altLang="en-US" sz="1400" b="1" dirty="0">
              <a:solidFill>
                <a:schemeClr val="bg1"/>
              </a:solidFill>
            </a:endParaRPr>
          </a:p>
        </p:txBody>
      </p:sp>
      <p:pic>
        <p:nvPicPr>
          <p:cNvPr id="131075" name="Picture 3"/>
          <p:cNvPicPr>
            <a:picLocks noChangeAspect="1" noChangeArrowheads="1"/>
          </p:cNvPicPr>
          <p:nvPr/>
        </p:nvPicPr>
        <p:blipFill>
          <a:blip r:embed="rId2"/>
          <a:srcRect/>
          <a:stretch>
            <a:fillRect/>
          </a:stretch>
        </p:blipFill>
        <p:spPr bwMode="auto">
          <a:xfrm>
            <a:off x="5068888" y="1976284"/>
            <a:ext cx="3848100" cy="3200400"/>
          </a:xfrm>
          <a:prstGeom prst="rect">
            <a:avLst/>
          </a:prstGeom>
          <a:noFill/>
          <a:ln w="9525">
            <a:noFill/>
            <a:miter lim="800000"/>
            <a:headEnd/>
            <a:tailEnd/>
          </a:ln>
          <a:effectLst/>
        </p:spPr>
      </p:pic>
    </p:spTree>
    <p:extLst>
      <p:ext uri="{BB962C8B-B14F-4D97-AF65-F5344CB8AC3E}">
        <p14:creationId xmlns:p14="http://schemas.microsoft.com/office/powerpoint/2010/main" val="9964344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Discussion</a:t>
            </a:r>
          </a:p>
        </p:txBody>
      </p:sp>
      <p:sp>
        <p:nvSpPr>
          <p:cNvPr id="8" name="Rectangle 4"/>
          <p:cNvSpPr>
            <a:spLocks noChangeArrowheads="1"/>
          </p:cNvSpPr>
          <p:nvPr/>
        </p:nvSpPr>
        <p:spPr bwMode="auto">
          <a:xfrm>
            <a:off x="228599" y="589938"/>
            <a:ext cx="8685213" cy="6186309"/>
          </a:xfrm>
          <a:prstGeom prst="rect">
            <a:avLst/>
          </a:prstGeom>
          <a:noFill/>
          <a:ln w="9525">
            <a:noFill/>
            <a:miter lim="800000"/>
            <a:headEnd/>
            <a:tailEnd/>
          </a:ln>
          <a:effectLst/>
        </p:spPr>
        <p:txBody>
          <a:bodyPr wrap="square" lIns="0" tIns="0" rIns="0" bIns="0">
            <a:noAutofit/>
          </a:bodyPr>
          <a:lstStyle/>
          <a:p>
            <a:pPr marL="176213" indent="-176213">
              <a:spcBef>
                <a:spcPts val="0"/>
              </a:spcBef>
              <a:spcAft>
                <a:spcPts val="1200"/>
              </a:spcAft>
              <a:buFont typeface="Arial" pitchFamily="34" charset="0"/>
              <a:buChar char="•"/>
            </a:pPr>
            <a:r>
              <a:rPr lang="en-US" altLang="en-US" sz="1800" b="1" dirty="0">
                <a:solidFill>
                  <a:schemeClr val="bg1"/>
                </a:solidFill>
              </a:rPr>
              <a:t>Bellman’s Principle of Optimality and the resulting algorithm we described require the cost function to obey certain well-known properties (e.g., the node cost cannot be dependent on future events).</a:t>
            </a:r>
          </a:p>
          <a:p>
            <a:pPr marL="176213" indent="-176213">
              <a:spcBef>
                <a:spcPts val="0"/>
              </a:spcBef>
              <a:spcAft>
                <a:spcPts val="1200"/>
              </a:spcAft>
              <a:buFont typeface="Arial" pitchFamily="34" charset="0"/>
              <a:buChar char="•"/>
            </a:pPr>
            <a:r>
              <a:rPr lang="en-US" altLang="en-US" sz="1800" b="1" dirty="0">
                <a:solidFill>
                  <a:schemeClr val="bg1"/>
                </a:solidFill>
              </a:rPr>
              <a:t>Though this might seem like a serious constraint, the algorithm has been successfully applied to many graph search problems, and is still used today because of its efficiency.</a:t>
            </a:r>
          </a:p>
          <a:p>
            <a:pPr marL="176213" indent="-176213">
              <a:spcBef>
                <a:spcPts val="0"/>
              </a:spcBef>
              <a:spcAft>
                <a:spcPts val="600"/>
              </a:spcAft>
              <a:buFont typeface="Arial" pitchFamily="34" charset="0"/>
              <a:buChar char="•"/>
            </a:pPr>
            <a:r>
              <a:rPr lang="en-US" altLang="en-US" sz="1800" b="1" dirty="0">
                <a:solidFill>
                  <a:schemeClr val="bg1"/>
                </a:solidFill>
              </a:rPr>
              <a:t>It is very important to remember that a DP solution is only as good as the cost function that is defined. Different cost functions will produce different results.</a:t>
            </a:r>
          </a:p>
          <a:p>
            <a:pPr marL="347663" indent="-163513">
              <a:spcBef>
                <a:spcPts val="0"/>
              </a:spcBef>
              <a:spcAft>
                <a:spcPts val="1200"/>
              </a:spcAft>
              <a:buFont typeface="Wingdings" pitchFamily="2" charset="2"/>
              <a:buChar char="§"/>
            </a:pPr>
            <a:r>
              <a:rPr lang="en-US" altLang="en-US" sz="1800" b="1" dirty="0">
                <a:solidFill>
                  <a:schemeClr val="bg1"/>
                </a:solidFill>
              </a:rPr>
              <a:t>Engineering the cost function is an important part of the technology development process.</a:t>
            </a:r>
          </a:p>
          <a:p>
            <a:pPr marL="176213" indent="-176213">
              <a:spcBef>
                <a:spcPts val="0"/>
              </a:spcBef>
              <a:spcAft>
                <a:spcPts val="1200"/>
              </a:spcAft>
              <a:buFont typeface="Arial" pitchFamily="34" charset="0"/>
              <a:buChar char="•"/>
            </a:pPr>
            <a:r>
              <a:rPr lang="en-US" altLang="en-US" sz="1800" b="1" dirty="0">
                <a:solidFill>
                  <a:schemeClr val="bg1"/>
                </a:solidFill>
              </a:rPr>
              <a:t>When applied to time alignment</a:t>
            </a:r>
            <a:br>
              <a:rPr lang="en-US" altLang="en-US" sz="1800" b="1" dirty="0">
                <a:solidFill>
                  <a:schemeClr val="bg1"/>
                </a:solidFill>
              </a:rPr>
            </a:br>
            <a:r>
              <a:rPr lang="en-US" altLang="en-US" sz="1800" b="1" dirty="0">
                <a:solidFill>
                  <a:schemeClr val="bg1"/>
                </a:solidFill>
              </a:rPr>
              <a:t>of time series, dynamic </a:t>
            </a:r>
            <a:br>
              <a:rPr lang="en-US" altLang="en-US" sz="1800" b="1" dirty="0">
                <a:solidFill>
                  <a:schemeClr val="bg1"/>
                </a:solidFill>
              </a:rPr>
            </a:br>
            <a:r>
              <a:rPr lang="en-US" altLang="en-US" sz="1800" b="1" dirty="0">
                <a:solidFill>
                  <a:schemeClr val="bg1"/>
                </a:solidFill>
              </a:rPr>
              <a:t>programming (DP) is often</a:t>
            </a:r>
            <a:br>
              <a:rPr lang="en-US" altLang="en-US" sz="1800" b="1" dirty="0">
                <a:solidFill>
                  <a:schemeClr val="bg1"/>
                </a:solidFill>
              </a:rPr>
            </a:br>
            <a:r>
              <a:rPr lang="en-US" altLang="en-US" sz="1800" b="1" dirty="0">
                <a:solidFill>
                  <a:schemeClr val="bg1"/>
                </a:solidFill>
              </a:rPr>
              <a:t>referred to as </a:t>
            </a:r>
            <a:r>
              <a:rPr lang="en-US" altLang="en-US" sz="1800" b="1" dirty="0">
                <a:solidFill>
                  <a:schemeClr val="bg1"/>
                </a:solidFill>
                <a:hlinkClick r:id="rId2"/>
              </a:rPr>
              <a:t>dynamic time</a:t>
            </a:r>
            <a:br>
              <a:rPr lang="en-US" altLang="en-US" sz="1800" b="1" dirty="0">
                <a:solidFill>
                  <a:schemeClr val="bg1"/>
                </a:solidFill>
                <a:hlinkClick r:id="rId2"/>
              </a:rPr>
            </a:br>
            <a:r>
              <a:rPr lang="en-US" altLang="en-US" sz="1800" b="1" dirty="0">
                <a:solidFill>
                  <a:schemeClr val="bg1"/>
                </a:solidFill>
                <a:hlinkClick r:id="rId2"/>
              </a:rPr>
              <a:t>warping</a:t>
            </a:r>
            <a:r>
              <a:rPr lang="en-US" altLang="en-US" sz="1800" b="1" dirty="0">
                <a:solidFill>
                  <a:schemeClr val="bg1"/>
                </a:solidFill>
              </a:rPr>
              <a:t> (DTW) because it </a:t>
            </a:r>
            <a:br>
              <a:rPr lang="en-US" altLang="en-US" sz="1800" b="1" dirty="0">
                <a:solidFill>
                  <a:schemeClr val="bg1"/>
                </a:solidFill>
              </a:rPr>
            </a:br>
            <a:r>
              <a:rPr lang="en-US" altLang="en-US" sz="1800" b="1" dirty="0">
                <a:solidFill>
                  <a:schemeClr val="bg1"/>
                </a:solidFill>
              </a:rPr>
              <a:t>produces a piecewise linear, or </a:t>
            </a:r>
            <a:br>
              <a:rPr lang="en-US" altLang="en-US" sz="1800" b="1" dirty="0">
                <a:solidFill>
                  <a:schemeClr val="bg1"/>
                </a:solidFill>
              </a:rPr>
            </a:br>
            <a:r>
              <a:rPr lang="en-US" altLang="en-US" sz="1800" b="1" dirty="0">
                <a:solidFill>
                  <a:schemeClr val="bg1"/>
                </a:solidFill>
              </a:rPr>
              <a:t>nonuniform, time scale </a:t>
            </a:r>
            <a:br>
              <a:rPr lang="en-US" altLang="en-US" sz="1800" b="1" dirty="0">
                <a:solidFill>
                  <a:schemeClr val="bg1"/>
                </a:solidFill>
              </a:rPr>
            </a:br>
            <a:r>
              <a:rPr lang="en-US" altLang="en-US" sz="1800" b="1" dirty="0">
                <a:solidFill>
                  <a:schemeClr val="bg1"/>
                </a:solidFill>
              </a:rPr>
              <a:t>modification between the two </a:t>
            </a:r>
            <a:br>
              <a:rPr lang="en-US" altLang="en-US" sz="1800" b="1" dirty="0">
                <a:solidFill>
                  <a:schemeClr val="bg1"/>
                </a:solidFill>
              </a:rPr>
            </a:br>
            <a:r>
              <a:rPr lang="en-US" altLang="en-US" sz="1800" b="1" dirty="0">
                <a:solidFill>
                  <a:schemeClr val="bg1"/>
                </a:solidFill>
              </a:rPr>
              <a:t>signals.</a:t>
            </a:r>
          </a:p>
        </p:txBody>
      </p:sp>
      <p:pic>
        <p:nvPicPr>
          <p:cNvPr id="1026" name="Picture 2">
            <a:hlinkClick r:id="rId3"/>
            <a:extLst>
              <a:ext uri="{FF2B5EF4-FFF2-40B4-BE49-F238E27FC236}">
                <a16:creationId xmlns:a16="http://schemas.microsoft.com/office/drawing/2014/main" id="{B96C821F-E360-4F43-A314-6CB9A52C94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08" r="4708"/>
          <a:stretch/>
        </p:blipFill>
        <p:spPr bwMode="auto">
          <a:xfrm>
            <a:off x="4048018" y="3660214"/>
            <a:ext cx="4941870" cy="281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98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7633</TotalTime>
  <Words>1941</Words>
  <Application>Microsoft Macintosh PowerPoint</Application>
  <PresentationFormat>Letter Paper (8.5x11 in)</PresentationFormat>
  <Paragraphs>150</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Cambria Math</vt:lpstr>
      <vt:lpstr>Courier New</vt:lpstr>
      <vt:lpstr>Times New Roman</vt:lpstr>
      <vt:lpstr>Wingdings</vt:lpstr>
      <vt:lpstr>isip_default</vt:lpstr>
      <vt:lpstr>1_lecture_title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449</cp:revision>
  <dcterms:created xsi:type="dcterms:W3CDTF">2002-09-12T17:13:32Z</dcterms:created>
  <dcterms:modified xsi:type="dcterms:W3CDTF">2023-02-10T15:05:48Z</dcterms:modified>
</cp:coreProperties>
</file>