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5" r:id="rId1"/>
    <p:sldMasterId id="2147483694" r:id="rId2"/>
  </p:sldMasterIdLst>
  <p:notesMasterIdLst>
    <p:notesMasterId r:id="rId17"/>
  </p:notesMasterIdLst>
  <p:handoutMasterIdLst>
    <p:handoutMasterId r:id="rId18"/>
  </p:handoutMasterIdLst>
  <p:sldIdLst>
    <p:sldId id="356" r:id="rId3"/>
    <p:sldId id="413" r:id="rId4"/>
    <p:sldId id="414" r:id="rId5"/>
    <p:sldId id="415" r:id="rId6"/>
    <p:sldId id="416" r:id="rId7"/>
    <p:sldId id="417" r:id="rId8"/>
    <p:sldId id="418" r:id="rId9"/>
    <p:sldId id="419" r:id="rId10"/>
    <p:sldId id="308" r:id="rId11"/>
    <p:sldId id="421" r:id="rId12"/>
    <p:sldId id="423" r:id="rId13"/>
    <p:sldId id="422" r:id="rId14"/>
    <p:sldId id="424" r:id="rId15"/>
    <p:sldId id="420" r:id="rId16"/>
  </p:sldIdLst>
  <p:sldSz cx="9144000" cy="6858000" type="letter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16">
          <p15:clr>
            <a:srgbClr val="A4A3A4"/>
          </p15:clr>
        </p15:guide>
        <p15:guide id="2" pos="5616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pos="576" userDrawn="1">
          <p15:clr>
            <a:srgbClr val="A4A3A4"/>
          </p15:clr>
        </p15:guide>
        <p15:guide id="6" pos="4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755"/>
    <a:srgbClr val="CC6600"/>
    <a:srgbClr val="6666FF"/>
    <a:srgbClr val="008000"/>
    <a:srgbClr val="000080"/>
    <a:srgbClr val="004000"/>
    <a:srgbClr val="9966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22" autoAdjust="0"/>
    <p:restoredTop sz="95057" autoAdjust="0"/>
  </p:normalViewPr>
  <p:slideViewPr>
    <p:cSldViewPr snapToGrid="0">
      <p:cViewPr varScale="1">
        <p:scale>
          <a:sx n="127" d="100"/>
          <a:sy n="127" d="100"/>
        </p:scale>
        <p:origin x="2144" y="176"/>
      </p:cViewPr>
      <p:guideLst>
        <p:guide orient="horz" pos="3816"/>
        <p:guide pos="5616"/>
        <p:guide pos="2880"/>
        <p:guide pos="144"/>
        <p:guide pos="576"/>
        <p:guide pos="4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1818" y="-102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6158826-EADE-4792-AB13-43381F09B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66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4538"/>
            <a:ext cx="53530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CC53042-5A96-4DBC-B738-B843823BA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08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663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363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22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227013" y="455613"/>
            <a:ext cx="8683625" cy="42862"/>
          </a:xfrm>
          <a:prstGeom prst="rect">
            <a:avLst/>
          </a:prstGeom>
          <a:gradFill rotWithShape="0">
            <a:gsLst>
              <a:gs pos="0">
                <a:srgbClr val="892034"/>
              </a:gs>
              <a:gs pos="100000">
                <a:srgbClr val="95CA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7" name="Picture 37" descr="isip_logo_plain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772525" y="6492875"/>
            <a:ext cx="33337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9" name="Text Box 45"/>
          <p:cNvSpPr txBox="1">
            <a:spLocks noChangeArrowheads="1"/>
          </p:cNvSpPr>
          <p:nvPr/>
        </p:nvSpPr>
        <p:spPr bwMode="auto">
          <a:xfrm>
            <a:off x="252413" y="6648450"/>
            <a:ext cx="815816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892034"/>
                </a:solidFill>
              </a:rPr>
              <a:t>ECE 8527: Lecture 12, Slide </a:t>
            </a:r>
            <a:fld id="{56D32A91-0AE1-4806-AC33-D8959F4B7E0D}" type="slidenum">
              <a:rPr lang="en-US" sz="1200" b="1">
                <a:solidFill>
                  <a:srgbClr val="892034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89203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4800" y="277813"/>
            <a:ext cx="8605838" cy="6254750"/>
          </a:xfrm>
          <a:prstGeom prst="rect">
            <a:avLst/>
          </a:prstGeom>
          <a:noFill/>
          <a:ln w="38100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92034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892034"/>
              </a:solidFill>
              <a:latin typeface="Times New Roman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79425" y="130175"/>
            <a:ext cx="3821113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333399"/>
                </a:solidFill>
              </a:rPr>
              <a:t>ECE 8443 – Pattern Recognition</a:t>
            </a:r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04800" y="277813"/>
            <a:ext cx="8605838" cy="6254750"/>
          </a:xfrm>
          <a:prstGeom prst="rect">
            <a:avLst/>
          </a:prstGeom>
          <a:noFill/>
          <a:ln w="38100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92034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892034"/>
              </a:solidFill>
              <a:latin typeface="Times New Roman" pitchFamily="18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479425" y="110332"/>
            <a:ext cx="7935886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anchor="ctr" anchorCtr="1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defRPr sz="1800" b="1">
                <a:solidFill>
                  <a:srgbClr val="333399"/>
                </a:solidFill>
              </a:defRPr>
            </a:lvl1pPr>
          </a:lstStyle>
          <a:p>
            <a:r>
              <a:rPr lang="en-US" dirty="0"/>
              <a:t>ECE 8527 – Introduction to Machine Learning and Pattern Recognition</a:t>
            </a:r>
          </a:p>
        </p:txBody>
      </p:sp>
    </p:spTree>
    <p:extLst>
      <p:ext uri="{BB962C8B-B14F-4D97-AF65-F5344CB8AC3E}">
        <p14:creationId xmlns:p14="http://schemas.microsoft.com/office/powerpoint/2010/main" val="91893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ieeexplore.ieee.org/book/5266102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www.amazon.com/Fundamentals-Speech-Recognition-Prentice-Processing/dp/0130151572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hyperlink" Target="http://rii.ricoh.com/~stork/DHSch3part3.ppt" TargetMode="External"/><Relationship Id="rId4" Type="http://schemas.openxmlformats.org/officeDocument/2006/relationships/hyperlink" Target="http://www.cs.cmu.edu/~roni/11661/2017_fall_assignments/shen_tutorial.pdf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hyperlink" Target="https://lh3.googleusercontent.com/proxy/0TcTRAaOAlTVLA0rX1I1x2VouHXThedkp-H_kOX28dqjnt_Qi8Jo0fzguyHTXUjSR5355wP_cox2ykO-Ml7ydM5c0A-e3_wFDjmXB2hObmwuFEq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41338" y="1358900"/>
            <a:ext cx="4721225" cy="45481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6213" marR="0" lvl="0" indent="-176213" defTabSz="914400" rtl="0" eaLnBrk="1" fontAlgn="auto" latinLnBrk="0" hangingPunct="1">
              <a:spcBef>
                <a:spcPts val="12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1" dirty="0">
                <a:solidFill>
                  <a:schemeClr val="accent1"/>
                </a:solidFill>
                <a:latin typeface="+mn-lt"/>
              </a:rPr>
              <a:t>Objectives:</a:t>
            </a:r>
          </a:p>
          <a:p>
            <a:pPr marL="173038" marR="0" lvl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b="1" noProof="0" dirty="0">
                <a:solidFill>
                  <a:schemeClr val="tx2"/>
                </a:solidFill>
                <a:latin typeface="+mn-lt"/>
              </a:rPr>
              <a:t>Reestimation Equations</a:t>
            </a:r>
          </a:p>
          <a:p>
            <a:pPr marL="173038" marR="0" lvl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b="1" dirty="0">
                <a:solidFill>
                  <a:schemeClr val="tx2"/>
                </a:solidFill>
                <a:latin typeface="+mn-lt"/>
              </a:rPr>
              <a:t>Continuous Distributions</a:t>
            </a:r>
          </a:p>
          <a:p>
            <a:pPr marL="173038" marR="0" lvl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b="1" dirty="0">
                <a:solidFill>
                  <a:schemeClr val="tx2"/>
                </a:solidFill>
                <a:latin typeface="+mn-lt"/>
              </a:rPr>
              <a:t>Gaussian Mixture Models</a:t>
            </a:r>
          </a:p>
          <a:p>
            <a:pPr marL="173038" marR="0" lvl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b="1" dirty="0">
                <a:solidFill>
                  <a:schemeClr val="tx2"/>
                </a:solidFill>
                <a:latin typeface="+mn-lt"/>
              </a:rPr>
              <a:t>EM Derivation of Reestimation</a:t>
            </a:r>
          </a:p>
          <a:p>
            <a:pPr marL="176213" lvl="0" indent="-176213" fontAlgn="auto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Resources:</a:t>
            </a:r>
          </a:p>
          <a:p>
            <a:pPr marL="173038" fontAlgn="auto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tx2"/>
                </a:solidFill>
                <a:latin typeface="+mn-lt"/>
              </a:rPr>
              <a:t>Rabiner and </a:t>
            </a:r>
            <a:r>
              <a:rPr lang="en-US" sz="1800" b="1" dirty="0" err="1">
                <a:solidFill>
                  <a:schemeClr val="tx2"/>
                </a:solidFill>
                <a:latin typeface="+mn-lt"/>
              </a:rPr>
              <a:t>Juang</a:t>
            </a:r>
            <a:r>
              <a:rPr lang="en-US" sz="1800" b="1" dirty="0">
                <a:solidFill>
                  <a:schemeClr val="tx2"/>
                </a:solidFill>
                <a:latin typeface="+mn-lt"/>
              </a:rPr>
              <a:t>: </a:t>
            </a:r>
            <a:r>
              <a:rPr lang="en-US" sz="1800" b="1" dirty="0">
                <a:solidFill>
                  <a:schemeClr val="tx2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Fundamentals</a:t>
            </a:r>
            <a:br>
              <a:rPr lang="en-US" sz="1800" b="1" dirty="0">
                <a:solidFill>
                  <a:schemeClr val="tx2"/>
                </a:solidFill>
                <a:latin typeface="+mn-lt"/>
              </a:rPr>
            </a:br>
            <a:r>
              <a:rPr lang="en-US" sz="1800" b="1" dirty="0">
                <a:solidFill>
                  <a:schemeClr val="tx2"/>
                </a:solidFill>
                <a:latin typeface="+mn-lt"/>
              </a:rPr>
              <a:t>Deller, et al.: </a:t>
            </a:r>
            <a:r>
              <a:rPr lang="en-US" sz="1800" b="1" dirty="0">
                <a:solidFill>
                  <a:schemeClr val="tx2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Speech Processing</a:t>
            </a:r>
            <a:r>
              <a:rPr lang="en-US" sz="1800" b="1" dirty="0">
                <a:solidFill>
                  <a:schemeClr val="tx2"/>
                </a:solidFill>
                <a:latin typeface="+mn-lt"/>
              </a:rPr>
              <a:t> </a:t>
            </a:r>
          </a:p>
          <a:p>
            <a:pPr marL="173038" fontAlgn="auto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tx2"/>
                </a:solidFill>
                <a:latin typeface="+mn-lt"/>
              </a:rPr>
              <a:t>Shen: </a:t>
            </a:r>
            <a:r>
              <a:rPr lang="en-US" sz="1800" b="1" dirty="0">
                <a:solidFill>
                  <a:schemeClr val="tx2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Derivation</a:t>
            </a:r>
            <a:endParaRPr lang="en-US" sz="1800" b="1" dirty="0">
              <a:solidFill>
                <a:schemeClr val="tx2"/>
              </a:solidFill>
              <a:latin typeface="+mn-lt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73038" lvl="0" fontAlgn="auto">
              <a:spcBef>
                <a:spcPts val="0"/>
              </a:spcBef>
              <a:spcAft>
                <a:spcPts val="0"/>
              </a:spcAft>
              <a:defRPr/>
            </a:pPr>
            <a:br>
              <a:rPr lang="en-US" sz="1800" b="1" dirty="0"/>
            </a:br>
            <a:endParaRPr kumimoji="0" lang="en-US" sz="1800" b="1" i="0" u="none" strike="noStrike" kern="1200" cap="none" spc="0" normalizeH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Box 29"/>
          <p:cNvSpPr txBox="1">
            <a:spLocks noChangeArrowheads="1"/>
          </p:cNvSpPr>
          <p:nvPr/>
        </p:nvSpPr>
        <p:spPr bwMode="auto">
          <a:xfrm>
            <a:off x="409575" y="552450"/>
            <a:ext cx="84677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</a:rPr>
              <a:t>Lecture 12: Reestimation, EM and Mixtures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92529" y="3520745"/>
            <a:ext cx="2086334" cy="1885307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96102" y="1402387"/>
            <a:ext cx="2182761" cy="1694774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868624" y="2669459"/>
            <a:ext cx="2249623" cy="186224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82767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53200"/>
            <a:ext cx="24384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8600" y="0"/>
            <a:ext cx="8686800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Case Study: Speech Recognition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709581" y="634577"/>
            <a:ext cx="4335950" cy="4899986"/>
            <a:chOff x="-175845" y="633046"/>
            <a:chExt cx="4335950" cy="489998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/>
            <a:srcRect l="13590" t="8176" r="50935" b="12332"/>
            <a:stretch>
              <a:fillRect/>
            </a:stretch>
          </p:blipFill>
          <p:spPr bwMode="auto">
            <a:xfrm>
              <a:off x="2006271" y="652657"/>
              <a:ext cx="1775484" cy="402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8" name="Group 7"/>
            <p:cNvGrpSpPr/>
            <p:nvPr/>
          </p:nvGrpSpPr>
          <p:grpSpPr>
            <a:xfrm>
              <a:off x="2218763" y="1602414"/>
              <a:ext cx="1350498" cy="479604"/>
              <a:chOff x="2218763" y="1700890"/>
              <a:chExt cx="1350498" cy="479604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230865" y="1700890"/>
                <a:ext cx="1326295" cy="479604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5400000" scaled="0"/>
              </a:gradFill>
              <a:ln w="12700">
                <a:solidFill>
                  <a:schemeClr val="bg1"/>
                </a:solidFill>
              </a:ln>
              <a:effectLst>
                <a:outerShdw dist="1143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218763" y="1725249"/>
                <a:ext cx="1350498" cy="43088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Acoustic</a:t>
                </a:r>
                <a:b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</a:b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Front-end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873800" y="2746717"/>
              <a:ext cx="2040426" cy="633046"/>
              <a:chOff x="3551787" y="3112477"/>
              <a:chExt cx="2040426" cy="63304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551787" y="3112477"/>
                <a:ext cx="2040426" cy="633046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5400000" scaled="0"/>
              </a:gradFill>
              <a:ln w="12700">
                <a:solidFill>
                  <a:schemeClr val="bg1"/>
                </a:solidFill>
              </a:ln>
              <a:effectLst>
                <a:outerShdw dist="1143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558821" y="3213557"/>
                <a:ext cx="2026358" cy="43088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Acoustic Models</a:t>
                </a:r>
                <a:b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</a:b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P(A/W)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-175845" y="4059776"/>
              <a:ext cx="1674055" cy="568495"/>
              <a:chOff x="-175845" y="4031640"/>
              <a:chExt cx="1674055" cy="568495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-140677" y="4031640"/>
                <a:ext cx="1603718" cy="568495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5400000" scaled="0"/>
              </a:gradFill>
              <a:ln w="12700">
                <a:solidFill>
                  <a:schemeClr val="bg1"/>
                </a:solidFill>
              </a:ln>
              <a:effectLst>
                <a:outerShdw dist="1143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-175845" y="4100444"/>
                <a:ext cx="1674055" cy="43088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Language Model</a:t>
                </a:r>
                <a:b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</a:b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P(W)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64484" y="4090049"/>
              <a:ext cx="1259058" cy="566928"/>
              <a:chOff x="2264484" y="4090049"/>
              <a:chExt cx="1259058" cy="566928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264484" y="4090049"/>
                <a:ext cx="1259058" cy="566928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5400000" scaled="0"/>
              </a:gradFill>
              <a:ln w="12700">
                <a:solidFill>
                  <a:schemeClr val="bg1"/>
                </a:solidFill>
              </a:ln>
              <a:effectLst>
                <a:outerShdw dist="1143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13721" y="4265791"/>
                <a:ext cx="1160585" cy="215444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Search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938146" y="633046"/>
              <a:ext cx="1294228" cy="430887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Input</a:t>
              </a:r>
              <a:b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Speech</a:t>
              </a:r>
            </a:p>
          </p:txBody>
        </p:sp>
        <p:sp>
          <p:nvSpPr>
            <p:cNvPr id="13" name="Down Arrow 12"/>
            <p:cNvSpPr>
              <a:spLocks noChangeAspect="1"/>
            </p:cNvSpPr>
            <p:nvPr/>
          </p:nvSpPr>
          <p:spPr>
            <a:xfrm>
              <a:off x="2764656" y="1111352"/>
              <a:ext cx="258714" cy="366745"/>
            </a:xfrm>
            <a:prstGeom prst="downArrow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Down Arrow 13"/>
            <p:cNvSpPr>
              <a:spLocks noChangeAspect="1"/>
            </p:cNvSpPr>
            <p:nvPr/>
          </p:nvSpPr>
          <p:spPr>
            <a:xfrm>
              <a:off x="2764656" y="2266999"/>
              <a:ext cx="258714" cy="366745"/>
            </a:xfrm>
            <a:prstGeom prst="downArrow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own Arrow 14"/>
            <p:cNvSpPr>
              <a:spLocks noChangeAspect="1"/>
            </p:cNvSpPr>
            <p:nvPr/>
          </p:nvSpPr>
          <p:spPr>
            <a:xfrm>
              <a:off x="2764656" y="3584921"/>
              <a:ext cx="258714" cy="366745"/>
            </a:xfrm>
            <a:prstGeom prst="downArrow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Down Arrow 15"/>
            <p:cNvSpPr>
              <a:spLocks noChangeAspect="1"/>
            </p:cNvSpPr>
            <p:nvPr/>
          </p:nvSpPr>
          <p:spPr>
            <a:xfrm rot="16200000">
              <a:off x="1771332" y="4164789"/>
              <a:ext cx="258714" cy="366745"/>
            </a:xfrm>
            <a:prstGeom prst="downArrow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Down Arrow 16"/>
            <p:cNvSpPr>
              <a:spLocks noChangeAspect="1"/>
            </p:cNvSpPr>
            <p:nvPr/>
          </p:nvSpPr>
          <p:spPr>
            <a:xfrm>
              <a:off x="2764656" y="4792398"/>
              <a:ext cx="258714" cy="366745"/>
            </a:xfrm>
            <a:prstGeom prst="downArrow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27920" y="5317588"/>
              <a:ext cx="2532185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400" b="1" kern="0" noProof="0" dirty="0">
                  <a:latin typeface="+mn-lt"/>
                </a:rPr>
                <a:t>Recognized Utterance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3"/>
              <p:cNvSpPr txBox="1">
                <a:spLocks noChangeArrowheads="1"/>
              </p:cNvSpPr>
              <p:nvPr/>
            </p:nvSpPr>
            <p:spPr bwMode="auto">
              <a:xfrm>
                <a:off x="234950" y="634199"/>
                <a:ext cx="8680450" cy="6027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165100" indent="-165100">
                  <a:spcAft>
                    <a:spcPts val="1200"/>
                  </a:spcAft>
                  <a:buFont typeface="Arial" pitchFamily="34" charset="0"/>
                  <a:buChar char="•"/>
                  <a:tabLst>
                    <a:tab pos="3376613" algn="r"/>
                  </a:tabLst>
                </a:pPr>
                <a:r>
                  <a:rPr lang="en-US" sz="1800" b="1" dirty="0">
                    <a:latin typeface="Arial"/>
                    <a:cs typeface="Arial"/>
                  </a:rPr>
                  <a:t>Based on a noisy communication channel </a:t>
                </a:r>
                <a:br>
                  <a:rPr lang="en-US" sz="1800" b="1" dirty="0">
                    <a:latin typeface="Arial"/>
                    <a:cs typeface="Arial"/>
                  </a:rPr>
                </a:br>
                <a:r>
                  <a:rPr lang="en-US" sz="1800" b="1" dirty="0">
                    <a:latin typeface="Arial"/>
                    <a:cs typeface="Arial"/>
                  </a:rPr>
                  <a:t>model in which the intended message is </a:t>
                </a:r>
                <a:br>
                  <a:rPr lang="en-US" sz="1800" b="1" dirty="0">
                    <a:latin typeface="Arial"/>
                    <a:cs typeface="Arial"/>
                  </a:rPr>
                </a:br>
                <a:r>
                  <a:rPr lang="en-US" sz="1800" b="1" dirty="0">
                    <a:latin typeface="Arial"/>
                    <a:cs typeface="Arial"/>
                  </a:rPr>
                  <a:t>corrupted by a sequence of noisy models</a:t>
                </a:r>
              </a:p>
              <a:p>
                <a:pPr marL="165100" indent="-165100">
                  <a:spcAft>
                    <a:spcPts val="600"/>
                  </a:spcAft>
                  <a:buFont typeface="Arial" pitchFamily="34" charset="0"/>
                  <a:buChar char="•"/>
                  <a:tabLst>
                    <a:tab pos="3376613" algn="r"/>
                  </a:tabLst>
                </a:pPr>
                <a:r>
                  <a:rPr lang="en-US" sz="1800" b="1" dirty="0">
                    <a:latin typeface="Arial"/>
                    <a:cs typeface="Arial"/>
                  </a:rPr>
                  <a:t>Bayesian approach is most common:</a:t>
                </a:r>
              </a:p>
              <a:p>
                <a:pPr marL="460375">
                  <a:spcAft>
                    <a:spcPts val="1200"/>
                  </a:spcAft>
                  <a:tabLst>
                    <a:tab pos="3376613" algn="r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18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num>
                        <m:den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800" b="1" dirty="0">
                  <a:latin typeface="Arial"/>
                  <a:cs typeface="Arial"/>
                </a:endParaRPr>
              </a:p>
              <a:p>
                <a:pPr marL="165100" indent="-165100">
                  <a:spcAft>
                    <a:spcPts val="600"/>
                  </a:spcAft>
                  <a:buFont typeface="Arial" pitchFamily="34" charset="0"/>
                  <a:buChar char="•"/>
                  <a:tabLst>
                    <a:tab pos="3376613" algn="r"/>
                  </a:tabLst>
                </a:pPr>
                <a:r>
                  <a:rPr lang="en-US" sz="1800" b="1" dirty="0">
                    <a:latin typeface="Arial"/>
                    <a:cs typeface="Arial"/>
                  </a:rPr>
                  <a:t>Objective: minimize word error rate by </a:t>
                </a:r>
                <a:br>
                  <a:rPr lang="en-US" sz="1800" b="1" dirty="0">
                    <a:latin typeface="Arial"/>
                    <a:cs typeface="Arial"/>
                  </a:rPr>
                </a:br>
                <a:r>
                  <a:rPr lang="en-US" sz="1800" b="1" dirty="0">
                    <a:latin typeface="Arial"/>
                    <a:cs typeface="Arial"/>
                  </a:rPr>
                  <a:t>maximizing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endParaRPr lang="en-US" sz="1800" b="1" dirty="0">
                  <a:latin typeface="Arial"/>
                  <a:cs typeface="Arial"/>
                </a:endParaRPr>
              </a:p>
              <a:p>
                <a:pPr marL="350838" lvl="1" indent="-182563">
                  <a:spcBef>
                    <a:spcPts val="0"/>
                  </a:spcBef>
                  <a:spcAft>
                    <a:spcPts val="600"/>
                  </a:spcAft>
                  <a:buFont typeface="Wingdings" pitchFamily="2" charset="2"/>
                  <a:buChar char="§"/>
                  <a:tabLst>
                    <a:tab pos="1371600" algn="l"/>
                  </a:tabLst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: acoustic model</a:t>
                </a:r>
              </a:p>
              <a:p>
                <a:pPr marL="350838" lvl="1" indent="-182563">
                  <a:spcBef>
                    <a:spcPts val="0"/>
                  </a:spcBef>
                  <a:spcAft>
                    <a:spcPts val="600"/>
                  </a:spcAft>
                  <a:buFont typeface="Wingdings" pitchFamily="2" charset="2"/>
                  <a:buChar char="§"/>
                  <a:tabLst>
                    <a:tab pos="1371600" algn="l"/>
                  </a:tabLst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: language model</a:t>
                </a:r>
              </a:p>
              <a:p>
                <a:pPr marL="350838" lvl="1" indent="-182563">
                  <a:spcBef>
                    <a:spcPts val="0"/>
                  </a:spcBef>
                  <a:spcAft>
                    <a:spcPts val="1200"/>
                  </a:spcAft>
                  <a:buFont typeface="Wingdings" pitchFamily="2" charset="2"/>
                  <a:buChar char="§"/>
                  <a:tabLst>
                    <a:tab pos="1371600" algn="l"/>
                  </a:tabLst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: acoustics</a:t>
                </a:r>
              </a:p>
              <a:p>
                <a:pPr marL="165100" indent="-165100">
                  <a:spcAft>
                    <a:spcPts val="1200"/>
                  </a:spcAft>
                  <a:buFont typeface="Arial" pitchFamily="34" charset="0"/>
                  <a:buChar char="•"/>
                  <a:tabLst>
                    <a:tab pos="3376613" algn="r"/>
                  </a:tabLst>
                </a:pPr>
                <a:r>
                  <a:rPr lang="en-US" sz="1800" b="1" dirty="0">
                    <a:latin typeface="Arial"/>
                    <a:cs typeface="Arial"/>
                  </a:rPr>
                  <a:t>Acoustic models use hidden Markov </a:t>
                </a:r>
                <a:br>
                  <a:rPr lang="en-US" sz="1800" b="1" dirty="0">
                    <a:latin typeface="Arial"/>
                    <a:cs typeface="Arial"/>
                  </a:rPr>
                </a:br>
                <a:r>
                  <a:rPr lang="en-US" sz="1800" b="1" dirty="0">
                    <a:latin typeface="Arial"/>
                    <a:cs typeface="Arial"/>
                  </a:rPr>
                  <a:t>models with Gaussian mixtures.</a:t>
                </a:r>
              </a:p>
              <a:p>
                <a:pPr marL="165100" indent="-165100">
                  <a:spcAft>
                    <a:spcPts val="1200"/>
                  </a:spcAft>
                  <a:buFont typeface="Arial" pitchFamily="34" charset="0"/>
                  <a:buChar char="•"/>
                  <a:tabLst>
                    <a:tab pos="3376613" algn="r"/>
                  </a:tabLst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sz="1800" b="1" dirty="0">
                    <a:latin typeface="Arial"/>
                    <a:cs typeface="Arial"/>
                  </a:rPr>
                  <a:t> is estimated using probabilistic</a:t>
                </a:r>
                <a:br>
                  <a:rPr lang="en-US" sz="1800" b="1" dirty="0">
                    <a:latin typeface="Arial"/>
                    <a:cs typeface="Arial"/>
                  </a:rPr>
                </a:b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  <a:cs typeface="Arial"/>
                      </a:rPr>
                      <m:t>𝑵</m:t>
                    </m:r>
                  </m:oMath>
                </a14:m>
                <a:r>
                  <a:rPr lang="en-US" sz="1800" b="1" dirty="0">
                    <a:latin typeface="Arial"/>
                    <a:cs typeface="Arial"/>
                  </a:rPr>
                  <a:t>-gram  models.</a:t>
                </a:r>
              </a:p>
              <a:p>
                <a:pPr marL="165100" indent="-165100">
                  <a:spcAft>
                    <a:spcPts val="1200"/>
                  </a:spcAft>
                  <a:buFont typeface="Arial" pitchFamily="34" charset="0"/>
                  <a:buChar char="•"/>
                  <a:tabLst>
                    <a:tab pos="3376613" algn="r"/>
                  </a:tabLst>
                </a:pPr>
                <a:r>
                  <a:rPr lang="en-US" sz="1800" b="1" dirty="0">
                    <a:latin typeface="Arial"/>
                    <a:cs typeface="Arial"/>
                  </a:rPr>
                  <a:t>Parameters can be trained using generative (ML)</a:t>
                </a:r>
                <a:br>
                  <a:rPr lang="en-US" sz="1800" b="1" dirty="0">
                    <a:latin typeface="Arial"/>
                    <a:cs typeface="Arial"/>
                  </a:rPr>
                </a:br>
                <a:r>
                  <a:rPr lang="en-US" sz="1800" b="1" dirty="0">
                    <a:latin typeface="Arial"/>
                    <a:cs typeface="Arial"/>
                  </a:rPr>
                  <a:t>or discriminative (e.g., MMIE, MCE, or MPE) approaches.</a:t>
                </a:r>
              </a:p>
            </p:txBody>
          </p:sp>
        </mc:Choice>
        <mc:Fallback xmlns="">
          <p:sp>
            <p:nvSpPr>
              <p:cNvPr id="2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950" y="634199"/>
                <a:ext cx="8680450" cy="6027858"/>
              </a:xfrm>
              <a:prstGeom prst="rect">
                <a:avLst/>
              </a:prstGeom>
              <a:blipFill>
                <a:blip r:embed="rId3"/>
                <a:stretch>
                  <a:fillRect l="-1460" t="-105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242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53200"/>
            <a:ext cx="24384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8600" y="0"/>
            <a:ext cx="8686800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Case Study: Acoustic Modeling in Speech Recognition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 rotWithShape="1">
          <a:blip r:embed="rId2"/>
          <a:srcRect l="56175" t="19823" r="18453" b="41927"/>
          <a:stretch/>
        </p:blipFill>
        <p:spPr bwMode="auto">
          <a:xfrm>
            <a:off x="4715837" y="750014"/>
            <a:ext cx="4055725" cy="5208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411E25-6FBD-A649-A7A2-8721FB4CF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19433"/>
            <a:ext cx="4199563" cy="562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176213" indent="-176213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en-US" sz="1800" b="1" dirty="0">
                <a:solidFill>
                  <a:schemeClr val="bg1"/>
                </a:solidFill>
              </a:rPr>
              <a:t>Acoustic models encode the temporal evolution of the features (spectrum).</a:t>
            </a:r>
          </a:p>
          <a:p>
            <a:pPr marL="176213" indent="-176213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en-US" sz="1800" b="1" dirty="0">
                <a:solidFill>
                  <a:schemeClr val="bg1"/>
                </a:solidFill>
              </a:rPr>
              <a:t>Gaussian mixture distributions are used to account for variations in speaker, accent and pronunciation.</a:t>
            </a:r>
          </a:p>
          <a:p>
            <a:pPr marL="176213" indent="-176213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en-US" sz="1800" b="1" dirty="0">
                <a:solidFill>
                  <a:schemeClr val="bg1"/>
                </a:solidFill>
              </a:rPr>
              <a:t>Phonetic model topologies are simple left-to-right structures.</a:t>
            </a:r>
          </a:p>
          <a:p>
            <a:pPr marL="176213" indent="-176213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en-US" sz="1800" b="1" dirty="0">
                <a:solidFill>
                  <a:schemeClr val="bg1"/>
                </a:solidFill>
              </a:rPr>
              <a:t>Skip states (time-warping) and multiple paths (alternative pronunciations) are also common features of models.</a:t>
            </a:r>
          </a:p>
          <a:p>
            <a:pPr marL="176213" indent="-176213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en-US" sz="1800" b="1" dirty="0">
                <a:solidFill>
                  <a:schemeClr val="bg1"/>
                </a:solidFill>
              </a:rPr>
              <a:t>Gender-dependent models were popular at one time.</a:t>
            </a:r>
          </a:p>
          <a:p>
            <a:pPr marL="176213" indent="-176213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en-US" sz="1800" b="1" dirty="0">
                <a:solidFill>
                  <a:schemeClr val="bg1"/>
                </a:solidFill>
              </a:rPr>
              <a:t>Sharing model parameters is a common strategy to reduce complexity.</a:t>
            </a:r>
          </a:p>
        </p:txBody>
      </p:sp>
    </p:spTree>
    <p:extLst>
      <p:ext uri="{BB962C8B-B14F-4D97-AF65-F5344CB8AC3E}">
        <p14:creationId xmlns:p14="http://schemas.microsoft.com/office/powerpoint/2010/main" val="2390682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53200"/>
            <a:ext cx="24384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8600" y="0"/>
            <a:ext cx="8686800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Case Study: Fingerspelling Recognition</a:t>
            </a:r>
          </a:p>
        </p:txBody>
      </p:sp>
      <p:pic>
        <p:nvPicPr>
          <p:cNvPr id="5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182" y="697030"/>
            <a:ext cx="6150094" cy="55595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042487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53200"/>
            <a:ext cx="24384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8600" y="0"/>
            <a:ext cx="8686800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Case Study: Fingerspelling Recognition</a:t>
            </a:r>
          </a:p>
        </p:txBody>
      </p:sp>
      <p:pic>
        <p:nvPicPr>
          <p:cNvPr id="6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44" y="3990042"/>
            <a:ext cx="2203424" cy="2391708"/>
          </a:xfrm>
          <a:prstGeom prst="rect">
            <a:avLst/>
          </a:prstGeom>
        </p:spPr>
      </p:pic>
      <p:pic>
        <p:nvPicPr>
          <p:cNvPr id="8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348" y="4008635"/>
            <a:ext cx="2202764" cy="2391708"/>
          </a:xfrm>
          <a:prstGeom prst="rect">
            <a:avLst/>
          </a:prstGeom>
        </p:spPr>
      </p:pic>
      <p:pic>
        <p:nvPicPr>
          <p:cNvPr id="9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87" y="3984041"/>
            <a:ext cx="2213150" cy="2395733"/>
          </a:xfrm>
          <a:prstGeom prst="rect">
            <a:avLst/>
          </a:prstGeom>
        </p:spPr>
      </p:pic>
      <p:pic>
        <p:nvPicPr>
          <p:cNvPr id="10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36" y="789968"/>
            <a:ext cx="7340716" cy="3048470"/>
          </a:xfrm>
          <a:prstGeom prst="rect">
            <a:avLst/>
          </a:prstGeom>
          <a:noFill/>
          <a:ln w="9525" cmpd="sng">
            <a:solidFill>
              <a:srgbClr val="FFFFFF"/>
            </a:solidFill>
            <a:miter lim="800000"/>
            <a:headEnd/>
            <a:tailEnd/>
          </a:ln>
          <a:effectLst/>
        </p:spPr>
      </p:pic>
      <p:sp>
        <p:nvSpPr>
          <p:cNvPr id="11" name="Arc 10"/>
          <p:cNvSpPr/>
          <p:nvPr/>
        </p:nvSpPr>
        <p:spPr>
          <a:xfrm flipH="1">
            <a:off x="1299177" y="3020463"/>
            <a:ext cx="983560" cy="1208185"/>
          </a:xfrm>
          <a:prstGeom prst="arc">
            <a:avLst>
              <a:gd name="adj1" fmla="val 16200000"/>
              <a:gd name="adj2" fmla="val 4584895"/>
            </a:avLst>
          </a:prstGeom>
          <a:ln w="76200">
            <a:solidFill>
              <a:srgbClr val="C0504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flipH="1">
            <a:off x="3227348" y="3020462"/>
            <a:ext cx="1134372" cy="2673202"/>
          </a:xfrm>
          <a:prstGeom prst="arc">
            <a:avLst>
              <a:gd name="adj1" fmla="val 16200000"/>
              <a:gd name="adj2" fmla="val 4584895"/>
            </a:avLst>
          </a:prstGeom>
          <a:ln w="76200">
            <a:solidFill>
              <a:srgbClr val="C0504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flipH="1">
            <a:off x="5729828" y="3060669"/>
            <a:ext cx="1134372" cy="1925860"/>
          </a:xfrm>
          <a:prstGeom prst="arc">
            <a:avLst>
              <a:gd name="adj1" fmla="val 16200000"/>
              <a:gd name="adj2" fmla="val 4584895"/>
            </a:avLst>
          </a:prstGeom>
          <a:ln w="76200">
            <a:solidFill>
              <a:srgbClr val="C0504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5231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228600" y="0"/>
            <a:ext cx="8686800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Text Box 4"/>
              <p:cNvSpPr txBox="1">
                <a:spLocks noChangeArrowheads="1"/>
              </p:cNvSpPr>
              <p:nvPr/>
            </p:nvSpPr>
            <p:spPr bwMode="auto">
              <a:xfrm>
                <a:off x="227012" y="682625"/>
                <a:ext cx="8688387" cy="5986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171450" indent="-171450">
                  <a:spcBef>
                    <a:spcPts val="0"/>
                  </a:spcBef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rgbClr val="333399"/>
                    </a:solidFill>
                  </a:rPr>
                  <a:t>Hidden Markov Model: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a directed graph in which nodes, or states, represent output (emission) distributions and arcs represent transitions between these nodes. Emission distributions can be discrete or continuous.</a:t>
                </a:r>
              </a:p>
              <a:p>
                <a:pPr marL="400050" indent="-215900">
                  <a:spcBef>
                    <a:spcPts val="0"/>
                  </a:spcBef>
                  <a:spcAft>
                    <a:spcPts val="1200"/>
                  </a:spcAft>
                  <a:buFont typeface="Wingdings" pitchFamily="2" charset="2"/>
                  <a:buChar char="§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HMMs are very effective at modeling data that has a sequential structure.</a:t>
                </a:r>
              </a:p>
              <a:p>
                <a:pPr marL="171450" indent="-171450">
                  <a:spcBef>
                    <a:spcPts val="0"/>
                  </a:spcBef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rgbClr val="333399"/>
                    </a:solidFill>
                  </a:rPr>
                  <a:t>Subproblems: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 Practical implementations of HMMs require computationally efficient solutions to ‘three problems’:</a:t>
                </a:r>
              </a:p>
              <a:p>
                <a:pPr marL="346075" indent="-173038">
                  <a:spcBef>
                    <a:spcPts val="0"/>
                  </a:spcBef>
                  <a:spcAft>
                    <a:spcPts val="600"/>
                  </a:spcAft>
                  <a:buFont typeface="Wingdings" charset="2"/>
                  <a:buChar char="§"/>
                </a:pPr>
                <a:r>
                  <a:rPr lang="en-US" sz="1800" b="1" dirty="0">
                    <a:solidFill>
                      <a:srgbClr val="333399"/>
                    </a:solidFill>
                  </a:rPr>
                  <a:t>Evaluation: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 computing the probability that we arrive in a state a time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and produce a particular observation at that state.</a:t>
                </a:r>
              </a:p>
              <a:p>
                <a:pPr marL="346075" indent="-173038">
                  <a:spcBef>
                    <a:spcPts val="0"/>
                  </a:spcBef>
                  <a:spcAft>
                    <a:spcPts val="600"/>
                  </a:spcAft>
                  <a:buFont typeface="Wingdings" charset="2"/>
                  <a:buChar char="§"/>
                </a:pPr>
                <a:r>
                  <a:rPr lang="en-US" sz="1800" b="1" dirty="0">
                    <a:solidFill>
                      <a:srgbClr val="333399"/>
                    </a:solidFill>
                  </a:rPr>
                  <a:t>Decoding: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 finding the path through the network with the highest likelihood (e.g., best path).</a:t>
                </a:r>
              </a:p>
              <a:p>
                <a:pPr marL="346075" indent="-173038">
                  <a:spcBef>
                    <a:spcPts val="0"/>
                  </a:spcBef>
                  <a:spcAft>
                    <a:spcPts val="1200"/>
                  </a:spcAft>
                  <a:buFont typeface="Wingdings" charset="2"/>
                  <a:buChar char="§"/>
                </a:pPr>
                <a:r>
                  <a:rPr lang="en-US" sz="1800" b="1" dirty="0">
                    <a:solidFill>
                      <a:srgbClr val="333399"/>
                    </a:solidFill>
                  </a:rPr>
                  <a:t>Learning: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 estimating the parameters of the model from data.</a:t>
                </a:r>
              </a:p>
              <a:p>
                <a:pPr marL="171450" indent="-171450">
                  <a:spcBef>
                    <a:spcPts val="0"/>
                  </a:spcBef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rgbClr val="333399"/>
                    </a:solidFill>
                  </a:rPr>
                  <a:t>Continuous Density Hidden Markov Models (CDHMM):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the most popular form of HMMs for many signal processing problems. Gaussian mixture distributions are commonly used (weighted sum of Gaussian pdfs).</a:t>
                </a:r>
              </a:p>
              <a:p>
                <a:pPr marL="171450" indent="-171450">
                  <a:spcBef>
                    <a:spcPts val="0"/>
                  </a:spcBef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rgbClr val="333399"/>
                    </a:solidFill>
                  </a:rPr>
                  <a:t>EM Algorithm: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plays an important role in learning because it proves the model will converge if trained iteratively.</a:t>
                </a:r>
              </a:p>
              <a:p>
                <a:pPr marL="171450" indent="-171450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1800" b="1" dirty="0">
                    <a:solidFill>
                      <a:srgbClr val="333399"/>
                    </a:solidFill>
                  </a:rPr>
                  <a:t>Generalizations: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 There are many generalizations of HMMs including Bayesian networks, deep belief networks and finite state automata.</a:t>
                </a:r>
              </a:p>
            </p:txBody>
          </p:sp>
        </mc:Choice>
        <mc:Fallback xmlns="">
          <p:sp>
            <p:nvSpPr>
              <p:cNvPr id="21507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012" y="682625"/>
                <a:ext cx="8688387" cy="5986254"/>
              </a:xfrm>
              <a:prstGeom prst="rect">
                <a:avLst/>
              </a:prstGeom>
              <a:blipFill>
                <a:blip r:embed="rId2"/>
                <a:stretch>
                  <a:fillRect l="-1460" t="-1057" r="-2190" b="-21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28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C3DAB64-7055-2B43-927B-36A10D4E1410}"/>
              </a:ext>
            </a:extLst>
          </p:cNvPr>
          <p:cNvSpPr/>
          <p:nvPr/>
        </p:nvSpPr>
        <p:spPr>
          <a:xfrm>
            <a:off x="228600" y="937543"/>
            <a:ext cx="4343399" cy="2132228"/>
          </a:xfrm>
          <a:prstGeom prst="rect">
            <a:avLst/>
          </a:prstGeom>
          <a:solidFill>
            <a:schemeClr val="bg1">
              <a:lumMod val="50000"/>
              <a:lumOff val="50000"/>
              <a:alpha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A124CD-3794-8449-B98D-1177CF53A9F7}"/>
              </a:ext>
            </a:extLst>
          </p:cNvPr>
          <p:cNvSpPr/>
          <p:nvPr/>
        </p:nvSpPr>
        <p:spPr>
          <a:xfrm>
            <a:off x="228601" y="3594152"/>
            <a:ext cx="4343400" cy="2055534"/>
          </a:xfrm>
          <a:prstGeom prst="rect">
            <a:avLst/>
          </a:prstGeom>
          <a:solidFill>
            <a:schemeClr val="bg1">
              <a:lumMod val="50000"/>
              <a:lumOff val="50000"/>
              <a:alpha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53200"/>
            <a:ext cx="24384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8600" y="0"/>
            <a:ext cx="8686800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Evaluation and Decoding (Review)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24FC1A-F21C-EE42-A992-E55C18406F70}"/>
              </a:ext>
            </a:extLst>
          </p:cNvPr>
          <p:cNvGrpSpPr/>
          <p:nvPr/>
        </p:nvGrpSpPr>
        <p:grpSpPr>
          <a:xfrm>
            <a:off x="4758982" y="719634"/>
            <a:ext cx="3577549" cy="2765723"/>
            <a:chOff x="4941742" y="857202"/>
            <a:chExt cx="3577549" cy="276572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ECAC826-BDA3-F742-960C-862BBB12D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86" r="8686"/>
            <a:stretch/>
          </p:blipFill>
          <p:spPr>
            <a:xfrm>
              <a:off x="5166117" y="937543"/>
              <a:ext cx="3353174" cy="2685382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28F1A70-1800-CF4B-B7A7-8915863F0B57}"/>
                </a:ext>
              </a:extLst>
            </p:cNvPr>
            <p:cNvSpPr/>
            <p:nvPr/>
          </p:nvSpPr>
          <p:spPr>
            <a:xfrm>
              <a:off x="4941742" y="857202"/>
              <a:ext cx="2395230" cy="2899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">
                <a:extLst>
                  <a:ext uri="{FF2B5EF4-FFF2-40B4-BE49-F238E27FC236}">
                    <a16:creationId xmlns:a16="http://schemas.microsoft.com/office/drawing/2014/main" id="{4D3144FE-451B-8D43-878D-516FC2BE85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425" y="589937"/>
                <a:ext cx="4346576" cy="54679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noAutofit/>
              </a:bodyPr>
              <a:lstStyle/>
              <a:p>
                <a:pPr marL="176213" indent="-176213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accent1"/>
                    </a:solidFill>
                  </a:rPr>
                  <a:t>Forward Algorithm:</a:t>
                </a:r>
                <a:endParaRPr lang="en-US" altLang="en-US" sz="1800" b="1" dirty="0">
                  <a:solidFill>
                    <a:schemeClr val="bg1"/>
                  </a:solidFill>
                </a:endParaRPr>
              </a:p>
              <a:p>
                <a:pPr marL="173038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initialize: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en-US" sz="1800" dirty="0">
                    <a:solidFill>
                      <a:schemeClr val="bg1"/>
                    </a:solidFill>
                  </a:rPr>
                  <a:t>,</a:t>
                </a:r>
                <a:r>
                  <a:rPr lang="en-US" altLang="en-US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altLang="en-US" sz="1800" dirty="0">
                    <a:solidFill>
                      <a:schemeClr val="bg1"/>
                    </a:solidFill>
                  </a:rPr>
                  <a:t>,</a:t>
                </a:r>
                <a:br>
                  <a:rPr lang="en-US" altLang="en-US" sz="1800" b="1" dirty="0">
                    <a:solidFill>
                      <a:schemeClr val="bg1"/>
                    </a:solidFill>
                  </a:rPr>
                </a:br>
                <a:r>
                  <a:rPr lang="en-US" altLang="en-US" sz="1800" b="1" dirty="0">
                    <a:solidFill>
                      <a:schemeClr val="bg1"/>
                    </a:solidFill>
                  </a:rPr>
                  <a:t>visible sequence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en-US" sz="18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346075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for: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en-US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en-US" sz="1800" b="1" dirty="0">
                  <a:solidFill>
                    <a:schemeClr val="bg1"/>
                  </a:solidFill>
                </a:endParaRPr>
              </a:p>
              <a:p>
                <a:pPr marL="52070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en-US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d>
                    <m:sSub>
                      <m:sSub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endParaRPr lang="en-US" altLang="en-US" sz="1800" b="1" dirty="0">
                  <a:solidFill>
                    <a:schemeClr val="bg1"/>
                  </a:solidFill>
                </a:endParaRPr>
              </a:p>
              <a:p>
                <a:pPr marL="40005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until: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en-US" sz="1800" b="1" dirty="0">
                  <a:solidFill>
                    <a:schemeClr val="bg1"/>
                  </a:solidFill>
                </a:endParaRPr>
              </a:p>
              <a:p>
                <a:pPr marL="173038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return: </a:t>
                </a:r>
                <a14:m>
                  <m:oMath xmlns:m="http://schemas.openxmlformats.org/officeDocument/2006/math">
                    <m:r>
                      <a:rPr lang="en-US" altLang="en-US" sz="18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altLang="en-U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altLang="en-US" sz="180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173038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end</a:t>
                </a:r>
              </a:p>
              <a:p>
                <a:pPr marL="176213" indent="-176213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accent1"/>
                    </a:solidFill>
                  </a:rPr>
                  <a:t>Backward Algorithm:</a:t>
                </a:r>
              </a:p>
              <a:p>
                <a:pPr marL="173038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initialize: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en-US" sz="1800" dirty="0">
                    <a:solidFill>
                      <a:schemeClr val="bg1"/>
                    </a:solidFill>
                  </a:rPr>
                  <a:t>,</a:t>
                </a:r>
                <a:r>
                  <a:rPr lang="en-US" altLang="en-US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altLang="en-US" sz="1800" dirty="0">
                    <a:solidFill>
                      <a:schemeClr val="bg1"/>
                    </a:solidFill>
                  </a:rPr>
                  <a:t>,</a:t>
                </a:r>
                <a:r>
                  <a:rPr lang="en-US" altLang="en-US" sz="18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en-US" sz="180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346075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for: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en-US" sz="1800" b="1" dirty="0">
                  <a:solidFill>
                    <a:schemeClr val="bg1"/>
                  </a:solidFill>
                </a:endParaRPr>
              </a:p>
              <a:p>
                <a:pPr marL="574675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d>
                    <m:sSub>
                      <m:sSub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endParaRPr lang="en-US" altLang="en-US" sz="1800" b="1" dirty="0">
                  <a:solidFill>
                    <a:schemeClr val="bg1"/>
                  </a:solidFill>
                </a:endParaRPr>
              </a:p>
              <a:p>
                <a:pPr marL="40005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until: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en-US" sz="1800" b="1" dirty="0">
                  <a:solidFill>
                    <a:schemeClr val="bg1"/>
                  </a:solidFill>
                </a:endParaRPr>
              </a:p>
              <a:p>
                <a:pPr marL="173038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return: </a:t>
                </a:r>
                <a14:m>
                  <m:oMath xmlns:m="http://schemas.openxmlformats.org/officeDocument/2006/math">
                    <m:r>
                      <a:rPr lang="en-US" altLang="en-US" sz="18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altLang="en-U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en-US" sz="180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173038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end</a:t>
                </a:r>
              </a:p>
              <a:p>
                <a:pPr marL="173038">
                  <a:spcBef>
                    <a:spcPts val="0"/>
                  </a:spcBef>
                  <a:spcAft>
                    <a:spcPts val="0"/>
                  </a:spcAft>
                </a:pPr>
                <a:endParaRPr lang="en-US" altLang="en-US" sz="1800" b="1" dirty="0">
                  <a:solidFill>
                    <a:schemeClr val="bg1"/>
                  </a:solidFill>
                </a:endParaRPr>
              </a:p>
              <a:p>
                <a:pPr marL="174625">
                  <a:spcBef>
                    <a:spcPts val="0"/>
                  </a:spcBef>
                  <a:spcAft>
                    <a:spcPts val="600"/>
                  </a:spcAft>
                </a:pPr>
                <a:endParaRPr lang="en-US" altLang="en-US" sz="1800" b="1" dirty="0">
                  <a:solidFill>
                    <a:schemeClr val="bg1"/>
                  </a:solidFill>
                </a:endParaRPr>
              </a:p>
              <a:p>
                <a:pPr marL="174625">
                  <a:spcBef>
                    <a:spcPts val="0"/>
                  </a:spcBef>
                  <a:spcAft>
                    <a:spcPts val="600"/>
                  </a:spcAft>
                </a:pPr>
                <a:endParaRPr lang="en-US" alt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Rectangle 4">
                <a:extLst>
                  <a:ext uri="{FF2B5EF4-FFF2-40B4-BE49-F238E27FC236}">
                    <a16:creationId xmlns:a16="http://schemas.microsoft.com/office/drawing/2014/main" id="{4D3144FE-451B-8D43-878D-516FC2BE85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425" y="589937"/>
                <a:ext cx="4346576" cy="5467963"/>
              </a:xfrm>
              <a:prstGeom prst="rect">
                <a:avLst/>
              </a:prstGeom>
              <a:blipFill>
                <a:blip r:embed="rId3"/>
                <a:stretch>
                  <a:fillRect l="-2915" t="-138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4">
            <a:extLst>
              <a:ext uri="{FF2B5EF4-FFF2-40B4-BE49-F238E27FC236}">
                <a16:creationId xmlns:a16="http://schemas.microsoft.com/office/drawing/2014/main" id="{F4632D38-1E0C-784D-AEA2-D4B74FE3A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2883" y="3843825"/>
            <a:ext cx="4107090" cy="221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176213" indent="-176213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en-US" sz="1800" b="1" dirty="0">
                <a:solidFill>
                  <a:schemeClr val="accent1"/>
                </a:solidFill>
              </a:rPr>
              <a:t>HMM (Viterbi) Decoding: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BCD245-8933-0647-ACD1-B658C281A606}"/>
              </a:ext>
            </a:extLst>
          </p:cNvPr>
          <p:cNvGrpSpPr/>
          <p:nvPr/>
        </p:nvGrpSpPr>
        <p:grpSpPr>
          <a:xfrm>
            <a:off x="5050272" y="4274545"/>
            <a:ext cx="3584863" cy="2236081"/>
            <a:chOff x="5330536" y="3572540"/>
            <a:chExt cx="3584863" cy="223608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BC7D8F7-CE88-B54E-ACFC-A356B6B5AFED}"/>
                </a:ext>
              </a:extLst>
            </p:cNvPr>
            <p:cNvSpPr/>
            <p:nvPr/>
          </p:nvSpPr>
          <p:spPr>
            <a:xfrm>
              <a:off x="5330536" y="3572540"/>
              <a:ext cx="3567401" cy="2236081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D822BC6-3945-9843-9485-CC2E3D2E37BA}"/>
                    </a:ext>
                  </a:extLst>
                </p:cNvPr>
                <p:cNvSpPr txBox="1"/>
                <p:nvPr/>
              </p:nvSpPr>
              <p:spPr>
                <a:xfrm>
                  <a:off x="5424054" y="3574473"/>
                  <a:ext cx="3491345" cy="223414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marL="9525"/>
                  <a:r>
                    <a:rPr lang="en-US" sz="1400" b="1" dirty="0"/>
                    <a:t>begin initialize: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𝑃𝑎𝑡h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←{},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←0</m:t>
                      </m:r>
                    </m:oMath>
                  </a14:m>
                  <a:endParaRPr lang="en-US" sz="1400" dirty="0"/>
                </a:p>
                <a:p>
                  <a:pPr marL="238125"/>
                  <a:r>
                    <a:rPr lang="en-US" sz="1400" b="1" dirty="0"/>
                    <a:t>for </a:t>
                  </a:r>
                  <a14:m>
                    <m:oMath xmlns:m="http://schemas.openxmlformats.org/officeDocument/2006/math">
                      <m:r>
                        <a:rPr lang="en-US" alt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+1, </m:t>
                      </m:r>
                      <m:r>
                        <a:rPr lang="en-US" alt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a14:m>
                  <a:endParaRPr lang="en-US" altLang="en-US" sz="1400" b="1" dirty="0">
                    <a:solidFill>
                      <a:schemeClr val="bg1"/>
                    </a:solidFill>
                  </a:endParaRPr>
                </a:p>
                <a:p>
                  <a:pPr marL="466725"/>
                  <a:r>
                    <a:rPr lang="en-US" altLang="en-US" sz="1400" b="1" dirty="0">
                      <a:solidFill>
                        <a:schemeClr val="bg1"/>
                      </a:solidFill>
                    </a:rPr>
                    <a:t>for </a:t>
                  </a:r>
                  <a14:m>
                    <m:oMath xmlns:m="http://schemas.openxmlformats.org/officeDocument/2006/math">
                      <m:r>
                        <a:rPr lang="en-US" alt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a14:m>
                  <a:endParaRPr lang="en-US" altLang="en-US" sz="1400" b="1" dirty="0">
                    <a:solidFill>
                      <a:schemeClr val="bg1"/>
                    </a:solidFill>
                  </a:endParaRPr>
                </a:p>
                <a:p>
                  <a:pPr marL="693738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en-US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</m:oMath>
                  </a14:m>
                  <a:r>
                    <a:rPr lang="en-US" altLang="en-US" sz="1400" dirty="0">
                      <a:solidFill>
                        <a:schemeClr val="bg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sSub>
                            <m:sSubPr>
                              <m:ctrlPr>
                                <a:rPr lang="en-US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a14:m>
                  <a:endParaRPr lang="en-US" sz="1400" b="1" dirty="0"/>
                </a:p>
                <a:p>
                  <a:pPr marL="466725"/>
                  <a:r>
                    <a:rPr lang="en-US" sz="1400" b="1" dirty="0"/>
                    <a:t>until </a:t>
                  </a:r>
                  <a14:m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en-US" sz="1400" dirty="0"/>
                </a:p>
                <a:p>
                  <a:pPr marL="466725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𝑎𝑟𝑔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altLang="en-US" sz="1400" dirty="0">
                      <a:solidFill>
                        <a:schemeClr val="bg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en-US" sz="1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endParaRPr lang="en-US" sz="1400" dirty="0"/>
                </a:p>
                <a:p>
                  <a:pPr marL="466725"/>
                  <a:r>
                    <a:rPr lang="en-US" sz="1400" b="1" dirty="0"/>
                    <a:t>Append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𝒕𝒐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𝑃𝑎𝑡h</m:t>
                      </m:r>
                    </m:oMath>
                  </a14:m>
                  <a:endParaRPr lang="en-US" sz="1400" dirty="0"/>
                </a:p>
                <a:p>
                  <a:pPr marL="238125"/>
                  <a:r>
                    <a:rPr lang="en-US" sz="1400" b="1" dirty="0"/>
                    <a:t>until </a:t>
                  </a:r>
                  <a14:m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endParaRPr lang="en-US" sz="1400" dirty="0"/>
                </a:p>
                <a:p>
                  <a:pPr marL="9525"/>
                  <a:r>
                    <a:rPr lang="en-US" sz="1400" b="1" dirty="0"/>
                    <a:t>return</a:t>
                  </a:r>
                  <a14:m>
                    <m:oMath xmlns:m="http://schemas.openxmlformats.org/officeDocument/2006/math">
                      <m: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𝑃𝑎𝑡h</m:t>
                      </m:r>
                    </m:oMath>
                  </a14:m>
                  <a:endParaRPr lang="en-US" sz="1400" b="1" dirty="0"/>
                </a:p>
                <a:p>
                  <a:pPr marL="9525"/>
                  <a:r>
                    <a:rPr lang="en-US" sz="1400" b="1" dirty="0"/>
                    <a:t>end</a:t>
                  </a:r>
                </a:p>
                <a:p>
                  <a:endParaRPr lang="en-US" sz="1400" b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D822BC6-3945-9843-9485-CC2E3D2E37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054" y="3574473"/>
                  <a:ext cx="3491345" cy="2234148"/>
                </a:xfrm>
                <a:prstGeom prst="rect">
                  <a:avLst/>
                </a:prstGeom>
                <a:blipFill>
                  <a:blip r:embed="rId4"/>
                  <a:stretch>
                    <a:fillRect l="-3261" t="-2260" b="-3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45219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53200"/>
            <a:ext cx="24384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8600" y="0"/>
            <a:ext cx="8686800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Learning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169608" y="589937"/>
                <a:ext cx="8728329" cy="59675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pPr marL="176213" indent="-176213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Let us derive the learning algorithm heuristically, and then formally derive it using the EM Theorem.</a:t>
                </a:r>
              </a:p>
              <a:p>
                <a:pPr marL="176213" indent="-176213">
                  <a:spcBef>
                    <a:spcPts val="0"/>
                  </a:spcBef>
                  <a:spcAft>
                    <a:spcPts val="17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Recall the Forward and Backward Algorithms:</a:t>
                </a:r>
              </a:p>
              <a:p>
                <a:pPr marL="176213" indent="-176213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Define the probability of a transition from </a:t>
                </a:r>
                <a14:m>
                  <m:oMath xmlns:m="http://schemas.openxmlformats.org/officeDocument/2006/math">
                    <m:r>
                      <a:rPr lang="en-US" alt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/>
                      </a:rPr>
                      <m:t>𝜔</m:t>
                    </m:r>
                    <m:r>
                      <a:rPr lang="en-US" altLang="en-US" sz="18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alt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𝑡</m:t>
                        </m:r>
                        <m:r>
                          <a:rPr lang="en-US" alt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alt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𝜔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given the model generated the entire training sequence,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460375"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alt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en-US" sz="1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en-US" alt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alt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altLang="en-US" sz="1800" b="1" dirty="0">
                  <a:solidFill>
                    <a:schemeClr val="bg1"/>
                  </a:solidFill>
                </a:endParaRPr>
              </a:p>
              <a:p>
                <a:pPr marL="173038" indent="-173038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The expected number of transitions </a:t>
                </a:r>
                <a:br>
                  <a:rPr lang="en-US" altLang="en-US" sz="1800" b="1" dirty="0">
                    <a:solidFill>
                      <a:schemeClr val="bg1"/>
                    </a:solidFill>
                  </a:rPr>
                </a:br>
                <a:r>
                  <a:rPr lang="en-US" altLang="en-US" sz="1800" b="1" dirty="0">
                    <a:solidFill>
                      <a:schemeClr val="bg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alt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/>
                      </a:rPr>
                      <m:t>𝜔</m:t>
                    </m:r>
                    <m:r>
                      <a:rPr lang="en-US" altLang="en-US" sz="18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alt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𝑡</m:t>
                        </m:r>
                        <m:r>
                          <a:rPr lang="en-US" alt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alt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𝜔</m:t>
                        </m:r>
                      </m:e>
                      <m:sub>
                        <m:r>
                          <a:rPr lang="en-US" alt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at any time is simply </a:t>
                </a:r>
                <a:br>
                  <a:rPr lang="en-US" altLang="en-US" sz="1800" b="1" dirty="0">
                    <a:solidFill>
                      <a:schemeClr val="bg1"/>
                    </a:solidFill>
                  </a:rPr>
                </a:br>
                <a:r>
                  <a:rPr lang="en-US" altLang="en-US" sz="1800" b="1" dirty="0">
                    <a:solidFill>
                      <a:schemeClr val="bg1"/>
                    </a:solidFill>
                  </a:rPr>
                  <a:t>the sum of</a:t>
                </a:r>
                <a14:m>
                  <m:oMath xmlns:m="http://schemas.openxmlformats.org/officeDocument/2006/math">
                    <m:r>
                      <a:rPr lang="en-US" altLang="en-US" sz="18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over time,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en-U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en-US" sz="18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173038" indent="-173038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The expected number of transitions from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/>
                      </a:rPr>
                      <m:t>𝜔</m:t>
                    </m:r>
                    <m:r>
                      <a:rPr lang="en-US" altLang="en-US" sz="18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is: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608" y="589937"/>
                <a:ext cx="8728329" cy="5967596"/>
              </a:xfrm>
              <a:prstGeom prst="rect">
                <a:avLst/>
              </a:prstGeom>
              <a:blipFill>
                <a:blip r:embed="rId2"/>
                <a:stretch>
                  <a:fillRect l="-1599" t="-1274" b="-95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F2B4C233-59B5-D94F-87B4-E196AD237A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1586962"/>
                  </p:ext>
                </p:extLst>
              </p:nvPr>
            </p:nvGraphicFramePr>
            <p:xfrm>
              <a:off x="1355204" y="1744698"/>
              <a:ext cx="6357136" cy="17929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78568">
                      <a:extLst>
                        <a:ext uri="{9D8B030D-6E8A-4147-A177-3AD203B41FA5}">
                          <a16:colId xmlns:a16="http://schemas.microsoft.com/office/drawing/2014/main" val="2802707200"/>
                        </a:ext>
                      </a:extLst>
                    </a:gridCol>
                    <a:gridCol w="3178568">
                      <a:extLst>
                        <a:ext uri="{9D8B030D-6E8A-4147-A177-3AD203B41FA5}">
                          <a16:colId xmlns:a16="http://schemas.microsoft.com/office/drawing/2014/main" val="1483175470"/>
                        </a:ext>
                      </a:extLst>
                    </a:gridCol>
                  </a:tblGrid>
                  <a:tr h="1301071">
                    <a:tc>
                      <a:txBody>
                        <a:bodyPr/>
                        <a:lstStyle/>
                        <a:p>
                          <a:pPr marL="122238" inden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/>
                          </a:pPr>
                          <a:r>
                            <a:rPr lang="en-US" altLang="en-US" sz="1400" b="1" dirty="0">
                              <a:solidFill>
                                <a:schemeClr val="accent1"/>
                              </a:solidFill>
                            </a:rPr>
                            <a:t>Forward:</a:t>
                          </a:r>
                        </a:p>
                        <a:p>
                          <a:pPr marL="234950" inden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/>
                          </a:pPr>
                          <a:r>
                            <a:rPr lang="en-US" altLang="en-US" sz="1400" b="1" dirty="0">
                              <a:solidFill>
                                <a:schemeClr val="bg1"/>
                              </a:solidFill>
                            </a:rPr>
                            <a:t>initialize: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altLang="en-US" sz="1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=0, </m:t>
                              </m:r>
                              <m:sSub>
                                <m:sSubPr>
                                  <m:ctrlP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en-US" sz="1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en-US" sz="1400" dirty="0">
                              <a:solidFill>
                                <a:schemeClr val="bg1"/>
                              </a:solidFill>
                            </a:rPr>
                            <a:t>,</a:t>
                          </a:r>
                          <a:r>
                            <a:rPr lang="en-US" altLang="en-US" sz="1400" dirty="0">
                              <a:solidFill>
                                <a:schemeClr val="bg1"/>
                              </a:solidFill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en-US" sz="1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en-US" sz="1400" dirty="0">
                              <a:solidFill>
                                <a:schemeClr val="bg1"/>
                              </a:solidFill>
                            </a:rPr>
                            <a:t>,</a:t>
                          </a:r>
                          <a:r>
                            <a:rPr lang="en-US" altLang="en-US" sz="1400" b="1" dirty="0">
                              <a:solidFill>
                                <a:schemeClr val="bg1"/>
                              </a:solidFill>
                            </a:rPr>
                            <a:t> visible sequence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en-US" sz="1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en-US" altLang="en-US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endParaRPr lang="en-US" altLang="en-US" sz="1400" b="0" dirty="0">
                            <a:solidFill>
                              <a:schemeClr val="bg1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pPr marL="460375" inden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/>
                          </a:pPr>
                          <a:r>
                            <a:rPr lang="en-US" altLang="en-US" sz="1400" b="1" dirty="0">
                              <a:solidFill>
                                <a:schemeClr val="bg1"/>
                              </a:solidFill>
                            </a:rPr>
                            <a:t>for: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en-US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n-US" alt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endParaRPr lang="en-US" altLang="en-US" sz="1400" b="1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marL="685800" inden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en-US" sz="1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en-US" sz="1400" dirty="0">
                              <a:solidFill>
                                <a:schemeClr val="bg1"/>
                              </a:solidFill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en-US" sz="14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en-US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en-US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en-US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en-US" sz="1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1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en-US" sz="1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en-US" sz="1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en-US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altLang="en-US" sz="1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1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1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sSub>
                                <m:sSubPr>
                                  <m:ctrlP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oMath>
                          </a14:m>
                          <a:endParaRPr lang="en-US" altLang="en-US" sz="1400" b="1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marL="460375" inden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/>
                          </a:pPr>
                          <a:r>
                            <a:rPr lang="en-US" altLang="en-US" sz="1400" b="1" dirty="0">
                              <a:solidFill>
                                <a:schemeClr val="bg1"/>
                              </a:solidFill>
                            </a:rPr>
                            <a:t>until: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en-US" altLang="en-US" sz="1400" b="1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marL="234950" inden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/>
                          </a:pPr>
                          <a:r>
                            <a:rPr lang="en-US" altLang="en-US" sz="1400" b="1" dirty="0">
                              <a:solidFill>
                                <a:schemeClr val="bg1"/>
                              </a:solidFill>
                            </a:rPr>
                            <a:t>return: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en-US" sz="1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en-US" sz="1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en-US" sz="14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14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p>
                                      <m:r>
                                        <a:rPr lang="en-US" altLang="en-US" sz="14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US" altLang="en-US" sz="1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en-US" sz="1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en-US" sz="1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oMath>
                          </a14:m>
                          <a:endParaRPr lang="en-US" altLang="en-US" sz="1400" dirty="0">
                            <a:solidFill>
                              <a:schemeClr val="bg1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pPr marL="234950" inden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/>
                          </a:pPr>
                          <a:r>
                            <a:rPr lang="en-US" altLang="en-US" sz="1400" b="1" dirty="0">
                              <a:solidFill>
                                <a:schemeClr val="bg1"/>
                              </a:solidFill>
                            </a:rPr>
                            <a:t>end</a:t>
                          </a:r>
                        </a:p>
                      </a:txBody>
                      <a:tcPr marL="18288" marR="18288" marT="18288" marB="18288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122238" inden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/>
                          </a:pPr>
                          <a:r>
                            <a:rPr lang="en-US" altLang="en-US" sz="1400" b="1" dirty="0">
                              <a:solidFill>
                                <a:schemeClr val="accent1"/>
                              </a:solidFill>
                            </a:rPr>
                            <a:t>Backward:</a:t>
                          </a:r>
                        </a:p>
                        <a:p>
                          <a:pPr marL="234950" inden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/>
                          </a:pPr>
                          <a:r>
                            <a:rPr lang="en-US" altLang="en-US" sz="1400" b="1" dirty="0">
                              <a:solidFill>
                                <a:schemeClr val="bg1"/>
                              </a:solidFill>
                            </a:rPr>
                            <a:t>initialize: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  <m:r>
                                <a:rPr lang="en-US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en-US" sz="1400" dirty="0">
                              <a:solidFill>
                                <a:schemeClr val="bg1"/>
                              </a:solidFill>
                            </a:rPr>
                            <a:t>,</a:t>
                          </a:r>
                          <a:r>
                            <a:rPr lang="en-US" altLang="en-US" sz="1400" dirty="0">
                              <a:solidFill>
                                <a:schemeClr val="bg1"/>
                              </a:solidFill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en-US" sz="1400" dirty="0">
                              <a:solidFill>
                                <a:schemeClr val="bg1"/>
                              </a:solidFill>
                            </a:rPr>
                            <a:t>,</a:t>
                          </a:r>
                          <a:r>
                            <a:rPr lang="en-US" altLang="en-US" sz="1400" b="1" dirty="0">
                              <a:solidFill>
                                <a:schemeClr val="bg1"/>
                              </a:solidFill>
                            </a:rPr>
                            <a:t> visible sequence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en-US" sz="1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endParaRPr lang="en-US" altLang="en-US" sz="1400" dirty="0">
                            <a:solidFill>
                              <a:schemeClr val="bg1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pPr marL="460375" inden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/>
                          </a:pPr>
                          <a:r>
                            <a:rPr lang="en-US" altLang="en-US" sz="1400" b="1" dirty="0">
                              <a:solidFill>
                                <a:schemeClr val="bg1"/>
                              </a:solidFill>
                            </a:rPr>
                            <a:t>for: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n-US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en-US" altLang="en-US" sz="1400" b="1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marL="685800" inden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en-US" sz="1400" dirty="0">
                              <a:solidFill>
                                <a:schemeClr val="bg1"/>
                              </a:solidFill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en-US" sz="14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en-US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en-US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en-US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en-US" sz="1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1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en-US" sz="1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en-US" sz="1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en-US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altLang="en-US" sz="1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1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1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sSub>
                                <m:sSubPr>
                                  <m:ctrlP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oMath>
                          </a14:m>
                          <a:endParaRPr lang="en-US" altLang="en-US" sz="1400" b="1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marL="460375" inden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/>
                          </a:pPr>
                          <a:r>
                            <a:rPr lang="en-US" altLang="en-US" sz="1400" b="1" dirty="0">
                              <a:solidFill>
                                <a:schemeClr val="bg1"/>
                              </a:solidFill>
                            </a:rPr>
                            <a:t>until: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endParaRPr lang="en-US" altLang="en-US" sz="1400" b="1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marL="234950" inden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/>
                          </a:pPr>
                          <a:r>
                            <a:rPr lang="en-US" altLang="en-US" sz="1400" b="1" dirty="0">
                              <a:solidFill>
                                <a:schemeClr val="bg1"/>
                              </a:solidFill>
                            </a:rPr>
                            <a:t>return: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en-US" sz="1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en-US" sz="1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en-US" sz="14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14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p>
                                      <m:r>
                                        <a:rPr lang="en-US" altLang="en-US" sz="14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en-US" sz="1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oMath>
                          </a14:m>
                          <a:endParaRPr lang="en-US" altLang="en-US" sz="1400" dirty="0">
                            <a:solidFill>
                              <a:schemeClr val="bg1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pPr marL="234950" indent="0"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  <a:tabLst/>
                          </a:pPr>
                          <a:r>
                            <a:rPr lang="en-US" altLang="en-US" sz="1400" b="1" dirty="0">
                              <a:solidFill>
                                <a:schemeClr val="bg1"/>
                              </a:solidFill>
                            </a:rPr>
                            <a:t>end</a:t>
                          </a:r>
                          <a:endParaRPr lang="en-US" dirty="0"/>
                        </a:p>
                      </a:txBody>
                      <a:tcPr marL="18288" marR="18288" marT="18288" marB="18288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26939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F2B4C233-59B5-D94F-87B4-E196AD237A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1586962"/>
                  </p:ext>
                </p:extLst>
              </p:nvPr>
            </p:nvGraphicFramePr>
            <p:xfrm>
              <a:off x="1355204" y="1744698"/>
              <a:ext cx="6357136" cy="17929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78568">
                      <a:extLst>
                        <a:ext uri="{9D8B030D-6E8A-4147-A177-3AD203B41FA5}">
                          <a16:colId xmlns:a16="http://schemas.microsoft.com/office/drawing/2014/main" val="2802707200"/>
                        </a:ext>
                      </a:extLst>
                    </a:gridCol>
                    <a:gridCol w="3178568">
                      <a:extLst>
                        <a:ext uri="{9D8B030D-6E8A-4147-A177-3AD203B41FA5}">
                          <a16:colId xmlns:a16="http://schemas.microsoft.com/office/drawing/2014/main" val="1483175470"/>
                        </a:ext>
                      </a:extLst>
                    </a:gridCol>
                  </a:tblGrid>
                  <a:tr h="17929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288" marR="18288" marT="18288" marB="18288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" t="-2113" r="-100797" b="-4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288" marR="18288" marT="18288" marB="18288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398" t="-2113" r="-797" b="-49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269398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50640" name="Picture 112">
            <a:hlinkClick r:id="rId4"/>
            <a:extLst>
              <a:ext uri="{FF2B5EF4-FFF2-40B4-BE49-F238E27FC236}">
                <a16:creationId xmlns:a16="http://schemas.microsoft.com/office/drawing/2014/main" id="{288ADF08-529A-A642-99AC-27BB38F30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537" y="4430491"/>
            <a:ext cx="3556740" cy="151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85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53200"/>
            <a:ext cx="24384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8600" y="0"/>
            <a:ext cx="8686800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b="1" dirty="0" err="1">
                <a:solidFill>
                  <a:schemeClr val="accent2"/>
                </a:solidFill>
              </a:rPr>
              <a:t>Reestimating</a:t>
            </a:r>
            <a:r>
              <a:rPr lang="en-US" b="1" dirty="0">
                <a:solidFill>
                  <a:schemeClr val="accent2"/>
                </a:solidFill>
              </a:rPr>
              <a:t>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229625" y="546961"/>
                <a:ext cx="8685775" cy="58949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noAutofit/>
              </a:bodyPr>
              <a:lstStyle/>
              <a:p>
                <a:pPr marL="176213" indent="-176213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Therefore, a new estimate for the transition probability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en-US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den>
                    </m:f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176213" indent="-176213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Similarly, the output probability density function is:</a:t>
                </a:r>
                <a14:m>
                  <m:oMath xmlns:m="http://schemas.openxmlformats.org/officeDocument/2006/math">
                    <m:r>
                      <a:rPr lang="en-US" altLang="en-US" sz="18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en-US" sz="1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en-US" sz="18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en-US" sz="18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en-US" sz="18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en-US" sz="1800" b="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en-US" sz="1800" b="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r>
                                          <a:rPr lang="en-US" altLang="en-US" sz="1800" b="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en-US" sz="1800" b="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en-US" sz="1800" b="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sub>
                                <m:sup>
                                  <m:r>
                                    <a:rPr lang="en-US" alt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en-US" sz="18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en-US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en-US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en-US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1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mr>
                        </m:m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𝑗𝑙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den>
                    </m:f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176213" indent="-176213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The resulting reestimation algorithm is known as the </a:t>
                </a:r>
                <a:r>
                  <a:rPr lang="en-US" altLang="en-US" sz="1800" b="1" dirty="0">
                    <a:solidFill>
                      <a:schemeClr val="accent1"/>
                    </a:solidFill>
                  </a:rPr>
                  <a:t>Baum-Welch</a:t>
                </a:r>
                <a:br>
                  <a:rPr lang="en-US" altLang="en-US" sz="1800" b="1" dirty="0">
                    <a:solidFill>
                      <a:schemeClr val="bg1"/>
                    </a:solidFill>
                  </a:rPr>
                </a:br>
                <a:r>
                  <a:rPr lang="en-US" altLang="en-US" sz="1800" b="1" dirty="0">
                    <a:solidFill>
                      <a:schemeClr val="bg1"/>
                    </a:solidFill>
                  </a:rPr>
                  <a:t>or </a:t>
                </a:r>
                <a:r>
                  <a:rPr lang="en-US" altLang="en-US" sz="1800" b="1" dirty="0">
                    <a:solidFill>
                      <a:schemeClr val="accent1"/>
                    </a:solidFill>
                  </a:rPr>
                  <a:t>Forward Backward </a:t>
                </a:r>
                <a:r>
                  <a:rPr lang="en-US" altLang="en-US" sz="1800" b="1" dirty="0">
                    <a:solidFill>
                      <a:schemeClr val="bg1"/>
                    </a:solidFill>
                  </a:rPr>
                  <a:t>algorithm:</a:t>
                </a:r>
              </a:p>
              <a:p>
                <a:pPr marL="460375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400" b="1" dirty="0">
                    <a:solidFill>
                      <a:schemeClr val="bg1"/>
                    </a:solidFill>
                  </a:rPr>
                  <a:t>begin initialize: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en-US" sz="1400" dirty="0">
                    <a:solidFill>
                      <a:schemeClr val="bg1"/>
                    </a:solidFill>
                  </a:rPr>
                  <a:t>,</a:t>
                </a:r>
                <a:r>
                  <a:rPr lang="en-US" altLang="en-US" sz="14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altLang="en-US" sz="1400" dirty="0">
                    <a:solidFill>
                      <a:schemeClr val="bg1"/>
                    </a:solidFill>
                  </a:rPr>
                  <a:t>, </a:t>
                </a:r>
                <a:r>
                  <a:rPr lang="en-US" altLang="en-US" sz="1400" b="1" dirty="0">
                    <a:solidFill>
                      <a:schemeClr val="bg1"/>
                    </a:solidFill>
                  </a:rPr>
                  <a:t>training sequence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en-US" sz="1400" b="1" dirty="0">
                    <a:solidFill>
                      <a:schemeClr val="bg1"/>
                    </a:solidFill>
                  </a:rPr>
                  <a:t>,</a:t>
                </a:r>
              </a:p>
              <a:p>
                <a:pPr marL="460375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400" b="1" dirty="0">
                    <a:solidFill>
                      <a:schemeClr val="bg1"/>
                    </a:solidFill>
                  </a:rPr>
                  <a:t>convergence criterion </a:t>
                </a:r>
                <a14:m>
                  <m:oMath xmlns:m="http://schemas.openxmlformats.org/officeDocument/2006/math">
                    <m:r>
                      <a:rPr lang="en-US" alt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alt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en-US" sz="1400" b="1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68580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400" b="1" dirty="0">
                    <a:solidFill>
                      <a:schemeClr val="bg1"/>
                    </a:solidFill>
                  </a:rPr>
                  <a:t>do: </a:t>
                </a:r>
                <a14:m>
                  <m:oMath xmlns:m="http://schemas.openxmlformats.org/officeDocument/2006/math">
                    <m:r>
                      <a:rPr lang="en-US" alt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en-US" sz="1400" b="1" dirty="0">
                  <a:solidFill>
                    <a:schemeClr val="bg1"/>
                  </a:solidFill>
                </a:endParaRPr>
              </a:p>
              <a:p>
                <a:pPr marL="92075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400" b="1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compute</a:t>
                </a:r>
                <a:r>
                  <a:rPr lang="en-US" altLang="en-US" sz="14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d>
                      <m:dPr>
                        <m:ctrlPr>
                          <a:rPr lang="en-US" alt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en-US" sz="1400" b="1" dirty="0">
                    <a:solidFill>
                      <a:schemeClr val="bg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en-US" sz="1400" b="1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en-US" sz="1400" b="1" dirty="0">
                  <a:solidFill>
                    <a:schemeClr val="bg1"/>
                  </a:solidFill>
                </a:endParaRPr>
              </a:p>
              <a:p>
                <a:pPr marL="92075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400" b="1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compute</a:t>
                </a:r>
                <a:r>
                  <a:rPr lang="en-US" altLang="en-US" sz="14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d>
                      <m:dPr>
                        <m:ctrlP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en-US" sz="1400" b="1" dirty="0">
                    <a:solidFill>
                      <a:schemeClr val="bg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en-US" sz="1400" b="1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en-US" sz="1400" b="1" dirty="0">
                  <a:solidFill>
                    <a:schemeClr val="bg1"/>
                  </a:solidFill>
                </a:endParaRPr>
              </a:p>
              <a:p>
                <a:pPr marL="92075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alt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en-US" sz="1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en-US" sz="1400" b="1" dirty="0">
                  <a:solidFill>
                    <a:schemeClr val="bg1"/>
                  </a:solidFill>
                </a:endParaRPr>
              </a:p>
              <a:p>
                <a:pPr marL="92075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d>
                      <m:dPr>
                        <m:ctrlP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en-US" sz="1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en-US" sz="1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d>
                      <m:dPr>
                        <m:ctrlP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en-US" sz="1400" b="1" dirty="0">
                  <a:solidFill>
                    <a:schemeClr val="bg1"/>
                  </a:solidFill>
                </a:endParaRPr>
              </a:p>
              <a:p>
                <a:pPr marL="68580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400" b="1" dirty="0">
                    <a:solidFill>
                      <a:schemeClr val="bg1"/>
                    </a:solidFill>
                  </a:rPr>
                  <a:t>until: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d>
                          <m:dPr>
                            <m:ctrlP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d>
                          <m:dPr>
                            <m:ctrlP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alt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en-US" sz="1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en-US" sz="1400" dirty="0">
                  <a:solidFill>
                    <a:schemeClr val="bg1"/>
                  </a:solidFill>
                </a:endParaRPr>
              </a:p>
              <a:p>
                <a:pPr marL="460375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400" b="1" dirty="0">
                    <a:solidFill>
                      <a:schemeClr val="bg1"/>
                    </a:solidFill>
                  </a:rPr>
                  <a:t>return: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en-US" sz="1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en-US" sz="14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alt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en-US" sz="1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d>
                      <m:dPr>
                        <m:ctrlP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en-US" sz="140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460375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altLang="en-US" sz="1400" b="1" dirty="0">
                    <a:solidFill>
                      <a:schemeClr val="bg1"/>
                    </a:solidFill>
                  </a:rPr>
                  <a:t>end</a:t>
                </a:r>
              </a:p>
              <a:p>
                <a:pPr marL="176213" indent="-176213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Convergence is very quick (typically within three iterations).</a:t>
                </a:r>
              </a:p>
              <a:p>
                <a:pPr marL="176213" indent="-176213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Seeding the parameters with good initial guesses is very important.</a:t>
                </a:r>
              </a:p>
              <a:p>
                <a:pPr marL="176213" indent="-176213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The forward backward principle is used in many algorithms.</a:t>
                </a:r>
                <a:endParaRPr lang="en-US" altLang="en-US" sz="1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625" y="546961"/>
                <a:ext cx="8685775" cy="5894936"/>
              </a:xfrm>
              <a:prstGeom prst="rect">
                <a:avLst/>
              </a:prstGeom>
              <a:blipFill>
                <a:blip r:embed="rId2"/>
                <a:stretch>
                  <a:fillRect l="-1606" t="-5376" b="-43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E88FB09-50DA-6743-B9EC-DE1C8D4D9D36}"/>
              </a:ext>
            </a:extLst>
          </p:cNvPr>
          <p:cNvSpPr/>
          <p:nvPr/>
        </p:nvSpPr>
        <p:spPr>
          <a:xfrm>
            <a:off x="577922" y="2745792"/>
            <a:ext cx="4898204" cy="2370736"/>
          </a:xfrm>
          <a:prstGeom prst="rect">
            <a:avLst/>
          </a:prstGeom>
          <a:solidFill>
            <a:schemeClr val="bg1">
              <a:lumMod val="50000"/>
              <a:lumOff val="50000"/>
              <a:alpha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28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53200"/>
            <a:ext cx="24384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8600" y="0"/>
            <a:ext cx="8686800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Continuous Probability Density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228600" y="619433"/>
                <a:ext cx="8688387" cy="60073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noAutofit/>
              </a:bodyPr>
              <a:lstStyle/>
              <a:p>
                <a:pPr marL="176213" indent="-176213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The discrete HMM incorporates a discrete </a:t>
                </a:r>
                <a:br>
                  <a:rPr lang="en-US" altLang="en-US" sz="1800" b="1" dirty="0">
                    <a:solidFill>
                      <a:schemeClr val="bg1"/>
                    </a:solidFill>
                  </a:rPr>
                </a:br>
                <a:r>
                  <a:rPr lang="en-US" altLang="en-US" sz="1800" b="1" dirty="0">
                    <a:solidFill>
                      <a:schemeClr val="bg1"/>
                    </a:solidFill>
                  </a:rPr>
                  <a:t>probability density function, captured in the </a:t>
                </a:r>
                <a:br>
                  <a:rPr lang="en-US" altLang="en-US" sz="1800" b="1" dirty="0">
                    <a:solidFill>
                      <a:schemeClr val="bg1"/>
                    </a:solidFill>
                  </a:rPr>
                </a:br>
                <a:r>
                  <a:rPr lang="en-US" altLang="en-US" sz="1800" b="1" dirty="0">
                    <a:solidFill>
                      <a:schemeClr val="bg1"/>
                    </a:solidFill>
                  </a:rPr>
                  <a:t>matrix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, to describe the probability of outputting </a:t>
                </a:r>
                <a:br>
                  <a:rPr lang="en-US" altLang="en-US" sz="1800" b="1" dirty="0">
                    <a:solidFill>
                      <a:schemeClr val="bg1"/>
                    </a:solidFill>
                  </a:rPr>
                </a:br>
                <a:r>
                  <a:rPr lang="en-US" altLang="en-US" sz="1800" b="1" dirty="0">
                    <a:solidFill>
                      <a:schemeClr val="bg1"/>
                    </a:solidFill>
                  </a:rPr>
                  <a:t>any of the </a:t>
                </a: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symbols at each state.</a:t>
                </a:r>
              </a:p>
              <a:p>
                <a:pPr marL="176213" indent="-176213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But signal measurements, or feature vectors, are </a:t>
                </a:r>
                <a:br>
                  <a:rPr lang="en-US" altLang="en-US" sz="1800" b="1" dirty="0">
                    <a:solidFill>
                      <a:schemeClr val="bg1"/>
                    </a:solidFill>
                  </a:rPr>
                </a:br>
                <a:r>
                  <a:rPr lang="en-US" altLang="en-US" sz="1800" b="1" dirty="0">
                    <a:solidFill>
                      <a:schemeClr val="bg1"/>
                    </a:solidFill>
                  </a:rPr>
                  <a:t>continuous-valued </a:t>
                </a: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-dimensional vectors.</a:t>
                </a:r>
              </a:p>
              <a:p>
                <a:pPr marL="176213" indent="-176213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In order to use our discrete HMM technology, we must vector quantize (VQ) this data – reduce the continuous-valued vectors to discrete values chosen from a set of </a:t>
                </a:r>
                <a14:m>
                  <m:oMath xmlns:m="http://schemas.openxmlformats.org/officeDocument/2006/math">
                    <m:r>
                      <a:rPr lang="en-US" alt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codebook vectors.</a:t>
                </a:r>
              </a:p>
              <a:p>
                <a:pPr marL="176213" indent="-176213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Initially most HMMs were based on VQ front-ends. However, since the early 1990’s, the continuous density model has become widely accepted.</a:t>
                </a:r>
              </a:p>
              <a:p>
                <a:pPr marL="176213" indent="-176213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We can use a Gaussian mixture model at each state to represent arbitrary distributions:</a:t>
                </a:r>
              </a:p>
              <a:p>
                <a:pPr marL="460375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f>
                          <m:f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</m:e>
                            </m:d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𝜮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8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p>
                            </m:sSup>
                          </m:den>
                        </m:f>
                        <m:r>
                          <a:rPr lang="en-US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  <m:r>
                                      <a:rPr lang="en-US" sz="1800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8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en-US" sz="18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  <m:sup>
                                <m:r>
                                  <a:rPr lang="en-US" sz="18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sz="18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𝑖𝑚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altLang="en-US" sz="1800" dirty="0">
                    <a:solidFill>
                      <a:schemeClr val="bg1"/>
                    </a:solidFill>
                  </a:rPr>
                  <a:t>,</a:t>
                </a:r>
              </a:p>
              <a:p>
                <a:pPr marL="173038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altLang="en-US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e>
                    </m:nary>
                    <m:r>
                      <a:rPr lang="en-US" alt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en-US" sz="18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176213" indent="-176213"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Note  since this amounts to assigning a mean and covariance matrix for each mixture component, we experience a significant increase in complexity </a:t>
                </a:r>
                <a:r>
                  <a:rPr lang="en-US" altLang="en-US" sz="1800" b="1" dirty="0">
                    <a:solidFill>
                      <a:schemeClr val="bg1"/>
                    </a:solidFill>
                    <a:sym typeface="Wingdings" pitchFamily="2" charset="2"/>
                  </a:rPr>
                  <a:t></a:t>
                </a:r>
                <a:endParaRPr lang="en-US" alt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619433"/>
                <a:ext cx="8688387" cy="6007398"/>
              </a:xfrm>
              <a:prstGeom prst="rect">
                <a:avLst/>
              </a:prstGeom>
              <a:blipFill>
                <a:blip r:embed="rId3"/>
                <a:stretch>
                  <a:fillRect l="-1606" t="-1055" r="-876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6113124" y="743778"/>
            <a:ext cx="2701955" cy="989058"/>
            <a:chOff x="340237" y="1557338"/>
            <a:chExt cx="4510190" cy="1650968"/>
          </a:xfrm>
        </p:grpSpPr>
        <p:cxnSp>
          <p:nvCxnSpPr>
            <p:cNvPr id="12" name="Straight Arrow Connector 11"/>
            <p:cNvCxnSpPr/>
            <p:nvPr/>
          </p:nvCxnSpPr>
          <p:spPr>
            <a:xfrm rot="5400000" flipH="1" flipV="1">
              <a:off x="237332" y="2242344"/>
              <a:ext cx="1371600" cy="1588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22338" y="2928938"/>
              <a:ext cx="3649662" cy="1588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1014285" y="2577973"/>
              <a:ext cx="701931" cy="1588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 flipH="1" flipV="1">
              <a:off x="1360412" y="2452611"/>
              <a:ext cx="952654" cy="1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1928224" y="2563223"/>
              <a:ext cx="731428" cy="3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 flipH="1" flipV="1">
              <a:off x="2311681" y="2489480"/>
              <a:ext cx="878912" cy="5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5400000" flipH="1" flipV="1">
              <a:off x="2879496" y="2600094"/>
              <a:ext cx="657686" cy="2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3513675" y="2777075"/>
              <a:ext cx="303725" cy="2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4" name="Object 33"/>
            <p:cNvGraphicFramePr>
              <a:graphicFrameLocks noChangeAspect="1"/>
            </p:cNvGraphicFramePr>
            <p:nvPr/>
          </p:nvGraphicFramePr>
          <p:xfrm>
            <a:off x="340237" y="1586885"/>
            <a:ext cx="4699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69800" imgH="291960" progId="Equation.3">
                    <p:embed/>
                  </p:oleObj>
                </mc:Choice>
                <mc:Fallback>
                  <p:oleObj name="Equation" r:id="rId4" imgW="46980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237" y="1586885"/>
                          <a:ext cx="4699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34" name="Object 6"/>
            <p:cNvGraphicFramePr>
              <a:graphicFrameLocks noChangeAspect="1"/>
            </p:cNvGraphicFramePr>
            <p:nvPr/>
          </p:nvGraphicFramePr>
          <p:xfrm>
            <a:off x="4685327" y="2801938"/>
            <a:ext cx="1651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4880" imgH="253800" progId="Equation.3">
                    <p:embed/>
                  </p:oleObj>
                </mc:Choice>
                <mc:Fallback>
                  <p:oleObj name="Equation" r:id="rId6" imgW="16488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5327" y="2801938"/>
                          <a:ext cx="165100" cy="254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TextBox 35"/>
            <p:cNvSpPr txBox="1"/>
            <p:nvPr/>
          </p:nvSpPr>
          <p:spPr>
            <a:xfrm>
              <a:off x="840656" y="2973182"/>
              <a:ext cx="20647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73268" y="2978102"/>
              <a:ext cx="20647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45204" y="2978102"/>
              <a:ext cx="20647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92564" y="2983022"/>
              <a:ext cx="20647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654672" y="2987942"/>
              <a:ext cx="20647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31528" y="2992862"/>
              <a:ext cx="20647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78888" y="2983034"/>
              <a:ext cx="20647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2336" y="2924042"/>
              <a:ext cx="20647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275610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53200"/>
            <a:ext cx="24384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8600" y="0"/>
            <a:ext cx="8686800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Parameter Reestimation Using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228600" y="619433"/>
                <a:ext cx="8688387" cy="59337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noAutofit/>
              </a:bodyPr>
              <a:lstStyle/>
              <a:p>
                <a:pPr marL="176213" indent="-176213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It is common to assume that the features are </a:t>
                </a:r>
                <a:r>
                  <a:rPr lang="en-US" altLang="en-US" sz="1800" b="1" dirty="0" err="1">
                    <a:solidFill>
                      <a:schemeClr val="bg1"/>
                    </a:solidFill>
                  </a:rPr>
                  <a:t>decorrelated</a:t>
                </a:r>
                <a:r>
                  <a:rPr lang="en-US" altLang="en-US" sz="1800" b="1" dirty="0">
                    <a:solidFill>
                      <a:schemeClr val="bg1"/>
                    </a:solidFill>
                  </a:rPr>
                  <a:t> and that the covariance matrix can be approximated as a diagonal matrix to reduce complexity. We refer to this as variance-weighting.</a:t>
                </a:r>
              </a:p>
              <a:p>
                <a:pPr marL="176213" indent="-176213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Also, note that for a single mixture, the log of the output probability at each state becomes a </a:t>
                </a:r>
                <a:r>
                  <a:rPr lang="en-US" altLang="en-US" sz="1800" b="1" dirty="0" err="1">
                    <a:solidFill>
                      <a:schemeClr val="bg1"/>
                    </a:solidFill>
                  </a:rPr>
                  <a:t>Mahalanobis</a:t>
                </a:r>
                <a:r>
                  <a:rPr lang="en-US" altLang="en-US" sz="1800" b="1" dirty="0">
                    <a:solidFill>
                      <a:schemeClr val="bg1"/>
                    </a:solidFill>
                  </a:rPr>
                  <a:t> distance, which creates a nice connection between HMMs and PCA. In fact, HMMs can be viewed in some ways as a generalization of PCA.</a:t>
                </a:r>
              </a:p>
              <a:p>
                <a:pPr marL="176213" indent="-176213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Write the joint probability of the data and the states given the model as:</a:t>
                </a:r>
              </a:p>
              <a:p>
                <a:pPr marL="460375"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US" altLang="en-US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e>
                          <m:r>
                            <a:rPr lang="en-US" alt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en-US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  <m:e>
                          <m:sSub>
                            <m:sSubPr>
                              <m:ctrlPr>
                                <a:rPr lang="en-US" altLang="en-US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1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altLang="en-US" sz="1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en-US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en-US" sz="1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altLang="en-US" sz="1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1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en-US" sz="1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en-US" sz="1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US" altLang="en-US" sz="1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en-US" sz="1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en-US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en-US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altLang="en-US" sz="1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en-US" sz="1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a:rPr lang="en-US" altLang="en-US" sz="1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nary>
                        </m:e>
                      </m:nary>
                      <m:nary>
                        <m:naryPr>
                          <m:chr m:val="∑"/>
                          <m:ctrlPr>
                            <a:rPr lang="en-US" alt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en-US" sz="1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en-US" sz="1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d>
                                    <m:dPr>
                                      <m:ctrlPr>
                                        <a:rPr lang="en-US" alt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d>
                                    <m:dPr>
                                      <m:ctrlPr>
                                        <a:rPr lang="en-US" alt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en-US" sz="1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en-US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en-US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altLang="en-US" sz="1400" dirty="0">
                  <a:solidFill>
                    <a:schemeClr val="bg1"/>
                  </a:solidFill>
                </a:endParaRPr>
              </a:p>
              <a:p>
                <a:pPr marL="176213" indent="-176213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This can be considered the sum of the product of all densities with all possible state sequences,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/>
                      </a:rPr>
                      <m:t>𝝎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  <a:sym typeface="Symbol"/>
                  </a:rPr>
                  <a:t>, and all possible mixture components, </a:t>
                </a:r>
                <a14:m>
                  <m:oMath xmlns:m="http://schemas.openxmlformats.org/officeDocument/2006/math">
                    <m:r>
                      <a:rPr lang="en-US" alt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/>
                      </a:rPr>
                      <m:t>𝑲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  <a:sym typeface="Symbol"/>
                  </a:rPr>
                  <a:t>:</a:t>
                </a:r>
              </a:p>
              <a:p>
                <a:pPr marL="460375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US" alt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𝛀</m:t>
                          </m:r>
                          <m:r>
                            <a:rPr lang="en-US" alt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e>
                          <m:r>
                            <a:rPr lang="en-US" alt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alt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en-US" sz="18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73038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en-US" sz="1800" b="1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and,</a:t>
                </a:r>
              </a:p>
              <a:p>
                <a:pPr marL="460375"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US" alt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e>
                        <m:e>
                          <m:r>
                            <a:rPr lang="en-US" alt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𝛀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𝑲</m:t>
                              </m:r>
                              <m:r>
                                <a:rPr lang="en-US" alt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𝛀</m:t>
                              </m:r>
                            </m:sub>
                            <m:sup/>
                            <m:e>
                              <m:r>
                                <a:rPr lang="en-US" alt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p>
                                      <m:r>
                                        <a:rPr lang="en-US" alt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r>
                                    <a:rPr lang="en-US" alt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𝛀</m:t>
                                  </m:r>
                                  <m:r>
                                    <a:rPr lang="en-US" alt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e>
                                  <m:r>
                                    <a:rPr lang="en-US" alt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en-US" sz="1800" b="1" dirty="0">
                  <a:solidFill>
                    <a:schemeClr val="bg1"/>
                  </a:solidFill>
                  <a:sym typeface="Symbol"/>
                </a:endParaRPr>
              </a:p>
            </p:txBody>
          </p:sp>
        </mc:Choice>
        <mc:Fallback xmlns="">
          <p:sp>
            <p:nvSpPr>
              <p:cNvPr id="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619433"/>
                <a:ext cx="8688387" cy="5933767"/>
              </a:xfrm>
              <a:prstGeom prst="rect">
                <a:avLst/>
              </a:prstGeom>
              <a:blipFill>
                <a:blip r:embed="rId2"/>
                <a:stretch>
                  <a:fillRect l="-1606" t="-1068" b="-1688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1150374" y="3996813"/>
            <a:ext cx="1120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16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53200"/>
            <a:ext cx="24384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8600" y="0"/>
            <a:ext cx="8686800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Application of EM: An Outline of the 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228600" y="619433"/>
                <a:ext cx="8688387" cy="56527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pPr marL="176213" indent="-176213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We can write the auxiliary function,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, as:</a:t>
                </a:r>
              </a:p>
              <a:p>
                <a:pPr marL="460375"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e>
                        <m:sSup>
                          <m:sSupPr>
                            <m:ctrlPr>
                              <a:rPr lang="en-US" altLang="en-US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alt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e>
                            <m:r>
                              <a:rPr lang="en-US" alt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US" alt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alt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altLang="en-US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𝛀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𝑲</m:t>
                            </m:r>
                            <m: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𝛀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  <m:sup>
                                        <m:r>
                                          <a:rPr lang="en-US" alt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  <m:r>
                                      <a:rPr lang="en-US" alt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𝛀</m:t>
                                    </m:r>
                                    <m:r>
                                      <a:rPr lang="en-US" alt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e>
                                    <m:r>
                                      <a:rPr lang="en-US" alt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  <m:sup>
                                        <m:r>
                                          <a:rPr lang="en-US" alt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den>
                            </m:f>
                          </m:e>
                        </m:nary>
                        <m:r>
                          <a:rPr lang="en-US" alt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US" alt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p>
                                    <m:r>
                                      <a:rPr lang="en-US" alt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alt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𝛀</m:t>
                                </m:r>
                                <m:r>
                                  <a:rPr lang="en-US" alt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e>
                                <m:r>
                                  <a:rPr lang="en-US" alt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en-US" sz="1800" dirty="0">
                  <a:solidFill>
                    <a:schemeClr val="bg1"/>
                  </a:solidFill>
                </a:endParaRPr>
              </a:p>
              <a:p>
                <a:pPr marL="176213" indent="-176213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The log term has the expected decomposition:</a:t>
                </a:r>
              </a:p>
              <a:p>
                <a:pPr marL="460375"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en-US" alt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n-US" alt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𝑲</m:t>
                              </m:r>
                            </m:e>
                            <m:e>
                              <m:r>
                                <a:rPr lang="en-US" alt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d>
                      <m:r>
                        <a:rPr lang="en-US" alt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en-US" sz="1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  <m:r>
                        <a:rPr lang="en-US" alt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en-US" sz="1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en-US" sz="1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en-US" alt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en-US" sz="1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altLang="en-US" sz="1800" b="1" dirty="0">
                  <a:solidFill>
                    <a:schemeClr val="bg1"/>
                  </a:solidFill>
                </a:endParaRPr>
              </a:p>
              <a:p>
                <a:pPr marL="176213" indent="-176213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The auxiliary function has three components:</a:t>
                </a:r>
              </a:p>
              <a:p>
                <a:pPr marL="460375"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e>
                        <m:sSup>
                          <m:sSupPr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sSub>
                          <m:sSubPr>
                            <m:ctrlPr>
                              <a:rPr lang="en-US" altLang="en-US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en-US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𝑗𝑘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en-US" sz="18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en-US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𝑗𝑘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en-US" sz="18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en-US" sz="1800" b="1" dirty="0">
                  <a:solidFill>
                    <a:schemeClr val="bg1"/>
                  </a:solidFill>
                </a:endParaRPr>
              </a:p>
              <a:p>
                <a:pPr marL="176213" indent="-176213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The first term resembles the term we had for discrete distributions. The remaining two terms are new:</a:t>
                </a:r>
              </a:p>
              <a:p>
                <a:pPr marL="460375">
                  <a:spcBef>
                    <a:spcPts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sSub>
                            <m:sSubPr>
                              <m:ctrl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d>
                      <m:r>
                        <a:rPr lang="en-US" alt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alt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p>
                                      <m:r>
                                        <a:rPr lang="en-US" alt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r>
                                    <a:rPr lang="en-US" alt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d>
                              <m:r>
                                <a:rPr lang="en-US" alt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alt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p>
                                      <m:r>
                                        <a:rPr lang="en-US" alt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en-US" sz="1800" b="1" dirty="0">
                  <a:solidFill>
                    <a:schemeClr val="bg1"/>
                  </a:solidFill>
                </a:endParaRPr>
              </a:p>
              <a:p>
                <a:pPr marL="460375">
                  <a:spcBef>
                    <a:spcPts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sSub>
                            <m:sSubPr>
                              <m:ctrl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d>
                      <m:r>
                        <a:rPr lang="en-US" alt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p>
                                      <m:r>
                                        <a:rPr lang="en-US" alt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d>
                              <m:r>
                                <a:rPr lang="en-US" alt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en-US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619433"/>
                <a:ext cx="8688387" cy="5652701"/>
              </a:xfrm>
              <a:prstGeom prst="rect">
                <a:avLst/>
              </a:prstGeom>
              <a:blipFill>
                <a:blip r:embed="rId2"/>
                <a:stretch>
                  <a:fillRect l="-1606" t="-1121" b="-2197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1150374" y="3996813"/>
            <a:ext cx="1120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67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53200"/>
            <a:ext cx="24384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8600" y="0"/>
            <a:ext cx="8686800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Reestimation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228600" y="678094"/>
                <a:ext cx="8688387" cy="53798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noAutofit/>
              </a:bodyPr>
              <a:lstStyle/>
              <a:p>
                <a:pPr marL="176213" indent="-176213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Maximization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e>
                        <m:sSub>
                          <m:sSubPr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requires differentiation with respect to the parameters of the Gaussian: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𝒋𝒌</m:t>
                        </m:r>
                      </m:sub>
                    </m:sSub>
                    <m:r>
                      <a:rPr lang="en-US" alt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𝒋𝒌</m:t>
                        </m:r>
                      </m:sub>
                    </m:sSub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. This results in the following:</a:t>
                </a:r>
              </a:p>
              <a:p>
                <a:pPr marL="460375">
                  <a:spcBef>
                    <a:spcPts val="0"/>
                  </a:spcBef>
                  <a:spcAft>
                    <a:spcPts val="600"/>
                  </a:spcAft>
                  <a:tabLst>
                    <a:tab pos="319405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</m:acc>
                      </m:e>
                      <m:sub>
                        <m:r>
                          <a:rPr lang="en-US" alt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alt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altLang="en-US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  <m:d>
                              <m:dPr>
                                <m:ctrlPr>
                                  <a:rPr lang="en-US" altLang="en-US" sz="1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en-US" sz="1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  <m:d>
                              <m:dPr>
                                <m:ctrlP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	</a:t>
                </a:r>
                <a:r>
                  <a:rPr lang="en-US" altLang="en-US" sz="1800" b="1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𝚺</m:t>
                            </m:r>
                          </m:e>
                        </m:acc>
                      </m:e>
                      <m:sub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alt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  <m:d>
                              <m:dPr>
                                <m:ctrlP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𝑗𝑘</m:t>
                                </m:r>
                              </m:sub>
                            </m:sSub>
                            <m:r>
                              <a:rPr lang="en-US" alt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alt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𝑗𝑘</m:t>
                                    </m:r>
                                  </m:sub>
                                </m:sSub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  <m:d>
                              <m:dPr>
                                <m:ctrlP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en-US" sz="1800" b="1" dirty="0">
                  <a:solidFill>
                    <a:schemeClr val="bg1"/>
                  </a:solidFill>
                </a:endParaRPr>
              </a:p>
              <a:p>
                <a:pPr marL="173038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where the intermediate variable,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, is computed as:</a:t>
                </a:r>
              </a:p>
              <a:p>
                <a:pPr marL="460375"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en-US" alt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en-US" alt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den>
                      </m:f>
                      <m:r>
                        <a:rPr lang="en-US" alt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nary>
                                <m:naryPr>
                                  <m:chr m:val="∏"/>
                                  <m:ctrlP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en-US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sSub>
                                <m:sSubPr>
                                  <m:ctrlP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</m:sSub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en-US" sz="1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en-US" sz="1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en-US" sz="1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en-US" sz="1800" b="1" dirty="0">
                  <a:solidFill>
                    <a:schemeClr val="bg1"/>
                  </a:solidFill>
                </a:endParaRPr>
              </a:p>
              <a:p>
                <a:pPr marL="176213" indent="-176213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The mixture coefficients can be reestimated using a similar equation:</a:t>
                </a:r>
              </a:p>
              <a:p>
                <a:pPr marL="460375"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alt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d>
                                <m:dPr>
                                  <m:ctrlP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en-US" sz="1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en-US" sz="18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altLang="en-US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nary>
                              <m:d>
                                <m:dPr>
                                  <m:ctrlP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en-US" sz="1800" b="1" dirty="0">
                  <a:solidFill>
                    <a:schemeClr val="bg1"/>
                  </a:solidFill>
                </a:endParaRPr>
              </a:p>
              <a:p>
                <a:pPr marL="173038" indent="-173038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These somewhat daunting equations have an intuitive explanation: the coefficients are reestimated by computing a weighted average of all observations emitted from the state.</a:t>
                </a:r>
              </a:p>
              <a:p>
                <a:pPr marL="173038" indent="-173038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For example, the mean at state </a:t>
                </a: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of the </a:t>
                </a: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1800" b="0" i="1" baseline="30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mixture component,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</m:acc>
                      </m:e>
                      <m:sub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, is a weighted average of all observations associated with that state.</a:t>
                </a:r>
              </a:p>
            </p:txBody>
          </p:sp>
        </mc:Choice>
        <mc:Fallback xmlns="">
          <p:sp>
            <p:nvSpPr>
              <p:cNvPr id="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678094"/>
                <a:ext cx="8688387" cy="5379806"/>
              </a:xfrm>
              <a:prstGeom prst="rect">
                <a:avLst/>
              </a:prstGeom>
              <a:blipFill>
                <a:blip r:embed="rId2"/>
                <a:stretch>
                  <a:fillRect l="-1606" t="-1176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1150374" y="3996813"/>
            <a:ext cx="1120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50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228600" y="57150"/>
            <a:ext cx="86883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Bayesian Formulations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559434" y="1340366"/>
            <a:ext cx="8025130" cy="910710"/>
            <a:chOff x="234950" y="830580"/>
            <a:chExt cx="8025130" cy="910710"/>
          </a:xfrm>
        </p:grpSpPr>
        <p:grpSp>
          <p:nvGrpSpPr>
            <p:cNvPr id="44" name="Group 43"/>
            <p:cNvGrpSpPr/>
            <p:nvPr/>
          </p:nvGrpSpPr>
          <p:grpSpPr>
            <a:xfrm>
              <a:off x="234950" y="830580"/>
              <a:ext cx="1869122" cy="553700"/>
              <a:chOff x="234950" y="822960"/>
              <a:chExt cx="1869122" cy="55370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686752" y="822960"/>
                <a:ext cx="1417320" cy="548640"/>
              </a:xfrm>
              <a:prstGeom prst="rect">
                <a:avLst/>
              </a:prstGeom>
              <a:solidFill>
                <a:schemeClr val="accent2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71512" y="853440"/>
                <a:ext cx="14325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accent3"/>
                    </a:solidFill>
                  </a:rPr>
                  <a:t>Message</a:t>
                </a:r>
                <a:br>
                  <a:rPr lang="en-US" sz="1400" b="1" dirty="0">
                    <a:solidFill>
                      <a:schemeClr val="accent3"/>
                    </a:solidFill>
                  </a:rPr>
                </a:br>
                <a:r>
                  <a:rPr lang="en-US" sz="1400" b="1" dirty="0">
                    <a:solidFill>
                      <a:schemeClr val="accent3"/>
                    </a:solidFill>
                  </a:rPr>
                  <a:t>Source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234950" y="1097280"/>
                <a:ext cx="457200" cy="2530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2123758" y="830580"/>
              <a:ext cx="1869122" cy="553700"/>
              <a:chOff x="2580958" y="792480"/>
              <a:chExt cx="1869122" cy="5537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3032760" y="792480"/>
                <a:ext cx="1417320" cy="548640"/>
              </a:xfrm>
              <a:prstGeom prst="rect">
                <a:avLst/>
              </a:prstGeom>
              <a:solidFill>
                <a:schemeClr val="accent2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002280" y="822960"/>
                <a:ext cx="14325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accent3"/>
                    </a:solidFill>
                  </a:rPr>
                  <a:t>Linguistic</a:t>
                </a:r>
                <a:br>
                  <a:rPr lang="en-US" sz="1400" b="1" dirty="0">
                    <a:solidFill>
                      <a:schemeClr val="accent3"/>
                    </a:solidFill>
                  </a:rPr>
                </a:br>
                <a:r>
                  <a:rPr lang="en-US" sz="1400" b="1" dirty="0">
                    <a:solidFill>
                      <a:schemeClr val="accent3"/>
                    </a:solidFill>
                  </a:rPr>
                  <a:t>Channel</a:t>
                </a: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2580958" y="1097280"/>
                <a:ext cx="457200" cy="2530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4013518" y="830580"/>
              <a:ext cx="1884362" cy="553700"/>
              <a:chOff x="4729798" y="777240"/>
              <a:chExt cx="1884362" cy="5537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196840" y="777240"/>
                <a:ext cx="1417320" cy="548640"/>
              </a:xfrm>
              <a:prstGeom prst="rect">
                <a:avLst/>
              </a:prstGeom>
              <a:solidFill>
                <a:schemeClr val="accent2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166360" y="807720"/>
                <a:ext cx="14325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accent3"/>
                    </a:solidFill>
                  </a:rPr>
                  <a:t>Articulatory</a:t>
                </a:r>
                <a:br>
                  <a:rPr lang="en-US" sz="1400" b="1" dirty="0">
                    <a:solidFill>
                      <a:schemeClr val="accent3"/>
                    </a:solidFill>
                  </a:rPr>
                </a:br>
                <a:r>
                  <a:rPr lang="en-US" sz="1400" b="1" dirty="0">
                    <a:solidFill>
                      <a:schemeClr val="accent3"/>
                    </a:solidFill>
                  </a:rPr>
                  <a:t>Channel</a:t>
                </a:r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>
                <a:off x="4729798" y="1066800"/>
                <a:ext cx="457200" cy="2530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5903278" y="830580"/>
              <a:ext cx="2356802" cy="553700"/>
              <a:chOff x="6695758" y="883920"/>
              <a:chExt cx="2356802" cy="5537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7147560" y="883920"/>
                <a:ext cx="1417320" cy="548640"/>
              </a:xfrm>
              <a:prstGeom prst="rect">
                <a:avLst/>
              </a:prstGeom>
              <a:solidFill>
                <a:schemeClr val="accent2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117080" y="914400"/>
                <a:ext cx="14325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accent3"/>
                    </a:solidFill>
                  </a:rPr>
                  <a:t>Acoustic</a:t>
                </a:r>
                <a:br>
                  <a:rPr lang="en-US" sz="1400" b="1" dirty="0">
                    <a:solidFill>
                      <a:schemeClr val="accent3"/>
                    </a:solidFill>
                  </a:rPr>
                </a:br>
                <a:r>
                  <a:rPr lang="en-US" sz="1400" b="1" dirty="0">
                    <a:solidFill>
                      <a:schemeClr val="accent3"/>
                    </a:solidFill>
                  </a:rPr>
                  <a:t>Channel</a:t>
                </a: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6695758" y="1188720"/>
                <a:ext cx="457200" cy="2530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8595360" y="1173480"/>
                <a:ext cx="457200" cy="2530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701040" y="1417320"/>
              <a:ext cx="1356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/>
                  </a:solidFill>
                </a:rPr>
                <a:t>Message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606040" y="1433513"/>
              <a:ext cx="1356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/>
                  </a:solidFill>
                </a:rPr>
                <a:t>Words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511040" y="1433513"/>
              <a:ext cx="1356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/>
                  </a:solidFill>
                </a:rPr>
                <a:t>Phones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385560" y="1433513"/>
              <a:ext cx="1356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/>
                  </a:solidFill>
                </a:rPr>
                <a:t>Features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5">
                <a:extLst>
                  <a:ext uri="{FF2B5EF4-FFF2-40B4-BE49-F238E27FC236}">
                    <a16:creationId xmlns:a16="http://schemas.microsoft.com/office/drawing/2014/main" id="{65338D75-605E-A543-9BAA-D641924DD9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" y="631825"/>
                <a:ext cx="8686799" cy="67668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176213" indent="-176213">
                  <a:spcBef>
                    <a:spcPts val="0"/>
                  </a:spcBef>
                  <a:spcAft>
                    <a:spcPts val="9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The classic formulation of the speech recognition problem as a noisy communication channel:</a:t>
                </a:r>
              </a:p>
              <a:p>
                <a:pPr marL="176213" indent="-176213">
                  <a:spcBef>
                    <a:spcPts val="0"/>
                  </a:spcBef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Bayesian formulation for speech recognition: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sz="18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</m:d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</m:d>
                      </m:num>
                      <m:den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800" dirty="0"/>
                  <a:t> .</a:t>
                </a:r>
              </a:p>
              <a:p>
                <a:pPr marL="171450" indent="-171450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Objective: minimize the word error rate by maximizing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 marL="171450" indent="-171450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Approach: maximize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(we call this training)</a:t>
                </a:r>
              </a:p>
              <a:p>
                <a:pPr marL="350838" lvl="1" indent="-182563">
                  <a:spcBef>
                    <a:spcPts val="0"/>
                  </a:spcBef>
                  <a:spcAft>
                    <a:spcPts val="600"/>
                  </a:spcAft>
                  <a:buFont typeface="Wingdings" pitchFamily="2" charset="2"/>
                  <a:buChar char="§"/>
                  <a:tabLst>
                    <a:tab pos="1371600" algn="l"/>
                  </a:tabLst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: acoustic model (hidden Markov models, Gaussian mixtures, etc.</a:t>
                </a:r>
              </a:p>
              <a:p>
                <a:pPr marL="350838" lvl="1" indent="-182563">
                  <a:spcBef>
                    <a:spcPts val="0"/>
                  </a:spcBef>
                  <a:spcAft>
                    <a:spcPts val="600"/>
                  </a:spcAft>
                  <a:buFont typeface="Wingdings" pitchFamily="2" charset="2"/>
                  <a:buChar char="§"/>
                  <a:tabLst>
                    <a:tab pos="1371600" algn="l"/>
                  </a:tabLst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: language model (finite state machines, N-grams)</a:t>
                </a:r>
              </a:p>
              <a:p>
                <a:pPr marL="350838" lvl="1" indent="-182563">
                  <a:spcBef>
                    <a:spcPts val="0"/>
                  </a:spcBef>
                  <a:spcAft>
                    <a:spcPts val="1200"/>
                  </a:spcAft>
                  <a:buFont typeface="Wingdings" pitchFamily="2" charset="2"/>
                  <a:buChar char="§"/>
                  <a:tabLst>
                    <a:tab pos="1371600" algn="l"/>
                  </a:tabLst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: acoustics (ignored during maximization)</a:t>
                </a:r>
              </a:p>
              <a:p>
                <a:pPr marL="176213" lvl="1" indent="-176213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  <a:tabLst>
                    <a:tab pos="1371600" algn="l"/>
                  </a:tabLst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Bayes Rule allows us to convert the problem of estimating an unknown posterior probability to a process in which we can postulate a model, collect data under controlled conditions, and estimate the parameters of the model.</a:t>
                </a:r>
              </a:p>
              <a:p>
                <a:pPr marL="176213" lvl="1" indent="-176213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  <a:tabLst>
                    <a:tab pos="1371600" algn="l"/>
                  </a:tabLst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Deep learning, which we will study later, has simplified this using what is referred to as an end-to-end model.</a:t>
                </a:r>
              </a:p>
              <a:p>
                <a:pPr marL="176213" indent="-176213">
                  <a:spcBef>
                    <a:spcPts val="0"/>
                  </a:spcBef>
                  <a:spcAft>
                    <a:spcPts val="600"/>
                  </a:spcAft>
                  <a:buFontTx/>
                  <a:buChar char="•"/>
                </a:pPr>
                <a:endParaRPr lang="en-US" sz="1800" dirty="0"/>
              </a:p>
              <a:p>
                <a:pPr marL="176213" indent="-176213">
                  <a:spcBef>
                    <a:spcPts val="0"/>
                  </a:spcBef>
                  <a:spcAft>
                    <a:spcPts val="600"/>
                  </a:spcAft>
                  <a:buFontTx/>
                  <a:buChar char="•"/>
                </a:pPr>
                <a:endParaRPr lang="en-US" sz="1800" b="1" spc="100" dirty="0">
                  <a:solidFill>
                    <a:schemeClr val="bg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 Box 5">
                <a:extLst>
                  <a:ext uri="{FF2B5EF4-FFF2-40B4-BE49-F238E27FC236}">
                    <a16:creationId xmlns:a16="http://schemas.microsoft.com/office/drawing/2014/main" id="{65338D75-605E-A543-9BAA-D641924DD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631825"/>
                <a:ext cx="8686799" cy="6766852"/>
              </a:xfrm>
              <a:prstGeom prst="rect">
                <a:avLst/>
              </a:prstGeom>
              <a:blipFill>
                <a:blip r:embed="rId2"/>
                <a:stretch>
                  <a:fillRect l="-1608" t="-93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60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sip_default">
  <a:themeElements>
    <a:clrScheme name="ISIP Standard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333399"/>
      </a:accent1>
      <a:accent2>
        <a:srgbClr val="892034"/>
      </a:accent2>
      <a:accent3>
        <a:srgbClr val="FFFFE2"/>
      </a:accent3>
      <a:accent4>
        <a:srgbClr val="FFFFE2"/>
      </a:accent4>
      <a:accent5>
        <a:srgbClr val="FFFFE2"/>
      </a:accent5>
      <a:accent6>
        <a:srgbClr val="FFFFE2"/>
      </a:accent6>
      <a:hlink>
        <a:srgbClr val="892034"/>
      </a:hlink>
      <a:folHlink>
        <a:srgbClr val="892034"/>
      </a:folHlink>
    </a:clrScheme>
    <a:fontScheme name="ISIP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ecture_title">
  <a:themeElements>
    <a:clrScheme name="ISIP Standard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333399"/>
      </a:accent1>
      <a:accent2>
        <a:srgbClr val="892034"/>
      </a:accent2>
      <a:accent3>
        <a:srgbClr val="FFFFE2"/>
      </a:accent3>
      <a:accent4>
        <a:srgbClr val="FFFFE2"/>
      </a:accent4>
      <a:accent5>
        <a:srgbClr val="FFFFE2"/>
      </a:accent5>
      <a:accent6>
        <a:srgbClr val="FFFFE2"/>
      </a:accent6>
      <a:hlink>
        <a:srgbClr val="892034"/>
      </a:hlink>
      <a:folHlink>
        <a:srgbClr val="892034"/>
      </a:folHlink>
    </a:clrScheme>
    <a:fontScheme name="ISIP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lecture_title</Template>
  <TotalTime>7623</TotalTime>
  <Words>1655</Words>
  <Application>Microsoft Macintosh PowerPoint</Application>
  <PresentationFormat>Letter Paper (8.5x11 in)</PresentationFormat>
  <Paragraphs>185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Cambria Math</vt:lpstr>
      <vt:lpstr>Times New Roman</vt:lpstr>
      <vt:lpstr>Wingdings</vt:lpstr>
      <vt:lpstr>isip_default</vt:lpstr>
      <vt:lpstr>1_lecture_title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Gateway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Joseph Picone</cp:lastModifiedBy>
  <cp:revision>457</cp:revision>
  <dcterms:created xsi:type="dcterms:W3CDTF">2002-09-12T17:13:32Z</dcterms:created>
  <dcterms:modified xsi:type="dcterms:W3CDTF">2023-02-13T14:31:26Z</dcterms:modified>
</cp:coreProperties>
</file>