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5" r:id="rId1"/>
    <p:sldMasterId id="2147483694" r:id="rId2"/>
  </p:sldMasterIdLst>
  <p:notesMasterIdLst>
    <p:notesMasterId r:id="rId8"/>
  </p:notesMasterIdLst>
  <p:handoutMasterIdLst>
    <p:handoutMasterId r:id="rId9"/>
  </p:handoutMasterIdLst>
  <p:sldIdLst>
    <p:sldId id="356" r:id="rId3"/>
    <p:sldId id="544" r:id="rId4"/>
    <p:sldId id="545" r:id="rId5"/>
    <p:sldId id="546" r:id="rId6"/>
    <p:sldId id="554" r:id="rId7"/>
  </p:sldIdLst>
  <p:sldSz cx="9144000" cy="6858000" type="letter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6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pos="56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755"/>
    <a:srgbClr val="CC6600"/>
    <a:srgbClr val="6666FF"/>
    <a:srgbClr val="008000"/>
    <a:srgbClr val="000080"/>
    <a:srgbClr val="004000"/>
    <a:srgbClr val="9966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19" autoAdjust="0"/>
    <p:restoredTop sz="95143" autoAdjust="0"/>
  </p:normalViewPr>
  <p:slideViewPr>
    <p:cSldViewPr snapToGrid="0">
      <p:cViewPr varScale="1">
        <p:scale>
          <a:sx n="129" d="100"/>
          <a:sy n="129" d="100"/>
        </p:scale>
        <p:origin x="1832" y="200"/>
      </p:cViewPr>
      <p:guideLst>
        <p:guide orient="horz" pos="146"/>
        <p:guide pos="144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818" y="-102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6158826-EADE-4792-AB13-43381F09B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66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CC53042-5A96-4DBC-B738-B843823BA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08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66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27013" y="455613"/>
            <a:ext cx="8683625" cy="42862"/>
          </a:xfrm>
          <a:prstGeom prst="rect">
            <a:avLst/>
          </a:prstGeom>
          <a:gradFill rotWithShape="0">
            <a:gsLst>
              <a:gs pos="0">
                <a:srgbClr val="892034"/>
              </a:gs>
              <a:gs pos="100000">
                <a:srgbClr val="95CA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7" name="Picture 37" descr="isip_logo_pla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72525" y="6492875"/>
            <a:ext cx="3333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9" name="Text Box 45"/>
          <p:cNvSpPr txBox="1">
            <a:spLocks noChangeArrowheads="1"/>
          </p:cNvSpPr>
          <p:nvPr/>
        </p:nvSpPr>
        <p:spPr bwMode="auto">
          <a:xfrm>
            <a:off x="252413" y="6648450"/>
            <a:ext cx="81581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892034"/>
                </a:solidFill>
              </a:rPr>
              <a:t>ECE 8527: Lecture 15, Slide </a:t>
            </a:r>
            <a:fld id="{56D32A91-0AE1-4806-AC33-D8959F4B7E0D}" type="slidenum">
              <a:rPr lang="en-US" sz="1200" b="1">
                <a:solidFill>
                  <a:srgbClr val="892034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89203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892034"/>
              </a:solidFill>
              <a:latin typeface="Times New Roman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9425" y="130175"/>
            <a:ext cx="3821113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333399"/>
                </a:solidFill>
              </a:rPr>
              <a:t>ECE 8443 – Pattern Recognition</a:t>
            </a:r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892034"/>
              </a:solidFill>
              <a:latin typeface="Times New Roman" pitchFamily="18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479425" y="110332"/>
            <a:ext cx="7935886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defRPr sz="1800" b="1">
                <a:solidFill>
                  <a:srgbClr val="333399"/>
                </a:solidFill>
              </a:defRPr>
            </a:lvl1pPr>
          </a:lstStyle>
          <a:p>
            <a:r>
              <a:rPr lang="en-US" dirty="0"/>
              <a:t>ECE 8527 – Introduction to Machine Learning and Pattern Recognition</a:t>
            </a:r>
          </a:p>
        </p:txBody>
      </p:sp>
    </p:spTree>
    <p:extLst>
      <p:ext uri="{BB962C8B-B14F-4D97-AF65-F5344CB8AC3E}">
        <p14:creationId xmlns:p14="http://schemas.microsoft.com/office/powerpoint/2010/main" val="91893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n-introduction-to-information-theory-for-data-science-4fcbb4d40878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machinelearningmastery.com/what-is-information-entropy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inference.phy.cam.ac.uk/kv227/papers/Discriminative_Training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1338" y="1358900"/>
            <a:ext cx="7359788" cy="45481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6213" marR="0" lvl="0" indent="-176213" defTabSz="914400" rtl="0" eaLnBrk="1" fontAlgn="auto" latinLnBrk="0" hangingPunct="1">
              <a:spcBef>
                <a:spcPts val="120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Objectives:</a:t>
            </a:r>
          </a:p>
          <a:p>
            <a:pPr marL="173038" marR="0" lvl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3879850" algn="l"/>
              </a:tabLst>
              <a:defRPr/>
            </a:pPr>
            <a:r>
              <a:rPr lang="en-US" sz="1800" b="1" dirty="0">
                <a:solidFill>
                  <a:schemeClr val="tx2"/>
                </a:solidFill>
                <a:latin typeface="+mn-lt"/>
              </a:rPr>
              <a:t>Entropy	Mutual Information</a:t>
            </a:r>
          </a:p>
          <a:p>
            <a:pPr marL="173038" fontAlgn="auto">
              <a:spcBef>
                <a:spcPts val="0"/>
              </a:spcBef>
              <a:spcAft>
                <a:spcPts val="0"/>
              </a:spcAft>
              <a:tabLst>
                <a:tab pos="3879850" algn="l"/>
              </a:tabLst>
              <a:defRPr/>
            </a:pPr>
            <a:r>
              <a:rPr lang="en-US" sz="1800" b="1" dirty="0">
                <a:solidFill>
                  <a:schemeClr val="tx2"/>
                </a:solidFill>
                <a:latin typeface="+mn-lt"/>
              </a:rPr>
              <a:t>Joint Entropy	Applications to Bayes Rule</a:t>
            </a:r>
          </a:p>
          <a:p>
            <a:pPr marL="173038" marR="0" lvl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b="1" dirty="0">
                <a:solidFill>
                  <a:schemeClr val="tx2"/>
                </a:solidFill>
                <a:latin typeface="+mn-lt"/>
              </a:rPr>
              <a:t>Conditional Entropy</a:t>
            </a:r>
          </a:p>
          <a:p>
            <a:pPr marL="176213" indent="-176213" fontAlgn="auto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chemeClr val="accent1"/>
                </a:solidFill>
                <a:latin typeface="+mn-lt"/>
              </a:rPr>
              <a:t>Resources:</a:t>
            </a:r>
          </a:p>
          <a:p>
            <a:pPr marL="173038" fontAlgn="auto">
              <a:spcAft>
                <a:spcPts val="0"/>
              </a:spcAft>
              <a:defRPr/>
            </a:pPr>
            <a:r>
              <a:rPr lang="en-US" sz="1800" b="1" dirty="0" err="1">
                <a:solidFill>
                  <a:schemeClr val="tx2"/>
                </a:solidFill>
                <a:latin typeface="+mn-lt"/>
              </a:rPr>
              <a:t>MachineLearningMastery</a:t>
            </a:r>
            <a:r>
              <a:rPr lang="en-US" sz="1800" b="1" dirty="0">
                <a:solidFill>
                  <a:schemeClr val="tx2"/>
                </a:solidFill>
                <a:latin typeface="+mn-lt"/>
              </a:rPr>
              <a:t>: </a:t>
            </a:r>
            <a:r>
              <a:rPr lang="en-US" sz="1800" b="1" dirty="0">
                <a:solidFill>
                  <a:schemeClr val="tx2"/>
                </a:solidFill>
                <a:latin typeface="+mn-lt"/>
                <a:hlinkClick r:id="rId2"/>
              </a:rPr>
              <a:t>Information Entropy</a:t>
            </a:r>
            <a:br>
              <a:rPr lang="en-US" sz="1800" b="1" dirty="0">
                <a:solidFill>
                  <a:schemeClr val="tx2"/>
                </a:solidFill>
                <a:latin typeface="+mn-lt"/>
              </a:rPr>
            </a:br>
            <a:r>
              <a:rPr lang="en-US" sz="1800" b="1" dirty="0" err="1">
                <a:solidFill>
                  <a:schemeClr val="tx2"/>
                </a:solidFill>
                <a:latin typeface="+mn-lt"/>
              </a:rPr>
              <a:t>TowardsDataScience</a:t>
            </a:r>
            <a:r>
              <a:rPr lang="en-US" sz="1800" b="1" dirty="0">
                <a:solidFill>
                  <a:schemeClr val="tx2"/>
                </a:solidFill>
                <a:latin typeface="+mn-lt"/>
              </a:rPr>
              <a:t>: </a:t>
            </a:r>
            <a:r>
              <a:rPr lang="en-US" sz="1800" b="1" dirty="0">
                <a:solidFill>
                  <a:schemeClr val="tx2"/>
                </a:solidFill>
                <a:latin typeface="+mn-lt"/>
                <a:hlinkClick r:id="rId3"/>
              </a:rPr>
              <a:t>Information Theory for Data Science</a:t>
            </a:r>
            <a:endParaRPr lang="en-US" sz="1800" b="1" dirty="0">
              <a:solidFill>
                <a:schemeClr val="tx2"/>
              </a:solidFill>
              <a:latin typeface="+mn-lt"/>
            </a:endParaRPr>
          </a:p>
          <a:p>
            <a:pPr marL="173038" fontAlgn="auto">
              <a:spcAft>
                <a:spcPts val="0"/>
              </a:spcAft>
              <a:defRPr/>
            </a:pPr>
            <a:r>
              <a:rPr lang="en-US" sz="1800" b="1" dirty="0" err="1">
                <a:solidFill>
                  <a:schemeClr val="tx2"/>
                </a:solidFill>
                <a:latin typeface="+mn-lt"/>
              </a:rPr>
              <a:t>KeithVertanen</a:t>
            </a:r>
            <a:r>
              <a:rPr lang="en-US" sz="1800" b="1" dirty="0">
                <a:solidFill>
                  <a:schemeClr val="tx2"/>
                </a:solidFill>
                <a:latin typeface="+mn-lt"/>
              </a:rPr>
              <a:t>: </a:t>
            </a:r>
            <a:r>
              <a:rPr lang="en-US" sz="1800" b="1" dirty="0">
                <a:solidFill>
                  <a:schemeClr val="tx2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Discriminative Training</a:t>
            </a:r>
            <a:endParaRPr lang="en-US" sz="18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409575" y="552450"/>
            <a:ext cx="84677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Lecture 15: </a:t>
            </a:r>
            <a:r>
              <a:rPr lang="en-US" b="1">
                <a:solidFill>
                  <a:schemeClr val="accent1"/>
                </a:solidFill>
              </a:rPr>
              <a:t>Parameter Estimation –</a:t>
            </a:r>
            <a:br>
              <a:rPr lang="en-US" b="1">
                <a:solidFill>
                  <a:schemeClr val="accent1"/>
                </a:solidFill>
              </a:rPr>
            </a:br>
            <a:r>
              <a:rPr lang="en-US" b="1">
                <a:solidFill>
                  <a:schemeClr val="accent1"/>
                </a:solidFill>
              </a:rPr>
              <a:t>Information </a:t>
            </a:r>
            <a:r>
              <a:rPr lang="en-US" b="1" dirty="0">
                <a:solidFill>
                  <a:schemeClr val="accent1"/>
                </a:solidFill>
              </a:rPr>
              <a:t>Theory Review</a:t>
            </a:r>
            <a:endParaRPr lang="en-US" b="1" dirty="0">
              <a:solidFill>
                <a:schemeClr val="accent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1871B9-339D-7A31-2170-F0EC041F18CB}"/>
              </a:ext>
            </a:extLst>
          </p:cNvPr>
          <p:cNvGrpSpPr/>
          <p:nvPr/>
        </p:nvGrpSpPr>
        <p:grpSpPr>
          <a:xfrm>
            <a:off x="1072389" y="4548507"/>
            <a:ext cx="6999221" cy="1742699"/>
            <a:chOff x="1242874" y="4509174"/>
            <a:chExt cx="6999221" cy="1742699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 l="515" t="12509" b="3322"/>
            <a:stretch>
              <a:fillRect/>
            </a:stretch>
          </p:blipFill>
          <p:spPr bwMode="auto">
            <a:xfrm>
              <a:off x="5495664" y="4509174"/>
              <a:ext cx="2746431" cy="174269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255ADE5-3450-A88A-182A-F58F186D8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48524" y="4509175"/>
              <a:ext cx="2308668" cy="174269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F425AF1-C4E0-AEF8-C106-94C685464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242874" y="4509174"/>
              <a:ext cx="1867177" cy="174269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58276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Entropy and 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4"/>
              <p:cNvSpPr txBox="1">
                <a:spLocks noChangeArrowheads="1"/>
              </p:cNvSpPr>
              <p:nvPr/>
            </p:nvSpPr>
            <p:spPr bwMode="auto">
              <a:xfrm>
                <a:off x="187531" y="562705"/>
                <a:ext cx="8688388" cy="58572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pPr marL="165100" indent="-165100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The entropy of a discrete random variable is defined as:</a:t>
                </a:r>
              </a:p>
              <a:p>
                <a:pPr marL="344488">
                  <a:spcBef>
                    <a:spcPts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en-US" sz="1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en-US" sz="1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r>
                                <a:rPr lang="en-US" alt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en-US" sz="1800" i="1" dirty="0">
                  <a:solidFill>
                    <a:schemeClr val="bg1"/>
                  </a:solidFill>
                </a:endParaRPr>
              </a:p>
              <a:p>
                <a:pPr marL="165100" indent="-165100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The joint entropy between two random variables,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1800" b="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, is defined as:</a:t>
                </a:r>
              </a:p>
              <a:p>
                <a:pPr marL="344488">
                  <a:spcBef>
                    <a:spcPts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en-US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/>
                            <m:e>
                              <m:r>
                                <a:rPr lang="en-US" alt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fName>
                                <m:e>
                                  <m:r>
                                    <a:rPr lang="en-US" alt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altLang="en-US" sz="1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165100" indent="-165100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The conditional entropy is defined as:</a:t>
                </a:r>
              </a:p>
              <a:p>
                <a:pPr marL="344488">
                  <a:spcBef>
                    <a:spcPts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en-US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alt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  <m:sup/>
                                <m:e>
                                  <m:r>
                                    <a:rPr lang="en-US" alt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fName>
                                    <m:e>
                                      <m:r>
                                        <a:rPr lang="en-US" alt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en-US" alt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  <m:r>
                                        <a:rPr lang="en-US" alt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en-US" sz="18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65100" indent="-165100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The mutual information between two random variables,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, is defined as:</a:t>
                </a:r>
              </a:p>
              <a:p>
                <a:pPr marL="344488">
                  <a:spcBef>
                    <a:spcPts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/>
                            <m:e>
                              <m:r>
                                <a:rPr lang="en-US" alt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en-US" sz="18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alt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en-US" sz="18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en-US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  <m:r>
                                    <a:rPr lang="en-US" alt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alt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alt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  <m:sup/>
                                        <m:e>
                                          <m:r>
                                            <a:rPr lang="en-US" alt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alt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  <m:func>
                                            <m:funcPr>
                                              <m:ctrlPr>
                                                <a:rPr lang="en-US" alt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a:rPr lang="en-US" alt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fName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en-US" sz="18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en-US" sz="1800" b="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  <m:r>
                                                    <a:rPr lang="en-US" altLang="en-US" sz="1800" b="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d>
                                                    <m:dPr>
                                                      <m:begChr m:val=""/>
                                                      <m:endChr m:val="|"/>
                                                      <m:ctrlPr>
                                                        <a:rPr lang="en-US" altLang="en-US" sz="180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en-US" sz="18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en-US" sz="1800" b="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  <m:r>
                                                    <a:rPr lang="en-US" altLang="en-US" sz="1800" b="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en-US" sz="1800" b="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altLang="en-US" sz="1800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en-US" sz="1800" b="0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d>
                                                </m:den>
                                              </m:f>
                                            </m:e>
                                          </m:func>
                                        </m:e>
                                      </m:nary>
                                    </m:e>
                                  </m:nary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altLang="en-US" sz="1800" dirty="0">
                  <a:solidFill>
                    <a:schemeClr val="bg1"/>
                  </a:solidFill>
                </a:endParaRPr>
              </a:p>
              <a:p>
                <a:pPr marL="165100" indent="-165100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There is an important direct relation between mutual information and entropy:</a:t>
                </a:r>
              </a:p>
              <a:p>
                <a:pPr marL="344488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en-US" sz="1800" b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en-US" sz="18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sz="18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en-U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en-US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en-US" sz="1800" b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en-US" sz="18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en-US" sz="18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en-U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en-US" sz="18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Two other important relations:</a:t>
                </a:r>
              </a:p>
              <a:p>
                <a:pPr marL="344488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en-U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  and   </a:t>
                </a:r>
                <a14:m>
                  <m:oMath xmlns:m="http://schemas.openxmlformats.org/officeDocument/2006/math">
                    <m:r>
                      <a:rPr lang="en-US" altLang="en-U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endParaRPr lang="en-US" alt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531" y="562705"/>
                <a:ext cx="8688388" cy="5857244"/>
              </a:xfrm>
              <a:prstGeom prst="rect">
                <a:avLst/>
              </a:prstGeom>
              <a:blipFill>
                <a:blip r:embed="rId2"/>
                <a:stretch>
                  <a:fillRect l="-1460" t="-10823" r="-1168" b="-1060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05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Mutual Information in Pattern Recognition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4"/>
              <p:cNvSpPr txBox="1">
                <a:spLocks noChangeArrowheads="1"/>
              </p:cNvSpPr>
              <p:nvPr/>
            </p:nvSpPr>
            <p:spPr bwMode="auto">
              <a:xfrm>
                <a:off x="227014" y="699865"/>
                <a:ext cx="8688386" cy="5750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165100" indent="-16510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Given a sequence of observations,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en-US" sz="1800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en-US" sz="1800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, which typically can be viewed as features vectors, we would like to minimize the error in prediction of the corresponding class assignments, </a:t>
                </a:r>
                <a14:m>
                  <m:oMath xmlns:m="http://schemas.openxmlformats.org/officeDocument/2006/math">
                    <m:r>
                      <a:rPr lang="en-US" altLang="en-US" sz="1800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𝛀</m:t>
                    </m:r>
                    <m:r>
                      <a:rPr lang="en-US" alt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l-GR" alt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ω</m:t>
                    </m:r>
                    <m:r>
                      <a:rPr lang="en-US" altLang="en-US" sz="1800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  <m:r>
                      <a:rPr lang="en-US" alt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alt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ω</m:t>
                    </m:r>
                    <m:r>
                      <a:rPr lang="en-US" altLang="en-US" sz="1800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/>
                      </a:rPr>
                      <m:t>2</m:t>
                    </m:r>
                    <m:r>
                      <a:rPr lang="en-US" alt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/>
                      </a:rPr>
                      <m:t>, …,</m:t>
                    </m:r>
                    <m:r>
                      <m:rPr>
                        <m:sty m:val="p"/>
                      </m:rPr>
                      <a:rPr lang="el-GR" alt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ω</m:t>
                    </m:r>
                    <m:r>
                      <a:rPr lang="en-US" alt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/>
                      </a:rPr>
                      <m:t>𝑚</m:t>
                    </m:r>
                    <m:r>
                      <a:rPr lang="en-US" alt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65100" indent="-165100"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A reasonable approach would be to minimize the amount of uncertainty about the correct answer. This can be stated in information theoretic terms as minimization of the conditional entropy:</a:t>
                </a:r>
              </a:p>
              <a:p>
                <a:pPr marL="344488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alt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𝜴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l-GR" alt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  <m:r>
                        <a:rPr lang="en-US" altLang="en-US" sz="1800" b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l-GR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l-GR" alt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𝜴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  <m:sup/>
                            <m:e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fName>
                                <m:e>
                                  <m:r>
                                    <a:rPr lang="en-US" alt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l-GR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el-GR" altLang="en-US" sz="18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altLang="en-US" sz="1800" dirty="0">
                  <a:solidFill>
                    <a:schemeClr val="bg1"/>
                  </a:solidFill>
                </a:endParaRPr>
              </a:p>
              <a:p>
                <a:pPr marL="165100" indent="-165100"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Using our relations from the previous page, we can write:</a:t>
                </a:r>
              </a:p>
              <a:p>
                <a:pPr marL="344488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alt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𝜴</m:t>
                          </m:r>
                          <m: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alt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𝜴</m:t>
                          </m:r>
                        </m:e>
                      </m:d>
                      <m:r>
                        <a:rPr lang="en-US" alt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alt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𝜴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l-GR" alt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en-US" sz="1800" dirty="0">
                  <a:solidFill>
                    <a:schemeClr val="bg1"/>
                  </a:solidFill>
                </a:endParaRPr>
              </a:p>
              <a:p>
                <a:pPr marL="344488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𝜴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l-GR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𝜴</m:t>
                        </m:r>
                      </m:e>
                    </m:d>
                    <m:r>
                      <a:rPr lang="en-US" alt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𝜴</m:t>
                        </m:r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endParaRPr lang="en-US" altLang="en-US" sz="1800" b="1" dirty="0">
                  <a:solidFill>
                    <a:schemeClr val="bg1"/>
                  </a:solidFill>
                </a:endParaRPr>
              </a:p>
              <a:p>
                <a:pPr marL="165100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1800" b="1" dirty="0"/>
                  <a:t>If our goal is to minimize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𝜴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l-GR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b="1" dirty="0"/>
                  <a:t>, then we can try and minimize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𝜴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or maximize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𝜴</m:t>
                        </m:r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sz="1800" b="1" dirty="0"/>
                  <a:t>. 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1800" b="1" dirty="0"/>
                  <a:t>The minimization of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𝜴</m:t>
                        </m:r>
                      </m:e>
                    </m:d>
                  </m:oMath>
                </a14:m>
                <a:r>
                  <a:rPr lang="en-US" sz="1800" b="1" dirty="0"/>
                  <a:t> corresponds to finding prior probabilities that minimize entropy (prediction of class labels from prior information).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1800" b="1" dirty="0"/>
                  <a:t>Alternately, we can estimate parameters of our model that maximize mutual information – referred to as </a:t>
                </a:r>
                <a:r>
                  <a:rPr lang="en-US" sz="1800" b="1" dirty="0">
                    <a:solidFill>
                      <a:schemeClr val="accent1"/>
                    </a:solidFill>
                  </a:rPr>
                  <a:t>maximum mutual information estimation</a:t>
                </a:r>
                <a:r>
                  <a:rPr lang="en-US" sz="1800" b="1" dirty="0"/>
                  <a:t> (MMIE).</a:t>
                </a:r>
                <a:endParaRPr lang="en-US" alt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014" y="699865"/>
                <a:ext cx="8688386" cy="5750485"/>
              </a:xfrm>
              <a:prstGeom prst="rect">
                <a:avLst/>
              </a:prstGeom>
              <a:blipFill>
                <a:blip r:embed="rId2"/>
                <a:stretch>
                  <a:fillRect l="-1458" t="-1325" r="-1458" b="-154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79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Posteriors and Bayes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20"/>
              <p:cNvSpPr txBox="1">
                <a:spLocks noChangeArrowheads="1"/>
              </p:cNvSpPr>
              <p:nvPr/>
            </p:nvSpPr>
            <p:spPr>
              <a:xfrm>
                <a:off x="228600" y="667885"/>
                <a:ext cx="8688388" cy="5693157"/>
              </a:xfrm>
              <a:prstGeom prst="rect">
                <a:avLst/>
              </a:prstGeom>
            </p:spPr>
            <p:txBody>
              <a:bodyPr lIns="0" tIns="0" rIns="0" bIns="0"/>
              <a:lstStyle/>
              <a:p>
                <a:pPr marL="165100" lvl="0" indent="-165100">
                  <a:spcBef>
                    <a:spcPts val="0"/>
                  </a:spcBef>
                  <a:spcAft>
                    <a:spcPts val="1200"/>
                  </a:spcAft>
                  <a:buFontTx/>
                  <a:buChar char="•"/>
                  <a:defRPr/>
                </a:pPr>
                <a:r>
                  <a:rPr lang="en-US" altLang="en-US" sz="1800" b="1" kern="0" dirty="0">
                    <a:latin typeface="+mn-lt"/>
                  </a:rPr>
                  <a:t>The decision rule for the minimum error rate classifier selects the class, </a:t>
                </a:r>
                <a14:m>
                  <m:oMath xmlns:m="http://schemas.openxmlformats.org/officeDocument/2006/math">
                    <m:r>
                      <a:rPr lang="en-US" altLang="en-US" sz="1800" i="1" kern="0" dirty="0" smtClean="0">
                        <a:latin typeface="Cambria Math" panose="02040503050406030204" pitchFamily="18" charset="0"/>
                        <a:sym typeface="Symbol"/>
                      </a:rPr>
                      <m:t>𝜔</m:t>
                    </m:r>
                    <m:r>
                      <a:rPr lang="en-US" altLang="en-US" sz="1800" i="1" kern="0" baseline="-25000" dirty="0" err="1">
                        <a:latin typeface="Cambria Math" panose="02040503050406030204" pitchFamily="18" charset="0"/>
                        <a:sym typeface="Symbol"/>
                      </a:rPr>
                      <m:t>𝑖</m:t>
                    </m:r>
                  </m:oMath>
                </a14:m>
                <a:r>
                  <a:rPr lang="en-US" altLang="en-US" sz="1800" b="1" kern="0" dirty="0">
                    <a:latin typeface="+mn-lt"/>
                  </a:rPr>
                  <a:t>, with the maximum posterior probability, </a:t>
                </a:r>
                <a14:m>
                  <m:oMath xmlns:m="http://schemas.openxmlformats.org/officeDocument/2006/math">
                    <m:r>
                      <a:rPr lang="en-US" altLang="en-US" sz="1800" i="1" kern="0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1800" i="1" kern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180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 kern="0" dirty="0">
                            <a:latin typeface="Cambria Math" panose="02040503050406030204" pitchFamily="18" charset="0"/>
                            <a:sym typeface="Symbol"/>
                          </a:rPr>
                          <m:t>𝜔</m:t>
                        </m:r>
                      </m:e>
                      <m:sub>
                        <m:r>
                          <a:rPr lang="en-US" altLang="en-US" sz="1800" b="0" i="1" kern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1800" i="1" kern="0" baseline="-25000" dirty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altLang="en-US" sz="1800" i="1" kern="0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sz="1800" b="1" i="1" kern="0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en-US" sz="1800" i="1" kern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b="1" kern="0" dirty="0">
                    <a:latin typeface="+mn-lt"/>
                  </a:rPr>
                  <a:t>.</a:t>
                </a:r>
              </a:p>
              <a:p>
                <a:pPr marL="165100" lvl="0" indent="-165100">
                  <a:spcBef>
                    <a:spcPts val="0"/>
                  </a:spcBef>
                  <a:spcAft>
                    <a:spcPts val="600"/>
                  </a:spcAft>
                  <a:buFontTx/>
                  <a:buChar char="•"/>
                  <a:defRPr/>
                </a:pPr>
                <a:r>
                  <a:rPr lang="en-US" altLang="en-US" sz="1800" b="1" kern="0" dirty="0">
                    <a:latin typeface="+mn-lt"/>
                  </a:rPr>
                  <a:t>Recalling Bayes Rule:</a:t>
                </a:r>
              </a:p>
              <a:p>
                <a:pPr marL="344488" lvl="0">
                  <a:spcBef>
                    <a:spcPts val="0"/>
                  </a:spcBef>
                  <a:spcAft>
                    <a:spcPts val="600"/>
                  </a:spcAft>
                  <a:tabLst>
                    <a:tab pos="2282825" algn="ctr"/>
                    <a:tab pos="5483225" algn="ctr"/>
                  </a:tabLst>
                  <a:defRPr/>
                </a:pPr>
                <a:r>
                  <a:rPr lang="en-US" sz="18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en-US" sz="1800" b="1" kern="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r>
                          <a:rPr 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en-US" sz="1800" kern="0" dirty="0">
                  <a:latin typeface="+mn-lt"/>
                </a:endParaRPr>
              </a:p>
              <a:p>
                <a:pPr marL="165100" indent="-165100">
                  <a:spcBef>
                    <a:spcPts val="0"/>
                  </a:spcBef>
                  <a:spcAft>
                    <a:spcPts val="1200"/>
                  </a:spcAft>
                  <a:buFontTx/>
                  <a:buChar char="•"/>
                  <a:defRPr/>
                </a:pPr>
                <a:r>
                  <a:rPr lang="en-US" altLang="en-US" sz="1800" b="1" kern="0" dirty="0">
                    <a:latin typeface="+mn-lt"/>
                    <a:sym typeface="Symbol"/>
                  </a:rPr>
                  <a:t>As we have discussed, we can ignore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en-US" sz="1800" b="1" kern="0" dirty="0">
                    <a:latin typeface="+mn-lt"/>
                    <a:sym typeface="Symbol"/>
                  </a:rPr>
                  <a:t> since it is constant with respect to the maximization (choosing the most probable class).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1200"/>
                  </a:spcAft>
                  <a:buFontTx/>
                  <a:buChar char="•"/>
                  <a:defRPr/>
                </a:pPr>
                <a:r>
                  <a:rPr lang="en-US" altLang="en-US" sz="1800" b="1" kern="0" dirty="0">
                    <a:latin typeface="+mn-lt"/>
                    <a:sym typeface="Symbol"/>
                  </a:rPr>
                  <a:t>However, during training, the value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en-US" sz="1800" b="1" kern="0" dirty="0">
                    <a:latin typeface="+mn-lt"/>
                    <a:sym typeface="Symbol"/>
                  </a:rPr>
                  <a:t> depends on the parameters of all models and varies as a function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1800" b="1" kern="0" dirty="0">
                    <a:latin typeface="+mn-lt"/>
                    <a:sym typeface="Symbol"/>
                  </a:rPr>
                  <a:t>.</a:t>
                </a:r>
              </a:p>
              <a:p>
                <a:pPr marL="165100" lvl="0" indent="-165100">
                  <a:spcBef>
                    <a:spcPts val="0"/>
                  </a:spcBef>
                  <a:spcAft>
                    <a:spcPts val="600"/>
                  </a:spcAft>
                  <a:buFontTx/>
                  <a:buChar char="•"/>
                  <a:defRPr/>
                </a:pPr>
                <a:r>
                  <a:rPr lang="en-US" altLang="en-US" sz="1800" b="1" kern="0" dirty="0">
                    <a:sym typeface="Symbol"/>
                  </a:rPr>
                  <a:t>A conditional maximum likelihood estimator,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800" i="1" ker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SupPr>
                      <m:e>
                        <m:r>
                          <a:rPr lang="en-US" altLang="en-US" sz="18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𝜽</m:t>
                        </m:r>
                      </m:e>
                      <m:sub>
                        <m:r>
                          <a:rPr lang="en-US" altLang="en-US" sz="1800" i="1" kern="0">
                            <a:latin typeface="Cambria Math" panose="02040503050406030204" pitchFamily="18" charset="0"/>
                            <a:sym typeface="Symbol"/>
                          </a:rPr>
                          <m:t>𝐶𝑀𝐿𝐸</m:t>
                        </m:r>
                      </m:sub>
                      <m:sup>
                        <m:r>
                          <a:rPr lang="en-US" altLang="en-US" sz="1800" i="1" kern="0">
                            <a:latin typeface="Cambria Math" panose="02040503050406030204" pitchFamily="18" charset="0"/>
                            <a:sym typeface="Symbol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en-US" sz="1800" b="1" kern="0" dirty="0">
                    <a:sym typeface="Symbol"/>
                  </a:rPr>
                  <a:t>, is defined as:</a:t>
                </a:r>
              </a:p>
              <a:p>
                <a:pPr marL="344488">
                  <a:spcBef>
                    <a:spcPts val="0"/>
                  </a:spcBef>
                  <a:spcAft>
                    <a:spcPts val="1200"/>
                  </a:spcAft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800" i="1" kern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SupPr>
                      <m:e>
                        <m:r>
                          <a:rPr lang="en-US" altLang="en-US" sz="18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𝜽</m:t>
                        </m:r>
                      </m:e>
                      <m:sub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  <a:sym typeface="Symbol"/>
                          </a:rPr>
                          <m:t>𝐶𝑀𝐿𝐸</m:t>
                        </m:r>
                      </m:sub>
                      <m:sup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  <a:sym typeface="Symbol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en-US" sz="1800" i="1" kern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  <a:sym typeface="Symbol"/>
                          </a:rPr>
                          <m:t>𝑥</m:t>
                        </m:r>
                      </m:e>
                    </m:d>
                    <m:r>
                      <a:rPr lang="en-US" altLang="en-US" sz="1800" b="0" i="1" kern="0" smtClean="0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r>
                      <a:rPr lang="en-US" altLang="en-US" sz="1800" b="0" i="1" kern="0" smtClean="0">
                        <a:latin typeface="Cambria Math" panose="02040503050406030204" pitchFamily="18" charset="0"/>
                        <a:sym typeface="Symbol"/>
                      </a:rPr>
                      <m:t>𝑎𝑟𝑔𝑚𝑎𝑥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en-US" sz="1800" kern="0" dirty="0">
                  <a:sym typeface="Symbol"/>
                </a:endParaRPr>
              </a:p>
              <a:p>
                <a:pPr marL="165100" indent="-165100">
                  <a:spcBef>
                    <a:spcPts val="0"/>
                  </a:spcBef>
                  <a:spcAft>
                    <a:spcPts val="600"/>
                  </a:spcAft>
                  <a:buFontTx/>
                  <a:buChar char="•"/>
                  <a:defRPr/>
                </a:pPr>
                <a:r>
                  <a:rPr lang="en-US" altLang="en-US" sz="1800" b="1" kern="0" dirty="0">
                    <a:sym typeface="Symbol"/>
                  </a:rPr>
                  <a:t>From the previous slide, we can invoke mutual information:</a:t>
                </a:r>
              </a:p>
              <a:p>
                <a:pPr marL="344488" lvl="0">
                  <a:spcBef>
                    <a:spcPts val="0"/>
                  </a:spcBef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l-GR" alt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𝜴</m:t>
                          </m:r>
                        </m:e>
                      </m:d>
                      <m:r>
                        <a:rPr lang="en-US" alt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l-GR" altLang="en-US" sz="1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l-GR" alt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𝜴</m:t>
                              </m:r>
                            </m:sub>
                            <m:sup/>
                            <m:e>
                              <m:r>
                                <a:rPr lang="en-US" alt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l-GR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en-US" sz="18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l-GR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alt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en-US" sz="18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en-US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l-GR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altLang="en-US" sz="1800" b="1" kern="0" dirty="0">
                  <a:sym typeface="Symbol"/>
                </a:endParaRPr>
              </a:p>
              <a:p>
                <a:pPr marL="165100" lvl="0" indent="-165100">
                  <a:spcBef>
                    <a:spcPts val="0"/>
                  </a:spcBef>
                  <a:spcAft>
                    <a:spcPts val="600"/>
                  </a:spcAft>
                  <a:buFontTx/>
                  <a:buChar char="•"/>
                  <a:defRPr/>
                </a:pPr>
                <a:r>
                  <a:rPr lang="en-US" altLang="en-US" sz="1800" b="1" kern="0" dirty="0">
                    <a:sym typeface="Symbol"/>
                  </a:rPr>
                  <a:t>However, we don’t know the joint distribution,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en-U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b="1" kern="0" dirty="0">
                    <a:sym typeface="Symbol"/>
                  </a:rPr>
                  <a:t>! We have to find a way to approximate or estimate this distribution.</a:t>
                </a:r>
              </a:p>
            </p:txBody>
          </p:sp>
        </mc:Choice>
        <mc:Fallback xmlns="">
          <p:sp>
            <p:nvSpPr>
              <p:cNvPr id="42" name="Rectangl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67885"/>
                <a:ext cx="8688388" cy="5693157"/>
              </a:xfrm>
              <a:prstGeom prst="rect">
                <a:avLst/>
              </a:prstGeom>
              <a:blipFill>
                <a:blip r:embed="rId2"/>
                <a:stretch>
                  <a:fillRect l="-1606" t="-1114" r="-730" b="-8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93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Text Box 4"/>
              <p:cNvSpPr txBox="1">
                <a:spLocks noChangeArrowheads="1"/>
              </p:cNvSpPr>
              <p:nvPr/>
            </p:nvSpPr>
            <p:spPr bwMode="auto">
              <a:xfrm>
                <a:off x="227012" y="622665"/>
                <a:ext cx="8688388" cy="56787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pPr marL="165100" indent="-16510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/>
                  <a:t>Reviewed basic concepts of entropy and mutual information from information theory.</a:t>
                </a:r>
              </a:p>
              <a:p>
                <a:pPr marL="165100" indent="-16510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/>
                  <a:t>Discussed the use of these concepts in pattern recognition, particularly the goal of minimization of conditional entropy.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/>
                  <a:t>Explained that in applications such as speech recognition:</a:t>
                </a:r>
              </a:p>
              <a:p>
                <a:pPr marL="344488" indent="-168275">
                  <a:spcBef>
                    <a:spcPts val="0"/>
                  </a:spcBef>
                  <a:spcAft>
                    <a:spcPts val="600"/>
                  </a:spcAft>
                  <a:buFont typeface="Wingdings" pitchFamily="2" charset="2"/>
                  <a:buChar char="§"/>
                </a:pPr>
                <a:r>
                  <a:rPr lang="en-US" sz="1800" b="1" dirty="0"/>
                  <a:t>minimize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𝜴</m:t>
                        </m:r>
                      </m:e>
                    </m:d>
                  </m:oMath>
                </a14:m>
                <a:r>
                  <a:rPr lang="en-US" sz="1800" b="1" dirty="0"/>
                  <a:t>: language modeling (predicting the next word from priors);</a:t>
                </a:r>
              </a:p>
              <a:p>
                <a:pPr marL="344488" indent="-168275">
                  <a:spcBef>
                    <a:spcPts val="0"/>
                  </a:spcBef>
                  <a:spcAft>
                    <a:spcPts val="1200"/>
                  </a:spcAft>
                  <a:buFont typeface="Wingdings" pitchFamily="2" charset="2"/>
                  <a:buChar char="§"/>
                </a:pPr>
                <a:r>
                  <a:rPr lang="en-US" sz="1800" b="1" dirty="0"/>
                  <a:t>maximize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𝜴</m:t>
                        </m:r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sz="1800" b="1" dirty="0"/>
                  <a:t>: discriminative training</a:t>
                </a:r>
              </a:p>
              <a:p>
                <a:pPr marL="165100" indent="-16510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/>
                  <a:t>Demonstrated the relationship between minimization  of  conditional entropy and mutual information.</a:t>
                </a:r>
              </a:p>
              <a:p>
                <a:pPr marL="165100" indent="-16510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/>
                  <a:t>Introduced the concept of </a:t>
                </a:r>
                <a:r>
                  <a:rPr lang="en-US" sz="1800" b="1" dirty="0">
                    <a:solidFill>
                      <a:schemeClr val="accent1"/>
                    </a:solidFill>
                  </a:rPr>
                  <a:t>maximum mutual information estimation</a:t>
                </a:r>
                <a:r>
                  <a:rPr lang="en-US" sz="1800" b="1" dirty="0"/>
                  <a:t> (MMIE).</a:t>
                </a:r>
                <a:endParaRPr lang="en-US" altLang="en-US" sz="1800" b="1" dirty="0"/>
              </a:p>
            </p:txBody>
          </p:sp>
        </mc:Choice>
        <mc:Fallback xmlns="">
          <p:sp>
            <p:nvSpPr>
              <p:cNvPr id="2150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012" y="622665"/>
                <a:ext cx="8688388" cy="5678744"/>
              </a:xfrm>
              <a:prstGeom prst="rect">
                <a:avLst/>
              </a:prstGeom>
              <a:blipFill>
                <a:blip r:embed="rId2"/>
                <a:stretch>
                  <a:fillRect l="-1458" t="-1114" r="-14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454735"/>
      </p:ext>
    </p:extLst>
  </p:cSld>
  <p:clrMapOvr>
    <a:masterClrMapping/>
  </p:clrMapOvr>
</p:sld>
</file>

<file path=ppt/theme/theme1.xml><?xml version="1.0" encoding="utf-8"?>
<a:theme xmlns:a="http://schemas.openxmlformats.org/drawingml/2006/main" name="isip_default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ecture_title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lecture_title</Template>
  <TotalTime>8203</TotalTime>
  <Words>610</Words>
  <Application>Microsoft Macintosh PowerPoint</Application>
  <PresentationFormat>Letter Paper (8.5x11 in)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Cambria Math</vt:lpstr>
      <vt:lpstr>Times New Roman</vt:lpstr>
      <vt:lpstr>Wingdings</vt:lpstr>
      <vt:lpstr>isip_default</vt:lpstr>
      <vt:lpstr>1_lecture_title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Gateway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Joseph Picone</cp:lastModifiedBy>
  <cp:revision>481</cp:revision>
  <dcterms:created xsi:type="dcterms:W3CDTF">2002-09-12T17:13:32Z</dcterms:created>
  <dcterms:modified xsi:type="dcterms:W3CDTF">2023-02-27T13:08:05Z</dcterms:modified>
</cp:coreProperties>
</file>