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14"/>
  </p:notesMasterIdLst>
  <p:handoutMasterIdLst>
    <p:handoutMasterId r:id="rId15"/>
  </p:handoutMasterIdLst>
  <p:sldIdLst>
    <p:sldId id="356" r:id="rId3"/>
    <p:sldId id="555" r:id="rId4"/>
    <p:sldId id="55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5081" autoAdjust="0"/>
  </p:normalViewPr>
  <p:slideViewPr>
    <p:cSldViewPr snapToGrid="0">
      <p:cViewPr varScale="1">
        <p:scale>
          <a:sx n="129" d="100"/>
          <a:sy n="129" d="100"/>
        </p:scale>
        <p:origin x="1984" y="192"/>
      </p:cViewPr>
      <p:guideLst>
        <p:guide orient="horz" pos="146"/>
        <p:guide pos="144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16,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ielpovey.com/files/asr00.pdf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inference.phy.cam.ac.uk/kv227/papers/Discriminative_Train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amazon.com/Spoken-Language-Processing-Algorithm-Development/dp/013022616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1338" y="1550504"/>
            <a:ext cx="8210776" cy="47550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indent="-176213" fontAlgn="auto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Objectives:</a:t>
            </a:r>
          </a:p>
          <a:p>
            <a:pPr marL="173038"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</a:rPr>
              <a:t>Maximum MI Estimation (MMIE)</a:t>
            </a:r>
            <a:br>
              <a:rPr lang="en-US" sz="1800" b="1" dirty="0">
                <a:solidFill>
                  <a:schemeClr val="tx2"/>
                </a:solidFill>
              </a:rPr>
            </a:br>
            <a:r>
              <a:rPr lang="en-US" sz="1800" b="1" dirty="0">
                <a:solidFill>
                  <a:schemeClr val="tx2"/>
                </a:solidFill>
              </a:rPr>
              <a:t>Minimum Classification Error (MCE)</a:t>
            </a:r>
          </a:p>
          <a:p>
            <a:pPr marL="176213" indent="-176213" fontAlgn="auto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Resources:</a:t>
            </a:r>
          </a:p>
          <a:p>
            <a:pPr marL="173038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tx2"/>
                </a:solidFill>
                <a:latin typeface="+mn-lt"/>
              </a:rPr>
              <a:t>KeithVertanen</a:t>
            </a:r>
            <a:r>
              <a:rPr lang="en-US" sz="1800" b="1" dirty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Discriminative Training</a:t>
            </a:r>
            <a:endParaRPr lang="en-US" sz="1800" b="1" dirty="0">
              <a:solidFill>
                <a:schemeClr val="tx2"/>
              </a:solidFill>
              <a:latin typeface="+mn-lt"/>
            </a:endParaRPr>
          </a:p>
          <a:p>
            <a:pPr marL="173038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DanPovey: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Large Scale Discriminative Training fpr Speech Recognition</a:t>
            </a:r>
            <a:endParaRPr lang="en-US" sz="1800" b="1" dirty="0">
              <a:solidFill>
                <a:schemeClr val="tx2"/>
              </a:solidFill>
              <a:latin typeface="+mn-lt"/>
            </a:endParaRPr>
          </a:p>
          <a:p>
            <a:pPr marL="173038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HuangArceroHon: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Spoken Language Processing</a:t>
            </a:r>
            <a:endParaRPr lang="en-US" sz="1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16: Parameter Estimation –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Discriminative 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7BCEB0-EFE0-DA5C-A3B1-3A5FDF63BFAE}"/>
              </a:ext>
            </a:extLst>
          </p:cNvPr>
          <p:cNvGrpSpPr/>
          <p:nvPr/>
        </p:nvGrpSpPr>
        <p:grpSpPr>
          <a:xfrm>
            <a:off x="1072389" y="4548507"/>
            <a:ext cx="6999221" cy="1742699"/>
            <a:chOff x="1242874" y="4509174"/>
            <a:chExt cx="6999221" cy="174269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B607BEF0-9B6B-385E-5B00-8E7062775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515" t="12509" b="3322"/>
            <a:stretch>
              <a:fillRect/>
            </a:stretch>
          </p:blipFill>
          <p:spPr bwMode="auto">
            <a:xfrm>
              <a:off x="5495664" y="4509174"/>
              <a:ext cx="2746431" cy="17426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B4540E-5EBE-DB97-F7C4-46F9E61CE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48524" y="4509175"/>
              <a:ext cx="2308668" cy="174269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871BD1-2BAF-BAAD-E388-A4F2EC305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42874" y="4509174"/>
              <a:ext cx="1867177" cy="17426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Minimum Error Rate Estimation (cont.)</a:t>
            </a:r>
          </a:p>
        </p:txBody>
      </p:sp>
      <p:sp>
        <p:nvSpPr>
          <p:cNvPr id="6" name="Rectangle 20"/>
          <p:cNvSpPr txBox="1">
            <a:spLocks noChangeArrowheads="1"/>
          </p:cNvSpPr>
          <p:nvPr/>
        </p:nvSpPr>
        <p:spPr>
          <a:xfrm>
            <a:off x="228600" y="674557"/>
            <a:ext cx="8688388" cy="5867757"/>
          </a:xfrm>
          <a:prstGeom prst="rect">
            <a:avLst/>
          </a:prstGeom>
        </p:spPr>
        <p:txBody>
          <a:bodyPr lIns="0" tIns="0" rIns="0" bIns="0"/>
          <a:lstStyle/>
          <a:p>
            <a:pPr marL="165100" lvl="0" indent="-1651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gradient descent approach is often referred to as generalized probabilistic descent (GPD).</a:t>
            </a:r>
          </a:p>
          <a:p>
            <a:pPr marL="165100" lvl="0" indent="-1651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800" b="1" kern="0" dirty="0">
                <a:latin typeface="+mn-lt"/>
              </a:rPr>
              <a:t>A simpler and more pragmatic approach to discriminative training is known as </a:t>
            </a:r>
            <a:r>
              <a:rPr lang="en-US" altLang="en-US" sz="1800" b="1" kern="0" dirty="0">
                <a:solidFill>
                  <a:schemeClr val="accent1"/>
                </a:solidFill>
                <a:latin typeface="+mn-lt"/>
              </a:rPr>
              <a:t>corrective training:</a:t>
            </a:r>
            <a:endParaRPr lang="en-US" altLang="en-US" sz="1800" b="1" kern="0" dirty="0">
              <a:latin typeface="+mn-lt"/>
            </a:endParaRPr>
          </a:p>
          <a:p>
            <a:pPr marL="346075" lvl="0" indent="-173038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labeled training set is used to train parameters using MLE. A list of confusable or near-miss classes is generated (using N-best lists or lattices).</a:t>
            </a:r>
          </a:p>
          <a:p>
            <a:pPr marL="346075" lvl="0" indent="-173038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en-US" sz="1800" b="1" kern="0" dirty="0">
                <a:latin typeface="+mn-lt"/>
              </a:rPr>
              <a:t>The parameters of the models corresponding to the correct classes are reinforced; the parameters of the confusion classes are decremented. This is easy to do in Baum-Welch training because the “counts” are accumulated.</a:t>
            </a:r>
          </a:p>
          <a:p>
            <a:pPr marL="346075" lvl="0" indent="-173038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Corrective training was first introduced, and then later generalized into MMIE and MCE.</a:t>
            </a:r>
          </a:p>
          <a:p>
            <a:pPr marL="165100" lvl="0" indent="-1651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en-US" sz="1800" b="1" kern="0" dirty="0">
                <a:latin typeface="+mn-lt"/>
              </a:rPr>
              <a:t>Neural networks offer an alternative to these functional approaches to discriminative training.</a:t>
            </a:r>
          </a:p>
          <a:p>
            <a:pPr marL="165100" lvl="0" indent="-1651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Discriminative training has been applied to every aspect </a:t>
            </a:r>
            <a:r>
              <a:rPr lang="en-US" altLang="en-US" sz="1800" b="1" kern="0" dirty="0">
                <a:latin typeface="+mn-lt"/>
              </a:rPr>
              <a:t>of the pattern recognition problem including feature extraction, frame-level statistical modeling, and adaptation.</a:t>
            </a:r>
          </a:p>
          <a:p>
            <a:pPr marL="165100" lvl="0" indent="-1651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Minimization of error in a closed-loop training paradigm is very </a:t>
            </a:r>
            <a:r>
              <a:rPr lang="en-US" altLang="en-US" sz="1800" b="1" kern="0" dirty="0">
                <a:latin typeface="+mn-lt"/>
              </a:rPr>
              <a:t>powerful.</a:t>
            </a:r>
            <a:endParaRPr kumimoji="0" lang="en-US" altLang="en-US" sz="1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3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28599" y="622665"/>
            <a:ext cx="8686801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/>
              <a:t>Reviewed basic concepts of entropy and mutual information, and reviewed the use of these concepts in pattern recognition, particularly the goal of minimization of conditional entropy.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/>
              <a:t>Derived a method of training that maximizes mutual information (MMIE).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/>
              <a:t>Discussed its implementation within an HMM framework.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/>
              <a:t>Introduced an alternative to MMIE that directly minimizes errors (MCE).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/>
              <a:t>Discussed approaches to MCE using gradient descent.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/>
              <a:t>In practice, MMIE and MCE produce similar results.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/>
              <a:t>These methods carry the usual concerns about generalization: can models trained on one particular corpus or task transfer to another task?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/>
              <a:t>In practice, generalization has not been robust across widely varying applications or channel conditions. 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/>
              <a:t>In controlled environments, performance improvements are statistically significant but not overwhelmingly impressive.</a:t>
            </a:r>
          </a:p>
        </p:txBody>
      </p:sp>
    </p:spTree>
    <p:extLst>
      <p:ext uri="{BB962C8B-B14F-4D97-AF65-F5344CB8AC3E}">
        <p14:creationId xmlns:p14="http://schemas.microsoft.com/office/powerpoint/2010/main" val="21034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Mutual Information in Pattern Recognition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227014" y="699865"/>
                <a:ext cx="8688386" cy="5750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Given a sequence of observations, </a:t>
                </a:r>
                <a14:m>
                  <m:oMath xmlns:m="http://schemas.openxmlformats.org/officeDocument/2006/math">
                    <m:r>
                      <a:rPr kumimoji="0" lang="en-US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𝑿</m:t>
                    </m:r>
                    <m:r>
                      <a:rPr kumimoji="0" lang="en-US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a:rPr kumimoji="0" lang="en-US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alt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alt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alt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alt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US" alt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…, </m:t>
                    </m:r>
                    <m:r>
                      <a:rPr kumimoji="0" lang="en-US" altLang="en-US" sz="1800" b="1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altLang="en-US" sz="18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alt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which typically can be viewed as features vectors, we would like to minimize the error in prediction of the corresponding class assignments, </a:t>
                </a:r>
                <a14:m>
                  <m:oMath xmlns:m="http://schemas.openxmlformats.org/officeDocument/2006/math">
                    <m:r>
                      <a:rPr kumimoji="0" lang="en-US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Symbol"/>
                      </a:rPr>
                      <m:t>𝛀</m:t>
                    </m:r>
                    <m:r>
                      <a:rPr kumimoji="0" lang="en-US" alt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m:rPr>
                        <m:sty m:val="p"/>
                      </m:rPr>
                      <a:rPr kumimoji="0" lang="el-G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Symbol"/>
                      </a:rPr>
                      <m:t>ω</m:t>
                    </m:r>
                    <m:r>
                      <a:rPr kumimoji="0" lang="en-US" altLang="en-US" sz="18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1</m:t>
                    </m:r>
                    <m:r>
                      <a:rPr kumimoji="0" lang="en-US" alt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m:rPr>
                        <m:sty m:val="p"/>
                      </m:rPr>
                      <a:rPr kumimoji="0" lang="el-G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Symbol"/>
                      </a:rPr>
                      <m:t>ω</m:t>
                    </m:r>
                    <m:r>
                      <a:rPr kumimoji="0" lang="en-US" alt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2</m:t>
                    </m:r>
                    <m:r>
                      <a:rPr kumimoji="0" lang="en-US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, …,</m:t>
                    </m:r>
                    <m:r>
                      <m:rPr>
                        <m:sty m:val="p"/>
                      </m:rPr>
                      <a:rPr kumimoji="0" lang="el-G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Symbol"/>
                      </a:rPr>
                      <m:t>ω</m:t>
                    </m:r>
                    <m:r>
                      <a:rPr kumimoji="0" lang="en-US" altLang="en-US" sz="18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𝑚</m:t>
                    </m:r>
                    <m:r>
                      <a:rPr kumimoji="0" lang="en-US" alt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</a:t>
                </a: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 reasonable approach would be to minimize the amount of uncertainty about the correct answer. This can be stated in information theoretic terms as minimization of the conditional entropy:</a:t>
                </a:r>
              </a:p>
              <a:p>
                <a:pPr marL="344488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l-GR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𝜴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kumimoji="0" lang="el-GR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l-G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∈</m:t>
                          </m:r>
                          <m:r>
                            <a:rPr kumimoji="0" lang="el-GR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𝜴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r>
                                <a:rPr kumimoji="0" lang="en-US" alt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sub>
                            <m:sup/>
                            <m:e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en-US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l-G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  <m:r>
                                    <a:rPr kumimoji="0" lang="en-US" alt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kumimoji="0" lang="en-US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a:rPr kumimoji="0" lang="en-US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kumimoji="0" lang="en-US" alt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kumimoji="0" lang="en-US" alt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l-G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kumimoji="0" lang="el-GR" alt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0" lang="en-US" alt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Using our relations from the previous page, we can write:</a:t>
                </a:r>
              </a:p>
              <a:p>
                <a:pPr marL="344488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𝐼</m:t>
                      </m:r>
                      <m:d>
                        <m:dPr>
                          <m:ctrlPr>
                            <a:rPr kumimoji="0" lang="en-US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l-GR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𝜴</m:t>
                          </m:r>
                          <m:r>
                            <a:rPr kumimoji="0" lang="en-US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;</m:t>
                          </m:r>
                          <m:r>
                            <a:rPr kumimoji="0" lang="en-US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e>
                      </m:d>
                      <m:r>
                        <a:rPr kumimoji="0" lang="en-US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l-GR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𝜴</m:t>
                          </m:r>
                        </m:e>
                      </m:d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l-GR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𝜴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kumimoji="0" lang="el-GR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4488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l-GR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𝜴</m:t>
                        </m:r>
                        <m:d>
                          <m:dPr>
                            <m:begChr m:val="|"/>
                            <m:endChr m:val=""/>
                            <m:ctrlPr>
                              <a:rPr kumimoji="0" lang="el-GR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l-GR" alt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𝜴</m:t>
                        </m:r>
                      </m:e>
                    </m:d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𝐼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l-GR" alt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𝜴</m:t>
                        </m:r>
                        <m: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;</m:t>
                        </m:r>
                        <m:r>
                          <a:rPr kumimoji="0" lang="en-US" alt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</m:d>
                  </m:oMath>
                </a14:m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If our goal is to minimize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l-GR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𝜴</m:t>
                        </m:r>
                        <m:d>
                          <m:dPr>
                            <m:begChr m:val="|"/>
                            <m:endChr m:val=""/>
                            <m:ctrlPr>
                              <a:rPr kumimoji="0" lang="el-GR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then we can try and minimize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l-GR" alt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𝜴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or maximize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𝐼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l-GR" alt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𝜴</m:t>
                        </m:r>
                        <m: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;</m:t>
                        </m:r>
                        <m:r>
                          <a:rPr kumimoji="0" lang="en-US" alt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</m:d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 </a:t>
                </a: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The minimization of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l-GR" alt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𝜴</m:t>
                        </m:r>
                      </m:e>
                    </m:d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corresponds to finding prior probabilities that minimize entropy (prediction of class labels from prior information).</a:t>
                </a: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Alternately, we can estimate parameters of our model that maximize mutual information – referred to as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maximum mutual information estimation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(MMIE).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4" y="699865"/>
                <a:ext cx="8688386" cy="5750485"/>
              </a:xfrm>
              <a:prstGeom prst="rect">
                <a:avLst/>
              </a:prstGeom>
              <a:blipFill>
                <a:blip r:embed="rId2"/>
                <a:stretch>
                  <a:fillRect l="-1458" t="-1325" r="-1458" b="-15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6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Posteriors and 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0"/>
              <p:cNvSpPr txBox="1">
                <a:spLocks noChangeArrowheads="1"/>
              </p:cNvSpPr>
              <p:nvPr/>
            </p:nvSpPr>
            <p:spPr>
              <a:xfrm>
                <a:off x="228600" y="667885"/>
                <a:ext cx="8688388" cy="5693157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The decision rule for the minimum error rate classifier selects the class,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𝜔</m:t>
                    </m:r>
                    <m:r>
                      <a:rPr kumimoji="0" lang="en-US" altLang="en-US" sz="1800" b="0" i="1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𝑖</m:t>
                    </m:r>
                  </m:oMath>
                </a14:m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with the maximum posterior probability,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alt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en-US" sz="1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𝜔</m:t>
                        </m:r>
                      </m:e>
                      <m:sub>
                        <m:r>
                          <a:rPr kumimoji="0" lang="en-US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en-US" sz="1800" b="0" i="1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 </m:t>
                    </m:r>
                    <m:r>
                      <a:rPr kumimoji="0" lang="en-US" altLang="en-US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altLang="en-US" sz="1800" b="1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altLang="en-US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</a:t>
                </a: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Recalling Bayes Rule:</a:t>
                </a:r>
              </a:p>
              <a:p>
                <a:pPr marL="344488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>
                    <a:tab pos="2282825" algn="ctr"/>
                    <a:tab pos="5483225" algn="ctr"/>
                  </a:tabLst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Cambria Math" panose="02040503050406030204" pitchFamily="18" charset="0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𝑝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𝑐</m:t>
                        </m:r>
                      </m:sup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Symbol"/>
                  </a:rPr>
                  <a:t>As we have discussed, we can ignore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𝑝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Symbol"/>
                  </a:rPr>
                  <a:t> since it is constant with respect to the maximization (choosing the most probable class).</a:t>
                </a: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Symbol"/>
                  </a:rPr>
                  <a:t>However, during training, the value of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𝑝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Symbol"/>
                  </a:rPr>
                  <a:t> depends on the parameters of all models and varies as a function of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Symbol"/>
                  </a:rPr>
                  <a:t>.</a:t>
                </a: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  <a:sym typeface="Symbol"/>
                  </a:rPr>
                  <a:t>A conditional maximum likelihood estimator,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sSubSupPr>
                      <m:e>
                        <m:r>
                          <a:rPr kumimoji="0" lang="en-US" altLang="en-US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Symbol"/>
                          </a:rPr>
                          <m:t>𝜽</m:t>
                        </m:r>
                      </m:e>
                      <m:sub>
                        <m:r>
                          <a:rPr kumimoji="0" lang="en-US" alt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𝐶𝑀𝐿𝐸</m:t>
                        </m:r>
                      </m:sub>
                      <m:sup>
                        <m:r>
                          <a:rPr kumimoji="0" lang="en-US" alt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  <a:sym typeface="Symbol"/>
                  </a:rPr>
                  <a:t>, is defined as:</a:t>
                </a:r>
              </a:p>
              <a:p>
                <a:pPr marL="344488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sSubSupPr>
                      <m:e>
                        <m:r>
                          <a:rPr kumimoji="0" lang="en-US" altLang="en-US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Symbol"/>
                          </a:rPr>
                          <m:t>𝜽</m:t>
                        </m:r>
                      </m:e>
                      <m:sub>
                        <m:r>
                          <a:rPr kumimoji="0" lang="en-US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𝐶𝑀𝐿𝐸</m:t>
                        </m:r>
                      </m:sub>
                      <m:sup>
                        <m:r>
                          <a:rPr kumimoji="0" lang="en-US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kumimoji="0" lang="en-US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</m:ctrlPr>
                      </m:dPr>
                      <m:e>
                        <m:r>
                          <a:rPr kumimoji="0" lang="en-US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/>
                          </a:rPr>
                          <m:t>𝑥</m:t>
                        </m:r>
                      </m:e>
                    </m:d>
                    <m:r>
                      <a:rPr kumimoji="0" lang="en-US" alt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=</m:t>
                    </m:r>
                    <m:r>
                      <a:rPr kumimoji="0" lang="en-US" alt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𝑎𝑟𝑔𝑚𝑎𝑥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Symbol"/>
                </a:endParaRP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  <a:sym typeface="Symbol"/>
                  </a:rPr>
                  <a:t>From the previous slide, we can invoke mutual information:</a:t>
                </a:r>
              </a:p>
              <a:p>
                <a:pPr marL="344488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  <m:d>
                        <m:dPr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l-GR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𝜴</m:t>
                          </m:r>
                        </m:e>
                      </m:d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∈</m:t>
                          </m:r>
                          <m:r>
                            <a:rPr kumimoji="0" lang="en-US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l-GR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r>
                                <a:rPr kumimoji="0" lang="el-GR" alt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𝜴</m:t>
                              </m:r>
                            </m:sub>
                            <m:sup/>
                            <m:e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en-US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l-G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kumimoji="0" lang="en-US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a:rPr kumimoji="0" lang="en-US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𝑙𝑜𝑔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0" lang="en-US" alt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US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l-GR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𝜔</m:t>
                                      </m:r>
                                      <m:r>
                                        <a:rPr kumimoji="0" lang="en-US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kumimoji="0" lang="en-US" alt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kumimoji="0" lang="en-US" alt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  <m:r>
                                        <a:rPr kumimoji="0" lang="en-US" alt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l-GR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𝜔</m:t>
                                      </m:r>
                                      <m:r>
                                        <a:rPr kumimoji="0" lang="en-US" alt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Symbol"/>
                </a:endParaRP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  <a:sym typeface="Symbol"/>
                  </a:rPr>
                  <a:t>However, we don’t know the joint distribution,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l-GR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𝜔</m:t>
                    </m:r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  <a:sym typeface="Symbol"/>
                  </a:rPr>
                  <a:t>! We have to find a way to approximate or estimate this distribution.</a:t>
                </a:r>
              </a:p>
            </p:txBody>
          </p:sp>
        </mc:Choice>
        <mc:Fallback xmlns="">
          <p:sp>
            <p:nvSpPr>
              <p:cNvPr id="42" name="Rectang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67885"/>
                <a:ext cx="8688388" cy="5693157"/>
              </a:xfrm>
              <a:prstGeom prst="rect">
                <a:avLst/>
              </a:prstGeom>
              <a:blipFill>
                <a:blip r:embed="rId2"/>
                <a:stretch>
                  <a:fillRect l="-1606" t="-1114" r="-730" b="-8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27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Approximations to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0"/>
              <p:cNvSpPr txBox="1">
                <a:spLocks noChangeArrowheads="1"/>
              </p:cNvSpPr>
              <p:nvPr/>
            </p:nvSpPr>
            <p:spPr>
              <a:xfrm>
                <a:off x="228600" y="599607"/>
                <a:ext cx="8688388" cy="6124709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We can define the instantaneous mutual information:</a:t>
                </a:r>
                <a14:m>
                  <m:oMath xmlns:m="http://schemas.openxmlformats.org/officeDocument/2006/math">
                    <m:r>
                      <a:rPr kumimoji="0" lang="en-US" altLang="en-US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;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unc>
                      <m:func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f>
                          <m:fPr>
                            <m:ctrlPr>
                              <a:rPr lang="en-US" alt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If we assume equal priors, then maximizing the conditional likelihood is equivalent</a:t>
                </a:r>
                <a:r>
                  <a:rPr lang="en-US" altLang="en-US" sz="1800" b="1" kern="0" dirty="0">
                    <a:latin typeface="+mn-lt"/>
                  </a:rPr>
                  <a:t> to maximizing the instantaneous mutual information (MMIE).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We can expand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;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b="1" kern="0" dirty="0">
                    <a:latin typeface="+mn-lt"/>
                  </a:rPr>
                  <a:t> into two terms, one representing the correct class, and the other representing the incorrect classes (or competing models):</a:t>
                </a:r>
              </a:p>
              <a:p>
                <a:pPr marL="292100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lang="en-US" alt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1800" b="1" kern="0" dirty="0">
                  <a:latin typeface="+mn-lt"/>
                </a:endParaRP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The posterior probability,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800" b="1" kern="0" dirty="0"/>
                  <a:t>,</a:t>
                </a:r>
                <a:r>
                  <a:rPr lang="en-US" altLang="en-US" sz="1800" kern="0" dirty="0"/>
                  <a:t> </a:t>
                </a:r>
                <a:r>
                  <a:rPr lang="en-US" altLang="en-US" sz="1800" b="1" kern="0" dirty="0"/>
                  <a:t>can be rewritten as:</a:t>
                </a:r>
              </a:p>
              <a:p>
                <a:pPr marL="292100" lvl="0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1800" b="1" kern="0" dirty="0"/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Maximization of the posterior implies we need to reinforce the correct model and minimize the contribution from the competing models.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We can further rewrite the posterior:</a:t>
                </a:r>
              </a:p>
              <a:p>
                <a:pPr marL="292100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en-US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en-US" altLang="en-US" sz="1800" b="1" kern="0" dirty="0"/>
              </a:p>
              <a:p>
                <a:pPr lvl="0">
                  <a:spcBef>
                    <a:spcPts val="0"/>
                  </a:spcBef>
                  <a:spcAft>
                    <a:spcPts val="1200"/>
                  </a:spcAft>
                  <a:defRPr/>
                </a:pPr>
                <a:endParaRPr kumimoji="0" lang="en-US" altLang="en-US" sz="1800" b="1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Rectang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99607"/>
                <a:ext cx="8688388" cy="6124709"/>
              </a:xfrm>
              <a:prstGeom prst="rect">
                <a:avLst/>
              </a:prstGeom>
              <a:blipFill>
                <a:blip r:embed="rId2"/>
                <a:stretch>
                  <a:fillRect l="-1606" t="-414" r="-2044" b="-10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2012" y="5516055"/>
                <a:ext cx="4755417" cy="49789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kumimoji="0" lang="en-US" sz="1800" b="1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implies we must maximize: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alt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012" y="5516055"/>
                <a:ext cx="4755417" cy="497893"/>
              </a:xfrm>
              <a:prstGeom prst="rect">
                <a:avLst/>
              </a:prstGeom>
              <a:blipFill>
                <a:blip r:embed="rId3"/>
                <a:stretch>
                  <a:fillRect l="-2926" t="-95000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1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Additional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0"/>
              <p:cNvSpPr txBox="1">
                <a:spLocks noChangeArrowheads="1"/>
              </p:cNvSpPr>
              <p:nvPr/>
            </p:nvSpPr>
            <p:spPr>
              <a:xfrm>
                <a:off x="228600" y="599607"/>
                <a:ext cx="8688388" cy="5831173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This illustrates a fundamental difference: in MLE, only the correct model needs to be updated during </a:t>
                </a:r>
                <a:r>
                  <a:rPr lang="en-US" altLang="en-US" sz="1800" b="1" kern="0" dirty="0">
                    <a:latin typeface="+mn-lt"/>
                  </a:rPr>
                  <a:t>training, while in MMIE, every model is updated.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The greater the prior probability of a competing class label,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the greater its contribution to the MMIE model, which makes sense since the chance of misrecognizing </a:t>
                </a:r>
                <a:r>
                  <a:rPr lang="en-US" altLang="en-US" sz="1800" b="1" kern="0" noProof="0" dirty="0">
                    <a:latin typeface="+mn-lt"/>
                  </a:rPr>
                  <a:t>the input as this class is greater.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kumimoji="0" lang="en-US" altLang="en-US" sz="1800" b="1" i="0" u="none" strike="noStrike" kern="0" cap="none" spc="0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Thoug</a:t>
                </a:r>
                <a:r>
                  <a:rPr lang="en-US" altLang="en-US" sz="1800" b="1" kern="0" dirty="0">
                    <a:latin typeface="+mn-lt"/>
                  </a:rPr>
                  <a:t>h it might appear MMIE and MLE are related, they will produce different solutions for finite amounts of training data. They should converge in the limit for infinite amounts of training data.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The principal difference is that in MMIE, we decrement the likelihood of the </a:t>
                </a:r>
                <a:r>
                  <a:rPr lang="en-US" altLang="en-US" sz="1800" b="1" kern="0" dirty="0">
                    <a:latin typeface="+mn-lt"/>
                  </a:rPr>
                  <a:t>the competing models, while in MLE, we only reinforce the correct model.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MMIE, however, is computationally very expensive and lacks an efficient maximization algorithm.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Instead, we must use gradient descent.</a:t>
                </a:r>
                <a:endParaRPr kumimoji="0" lang="en-US" altLang="en-US" sz="1800" b="1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Rectang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99607"/>
                <a:ext cx="8688388" cy="5831173"/>
              </a:xfrm>
              <a:prstGeom prst="rect">
                <a:avLst/>
              </a:prstGeom>
              <a:blipFill>
                <a:blip r:embed="rId2"/>
                <a:stretch>
                  <a:fillRect l="-1606" t="-1304" r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0"/>
              <p:cNvSpPr txBox="1">
                <a:spLocks noChangeArrowheads="1"/>
              </p:cNvSpPr>
              <p:nvPr/>
            </p:nvSpPr>
            <p:spPr>
              <a:xfrm>
                <a:off x="227014" y="674558"/>
                <a:ext cx="8689974" cy="5900414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  <a:sym typeface="Symbol"/>
                  </a:rPr>
                  <a:t>We will define our optimization problem as a minimization:</a:t>
                </a:r>
              </a:p>
              <a:p>
                <a:pPr marL="292100" lvl="0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d>
                      <m:d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en-US" sz="18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𝜽</m:t>
                        </m:r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alt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en-US" sz="1800" b="1" kern="0" dirty="0">
                  <a:latin typeface="+mn-lt"/>
                  <a:sym typeface="Symbol"/>
                </a:endParaRP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  <a:sym typeface="Symbol"/>
                  </a:rPr>
                  <a:t>No closed-form solution exists so we must use an iterative approach:</a:t>
                </a:r>
              </a:p>
              <a:p>
                <a:pPr marL="292100" lvl="0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altLang="en-US" sz="1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𝜽</m:t>
                          </m:r>
                        </m:e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𝑡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+1</m:t>
                          </m:r>
                        </m:sup>
                      </m:sSup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</m:t>
                      </m:r>
                      <m:sSup>
                        <m:sSupPr>
                          <m:ctrlPr>
                            <a:rPr lang="en-US" altLang="en-US" sz="1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altLang="en-US" sz="1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𝜽</m:t>
                          </m:r>
                        </m:e>
                        <m:sup>
                          <m:r>
                            <a:rPr lang="en-US" alt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𝑡</m:t>
                          </m:r>
                        </m:sup>
                      </m:sSup>
                      <m:r>
                        <a:rPr lang="en-US" altLang="en-US" sz="18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−</m:t>
                      </m:r>
                      <m:sSub>
                        <m:sSubPr>
                          <m:ctrlPr>
                            <a:rPr lang="en-US" altLang="en-US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altLang="en-US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𝜺</m:t>
                          </m:r>
                        </m:e>
                        <m:sub>
                          <m:r>
                            <a:rPr lang="en-US" altLang="en-US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𝒕</m:t>
                          </m:r>
                        </m:sub>
                      </m:sSub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𝛻</m:t>
                      </m:r>
                      <m:sSub>
                        <m:sSubPr>
                          <m:ctrlPr>
                            <a:rPr lang="en-US" altLang="en-US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en-US" sz="18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altLang="en-US" sz="1800" i="1" kern="0">
                                  <a:latin typeface="Cambria Math" panose="02040503050406030204" pitchFamily="18" charset="0"/>
                                  <a:sym typeface="Symbol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en-US" sz="1800" i="1" ker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en-US" sz="1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𝜽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en-US" sz="18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en-US" sz="1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en-US" sz="1800" b="1" kern="0" dirty="0">
                  <a:latin typeface="+mn-lt"/>
                  <a:sym typeface="Symbol"/>
                </a:endParaRP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  <a:sym typeface="Symbol"/>
                  </a:rPr>
                  <a:t>We can apply this approach to HMMs. </a:t>
                </a:r>
                <a:r>
                  <a:rPr lang="en-US" sz="1800" b="1" dirty="0"/>
                  <a:t>The objective functions used in discriminative training are rational functions.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sz="1800" b="1" dirty="0"/>
                  <a:t>The original Baum-Welch algorithm requires that the objective function be a homogenous polynomial.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sz="1800" b="1" dirty="0"/>
                  <a:t>The Extended Baum-Welch (EBW) algorithm was developed for use on rational functions, and applied to continuous density HMM systems.</a:t>
                </a: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The reestimation formulas have been derived for the mean and diagonal covariance matrices for a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1" dirty="0"/>
                  <a:t> and mixture component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1" dirty="0"/>
                  <a:t>:</a:t>
                </a:r>
              </a:p>
              <a:p>
                <a:pPr marL="292100">
                  <a:spcAft>
                    <a:spcPts val="600"/>
                  </a:spcAft>
                  <a:tabLst>
                    <a:tab pos="50244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1800" b="1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d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1800" b="1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𝑑𝑒𝑛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d>
                          </m:e>
                        </m:d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{"/>
                            <m:endChr m:val="}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𝑑𝑒𝑛</m:t>
                                </m:r>
                              </m:sup>
                            </m:sSubSup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br>
                  <a:rPr lang="en-US" sz="1800" b="1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1800" b="1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1800" b="1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𝑑𝑒𝑛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𝑑𝑒𝑛</m:t>
                                </m:r>
                              </m:sup>
                            </m:sSubSup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p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p>
                                    </m:s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" name="Rectang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4" y="674558"/>
                <a:ext cx="8689974" cy="5900414"/>
              </a:xfrm>
              <a:prstGeom prst="rect">
                <a:avLst/>
              </a:prstGeom>
              <a:blipFill>
                <a:blip r:embed="rId2"/>
                <a:stretch>
                  <a:fillRect l="-1458" t="-2366" b="-8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86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6621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Estimating Probabilities</a:t>
            </a:r>
          </a:p>
        </p:txBody>
      </p:sp>
      <p:sp>
        <p:nvSpPr>
          <p:cNvPr id="4" name="Rectangle 20"/>
          <p:cNvSpPr txBox="1">
            <a:spLocks noChangeArrowheads="1"/>
          </p:cNvSpPr>
          <p:nvPr/>
        </p:nvSpPr>
        <p:spPr>
          <a:xfrm>
            <a:off x="227012" y="631371"/>
            <a:ext cx="8689975" cy="5739449"/>
          </a:xfrm>
          <a:prstGeom prst="rect">
            <a:avLst/>
          </a:prstGeom>
        </p:spPr>
        <p:txBody>
          <a:bodyPr lIns="0" tIns="0" rIns="0" bIns="0"/>
          <a:lstStyle/>
          <a:p>
            <a:pPr marL="165100" lvl="0" indent="-1651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Estimation of mixture coefficients</a:t>
            </a: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transition probabilities have not delivered significant improvements in performance.</a:t>
            </a:r>
          </a:p>
          <a:p>
            <a:pPr marL="165100" lvl="0" indent="-1651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en-US" sz="1800" b="1" kern="0" dirty="0">
                <a:latin typeface="+mn-lt"/>
              </a:rPr>
              <a:t>Similarly, it is possible to integrate mixture splitting into the discriminative training process, but that has provided only marginal gains as well.</a:t>
            </a:r>
          </a:p>
          <a:p>
            <a:pPr marL="165100" lvl="0" indent="-1651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various strategies for estimating the learning parameter, </a:t>
            </a:r>
            <a:r>
              <a:rPr lang="en-US" sz="1800" i="1" dirty="0"/>
              <a:t>D</a:t>
            </a:r>
            <a:r>
              <a:rPr lang="en-US" sz="1800" dirty="0"/>
              <a:t>, </a:t>
            </a:r>
            <a:r>
              <a:rPr lang="en-US" sz="1800" b="1" dirty="0"/>
              <a:t>and making this specific to the mixture component and the state.</a:t>
            </a:r>
          </a:p>
          <a:p>
            <a:pPr marL="165100" indent="-1651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/>
              <a:t>We note that calculation of the Gaussian occupancies (i.e. the probability of being in state </a:t>
            </a:r>
            <a:r>
              <a:rPr lang="en-US" sz="1800" i="1" dirty="0"/>
              <a:t>j</a:t>
            </a:r>
            <a:r>
              <a:rPr lang="en-US" sz="1800" b="1" dirty="0"/>
              <a:t> and component </a:t>
            </a:r>
            <a:r>
              <a:rPr lang="en-US" sz="1800" i="1" dirty="0"/>
              <a:t>m</a:t>
            </a:r>
            <a:r>
              <a:rPr lang="en-US" sz="1800" b="1" dirty="0"/>
              <a:t> summed over all time) is required. In MLE training, these quantities are calculated for each training observation using the forward-backward algorithm (and transcriptions of the data).</a:t>
            </a:r>
          </a:p>
          <a:p>
            <a:pPr marL="165100" indent="-1651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/>
              <a:t>For MMIE training, we need counts for </a:t>
            </a:r>
            <a:br>
              <a:rPr lang="en-US" sz="1800" b="1" dirty="0"/>
            </a:br>
            <a:r>
              <a:rPr lang="en-US" sz="1800" b="1" dirty="0"/>
              <a:t>both the correct model (numerator) and </a:t>
            </a:r>
            <a:br>
              <a:rPr lang="en-US" sz="1800" b="1" dirty="0"/>
            </a:br>
            <a:r>
              <a:rPr lang="en-US" sz="1800" b="1" dirty="0"/>
              <a:t>all competing models (denominator).</a:t>
            </a:r>
          </a:p>
          <a:p>
            <a:pPr marL="165100" indent="-1651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latter is extremely expensive and has been </a:t>
            </a:r>
            <a:b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subject of much research. The preferred </a:t>
            </a:r>
            <a:b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approach is to use a lattice to approximate the </a:t>
            </a:r>
            <a:b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calculation of the probability of the competing </a:t>
            </a:r>
            <a:b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models.</a:t>
            </a:r>
          </a:p>
          <a:p>
            <a:pPr marL="165100" lvl="0" indent="-165100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endParaRPr kumimoji="0" lang="en-US" altLang="en-US" sz="1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2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8175" y="4471988"/>
            <a:ext cx="29622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520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Minimum Error Rate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0"/>
              <p:cNvSpPr txBox="1">
                <a:spLocks noChangeArrowheads="1"/>
              </p:cNvSpPr>
              <p:nvPr/>
            </p:nvSpPr>
            <p:spPr>
              <a:xfrm>
                <a:off x="228600" y="620486"/>
                <a:ext cx="8688388" cy="6237513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Parameter</a:t>
                </a:r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estimation techniques discussed thus far seek to maximize the likelihood function (MLE or MAP) or the posterior probability (MMIE).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Recall, early in the course we discussed the possibility of directly minimizing the probability of error, </a:t>
                </a:r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80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kern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kern="0" dirty="0">
                    <a:latin typeface="+mn-lt"/>
                  </a:rPr>
                  <a:t>, or Bayes’ risk, which is known as minimum error rate estimation. But that is often intractable.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Minimum error rate classification is also known as minimum classification error (MCE).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Similar to MMIE, the algorithm generally tests the classifier using </a:t>
                </a:r>
                <a:r>
                  <a:rPr lang="en-US" altLang="en-US" sz="1800" b="1" kern="0" dirty="0" err="1">
                    <a:latin typeface="+mn-lt"/>
                  </a:rPr>
                  <a:t>reestimated</a:t>
                </a:r>
                <a:r>
                  <a:rPr lang="en-US" altLang="en-US" sz="1800" b="1" kern="0" dirty="0">
                    <a:latin typeface="+mn-lt"/>
                  </a:rPr>
                  <a:t> models, reinforces correct models, and suppresses incorrect models.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In MMIE, we used a posterior,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800" b="1" kern="0" dirty="0"/>
                  <a:t>, as the discriminant function. However, any valid discriminant function can be used. Let us denote a family of these functions as </a:t>
                </a:r>
                <a14:m>
                  <m:oMath xmlns:m="http://schemas.openxmlformats.org/officeDocument/2006/math">
                    <m:r>
                      <a:rPr lang="en-US" altLang="en-US" sz="1800" b="1" i="1" kern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sz="1800" i="1" kern="0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kern="0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1" i="1" kern="0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1800" b="1" i="1" kern="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1800" b="1" kern="0" dirty="0"/>
                  <a:t>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To find an alternate smooth error function for MCE, assume the discriminant function family contains s discriminant functions </a:t>
                </a:r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kern="0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1" i="1" kern="0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kern="0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b="1" i="1" kern="0" dirty="0" err="1">
                        <a:latin typeface="Cambria Math" panose="02040503050406030204" pitchFamily="18" charset="0"/>
                        <a:sym typeface="Symbol"/>
                      </a:rPr>
                      <m:t>𝜽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sz="1800" i="1" kern="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800" kern="0" dirty="0"/>
                  <a:t>.</a:t>
                </a:r>
                <a:endParaRPr lang="en-US" altLang="en-US" sz="1800" b="1" kern="0" dirty="0">
                  <a:latin typeface="+mn-lt"/>
                </a:endParaRP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  <a:defRPr/>
                </a:pPr>
                <a:r>
                  <a:rPr lang="en-US" altLang="en-US" sz="1800" b="1" kern="0" dirty="0">
                    <a:latin typeface="+mn-lt"/>
                  </a:rPr>
                  <a:t>We can attempt to minimize the error rate directly:</a:t>
                </a:r>
              </a:p>
              <a:p>
                <a:pPr marL="292100"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en-US" sz="1800" kern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en-US" sz="18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en-US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sz="1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en-US" sz="1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800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en-US" sz="1800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en-US" sz="18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sup>
                            </m:sSup>
                          </m:e>
                        </m:nary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endParaRPr lang="en-US" altLang="en-US" sz="1800" b="1" kern="0" dirty="0">
                  <a:latin typeface="+mn-lt"/>
                </a:endParaRPr>
              </a:p>
              <a:p>
                <a:pPr marL="173038"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altLang="en-US" sz="1800" b="1" kern="0" dirty="0">
                    <a:latin typeface="+mn-lt"/>
                  </a:rPr>
                  <a:t>w</a:t>
                </a:r>
                <a:r>
                  <a:rPr kumimoji="0" lang="en-US" altLang="en-US" sz="1800" b="1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here</a:t>
                </a:r>
                <a:r>
                  <a:rPr lang="en-US" altLang="en-US" sz="18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1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800" b="1" kern="0" dirty="0">
                    <a:latin typeface="+mn-lt"/>
                  </a:rPr>
                  <a:t> implies an error;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800" b="1" kern="0" dirty="0">
                    <a:latin typeface="+mn-lt"/>
                    <a:sym typeface="Symbol"/>
                  </a:rPr>
                  <a:t> </a:t>
                </a:r>
                <a:r>
                  <a:rPr lang="en-US" altLang="en-US" sz="1800" b="1" kern="0" dirty="0">
                    <a:latin typeface="+mn-lt"/>
                  </a:rPr>
                  <a:t>implies a correct recognition.</a:t>
                </a:r>
              </a:p>
            </p:txBody>
          </p:sp>
        </mc:Choice>
        <mc:Fallback xmlns="">
          <p:sp>
            <p:nvSpPr>
              <p:cNvPr id="6" name="Rectang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20486"/>
                <a:ext cx="8688388" cy="6237513"/>
              </a:xfrm>
              <a:prstGeom prst="rect">
                <a:avLst/>
              </a:prstGeom>
              <a:blipFill>
                <a:blip r:embed="rId2"/>
                <a:stretch>
                  <a:fillRect l="-1606" t="-1016" r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6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Minimum Error Rate Estimation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0"/>
              <p:cNvSpPr txBox="1">
                <a:spLocks noChangeArrowheads="1"/>
              </p:cNvSpPr>
              <p:nvPr/>
            </p:nvSpPr>
            <p:spPr>
              <a:xfrm>
                <a:off x="228600" y="674557"/>
                <a:ext cx="8688388" cy="6183443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latin typeface="Cambria Math" panose="02040503050406030204" pitchFamily="18" charset="0"/>
                        <a:sym typeface="Symbol"/>
                      </a:rPr>
                      <m:t>𝜂</m:t>
                    </m:r>
                  </m:oMath>
                </a14:m>
                <a:r>
                  <a:rPr lang="en-US" altLang="en-US" sz="1800" b="1" kern="0" dirty="0">
                    <a:sym typeface="Symbol"/>
                  </a:rPr>
                  <a:t>: </a:t>
                </a:r>
                <a:r>
                  <a:rPr lang="en-US" altLang="en-US" sz="1800" b="1" kern="0" dirty="0"/>
                  <a:t>a positive learning constant that weights competing classes.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altLang="en-US" sz="1800" b="1" kern="0" dirty="0"/>
                  <a:t>When </a:t>
                </a:r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latin typeface="Cambria Math" panose="02040503050406030204" pitchFamily="18" charset="0"/>
                        <a:sym typeface="Symbol"/>
                      </a:rPr>
                      <m:t>𝜂</m:t>
                    </m:r>
                    <m:r>
                      <a:rPr lang="en-US" altLang="en-US" sz="1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→∞</m:t>
                    </m:r>
                  </m:oMath>
                </a14:m>
                <a:r>
                  <a:rPr lang="en-US" altLang="en-US" sz="1800" kern="0" dirty="0">
                    <a:sym typeface="Symbol"/>
                  </a:rPr>
                  <a:t>, </a:t>
                </a:r>
                <a:r>
                  <a:rPr lang="en-US" altLang="en-US" sz="1800" b="1" kern="0" dirty="0">
                    <a:sym typeface="Symbol"/>
                  </a:rPr>
                  <a:t>the competing class score becomes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kern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kern="0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kern="0" smtClean="0">
                                <a:latin typeface="Cambria Math" panose="02040503050406030204" pitchFamily="18" charset="0"/>
                                <a:sym typeface="Symbol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sz="1800" b="1" i="1" kern="0" smtClean="0">
                                <a:latin typeface="Cambria Math" panose="02040503050406030204" pitchFamily="18" charset="0"/>
                                <a:sym typeface="Symbol"/>
                              </a:rPr>
                              <m:t>𝒋</m:t>
                            </m:r>
                            <m:r>
                              <a:rPr lang="en-US" altLang="en-US" sz="18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≠</m:t>
                            </m:r>
                            <m:r>
                              <a:rPr lang="en-US" altLang="en-US" sz="18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𝒊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en-US" sz="1800" b="1" i="1" kern="0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altLang="en-US" sz="1800" b="1" i="1" kern="0" smtClean="0">
                                <a:latin typeface="Cambria Math" panose="02040503050406030204" pitchFamily="18" charset="0"/>
                                <a:sym typeface="Symbol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en-US" sz="1800" b="1" i="1" kern="0" smtClean="0">
                                <a:latin typeface="Cambria Math" panose="02040503050406030204" pitchFamily="18" charset="0"/>
                                <a:sym typeface="Symbol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1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en-US" sz="1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8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1800" b="1" kern="0" dirty="0">
                    <a:sym typeface="Symbol"/>
                  </a:rPr>
                  <a:t>;</a:t>
                </a:r>
                <a:r>
                  <a:rPr lang="en-US" altLang="en-US" sz="1800" kern="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kern="0" dirty="0">
                        <a:latin typeface="Cambria Math" panose="02040503050406030204" pitchFamily="18" charset="0"/>
                        <a:sym typeface="Symbol"/>
                      </a:rPr>
                      <m:t>𝜂</m:t>
                    </m:r>
                    <m:r>
                      <a:rPr lang="en-US" altLang="en-US" sz="1800" b="0" i="1" kern="0" dirty="0" smtClean="0">
                        <a:latin typeface="Cambria Math" panose="02040503050406030204" pitchFamily="18" charset="0"/>
                        <a:sym typeface="Symbol"/>
                      </a:rPr>
                      <m:t>=1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altLang="en-US" sz="1800" b="1" kern="0" dirty="0"/>
                  <a:t>implies the average score for all competing classes is used.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altLang="en-US" sz="1800" b="1" kern="0" dirty="0"/>
                  <a:t>To transform this to a smooth, differentiable function, we use a sigmoid function to embed </a:t>
                </a:r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1800" i="1" kern="0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1" i="1" kern="0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kern="0" dirty="0"/>
                  <a:t> </a:t>
                </a:r>
                <a:r>
                  <a:rPr lang="en-US" altLang="en-US" sz="1800" b="1" kern="0" dirty="0"/>
                  <a:t>in a smooth zero-one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en-US" sz="18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en-US" sz="18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8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1800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en-US" sz="1800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en-US" sz="18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en-US" sz="18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1800" b="1" kern="0" dirty="0"/>
                  <a:t> 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defRPr/>
                </a:pPr>
                <a:r>
                  <a:rPr lang="en-US" altLang="en-US" sz="1800" b="1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en-US" sz="1800" kern="0" dirty="0"/>
                  <a:t> </a:t>
                </a:r>
                <a:r>
                  <a:rPr lang="en-US" altLang="en-US" sz="1800" b="1" kern="0" dirty="0"/>
                  <a:t>essentially represents a soft recognition error count.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altLang="en-US" sz="1800" b="1" kern="0" dirty="0"/>
                  <a:t>The recognizer’s loss function can be defined as:</a:t>
                </a:r>
              </a:p>
              <a:p>
                <a:pPr marL="292100"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 ker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en-US" sz="180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en-US" sz="1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 ker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en-US" sz="180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en-US" sz="1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en-US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18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100" lvl="0" indent="-165100">
                  <a:spcBef>
                    <a:spcPts val="0"/>
                  </a:spcBef>
                  <a:spcAft>
                    <a:spcPts val="1200"/>
                  </a:spcAft>
                  <a:defRPr/>
                </a:pPr>
                <a:r>
                  <a:rPr lang="en-US" altLang="en-US" sz="1800" b="1" kern="0" dirty="0"/>
                  <a:t>	where </a:t>
                </a:r>
                <a14:m>
                  <m:oMath xmlns:m="http://schemas.openxmlformats.org/officeDocument/2006/math">
                    <m:r>
                      <a:rPr lang="en-US" altLang="en-US" sz="18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en-US" sz="18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1800" b="1" kern="0" dirty="0">
                    <a:sym typeface="Symbol"/>
                  </a:rPr>
                  <a:t> is a Kronecker delta function (takes on values of </a:t>
                </a:r>
                <a14:m>
                  <m:oMath xmlns:m="http://schemas.openxmlformats.org/officeDocument/2006/math">
                    <m:r>
                      <a:rPr lang="en-US" altLang="en-US" sz="1800" b="0" i="1" kern="0" dirty="0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</m:oMath>
                </a14:m>
                <a:r>
                  <a:rPr lang="en-US" altLang="en-US" sz="1800" b="1" kern="0" dirty="0">
                    <a:sym typeface="Symbol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en-US" sz="1800" b="0" i="1" kern="0" dirty="0" smtClean="0"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</m:oMath>
                </a14:m>
                <a:r>
                  <a:rPr lang="en-US" altLang="en-US" sz="1800" b="1" kern="0" dirty="0">
                    <a:sym typeface="Symbol"/>
                  </a:rPr>
                  <a:t>).</a:t>
                </a: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altLang="en-US" sz="1800" b="1" kern="0" dirty="0">
                    <a:sym typeface="Symbol"/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kern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kern="0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kern="0" smtClean="0">
                                <a:latin typeface="Cambria Math" panose="02040503050406030204" pitchFamily="18" charset="0"/>
                                <a:sym typeface="Symbol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1800" b="1" i="1" kern="0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en-US" sz="1800" b="1" i="1" kern="0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en-US" sz="18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en-US" sz="1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800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en-US" sz="1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en-US" sz="1800" b="1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en-US" sz="1800" b="1" i="1" kern="0" smtClean="0">
                            <a:latin typeface="Cambria Math" panose="02040503050406030204" pitchFamily="18" charset="0"/>
                            <a:sym typeface="Symbol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1800" b="1" i="1" ker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/>
                      <m:sup/>
                      <m:e>
                        <m:limLow>
                          <m:limLowPr>
                            <m:ctrlPr>
                              <a:rPr lang="en-US" altLang="en-US" sz="1800" b="1" i="1" ker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kern="0">
                                <a:latin typeface="Cambria Math" panose="02040503050406030204" pitchFamily="18" charset="0"/>
                                <a:sym typeface="Symbol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sz="1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𝜽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en-US" sz="1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ker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en-US" sz="1800" i="1" ker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18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1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en-US" sz="1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8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en-US" sz="1800" b="1" kern="0" dirty="0">
                    <a:sym typeface="Symbol"/>
                  </a:rPr>
                  <a:t>, we can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18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en-US" sz="1800" kern="0" dirty="0"/>
                  <a:t> instead of </a:t>
                </a:r>
                <a14:m>
                  <m:oMath xmlns:m="http://schemas.openxmlformats.org/officeDocument/2006/math">
                    <m:r>
                      <a:rPr lang="en-US" alt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en-US" sz="1800" b="1" kern="0" dirty="0"/>
                  <a:t>.</a:t>
                </a:r>
                <a:endParaRPr lang="en-US" altLang="en-US" sz="1800" b="1" kern="0" dirty="0">
                  <a:sym typeface="Symbol"/>
                </a:endParaRPr>
              </a:p>
              <a:p>
                <a:pPr marL="165100" lvl="0" indent="-165100">
                  <a:spcBef>
                    <a:spcPts val="3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altLang="en-US" sz="1800" b="1" kern="0" dirty="0">
                    <a:sym typeface="Symbol"/>
                  </a:rPr>
                  <a:t>We can rarely solve this analytically and instead must use gradient descent:</a:t>
                </a:r>
              </a:p>
              <a:p>
                <a:pPr marL="292100"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altLang="en-US" sz="1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𝜽</m:t>
                          </m:r>
                        </m:e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𝑡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+1</m:t>
                          </m:r>
                        </m:sup>
                      </m:sSup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</m:t>
                      </m:r>
                      <m:sSup>
                        <m:sSupPr>
                          <m:ctrlPr>
                            <a:rPr lang="en-US" alt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altLang="en-US" sz="1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𝜽</m:t>
                          </m:r>
                        </m:e>
                        <m:sup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𝑡</m:t>
                          </m:r>
                        </m:sup>
                      </m:sSup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−</m:t>
                      </m:r>
                      <m:sSub>
                        <m:sSubPr>
                          <m:ctrlPr>
                            <a:rPr lang="en-US" altLang="en-US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𝜀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𝑡</m:t>
                          </m:r>
                        </m:sub>
                      </m:sSub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𝛻</m:t>
                      </m:r>
                      <m:sSub>
                        <m:sSubPr>
                          <m:ctrlPr>
                            <a:rPr lang="en-US" altLang="en-US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en-US" sz="1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𝜃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en-US" sz="18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en-US" sz="1800" b="1" kern="0" dirty="0">
                  <a:sym typeface="Symbol"/>
                </a:endParaRPr>
              </a:p>
              <a:p>
                <a:pPr marL="165100" lvl="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altLang="en-US" sz="1800" b="1" kern="0" dirty="0">
                    <a:sym typeface="Symbol"/>
                  </a:rPr>
                  <a:t>Gradient descent makes MCE, like MMIE, more computationally expensive.</a:t>
                </a:r>
                <a:endParaRPr lang="en-US" altLang="en-US" sz="1800" b="1" kern="0" dirty="0"/>
              </a:p>
            </p:txBody>
          </p:sp>
        </mc:Choice>
        <mc:Fallback xmlns="">
          <p:sp>
            <p:nvSpPr>
              <p:cNvPr id="6" name="Rectang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74557"/>
                <a:ext cx="8688388" cy="6183443"/>
              </a:xfrm>
              <a:prstGeom prst="rect">
                <a:avLst/>
              </a:prstGeom>
              <a:blipFill>
                <a:blip r:embed="rId2"/>
                <a:stretch>
                  <a:fillRect l="-1606" t="-1232" r="-1606" b="-5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515315"/>
      </p:ext>
    </p:extLst>
  </p:cSld>
  <p:clrMapOvr>
    <a:masterClrMapping/>
  </p:clrMapOvr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7814</TotalTime>
  <Words>1673</Words>
  <Application>Microsoft Macintosh PowerPoint</Application>
  <PresentationFormat>Letter Paper (8.5x11 in)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Times New Roman</vt:lpstr>
      <vt:lpstr>Wingdings</vt:lpstr>
      <vt:lpstr>isip_default</vt:lpstr>
      <vt:lpstr>1_lecture_title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480</cp:revision>
  <dcterms:created xsi:type="dcterms:W3CDTF">2002-09-12T17:13:32Z</dcterms:created>
  <dcterms:modified xsi:type="dcterms:W3CDTF">2023-02-27T13:08:56Z</dcterms:modified>
</cp:coreProperties>
</file>