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5" r:id="rId1"/>
    <p:sldMasterId id="2147483694" r:id="rId2"/>
  </p:sldMasterIdLst>
  <p:notesMasterIdLst>
    <p:notesMasterId r:id="rId21"/>
  </p:notesMasterIdLst>
  <p:handoutMasterIdLst>
    <p:handoutMasterId r:id="rId22"/>
  </p:handoutMasterIdLst>
  <p:sldIdLst>
    <p:sldId id="356" r:id="rId3"/>
    <p:sldId id="567" r:id="rId4"/>
    <p:sldId id="551" r:id="rId5"/>
    <p:sldId id="552" r:id="rId6"/>
    <p:sldId id="546" r:id="rId7"/>
    <p:sldId id="547" r:id="rId8"/>
    <p:sldId id="563" r:id="rId9"/>
    <p:sldId id="564" r:id="rId10"/>
    <p:sldId id="566" r:id="rId11"/>
    <p:sldId id="553" r:id="rId12"/>
    <p:sldId id="554" r:id="rId13"/>
    <p:sldId id="555" r:id="rId14"/>
    <p:sldId id="556" r:id="rId15"/>
    <p:sldId id="549" r:id="rId16"/>
    <p:sldId id="550" r:id="rId17"/>
    <p:sldId id="560" r:id="rId18"/>
    <p:sldId id="562" r:id="rId19"/>
    <p:sldId id="548" r:id="rId20"/>
  </p:sldIdLst>
  <p:sldSz cx="9144000" cy="6858000" type="letter"/>
  <p:notesSz cx="7302500" cy="95885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46">
          <p15:clr>
            <a:srgbClr val="A4A3A4"/>
          </p15:clr>
        </p15:guide>
        <p15:guide id="2" pos="144" userDrawn="1">
          <p15:clr>
            <a:srgbClr val="A4A3A4"/>
          </p15:clr>
        </p15:guide>
        <p15:guide id="3" pos="1512" userDrawn="1">
          <p15:clr>
            <a:srgbClr val="A4A3A4"/>
          </p15:clr>
        </p15:guide>
        <p15:guide id="4" pos="2880" userDrawn="1">
          <p15:clr>
            <a:srgbClr val="A4A3A4"/>
          </p15:clr>
        </p15:guide>
        <p15:guide id="5" pos="4248" userDrawn="1">
          <p15:clr>
            <a:srgbClr val="A4A3A4"/>
          </p15:clr>
        </p15:guide>
        <p15:guide id="6" pos="5616" userDrawn="1">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55"/>
    <a:srgbClr val="CC6600"/>
    <a:srgbClr val="6666FF"/>
    <a:srgbClr val="008000"/>
    <a:srgbClr val="000080"/>
    <a:srgbClr val="004000"/>
    <a:srgbClr val="99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89" autoAdjust="0"/>
    <p:restoredTop sz="95147" autoAdjust="0"/>
  </p:normalViewPr>
  <p:slideViewPr>
    <p:cSldViewPr snapToGrid="0">
      <p:cViewPr varScale="1">
        <p:scale>
          <a:sx n="126" d="100"/>
          <a:sy n="126" d="100"/>
        </p:scale>
        <p:origin x="1192" y="184"/>
      </p:cViewPr>
      <p:guideLst>
        <p:guide orient="horz" pos="146"/>
        <p:guide pos="144"/>
        <p:guide pos="1512"/>
        <p:guide pos="2880"/>
        <p:guide pos="424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1818" y="-102"/>
      </p:cViewPr>
      <p:guideLst>
        <p:guide orient="horz" pos="3019"/>
        <p:guide pos="23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7" name="Rectangle 3"/>
          <p:cNvSpPr>
            <a:spLocks noGrp="1" noChangeArrowheads="1"/>
          </p:cNvSpPr>
          <p:nvPr>
            <p:ph type="dt" sz="quarter"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77828" name="Rectangle 4"/>
          <p:cNvSpPr>
            <a:spLocks noGrp="1" noChangeArrowheads="1"/>
          </p:cNvSpPr>
          <p:nvPr>
            <p:ph type="ftr" sz="quarter" idx="2"/>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77829" name="Rectangle 5"/>
          <p:cNvSpPr>
            <a:spLocks noGrp="1" noChangeArrowheads="1"/>
          </p:cNvSpPr>
          <p:nvPr>
            <p:ph type="sldNum" sz="quarter" idx="3"/>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66158826-EADE-4792-AB13-43381F09BFE3}" type="slidenum">
              <a:rPr lang="en-US"/>
              <a:pPr>
                <a:defRPr/>
              </a:pPr>
              <a:t>‹#›</a:t>
            </a:fld>
            <a:endParaRPr lang="en-US"/>
          </a:p>
        </p:txBody>
      </p:sp>
    </p:spTree>
    <p:extLst>
      <p:ext uri="{BB962C8B-B14F-4D97-AF65-F5344CB8AC3E}">
        <p14:creationId xmlns:p14="http://schemas.microsoft.com/office/powerpoint/2010/main" val="3316766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3" name="Rectangle 3"/>
          <p:cNvSpPr>
            <a:spLocks noGrp="1" noChangeArrowheads="1"/>
          </p:cNvSpPr>
          <p:nvPr>
            <p:ph type="dt" idx="1"/>
          </p:nvPr>
        </p:nvSpPr>
        <p:spPr bwMode="auto">
          <a:xfrm>
            <a:off x="4137025" y="0"/>
            <a:ext cx="3165475" cy="4794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lvl1pPr algn="r" defTabSz="962025">
              <a:defRPr sz="1200" smtClean="0">
                <a:latin typeface="Times New Roman" pitchFamily="18"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54125" y="719138"/>
            <a:ext cx="4794250" cy="3595687"/>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974725" y="4554538"/>
            <a:ext cx="5353050" cy="4314825"/>
          </a:xfrm>
          <a:prstGeom prst="rect">
            <a:avLst/>
          </a:prstGeom>
          <a:noFill/>
          <a:ln w="9525">
            <a:noFill/>
            <a:miter lim="800000"/>
            <a:headEnd/>
            <a:tailEnd/>
          </a:ln>
          <a:effectLst/>
        </p:spPr>
        <p:txBody>
          <a:bodyPr vert="horz" wrap="square" lIns="96231" tIns="48115" rIns="96231" bIns="481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defTabSz="962025">
              <a:defRPr sz="1200" smtClean="0">
                <a:latin typeface="Times New Roman" pitchFamily="18" charset="0"/>
              </a:defRPr>
            </a:lvl1pPr>
          </a:lstStyle>
          <a:p>
            <a:pPr>
              <a:defRPr/>
            </a:pPr>
            <a:endParaRPr lang="en-US"/>
          </a:p>
        </p:txBody>
      </p:sp>
      <p:sp>
        <p:nvSpPr>
          <p:cNvPr id="30727" name="Rectangle 7"/>
          <p:cNvSpPr>
            <a:spLocks noGrp="1" noChangeArrowheads="1"/>
          </p:cNvSpPr>
          <p:nvPr>
            <p:ph type="sldNum" sz="quarter" idx="5"/>
          </p:nvPr>
        </p:nvSpPr>
        <p:spPr bwMode="auto">
          <a:xfrm>
            <a:off x="4137025" y="9109075"/>
            <a:ext cx="3165475" cy="479425"/>
          </a:xfrm>
          <a:prstGeom prst="rect">
            <a:avLst/>
          </a:prstGeom>
          <a:noFill/>
          <a:ln w="9525">
            <a:noFill/>
            <a:miter lim="800000"/>
            <a:headEnd/>
            <a:tailEnd/>
          </a:ln>
          <a:effectLst/>
        </p:spPr>
        <p:txBody>
          <a:bodyPr vert="horz" wrap="square" lIns="96231" tIns="48115" rIns="96231" bIns="48115" numCol="1" anchor="b" anchorCtr="0" compatLnSpc="1">
            <a:prstTxWarp prst="textNoShape">
              <a:avLst/>
            </a:prstTxWarp>
          </a:bodyPr>
          <a:lstStyle>
            <a:lvl1pPr algn="r" defTabSz="962025">
              <a:defRPr sz="1200" smtClean="0">
                <a:latin typeface="Times New Roman" pitchFamily="18" charset="0"/>
              </a:defRPr>
            </a:lvl1pPr>
          </a:lstStyle>
          <a:p>
            <a:pPr>
              <a:defRPr/>
            </a:pPr>
            <a:fld id="{ECC53042-5A96-4DBC-B738-B843823BA6D7}" type="slidenum">
              <a:rPr lang="en-US"/>
              <a:pPr>
                <a:defRPr/>
              </a:pPr>
              <a:t>‹#›</a:t>
            </a:fld>
            <a:endParaRPr lang="en-US"/>
          </a:p>
        </p:txBody>
      </p:sp>
    </p:spTree>
    <p:extLst>
      <p:ext uri="{BB962C8B-B14F-4D97-AF65-F5344CB8AC3E}">
        <p14:creationId xmlns:p14="http://schemas.microsoft.com/office/powerpoint/2010/main" val="13969080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663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36" name="Rectangle 12"/>
          <p:cNvSpPr>
            <a:spLocks noChangeArrowheads="1"/>
          </p:cNvSpPr>
          <p:nvPr/>
        </p:nvSpPr>
        <p:spPr bwMode="auto">
          <a:xfrm>
            <a:off x="227013" y="455613"/>
            <a:ext cx="8683625" cy="42862"/>
          </a:xfrm>
          <a:prstGeom prst="rect">
            <a:avLst/>
          </a:prstGeom>
          <a:gradFill rotWithShape="0">
            <a:gsLst>
              <a:gs pos="0">
                <a:srgbClr val="892034"/>
              </a:gs>
              <a:gs pos="100000">
                <a:srgbClr val="95CAFF"/>
              </a:gs>
            </a:gsLst>
            <a:lin ang="0" scaled="1"/>
          </a:gradFill>
          <a:ln w="9525">
            <a:noFill/>
            <a:miter lim="800000"/>
            <a:headEnd/>
            <a:tailEnd/>
          </a:ln>
          <a:effectLst/>
        </p:spPr>
        <p:txBody>
          <a:bodyPr wrap="none" anchor="ctr"/>
          <a:lstStyle/>
          <a:p>
            <a:pPr>
              <a:defRPr/>
            </a:pPr>
            <a:endParaRPr lang="en-US"/>
          </a:p>
        </p:txBody>
      </p:sp>
      <p:pic>
        <p:nvPicPr>
          <p:cNvPr id="1027" name="Picture 37" descr="isip_logo_plain"/>
          <p:cNvPicPr>
            <a:picLocks noChangeAspect="1" noChangeArrowheads="1"/>
          </p:cNvPicPr>
          <p:nvPr/>
        </p:nvPicPr>
        <p:blipFill>
          <a:blip r:embed="rId3"/>
          <a:srcRect/>
          <a:stretch>
            <a:fillRect/>
          </a:stretch>
        </p:blipFill>
        <p:spPr bwMode="auto">
          <a:xfrm>
            <a:off x="8772525" y="6492875"/>
            <a:ext cx="333375" cy="327025"/>
          </a:xfrm>
          <a:prstGeom prst="rect">
            <a:avLst/>
          </a:prstGeom>
          <a:noFill/>
          <a:ln w="9525">
            <a:noFill/>
            <a:miter lim="800000"/>
            <a:headEnd/>
            <a:tailEnd/>
          </a:ln>
        </p:spPr>
      </p:pic>
      <p:sp>
        <p:nvSpPr>
          <p:cNvPr id="1069" name="Text Box 45"/>
          <p:cNvSpPr txBox="1">
            <a:spLocks noChangeArrowheads="1"/>
          </p:cNvSpPr>
          <p:nvPr/>
        </p:nvSpPr>
        <p:spPr bwMode="auto">
          <a:xfrm>
            <a:off x="252413" y="6648450"/>
            <a:ext cx="8158162" cy="184666"/>
          </a:xfrm>
          <a:prstGeom prst="rect">
            <a:avLst/>
          </a:prstGeom>
          <a:noFill/>
          <a:ln w="9525">
            <a:noFill/>
            <a:miter lim="800000"/>
            <a:headEnd/>
            <a:tailEnd/>
          </a:ln>
          <a:effectLst/>
        </p:spPr>
        <p:txBody>
          <a:bodyPr lIns="0" tIns="0" rIns="0" bIns="0">
            <a:spAutoFit/>
          </a:bodyPr>
          <a:lstStyle/>
          <a:p>
            <a:pPr>
              <a:spcBef>
                <a:spcPct val="50000"/>
              </a:spcBef>
              <a:defRPr/>
            </a:pPr>
            <a:r>
              <a:rPr lang="en-US" sz="1200" b="1" dirty="0">
                <a:solidFill>
                  <a:srgbClr val="892034"/>
                </a:solidFill>
              </a:rPr>
              <a:t>ECE 8527: Lecture 29, Slide </a:t>
            </a:r>
            <a:fld id="{56D32A91-0AE1-4806-AC33-D8959F4B7E0D}" type="slidenum">
              <a:rPr lang="en-US" sz="1200" b="1">
                <a:solidFill>
                  <a:srgbClr val="892034"/>
                </a:solidFill>
              </a:rPr>
              <a:pPr>
                <a:spcBef>
                  <a:spcPct val="50000"/>
                </a:spcBef>
                <a:defRPr/>
              </a:pPr>
              <a:t>‹#›</a:t>
            </a:fld>
            <a:endParaRPr lang="en-US" sz="1200" b="1" dirty="0">
              <a:solidFill>
                <a:srgbClr val="892034"/>
              </a:solidFill>
            </a:endParaRP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ctr" rtl="0" eaLnBrk="1" fontAlgn="base" hangingPunct="1">
        <a:spcBef>
          <a:spcPct val="0"/>
        </a:spcBef>
        <a:spcAft>
          <a:spcPct val="0"/>
        </a:spcAft>
        <a:defRPr sz="2400" b="1">
          <a:solidFill>
            <a:schemeClr val="tx1"/>
          </a:solidFill>
          <a:latin typeface="+mj-lt"/>
          <a:ea typeface="+mj-ea"/>
          <a:cs typeface="+mj-cs"/>
        </a:defRPr>
      </a:lvl1pPr>
      <a:lvl2pPr algn="ctr" rtl="0" eaLnBrk="1" fontAlgn="base" hangingPunct="1">
        <a:spcBef>
          <a:spcPct val="0"/>
        </a:spcBef>
        <a:spcAft>
          <a:spcPct val="0"/>
        </a:spcAft>
        <a:defRPr sz="2400" b="1">
          <a:solidFill>
            <a:schemeClr val="tx1"/>
          </a:solidFill>
          <a:latin typeface="Arial" charset="0"/>
        </a:defRPr>
      </a:lvl2pPr>
      <a:lvl3pPr algn="ctr" rtl="0" eaLnBrk="1" fontAlgn="base" hangingPunct="1">
        <a:spcBef>
          <a:spcPct val="0"/>
        </a:spcBef>
        <a:spcAft>
          <a:spcPct val="0"/>
        </a:spcAft>
        <a:defRPr sz="2400" b="1">
          <a:solidFill>
            <a:schemeClr val="tx1"/>
          </a:solidFill>
          <a:latin typeface="Arial" charset="0"/>
        </a:defRPr>
      </a:lvl3pPr>
      <a:lvl4pPr algn="ctr" rtl="0" eaLnBrk="1" fontAlgn="base" hangingPunct="1">
        <a:spcBef>
          <a:spcPct val="0"/>
        </a:spcBef>
        <a:spcAft>
          <a:spcPct val="0"/>
        </a:spcAft>
        <a:defRPr sz="2400" b="1">
          <a:solidFill>
            <a:schemeClr val="tx1"/>
          </a:solidFill>
          <a:latin typeface="Arial" charset="0"/>
        </a:defRPr>
      </a:lvl4pPr>
      <a:lvl5pPr algn="ctr" rtl="0" eaLnBrk="1" fontAlgn="base" hangingPunct="1">
        <a:spcBef>
          <a:spcPct val="0"/>
        </a:spcBef>
        <a:spcAft>
          <a:spcPct val="0"/>
        </a:spcAft>
        <a:defRPr sz="2400" b="1">
          <a:solidFill>
            <a:schemeClr val="tx1"/>
          </a:solidFill>
          <a:latin typeface="Arial" charset="0"/>
        </a:defRPr>
      </a:lvl5pPr>
      <a:lvl6pPr marL="457200" algn="ctr" rtl="0" eaLnBrk="1" fontAlgn="base" hangingPunct="1">
        <a:spcBef>
          <a:spcPct val="0"/>
        </a:spcBef>
        <a:spcAft>
          <a:spcPct val="0"/>
        </a:spcAft>
        <a:defRPr sz="2400" b="1">
          <a:solidFill>
            <a:schemeClr val="tx1"/>
          </a:solidFill>
          <a:latin typeface="Arial" charset="0"/>
        </a:defRPr>
      </a:lvl6pPr>
      <a:lvl7pPr marL="914400" algn="ctr" rtl="0" eaLnBrk="1" fontAlgn="base" hangingPunct="1">
        <a:spcBef>
          <a:spcPct val="0"/>
        </a:spcBef>
        <a:spcAft>
          <a:spcPct val="0"/>
        </a:spcAft>
        <a:defRPr sz="2400" b="1">
          <a:solidFill>
            <a:schemeClr val="tx1"/>
          </a:solidFill>
          <a:latin typeface="Arial" charset="0"/>
        </a:defRPr>
      </a:lvl7pPr>
      <a:lvl8pPr marL="1371600" algn="ctr" rtl="0" eaLnBrk="1" fontAlgn="base" hangingPunct="1">
        <a:spcBef>
          <a:spcPct val="0"/>
        </a:spcBef>
        <a:spcAft>
          <a:spcPct val="0"/>
        </a:spcAft>
        <a:defRPr sz="2400" b="1">
          <a:solidFill>
            <a:schemeClr val="tx1"/>
          </a:solidFill>
          <a:latin typeface="Arial" charset="0"/>
        </a:defRPr>
      </a:lvl8pPr>
      <a:lvl9pPr marL="1828800" algn="ctr"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spcBef>
          <a:spcPct val="20000"/>
        </a:spcBef>
        <a:spcAft>
          <a:spcPct val="0"/>
        </a:spcAft>
        <a:buChar char="•"/>
        <a:defRPr>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5"/>
          <p:cNvSpPr>
            <a:spLocks noChangeArrowheads="1"/>
          </p:cNvSpPr>
          <p:nvPr/>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8" name="Text Box 8"/>
          <p:cNvSpPr txBox="1">
            <a:spLocks noChangeArrowheads="1"/>
          </p:cNvSpPr>
          <p:nvPr/>
        </p:nvSpPr>
        <p:spPr bwMode="auto">
          <a:xfrm>
            <a:off x="479425" y="130175"/>
            <a:ext cx="3821113" cy="366713"/>
          </a:xfrm>
          <a:prstGeom prst="rect">
            <a:avLst/>
          </a:prstGeom>
          <a:solidFill>
            <a:srgbClr val="FFFFFF"/>
          </a:solidFill>
          <a:ln w="9525">
            <a:noFill/>
            <a:miter lim="800000"/>
            <a:headEnd/>
            <a:tailEnd/>
          </a:ln>
        </p:spPr>
        <p:txBody>
          <a:bodyPr anchor="ctr" anchorCtr="1">
            <a:spAutoFit/>
          </a:bodyPr>
          <a:lstStyle/>
          <a:p>
            <a:pPr>
              <a:spcBef>
                <a:spcPct val="50000"/>
              </a:spcBef>
            </a:pPr>
            <a:r>
              <a:rPr lang="en-US" sz="1800" b="1" dirty="0">
                <a:solidFill>
                  <a:srgbClr val="333399"/>
                </a:solidFill>
              </a:rPr>
              <a:t>ECE 8443 – Pattern Recognition</a:t>
            </a:r>
          </a:p>
        </p:txBody>
      </p:sp>
      <p:sp>
        <p:nvSpPr>
          <p:cNvPr id="4" name="Rectangle 5"/>
          <p:cNvSpPr>
            <a:spLocks noChangeArrowheads="1"/>
          </p:cNvSpPr>
          <p:nvPr userDrawn="1"/>
        </p:nvSpPr>
        <p:spPr bwMode="auto">
          <a:xfrm>
            <a:off x="304800" y="277813"/>
            <a:ext cx="8605838" cy="6254750"/>
          </a:xfrm>
          <a:prstGeom prst="rect">
            <a:avLst/>
          </a:prstGeom>
          <a:noFill/>
          <a:ln w="38100">
            <a:solidFill>
              <a:srgbClr val="333399"/>
            </a:solidFill>
            <a:miter lim="800000"/>
            <a:headEnd/>
            <a:tailEnd/>
          </a:ln>
          <a:effectLst>
            <a:outerShdw dist="107763" dir="2700000" algn="ctr" rotWithShape="0">
              <a:srgbClr val="892034"/>
            </a:outerShdw>
          </a:effectLst>
        </p:spPr>
        <p:txBody>
          <a:bodyPr wrap="none" anchor="ctr"/>
          <a:lstStyle/>
          <a:p>
            <a:pPr algn="ctr">
              <a:defRPr/>
            </a:pPr>
            <a:endParaRPr lang="en-US">
              <a:solidFill>
                <a:srgbClr val="892034"/>
              </a:solidFill>
              <a:latin typeface="Times New Roman" pitchFamily="18" charset="0"/>
            </a:endParaRPr>
          </a:p>
        </p:txBody>
      </p:sp>
      <p:sp>
        <p:nvSpPr>
          <p:cNvPr id="5" name="Text Box 8"/>
          <p:cNvSpPr txBox="1">
            <a:spLocks noChangeArrowheads="1"/>
          </p:cNvSpPr>
          <p:nvPr userDrawn="1"/>
        </p:nvSpPr>
        <p:spPr bwMode="auto">
          <a:xfrm>
            <a:off x="479425" y="110332"/>
            <a:ext cx="7935886" cy="369332"/>
          </a:xfrm>
          <a:prstGeom prst="rect">
            <a:avLst/>
          </a:prstGeom>
          <a:solidFill>
            <a:srgbClr val="FFFFFF"/>
          </a:solidFill>
          <a:ln w="9525">
            <a:noFill/>
            <a:miter lim="800000"/>
            <a:headEnd/>
            <a:tailEnd/>
          </a:ln>
        </p:spPr>
        <p:txBody>
          <a:bodyPr wrap="square" anchor="ctr" anchorCtr="1">
            <a:spAutoFit/>
          </a:bodyPr>
          <a:lstStyle>
            <a:defPPr>
              <a:defRPr lang="en-US"/>
            </a:defPPr>
            <a:lvl1pPr>
              <a:spcBef>
                <a:spcPts val="0"/>
              </a:spcBef>
              <a:defRPr sz="1800" b="1">
                <a:solidFill>
                  <a:srgbClr val="333399"/>
                </a:solidFill>
              </a:defRPr>
            </a:lvl1pPr>
          </a:lstStyle>
          <a:p>
            <a:r>
              <a:rPr lang="en-US" dirty="0"/>
              <a:t>ECE 8527 – Introduction to Machine Learning and Pattern Recognition</a:t>
            </a:r>
          </a:p>
        </p:txBody>
      </p:sp>
    </p:spTree>
    <p:extLst>
      <p:ext uri="{BB962C8B-B14F-4D97-AF65-F5344CB8AC3E}">
        <p14:creationId xmlns:p14="http://schemas.microsoft.com/office/powerpoint/2010/main" val="918934203"/>
      </p:ext>
    </p:extLst>
  </p:cSld>
  <p:clrMap bg1="lt1" tx1="dk1" bg2="lt2" tx2="dk2" accent1="accent1" accent2="accent2" accent3="accent3" accent4="accent4" accent5="accent5" accent6="accent6" hlink="hlink" folHlink="folHlink"/>
  <p:sldLayoutIdLst>
    <p:sldLayoutId id="2147483695"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DAkJhY2zQ3c" TargetMode="External"/><Relationship Id="rId3" Type="http://schemas.openxmlformats.org/officeDocument/2006/relationships/hyperlink" Target="http://en.wikipedia.org/wiki/Statistical_significance" TargetMode="External"/><Relationship Id="rId7" Type="http://schemas.openxmlformats.org/officeDocument/2006/relationships/hyperlink" Target="https://www.youtube.com/watch?v=KS6KEWaoOOE%20%20https://www.youtube.com/watch?v=DAkJhY2zQ3c%20%20https://www.youtube.com/watch?v=I10q6fjPxJ0" TargetMode="External"/><Relationship Id="rId12" Type="http://schemas.openxmlformats.org/officeDocument/2006/relationships/image" Target="../media/image4.png"/><Relationship Id="rId2" Type="http://schemas.openxmlformats.org/officeDocument/2006/relationships/hyperlink" Target="https://www.bmj.com/about-bmj/resources-readers/publications/statistics-square-one/3-populations-and-samples" TargetMode="External"/><Relationship Id="rId1" Type="http://schemas.openxmlformats.org/officeDocument/2006/relationships/slideLayout" Target="../slideLayouts/slideLayout2.xml"/><Relationship Id="rId6" Type="http://schemas.openxmlformats.org/officeDocument/2006/relationships/hyperlink" Target="http://www.stat.yale.edu/Courses/1997-98/101/confint.htm" TargetMode="External"/><Relationship Id="rId11" Type="http://schemas.openxmlformats.org/officeDocument/2006/relationships/image" Target="../media/image3.png"/><Relationship Id="rId5" Type="http://schemas.openxmlformats.org/officeDocument/2006/relationships/hyperlink" Target="http://www.surveysystem.com/signif.htm" TargetMode="External"/><Relationship Id="rId10" Type="http://schemas.openxmlformats.org/officeDocument/2006/relationships/image" Target="../media/image2.png"/><Relationship Id="rId4" Type="http://schemas.openxmlformats.org/officeDocument/2006/relationships/hyperlink" Target="https://www.bmj.com/about-bmj/resources-readers/publications/statistics-square-one/5-differences-between-means-type-i-an" TargetMode="External"/><Relationship Id="rId9" Type="http://schemas.openxmlformats.org/officeDocument/2006/relationships/hyperlink" Target="https://www.youtube.com/watch?v=I10q6fjPxJ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bmj.com/sites/default/files/attachments/resources/2011/08/appendix-table.pdf" TargetMode="Externa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chromatographyonline.com/view/chromatography-fundamentals-part-vi-gaussian-distribution-and-moment-analysis" TargetMode="External"/><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541338" y="1358900"/>
            <a:ext cx="4721225" cy="4548188"/>
          </a:xfrm>
          <a:prstGeom prst="rect">
            <a:avLst/>
          </a:prstGeom>
          <a:noFill/>
          <a:ln>
            <a:miter lim="800000"/>
            <a:headEnd/>
            <a:tailEnd/>
          </a:ln>
        </p:spPr>
        <p:txBody>
          <a:bodyPr vert="horz" wrap="none" lIns="0" tIns="0" rIns="0" bIns="0" numCol="1" anchor="t" anchorCtr="0" compatLnSpc="1">
            <a:prstTxWarp prst="textNoShape">
              <a:avLst/>
            </a:prstTxWarp>
          </a:bodyPr>
          <a:lstStyle/>
          <a:p>
            <a:pPr marL="176213" marR="0" lvl="0" indent="-176213" defTabSz="914400" rtl="0" eaLnBrk="1" fontAlgn="auto" latinLnBrk="0" hangingPunct="1">
              <a:spcBef>
                <a:spcPts val="1200"/>
              </a:spcBef>
              <a:spcAft>
                <a:spcPts val="600"/>
              </a:spcAft>
              <a:buClrTx/>
              <a:buSzTx/>
              <a:buFont typeface="Arial" pitchFamily="34" charset="0"/>
              <a:buChar char="•"/>
              <a:tabLst/>
              <a:defRPr/>
            </a:pPr>
            <a:r>
              <a:rPr kumimoji="0" lang="en-US" sz="2400" b="1" i="0" u="none" strike="noStrike" kern="1200" cap="none" spc="0" normalizeH="0" baseline="0" noProof="0" dirty="0">
                <a:ln>
                  <a:noFill/>
                </a:ln>
                <a:solidFill>
                  <a:schemeClr val="accent1"/>
                </a:solidFill>
                <a:effectLst/>
                <a:uLnTx/>
                <a:uFillTx/>
                <a:latin typeface="+mn-lt"/>
                <a:ea typeface="+mn-ea"/>
                <a:cs typeface="+mn-cs"/>
              </a:rPr>
              <a:t>Objectives:</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Statistical Significance</a:t>
            </a:r>
          </a:p>
          <a:p>
            <a:pPr marL="173038" marR="0" lvl="0" defTabSz="914400" rtl="0" eaLnBrk="1" fontAlgn="auto" latinLnBrk="0" hangingPunct="1">
              <a:spcBef>
                <a:spcPts val="0"/>
              </a:spcBef>
              <a:spcAft>
                <a:spcPts val="0"/>
              </a:spcAft>
              <a:buClrTx/>
              <a:buSzTx/>
              <a:defRPr/>
            </a:pPr>
            <a:r>
              <a:rPr lang="en-US" sz="1800" b="1" dirty="0">
                <a:solidFill>
                  <a:schemeClr val="tx2"/>
                </a:solidFill>
                <a:latin typeface="+mn-lt"/>
              </a:rPr>
              <a:t>Hypothesis Testing</a:t>
            </a:r>
            <a:br>
              <a:rPr lang="en-US" sz="1800" b="1" dirty="0">
                <a:solidFill>
                  <a:schemeClr val="tx2"/>
                </a:solidFill>
                <a:latin typeface="+mn-lt"/>
              </a:rPr>
            </a:br>
            <a:r>
              <a:rPr lang="en-US" sz="1800" b="1" dirty="0">
                <a:solidFill>
                  <a:schemeClr val="tx2"/>
                </a:solidFill>
                <a:latin typeface="+mn-lt"/>
              </a:rPr>
              <a:t>Confidence Intervals</a:t>
            </a:r>
            <a:endParaRPr kumimoji="0" lang="en-US" sz="1800" b="1" i="0" u="none" strike="noStrike" kern="1200" cap="none" spc="0" normalizeH="0" baseline="0" noProof="0" dirty="0">
              <a:ln>
                <a:noFill/>
              </a:ln>
              <a:solidFill>
                <a:schemeClr val="tx2"/>
              </a:solidFill>
              <a:effectLst/>
              <a:uLnTx/>
              <a:uFillTx/>
              <a:latin typeface="+mn-lt"/>
              <a:ea typeface="+mn-ea"/>
              <a:cs typeface="+mn-cs"/>
            </a:endParaRPr>
          </a:p>
          <a:p>
            <a:pPr marL="230188" indent="-230188">
              <a:spcBef>
                <a:spcPts val="1400"/>
              </a:spcBef>
              <a:buFont typeface="Arial" pitchFamily="34" charset="0"/>
              <a:buChar char="•"/>
            </a:pPr>
            <a:r>
              <a:rPr lang="en-US" b="1" dirty="0">
                <a:solidFill>
                  <a:schemeClr val="accent1"/>
                </a:solidFill>
                <a:latin typeface="+mn-lt"/>
              </a:rPr>
              <a:t>Resources:</a:t>
            </a:r>
          </a:p>
          <a:p>
            <a:pPr marL="173038" fontAlgn="auto">
              <a:spcBef>
                <a:spcPts val="0"/>
              </a:spcBef>
              <a:spcAft>
                <a:spcPts val="0"/>
              </a:spcAft>
              <a:defRPr/>
            </a:pPr>
            <a:r>
              <a:rPr lang="en-US" sz="1800" b="1" dirty="0">
                <a:solidFill>
                  <a:schemeClr val="tx2"/>
                </a:solidFill>
                <a:latin typeface="+mn-lt"/>
                <a:hlinkClick r:id="rId2">
                  <a:extLst>
                    <a:ext uri="{A12FA001-AC4F-418D-AE19-62706E023703}">
                      <ahyp:hlinkClr xmlns:ahyp="http://schemas.microsoft.com/office/drawing/2018/hyperlinkcolor" val="tx"/>
                    </a:ext>
                  </a:extLst>
                </a:hlinkClick>
              </a:rPr>
              <a:t>BMJ: Populations and Samples</a:t>
            </a:r>
            <a:endParaRPr lang="en-US" sz="1800" b="1" dirty="0">
              <a:solidFill>
                <a:schemeClr val="tx2"/>
              </a:solidFill>
              <a:latin typeface="+mn-lt"/>
              <a:hlinkClick r:id="rId3">
                <a:extLst>
                  <a:ext uri="{A12FA001-AC4F-418D-AE19-62706E023703}">
                    <ahyp:hlinkClr xmlns:ahyp="http://schemas.microsoft.com/office/drawing/2018/hyperlinkcolor" val="tx"/>
                  </a:ext>
                </a:extLst>
              </a:hlinkClick>
            </a:endParaRPr>
          </a:p>
          <a:p>
            <a:pPr marL="173038" fontAlgn="auto">
              <a:spcBef>
                <a:spcPts val="0"/>
              </a:spcBef>
              <a:spcAft>
                <a:spcPts val="0"/>
              </a:spcAft>
              <a:defRPr/>
            </a:pPr>
            <a:r>
              <a:rPr lang="en-US" sz="1800" b="1" dirty="0">
                <a:solidFill>
                  <a:schemeClr val="tx2"/>
                </a:solidFill>
                <a:latin typeface="+mn-lt"/>
                <a:hlinkClick r:id="rId4">
                  <a:extLst>
                    <a:ext uri="{A12FA001-AC4F-418D-AE19-62706E023703}">
                      <ahyp:hlinkClr xmlns:ahyp="http://schemas.microsoft.com/office/drawing/2018/hyperlinkcolor" val="tx"/>
                    </a:ext>
                  </a:extLst>
                </a:hlinkClick>
              </a:rPr>
              <a:t>BMJ: Differences Between Means</a:t>
            </a:r>
            <a:endParaRPr lang="en-US" sz="1800" b="1" dirty="0">
              <a:solidFill>
                <a:schemeClr val="tx2"/>
              </a:solidFill>
              <a:latin typeface="+mn-lt"/>
            </a:endParaRPr>
          </a:p>
          <a:p>
            <a:pPr marL="173038" fontAlgn="auto">
              <a:spcBef>
                <a:spcPts val="0"/>
              </a:spcBef>
              <a:spcAft>
                <a:spcPts val="0"/>
              </a:spcAft>
              <a:defRPr/>
            </a:pPr>
            <a:r>
              <a:rPr lang="en-US" sz="1800" b="1" dirty="0">
                <a:solidFill>
                  <a:schemeClr val="tx2"/>
                </a:solidFill>
                <a:latin typeface="+mn-lt"/>
                <a:hlinkClick r:id="rId5">
                  <a:extLst>
                    <a:ext uri="{A12FA001-AC4F-418D-AE19-62706E023703}">
                      <ahyp:hlinkClr xmlns:ahyp="http://schemas.microsoft.com/office/drawing/2018/hyperlinkcolor" val="tx"/>
                    </a:ext>
                  </a:extLst>
                </a:hlinkClick>
              </a:rPr>
              <a:t>C.R.S.: Statistical Significance</a:t>
            </a:r>
            <a:br>
              <a:rPr lang="en-US" sz="1800" b="1" dirty="0">
                <a:solidFill>
                  <a:schemeClr val="tx2"/>
                </a:solidFill>
                <a:latin typeface="+mn-lt"/>
              </a:rPr>
            </a:br>
            <a:r>
              <a:rPr lang="en-US" sz="1800" b="1" dirty="0">
                <a:solidFill>
                  <a:schemeClr val="tx2"/>
                </a:solidFill>
                <a:latin typeface="+mn-lt"/>
                <a:hlinkClick r:id="rId6">
                  <a:extLst>
                    <a:ext uri="{A12FA001-AC4F-418D-AE19-62706E023703}">
                      <ahyp:hlinkClr xmlns:ahyp="http://schemas.microsoft.com/office/drawing/2018/hyperlinkcolor" val="tx"/>
                    </a:ext>
                  </a:extLst>
                </a:hlinkClick>
              </a:rPr>
              <a:t>Yale: Confidence Intervals</a:t>
            </a:r>
            <a:endParaRPr lang="en-US" sz="1800" b="1" dirty="0">
              <a:solidFill>
                <a:schemeClr val="tx2"/>
              </a:solidFill>
              <a:latin typeface="+mn-lt"/>
            </a:endParaRPr>
          </a:p>
          <a:p>
            <a:pPr marL="173038" fontAlgn="auto">
              <a:spcBef>
                <a:spcPts val="0"/>
              </a:spcBef>
              <a:spcAft>
                <a:spcPts val="0"/>
              </a:spcAft>
              <a:defRPr/>
            </a:pPr>
            <a:r>
              <a:rPr lang="en-US" sz="1800" b="1" dirty="0">
                <a:solidFill>
                  <a:schemeClr val="tx2"/>
                </a:solidFill>
                <a:hlinkClick r:id="rId7"/>
              </a:rPr>
              <a:t>Khan: P-Values and Significance Tests</a:t>
            </a:r>
            <a:endParaRPr lang="en-US" sz="1800" b="1" dirty="0">
              <a:solidFill>
                <a:schemeClr val="tx2"/>
              </a:solidFill>
            </a:endParaRPr>
          </a:p>
          <a:p>
            <a:pPr marL="173038" fontAlgn="auto">
              <a:spcBef>
                <a:spcPts val="0"/>
              </a:spcBef>
              <a:spcAft>
                <a:spcPts val="0"/>
              </a:spcAft>
              <a:defRPr/>
            </a:pPr>
            <a:r>
              <a:rPr lang="en-US" sz="1800" b="1" dirty="0">
                <a:solidFill>
                  <a:schemeClr val="tx2"/>
                </a:solidFill>
                <a:hlinkClick r:id="rId8"/>
              </a:rPr>
              <a:t>JG: p-Values Explained Intuitively</a:t>
            </a:r>
            <a:endParaRPr lang="en-US" sz="1800" b="1" dirty="0">
              <a:solidFill>
                <a:schemeClr val="tx2"/>
              </a:solidFill>
            </a:endParaRPr>
          </a:p>
          <a:p>
            <a:pPr marL="173038" fontAlgn="auto">
              <a:spcBef>
                <a:spcPts val="0"/>
              </a:spcBef>
              <a:spcAft>
                <a:spcPts val="0"/>
              </a:spcAft>
              <a:defRPr/>
            </a:pPr>
            <a:r>
              <a:rPr lang="en-US" sz="1800" b="1" dirty="0">
                <a:solidFill>
                  <a:schemeClr val="tx2"/>
                </a:solidFill>
                <a:hlinkClick r:id="rId9"/>
              </a:rPr>
              <a:t>GM: t-Test, Chi-Square Test, and p-Value</a:t>
            </a:r>
            <a:endParaRPr lang="en-US" sz="1800" b="1" dirty="0">
              <a:solidFill>
                <a:schemeClr val="tx2"/>
              </a:solidFill>
              <a:latin typeface="+mn-lt"/>
            </a:endParaRPr>
          </a:p>
        </p:txBody>
      </p:sp>
      <p:sp>
        <p:nvSpPr>
          <p:cNvPr id="9" name="Text Box 29"/>
          <p:cNvSpPr txBox="1">
            <a:spLocks noChangeArrowheads="1"/>
          </p:cNvSpPr>
          <p:nvPr/>
        </p:nvSpPr>
        <p:spPr bwMode="auto">
          <a:xfrm>
            <a:off x="409575" y="552450"/>
            <a:ext cx="8467725" cy="461665"/>
          </a:xfrm>
          <a:prstGeom prst="rect">
            <a:avLst/>
          </a:prstGeom>
          <a:noFill/>
          <a:ln w="9525">
            <a:noFill/>
            <a:miter lim="800000"/>
            <a:headEnd/>
            <a:tailEnd/>
          </a:ln>
        </p:spPr>
        <p:txBody>
          <a:bodyPr>
            <a:spAutoFit/>
          </a:bodyPr>
          <a:lstStyle/>
          <a:p>
            <a:pPr algn="ctr">
              <a:spcBef>
                <a:spcPct val="50000"/>
              </a:spcBef>
            </a:pPr>
            <a:r>
              <a:rPr lang="en-US" b="1" dirty="0">
                <a:solidFill>
                  <a:schemeClr val="accent1"/>
                </a:solidFill>
              </a:rPr>
              <a:t>Lecture 19: Statistical Significance and Confidence</a:t>
            </a:r>
            <a:endParaRPr lang="en-US" b="1" dirty="0">
              <a:solidFill>
                <a:schemeClr val="accent2"/>
              </a:solidFill>
            </a:endParaRPr>
          </a:p>
        </p:txBody>
      </p:sp>
      <p:pic>
        <p:nvPicPr>
          <p:cNvPr id="10" name="Picture 9"/>
          <p:cNvPicPr>
            <a:picLocks noChangeAspect="1" noChangeArrowheads="1"/>
          </p:cNvPicPr>
          <p:nvPr/>
        </p:nvPicPr>
        <p:blipFill>
          <a:blip r:embed="rId10" cstate="print"/>
          <a:srcRect/>
          <a:stretch>
            <a:fillRect/>
          </a:stretch>
        </p:blipFill>
        <p:spPr bwMode="auto">
          <a:xfrm>
            <a:off x="5930167" y="1428750"/>
            <a:ext cx="2740758" cy="2057321"/>
          </a:xfrm>
          <a:prstGeom prst="rect">
            <a:avLst/>
          </a:prstGeom>
          <a:noFill/>
          <a:ln w="38100">
            <a:solidFill>
              <a:schemeClr val="accent2"/>
            </a:solidFill>
            <a:miter lim="800000"/>
            <a:headEnd/>
            <a:tailEnd/>
          </a:ln>
          <a:effectLst/>
        </p:spPr>
      </p:pic>
      <p:pic>
        <p:nvPicPr>
          <p:cNvPr id="11" name="Picture 10"/>
          <p:cNvPicPr>
            <a:picLocks noChangeAspect="1" noChangeArrowheads="1"/>
          </p:cNvPicPr>
          <p:nvPr/>
        </p:nvPicPr>
        <p:blipFill>
          <a:blip r:embed="rId11"/>
          <a:srcRect l="1104" t="796" r="2463" b="3705"/>
          <a:stretch>
            <a:fillRect/>
          </a:stretch>
        </p:blipFill>
        <p:spPr bwMode="auto">
          <a:xfrm>
            <a:off x="5261191" y="2647013"/>
            <a:ext cx="2134849" cy="2065983"/>
          </a:xfrm>
          <a:prstGeom prst="rect">
            <a:avLst/>
          </a:prstGeom>
          <a:noFill/>
          <a:ln w="38100">
            <a:solidFill>
              <a:schemeClr val="accent2"/>
            </a:solidFill>
            <a:miter lim="800000"/>
            <a:headEnd/>
            <a:tailEnd/>
          </a:ln>
          <a:effectLst/>
        </p:spPr>
      </p:pic>
      <p:pic>
        <p:nvPicPr>
          <p:cNvPr id="12" name="Picture 3"/>
          <p:cNvPicPr>
            <a:picLocks noChangeAspect="1" noChangeArrowheads="1"/>
          </p:cNvPicPr>
          <p:nvPr/>
        </p:nvPicPr>
        <p:blipFill>
          <a:blip r:embed="rId12"/>
          <a:srcRect/>
          <a:stretch>
            <a:fillRect/>
          </a:stretch>
        </p:blipFill>
        <p:spPr bwMode="auto">
          <a:xfrm>
            <a:off x="6397105" y="4186940"/>
            <a:ext cx="2273820" cy="1622769"/>
          </a:xfrm>
          <a:prstGeom prst="rect">
            <a:avLst/>
          </a:prstGeom>
          <a:noFill/>
          <a:ln w="38100">
            <a:solidFill>
              <a:schemeClr val="accent2"/>
            </a:solidFill>
            <a:miter lim="800000"/>
            <a:headEnd/>
            <a:tailEnd/>
          </a:ln>
          <a:effectLst/>
        </p:spPr>
      </p:pic>
    </p:spTree>
    <p:extLst>
      <p:ext uri="{BB962C8B-B14F-4D97-AF65-F5344CB8AC3E}">
        <p14:creationId xmlns:p14="http://schemas.microsoft.com/office/powerpoint/2010/main" val="158276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723834" cy="5521896"/>
              </a:xfrm>
              <a:prstGeom prst="rect">
                <a:avLst/>
              </a:prstGeom>
            </p:spPr>
            <p:txBody>
              <a:bodyPr wrap="square" lIns="0" tIns="0" rIns="0" bIns="0" rtlCol="0">
                <a:spAutoFit/>
              </a:bodyPr>
              <a:lstStyle/>
              <a:p>
                <a:pPr marL="165100" indent="-165100">
                  <a:spcAft>
                    <a:spcPts val="1200"/>
                  </a:spcAft>
                  <a:buFont typeface="Arial" pitchFamily="34" charset="0"/>
                  <a:buChar char="•"/>
                </a:pPr>
                <a:r>
                  <a:rPr lang="en-US" sz="1800" b="1" dirty="0"/>
                  <a:t>A common task in hypothesis testing is to compare statistics computed over samples of two distributions to determine how likely it is that the two distributions are equivalent.</a:t>
                </a:r>
              </a:p>
              <a:p>
                <a:pPr marL="165100" indent="-165100">
                  <a:spcAft>
                    <a:spcPts val="1200"/>
                  </a:spcAft>
                  <a:buFont typeface="Arial" pitchFamily="34" charset="0"/>
                  <a:buChar char="•"/>
                </a:pPr>
                <a:r>
                  <a:rPr lang="en-US" sz="1800" b="1" dirty="0"/>
                  <a:t>For example, we may want to compare the estimates of the means and variances of two sampled distributions, each of which is assumed Gaussian with means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1</m:t>
                        </m:r>
                      </m:sub>
                    </m:sSub>
                  </m:oMath>
                </a14:m>
                <a:r>
                  <a:rPr lang="en-US" sz="1800" dirty="0"/>
                  <a:t> </a:t>
                </a:r>
                <a:r>
                  <a:rPr lang="en-US" sz="1800" b="1" dirty="0"/>
                  <a:t>and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2</m:t>
                        </m:r>
                      </m:sub>
                    </m:sSub>
                  </m:oMath>
                </a14:m>
                <a:r>
                  <a:rPr lang="en-US" sz="1800" b="1" dirty="0"/>
                  <a:t> and variances </a:t>
                </a:r>
                <a14:m>
                  <m:oMath xmlns:m="http://schemas.openxmlformats.org/officeDocument/2006/math">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𝜎</m:t>
                            </m:r>
                          </m:e>
                          <m:sub>
                            <m:r>
                              <a:rPr lang="en-US" sz="1800" b="0" i="1">
                                <a:latin typeface="Cambria Math" panose="02040503050406030204" pitchFamily="18" charset="0"/>
                              </a:rPr>
                              <m:t>1</m:t>
                            </m:r>
                          </m:sub>
                        </m:sSub>
                      </m:e>
                      <m:sup>
                        <m:r>
                          <a:rPr lang="en-US" sz="1800" b="0" i="1">
                            <a:latin typeface="Cambria Math" panose="02040503050406030204" pitchFamily="18" charset="0"/>
                          </a:rPr>
                          <m:t>2</m:t>
                        </m:r>
                      </m:sup>
                    </m:sSup>
                  </m:oMath>
                </a14:m>
                <a:r>
                  <a:rPr lang="en-US" sz="1800" dirty="0">
                    <a:sym typeface="Symbol"/>
                  </a:rPr>
                  <a:t> </a:t>
                </a:r>
                <a:r>
                  <a:rPr lang="en-US" sz="1800" b="1" dirty="0"/>
                  <a:t>and </a:t>
                </a:r>
                <a14:m>
                  <m:oMath xmlns:m="http://schemas.openxmlformats.org/officeDocument/2006/math">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ea typeface="Cambria Math" panose="02040503050406030204" pitchFamily="18" charset="0"/>
                              </a:rPr>
                              <m:t>2</m:t>
                            </m:r>
                          </m:sub>
                        </m:sSub>
                      </m:e>
                      <m:sup>
                        <m:r>
                          <a:rPr lang="en-US" sz="1800" b="0" i="1">
                            <a:latin typeface="Cambria Math" panose="02040503050406030204" pitchFamily="18" charset="0"/>
                          </a:rPr>
                          <m:t>2</m:t>
                        </m:r>
                      </m:sup>
                    </m:sSup>
                  </m:oMath>
                </a14:m>
                <a:r>
                  <a:rPr lang="en-US" sz="1800" b="1" dirty="0"/>
                  <a:t>, respectively.</a:t>
                </a:r>
              </a:p>
              <a:p>
                <a:pPr marL="165100" indent="-165100">
                  <a:spcAft>
                    <a:spcPts val="600"/>
                  </a:spcAft>
                  <a:buFont typeface="Arial" pitchFamily="34" charset="0"/>
                  <a:buChar char="•"/>
                </a:pPr>
                <a:r>
                  <a:rPr lang="en-US" sz="1800" b="1" dirty="0"/>
                  <a:t>Consider the case for comparing the means of the two populations. We begin by forming the null hypothesis that the two means are equivalent:</a:t>
                </a:r>
              </a:p>
              <a:p>
                <a:pPr marL="344488" indent="-179388">
                  <a:spcAft>
                    <a:spcPts val="600"/>
                  </a:spcAft>
                  <a:buFont typeface="Wingdings" pitchFamily="2" charset="2"/>
                  <a:buChar char="§"/>
                  <a:tabLst>
                    <a:tab pos="3208338" algn="l"/>
                  </a:tabLst>
                </a:pPr>
                <a:r>
                  <a:rPr lang="en-US" sz="1800" b="1" dirty="0"/>
                  <a:t>Null Hypothesis: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𝐻</m:t>
                        </m:r>
                      </m:e>
                      <m:sub>
                        <m:r>
                          <a:rPr lang="en-US" sz="1800" b="0" i="1" smtClean="0">
                            <a:latin typeface="Cambria Math" panose="02040503050406030204" pitchFamily="18" charset="0"/>
                          </a:rPr>
                          <m:t>0</m:t>
                        </m:r>
                      </m:sub>
                    </m:sSub>
                    <m:r>
                      <a:rPr lang="en-US" sz="1800" b="1" i="1" smtClean="0">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b="0" i="0"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oMath>
                </a14:m>
                <a:r>
                  <a:rPr lang="en-US" sz="1800" b="1" dirty="0"/>
                  <a:t>  or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r>
                      <a:rPr lang="en-US" sz="1800" b="0" i="1" smtClean="0">
                        <a:latin typeface="Cambria Math" panose="02040503050406030204" pitchFamily="18" charset="0"/>
                        <a:ea typeface="Cambria Math" panose="02040503050406030204" pitchFamily="18" charset="0"/>
                      </a:rPr>
                      <m:t>=0</m:t>
                    </m:r>
                  </m:oMath>
                </a14:m>
                <a:endParaRPr lang="en-US" sz="1800" b="1" dirty="0"/>
              </a:p>
              <a:p>
                <a:pPr marL="344488" indent="-179388">
                  <a:spcAft>
                    <a:spcPts val="600"/>
                  </a:spcAft>
                  <a:buFont typeface="Wingdings" pitchFamily="2" charset="2"/>
                  <a:buChar char="§"/>
                  <a:tabLst>
                    <a:tab pos="3208338" algn="l"/>
                  </a:tabLst>
                </a:pPr>
                <a:r>
                  <a:rPr lang="en-US" sz="1800" b="1" dirty="0"/>
                  <a:t>Alternate Hypothesis: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𝐻</m:t>
                        </m:r>
                      </m:e>
                      <m:sub>
                        <m:r>
                          <a:rPr lang="en-US" sz="1800" b="0" i="1" smtClean="0">
                            <a:latin typeface="Cambria Math" panose="02040503050406030204" pitchFamily="18" charset="0"/>
                          </a:rPr>
                          <m:t>1</m:t>
                        </m:r>
                      </m:sub>
                    </m:sSub>
                    <m:r>
                      <a:rPr lang="en-US" sz="1800" b="1" i="1">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i="1" smtClean="0">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oMath>
                </a14:m>
                <a:r>
                  <a:rPr lang="en-US" sz="1800" b="1" dirty="0"/>
                  <a:t>  or </a:t>
                </a:r>
                <a14:m>
                  <m:oMath xmlns:m="http://schemas.openxmlformats.org/officeDocument/2006/math">
                    <m:d>
                      <m:dPr>
                        <m:begChr m:val="|"/>
                        <m:endChr m:val="|"/>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r>
                          <m:rPr>
                            <m:nor/>
                          </m:rPr>
                          <a:rPr lang="en-US" sz="1800" dirty="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e>
                    </m:d>
                    <m:r>
                      <a:rPr lang="en-US" sz="1800" b="0" i="1" smtClean="0">
                        <a:latin typeface="Cambria Math" panose="02040503050406030204" pitchFamily="18" charset="0"/>
                        <a:ea typeface="Cambria Math" panose="02040503050406030204" pitchFamily="18" charset="0"/>
                      </a:rPr>
                      <m:t>&gt;</m:t>
                    </m:r>
                    <m:r>
                      <a:rPr lang="en-US" sz="1800" i="1" smtClean="0">
                        <a:latin typeface="Cambria Math" panose="02040503050406030204" pitchFamily="18" charset="0"/>
                        <a:ea typeface="Cambria Math" panose="02040503050406030204" pitchFamily="18" charset="0"/>
                      </a:rPr>
                      <m:t>0 </m:t>
                    </m:r>
                  </m:oMath>
                </a14:m>
                <a:endParaRPr lang="en-US" sz="1800" dirty="0">
                  <a:ea typeface="Cambria Math" panose="02040503050406030204" pitchFamily="18" charset="0"/>
                </a:endParaRPr>
              </a:p>
              <a:p>
                <a:pPr marL="344488" indent="-179388">
                  <a:spcAft>
                    <a:spcPts val="600"/>
                  </a:spcAft>
                  <a:buFont typeface="Wingdings" pitchFamily="2" charset="2"/>
                  <a:buChar char="§"/>
                  <a:tabLst>
                    <a:tab pos="3208338" algn="l"/>
                  </a:tabLst>
                </a:pPr>
                <a:r>
                  <a:rPr lang="en-US" sz="1800" b="1" dirty="0"/>
                  <a:t>We randomly select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𝑵</m:t>
                        </m:r>
                      </m:e>
                      <m:sub>
                        <m:r>
                          <a:rPr lang="en-US" sz="1800" b="1" i="1">
                            <a:latin typeface="Cambria Math" panose="02040503050406030204" pitchFamily="18" charset="0"/>
                          </a:rPr>
                          <m:t>𝟏</m:t>
                        </m:r>
                      </m:sub>
                    </m:sSub>
                  </m:oMath>
                </a14:m>
                <a:r>
                  <a:rPr lang="en-US" sz="1800" b="1" dirty="0"/>
                  <a:t> samples from the first population and then draw </a:t>
                </a:r>
                <a14:m>
                  <m:oMath xmlns:m="http://schemas.openxmlformats.org/officeDocument/2006/math">
                    <m:sSub>
                      <m:sSubPr>
                        <m:ctrlPr>
                          <a:rPr lang="en-US" sz="1800" b="1" i="1">
                            <a:latin typeface="Cambria Math" panose="02040503050406030204" pitchFamily="18" charset="0"/>
                          </a:rPr>
                        </m:ctrlPr>
                      </m:sSubPr>
                      <m:e>
                        <m:r>
                          <a:rPr lang="en-US" sz="1800" b="1" i="1">
                            <a:latin typeface="Cambria Math" panose="02040503050406030204" pitchFamily="18" charset="0"/>
                          </a:rPr>
                          <m:t>𝑵</m:t>
                        </m:r>
                      </m:e>
                      <m:sub>
                        <m:r>
                          <a:rPr lang="en-US" sz="1800" b="1" i="1" smtClean="0">
                            <a:latin typeface="Cambria Math" panose="02040503050406030204" pitchFamily="18" charset="0"/>
                          </a:rPr>
                          <m:t>𝟐</m:t>
                        </m:r>
                      </m:sub>
                    </m:sSub>
                  </m:oMath>
                </a14:m>
                <a:r>
                  <a:rPr lang="en-US" sz="1800" baseline="-25000" dirty="0"/>
                  <a:t> </a:t>
                </a:r>
                <a:r>
                  <a:rPr lang="en-US" sz="1800" b="1" dirty="0"/>
                  <a:t>samples independently from the second population. The difference between the two sample means,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acc>
                          <m:accPr>
                            <m:chr m:val="̅"/>
                            <m:ctrlPr>
                              <a:rPr lang="en-US" sz="1800" i="1" smtClean="0">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𝜇</m:t>
                            </m:r>
                          </m:e>
                        </m:acc>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𝜇</m:t>
                            </m:r>
                          </m:e>
                        </m:acc>
                      </m:e>
                      <m:sub>
                        <m:r>
                          <a:rPr lang="en-US" sz="1800" b="0" i="1" smtClean="0">
                            <a:latin typeface="Cambria Math" panose="02040503050406030204" pitchFamily="18" charset="0"/>
                            <a:ea typeface="Cambria Math" panose="02040503050406030204" pitchFamily="18" charset="0"/>
                          </a:rPr>
                          <m:t>2</m:t>
                        </m:r>
                      </m:sub>
                    </m:sSub>
                  </m:oMath>
                </a14:m>
                <a:r>
                  <a:rPr lang="en-US" sz="1800" b="1" dirty="0"/>
                  <a:t>, is an unbiased point estimate of the difference of the true population means,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oMath>
                </a14:m>
                <a:r>
                  <a:rPr lang="en-US" sz="1800" dirty="0">
                    <a:ea typeface="Cambria Math" panose="02040503050406030204" pitchFamily="18" charset="0"/>
                  </a:rPr>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oMath>
                </a14:m>
                <a:r>
                  <a:rPr lang="en-US" sz="1800" b="1" dirty="0"/>
                  <a:t>.</a:t>
                </a:r>
              </a:p>
              <a:p>
                <a:pPr marL="165100" indent="-165100">
                  <a:spcAft>
                    <a:spcPts val="600"/>
                  </a:spcAft>
                  <a:buFont typeface="Arial" pitchFamily="34" charset="0"/>
                  <a:buChar char="•"/>
                </a:pPr>
                <a:r>
                  <a:rPr lang="en-US" sz="1800" b="1" dirty="0"/>
                  <a:t>Noting that this is a linear function of two random variables: the distribution of the statistic </a:t>
                </a:r>
                <a14:m>
                  <m:oMath xmlns:m="http://schemas.openxmlformats.org/officeDocument/2006/math">
                    <m:d>
                      <m:dPr>
                        <m:ctrlPr>
                          <a:rPr lang="en-US" sz="1800" i="1">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r>
                          <m:rPr>
                            <m:nor/>
                          </m:rPr>
                          <a:rPr lang="en-US" sz="1800" dirty="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e>
                    </m:d>
                  </m:oMath>
                </a14:m>
                <a:r>
                  <a:rPr lang="en-US" sz="1800" b="1" dirty="0"/>
                  <a:t> is a normal distribution with a mean of </a:t>
                </a:r>
                <a14:m>
                  <m:oMath xmlns:m="http://schemas.openxmlformats.org/officeDocument/2006/math">
                    <m:d>
                      <m:dPr>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r>
                          <m:rPr>
                            <m:nor/>
                          </m:rPr>
                          <a:rPr lang="en-US" sz="1800" dirty="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𝜇</m:t>
                            </m:r>
                          </m:e>
                          <m:sub>
                            <m:r>
                              <a:rPr lang="en-US" sz="1800" i="1">
                                <a:latin typeface="Cambria Math" panose="02040503050406030204" pitchFamily="18" charset="0"/>
                                <a:ea typeface="Cambria Math" panose="02040503050406030204" pitchFamily="18" charset="0"/>
                              </a:rPr>
                              <m:t>2</m:t>
                            </m:r>
                          </m:sub>
                        </m:sSub>
                      </m:e>
                    </m:d>
                  </m:oMath>
                </a14:m>
                <a:r>
                  <a:rPr lang="en-US" sz="1800" dirty="0"/>
                  <a:t> </a:t>
                </a:r>
                <a:r>
                  <a:rPr lang="en-US" sz="1800" b="1" dirty="0"/>
                  <a:t>and a variance of </a:t>
                </a:r>
                <a14:m>
                  <m:oMath xmlns:m="http://schemas.openxmlformats.org/officeDocument/2006/math">
                    <m:d>
                      <m:dPr>
                        <m:ctrlPr>
                          <a:rPr lang="en-US" sz="1800" b="1" i="1" smtClean="0">
                            <a:latin typeface="Cambria Math" panose="02040503050406030204" pitchFamily="18" charset="0"/>
                          </a:rPr>
                        </m:ctrlPr>
                      </m:dPr>
                      <m:e>
                        <m:f>
                          <m:fPr>
                            <m:ctrlPr>
                              <a:rPr lang="en-US" sz="1800" b="1" i="1">
                                <a:latin typeface="Cambria Math" panose="02040503050406030204" pitchFamily="18" charset="0"/>
                              </a:rPr>
                            </m:ctrlPr>
                          </m:fPr>
                          <m:num>
                            <m:sSup>
                              <m:sSupPr>
                                <m:ctrlPr>
                                  <a:rPr lang="en-US" sz="1800" b="1" i="1">
                                    <a:latin typeface="Cambria Math" panose="02040503050406030204" pitchFamily="18" charset="0"/>
                                  </a:rPr>
                                </m:ctrlPr>
                              </m:sSupPr>
                              <m:e>
                                <m:sSub>
                                  <m:sSubPr>
                                    <m:ctrlPr>
                                      <a:rPr lang="en-US" sz="1800" b="1" i="1">
                                        <a:latin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𝝈</m:t>
                                    </m:r>
                                  </m:e>
                                  <m:sub>
                                    <m:r>
                                      <a:rPr lang="en-US" sz="1800" b="1" i="1">
                                        <a:latin typeface="Cambria Math" panose="02040503050406030204" pitchFamily="18" charset="0"/>
                                      </a:rPr>
                                      <m:t>𝟏</m:t>
                                    </m:r>
                                  </m:sub>
                                </m:sSub>
                              </m:e>
                              <m:sup>
                                <m:r>
                                  <a:rPr lang="en-US" sz="1800" b="1" i="1">
                                    <a:latin typeface="Cambria Math" panose="02040503050406030204" pitchFamily="18" charset="0"/>
                                  </a:rPr>
                                  <m:t>𝟐</m:t>
                                </m:r>
                              </m:sup>
                            </m:sSup>
                          </m:num>
                          <m:den>
                            <m:sSub>
                              <m:sSubPr>
                                <m:ctrlPr>
                                  <a:rPr lang="en-US" sz="1800" b="1" i="1">
                                    <a:latin typeface="Cambria Math" panose="02040503050406030204" pitchFamily="18" charset="0"/>
                                  </a:rPr>
                                </m:ctrlPr>
                              </m:sSubPr>
                              <m:e>
                                <m:r>
                                  <a:rPr lang="en-US" sz="1800" b="1" i="1">
                                    <a:latin typeface="Cambria Math" panose="02040503050406030204" pitchFamily="18" charset="0"/>
                                  </a:rPr>
                                  <m:t>𝑵</m:t>
                                </m:r>
                              </m:e>
                              <m:sub>
                                <m:r>
                                  <a:rPr lang="en-US" sz="1800" b="1" i="1">
                                    <a:latin typeface="Cambria Math" panose="02040503050406030204" pitchFamily="18" charset="0"/>
                                  </a:rPr>
                                  <m:t>𝟏</m:t>
                                </m:r>
                              </m:sub>
                            </m:sSub>
                          </m:den>
                        </m:f>
                        <m:r>
                          <a:rPr lang="en-US" sz="1800" b="1" i="1">
                            <a:latin typeface="Cambria Math" panose="02040503050406030204" pitchFamily="18" charset="0"/>
                          </a:rPr>
                          <m:t>+</m:t>
                        </m:r>
                        <m:f>
                          <m:fPr>
                            <m:ctrlPr>
                              <a:rPr lang="en-US" sz="1800" b="1" i="1">
                                <a:latin typeface="Cambria Math" panose="02040503050406030204" pitchFamily="18" charset="0"/>
                              </a:rPr>
                            </m:ctrlPr>
                          </m:fPr>
                          <m:num>
                            <m:sSup>
                              <m:sSupPr>
                                <m:ctrlPr>
                                  <a:rPr lang="en-US" sz="1800" b="1" i="1">
                                    <a:latin typeface="Cambria Math" panose="02040503050406030204" pitchFamily="18" charset="0"/>
                                  </a:rPr>
                                </m:ctrlPr>
                              </m:sSupPr>
                              <m:e>
                                <m:sSub>
                                  <m:sSubPr>
                                    <m:ctrlPr>
                                      <a:rPr lang="en-US" sz="1800" b="1" i="1">
                                        <a:latin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𝝈</m:t>
                                    </m:r>
                                  </m:e>
                                  <m:sub>
                                    <m:r>
                                      <a:rPr lang="en-US" sz="1800" b="1" i="1" smtClean="0">
                                        <a:latin typeface="Cambria Math" panose="02040503050406030204" pitchFamily="18" charset="0"/>
                                        <a:ea typeface="Cambria Math" panose="02040503050406030204" pitchFamily="18" charset="0"/>
                                      </a:rPr>
                                      <m:t>𝟐</m:t>
                                    </m:r>
                                  </m:sub>
                                </m:sSub>
                              </m:e>
                              <m:sup>
                                <m:r>
                                  <a:rPr lang="en-US" sz="1800" b="1" i="1">
                                    <a:latin typeface="Cambria Math" panose="02040503050406030204" pitchFamily="18" charset="0"/>
                                  </a:rPr>
                                  <m:t>𝟐</m:t>
                                </m:r>
                              </m:sup>
                            </m:sSup>
                          </m:num>
                          <m:den>
                            <m:sSub>
                              <m:sSubPr>
                                <m:ctrlPr>
                                  <a:rPr lang="en-US" sz="1800" b="1" i="1">
                                    <a:latin typeface="Cambria Math" panose="02040503050406030204" pitchFamily="18" charset="0"/>
                                  </a:rPr>
                                </m:ctrlPr>
                              </m:sSubPr>
                              <m:e>
                                <m:r>
                                  <a:rPr lang="en-US" sz="1800" b="1" i="1">
                                    <a:latin typeface="Cambria Math" panose="02040503050406030204" pitchFamily="18" charset="0"/>
                                  </a:rPr>
                                  <m:t>𝑵</m:t>
                                </m:r>
                              </m:e>
                              <m:sub>
                                <m:r>
                                  <a:rPr lang="en-US" sz="1800" b="1" i="1" smtClean="0">
                                    <a:latin typeface="Cambria Math" panose="02040503050406030204" pitchFamily="18" charset="0"/>
                                  </a:rPr>
                                  <m:t>𝟐</m:t>
                                </m:r>
                              </m:sub>
                            </m:sSub>
                          </m:den>
                        </m:f>
                      </m:e>
                    </m:d>
                  </m:oMath>
                </a14:m>
                <a:r>
                  <a:rPr lang="en-US" sz="1800" b="1" dirty="0"/>
                  <a:t>. (Note that the variances are additive!)</a:t>
                </a:r>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723834" cy="5521896"/>
              </a:xfrm>
              <a:prstGeom prst="rect">
                <a:avLst/>
              </a:prstGeom>
              <a:blipFill>
                <a:blip r:embed="rId2"/>
                <a:stretch>
                  <a:fillRect l="-1453" t="-1376" r="-2180"/>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defPPr>
              <a:defRPr lang="en-US"/>
            </a:defPPr>
            <a:lvl1pPr>
              <a:spcBef>
                <a:spcPct val="50000"/>
              </a:spcBef>
              <a:defRPr b="1">
                <a:solidFill>
                  <a:schemeClr val="accent2"/>
                </a:solidFill>
              </a:defRPr>
            </a:lvl1pPr>
          </a:lstStyle>
          <a:p>
            <a:r>
              <a:rPr lang="en-US" dirty="0"/>
              <a:t>z-Statistic</a:t>
            </a:r>
          </a:p>
        </p:txBody>
      </p:sp>
    </p:spTree>
    <p:extLst>
      <p:ext uri="{BB962C8B-B14F-4D97-AF65-F5344CB8AC3E}">
        <p14:creationId xmlns:p14="http://schemas.microsoft.com/office/powerpoint/2010/main" val="31009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723834" cy="6039667"/>
              </a:xfrm>
              <a:prstGeom prst="rect">
                <a:avLst/>
              </a:prstGeom>
            </p:spPr>
            <p:txBody>
              <a:bodyPr wrap="square" lIns="0" tIns="0" rIns="0" bIns="0" rtlCol="0">
                <a:spAutoFit/>
              </a:bodyPr>
              <a:lstStyle/>
              <a:p>
                <a:pPr marL="165100" indent="-165100">
                  <a:spcAft>
                    <a:spcPts val="1200"/>
                  </a:spcAft>
                  <a:buFont typeface="Arial" pitchFamily="34" charset="0"/>
                  <a:buChar char="•"/>
                </a:pPr>
                <a:r>
                  <a:rPr lang="en-US" sz="1800" b="1" dirty="0"/>
                  <a:t>The </a:t>
                </a:r>
                <a:r>
                  <a:rPr lang="en-US" sz="1800" i="1" dirty="0"/>
                  <a:t>z</a:t>
                </a:r>
                <a:r>
                  <a:rPr lang="en-US" sz="1800" b="1" dirty="0"/>
                  <a:t>-statistic is given by: </a:t>
                </a:r>
                <a14:m>
                  <m:oMath xmlns:m="http://schemas.openxmlformats.org/officeDocument/2006/math">
                    <m:r>
                      <m:rPr>
                        <m:sty m:val="p"/>
                      </m:rPr>
                      <a:rPr lang="en-US" sz="1800" b="0" i="0" smtClean="0">
                        <a:latin typeface="Cambria Math" panose="02040503050406030204" pitchFamily="18" charset="0"/>
                      </a:rPr>
                      <m:t>Z</m:t>
                    </m:r>
                    <m:r>
                      <a:rPr lang="en-US" sz="1800" b="0" i="0" smtClean="0">
                        <a:latin typeface="Cambria Math" panose="02040503050406030204" pitchFamily="18" charset="0"/>
                      </a:rPr>
                      <m:t>=</m:t>
                    </m:r>
                    <m:f>
                      <m:fPr>
                        <m:ctrlPr>
                          <a:rPr lang="en-US" sz="1800" i="1" smtClean="0">
                            <a:latin typeface="Cambria Math" panose="02040503050406030204" pitchFamily="18" charset="0"/>
                          </a:rPr>
                        </m:ctrlPr>
                      </m:fPr>
                      <m:num>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b="0" i="1">
                                    <a:latin typeface="Cambria Math" panose="02040503050406030204" pitchFamily="18" charset="0"/>
                                    <a:ea typeface="Cambria Math" panose="02040503050406030204" pitchFamily="18" charset="0"/>
                                  </a:rPr>
                                  <m:t>𝜇</m:t>
                                </m:r>
                              </m:e>
                            </m:acc>
                          </m:e>
                          <m:sub>
                            <m:r>
                              <a:rPr lang="en-US" sz="1800" b="0" i="1">
                                <a:latin typeface="Cambria Math" panose="02040503050406030204" pitchFamily="18" charset="0"/>
                                <a:ea typeface="Cambria Math" panose="02040503050406030204" pitchFamily="18" charset="0"/>
                              </a:rPr>
                              <m:t>1</m:t>
                            </m:r>
                          </m:sub>
                        </m:sSub>
                        <m:r>
                          <a:rPr lang="en-US" sz="1800" b="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b="0" i="1">
                                    <a:latin typeface="Cambria Math" panose="02040503050406030204" pitchFamily="18" charset="0"/>
                                    <a:ea typeface="Cambria Math" panose="02040503050406030204" pitchFamily="18" charset="0"/>
                                  </a:rPr>
                                  <m:t>𝜇</m:t>
                                </m:r>
                              </m:e>
                            </m:acc>
                          </m:e>
                          <m:sub>
                            <m:r>
                              <a:rPr lang="en-US" sz="1800" b="0" i="1">
                                <a:latin typeface="Cambria Math" panose="02040503050406030204" pitchFamily="18" charset="0"/>
                                <a:ea typeface="Cambria Math" panose="02040503050406030204" pitchFamily="18" charset="0"/>
                              </a:rPr>
                              <m:t>2</m:t>
                            </m:r>
                          </m:sub>
                        </m:sSub>
                      </m:num>
                      <m:den>
                        <m:rad>
                          <m:radPr>
                            <m:degHide m:val="on"/>
                            <m:ctrlPr>
                              <a:rPr lang="en-US" sz="1800" i="1">
                                <a:latin typeface="Cambria Math" panose="02040503050406030204" pitchFamily="18" charset="0"/>
                              </a:rPr>
                            </m:ctrlPr>
                          </m:radPr>
                          <m:deg/>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𝜎</m:t>
                                            </m:r>
                                          </m:e>
                                          <m:sub>
                                            <m:r>
                                              <a:rPr lang="en-US" sz="1800" b="0" i="1">
                                                <a:latin typeface="Cambria Math" panose="02040503050406030204" pitchFamily="18" charset="0"/>
                                              </a:rPr>
                                              <m:t>1</m:t>
                                            </m:r>
                                          </m:sub>
                                        </m:sSub>
                                      </m:e>
                                      <m:sup>
                                        <m:r>
                                          <a:rPr lang="en-US" sz="1800" b="0" i="1">
                                            <a:latin typeface="Cambria Math" panose="02040503050406030204" pitchFamily="18" charset="0"/>
                                          </a:rPr>
                                          <m:t>2</m:t>
                                        </m:r>
                                      </m:sup>
                                    </m:sSup>
                                  </m:num>
                                  <m:den>
                                    <m:sSub>
                                      <m:sSubPr>
                                        <m:ctrlPr>
                                          <a:rPr lang="en-US" sz="1800" i="1">
                                            <a:latin typeface="Cambria Math" panose="02040503050406030204" pitchFamily="18" charset="0"/>
                                          </a:rPr>
                                        </m:ctrlPr>
                                      </m:sSubPr>
                                      <m:e>
                                        <m:r>
                                          <a:rPr lang="en-US" sz="1800" b="0" i="1">
                                            <a:latin typeface="Cambria Math" panose="02040503050406030204" pitchFamily="18" charset="0"/>
                                          </a:rPr>
                                          <m:t>𝑁</m:t>
                                        </m:r>
                                      </m:e>
                                      <m:sub>
                                        <m:r>
                                          <a:rPr lang="en-US" sz="1800" b="0" i="1">
                                            <a:latin typeface="Cambria Math" panose="02040503050406030204" pitchFamily="18" charset="0"/>
                                          </a:rPr>
                                          <m:t>1</m:t>
                                        </m:r>
                                      </m:sub>
                                    </m:sSub>
                                  </m:den>
                                </m:f>
                                <m:r>
                                  <a:rPr lang="en-US" sz="1800" b="0" i="1">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𝜎</m:t>
                                            </m:r>
                                          </m:e>
                                          <m:sub>
                                            <m:r>
                                              <a:rPr lang="en-US" sz="1800" b="0" i="1">
                                                <a:latin typeface="Cambria Math" panose="02040503050406030204" pitchFamily="18" charset="0"/>
                                                <a:ea typeface="Cambria Math" panose="02040503050406030204" pitchFamily="18" charset="0"/>
                                              </a:rPr>
                                              <m:t>2</m:t>
                                            </m:r>
                                          </m:sub>
                                        </m:sSub>
                                      </m:e>
                                      <m:sup>
                                        <m:r>
                                          <a:rPr lang="en-US" sz="1800" b="0" i="1">
                                            <a:latin typeface="Cambria Math" panose="02040503050406030204" pitchFamily="18" charset="0"/>
                                          </a:rPr>
                                          <m:t>2</m:t>
                                        </m:r>
                                      </m:sup>
                                    </m:sSup>
                                  </m:num>
                                  <m:den>
                                    <m:sSub>
                                      <m:sSubPr>
                                        <m:ctrlPr>
                                          <a:rPr lang="en-US" sz="1800" i="1">
                                            <a:latin typeface="Cambria Math" panose="02040503050406030204" pitchFamily="18" charset="0"/>
                                          </a:rPr>
                                        </m:ctrlPr>
                                      </m:sSubPr>
                                      <m:e>
                                        <m:r>
                                          <a:rPr lang="en-US" sz="1800" b="0" i="1">
                                            <a:latin typeface="Cambria Math" panose="02040503050406030204" pitchFamily="18" charset="0"/>
                                          </a:rPr>
                                          <m:t>𝑁</m:t>
                                        </m:r>
                                      </m:e>
                                      <m:sub>
                                        <m:r>
                                          <a:rPr lang="en-US" sz="1800" b="0" i="1">
                                            <a:latin typeface="Cambria Math" panose="02040503050406030204" pitchFamily="18" charset="0"/>
                                          </a:rPr>
                                          <m:t>2</m:t>
                                        </m:r>
                                      </m:sub>
                                    </m:sSub>
                                  </m:den>
                                </m:f>
                              </m:e>
                            </m:d>
                          </m:e>
                        </m:rad>
                      </m:den>
                    </m:f>
                  </m:oMath>
                </a14:m>
                <a:r>
                  <a:rPr lang="en-US" sz="1800" b="1" dirty="0"/>
                  <a:t> .</a:t>
                </a:r>
              </a:p>
              <a:p>
                <a:pPr marL="165100" indent="-165100">
                  <a:spcAft>
                    <a:spcPts val="1200"/>
                  </a:spcAft>
                  <a:buFont typeface="Arial" pitchFamily="34" charset="0"/>
                  <a:buChar char="•"/>
                </a:pPr>
                <a:r>
                  <a:rPr lang="en-US" sz="1800" b="1" dirty="0"/>
                  <a:t>This test statistic’s distribution can be approximated</a:t>
                </a:r>
                <a:br>
                  <a:rPr lang="en-US" sz="1800" b="1" dirty="0"/>
                </a:br>
                <a:r>
                  <a:rPr lang="en-US" sz="1800" b="1" dirty="0"/>
                  <a:t>as a standard normal distribution.</a:t>
                </a:r>
              </a:p>
              <a:p>
                <a:pPr marL="165100" indent="-165100">
                  <a:spcBef>
                    <a:spcPts val="0"/>
                  </a:spcBef>
                  <a:spcAft>
                    <a:spcPts val="1200"/>
                  </a:spcAft>
                  <a:buFont typeface="Arial" pitchFamily="34" charset="0"/>
                  <a:buChar char="•"/>
                </a:pPr>
                <a:r>
                  <a:rPr lang="en-US" sz="1800" b="1" dirty="0"/>
                  <a:t>A two-sided test can be used to reject the </a:t>
                </a:r>
                <a:br>
                  <a:rPr lang="en-US" sz="1800" b="1" dirty="0"/>
                </a:br>
                <a:r>
                  <a:rPr lang="en-US" sz="1800" b="1" dirty="0"/>
                  <a:t>null hypothesis,</a:t>
                </a:r>
                <a:r>
                  <a:rPr lang="en-US" sz="1800" i="1"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0</m:t>
                        </m:r>
                      </m:sub>
                    </m:sSub>
                  </m:oMath>
                </a14:m>
                <a:r>
                  <a:rPr lang="en-US" sz="1800" b="1" dirty="0"/>
                  <a:t>, when </a:t>
                </a:r>
                <a14:m>
                  <m:oMath xmlns:m="http://schemas.openxmlformats.org/officeDocument/2006/math">
                    <m:d>
                      <m:dPr>
                        <m:begChr m:val="|"/>
                        <m:endChr m:val="|"/>
                        <m:ctrlPr>
                          <a:rPr lang="en-US" sz="1800" b="1" i="1" smtClean="0">
                            <a:latin typeface="Cambria Math" panose="02040503050406030204" pitchFamily="18" charset="0"/>
                          </a:rPr>
                        </m:ctrlPr>
                      </m:dPr>
                      <m:e>
                        <m:r>
                          <a:rPr lang="en-US" sz="1800" b="0" i="1" smtClean="0">
                            <a:latin typeface="Cambria Math" panose="02040503050406030204" pitchFamily="18" charset="0"/>
                          </a:rPr>
                          <m:t>𝑍</m:t>
                        </m:r>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𝑧</m:t>
                            </m:r>
                          </m:e>
                          <m:sub>
                            <m:r>
                              <a:rPr lang="en-US" sz="1800" b="0" i="1" smtClean="0">
                                <a:latin typeface="Cambria Math" panose="02040503050406030204" pitchFamily="18" charset="0"/>
                                <a:ea typeface="Cambria Math" panose="02040503050406030204" pitchFamily="18" charset="0"/>
                              </a:rPr>
                              <m:t>𝑝</m:t>
                            </m:r>
                          </m:sub>
                        </m:sSub>
                      </m:e>
                    </m:d>
                  </m:oMath>
                </a14:m>
                <a:r>
                  <a:rPr lang="en-US" sz="1800" b="1" dirty="0"/>
                  <a:t> at a significance</a:t>
                </a:r>
                <a:br>
                  <a:rPr lang="en-US" sz="1800" b="1" dirty="0"/>
                </a:br>
                <a:r>
                  <a:rPr lang="en-US" sz="1800" b="1" dirty="0"/>
                  <a:t>level of </a:t>
                </a:r>
                <a14:m>
                  <m:oMath xmlns:m="http://schemas.openxmlformats.org/officeDocument/2006/math">
                    <m:r>
                      <a:rPr lang="en-US" sz="1800" i="1" dirty="0" smtClean="0">
                        <a:latin typeface="Cambria Math" panose="02040503050406030204" pitchFamily="18" charset="0"/>
                      </a:rPr>
                      <m:t>𝑝</m:t>
                    </m:r>
                  </m:oMath>
                </a14:m>
                <a:r>
                  <a:rPr lang="en-US" sz="1800" b="1" dirty="0"/>
                  <a:t>.</a:t>
                </a:r>
              </a:p>
              <a:p>
                <a:pPr marL="165100" indent="-165100">
                  <a:spcBef>
                    <a:spcPts val="0"/>
                  </a:spcBef>
                  <a:spcAft>
                    <a:spcPts val="1200"/>
                  </a:spcAft>
                  <a:buFont typeface="Arial" pitchFamily="34" charset="0"/>
                  <a:buChar char="•"/>
                </a:pPr>
                <a:r>
                  <a:rPr lang="en-US" sz="1800" b="1" dirty="0"/>
                  <a:t>The rejection region or the probability of falsely</a:t>
                </a:r>
                <a:br>
                  <a:rPr lang="en-US" sz="1800" b="1" dirty="0"/>
                </a:br>
                <a:r>
                  <a:rPr lang="en-US" sz="1800" b="1" dirty="0"/>
                  <a:t>rejecting the true null hypothesis (Type I error) lies in </a:t>
                </a:r>
                <a:br>
                  <a:rPr lang="en-US" sz="1800" b="1" dirty="0"/>
                </a:br>
                <a:r>
                  <a:rPr lang="en-US" sz="1800" b="1" dirty="0"/>
                  <a:t>the region from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𝑧</m:t>
                        </m:r>
                      </m:e>
                      <m:sub>
                        <m:r>
                          <a:rPr lang="en-US" sz="1800" i="1">
                            <a:latin typeface="Cambria Math" panose="02040503050406030204" pitchFamily="18" charset="0"/>
                            <a:ea typeface="Cambria Math" panose="02040503050406030204" pitchFamily="18" charset="0"/>
                          </a:rPr>
                          <m:t>𝑝</m:t>
                        </m:r>
                      </m:sub>
                    </m:sSub>
                  </m:oMath>
                </a14:m>
                <a:r>
                  <a:rPr lang="en-US" sz="1800" i="1" baseline="-25000" dirty="0"/>
                  <a:t> </a:t>
                </a:r>
                <a:r>
                  <a:rPr lang="en-US" sz="1800" b="1" dirty="0"/>
                  <a:t>to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m:t>
                    </m:r>
                  </m:oMath>
                </a14:m>
                <a:r>
                  <a:rPr lang="en-US" sz="1800" b="1" dirty="0"/>
                  <a:t> (the shaded region).</a:t>
                </a:r>
              </a:p>
              <a:p>
                <a:pPr marL="165100" indent="-165100">
                  <a:spcBef>
                    <a:spcPts val="0"/>
                  </a:spcBef>
                  <a:spcAft>
                    <a:spcPts val="1200"/>
                  </a:spcAft>
                  <a:buFont typeface="Arial" pitchFamily="34" charset="0"/>
                  <a:buChar char="•"/>
                </a:pPr>
                <a:r>
                  <a:rPr lang="en-US" sz="1800" b="1" dirty="0"/>
                  <a:t>The problem in our work is to specify an upper limit for</a:t>
                </a:r>
                <a:br>
                  <a:rPr lang="en-US" sz="1800" b="1" dirty="0"/>
                </a:br>
                <a:r>
                  <a:rPr lang="en-US" sz="1800" b="1" dirty="0"/>
                  <a:t>performance (probability of error) for which a new </a:t>
                </a:r>
                <a:br>
                  <a:rPr lang="en-US" sz="1800" b="1" dirty="0"/>
                </a:br>
                <a:r>
                  <a:rPr lang="en-US" sz="1800" b="1" dirty="0"/>
                  <a:t>design is considered to be statistically significantly </a:t>
                </a:r>
                <a:br>
                  <a:rPr lang="en-US" sz="1800" b="1" dirty="0"/>
                </a:br>
                <a:r>
                  <a:rPr lang="en-US" sz="1800" b="1" dirty="0"/>
                  <a:t>better than the baseline.</a:t>
                </a:r>
              </a:p>
              <a:p>
                <a:pPr marL="165100" indent="-165100">
                  <a:spcBef>
                    <a:spcPts val="0"/>
                  </a:spcBef>
                  <a:spcAft>
                    <a:spcPts val="1200"/>
                  </a:spcAft>
                  <a:buFont typeface="Arial" pitchFamily="34" charset="0"/>
                  <a:buChar char="•"/>
                </a:pPr>
                <a:r>
                  <a:rPr lang="en-US" sz="1800" b="1" dirty="0"/>
                  <a:t>A</a:t>
                </a:r>
                <a:r>
                  <a:rPr lang="en-US" sz="1800" b="1" i="1" dirty="0"/>
                  <a:t> </a:t>
                </a:r>
                <a:r>
                  <a:rPr lang="en-US" sz="1800" b="1" dirty="0">
                    <a:solidFill>
                      <a:schemeClr val="accent1"/>
                    </a:solidFill>
                  </a:rPr>
                  <a:t>significance for proportions </a:t>
                </a:r>
                <a:r>
                  <a:rPr lang="en-US" sz="1800" b="1" dirty="0"/>
                  <a:t>test is suitable since probability of error is defined as a proportion and we don’t know the actual standard deviations.</a:t>
                </a:r>
              </a:p>
              <a:p>
                <a:pPr marL="165100" indent="-165100">
                  <a:spcBef>
                    <a:spcPts val="0"/>
                  </a:spcBef>
                  <a:spcAft>
                    <a:spcPts val="600"/>
                  </a:spcAft>
                  <a:buFont typeface="Arial" pitchFamily="34" charset="0"/>
                  <a:buChar char="•"/>
                </a:pPr>
                <a:r>
                  <a:rPr lang="en-US" sz="1800" b="1" dirty="0"/>
                  <a:t>As before, an assumption is made that the two experiments each consisting of </a:t>
                </a:r>
                <a14:m>
                  <m:oMath xmlns:m="http://schemas.openxmlformats.org/officeDocument/2006/math">
                    <m:r>
                      <a:rPr lang="en-US" sz="1800" i="1" dirty="0" smtClean="0">
                        <a:latin typeface="Cambria Math" panose="02040503050406030204" pitchFamily="18" charset="0"/>
                      </a:rPr>
                      <m:t>𝑁</m:t>
                    </m:r>
                  </m:oMath>
                </a14:m>
                <a:r>
                  <a:rPr lang="en-US" sz="1800" b="1" dirty="0"/>
                  <a:t> independent trials are run. </a:t>
                </a:r>
                <a:endParaRPr lang="en-US" sz="1800" b="1" kern="0" dirty="0"/>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723834" cy="6039667"/>
              </a:xfrm>
              <a:prstGeom prst="rect">
                <a:avLst/>
              </a:prstGeom>
              <a:blipFill>
                <a:blip r:embed="rId2"/>
                <a:stretch>
                  <a:fillRect l="-1453" t="-419" r="-2180" b="-1258"/>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defPPr>
              <a:defRPr lang="en-US"/>
            </a:defPPr>
            <a:lvl1pPr>
              <a:spcBef>
                <a:spcPct val="50000"/>
              </a:spcBef>
              <a:defRPr b="1">
                <a:solidFill>
                  <a:schemeClr val="accent2"/>
                </a:solidFill>
              </a:defRPr>
            </a:lvl1pPr>
          </a:lstStyle>
          <a:p>
            <a:r>
              <a:rPr lang="en-US" dirty="0"/>
              <a:t>z-Statistic (Cont.)</a:t>
            </a:r>
          </a:p>
        </p:txBody>
      </p:sp>
      <p:pic>
        <p:nvPicPr>
          <p:cNvPr id="5" name="Picture 4">
            <a:hlinkClick r:id="rId3"/>
            <a:extLst>
              <a:ext uri="{FF2B5EF4-FFF2-40B4-BE49-F238E27FC236}">
                <a16:creationId xmlns:a16="http://schemas.microsoft.com/office/drawing/2014/main" id="{4EFACFDC-CA90-9745-9C62-21235AB39C8E}"/>
              </a:ext>
            </a:extLst>
          </p:cNvPr>
          <p:cNvPicPr>
            <a:picLocks noChangeAspect="1"/>
          </p:cNvPicPr>
          <p:nvPr/>
        </p:nvPicPr>
        <p:blipFill rotWithShape="1">
          <a:blip r:embed="rId4">
            <a:extLst>
              <a:ext uri="{28A0092B-C50C-407E-A947-70E740481C1C}">
                <a14:useLocalDpi xmlns:a14="http://schemas.microsoft.com/office/drawing/2010/main" val="0"/>
              </a:ext>
            </a:extLst>
          </a:blip>
          <a:srcRect l="7357" r="5866" b="70358"/>
          <a:stretch/>
        </p:blipFill>
        <p:spPr>
          <a:xfrm>
            <a:off x="6243638" y="614597"/>
            <a:ext cx="2667000" cy="1268632"/>
          </a:xfrm>
          <a:prstGeom prst="rect">
            <a:avLst/>
          </a:prstGeom>
        </p:spPr>
      </p:pic>
      <p:pic>
        <p:nvPicPr>
          <p:cNvPr id="8" name="Picture 7">
            <a:hlinkClick r:id="rId3"/>
            <a:extLst>
              <a:ext uri="{FF2B5EF4-FFF2-40B4-BE49-F238E27FC236}">
                <a16:creationId xmlns:a16="http://schemas.microsoft.com/office/drawing/2014/main" id="{7B87E420-D5DE-5844-A33D-806793CE66A1}"/>
              </a:ext>
            </a:extLst>
          </p:cNvPr>
          <p:cNvPicPr>
            <a:picLocks noChangeAspect="1"/>
          </p:cNvPicPr>
          <p:nvPr/>
        </p:nvPicPr>
        <p:blipFill rotWithShape="1">
          <a:blip r:embed="rId4">
            <a:extLst>
              <a:ext uri="{28A0092B-C50C-407E-A947-70E740481C1C}">
                <a14:useLocalDpi xmlns:a14="http://schemas.microsoft.com/office/drawing/2010/main" val="0"/>
              </a:ext>
            </a:extLst>
          </a:blip>
          <a:srcRect l="2942" t="30612" r="25512"/>
          <a:stretch/>
        </p:blipFill>
        <p:spPr>
          <a:xfrm>
            <a:off x="6477681" y="1861457"/>
            <a:ext cx="2198914" cy="2969715"/>
          </a:xfrm>
          <a:prstGeom prst="rect">
            <a:avLst/>
          </a:prstGeom>
        </p:spPr>
      </p:pic>
    </p:spTree>
    <p:extLst>
      <p:ext uri="{BB962C8B-B14F-4D97-AF65-F5344CB8AC3E}">
        <p14:creationId xmlns:p14="http://schemas.microsoft.com/office/powerpoint/2010/main" val="262538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723834" cy="5885907"/>
              </a:xfrm>
              <a:prstGeom prst="rect">
                <a:avLst/>
              </a:prstGeom>
            </p:spPr>
            <p:txBody>
              <a:bodyPr wrap="square" lIns="0" tIns="0" rIns="0" bIns="0" rtlCol="0">
                <a:spAutoFit/>
              </a:bodyPr>
              <a:lstStyle/>
              <a:p>
                <a:pPr marL="165100" indent="-165100">
                  <a:spcAft>
                    <a:spcPts val="600"/>
                  </a:spcAft>
                  <a:buFont typeface="Arial" pitchFamily="34" charset="0"/>
                  <a:buChar char="•"/>
                </a:pPr>
                <a:r>
                  <a:rPr lang="en-US" sz="1800" b="1" dirty="0"/>
                  <a:t>To satisfy the independence assumption, it is necessary to consider each trial as the number of errors for each file (a file can contain several events). This requires the assumption that the files are independent of each other. (For example, in speech recognition, the files should not be derived from discussions where one file is a response to another.)</a:t>
                </a:r>
              </a:p>
              <a:p>
                <a:pPr marL="165100" indent="-165100">
                  <a:spcAft>
                    <a:spcPts val="600"/>
                  </a:spcAft>
                  <a:buFont typeface="Arial" pitchFamily="34" charset="0"/>
                  <a:buChar char="•"/>
                </a:pPr>
                <a:r>
                  <a:rPr lang="en-US" sz="1800" b="1" dirty="0"/>
                  <a:t>Note also we cannot use the events in each file as trials since we know that for syntactic pattern recognition systems like speech recognizers, the syntax processor (e.g., and n-gram language model) dictates that consecutive words are not independent of each other.</a:t>
                </a:r>
              </a:p>
              <a:p>
                <a:pPr marL="165100" indent="-165100">
                  <a:spcAft>
                    <a:spcPts val="600"/>
                  </a:spcAft>
                  <a:buFont typeface="Arial" pitchFamily="34" charset="0"/>
                  <a:buChar char="•"/>
                </a:pPr>
                <a:r>
                  <a:rPr lang="en-US" sz="1800" b="1" dirty="0"/>
                  <a:t>If, in our experiment, the first experiment resulted in </a:t>
                </a:r>
                <a14:m>
                  <m:oMath xmlns:m="http://schemas.openxmlformats.org/officeDocument/2006/math">
                    <m:r>
                      <a:rPr lang="en-US" sz="1800" i="1" dirty="0" smtClean="0">
                        <a:latin typeface="Cambria Math" panose="02040503050406030204" pitchFamily="18" charset="0"/>
                      </a:rPr>
                      <m:t>𝑦</m:t>
                    </m:r>
                    <m:r>
                      <a:rPr lang="en-US" sz="1800" i="1" baseline="-25000" dirty="0">
                        <a:latin typeface="Cambria Math" panose="02040503050406030204" pitchFamily="18" charset="0"/>
                      </a:rPr>
                      <m:t>1</m:t>
                    </m:r>
                  </m:oMath>
                </a14:m>
                <a:r>
                  <a:rPr lang="en-US" sz="1800" b="1" dirty="0"/>
                  <a:t> trials in error while the second experiment resulted in </a:t>
                </a:r>
                <a14:m>
                  <m:oMath xmlns:m="http://schemas.openxmlformats.org/officeDocument/2006/math">
                    <m:r>
                      <a:rPr lang="en-US" sz="1800" i="1" dirty="0" smtClean="0">
                        <a:latin typeface="Cambria Math" panose="02040503050406030204" pitchFamily="18" charset="0"/>
                      </a:rPr>
                      <m:t>𝑦</m:t>
                    </m:r>
                    <m:r>
                      <a:rPr lang="en-US" sz="1800" i="1" baseline="-25000" dirty="0">
                        <a:latin typeface="Cambria Math" panose="02040503050406030204" pitchFamily="18" charset="0"/>
                      </a:rPr>
                      <m:t>2</m:t>
                    </m:r>
                  </m:oMath>
                </a14:m>
                <a:r>
                  <a:rPr lang="en-US" sz="1800" b="1" dirty="0"/>
                  <a:t> trials in error, we can estimate the error rates,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1</m:t>
                    </m:r>
                  </m:oMath>
                </a14:m>
                <a:r>
                  <a:rPr lang="en-US" sz="1800" b="1" dirty="0"/>
                  <a:t> and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from a sample of size </a:t>
                </a:r>
                <a14:m>
                  <m:oMath xmlns:m="http://schemas.openxmlformats.org/officeDocument/2006/math">
                    <m:r>
                      <a:rPr lang="en-US" sz="1800" i="1" dirty="0" smtClean="0">
                        <a:latin typeface="Cambria Math" panose="02040503050406030204" pitchFamily="18" charset="0"/>
                      </a:rPr>
                      <m:t>𝑁</m:t>
                    </m:r>
                  </m:oMath>
                </a14:m>
                <a:r>
                  <a:rPr lang="en-US" sz="1800" b="1" dirty="0"/>
                  <a:t> in the sample population:</a:t>
                </a:r>
              </a:p>
              <a:p>
                <a:pPr marL="173038">
                  <a:spcAft>
                    <a:spcPts val="600"/>
                  </a:spcAft>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acc>
                            <m:accPr>
                              <m:chr m:val="̂"/>
                              <m:ctrlPr>
                                <a:rPr lang="en-US" sz="180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f>
                        <m:fPr>
                          <m:type m:val="skw"/>
                          <m:ctrlPr>
                            <a:rPr lang="en-US" sz="1800" b="0" i="1" smtClean="0">
                              <a:latin typeface="Cambria Math" panose="02040503050406030204" pitchFamily="18" charset="0"/>
                              <a:ea typeface="Cambria Math" panose="02040503050406030204" pitchFamily="18" charset="0"/>
                            </a:rPr>
                          </m:ctrlPr>
                        </m:fPr>
                        <m:num>
                          <m:r>
                            <a:rPr lang="en-US" sz="1800" i="1" dirty="0">
                              <a:solidFill>
                                <a:srgbClr val="000000"/>
                              </a:solidFill>
                              <a:latin typeface="Cambria Math" panose="02040503050406030204" pitchFamily="18" charset="0"/>
                            </a:rPr>
                            <m:t>𝑦</m:t>
                          </m:r>
                          <m:r>
                            <a:rPr lang="en-US" sz="1800" i="1" baseline="-25000" dirty="0">
                              <a:solidFill>
                                <a:srgbClr val="000000"/>
                              </a:solidFill>
                              <a:latin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𝑁</m:t>
                          </m:r>
                        </m:den>
                      </m:f>
                      <m:r>
                        <a:rPr lang="en-US" sz="1800" b="0" i="1" smtClean="0">
                          <a:latin typeface="Cambria Math" panose="02040503050406030204" pitchFamily="18" charset="0"/>
                          <a:ea typeface="Cambria Math" panose="02040503050406030204" pitchFamily="18" charset="0"/>
                        </a:rPr>
                        <m:t>, </m:t>
                      </m:r>
                      <m:sSub>
                        <m:sSubPr>
                          <m:ctrlPr>
                            <a:rPr lang="en-US" sz="1800" i="1">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 </m:t>
                          </m:r>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b="0" i="1" smtClean="0">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
                        <m:fPr>
                          <m:type m:val="skw"/>
                          <m:ctrlPr>
                            <a:rPr lang="en-US" sz="1800" i="1">
                              <a:latin typeface="Cambria Math" panose="02040503050406030204" pitchFamily="18" charset="0"/>
                              <a:ea typeface="Cambria Math" panose="02040503050406030204" pitchFamily="18" charset="0"/>
                            </a:rPr>
                          </m:ctrlPr>
                        </m:fPr>
                        <m:num>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2</m:t>
                              </m:r>
                            </m:sub>
                          </m:sSub>
                        </m:num>
                        <m:den>
                          <m:r>
                            <a:rPr lang="en-US" sz="1800" i="1">
                              <a:latin typeface="Cambria Math" panose="02040503050406030204" pitchFamily="18" charset="0"/>
                              <a:ea typeface="Cambria Math" panose="02040503050406030204" pitchFamily="18" charset="0"/>
                            </a:rPr>
                            <m:t>𝑁</m:t>
                          </m:r>
                        </m:den>
                      </m:f>
                    </m:oMath>
                  </m:oMathPara>
                </a14:m>
                <a:endParaRPr lang="en-US" sz="1800" b="1" dirty="0"/>
              </a:p>
              <a:p>
                <a:pPr marL="165100" indent="-165100">
                  <a:spcAft>
                    <a:spcPts val="600"/>
                  </a:spcAft>
                  <a:buFont typeface="Arial" pitchFamily="34" charset="0"/>
                  <a:buChar char="•"/>
                </a:pPr>
                <a:r>
                  <a:rPr lang="en-US" sz="1800" b="1" dirty="0"/>
                  <a:t>Our goal is to determine if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is significantly better than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1</m:t>
                    </m:r>
                  </m:oMath>
                </a14:m>
                <a:r>
                  <a:rPr lang="en-US" sz="1800" b="1" dirty="0"/>
                  <a:t>, given </a:t>
                </a:r>
                <a14:m>
                  <m:oMath xmlns:m="http://schemas.openxmlformats.org/officeDocument/2006/math">
                    <m:r>
                      <a:rPr lang="en-US" sz="1800" i="1" dirty="0" smtClean="0">
                        <a:latin typeface="Cambria Math" panose="02040503050406030204" pitchFamily="18" charset="0"/>
                      </a:rPr>
                      <m:t>𝑁</m:t>
                    </m:r>
                  </m:oMath>
                </a14:m>
                <a:r>
                  <a:rPr lang="en-US" sz="1800" b="1" dirty="0"/>
                  <a:t> trials for each experiment:</a:t>
                </a:r>
              </a:p>
              <a:p>
                <a:pPr marL="466725" indent="-228600">
                  <a:spcBef>
                    <a:spcPts val="0"/>
                  </a:spcBef>
                  <a:spcAft>
                    <a:spcPts val="600"/>
                  </a:spcAft>
                  <a:buFont typeface="Wingdings" pitchFamily="2" charset="2"/>
                  <a:buChar char="§"/>
                </a:pPr>
                <a:r>
                  <a:rPr lang="en-US" sz="1800" b="1" dirty="0"/>
                  <a:t>We consider the difference of the “word” error rates (proportions) to be zero as the null hypothesis,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oMath>
                </a14:m>
                <a:r>
                  <a:rPr lang="en-US" sz="1800" b="1" dirty="0"/>
                  <a:t>:</a:t>
                </a:r>
              </a:p>
              <a:p>
                <a:pPr marL="693738">
                  <a:spcBef>
                    <a:spcPts val="0"/>
                  </a:spcBef>
                  <a:spcAft>
                    <a:spcPts val="600"/>
                  </a:spcAft>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r>
                      <a:rPr lang="en-US" sz="1800" b="0" i="1" smtClean="0">
                        <a:latin typeface="Cambria Math" panose="02040503050406030204" pitchFamily="18" charset="0"/>
                      </a:rPr>
                      <m:t>:</m:t>
                    </m:r>
                    <m:r>
                      <a:rPr lang="en-US" sz="1800" i="1" dirty="0">
                        <a:latin typeface="Cambria Math" panose="02040503050406030204" pitchFamily="18" charset="0"/>
                      </a:rPr>
                      <m:t>𝑝</m:t>
                    </m:r>
                    <m:r>
                      <a:rPr lang="en-US" sz="1800" i="1" baseline="-25000" dirty="0">
                        <a:latin typeface="Cambria Math" panose="02040503050406030204" pitchFamily="18" charset="0"/>
                      </a:rPr>
                      <m:t>1</m:t>
                    </m:r>
                    <m:r>
                      <a:rPr lang="en-US" sz="1800" b="0" i="1" smtClean="0">
                        <a:latin typeface="Cambria Math" panose="02040503050406030204" pitchFamily="18" charset="0"/>
                      </a:rPr>
                      <m:t>=</m:t>
                    </m:r>
                    <m:r>
                      <a:rPr lang="en-US" sz="1800" i="1" dirty="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or </a:t>
                </a:r>
                <a14:m>
                  <m:oMath xmlns:m="http://schemas.openxmlformats.org/officeDocument/2006/math">
                    <m:r>
                      <a:rPr lang="en-US" sz="1800" b="0" i="1" dirty="0" smtClean="0">
                        <a:latin typeface="Cambria Math" panose="02040503050406030204" pitchFamily="18" charset="0"/>
                      </a:rPr>
                      <m:t>𝑝</m:t>
                    </m:r>
                    <m:r>
                      <a:rPr lang="en-US" sz="1800" b="0" i="1" baseline="-25000" dirty="0">
                        <a:latin typeface="Cambria Math" panose="02040503050406030204" pitchFamily="18" charset="0"/>
                      </a:rPr>
                      <m:t>1</m:t>
                    </m:r>
                    <m:r>
                      <a:rPr lang="en-US" sz="1800" b="0" i="1" dirty="0">
                        <a:latin typeface="Cambria Math" panose="02040503050406030204" pitchFamily="18" charset="0"/>
                      </a:rPr>
                      <m:t>−</m:t>
                    </m:r>
                    <m:r>
                      <a:rPr lang="en-US" sz="1800" b="0" i="1" dirty="0">
                        <a:latin typeface="Cambria Math" panose="02040503050406030204" pitchFamily="18" charset="0"/>
                      </a:rPr>
                      <m:t>𝑝</m:t>
                    </m:r>
                    <m:r>
                      <a:rPr lang="en-US" sz="1800" b="0" i="1" baseline="-25000" dirty="0">
                        <a:latin typeface="Cambria Math" panose="02040503050406030204" pitchFamily="18" charset="0"/>
                      </a:rPr>
                      <m:t>2</m:t>
                    </m:r>
                    <m:r>
                      <a:rPr lang="en-US" sz="1800" b="0" i="1" dirty="0">
                        <a:latin typeface="Cambria Math" panose="02040503050406030204" pitchFamily="18" charset="0"/>
                      </a:rPr>
                      <m:t>=0</m:t>
                    </m:r>
                  </m:oMath>
                </a14:m>
                <a:endParaRPr lang="en-US" sz="1800" b="0" dirty="0"/>
              </a:p>
              <a:p>
                <a:pPr marL="693738">
                  <a:spcBef>
                    <a:spcPts val="0"/>
                  </a:spcBef>
                  <a:spcAft>
                    <a:spcPts val="600"/>
                  </a:spcAft>
                </a:pP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b="0" i="1" smtClean="0">
                            <a:latin typeface="Cambria Math" panose="02040503050406030204" pitchFamily="18" charset="0"/>
                          </a:rPr>
                          <m:t>1</m:t>
                        </m:r>
                      </m:sub>
                    </m:sSub>
                    <m:r>
                      <a:rPr lang="en-US" sz="1800" i="1">
                        <a:latin typeface="Cambria Math" panose="02040503050406030204" pitchFamily="18" charset="0"/>
                      </a:rPr>
                      <m:t>:</m:t>
                    </m:r>
                    <m:r>
                      <a:rPr lang="en-US" sz="1800" i="1" dirty="0">
                        <a:latin typeface="Cambria Math" panose="02040503050406030204" pitchFamily="18" charset="0"/>
                      </a:rPr>
                      <m:t>𝑝</m:t>
                    </m:r>
                    <m:r>
                      <a:rPr lang="en-US" sz="1800" i="1" baseline="-25000" dirty="0">
                        <a:latin typeface="Cambria Math" panose="02040503050406030204" pitchFamily="18" charset="0"/>
                      </a:rPr>
                      <m:t>1</m:t>
                    </m:r>
                    <m:r>
                      <a:rPr lang="en-US" sz="1800" i="1" smtClean="0">
                        <a:latin typeface="Cambria Math" panose="02040503050406030204" pitchFamily="18" charset="0"/>
                        <a:ea typeface="Cambria Math" panose="02040503050406030204" pitchFamily="18" charset="0"/>
                      </a:rPr>
                      <m:t>≠</m:t>
                    </m:r>
                    <m:r>
                      <a:rPr lang="en-US" sz="1800" i="1" dirty="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or </a:t>
                </a:r>
                <a14:m>
                  <m:oMath xmlns:m="http://schemas.openxmlformats.org/officeDocument/2006/math">
                    <m:d>
                      <m:dPr>
                        <m:begChr m:val="|"/>
                        <m:endChr m:val="|"/>
                        <m:ctrlPr>
                          <a:rPr lang="en-US" sz="1800" i="1" dirty="0" smtClean="0">
                            <a:latin typeface="Cambria Math" panose="02040503050406030204" pitchFamily="18" charset="0"/>
                          </a:rPr>
                        </m:ctrlPr>
                      </m:dPr>
                      <m:e>
                        <m:r>
                          <a:rPr lang="en-US" sz="1800" i="1" dirty="0">
                            <a:latin typeface="Cambria Math" panose="02040503050406030204" pitchFamily="18" charset="0"/>
                          </a:rPr>
                          <m:t>𝑝</m:t>
                        </m:r>
                        <m:r>
                          <a:rPr lang="en-US" sz="1800" i="1" baseline="-25000" dirty="0">
                            <a:latin typeface="Cambria Math" panose="02040503050406030204" pitchFamily="18" charset="0"/>
                          </a:rPr>
                          <m:t>1</m:t>
                        </m:r>
                        <m:r>
                          <a:rPr lang="en-US" sz="1800" i="1" dirty="0">
                            <a:latin typeface="Cambria Math" panose="02040503050406030204" pitchFamily="18" charset="0"/>
                          </a:rPr>
                          <m:t>−</m:t>
                        </m:r>
                        <m:r>
                          <a:rPr lang="en-US" sz="1800" i="1" dirty="0">
                            <a:latin typeface="Cambria Math" panose="02040503050406030204" pitchFamily="18" charset="0"/>
                          </a:rPr>
                          <m:t>𝑝</m:t>
                        </m:r>
                        <m:r>
                          <a:rPr lang="en-US" sz="1800" i="1" baseline="-25000" dirty="0">
                            <a:latin typeface="Cambria Math" panose="02040503050406030204" pitchFamily="18" charset="0"/>
                          </a:rPr>
                          <m:t>2</m:t>
                        </m:r>
                      </m:e>
                    </m:d>
                    <m:r>
                      <a:rPr lang="en-US" sz="1800" b="0" i="1" dirty="0" smtClean="0">
                        <a:latin typeface="Cambria Math" panose="02040503050406030204" pitchFamily="18" charset="0"/>
                      </a:rPr>
                      <m:t>&gt;</m:t>
                    </m:r>
                    <m:r>
                      <a:rPr lang="en-US" sz="1800" i="1" dirty="0">
                        <a:latin typeface="Cambria Math" panose="02040503050406030204" pitchFamily="18" charset="0"/>
                      </a:rPr>
                      <m:t>0</m:t>
                    </m:r>
                  </m:oMath>
                </a14:m>
                <a:endParaRPr lang="en-US" sz="1800" b="1" kern="0" dirty="0"/>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723834" cy="5885907"/>
              </a:xfrm>
              <a:prstGeom prst="rect">
                <a:avLst/>
              </a:prstGeom>
              <a:blipFill>
                <a:blip r:embed="rId2"/>
                <a:stretch>
                  <a:fillRect l="-1453" t="-1293" r="-2326" b="-1509"/>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defPPr>
              <a:defRPr lang="en-US"/>
            </a:defPPr>
            <a:lvl1pPr>
              <a:spcBef>
                <a:spcPct val="50000"/>
              </a:spcBef>
              <a:defRPr b="1">
                <a:solidFill>
                  <a:schemeClr val="accent2"/>
                </a:solidFill>
              </a:defRPr>
            </a:lvl1pPr>
          </a:lstStyle>
          <a:p>
            <a:r>
              <a:rPr lang="en-US" dirty="0"/>
              <a:t>z-Statistic (Cont.)</a:t>
            </a:r>
          </a:p>
        </p:txBody>
      </p:sp>
    </p:spTree>
    <p:extLst>
      <p:ext uri="{BB962C8B-B14F-4D97-AF65-F5344CB8AC3E}">
        <p14:creationId xmlns:p14="http://schemas.microsoft.com/office/powerpoint/2010/main" val="21324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28600" y="614597"/>
                <a:ext cx="8682038" cy="5818860"/>
              </a:xfrm>
              <a:prstGeom prst="rect">
                <a:avLst/>
              </a:prstGeom>
            </p:spPr>
            <p:txBody>
              <a:bodyPr wrap="square" lIns="0" tIns="0" rIns="0" bIns="0" rtlCol="0">
                <a:noAutofit/>
              </a:bodyPr>
              <a:lstStyle/>
              <a:p>
                <a:pPr marL="173038" indent="-163513">
                  <a:spcAft>
                    <a:spcPts val="600"/>
                  </a:spcAft>
                  <a:buFont typeface="Arial" pitchFamily="34" charset="0"/>
                  <a:buChar char="•"/>
                </a:pPr>
                <a:r>
                  <a:rPr lang="en-US" sz="1800" b="1" dirty="0"/>
                  <a:t>To prove that the second experiment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is significantly better than </a:t>
                </a:r>
                <a14:m>
                  <m:oMath xmlns:m="http://schemas.openxmlformats.org/officeDocument/2006/math">
                    <m:r>
                      <a:rPr lang="en-US" sz="1800" i="1" dirty="0">
                        <a:latin typeface="Cambria Math" panose="02040503050406030204" pitchFamily="18" charset="0"/>
                      </a:rPr>
                      <m:t>𝑝</m:t>
                    </m:r>
                    <m:r>
                      <a:rPr lang="en-US" sz="1800" b="0" i="1" baseline="-25000" dirty="0" smtClean="0">
                        <a:latin typeface="Cambria Math" panose="02040503050406030204" pitchFamily="18" charset="0"/>
                      </a:rPr>
                      <m:t>1</m:t>
                    </m:r>
                  </m:oMath>
                </a14:m>
                <a:r>
                  <a:rPr lang="en-US" sz="1800" b="1" dirty="0"/>
                  <a:t>, we need to reject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𝐻</m:t>
                        </m:r>
                      </m:e>
                      <m:sub>
                        <m:r>
                          <a:rPr lang="en-US" sz="1800" i="1">
                            <a:latin typeface="Cambria Math" panose="02040503050406030204" pitchFamily="18" charset="0"/>
                          </a:rPr>
                          <m:t>0</m:t>
                        </m:r>
                      </m:sub>
                    </m:sSub>
                  </m:oMath>
                </a14:m>
                <a:r>
                  <a:rPr lang="en-US" sz="1800" b="1" dirty="0"/>
                  <a:t> at a given significance level. The normalized </a:t>
                </a:r>
                <a14:m>
                  <m:oMath xmlns:m="http://schemas.openxmlformats.org/officeDocument/2006/math">
                    <m:r>
                      <a:rPr lang="en-US" sz="1800" b="0" i="1" dirty="0" smtClean="0">
                        <a:latin typeface="Cambria Math" panose="02040503050406030204" pitchFamily="18" charset="0"/>
                      </a:rPr>
                      <m:t>𝑧</m:t>
                    </m:r>
                  </m:oMath>
                </a14:m>
                <a:r>
                  <a:rPr lang="en-US" sz="1800" b="1" dirty="0"/>
                  <a:t>-statistic is:</a:t>
                </a:r>
              </a:p>
              <a:p>
                <a:pPr marL="173038">
                  <a:spcAft>
                    <a:spcPts val="1200"/>
                  </a:spcAft>
                </a:pPr>
                <a14:m>
                  <m:oMath xmlns:m="http://schemas.openxmlformats.org/officeDocument/2006/math">
                    <m:r>
                      <a:rPr lang="en-US" sz="1800" i="1">
                        <a:latin typeface="Cambria Math" panose="02040503050406030204" pitchFamily="18" charset="0"/>
                      </a:rPr>
                      <m:t>𝑍</m:t>
                    </m:r>
                    <m:r>
                      <a:rPr lang="en-US" sz="1800" i="1">
                        <a:latin typeface="Cambria Math" panose="02040503050406030204" pitchFamily="18" charset="0"/>
                      </a:rPr>
                      <m:t>=</m:t>
                    </m:r>
                    <m:f>
                      <m:fPr>
                        <m:ctrlPr>
                          <a:rPr lang="en-US" sz="1800" i="1">
                            <a:latin typeface="Cambria Math" panose="02040503050406030204" pitchFamily="18" charset="0"/>
                          </a:rPr>
                        </m:ctrlPr>
                      </m:fPr>
                      <m:num>
                        <m:d>
                          <m:dPr>
                            <m:ctrlPr>
                              <a:rPr lang="en-US" sz="1800" i="1">
                                <a:latin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2</m:t>
                                </m:r>
                              </m:sub>
                            </m:sSub>
                          </m:e>
                        </m:d>
                      </m:num>
                      <m:den>
                        <m:rad>
                          <m:radPr>
                            <m:degHide m:val="on"/>
                            <m:ctrlPr>
                              <a:rPr lang="en-US" sz="1800" i="1">
                                <a:latin typeface="Cambria Math" panose="02040503050406030204" pitchFamily="18" charset="0"/>
                              </a:rPr>
                            </m:ctrlPr>
                          </m:radPr>
                          <m:deg/>
                          <m:e>
                            <m:d>
                              <m:dPr>
                                <m:ctrlPr>
                                  <a:rPr lang="en-US" sz="1800" i="1">
                                    <a:latin typeface="Cambria Math" panose="02040503050406030204" pitchFamily="18" charset="0"/>
                                  </a:rPr>
                                </m:ctrlPr>
                              </m:dPr>
                              <m:e>
                                <m:f>
                                  <m:fPr>
                                    <m:ctrlPr>
                                      <a:rPr lang="en-US" sz="1800" i="1">
                                        <a:latin typeface="Cambria Math" panose="02040503050406030204" pitchFamily="18" charset="0"/>
                                      </a:rPr>
                                    </m:ctrlPr>
                                  </m:fPr>
                                  <m:num>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1</m:t>
                                        </m:r>
                                      </m:sub>
                                    </m:sSub>
                                  </m:den>
                                </m:f>
                                <m:r>
                                  <a:rPr lang="en-US" sz="1800" i="1">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b="0" i="1" smtClean="0">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b="0" i="1" smtClean="0">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num>
                                  <m:den>
                                    <m:sSub>
                                      <m:sSubPr>
                                        <m:ctrlPr>
                                          <a:rPr lang="en-US" sz="1800" i="1">
                                            <a:latin typeface="Cambria Math" panose="02040503050406030204" pitchFamily="18" charset="0"/>
                                          </a:rPr>
                                        </m:ctrlPr>
                                      </m:sSubPr>
                                      <m:e>
                                        <m:r>
                                          <a:rPr lang="en-US" sz="1800" i="1">
                                            <a:latin typeface="Cambria Math" panose="02040503050406030204" pitchFamily="18" charset="0"/>
                                          </a:rPr>
                                          <m:t>𝑁</m:t>
                                        </m:r>
                                      </m:e>
                                      <m:sub>
                                        <m:r>
                                          <a:rPr lang="en-US" sz="1800" i="1">
                                            <a:latin typeface="Cambria Math" panose="02040503050406030204" pitchFamily="18" charset="0"/>
                                          </a:rPr>
                                          <m:t>2</m:t>
                                        </m:r>
                                      </m:sub>
                                    </m:sSub>
                                  </m:den>
                                </m:f>
                              </m:e>
                            </m:d>
                          </m:e>
                        </m:rad>
                      </m:den>
                    </m:f>
                  </m:oMath>
                </a14:m>
                <a:r>
                  <a:rPr lang="en-US" sz="1800" b="1" dirty="0"/>
                  <a:t> .</a:t>
                </a:r>
              </a:p>
              <a:p>
                <a:pPr marL="165100" indent="-165100">
                  <a:spcBef>
                    <a:spcPts val="0"/>
                  </a:spcBef>
                  <a:spcAft>
                    <a:spcPts val="1200"/>
                  </a:spcAft>
                  <a:buFont typeface="Arial" pitchFamily="34" charset="0"/>
                  <a:buChar char="•"/>
                </a:pPr>
                <a:r>
                  <a:rPr lang="en-US" sz="1800" b="1" dirty="0"/>
                  <a:t>The assumption for this test is that according to the Central Limit Theorem, the distribution of this </a:t>
                </a:r>
                <a:r>
                  <a:rPr lang="en-US" sz="1800" i="1" dirty="0"/>
                  <a:t>z</a:t>
                </a:r>
                <a:r>
                  <a:rPr lang="en-US" sz="1800" b="1" dirty="0"/>
                  <a:t>-statistic is approximately normal given a large sample size. The single-tailed significance test is used to reject the null hypothesis.</a:t>
                </a:r>
              </a:p>
              <a:p>
                <a:pPr marL="165100" indent="-165100">
                  <a:spcBef>
                    <a:spcPts val="0"/>
                  </a:spcBef>
                  <a:spcAft>
                    <a:spcPts val="1200"/>
                  </a:spcAft>
                  <a:buFont typeface="Arial" pitchFamily="34" charset="0"/>
                  <a:buChar char="•"/>
                </a:pPr>
                <a:r>
                  <a:rPr lang="en-US" sz="1800" b="1" dirty="0"/>
                  <a:t>Note that the variance of </a:t>
                </a:r>
                <a14:m>
                  <m:oMath xmlns:m="http://schemas.openxmlformats.org/officeDocument/2006/math">
                    <m:d>
                      <m:dPr>
                        <m:ctrlPr>
                          <a:rPr lang="en-US" sz="1800" i="1">
                            <a:latin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𝑝</m:t>
                                </m:r>
                              </m:e>
                            </m:acc>
                          </m:e>
                          <m:sub>
                            <m:r>
                              <a:rPr lang="en-US" sz="1800" i="1">
                                <a:latin typeface="Cambria Math" panose="02040503050406030204" pitchFamily="18" charset="0"/>
                                <a:ea typeface="Cambria Math" panose="02040503050406030204" pitchFamily="18" charset="0"/>
                              </a:rPr>
                              <m:t>2</m:t>
                            </m:r>
                          </m:sub>
                        </m:sSub>
                      </m:e>
                    </m:d>
                  </m:oMath>
                </a14:m>
                <a:r>
                  <a:rPr lang="en-US" sz="1800" dirty="0"/>
                  <a:t> </a:t>
                </a:r>
                <a:r>
                  <a:rPr lang="en-US" sz="1800" b="1" dirty="0"/>
                  <a:t>is estimated in the denominator of the equation above.</a:t>
                </a:r>
              </a:p>
              <a:p>
                <a:pPr marL="165100" indent="-165100">
                  <a:spcBef>
                    <a:spcPts val="0"/>
                  </a:spcBef>
                  <a:spcAft>
                    <a:spcPts val="1200"/>
                  </a:spcAft>
                  <a:buFont typeface="Arial" pitchFamily="34" charset="0"/>
                  <a:buChar char="•"/>
                </a:pPr>
                <a:r>
                  <a:rPr lang="en-US" sz="1800" b="1" dirty="0"/>
                  <a:t>As an example, consider </a:t>
                </a:r>
                <a14:m>
                  <m:oMath xmlns:m="http://schemas.openxmlformats.org/officeDocument/2006/math">
                    <m:r>
                      <a:rPr lang="en-US" sz="1800" i="1" dirty="0" smtClean="0">
                        <a:latin typeface="Cambria Math" panose="02040503050406030204" pitchFamily="18" charset="0"/>
                      </a:rPr>
                      <m:t>𝑝</m:t>
                    </m:r>
                    <m:r>
                      <a:rPr lang="en-US" sz="1800" b="1" i="1" baseline="-25000" dirty="0">
                        <a:latin typeface="Cambria Math" panose="02040503050406030204" pitchFamily="18" charset="0"/>
                      </a:rPr>
                      <m:t>𝟏</m:t>
                    </m:r>
                    <m:r>
                      <a:rPr lang="en-US" sz="1800" b="0" i="1" dirty="0" smtClean="0">
                        <a:latin typeface="Cambria Math" panose="02040503050406030204" pitchFamily="18" charset="0"/>
                      </a:rPr>
                      <m:t>=</m:t>
                    </m:r>
                    <m:r>
                      <a:rPr lang="en-US" sz="1800" i="1" dirty="0">
                        <a:latin typeface="Cambria Math" panose="02040503050406030204" pitchFamily="18" charset="0"/>
                      </a:rPr>
                      <m:t>15.4% </m:t>
                    </m:r>
                  </m:oMath>
                </a14:m>
                <a:r>
                  <a:rPr lang="en-US" sz="1800" b="1" dirty="0"/>
                  <a:t>for a test set consisting of </a:t>
                </a:r>
                <a14:m>
                  <m:oMath xmlns:m="http://schemas.openxmlformats.org/officeDocument/2006/math">
                    <m:r>
                      <a:rPr lang="en-US" sz="1800" i="1" dirty="0" smtClean="0">
                        <a:latin typeface="Cambria Math" panose="02040503050406030204" pitchFamily="18" charset="0"/>
                      </a:rPr>
                      <m:t>166</m:t>
                    </m:r>
                  </m:oMath>
                </a14:m>
                <a:r>
                  <a:rPr lang="en-US" sz="1800" b="1" dirty="0"/>
                  <a:t> files. What is the upper limit on the error that would be accepted as significantly better?</a:t>
                </a:r>
              </a:p>
              <a:p>
                <a:pPr marL="165100" indent="-165100">
                  <a:spcBef>
                    <a:spcPts val="0"/>
                  </a:spcBef>
                  <a:spcAft>
                    <a:spcPts val="1200"/>
                  </a:spcAft>
                  <a:buFont typeface="Arial" pitchFamily="34" charset="0"/>
                  <a:buChar char="•"/>
                </a:pPr>
                <a:r>
                  <a:rPr lang="en-US" sz="1800" b="1" dirty="0"/>
                  <a:t>With </a:t>
                </a:r>
                <a14:m>
                  <m:oMath xmlns:m="http://schemas.openxmlformats.org/officeDocument/2006/math">
                    <m:r>
                      <a:rPr lang="en-US" sz="1800" i="1" dirty="0" smtClean="0">
                        <a:latin typeface="Cambria Math" panose="02040503050406030204" pitchFamily="18" charset="0"/>
                      </a:rPr>
                      <m:t>𝑁</m:t>
                    </m:r>
                    <m:r>
                      <a:rPr lang="en-US" sz="1800" i="1" dirty="0" smtClean="0">
                        <a:latin typeface="Cambria Math" panose="02040503050406030204" pitchFamily="18" charset="0"/>
                      </a:rPr>
                      <m:t>=166</m:t>
                    </m:r>
                  </m:oMath>
                </a14:m>
                <a:r>
                  <a:rPr lang="en-US" sz="1800" b="1" dirty="0"/>
                  <a:t>,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1</m:t>
                    </m:r>
                    <m:r>
                      <a:rPr lang="en-US" sz="1800" i="1" dirty="0">
                        <a:latin typeface="Cambria Math" panose="02040503050406030204" pitchFamily="18" charset="0"/>
                      </a:rPr>
                      <m:t>=0.154</m:t>
                    </m:r>
                  </m:oMath>
                </a14:m>
                <a:r>
                  <a:rPr lang="en-US" sz="1800" b="1" dirty="0"/>
                  <a:t>, and a significance level of </a:t>
                </a:r>
                <a14:m>
                  <m:oMath xmlns:m="http://schemas.openxmlformats.org/officeDocument/2006/math">
                    <m:r>
                      <a:rPr lang="en-US" sz="1800" i="1" dirty="0" smtClean="0">
                        <a:latin typeface="Cambria Math" panose="02040503050406030204" pitchFamily="18" charset="0"/>
                      </a:rPr>
                      <m:t>1%</m:t>
                    </m:r>
                    <m:r>
                      <a:rPr lang="en-US" sz="1800" b="1" i="1" dirty="0">
                        <a:latin typeface="Cambria Math" panose="02040503050406030204" pitchFamily="18" charset="0"/>
                      </a:rPr>
                      <m:t> </m:t>
                    </m:r>
                    <m:r>
                      <a:rPr lang="en-US" sz="1800" i="1" dirty="0">
                        <a:latin typeface="Cambria Math" panose="02040503050406030204" pitchFamily="18" charset="0"/>
                      </a:rPr>
                      <m:t>(</m:t>
                    </m:r>
                    <m:r>
                      <a:rPr lang="en-US" sz="1800" i="1" dirty="0">
                        <a:latin typeface="Cambria Math" panose="02040503050406030204" pitchFamily="18" charset="0"/>
                      </a:rPr>
                      <m:t>𝑝</m:t>
                    </m:r>
                    <m:r>
                      <a:rPr lang="en-US" sz="1800" i="1" dirty="0">
                        <a:latin typeface="Cambria Math" panose="02040503050406030204" pitchFamily="18" charset="0"/>
                      </a:rPr>
                      <m:t>=0.01)</m:t>
                    </m:r>
                  </m:oMath>
                </a14:m>
                <a:r>
                  <a:rPr lang="en-US" sz="1800" b="1" dirty="0"/>
                  <a:t>, we iterate over a decreasing value of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starting from </a:t>
                </a:r>
                <a14:m>
                  <m:oMath xmlns:m="http://schemas.openxmlformats.org/officeDocument/2006/math">
                    <m:r>
                      <a:rPr lang="en-US" sz="1800" i="1" dirty="0" smtClean="0">
                        <a:latin typeface="Cambria Math" panose="02040503050406030204" pitchFamily="18" charset="0"/>
                      </a:rPr>
                      <m:t>0.154</m:t>
                    </m:r>
                  </m:oMath>
                </a14:m>
                <a:r>
                  <a:rPr lang="en-US" sz="1800" b="1" dirty="0"/>
                  <a:t> until the null hypothesis is rejected. It can be shown that when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oMath>
                </a14:m>
                <a:r>
                  <a:rPr lang="en-US" sz="1800" b="1" dirty="0"/>
                  <a:t> reaches an error rate of </a:t>
                </a:r>
                <a14:m>
                  <m:oMath xmlns:m="http://schemas.openxmlformats.org/officeDocument/2006/math">
                    <m:r>
                      <a:rPr lang="en-US" sz="1800" i="1" dirty="0" smtClean="0">
                        <a:latin typeface="Cambria Math" panose="02040503050406030204" pitchFamily="18" charset="0"/>
                      </a:rPr>
                      <m:t>0.073</m:t>
                    </m:r>
                  </m:oMath>
                </a14:m>
                <a:r>
                  <a:rPr lang="en-US" sz="1800" b="1" dirty="0"/>
                  <a:t>,  </a:t>
                </a:r>
                <a14:m>
                  <m:oMath xmlns:m="http://schemas.openxmlformats.org/officeDocument/2006/math">
                    <m:r>
                      <a:rPr lang="en-US" sz="1800" i="1" dirty="0" smtClean="0">
                        <a:latin typeface="Cambria Math" panose="02040503050406030204" pitchFamily="18" charset="0"/>
                      </a:rPr>
                      <m:t>𝑍</m:t>
                    </m:r>
                    <m:r>
                      <a:rPr lang="en-US" sz="1800" i="1" dirty="0" smtClean="0">
                        <a:latin typeface="Cambria Math" panose="02040503050406030204" pitchFamily="18" charset="0"/>
                      </a:rPr>
                      <m:t>=2.34</m:t>
                    </m:r>
                  </m:oMath>
                </a14:m>
                <a:r>
                  <a:rPr lang="en-US" sz="1800" b="1" dirty="0"/>
                  <a:t>.</a:t>
                </a:r>
              </a:p>
              <a:p>
                <a:pPr marL="165100" indent="-165100">
                  <a:spcAft>
                    <a:spcPts val="600"/>
                  </a:spcAft>
                  <a:buFont typeface="Arial" pitchFamily="34" charset="0"/>
                  <a:buChar char="•"/>
                </a:pPr>
                <a:r>
                  <a:rPr lang="en-US" sz="1800" b="1" dirty="0"/>
                  <a:t>Similarly, it can be shown that at a </a:t>
                </a:r>
                <a14:m>
                  <m:oMath xmlns:m="http://schemas.openxmlformats.org/officeDocument/2006/math">
                    <m:r>
                      <a:rPr lang="en-US" sz="1800" i="1" dirty="0" smtClean="0">
                        <a:latin typeface="Cambria Math" panose="02040503050406030204" pitchFamily="18" charset="0"/>
                      </a:rPr>
                      <m:t>10%</m:t>
                    </m:r>
                  </m:oMath>
                </a14:m>
                <a:r>
                  <a:rPr lang="en-US" sz="1800" b="1" dirty="0"/>
                  <a:t> significance level, </a:t>
                </a:r>
                <a14:m>
                  <m:oMath xmlns:m="http://schemas.openxmlformats.org/officeDocument/2006/math">
                    <m:r>
                      <a:rPr lang="en-US" sz="1800" i="1" dirty="0" smtClean="0">
                        <a:latin typeface="Cambria Math" panose="02040503050406030204" pitchFamily="18" charset="0"/>
                      </a:rPr>
                      <m:t>𝑝</m:t>
                    </m:r>
                    <m:r>
                      <a:rPr lang="en-US" sz="1800" i="1" baseline="-25000" dirty="0">
                        <a:latin typeface="Cambria Math" panose="02040503050406030204" pitchFamily="18" charset="0"/>
                      </a:rPr>
                      <m:t>2</m:t>
                    </m:r>
                    <m:r>
                      <a:rPr lang="en-US" sz="1800" b="1" i="1" dirty="0">
                        <a:latin typeface="Cambria Math" panose="02040503050406030204" pitchFamily="18" charset="0"/>
                      </a:rPr>
                      <m:t>=</m:t>
                    </m:r>
                    <m:r>
                      <a:rPr lang="en-US" sz="1800" i="1" dirty="0">
                        <a:latin typeface="Cambria Math" panose="02040503050406030204" pitchFamily="18" charset="0"/>
                      </a:rPr>
                      <m:t>10.6%</m:t>
                    </m:r>
                    <m:r>
                      <a:rPr lang="en-US" sz="1800" b="1" i="1" dirty="0">
                        <a:latin typeface="Cambria Math" panose="02040503050406030204" pitchFamily="18" charset="0"/>
                      </a:rPr>
                      <m:t> </m:t>
                    </m:r>
                  </m:oMath>
                </a14:m>
                <a:r>
                  <a:rPr lang="en-US" sz="1800" b="1" dirty="0"/>
                  <a:t>error.</a:t>
                </a:r>
                <a:endParaRPr lang="en-US" sz="1800" b="1" kern="0" dirty="0"/>
              </a:p>
            </p:txBody>
          </p:sp>
        </mc:Choice>
        <mc:Fallback xmlns="">
          <p:sp>
            <p:nvSpPr>
              <p:cNvPr id="2" name="TextBox 1"/>
              <p:cNvSpPr txBox="1">
                <a:spLocks noRot="1" noChangeAspect="1" noMove="1" noResize="1" noEditPoints="1" noAdjustHandles="1" noChangeArrowheads="1" noChangeShapeType="1" noTextEdit="1"/>
              </p:cNvSpPr>
              <p:nvPr/>
            </p:nvSpPr>
            <p:spPr>
              <a:xfrm>
                <a:off x="228600" y="614597"/>
                <a:ext cx="8682038" cy="5818860"/>
              </a:xfrm>
              <a:prstGeom prst="rect">
                <a:avLst/>
              </a:prstGeom>
              <a:blipFill>
                <a:blip r:embed="rId2"/>
                <a:stretch>
                  <a:fillRect l="-1608" t="-1307" r="-1754"/>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z-Statistics (Cont.)</a:t>
            </a:r>
            <a:endParaRPr lang="en-US" b="1" baseline="30000" dirty="0">
              <a:solidFill>
                <a:schemeClr val="accent2"/>
              </a:solidFill>
            </a:endParaRPr>
          </a:p>
        </p:txBody>
      </p:sp>
    </p:spTree>
    <p:extLst>
      <p:ext uri="{BB962C8B-B14F-4D97-AF65-F5344CB8AC3E}">
        <p14:creationId xmlns:p14="http://schemas.microsoft.com/office/powerpoint/2010/main" val="30155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327609" cy="5950796"/>
              </a:xfrm>
              <a:prstGeom prst="rect">
                <a:avLst/>
              </a:prstGeom>
            </p:spPr>
            <p:txBody>
              <a:bodyPr wrap="square" lIns="0" tIns="0" rIns="0" bIns="0" rtlCol="0">
                <a:spAutoFit/>
              </a:bodyPr>
              <a:lstStyle/>
              <a:p>
                <a:pPr marL="165100" indent="-165100">
                  <a:spcAft>
                    <a:spcPts val="600"/>
                  </a:spcAft>
                  <a:buFont typeface="Arial" pitchFamily="34" charset="0"/>
                  <a:buChar char="•"/>
                </a:pPr>
                <a:r>
                  <a:rPr lang="en-US" sz="1800" b="1" dirty="0"/>
                  <a:t>A </a:t>
                </a:r>
                <a:r>
                  <a:rPr lang="en-US" sz="1800" b="1" dirty="0">
                    <a:solidFill>
                      <a:schemeClr val="accent1"/>
                    </a:solidFill>
                  </a:rPr>
                  <a:t>confidence interval</a:t>
                </a:r>
                <a:r>
                  <a:rPr lang="en-US" sz="1800" b="1" dirty="0"/>
                  <a:t> gives an estimated range of values which is likely to include an unknown population parameter, the estimated range being calculated from a given set of sample data.</a:t>
                </a:r>
              </a:p>
              <a:p>
                <a:pPr marL="165100" indent="-165100">
                  <a:spcAft>
                    <a:spcPts val="600"/>
                  </a:spcAft>
                  <a:buFont typeface="Arial" pitchFamily="34" charset="0"/>
                  <a:buChar char="•"/>
                </a:pPr>
                <a:r>
                  <a:rPr lang="en-US" sz="1800" b="1" dirty="0"/>
                  <a:t>The </a:t>
                </a:r>
                <a:r>
                  <a:rPr lang="en-US" sz="1800" b="1" dirty="0">
                    <a:solidFill>
                      <a:schemeClr val="accent1"/>
                    </a:solidFill>
                  </a:rPr>
                  <a:t>level </a:t>
                </a:r>
                <a:r>
                  <a:rPr lang="en-US" sz="1800" i="1" dirty="0">
                    <a:solidFill>
                      <a:schemeClr val="accent1"/>
                    </a:solidFill>
                  </a:rPr>
                  <a:t>C</a:t>
                </a:r>
                <a:r>
                  <a:rPr lang="en-US" sz="1800" b="1" dirty="0"/>
                  <a:t> of a confidence interval gives the probability that the interval produced by the method employed includes the true value of the parameter.</a:t>
                </a:r>
              </a:p>
              <a:p>
                <a:pPr marL="165100" indent="-165100">
                  <a:spcAft>
                    <a:spcPts val="600"/>
                  </a:spcAft>
                  <a:buFont typeface="Arial" pitchFamily="34" charset="0"/>
                  <a:buChar char="•"/>
                </a:pPr>
                <a:r>
                  <a:rPr lang="en-US" sz="1800" b="1" dirty="0"/>
                  <a:t>Consider another example: a student measuring the boiling temperature of a certain liquid observes the readings (in degrees Celsius) </a:t>
                </a:r>
                <a14:m>
                  <m:oMath xmlns:m="http://schemas.openxmlformats.org/officeDocument/2006/math">
                    <m:r>
                      <a:rPr lang="en-US" sz="1800" i="1" dirty="0" smtClean="0">
                        <a:latin typeface="Cambria Math" panose="02040503050406030204" pitchFamily="18" charset="0"/>
                      </a:rPr>
                      <m:t>102.5</m:t>
                    </m:r>
                  </m:oMath>
                </a14:m>
                <a:r>
                  <a:rPr lang="en-US" sz="1800" b="1" dirty="0"/>
                  <a:t>, </a:t>
                </a:r>
                <a14:m>
                  <m:oMath xmlns:m="http://schemas.openxmlformats.org/officeDocument/2006/math">
                    <m:r>
                      <a:rPr lang="en-US" sz="1800" i="1" dirty="0" smtClean="0">
                        <a:latin typeface="Cambria Math" panose="02040503050406030204" pitchFamily="18" charset="0"/>
                      </a:rPr>
                      <m:t>101.7</m:t>
                    </m:r>
                  </m:oMath>
                </a14:m>
                <a:r>
                  <a:rPr lang="en-US" sz="1800" b="1" dirty="0"/>
                  <a:t>, </a:t>
                </a:r>
                <a14:m>
                  <m:oMath xmlns:m="http://schemas.openxmlformats.org/officeDocument/2006/math">
                    <m:r>
                      <a:rPr lang="en-US" sz="1800" i="1" dirty="0" smtClean="0">
                        <a:latin typeface="Cambria Math" panose="02040503050406030204" pitchFamily="18" charset="0"/>
                      </a:rPr>
                      <m:t>103.1</m:t>
                    </m:r>
                  </m:oMath>
                </a14:m>
                <a:r>
                  <a:rPr lang="en-US" sz="1800" b="1" dirty="0"/>
                  <a:t>, </a:t>
                </a:r>
                <a14:m>
                  <m:oMath xmlns:m="http://schemas.openxmlformats.org/officeDocument/2006/math">
                    <m:r>
                      <a:rPr lang="en-US" sz="1800" i="1" dirty="0" smtClean="0">
                        <a:latin typeface="Cambria Math" panose="02040503050406030204" pitchFamily="18" charset="0"/>
                      </a:rPr>
                      <m:t>100.9</m:t>
                    </m:r>
                  </m:oMath>
                </a14:m>
                <a:r>
                  <a:rPr lang="en-US" sz="1800" b="1" dirty="0"/>
                  <a:t>, </a:t>
                </a:r>
                <a14:m>
                  <m:oMath xmlns:m="http://schemas.openxmlformats.org/officeDocument/2006/math">
                    <m:r>
                      <a:rPr lang="en-US" sz="1800" i="1" dirty="0" smtClean="0">
                        <a:latin typeface="Cambria Math" panose="02040503050406030204" pitchFamily="18" charset="0"/>
                      </a:rPr>
                      <m:t>100.5</m:t>
                    </m:r>
                  </m:oMath>
                </a14:m>
                <a:r>
                  <a:rPr lang="en-US" sz="1800" b="1" dirty="0"/>
                  <a:t>, and </a:t>
                </a:r>
                <a14:m>
                  <m:oMath xmlns:m="http://schemas.openxmlformats.org/officeDocument/2006/math">
                    <m:r>
                      <a:rPr lang="en-US" sz="1800" i="1" dirty="0" smtClean="0">
                        <a:latin typeface="Cambria Math" panose="02040503050406030204" pitchFamily="18" charset="0"/>
                      </a:rPr>
                      <m:t>102.2</m:t>
                    </m:r>
                  </m:oMath>
                </a14:m>
                <a:r>
                  <a:rPr lang="en-US" sz="1800" b="1" dirty="0"/>
                  <a:t> on </a:t>
                </a:r>
                <a14:m>
                  <m:oMath xmlns:m="http://schemas.openxmlformats.org/officeDocument/2006/math">
                    <m:r>
                      <a:rPr lang="en-US" sz="1800" b="0" i="1" dirty="0" smtClean="0">
                        <a:latin typeface="Cambria Math" panose="02040503050406030204" pitchFamily="18" charset="0"/>
                      </a:rPr>
                      <m:t>6</m:t>
                    </m:r>
                  </m:oMath>
                </a14:m>
                <a:r>
                  <a:rPr lang="en-US" sz="1800" b="1" dirty="0"/>
                  <a:t> different samples of the liquid. He calculates the sample mean to be </a:t>
                </a:r>
                <a14:m>
                  <m:oMath xmlns:m="http://schemas.openxmlformats.org/officeDocument/2006/math">
                    <m:r>
                      <a:rPr lang="en-US" sz="1800" i="1" dirty="0" smtClean="0">
                        <a:latin typeface="Cambria Math" panose="02040503050406030204" pitchFamily="18" charset="0"/>
                      </a:rPr>
                      <m:t>101.82</m:t>
                    </m:r>
                  </m:oMath>
                </a14:m>
                <a:r>
                  <a:rPr lang="en-US" sz="1800" b="1" dirty="0"/>
                  <a:t>. If he knows that the standard deviation for this procedure is </a:t>
                </a:r>
                <a14:m>
                  <m:oMath xmlns:m="http://schemas.openxmlformats.org/officeDocument/2006/math">
                    <m:r>
                      <a:rPr lang="en-US" sz="1800" i="1" dirty="0" smtClean="0">
                        <a:latin typeface="Cambria Math" panose="02040503050406030204" pitchFamily="18" charset="0"/>
                      </a:rPr>
                      <m:t>1.2</m:t>
                    </m:r>
                  </m:oMath>
                </a14:m>
                <a:r>
                  <a:rPr lang="en-US" sz="1800" b="1" dirty="0"/>
                  <a:t> degrees, what is the confidence interval for the population mean at a </a:t>
                </a:r>
                <a14:m>
                  <m:oMath xmlns:m="http://schemas.openxmlformats.org/officeDocument/2006/math">
                    <m:r>
                      <a:rPr lang="en-US" sz="1800" i="1" dirty="0" smtClean="0">
                        <a:latin typeface="Cambria Math" panose="02040503050406030204" pitchFamily="18" charset="0"/>
                      </a:rPr>
                      <m:t>95%</m:t>
                    </m:r>
                  </m:oMath>
                </a14:m>
                <a:r>
                  <a:rPr lang="en-US" sz="1800" b="1" dirty="0"/>
                  <a:t> confidence level?</a:t>
                </a:r>
              </a:p>
              <a:p>
                <a:pPr marL="165100" indent="-165100">
                  <a:spcAft>
                    <a:spcPts val="600"/>
                  </a:spcAft>
                  <a:buFont typeface="Arial" pitchFamily="34" charset="0"/>
                  <a:buChar char="•"/>
                </a:pPr>
                <a:r>
                  <a:rPr lang="en-US" sz="1800" b="1" dirty="0"/>
                  <a:t>In other words, the student wishes to estimate the true mean boiling temperature of the liquid using the results of his measurements. (We have discussed many ways this semester of estimating this parameter.)</a:t>
                </a:r>
              </a:p>
              <a:p>
                <a:pPr marL="165100" indent="-165100">
                  <a:spcAft>
                    <a:spcPts val="600"/>
                  </a:spcAft>
                  <a:buFont typeface="Arial" pitchFamily="34" charset="0"/>
                  <a:buChar char="•"/>
                </a:pPr>
                <a:r>
                  <a:rPr lang="en-US" sz="1800" b="1" dirty="0"/>
                  <a:t>Assume the measurements follow a normal distribution, then the sample mean will have the distribution </a:t>
                </a:r>
                <a14:m>
                  <m:oMath xmlns:m="http://schemas.openxmlformats.org/officeDocument/2006/math">
                    <m:r>
                      <a:rPr lang="en-US" sz="1800" b="0" i="1" smtClean="0">
                        <a:latin typeface="Cambria Math" panose="02040503050406030204" pitchFamily="18" charset="0"/>
                      </a:rPr>
                      <m:t>𝑁</m:t>
                    </m:r>
                    <m:r>
                      <a:rPr lang="en-US" sz="1800" b="0" i="1" smtClean="0">
                        <a:latin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𝜇</m:t>
                    </m:r>
                    <m:r>
                      <a:rPr lang="en-US" sz="1800" b="0" i="1" smtClean="0">
                        <a:latin typeface="Cambria Math" panose="02040503050406030204" pitchFamily="18" charset="0"/>
                        <a:ea typeface="Cambria Math" panose="02040503050406030204" pitchFamily="18" charset="0"/>
                      </a:rPr>
                      <m:t>,</m:t>
                    </m:r>
                    <m:f>
                      <m:fPr>
                        <m:type m:val="lin"/>
                        <m:ctrlPr>
                          <a:rPr lang="en-US" sz="1800" i="1">
                            <a:latin typeface="Cambria Math" panose="02040503050406030204" pitchFamily="18" charset="0"/>
                            <a:ea typeface="Cambria Math" panose="02040503050406030204" pitchFamily="18" charset="0"/>
                          </a:rPr>
                        </m:ctrlPr>
                      </m:fPr>
                      <m:num>
                        <m:r>
                          <a:rPr lang="en-US" sz="1800" b="0" i="1">
                            <a:latin typeface="Cambria Math" panose="02040503050406030204" pitchFamily="18" charset="0"/>
                            <a:ea typeface="Cambria Math" panose="02040503050406030204" pitchFamily="18" charset="0"/>
                          </a:rPr>
                          <m:t>𝜎</m:t>
                        </m:r>
                      </m:num>
                      <m:den>
                        <m:r>
                          <a:rPr lang="en-US" sz="1800" b="0" i="1">
                            <a:latin typeface="Cambria Math" panose="02040503050406030204" pitchFamily="18" charset="0"/>
                            <a:ea typeface="Cambria Math" panose="02040503050406030204" pitchFamily="18" charset="0"/>
                          </a:rPr>
                          <m:t>𝑁</m:t>
                        </m:r>
                      </m:den>
                    </m:f>
                    <m:r>
                      <a:rPr lang="en-US" sz="1800" b="0" i="1" smtClean="0">
                        <a:latin typeface="Cambria Math" panose="02040503050406030204" pitchFamily="18" charset="0"/>
                        <a:ea typeface="Cambria Math" panose="02040503050406030204" pitchFamily="18" charset="0"/>
                      </a:rPr>
                      <m:t>)</m:t>
                    </m:r>
                  </m:oMath>
                </a14:m>
                <a:r>
                  <a:rPr lang="en-US" sz="1800" b="1" dirty="0"/>
                  <a:t>. Since the sample size is </a:t>
                </a:r>
                <a14:m>
                  <m:oMath xmlns:m="http://schemas.openxmlformats.org/officeDocument/2006/math">
                    <m:r>
                      <a:rPr lang="en-US" sz="1800" i="1" dirty="0" smtClean="0">
                        <a:latin typeface="Cambria Math" panose="02040503050406030204" pitchFamily="18" charset="0"/>
                      </a:rPr>
                      <m:t>6</m:t>
                    </m:r>
                  </m:oMath>
                </a14:m>
                <a:r>
                  <a:rPr lang="en-US" sz="1800" b="1" dirty="0"/>
                  <a:t>, the standard deviation of the sample mean is equal to </a:t>
                </a:r>
                <a14:m>
                  <m:oMath xmlns:m="http://schemas.openxmlformats.org/officeDocument/2006/math">
                    <m:r>
                      <a:rPr lang="en-US" sz="1800" b="0" i="1" smtClean="0">
                        <a:latin typeface="Cambria Math" panose="02040503050406030204" pitchFamily="18" charset="0"/>
                      </a:rPr>
                      <m:t>1.2/</m:t>
                    </m:r>
                    <m:rad>
                      <m:radPr>
                        <m:degHide m:val="on"/>
                        <m:ctrlPr>
                          <a:rPr lang="en-US" sz="1800" i="1">
                            <a:latin typeface="Cambria Math" panose="02040503050406030204" pitchFamily="18" charset="0"/>
                          </a:rPr>
                        </m:ctrlPr>
                      </m:radPr>
                      <m:deg/>
                      <m:e>
                        <m:r>
                          <a:rPr lang="en-US" sz="1800" b="0" i="1">
                            <a:latin typeface="Cambria Math" panose="02040503050406030204" pitchFamily="18" charset="0"/>
                          </a:rPr>
                          <m:t>6</m:t>
                        </m:r>
                      </m:e>
                    </m:rad>
                    <m:r>
                      <a:rPr lang="en-US" sz="1800" b="0" i="1" smtClean="0">
                        <a:latin typeface="Cambria Math" panose="02040503050406030204" pitchFamily="18" charset="0"/>
                      </a:rPr>
                      <m:t>=0.49</m:t>
                    </m:r>
                  </m:oMath>
                </a14:m>
                <a:r>
                  <a:rPr lang="en-US" sz="1800" b="1" dirty="0"/>
                  <a:t>.</a:t>
                </a:r>
              </a:p>
              <a:p>
                <a:pPr marL="165100" indent="-165100">
                  <a:spcAft>
                    <a:spcPts val="600"/>
                  </a:spcAft>
                  <a:buFont typeface="Arial" pitchFamily="34" charset="0"/>
                  <a:buChar char="•"/>
                </a:pPr>
                <a:r>
                  <a:rPr lang="en-US" sz="1800" b="1" dirty="0"/>
                  <a:t>For example, a </a:t>
                </a:r>
                <a14:m>
                  <m:oMath xmlns:m="http://schemas.openxmlformats.org/officeDocument/2006/math">
                    <m:r>
                      <a:rPr lang="en-US" sz="1800" i="1" dirty="0" smtClean="0">
                        <a:latin typeface="Cambria Math" panose="02040503050406030204" pitchFamily="18" charset="0"/>
                      </a:rPr>
                      <m:t>95%</m:t>
                    </m:r>
                  </m:oMath>
                </a14:m>
                <a:r>
                  <a:rPr lang="en-US" sz="1800" b="1" dirty="0"/>
                  <a:t> confidence interval covers </a:t>
                </a:r>
                <a14:m>
                  <m:oMath xmlns:m="http://schemas.openxmlformats.org/officeDocument/2006/math">
                    <m:r>
                      <a:rPr lang="en-US" sz="1800" i="1" dirty="0" smtClean="0">
                        <a:latin typeface="Cambria Math" panose="02040503050406030204" pitchFamily="18" charset="0"/>
                      </a:rPr>
                      <m:t>95%</m:t>
                    </m:r>
                  </m:oMath>
                </a14:m>
                <a:r>
                  <a:rPr lang="en-US" sz="1800" b="1" dirty="0"/>
                  <a:t> of the normal curve – the probability of observing a value outside of this area is less than </a:t>
                </a:r>
                <a14:m>
                  <m:oMath xmlns:m="http://schemas.openxmlformats.org/officeDocument/2006/math">
                    <m:r>
                      <a:rPr lang="en-US" sz="1800" i="1" dirty="0" smtClean="0">
                        <a:latin typeface="Cambria Math" panose="02040503050406030204" pitchFamily="18" charset="0"/>
                      </a:rPr>
                      <m:t>0.05</m:t>
                    </m:r>
                  </m:oMath>
                </a14:m>
                <a:r>
                  <a:rPr lang="en-US" sz="1800" b="1"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327609" cy="5950796"/>
              </a:xfrm>
              <a:prstGeom prst="rect">
                <a:avLst/>
              </a:prstGeom>
              <a:blipFill>
                <a:blip r:embed="rId2"/>
                <a:stretch>
                  <a:fillRect l="-1522" t="-1279" r="-1979" b="-1493"/>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Confidence Intervals</a:t>
            </a:r>
            <a:endParaRPr lang="en-US" b="1" baseline="30000" dirty="0">
              <a:solidFill>
                <a:schemeClr val="accent2"/>
              </a:solidFill>
            </a:endParaRPr>
          </a:p>
        </p:txBody>
      </p:sp>
    </p:spTree>
    <p:extLst>
      <p:ext uri="{BB962C8B-B14F-4D97-AF65-F5344CB8AC3E}">
        <p14:creationId xmlns:p14="http://schemas.microsoft.com/office/powerpoint/2010/main" val="323504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723834" cy="6677854"/>
              </a:xfrm>
              <a:prstGeom prst="rect">
                <a:avLst/>
              </a:prstGeom>
            </p:spPr>
            <p:txBody>
              <a:bodyPr wrap="square" lIns="0" tIns="0" rIns="0" bIns="0" rtlCol="0">
                <a:spAutoFit/>
              </a:bodyPr>
              <a:lstStyle/>
              <a:p>
                <a:pPr marL="165100" indent="-165100">
                  <a:spcAft>
                    <a:spcPts val="600"/>
                  </a:spcAft>
                  <a:buFont typeface="Arial" pitchFamily="34" charset="0"/>
                  <a:buChar char="•"/>
                </a:pPr>
                <a:r>
                  <a:rPr lang="en-US" sz="1800" b="1" dirty="0"/>
                  <a:t>Because the normal curve is symmetric, </a:t>
                </a:r>
                <a:br>
                  <a:rPr lang="en-US" sz="1800" b="1" dirty="0"/>
                </a:br>
                <a:r>
                  <a:rPr lang="en-US" sz="1800" b="1" dirty="0"/>
                  <a:t>half of the area is in the left tail of the curve,</a:t>
                </a:r>
                <a:br>
                  <a:rPr lang="en-US" sz="1800" b="1" dirty="0"/>
                </a:br>
                <a:r>
                  <a:rPr lang="en-US" sz="1800" b="1" dirty="0"/>
                  <a:t>and the other half of the area is in the right </a:t>
                </a:r>
                <a:br>
                  <a:rPr lang="en-US" sz="1800" b="1" dirty="0"/>
                </a:br>
                <a:r>
                  <a:rPr lang="en-US" sz="1800" b="1" dirty="0"/>
                  <a:t>tail of the curve.</a:t>
                </a:r>
              </a:p>
              <a:p>
                <a:pPr marL="165100" indent="-165100">
                  <a:spcAft>
                    <a:spcPts val="600"/>
                  </a:spcAft>
                  <a:buFont typeface="Arial" pitchFamily="34" charset="0"/>
                  <a:buChar char="•"/>
                </a:pPr>
                <a:r>
                  <a:rPr lang="en-US" sz="1800" b="1" dirty="0"/>
                  <a:t>As shown in the diagram to the right, for a </a:t>
                </a:r>
                <a:br>
                  <a:rPr lang="en-US" sz="1800" b="1" dirty="0"/>
                </a:br>
                <a:r>
                  <a:rPr lang="en-US" sz="1800" b="1" dirty="0"/>
                  <a:t>confidence interval with level </a:t>
                </a:r>
                <a14:m>
                  <m:oMath xmlns:m="http://schemas.openxmlformats.org/officeDocument/2006/math">
                    <m:r>
                      <a:rPr lang="en-US" sz="1800" i="1" dirty="0" smtClean="0">
                        <a:latin typeface="Cambria Math" panose="02040503050406030204" pitchFamily="18" charset="0"/>
                      </a:rPr>
                      <m:t>𝐶</m:t>
                    </m:r>
                  </m:oMath>
                </a14:m>
                <a:r>
                  <a:rPr lang="en-US" sz="1800" b="1" dirty="0"/>
                  <a:t>, the area in</a:t>
                </a:r>
                <a:br>
                  <a:rPr lang="en-US" sz="1800" b="1" dirty="0"/>
                </a:br>
                <a:r>
                  <a:rPr lang="en-US" sz="1800" b="1" dirty="0"/>
                  <a:t>each tail of the curve is equal to </a:t>
                </a:r>
                <a14:m>
                  <m:oMath xmlns:m="http://schemas.openxmlformats.org/officeDocument/2006/math">
                    <m:r>
                      <a:rPr lang="en-US" sz="1800" i="1" dirty="0" smtClean="0">
                        <a:latin typeface="Cambria Math" panose="02040503050406030204" pitchFamily="18" charset="0"/>
                      </a:rPr>
                      <m:t>(1</m:t>
                    </m:r>
                    <m:r>
                      <a:rPr lang="en-US" sz="1800" b="0" i="1" dirty="0" smtClean="0">
                        <a:latin typeface="Cambria Math" panose="02040503050406030204" pitchFamily="18" charset="0"/>
                      </a:rPr>
                      <m:t>−</m:t>
                    </m:r>
                    <m:r>
                      <a:rPr lang="en-US" sz="1800" i="1" dirty="0" smtClean="0">
                        <a:latin typeface="Cambria Math" panose="02040503050406030204" pitchFamily="18" charset="0"/>
                      </a:rPr>
                      <m:t>𝐶</m:t>
                    </m:r>
                    <m:r>
                      <a:rPr lang="en-US" sz="1800" i="1" dirty="0" smtClean="0">
                        <a:latin typeface="Cambria Math" panose="02040503050406030204" pitchFamily="18" charset="0"/>
                      </a:rPr>
                      <m:t>)/2</m:t>
                    </m:r>
                  </m:oMath>
                </a14:m>
                <a:r>
                  <a:rPr lang="en-US" sz="1800" b="1" dirty="0"/>
                  <a:t>.</a:t>
                </a:r>
                <a:br>
                  <a:rPr lang="en-US" sz="1800" b="1" dirty="0"/>
                </a:br>
                <a:r>
                  <a:rPr lang="en-US" sz="1800" b="1" dirty="0"/>
                  <a:t>For a </a:t>
                </a:r>
                <a14:m>
                  <m:oMath xmlns:m="http://schemas.openxmlformats.org/officeDocument/2006/math">
                    <m:r>
                      <a:rPr lang="en-US" sz="1800" i="1" dirty="0" smtClean="0">
                        <a:latin typeface="Cambria Math" panose="02040503050406030204" pitchFamily="18" charset="0"/>
                      </a:rPr>
                      <m:t>95%</m:t>
                    </m:r>
                  </m:oMath>
                </a14:m>
                <a:r>
                  <a:rPr lang="en-US" sz="1800" b="1" dirty="0"/>
                  <a:t> confidence interval, the area in </a:t>
                </a:r>
                <a:br>
                  <a:rPr lang="en-US" sz="1800" b="1" dirty="0"/>
                </a:br>
                <a:r>
                  <a:rPr lang="en-US" sz="1800" b="1" dirty="0"/>
                  <a:t>each tail is equal to </a:t>
                </a:r>
                <a14:m>
                  <m:oMath xmlns:m="http://schemas.openxmlformats.org/officeDocument/2006/math">
                    <m:r>
                      <a:rPr lang="en-US" sz="1800" i="1" dirty="0" smtClean="0">
                        <a:latin typeface="Cambria Math" panose="02040503050406030204" pitchFamily="18" charset="0"/>
                      </a:rPr>
                      <m:t>0.05/2=0.025</m:t>
                    </m:r>
                  </m:oMath>
                </a14:m>
                <a:r>
                  <a:rPr lang="en-US" sz="1800" b="1" dirty="0"/>
                  <a:t>.</a:t>
                </a:r>
              </a:p>
              <a:p>
                <a:pPr marL="165100" indent="-165100">
                  <a:spcAft>
                    <a:spcPts val="600"/>
                  </a:spcAft>
                  <a:buFont typeface="Arial" pitchFamily="34" charset="0"/>
                  <a:buChar char="•"/>
                </a:pPr>
                <a:r>
                  <a:rPr lang="en-US" sz="1800" b="1" dirty="0"/>
                  <a:t>The value </a:t>
                </a:r>
                <a14:m>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𝑧</m:t>
                        </m:r>
                      </m:e>
                      <m:sup>
                        <m:r>
                          <a:rPr lang="en-US" sz="1800" b="0" i="1" dirty="0" smtClean="0">
                            <a:latin typeface="Cambria Math" panose="02040503050406030204" pitchFamily="18" charset="0"/>
                          </a:rPr>
                          <m:t>∗</m:t>
                        </m:r>
                      </m:sup>
                    </m:sSup>
                  </m:oMath>
                </a14:m>
                <a:r>
                  <a:rPr lang="en-US" sz="1800" b="1" dirty="0"/>
                  <a:t> representing the point on the </a:t>
                </a:r>
                <a:br>
                  <a:rPr lang="en-US" sz="1800" b="1" dirty="0"/>
                </a:br>
                <a:r>
                  <a:rPr lang="en-US" sz="1800" b="1" dirty="0"/>
                  <a:t>standard normal density curve such that </a:t>
                </a:r>
                <a:br>
                  <a:rPr lang="en-US" sz="1800" b="1" dirty="0"/>
                </a:br>
                <a:r>
                  <a:rPr lang="en-US" sz="1800" b="1" dirty="0"/>
                  <a:t>the probability of observing a value greater</a:t>
                </a:r>
                <a:br>
                  <a:rPr lang="en-US" sz="1800" b="1" dirty="0"/>
                </a:br>
                <a:r>
                  <a:rPr lang="en-US" sz="1800" b="1" dirty="0"/>
                  <a:t>than </a:t>
                </a:r>
                <a14:m>
                  <m:oMath xmlns:m="http://schemas.openxmlformats.org/officeDocument/2006/math">
                    <m:sSup>
                      <m:sSupPr>
                        <m:ctrlPr>
                          <a:rPr lang="en-US" sz="1800" i="1" dirty="0">
                            <a:latin typeface="Cambria Math" panose="02040503050406030204" pitchFamily="18" charset="0"/>
                          </a:rPr>
                        </m:ctrlPr>
                      </m:sSupPr>
                      <m:e>
                        <m:r>
                          <a:rPr lang="en-US" sz="1800" i="1" dirty="0">
                            <a:latin typeface="Cambria Math" panose="02040503050406030204" pitchFamily="18" charset="0"/>
                          </a:rPr>
                          <m:t>𝑧</m:t>
                        </m:r>
                      </m:e>
                      <m:sup>
                        <m:r>
                          <a:rPr lang="en-US" sz="1800" i="1" dirty="0">
                            <a:latin typeface="Cambria Math" panose="02040503050406030204" pitchFamily="18" charset="0"/>
                          </a:rPr>
                          <m:t>∗</m:t>
                        </m:r>
                      </m:sup>
                    </m:sSup>
                  </m:oMath>
                </a14:m>
                <a:r>
                  <a:rPr lang="en-US" sz="1800" b="1" dirty="0"/>
                  <a:t> is equal to </a:t>
                </a:r>
                <a14:m>
                  <m:oMath xmlns:m="http://schemas.openxmlformats.org/officeDocument/2006/math">
                    <m:r>
                      <a:rPr lang="en-US" sz="1800" i="1" dirty="0" smtClean="0">
                        <a:latin typeface="Cambria Math" panose="02040503050406030204" pitchFamily="18" charset="0"/>
                      </a:rPr>
                      <m:t>𝑝</m:t>
                    </m:r>
                  </m:oMath>
                </a14:m>
                <a:r>
                  <a:rPr lang="en-US" sz="1800" b="1" dirty="0"/>
                  <a:t> is known as the upper </a:t>
                </a:r>
                <a14:m>
                  <m:oMath xmlns:m="http://schemas.openxmlformats.org/officeDocument/2006/math">
                    <m:r>
                      <a:rPr lang="en-US" sz="1800" i="1" dirty="0" smtClean="0">
                        <a:latin typeface="Cambria Math" panose="02040503050406030204" pitchFamily="18" charset="0"/>
                      </a:rPr>
                      <m:t>𝑝</m:t>
                    </m:r>
                  </m:oMath>
                </a14:m>
                <a:r>
                  <a:rPr lang="en-US" sz="1800" b="1" dirty="0"/>
                  <a:t> critical value of the standard normal distribution. </a:t>
                </a:r>
              </a:p>
              <a:p>
                <a:pPr marL="165100" indent="-165100">
                  <a:spcAft>
                    <a:spcPts val="600"/>
                  </a:spcAft>
                  <a:buFont typeface="Arial" pitchFamily="34" charset="0"/>
                  <a:buChar char="•"/>
                </a:pPr>
                <a:r>
                  <a:rPr lang="en-US" sz="1800" b="1" dirty="0"/>
                  <a:t>For example, if </a:t>
                </a:r>
                <a14:m>
                  <m:oMath xmlns:m="http://schemas.openxmlformats.org/officeDocument/2006/math">
                    <m:r>
                      <a:rPr lang="en-US" sz="1800" i="1" dirty="0" smtClean="0">
                        <a:latin typeface="Cambria Math" panose="02040503050406030204" pitchFamily="18" charset="0"/>
                      </a:rPr>
                      <m:t>𝑝</m:t>
                    </m:r>
                    <m:r>
                      <a:rPr lang="en-US" sz="1800" i="1" dirty="0" smtClean="0">
                        <a:latin typeface="Cambria Math" panose="02040503050406030204" pitchFamily="18" charset="0"/>
                      </a:rPr>
                      <m:t>=0.025</m:t>
                    </m:r>
                  </m:oMath>
                </a14:m>
                <a:r>
                  <a:rPr lang="en-US" sz="1800" b="1" dirty="0"/>
                  <a:t>, the value </a:t>
                </a:r>
                <a14:m>
                  <m:oMath xmlns:m="http://schemas.openxmlformats.org/officeDocument/2006/math">
                    <m:sSup>
                      <m:sSupPr>
                        <m:ctrlPr>
                          <a:rPr lang="en-US" sz="1800" i="1" dirty="0">
                            <a:latin typeface="Cambria Math" panose="02040503050406030204" pitchFamily="18" charset="0"/>
                          </a:rPr>
                        </m:ctrlPr>
                      </m:sSupPr>
                      <m:e>
                        <m:r>
                          <a:rPr lang="en-US" sz="1800" i="1" dirty="0">
                            <a:latin typeface="Cambria Math" panose="02040503050406030204" pitchFamily="18" charset="0"/>
                          </a:rPr>
                          <m:t>𝑧</m:t>
                        </m:r>
                      </m:e>
                      <m:sup>
                        <m:r>
                          <a:rPr lang="en-US" sz="1800" i="1" dirty="0">
                            <a:latin typeface="Cambria Math" panose="02040503050406030204" pitchFamily="18" charset="0"/>
                          </a:rPr>
                          <m:t>∗</m:t>
                        </m:r>
                      </m:sup>
                    </m:sSup>
                  </m:oMath>
                </a14:m>
                <a:r>
                  <a:rPr lang="en-US" sz="1800" dirty="0"/>
                  <a:t> </a:t>
                </a:r>
                <a:r>
                  <a:rPr lang="en-US" sz="1800" b="1" dirty="0"/>
                  <a:t>such that </a:t>
                </a:r>
                <a14:m>
                  <m:oMath xmlns:m="http://schemas.openxmlformats.org/officeDocument/2006/math">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i="1" dirty="0" smtClean="0">
                        <a:latin typeface="Cambria Math" panose="02040503050406030204" pitchFamily="18" charset="0"/>
                      </a:rPr>
                      <m:t>𝑍</m:t>
                    </m:r>
                    <m:r>
                      <a:rPr lang="en-US" sz="1800" b="0" i="1" dirty="0" smtClean="0">
                        <a:latin typeface="Cambria Math" panose="02040503050406030204" pitchFamily="18" charset="0"/>
                      </a:rPr>
                      <m:t>&gt;</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𝑧</m:t>
                        </m:r>
                      </m:e>
                      <m:sup>
                        <m:r>
                          <a:rPr lang="en-US" sz="1800" i="1" dirty="0">
                            <a:latin typeface="Cambria Math" panose="02040503050406030204" pitchFamily="18" charset="0"/>
                          </a:rPr>
                          <m:t>∗</m:t>
                        </m:r>
                      </m:sup>
                    </m:sSup>
                    <m:r>
                      <a:rPr lang="en-US" sz="1800" i="1" dirty="0">
                        <a:latin typeface="Cambria Math" panose="02040503050406030204" pitchFamily="18" charset="0"/>
                      </a:rPr>
                      <m:t>) = 0.025</m:t>
                    </m:r>
                  </m:oMath>
                </a14:m>
                <a:r>
                  <a:rPr lang="en-US" sz="1800" b="1" dirty="0"/>
                  <a:t>, or </a:t>
                </a:r>
                <a:br>
                  <a:rPr lang="en-US" sz="1800" b="1" dirty="0"/>
                </a:br>
                <a14:m>
                  <m:oMath xmlns:m="http://schemas.openxmlformats.org/officeDocument/2006/math">
                    <m:r>
                      <a:rPr lang="en-US" sz="1800" i="1" dirty="0" smtClean="0">
                        <a:latin typeface="Cambria Math" panose="02040503050406030204" pitchFamily="18" charset="0"/>
                      </a:rPr>
                      <m:t>𝑃</m:t>
                    </m:r>
                    <m:r>
                      <a:rPr lang="en-US" sz="1800" i="1" dirty="0" smtClean="0">
                        <a:latin typeface="Cambria Math" panose="02040503050406030204" pitchFamily="18" charset="0"/>
                      </a:rPr>
                      <m:t>(</m:t>
                    </m:r>
                    <m:r>
                      <a:rPr lang="en-US" sz="1800" i="1" dirty="0" smtClean="0">
                        <a:latin typeface="Cambria Math" panose="02040503050406030204" pitchFamily="18" charset="0"/>
                      </a:rPr>
                      <m:t>𝑍</m:t>
                    </m:r>
                    <m:r>
                      <a:rPr lang="en-US" sz="1800" i="1" dirty="0" smtClean="0">
                        <a:latin typeface="Cambria Math" panose="02040503050406030204" pitchFamily="18" charset="0"/>
                        <a:ea typeface="Cambria Math" panose="02040503050406030204" pitchFamily="18" charset="0"/>
                      </a:rPr>
                      <m:t>≤</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𝑧</m:t>
                        </m:r>
                      </m:e>
                      <m:sup>
                        <m:r>
                          <a:rPr lang="en-US" sz="1800" i="1" dirty="0">
                            <a:latin typeface="Cambria Math" panose="02040503050406030204" pitchFamily="18" charset="0"/>
                          </a:rPr>
                          <m:t>∗</m:t>
                        </m:r>
                      </m:sup>
                    </m:sSup>
                    <m:r>
                      <a:rPr lang="en-US" sz="1800" i="1" dirty="0">
                        <a:latin typeface="Cambria Math" panose="02040503050406030204" pitchFamily="18" charset="0"/>
                      </a:rPr>
                      <m:t>)= 0.975</m:t>
                    </m:r>
                  </m:oMath>
                </a14:m>
                <a:r>
                  <a:rPr lang="en-US" sz="1800" b="1" dirty="0"/>
                  <a:t>, is equal to </a:t>
                </a:r>
                <a14:m>
                  <m:oMath xmlns:m="http://schemas.openxmlformats.org/officeDocument/2006/math">
                    <m:r>
                      <a:rPr lang="en-US" sz="1800" i="1" dirty="0" smtClean="0">
                        <a:latin typeface="Cambria Math" panose="02040503050406030204" pitchFamily="18" charset="0"/>
                      </a:rPr>
                      <m:t>1.96</m:t>
                    </m:r>
                  </m:oMath>
                </a14:m>
                <a:r>
                  <a:rPr lang="en-US" sz="1800" b="1" dirty="0"/>
                  <a:t>. For a confidence interval with level </a:t>
                </a:r>
                <a14:m>
                  <m:oMath xmlns:m="http://schemas.openxmlformats.org/officeDocument/2006/math">
                    <m:r>
                      <a:rPr lang="en-US" sz="1800" i="1" dirty="0" smtClean="0">
                        <a:latin typeface="Cambria Math" panose="02040503050406030204" pitchFamily="18" charset="0"/>
                      </a:rPr>
                      <m:t>𝐶</m:t>
                    </m:r>
                  </m:oMath>
                </a14:m>
                <a:r>
                  <a:rPr lang="en-US" sz="1800" b="1" dirty="0"/>
                  <a:t>, the value</a:t>
                </a:r>
                <a:r>
                  <a:rPr lang="en-US" sz="1800" dirty="0"/>
                  <a:t> </a:t>
                </a:r>
                <a:r>
                  <a:rPr lang="en-US" sz="1800" i="1" dirty="0"/>
                  <a:t>p</a:t>
                </a:r>
                <a:r>
                  <a:rPr lang="en-US" sz="1800" dirty="0"/>
                  <a:t> </a:t>
                </a:r>
                <a:r>
                  <a:rPr lang="en-US" sz="1800" b="1" dirty="0"/>
                  <a:t>is equal to </a:t>
                </a:r>
                <a14:m>
                  <m:oMath xmlns:m="http://schemas.openxmlformats.org/officeDocument/2006/math">
                    <m:r>
                      <a:rPr lang="en-US" sz="1800" i="1" dirty="0" smtClean="0">
                        <a:latin typeface="Cambria Math" panose="02040503050406030204" pitchFamily="18" charset="0"/>
                      </a:rPr>
                      <m:t>(1− </m:t>
                    </m:r>
                    <m:r>
                      <a:rPr lang="en-US" sz="1800" i="1" dirty="0" smtClean="0">
                        <a:latin typeface="Cambria Math" panose="02040503050406030204" pitchFamily="18" charset="0"/>
                      </a:rPr>
                      <m:t>𝐶</m:t>
                    </m:r>
                    <m:r>
                      <a:rPr lang="en-US" sz="1800" i="1" dirty="0" smtClean="0">
                        <a:latin typeface="Cambria Math" panose="02040503050406030204" pitchFamily="18" charset="0"/>
                      </a:rPr>
                      <m:t>)/2</m:t>
                    </m:r>
                  </m:oMath>
                </a14:m>
                <a:r>
                  <a:rPr lang="en-US" sz="1800" b="1" dirty="0"/>
                  <a:t>. A </a:t>
                </a:r>
                <a14:m>
                  <m:oMath xmlns:m="http://schemas.openxmlformats.org/officeDocument/2006/math">
                    <m:r>
                      <a:rPr lang="en-US" sz="1800" i="1" dirty="0" smtClean="0">
                        <a:latin typeface="Cambria Math" panose="02040503050406030204" pitchFamily="18" charset="0"/>
                      </a:rPr>
                      <m:t>95%</m:t>
                    </m:r>
                  </m:oMath>
                </a14:m>
                <a:r>
                  <a:rPr lang="en-US" sz="1800" b="1" dirty="0"/>
                  <a:t> confidence interval for the standard normal distribution, then, is the interval </a:t>
                </a:r>
                <a14:m>
                  <m:oMath xmlns:m="http://schemas.openxmlformats.org/officeDocument/2006/math">
                    <m:r>
                      <a:rPr lang="en-US" sz="1800" i="1" dirty="0" smtClean="0">
                        <a:latin typeface="Cambria Math" panose="02040503050406030204" pitchFamily="18" charset="0"/>
                      </a:rPr>
                      <m:t>(−1.96, 1.96)</m:t>
                    </m:r>
                  </m:oMath>
                </a14:m>
                <a:r>
                  <a:rPr lang="en-US" sz="1800" b="1" dirty="0"/>
                  <a:t>, since </a:t>
                </a:r>
                <a14:m>
                  <m:oMath xmlns:m="http://schemas.openxmlformats.org/officeDocument/2006/math">
                    <m:r>
                      <a:rPr lang="en-US" sz="1800" i="1" dirty="0" smtClean="0">
                        <a:latin typeface="Cambria Math" panose="02040503050406030204" pitchFamily="18" charset="0"/>
                      </a:rPr>
                      <m:t>95%</m:t>
                    </m:r>
                  </m:oMath>
                </a14:m>
                <a:r>
                  <a:rPr lang="en-US" sz="1800" b="1" dirty="0"/>
                  <a:t> of the area under the curve falls within this interval.</a:t>
                </a:r>
              </a:p>
              <a:p>
                <a:pPr marL="165100" indent="-165100">
                  <a:spcAft>
                    <a:spcPts val="600"/>
                  </a:spcAft>
                  <a:buFont typeface="Arial" pitchFamily="34" charset="0"/>
                  <a:buChar char="•"/>
                </a:pPr>
                <a:r>
                  <a:rPr lang="en-US" sz="1800" b="1" dirty="0"/>
                  <a:t>This connection between </a:t>
                </a:r>
                <a14:m>
                  <m:oMath xmlns:m="http://schemas.openxmlformats.org/officeDocument/2006/math">
                    <m:r>
                      <a:rPr lang="en-US" sz="1800" i="1" dirty="0" smtClean="0">
                        <a:latin typeface="Cambria Math" panose="02040503050406030204" pitchFamily="18" charset="0"/>
                      </a:rPr>
                      <m:t>𝑧</m:t>
                    </m:r>
                  </m:oMath>
                </a14:m>
                <a:r>
                  <a:rPr lang="en-US" sz="1800" b="1" dirty="0"/>
                  <a:t> and </a:t>
                </a:r>
                <a14:m>
                  <m:oMath xmlns:m="http://schemas.openxmlformats.org/officeDocument/2006/math">
                    <m:r>
                      <a:rPr lang="en-US" sz="1800" i="1" dirty="0" smtClean="0">
                        <a:latin typeface="Cambria Math" panose="02040503050406030204" pitchFamily="18" charset="0"/>
                      </a:rPr>
                      <m:t>𝐶</m:t>
                    </m:r>
                  </m:oMath>
                </a14:m>
                <a:r>
                  <a:rPr lang="en-US" sz="1800" b="1" dirty="0"/>
                  <a:t> is often referred to as the </a:t>
                </a:r>
                <a14:m>
                  <m:oMath xmlns:m="http://schemas.openxmlformats.org/officeDocument/2006/math">
                    <m:r>
                      <a:rPr lang="en-US" sz="1800" i="1" dirty="0" smtClean="0">
                        <a:latin typeface="Cambria Math" panose="02040503050406030204" pitchFamily="18" charset="0"/>
                      </a:rPr>
                      <m:t>𝑧</m:t>
                    </m:r>
                  </m:oMath>
                </a14:m>
                <a:r>
                  <a:rPr lang="en-US" sz="1800" b="1" dirty="0"/>
                  <a:t>-test or </a:t>
                </a:r>
                <a14:m>
                  <m:oMath xmlns:m="http://schemas.openxmlformats.org/officeDocument/2006/math">
                    <m:r>
                      <a:rPr lang="en-US" sz="1800" i="1" dirty="0" smtClean="0">
                        <a:latin typeface="Cambria Math" panose="02040503050406030204" pitchFamily="18" charset="0"/>
                      </a:rPr>
                      <m:t>𝑧</m:t>
                    </m:r>
                  </m:oMath>
                </a14:m>
                <a:r>
                  <a:rPr lang="en-US" sz="1800" b="1" dirty="0"/>
                  <a:t>-statistic.</a:t>
                </a:r>
              </a:p>
              <a:p>
                <a:pPr marL="165100" indent="-165100">
                  <a:spcAft>
                    <a:spcPts val="600"/>
                  </a:spcAft>
                  <a:buFont typeface="Arial" pitchFamily="34" charset="0"/>
                  <a:buChar char="•"/>
                </a:pPr>
                <a:endParaRPr lang="en-US" sz="1800" b="1" dirty="0"/>
              </a:p>
              <a:p>
                <a:pPr marL="342900" indent="-342900">
                  <a:spcBef>
                    <a:spcPct val="20000"/>
                  </a:spcBef>
                  <a:buFontTx/>
                  <a:buChar char="•"/>
                </a:pPr>
                <a:endParaRPr lang="en-US" sz="1800" b="1" kern="0" dirty="0"/>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723834" cy="6677854"/>
              </a:xfrm>
              <a:prstGeom prst="rect">
                <a:avLst/>
              </a:prstGeom>
              <a:blipFill>
                <a:blip r:embed="rId2"/>
                <a:stretch>
                  <a:fillRect l="-1453" t="-1139" r="-1308"/>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Confidence Intervals (Cont.)</a:t>
            </a:r>
            <a:endParaRPr lang="en-US" b="1" baseline="30000" dirty="0">
              <a:solidFill>
                <a:schemeClr val="accent2"/>
              </a:solidFill>
            </a:endParaRPr>
          </a:p>
        </p:txBody>
      </p:sp>
      <p:pic>
        <p:nvPicPr>
          <p:cNvPr id="2051" name="Picture 3"/>
          <p:cNvPicPr>
            <a:picLocks noChangeAspect="1" noChangeArrowheads="1"/>
          </p:cNvPicPr>
          <p:nvPr/>
        </p:nvPicPr>
        <p:blipFill>
          <a:blip r:embed="rId3"/>
          <a:srcRect/>
          <a:stretch>
            <a:fillRect/>
          </a:stretch>
        </p:blipFill>
        <p:spPr bwMode="auto">
          <a:xfrm>
            <a:off x="5170714" y="616002"/>
            <a:ext cx="3739924" cy="3197635"/>
          </a:xfrm>
          <a:prstGeom prst="rect">
            <a:avLst/>
          </a:prstGeom>
          <a:noFill/>
          <a:ln w="9525">
            <a:noFill/>
            <a:miter lim="800000"/>
            <a:headEnd/>
            <a:tailEnd/>
          </a:ln>
          <a:effectLst/>
        </p:spPr>
      </p:pic>
    </p:spTree>
    <p:extLst>
      <p:ext uri="{BB962C8B-B14F-4D97-AF65-F5344CB8AC3E}">
        <p14:creationId xmlns:p14="http://schemas.microsoft.com/office/powerpoint/2010/main" val="85483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87531"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Summary</a:t>
            </a:r>
          </a:p>
        </p:txBody>
      </p:sp>
      <p:sp>
        <p:nvSpPr>
          <p:cNvPr id="21507" name="Text Box 4"/>
          <p:cNvSpPr txBox="1">
            <a:spLocks noChangeArrowheads="1"/>
          </p:cNvSpPr>
          <p:nvPr/>
        </p:nvSpPr>
        <p:spPr bwMode="auto">
          <a:xfrm>
            <a:off x="228599" y="622665"/>
            <a:ext cx="8686801" cy="5734592"/>
          </a:xfrm>
          <a:prstGeom prst="rect">
            <a:avLst/>
          </a:prstGeom>
          <a:noFill/>
          <a:ln w="9525">
            <a:noFill/>
            <a:miter lim="800000"/>
            <a:headEnd/>
            <a:tailEnd/>
          </a:ln>
        </p:spPr>
        <p:txBody>
          <a:bodyPr wrap="square" lIns="0" tIns="0" rIns="0" bIns="0">
            <a:noAutofit/>
          </a:bodyPr>
          <a:lstStyle/>
          <a:p>
            <a:pPr marL="165100" indent="-165100">
              <a:spcAft>
                <a:spcPts val="1200"/>
              </a:spcAft>
              <a:buFont typeface="Arial" pitchFamily="34" charset="0"/>
              <a:buChar char="•"/>
            </a:pPr>
            <a:r>
              <a:rPr lang="en-US" altLang="en-US" sz="1800" b="1" dirty="0"/>
              <a:t>Reviewed basic concepts in statistics such as standard error, confidence and statistical significance.</a:t>
            </a:r>
          </a:p>
          <a:p>
            <a:pPr marL="165100" indent="-165100">
              <a:spcAft>
                <a:spcPts val="1200"/>
              </a:spcAft>
              <a:buFont typeface="Arial" pitchFamily="34" charset="0"/>
              <a:buChar char="•"/>
            </a:pPr>
            <a:r>
              <a:rPr lang="en-US" altLang="en-US" sz="1800" b="1" dirty="0"/>
              <a:t>Demonstrated the influence sample size has on statistical significance.</a:t>
            </a:r>
          </a:p>
          <a:p>
            <a:pPr marL="165100" indent="-165100">
              <a:spcAft>
                <a:spcPts val="600"/>
              </a:spcAft>
              <a:buFont typeface="Arial" pitchFamily="34" charset="0"/>
              <a:buChar char="•"/>
            </a:pPr>
            <a:r>
              <a:rPr lang="en-US" altLang="en-US" sz="1800" b="1" dirty="0"/>
              <a:t>Note that Microsoft Excel has excellent support for statistical testing (look under “insert function-&gt;more functions-&gt;statistical” and scroll down to find items like </a:t>
            </a:r>
            <a:r>
              <a:rPr lang="en-US" altLang="en-US" sz="1800" b="1" dirty="0" err="1"/>
              <a:t>t.test</a:t>
            </a:r>
            <a:r>
              <a:rPr lang="en-US" altLang="en-US" sz="1800" b="1" dirty="0"/>
              <a:t>).</a:t>
            </a:r>
          </a:p>
        </p:txBody>
      </p:sp>
    </p:spTree>
    <p:extLst>
      <p:ext uri="{BB962C8B-B14F-4D97-AF65-F5344CB8AC3E}">
        <p14:creationId xmlns:p14="http://schemas.microsoft.com/office/powerpoint/2010/main" val="82147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Example: Coin Toss</a:t>
            </a:r>
            <a:endParaRPr lang="en-US" b="1" baseline="30000" dirty="0">
              <a:solidFill>
                <a:schemeClr val="accent2"/>
              </a:solidFill>
            </a:endParaRP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54895"/>
                <a:ext cx="8686801" cy="5601533"/>
              </a:xfrm>
              <a:prstGeom prst="rect">
                <a:avLst/>
              </a:prstGeom>
              <a:noFill/>
              <a:ln w="9525">
                <a:noFill/>
                <a:miter lim="800000"/>
                <a:headEnd/>
                <a:tailEnd/>
              </a:ln>
            </p:spPr>
            <p:txBody>
              <a:bodyPr wrap="square" lIns="0" tIns="0" rIns="0" bIns="0">
                <a:spAutoFit/>
              </a:bodyPr>
              <a:lstStyle/>
              <a:p>
                <a:pPr marL="165100" indent="-165100">
                  <a:spcAft>
                    <a:spcPts val="1200"/>
                  </a:spcAft>
                  <a:buFont typeface="Arial" pitchFamily="34" charset="0"/>
                  <a:buChar char="•"/>
                </a:pPr>
                <a:r>
                  <a:rPr lang="en-US" sz="1800" b="1" dirty="0"/>
                  <a:t>A coin flip is considered fair if there is </a:t>
                </a:r>
                <a14:m>
                  <m:oMath xmlns:m="http://schemas.openxmlformats.org/officeDocument/2006/math">
                    <m:r>
                      <a:rPr lang="en-US" sz="1800" b="0" i="1" dirty="0" smtClean="0">
                        <a:latin typeface="Cambria Math" panose="02040503050406030204" pitchFamily="18" charset="0"/>
                      </a:rPr>
                      <m:t>50%</m:t>
                    </m:r>
                  </m:oMath>
                </a14:m>
                <a:r>
                  <a:rPr lang="en-US" sz="1800" b="1" dirty="0"/>
                  <a:t> chance of landing heads or tails. How do we test this in practice since for any finite data set, one will occur more frequently than the other?</a:t>
                </a:r>
              </a:p>
              <a:p>
                <a:pPr marL="165100" indent="-165100">
                  <a:spcAft>
                    <a:spcPts val="1200"/>
                  </a:spcAft>
                  <a:buFont typeface="Arial" pitchFamily="34" charset="0"/>
                  <a:buChar char="•"/>
                </a:pPr>
                <a:r>
                  <a:rPr lang="en-US" sz="1800" b="1" dirty="0"/>
                  <a:t>Since we consider both biased alternatives, a two-tailed test is performed. The null hypothesis is that the coin is fair, and that any deviations from the </a:t>
                </a:r>
                <a14:m>
                  <m:oMath xmlns:m="http://schemas.openxmlformats.org/officeDocument/2006/math">
                    <m:r>
                      <a:rPr lang="en-US" sz="1800" b="0" i="1" dirty="0">
                        <a:latin typeface="Cambria Math" panose="02040503050406030204" pitchFamily="18" charset="0"/>
                      </a:rPr>
                      <m:t>50%</m:t>
                    </m:r>
                  </m:oMath>
                </a14:m>
                <a:r>
                  <a:rPr lang="en-US" sz="1800" b="1" dirty="0"/>
                  <a:t> rate can be ascribed to chance alone. </a:t>
                </a:r>
              </a:p>
              <a:p>
                <a:pPr marL="165100" indent="-165100">
                  <a:spcAft>
                    <a:spcPts val="1200"/>
                  </a:spcAft>
                  <a:buFont typeface="Arial" pitchFamily="34" charset="0"/>
                  <a:buChar char="•"/>
                </a:pPr>
                <a:r>
                  <a:rPr lang="en-US" sz="1800" b="1" dirty="0"/>
                  <a:t>Suppose that the experimental results show the coin turning up heads </a:t>
                </a:r>
                <a14:m>
                  <m:oMath xmlns:m="http://schemas.openxmlformats.org/officeDocument/2006/math">
                    <m:r>
                      <a:rPr lang="en-US" sz="1800" b="0" i="1" dirty="0" smtClean="0">
                        <a:latin typeface="Cambria Math" panose="02040503050406030204" pitchFamily="18" charset="0"/>
                      </a:rPr>
                      <m:t>14</m:t>
                    </m:r>
                  </m:oMath>
                </a14:m>
                <a:r>
                  <a:rPr lang="en-US" sz="1800" b="1" dirty="0"/>
                  <a:t> times out of </a:t>
                </a:r>
                <a14:m>
                  <m:oMath xmlns:m="http://schemas.openxmlformats.org/officeDocument/2006/math">
                    <m:r>
                      <a:rPr lang="en-US" sz="1800" b="0" i="1" dirty="0" smtClean="0">
                        <a:latin typeface="Cambria Math" panose="02040503050406030204" pitchFamily="18" charset="0"/>
                      </a:rPr>
                      <m:t>20</m:t>
                    </m:r>
                  </m:oMath>
                </a14:m>
                <a:r>
                  <a:rPr lang="en-US" sz="1800" b="1" dirty="0"/>
                  <a:t> total flips. The </a:t>
                </a:r>
                <a14:m>
                  <m:oMath xmlns:m="http://schemas.openxmlformats.org/officeDocument/2006/math">
                    <m:r>
                      <a:rPr lang="en-US" sz="1800" i="1" dirty="0" smtClean="0">
                        <a:latin typeface="Cambria Math" panose="02040503050406030204" pitchFamily="18" charset="0"/>
                      </a:rPr>
                      <m:t>𝑝</m:t>
                    </m:r>
                  </m:oMath>
                </a14:m>
                <a:r>
                  <a:rPr lang="en-US" sz="1800" b="1" dirty="0"/>
                  <a:t>-value of this result would be the chance of a fair coin landing on heads at least </a:t>
                </a:r>
                <a14:m>
                  <m:oMath xmlns:m="http://schemas.openxmlformats.org/officeDocument/2006/math">
                    <m:r>
                      <a:rPr lang="en-US" sz="1800" b="0" i="1" dirty="0" smtClean="0">
                        <a:latin typeface="Cambria Math" panose="02040503050406030204" pitchFamily="18" charset="0"/>
                      </a:rPr>
                      <m:t>14</m:t>
                    </m:r>
                  </m:oMath>
                </a14:m>
                <a:r>
                  <a:rPr lang="en-US" sz="1800" b="1" dirty="0"/>
                  <a:t> times out of </a:t>
                </a:r>
                <a14:m>
                  <m:oMath xmlns:m="http://schemas.openxmlformats.org/officeDocument/2006/math">
                    <m:r>
                      <a:rPr lang="en-US" sz="1800" b="0" i="1" dirty="0" smtClean="0">
                        <a:latin typeface="Cambria Math" panose="02040503050406030204" pitchFamily="18" charset="0"/>
                      </a:rPr>
                      <m:t>20</m:t>
                    </m:r>
                  </m:oMath>
                </a14:m>
                <a:r>
                  <a:rPr lang="en-US" sz="1800" b="1" dirty="0"/>
                  <a:t> flips plus the chance of a fair coin landing on heads </a:t>
                </a:r>
                <a14:m>
                  <m:oMath xmlns:m="http://schemas.openxmlformats.org/officeDocument/2006/math">
                    <m:r>
                      <a:rPr lang="en-US" sz="1800" b="0" i="1" dirty="0" smtClean="0">
                        <a:latin typeface="Cambria Math" panose="02040503050406030204" pitchFamily="18" charset="0"/>
                      </a:rPr>
                      <m:t>6</m:t>
                    </m:r>
                  </m:oMath>
                </a14:m>
                <a:r>
                  <a:rPr lang="en-US" sz="1800" b="1" dirty="0"/>
                  <a:t> or fewer times out of </a:t>
                </a:r>
                <a14:m>
                  <m:oMath xmlns:m="http://schemas.openxmlformats.org/officeDocument/2006/math">
                    <m:r>
                      <a:rPr lang="en-US" sz="1800" b="0" i="1" dirty="0" smtClean="0">
                        <a:latin typeface="Cambria Math" panose="02040503050406030204" pitchFamily="18" charset="0"/>
                      </a:rPr>
                      <m:t>20</m:t>
                    </m:r>
                  </m:oMath>
                </a14:m>
                <a:r>
                  <a:rPr lang="en-US" sz="1800" b="1" dirty="0"/>
                  <a:t> flips. </a:t>
                </a:r>
              </a:p>
              <a:p>
                <a:pPr marL="165100" indent="-165100">
                  <a:spcAft>
                    <a:spcPts val="1200"/>
                  </a:spcAft>
                  <a:buFont typeface="Arial" pitchFamily="34" charset="0"/>
                  <a:buChar char="•"/>
                </a:pPr>
                <a:r>
                  <a:rPr lang="en-US" sz="1800" b="1" dirty="0"/>
                  <a:t>In this case the  random  variable </a:t>
                </a:r>
                <a14:m>
                  <m:oMath xmlns:m="http://schemas.openxmlformats.org/officeDocument/2006/math">
                    <m:r>
                      <a:rPr lang="en-US" sz="1800" i="1" dirty="0" smtClean="0">
                        <a:latin typeface="Cambria Math" panose="02040503050406030204" pitchFamily="18" charset="0"/>
                      </a:rPr>
                      <m:t>𝑇</m:t>
                    </m:r>
                  </m:oMath>
                </a14:m>
                <a:r>
                  <a:rPr lang="en-US" sz="1800" i="1" dirty="0"/>
                  <a:t> </a:t>
                </a:r>
                <a:r>
                  <a:rPr lang="en-US" sz="1800" b="1" dirty="0"/>
                  <a:t>has a binomial distribution. The probability that </a:t>
                </a:r>
                <a14:m>
                  <m:oMath xmlns:m="http://schemas.openxmlformats.org/officeDocument/2006/math">
                    <m:r>
                      <a:rPr lang="en-US" sz="1800" i="1" dirty="0" smtClean="0">
                        <a:latin typeface="Cambria Math" panose="02040503050406030204" pitchFamily="18" charset="0"/>
                      </a:rPr>
                      <m:t>20</m:t>
                    </m:r>
                  </m:oMath>
                </a14:m>
                <a:r>
                  <a:rPr lang="en-US" sz="1800" b="1" dirty="0"/>
                  <a:t> flips of a fair coin would result in </a:t>
                </a:r>
                <a14:m>
                  <m:oMath xmlns:m="http://schemas.openxmlformats.org/officeDocument/2006/math">
                    <m:r>
                      <a:rPr lang="en-US" sz="1800" i="1" dirty="0" smtClean="0">
                        <a:latin typeface="Cambria Math" panose="02040503050406030204" pitchFamily="18" charset="0"/>
                      </a:rPr>
                      <m:t>14</m:t>
                    </m:r>
                  </m:oMath>
                </a14:m>
                <a:r>
                  <a:rPr lang="en-US" sz="1800" b="1" dirty="0"/>
                  <a:t> or more heads is </a:t>
                </a:r>
                <a14:m>
                  <m:oMath xmlns:m="http://schemas.openxmlformats.org/officeDocument/2006/math">
                    <m:r>
                      <a:rPr lang="en-US" sz="1800" i="1" dirty="0" smtClean="0">
                        <a:latin typeface="Cambria Math" panose="02040503050406030204" pitchFamily="18" charset="0"/>
                      </a:rPr>
                      <m:t>0.0577</m:t>
                    </m:r>
                  </m:oMath>
                </a14:m>
                <a:r>
                  <a:rPr lang="en-US" sz="1800" b="1" dirty="0"/>
                  <a:t>. By symmetry, the probability that </a:t>
                </a:r>
                <a14:m>
                  <m:oMath xmlns:m="http://schemas.openxmlformats.org/officeDocument/2006/math">
                    <m:r>
                      <a:rPr lang="en-US" sz="1800" i="1" dirty="0" smtClean="0">
                        <a:latin typeface="Cambria Math" panose="02040503050406030204" pitchFamily="18" charset="0"/>
                      </a:rPr>
                      <m:t>20</m:t>
                    </m:r>
                  </m:oMath>
                </a14:m>
                <a:r>
                  <a:rPr lang="en-US" sz="1800" b="1" dirty="0"/>
                  <a:t> flips of the coin would result in </a:t>
                </a:r>
                <a14:m>
                  <m:oMath xmlns:m="http://schemas.openxmlformats.org/officeDocument/2006/math">
                    <m:r>
                      <a:rPr lang="en-US" sz="1800" i="1" dirty="0" smtClean="0">
                        <a:latin typeface="Cambria Math" panose="02040503050406030204" pitchFamily="18" charset="0"/>
                      </a:rPr>
                      <m:t>14</m:t>
                    </m:r>
                  </m:oMath>
                </a14:m>
                <a:r>
                  <a:rPr lang="en-US" sz="1800" b="1" dirty="0"/>
                  <a:t> or more heads or </a:t>
                </a:r>
                <a14:m>
                  <m:oMath xmlns:m="http://schemas.openxmlformats.org/officeDocument/2006/math">
                    <m:r>
                      <a:rPr lang="en-US" sz="1800" i="1" dirty="0" smtClean="0">
                        <a:latin typeface="Cambria Math" panose="02040503050406030204" pitchFamily="18" charset="0"/>
                      </a:rPr>
                      <m:t>6</m:t>
                    </m:r>
                  </m:oMath>
                </a14:m>
                <a:r>
                  <a:rPr lang="en-US" sz="1800" b="1" dirty="0"/>
                  <a:t> or fewer heads is </a:t>
                </a:r>
                <a14:m>
                  <m:oMath xmlns:m="http://schemas.openxmlformats.org/officeDocument/2006/math">
                    <m:r>
                      <a:rPr lang="en-US" sz="1800" i="1" dirty="0" smtClean="0">
                        <a:latin typeface="Cambria Math" panose="02040503050406030204" pitchFamily="18" charset="0"/>
                      </a:rPr>
                      <m:t>0.0577×2=0.115</m:t>
                    </m:r>
                  </m:oMath>
                </a14:m>
                <a:r>
                  <a:rPr lang="en-US" sz="1800" b="1" dirty="0"/>
                  <a:t>.</a:t>
                </a:r>
              </a:p>
              <a:p>
                <a:pPr marL="165100" indent="-165100">
                  <a:spcAft>
                    <a:spcPts val="1200"/>
                  </a:spcAft>
                  <a:buFont typeface="Arial" pitchFamily="34" charset="0"/>
                  <a:buChar char="•"/>
                </a:pPr>
                <a:r>
                  <a:rPr lang="en-US" sz="1800" b="1" dirty="0"/>
                  <a:t>Generally, one rejects the null hypothesis if the </a:t>
                </a:r>
                <a14:m>
                  <m:oMath xmlns:m="http://schemas.openxmlformats.org/officeDocument/2006/math">
                    <m:r>
                      <a:rPr lang="en-US" sz="1800" i="1" dirty="0" smtClean="0">
                        <a:latin typeface="Cambria Math" panose="02040503050406030204" pitchFamily="18" charset="0"/>
                      </a:rPr>
                      <m:t>𝑝</m:t>
                    </m:r>
                  </m:oMath>
                </a14:m>
                <a:r>
                  <a:rPr lang="en-US" sz="1800" b="1" dirty="0"/>
                  <a:t>-value is smaller than or equal to the significance level, often represented by the Greek letter </a:t>
                </a:r>
                <a14:m>
                  <m:oMath xmlns:m="http://schemas.openxmlformats.org/officeDocument/2006/math">
                    <m:r>
                      <a:rPr lang="en-US" sz="1800" i="1" dirty="0" smtClean="0">
                        <a:latin typeface="Cambria Math" panose="02040503050406030204" pitchFamily="18" charset="0"/>
                      </a:rPr>
                      <m:t>𝛼</m:t>
                    </m:r>
                  </m:oMath>
                </a14:m>
                <a:r>
                  <a:rPr lang="en-US" sz="1800" b="1" dirty="0"/>
                  <a:t>. If the significance level is </a:t>
                </a:r>
                <a14:m>
                  <m:oMath xmlns:m="http://schemas.openxmlformats.org/officeDocument/2006/math">
                    <m:r>
                      <a:rPr lang="en-US" sz="1800" i="1" dirty="0" smtClean="0">
                        <a:latin typeface="Cambria Math" panose="02040503050406030204" pitchFamily="18" charset="0"/>
                      </a:rPr>
                      <m:t>0.05</m:t>
                    </m:r>
                  </m:oMath>
                </a14:m>
                <a:r>
                  <a:rPr lang="en-US" sz="1800" b="1" dirty="0"/>
                  <a:t>, then the results are only </a:t>
                </a:r>
                <a14:m>
                  <m:oMath xmlns:m="http://schemas.openxmlformats.org/officeDocument/2006/math">
                    <m:r>
                      <a:rPr lang="en-US" sz="1800" i="1" dirty="0" smtClean="0">
                        <a:latin typeface="Cambria Math" panose="02040503050406030204" pitchFamily="18" charset="0"/>
                      </a:rPr>
                      <m:t>5%</m:t>
                    </m:r>
                  </m:oMath>
                </a14:m>
                <a:r>
                  <a:rPr lang="en-US" sz="1800" b="1" dirty="0"/>
                  <a:t> likely to be as extraordinary as just seen, given that the null hypothesis is true.</a:t>
                </a: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54895"/>
                <a:ext cx="8686801" cy="5601533"/>
              </a:xfrm>
              <a:prstGeom prst="rect">
                <a:avLst/>
              </a:prstGeom>
              <a:blipFill>
                <a:blip r:embed="rId2"/>
                <a:stretch>
                  <a:fillRect l="-1458" t="-1357" r="-2187" b="-158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24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614597"/>
                <a:ext cx="8327609" cy="6140142"/>
              </a:xfrm>
              <a:prstGeom prst="rect">
                <a:avLst/>
              </a:prstGeom>
            </p:spPr>
            <p:txBody>
              <a:bodyPr wrap="square" lIns="0" tIns="0" rIns="0" bIns="0" rtlCol="0">
                <a:spAutoFit/>
              </a:bodyPr>
              <a:lstStyle/>
              <a:p>
                <a:pPr marL="165100" indent="-165100">
                  <a:spcAft>
                    <a:spcPts val="600"/>
                  </a:spcAft>
                  <a:buFont typeface="Arial" pitchFamily="34" charset="0"/>
                  <a:buChar char="•"/>
                </a:pPr>
                <a:r>
                  <a:rPr lang="en-US" sz="1800" b="1" dirty="0"/>
                  <a:t>For our example:</a:t>
                </a:r>
              </a:p>
              <a:p>
                <a:pPr marL="347663" indent="-174625">
                  <a:spcAft>
                    <a:spcPts val="0"/>
                  </a:spcAft>
                  <a:buFont typeface="Wingdings" pitchFamily="2" charset="2"/>
                  <a:buChar char="§"/>
                </a:pPr>
                <a:r>
                  <a:rPr lang="en-US" sz="1400" b="1" dirty="0"/>
                  <a:t> null hypothesis (</a:t>
                </a:r>
                <a14:m>
                  <m:oMath xmlns:m="http://schemas.openxmlformats.org/officeDocument/2006/math">
                    <m:r>
                      <a:rPr lang="en-US" sz="1400" i="1" dirty="0" smtClean="0">
                        <a:latin typeface="Cambria Math" panose="02040503050406030204" pitchFamily="18" charset="0"/>
                      </a:rPr>
                      <m:t>𝐻</m:t>
                    </m:r>
                    <m:r>
                      <a:rPr lang="en-US" sz="1400" i="1" baseline="-25000" dirty="0">
                        <a:latin typeface="Cambria Math" panose="02040503050406030204" pitchFamily="18" charset="0"/>
                      </a:rPr>
                      <m:t>0</m:t>
                    </m:r>
                  </m:oMath>
                </a14:m>
                <a:r>
                  <a:rPr lang="en-US" sz="1400" b="1" dirty="0"/>
                  <a:t>) – fair coin;</a:t>
                </a:r>
              </a:p>
              <a:p>
                <a:pPr marL="347663" indent="-174625">
                  <a:spcAft>
                    <a:spcPts val="0"/>
                  </a:spcAft>
                  <a:buFont typeface="Wingdings" pitchFamily="2" charset="2"/>
                  <a:buChar char="§"/>
                </a:pPr>
                <a:r>
                  <a:rPr lang="en-US" sz="1400" b="1" dirty="0"/>
                  <a:t> observation (</a:t>
                </a:r>
                <a14:m>
                  <m:oMath xmlns:m="http://schemas.openxmlformats.org/officeDocument/2006/math">
                    <m:r>
                      <a:rPr lang="en-US" sz="1400" i="1" dirty="0" smtClean="0">
                        <a:latin typeface="Cambria Math" panose="02040503050406030204" pitchFamily="18" charset="0"/>
                      </a:rPr>
                      <m:t>𝑂</m:t>
                    </m:r>
                  </m:oMath>
                </a14:m>
                <a:r>
                  <a:rPr lang="en-US" sz="1400" b="1" dirty="0"/>
                  <a:t>) – </a:t>
                </a:r>
                <a14:m>
                  <m:oMath xmlns:m="http://schemas.openxmlformats.org/officeDocument/2006/math">
                    <m:r>
                      <a:rPr lang="en-US" sz="1400" i="1" dirty="0" smtClean="0">
                        <a:latin typeface="Cambria Math" panose="02040503050406030204" pitchFamily="18" charset="0"/>
                      </a:rPr>
                      <m:t>14</m:t>
                    </m:r>
                  </m:oMath>
                </a14:m>
                <a:r>
                  <a:rPr lang="en-US" sz="1400" b="1" dirty="0"/>
                  <a:t> heads out of </a:t>
                </a:r>
                <a14:m>
                  <m:oMath xmlns:m="http://schemas.openxmlformats.org/officeDocument/2006/math">
                    <m:r>
                      <a:rPr lang="en-US" sz="1400" i="1" dirty="0" smtClean="0">
                        <a:latin typeface="Cambria Math" panose="02040503050406030204" pitchFamily="18" charset="0"/>
                      </a:rPr>
                      <m:t>20</m:t>
                    </m:r>
                  </m:oMath>
                </a14:m>
                <a:r>
                  <a:rPr lang="en-US" sz="1400" b="1" dirty="0"/>
                  <a:t> flips;</a:t>
                </a:r>
              </a:p>
              <a:p>
                <a:pPr marL="347663" indent="-174625">
                  <a:spcAft>
                    <a:spcPts val="0"/>
                  </a:spcAft>
                  <a:buFont typeface="Wingdings" pitchFamily="2" charset="2"/>
                  <a:buChar char="§"/>
                </a:pPr>
                <a:r>
                  <a:rPr lang="en-US" sz="1400" b="1" dirty="0"/>
                  <a:t> probability (</a:t>
                </a:r>
                <a14:m>
                  <m:oMath xmlns:m="http://schemas.openxmlformats.org/officeDocument/2006/math">
                    <m:r>
                      <a:rPr lang="en-US" sz="1400" i="1" dirty="0" smtClean="0">
                        <a:latin typeface="Cambria Math" panose="02040503050406030204" pitchFamily="18" charset="0"/>
                      </a:rPr>
                      <m:t>𝑝</m:t>
                    </m:r>
                  </m:oMath>
                </a14:m>
                <a:r>
                  <a:rPr lang="en-US" sz="1400" b="1" dirty="0"/>
                  <a:t>-value) of observation (</a:t>
                </a:r>
                <a14:m>
                  <m:oMath xmlns:m="http://schemas.openxmlformats.org/officeDocument/2006/math">
                    <m:r>
                      <a:rPr lang="en-US" sz="1400" i="1" dirty="0" smtClean="0">
                        <a:latin typeface="Cambria Math" panose="02040503050406030204" pitchFamily="18" charset="0"/>
                      </a:rPr>
                      <m:t>𝑂</m:t>
                    </m:r>
                  </m:oMath>
                </a14:m>
                <a:r>
                  <a:rPr lang="en-US" sz="1400" b="1" dirty="0"/>
                  <a:t>) given </a:t>
                </a:r>
                <a14:m>
                  <m:oMath xmlns:m="http://schemas.openxmlformats.org/officeDocument/2006/math">
                    <m:r>
                      <a:rPr lang="en-US" sz="1400" i="1" dirty="0" smtClean="0">
                        <a:latin typeface="Cambria Math" panose="02040503050406030204" pitchFamily="18" charset="0"/>
                      </a:rPr>
                      <m:t>𝐻</m:t>
                    </m:r>
                    <m:r>
                      <a:rPr lang="en-US" sz="1400" i="1" baseline="-25000" dirty="0">
                        <a:latin typeface="Cambria Math" panose="02040503050406030204" pitchFamily="18" charset="0"/>
                      </a:rPr>
                      <m:t>0</m:t>
                    </m:r>
                  </m:oMath>
                </a14:m>
                <a:r>
                  <a:rPr lang="en-US" sz="1400" b="1" dirty="0"/>
                  <a:t>:</a:t>
                </a:r>
              </a:p>
              <a:p>
                <a:pPr marL="347663">
                  <a:spcAft>
                    <a:spcPts val="1200"/>
                  </a:spcAft>
                  <a:tabLst>
                    <a:tab pos="3656013" algn="l"/>
                  </a:tabLst>
                </a:pPr>
                <a:r>
                  <a:rPr lang="en-US" sz="1400" b="1" dirty="0"/>
                  <a:t>➢ (two-tailed) = </a:t>
                </a:r>
                <a14:m>
                  <m:oMath xmlns:m="http://schemas.openxmlformats.org/officeDocument/2006/math">
                    <m:r>
                      <a:rPr lang="en-US" sz="1400" i="1" dirty="0" smtClean="0">
                        <a:latin typeface="Cambria Math" panose="02040503050406030204" pitchFamily="18" charset="0"/>
                      </a:rPr>
                      <m:t>0.1154 (11.54%)</m:t>
                    </m:r>
                  </m:oMath>
                </a14:m>
                <a:endParaRPr lang="en-US" sz="1400" b="1" dirty="0"/>
              </a:p>
              <a:p>
                <a:pPr marL="165100" indent="-165100">
                  <a:spcAft>
                    <a:spcPts val="1200"/>
                  </a:spcAft>
                  <a:buFont typeface="Arial" pitchFamily="34" charset="0"/>
                  <a:buChar char="•"/>
                </a:pPr>
                <a:r>
                  <a:rPr lang="en-US" sz="1800" b="1" dirty="0"/>
                  <a:t>The calculated </a:t>
                </a:r>
                <a14:m>
                  <m:oMath xmlns:m="http://schemas.openxmlformats.org/officeDocument/2006/math">
                    <m:r>
                      <a:rPr lang="en-US" sz="1800" i="1" dirty="0" smtClean="0">
                        <a:latin typeface="Cambria Math" panose="02040503050406030204" pitchFamily="18" charset="0"/>
                      </a:rPr>
                      <m:t>𝑝</m:t>
                    </m:r>
                  </m:oMath>
                </a14:m>
                <a:r>
                  <a:rPr lang="en-US" sz="1800" b="1" dirty="0"/>
                  <a:t>-value exceeds </a:t>
                </a:r>
                <a14:m>
                  <m:oMath xmlns:m="http://schemas.openxmlformats.org/officeDocument/2006/math">
                    <m:r>
                      <a:rPr lang="en-US" sz="1800" i="1" dirty="0" smtClean="0">
                        <a:latin typeface="Cambria Math" panose="02040503050406030204" pitchFamily="18" charset="0"/>
                      </a:rPr>
                      <m:t>0.05</m:t>
                    </m:r>
                  </m:oMath>
                </a14:m>
                <a:r>
                  <a:rPr lang="en-US" sz="1800" b="1" dirty="0"/>
                  <a:t>, so the observation is consistent with the null hypothesis – that the observed result of </a:t>
                </a:r>
                <a14:m>
                  <m:oMath xmlns:m="http://schemas.openxmlformats.org/officeDocument/2006/math">
                    <m:r>
                      <a:rPr lang="en-US" sz="1800" i="1" dirty="0" smtClean="0">
                        <a:latin typeface="Cambria Math" panose="02040503050406030204" pitchFamily="18" charset="0"/>
                      </a:rPr>
                      <m:t>14</m:t>
                    </m:r>
                  </m:oMath>
                </a14:m>
                <a:r>
                  <a:rPr lang="en-US" sz="1800" b="1" dirty="0"/>
                  <a:t> heads out of </a:t>
                </a:r>
                <a14:m>
                  <m:oMath xmlns:m="http://schemas.openxmlformats.org/officeDocument/2006/math">
                    <m:r>
                      <a:rPr lang="en-US" sz="1800" i="1" dirty="0" smtClean="0">
                        <a:latin typeface="Cambria Math" panose="02040503050406030204" pitchFamily="18" charset="0"/>
                      </a:rPr>
                      <m:t>20</m:t>
                    </m:r>
                  </m:oMath>
                </a14:m>
                <a:r>
                  <a:rPr lang="en-US" sz="1800" b="1" dirty="0"/>
                  <a:t> flips can be ascribed to chance alone – as it falls within the range of what would happen </a:t>
                </a:r>
                <a14:m>
                  <m:oMath xmlns:m="http://schemas.openxmlformats.org/officeDocument/2006/math">
                    <m:r>
                      <a:rPr lang="en-US" sz="1800" i="1" dirty="0" smtClean="0">
                        <a:latin typeface="Cambria Math" panose="02040503050406030204" pitchFamily="18" charset="0"/>
                      </a:rPr>
                      <m:t>95%</m:t>
                    </m:r>
                  </m:oMath>
                </a14:m>
                <a:r>
                  <a:rPr lang="en-US" sz="1800" b="1" dirty="0"/>
                  <a:t> of the time were this in fact the case. </a:t>
                </a:r>
              </a:p>
              <a:p>
                <a:pPr marL="165100" indent="-165100">
                  <a:spcAft>
                    <a:spcPts val="1200"/>
                  </a:spcAft>
                  <a:buFont typeface="Arial" pitchFamily="34" charset="0"/>
                  <a:buChar char="•"/>
                </a:pPr>
                <a:r>
                  <a:rPr lang="en-US" sz="1800" b="1" dirty="0"/>
                  <a:t>In our example, we fail to reject the null hypothesis at the </a:t>
                </a:r>
                <a14:m>
                  <m:oMath xmlns:m="http://schemas.openxmlformats.org/officeDocument/2006/math">
                    <m:r>
                      <a:rPr lang="en-US" sz="1800" i="1" dirty="0" smtClean="0">
                        <a:latin typeface="Cambria Math" panose="02040503050406030204" pitchFamily="18" charset="0"/>
                      </a:rPr>
                      <m:t>5%</m:t>
                    </m:r>
                  </m:oMath>
                </a14:m>
                <a:r>
                  <a:rPr lang="en-US" sz="1800" b="1" dirty="0"/>
                  <a:t> level. Although the coin did not fall evenly, the deviation from expected outcome is just small enough to be reported as being "not statistically significant at the </a:t>
                </a:r>
                <a14:m>
                  <m:oMath xmlns:m="http://schemas.openxmlformats.org/officeDocument/2006/math">
                    <m:r>
                      <a:rPr lang="en-US" sz="1800" i="1" dirty="0" smtClean="0">
                        <a:latin typeface="Cambria Math" panose="02040503050406030204" pitchFamily="18" charset="0"/>
                      </a:rPr>
                      <m:t>5%</m:t>
                    </m:r>
                  </m:oMath>
                </a14:m>
                <a:r>
                  <a:rPr lang="en-US" sz="1800" b="1" dirty="0"/>
                  <a:t> level.”</a:t>
                </a:r>
              </a:p>
              <a:p>
                <a:pPr marL="165100" indent="-165100">
                  <a:spcAft>
                    <a:spcPts val="1200"/>
                  </a:spcAft>
                  <a:buFont typeface="Arial" pitchFamily="34" charset="0"/>
                  <a:buChar char="•"/>
                </a:pPr>
                <a:r>
                  <a:rPr lang="en-US" sz="1800" b="1" dirty="0"/>
                  <a:t>However, had a single extra head been obtained, the resulting </a:t>
                </a:r>
                <a:r>
                  <a:rPr lang="en-US" sz="1800" i="1" dirty="0"/>
                  <a:t>p</a:t>
                </a:r>
                <a:r>
                  <a:rPr lang="en-US" sz="1800" b="1" dirty="0"/>
                  <a:t>-value (two-tailed) would be </a:t>
                </a:r>
                <a14:m>
                  <m:oMath xmlns:m="http://schemas.openxmlformats.org/officeDocument/2006/math">
                    <m:r>
                      <a:rPr lang="en-US" sz="1800" i="1" dirty="0" smtClean="0">
                        <a:latin typeface="Cambria Math" panose="02040503050406030204" pitchFamily="18" charset="0"/>
                      </a:rPr>
                      <m:t>0.0414 (4.14%)</m:t>
                    </m:r>
                  </m:oMath>
                </a14:m>
                <a:r>
                  <a:rPr lang="en-US" sz="1800" b="1" dirty="0"/>
                  <a:t>. This time the null hypothesis – that the observed result of </a:t>
                </a:r>
                <a14:m>
                  <m:oMath xmlns:m="http://schemas.openxmlformats.org/officeDocument/2006/math">
                    <m:r>
                      <a:rPr lang="en-US" sz="1800" i="1" dirty="0" smtClean="0">
                        <a:latin typeface="Cambria Math" panose="02040503050406030204" pitchFamily="18" charset="0"/>
                      </a:rPr>
                      <m:t>15</m:t>
                    </m:r>
                  </m:oMath>
                </a14:m>
                <a:r>
                  <a:rPr lang="en-US" sz="1800" b="1" dirty="0"/>
                  <a:t> heads out of </a:t>
                </a:r>
                <a14:m>
                  <m:oMath xmlns:m="http://schemas.openxmlformats.org/officeDocument/2006/math">
                    <m:r>
                      <a:rPr lang="en-US" sz="1800" i="1" dirty="0" smtClean="0">
                        <a:latin typeface="Cambria Math" panose="02040503050406030204" pitchFamily="18" charset="0"/>
                      </a:rPr>
                      <m:t>20</m:t>
                    </m:r>
                  </m:oMath>
                </a14:m>
                <a:r>
                  <a:rPr lang="en-US" sz="1800" b="1" dirty="0"/>
                  <a:t> flips can be ascribed to chance alone - is rejected. Such a finding would be described as being "statistically significant at the </a:t>
                </a:r>
                <a14:m>
                  <m:oMath xmlns:m="http://schemas.openxmlformats.org/officeDocument/2006/math">
                    <m:r>
                      <a:rPr lang="en-US" sz="1800" i="1" dirty="0" smtClean="0">
                        <a:latin typeface="Cambria Math" panose="02040503050406030204" pitchFamily="18" charset="0"/>
                      </a:rPr>
                      <m:t>5%</m:t>
                    </m:r>
                  </m:oMath>
                </a14:m>
                <a:r>
                  <a:rPr lang="en-US" sz="1800" b="1" dirty="0"/>
                  <a:t> level.”</a:t>
                </a:r>
              </a:p>
              <a:p>
                <a:pPr marL="165100" indent="-165100">
                  <a:spcAft>
                    <a:spcPts val="600"/>
                  </a:spcAft>
                  <a:buFont typeface="Arial" pitchFamily="34" charset="0"/>
                  <a:buChar char="•"/>
                </a:pPr>
                <a:r>
                  <a:rPr lang="en-US" sz="1800" b="1" dirty="0"/>
                  <a:t>Critics of </a:t>
                </a:r>
                <a:r>
                  <a:rPr lang="en-US" sz="1800" i="1" dirty="0"/>
                  <a:t>p</a:t>
                </a:r>
                <a:r>
                  <a:rPr lang="en-US" sz="1800" b="1" dirty="0"/>
                  <a:t>-values point out that the criterion is based on the somewhat arbitrary choice of level (often set at </a:t>
                </a:r>
                <a14:m>
                  <m:oMath xmlns:m="http://schemas.openxmlformats.org/officeDocument/2006/math">
                    <m:r>
                      <a:rPr lang="en-US" sz="1800" i="1" dirty="0" smtClean="0">
                        <a:latin typeface="Cambria Math" panose="02040503050406030204" pitchFamily="18" charset="0"/>
                      </a:rPr>
                      <m:t>0.05</m:t>
                    </m:r>
                  </m:oMath>
                </a14:m>
                <a:r>
                  <a:rPr lang="en-US" sz="1800" b="1" dirty="0"/>
                  <a:t>).</a:t>
                </a:r>
                <a:endParaRPr kumimoji="0" lang="en-US" sz="1800" b="1" i="0" u="none" strike="noStrike" kern="0" cap="none" spc="0" normalizeH="0" baseline="0" noProof="0" dirty="0">
                  <a:ln>
                    <a:noFill/>
                  </a:ln>
                  <a:solidFill>
                    <a:schemeClr val="tx1"/>
                  </a:solidFill>
                  <a:effectLst/>
                  <a:uLnTx/>
                  <a:uFillTx/>
                  <a:latin typeface="+mn-lt"/>
                  <a:ea typeface="+mn-ea"/>
                  <a:cs typeface="+mn-cs"/>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86804" y="614597"/>
                <a:ext cx="8327609" cy="6140142"/>
              </a:xfrm>
              <a:prstGeom prst="rect">
                <a:avLst/>
              </a:prstGeom>
              <a:blipFill>
                <a:blip r:embed="rId2"/>
                <a:stretch>
                  <a:fillRect l="-1522" t="-1240" r="-2283"/>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Example: Coin Toss (Cont.)</a:t>
            </a:r>
            <a:endParaRPr lang="en-US" b="1" baseline="30000" dirty="0">
              <a:solidFill>
                <a:schemeClr val="accent2"/>
              </a:solidFill>
            </a:endParaRPr>
          </a:p>
        </p:txBody>
      </p:sp>
    </p:spTree>
    <p:extLst>
      <p:ext uri="{BB962C8B-B14F-4D97-AF65-F5344CB8AC3E}">
        <p14:creationId xmlns:p14="http://schemas.microsoft.com/office/powerpoint/2010/main" val="153912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14597"/>
            <a:ext cx="8682038" cy="553998"/>
          </a:xfrm>
          <a:prstGeom prst="rect">
            <a:avLst/>
          </a:prstGeom>
        </p:spPr>
        <p:txBody>
          <a:bodyPr wrap="square" lIns="0" tIns="0" rIns="0" bIns="0" rtlCol="0">
            <a:spAutoFit/>
          </a:bodyPr>
          <a:lstStyle/>
          <a:p>
            <a:pPr marL="165100" indent="-165100">
              <a:spcAft>
                <a:spcPts val="600"/>
              </a:spcAft>
              <a:buFont typeface="Arial" pitchFamily="34" charset="0"/>
              <a:buChar char="•"/>
            </a:pPr>
            <a:r>
              <a:rPr lang="en-US" sz="1800" b="1" dirty="0"/>
              <a:t>We address the question: to what extent could this experimental result be attributed to chance? Are these differences real?</a:t>
            </a:r>
            <a:endParaRPr lang="en-US" sz="1800" b="1" kern="0" dirty="0"/>
          </a:p>
        </p:txBody>
      </p:sp>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Statistical Significance</a:t>
            </a:r>
            <a:endParaRPr lang="en-US" b="1" baseline="30000" dirty="0">
              <a:solidFill>
                <a:schemeClr val="accent2"/>
              </a:solidFill>
            </a:endParaRPr>
          </a:p>
        </p:txBody>
      </p:sp>
      <p:pic>
        <p:nvPicPr>
          <p:cNvPr id="269316" name="Picture 4">
            <a:extLst>
              <a:ext uri="{FF2B5EF4-FFF2-40B4-BE49-F238E27FC236}">
                <a16:creationId xmlns:a16="http://schemas.microsoft.com/office/drawing/2014/main" id="{07CD723D-8C92-E84C-A2D5-2E7E08BC29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9" t="8995" r="7275" b="7143"/>
          <a:stretch/>
        </p:blipFill>
        <p:spPr bwMode="auto">
          <a:xfrm>
            <a:off x="426866" y="2139487"/>
            <a:ext cx="8285505" cy="41039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8E9723-A097-B84E-AB36-A888AE39C597}"/>
              </a:ext>
            </a:extLst>
          </p:cNvPr>
          <p:cNvCxnSpPr>
            <a:cxnSpLocks/>
          </p:cNvCxnSpPr>
          <p:nvPr/>
        </p:nvCxnSpPr>
        <p:spPr>
          <a:xfrm flipH="1" flipV="1">
            <a:off x="4397829" y="1824856"/>
            <a:ext cx="1" cy="4296816"/>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DC21F45-2972-E943-A490-730575B8CDBC}"/>
              </a:ext>
            </a:extLst>
          </p:cNvPr>
          <p:cNvSpPr txBox="1"/>
          <p:nvPr/>
        </p:nvSpPr>
        <p:spPr>
          <a:xfrm>
            <a:off x="1789965" y="1792259"/>
            <a:ext cx="3635829" cy="369332"/>
          </a:xfrm>
          <a:prstGeom prst="rect">
            <a:avLst/>
          </a:prstGeom>
          <a:noFill/>
        </p:spPr>
        <p:txBody>
          <a:bodyPr wrap="square" rtlCol="0">
            <a:spAutoFit/>
          </a:bodyPr>
          <a:lstStyle/>
          <a:p>
            <a:r>
              <a:rPr lang="en-US" sz="1800" b="1" dirty="0"/>
              <a:t>True Value (Unknown)</a:t>
            </a:r>
          </a:p>
        </p:txBody>
      </p:sp>
      <p:cxnSp>
        <p:nvCxnSpPr>
          <p:cNvPr id="10" name="Straight Connector 9">
            <a:extLst>
              <a:ext uri="{FF2B5EF4-FFF2-40B4-BE49-F238E27FC236}">
                <a16:creationId xmlns:a16="http://schemas.microsoft.com/office/drawing/2014/main" id="{274AA86A-566B-3342-A581-DF799230FA9C}"/>
              </a:ext>
            </a:extLst>
          </p:cNvPr>
          <p:cNvCxnSpPr>
            <a:cxnSpLocks/>
          </p:cNvCxnSpPr>
          <p:nvPr/>
        </p:nvCxnSpPr>
        <p:spPr>
          <a:xfrm flipH="1" flipV="1">
            <a:off x="6106887" y="1824856"/>
            <a:ext cx="1" cy="4340667"/>
          </a:xfrm>
          <a:prstGeom prst="line">
            <a:avLst/>
          </a:prstGeom>
          <a:ln w="254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BEEA529-ABE1-9D4D-B06A-239FA1057BDE}"/>
              </a:ext>
            </a:extLst>
          </p:cNvPr>
          <p:cNvSpPr txBox="1"/>
          <p:nvPr/>
        </p:nvSpPr>
        <p:spPr>
          <a:xfrm>
            <a:off x="6104506" y="1770155"/>
            <a:ext cx="3635829" cy="369332"/>
          </a:xfrm>
          <a:prstGeom prst="rect">
            <a:avLst/>
          </a:prstGeom>
          <a:noFill/>
        </p:spPr>
        <p:txBody>
          <a:bodyPr wrap="square" rtlCol="0">
            <a:spAutoFit/>
          </a:bodyPr>
          <a:lstStyle/>
          <a:p>
            <a:r>
              <a:rPr lang="en-US" sz="1800" b="1" dirty="0"/>
              <a:t>Experimental Result</a:t>
            </a:r>
          </a:p>
        </p:txBody>
      </p:sp>
      <p:cxnSp>
        <p:nvCxnSpPr>
          <p:cNvPr id="8" name="Straight Connector 7">
            <a:extLst>
              <a:ext uri="{FF2B5EF4-FFF2-40B4-BE49-F238E27FC236}">
                <a16:creationId xmlns:a16="http://schemas.microsoft.com/office/drawing/2014/main" id="{C92A84C2-E86A-4E46-989B-90BD1AD42A6C}"/>
              </a:ext>
            </a:extLst>
          </p:cNvPr>
          <p:cNvCxnSpPr/>
          <p:nvPr/>
        </p:nvCxnSpPr>
        <p:spPr>
          <a:xfrm>
            <a:off x="4395448" y="1999028"/>
            <a:ext cx="1709058" cy="0"/>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83E859-0F6F-3645-930C-44CD2A98D280}"/>
              </a:ext>
            </a:extLst>
          </p:cNvPr>
          <p:cNvCxnSpPr>
            <a:cxnSpLocks/>
          </p:cNvCxnSpPr>
          <p:nvPr/>
        </p:nvCxnSpPr>
        <p:spPr>
          <a:xfrm flipH="1" flipV="1">
            <a:off x="4930874" y="2390285"/>
            <a:ext cx="2" cy="3775238"/>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4F42B6-0E75-0A4B-9261-A3A15458BD77}"/>
              </a:ext>
            </a:extLst>
          </p:cNvPr>
          <p:cNvCxnSpPr>
            <a:cxnSpLocks/>
          </p:cNvCxnSpPr>
          <p:nvPr/>
        </p:nvCxnSpPr>
        <p:spPr>
          <a:xfrm flipV="1">
            <a:off x="4930874" y="2385193"/>
            <a:ext cx="1173632" cy="5092"/>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EFC670-3754-794A-9843-6D14E0F62B3E}"/>
              </a:ext>
            </a:extLst>
          </p:cNvPr>
          <p:cNvSpPr txBox="1"/>
          <p:nvPr/>
        </p:nvSpPr>
        <p:spPr>
          <a:xfrm>
            <a:off x="6379283" y="2279945"/>
            <a:ext cx="3635829" cy="369332"/>
          </a:xfrm>
          <a:prstGeom prst="rect">
            <a:avLst/>
          </a:prstGeom>
          <a:noFill/>
        </p:spPr>
        <p:txBody>
          <a:bodyPr wrap="square" rtlCol="0">
            <a:spAutoFit/>
          </a:bodyPr>
          <a:lstStyle/>
          <a:p>
            <a:r>
              <a:rPr lang="en-US" sz="1800" b="1" dirty="0"/>
              <a:t>Which is better?</a:t>
            </a:r>
          </a:p>
        </p:txBody>
      </p:sp>
    </p:spTree>
    <p:extLst>
      <p:ext uri="{BB962C8B-B14F-4D97-AF65-F5344CB8AC3E}">
        <p14:creationId xmlns:p14="http://schemas.microsoft.com/office/powerpoint/2010/main" val="406693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86804" y="524657"/>
                <a:ext cx="8723834" cy="5761577"/>
              </a:xfrm>
              <a:prstGeom prst="rect">
                <a:avLst/>
              </a:prstGeom>
            </p:spPr>
            <p:txBody>
              <a:bodyPr wrap="square" lIns="0" tIns="0" rIns="0" bIns="0" rtlCol="0">
                <a:noAutofit/>
              </a:bodyPr>
              <a:lstStyle/>
              <a:p>
                <a:pPr marL="165100" indent="-165100">
                  <a:spcAft>
                    <a:spcPts val="1200"/>
                  </a:spcAft>
                  <a:buFont typeface="Arial" pitchFamily="34" charset="0"/>
                  <a:buChar char="•"/>
                </a:pPr>
                <a:r>
                  <a:rPr lang="en-US" sz="1800" b="1" dirty="0"/>
                  <a:t>For a population with unknown mean and known variance, a confidence interval for the population mean, based on a simple random sample (SRS) of size </a:t>
                </a:r>
                <a14:m>
                  <m:oMath xmlns:m="http://schemas.openxmlformats.org/officeDocument/2006/math">
                    <m:r>
                      <a:rPr lang="en-US" sz="1800" i="1" dirty="0" smtClean="0">
                        <a:latin typeface="Cambria Math" panose="02040503050406030204" pitchFamily="18" charset="0"/>
                      </a:rPr>
                      <m:t>𝑛</m:t>
                    </m:r>
                  </m:oMath>
                </a14:m>
                <a:r>
                  <a:rPr lang="en-US" sz="1800" b="1" dirty="0"/>
                  <a:t>, is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smtClean="0">
                        <a:latin typeface="Cambria Math" panose="02040503050406030204" pitchFamily="18" charset="0"/>
                        <a:ea typeface="Cambria Math" panose="02040503050406030204" pitchFamily="18" charset="0"/>
                      </a:rPr>
                      <m:t>±</m:t>
                    </m:r>
                    <m:sSup>
                      <m:sSupPr>
                        <m:ctrlPr>
                          <a:rPr lang="en-US"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𝑧</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𝜎</m:t>
                    </m:r>
                    <m:r>
                      <a:rPr lang="en-US" sz="1800" b="0" i="1" smtClean="0">
                        <a:latin typeface="Cambria Math" panose="02040503050406030204" pitchFamily="18" charset="0"/>
                        <a:ea typeface="Cambria Math" panose="02040503050406030204" pitchFamily="18" charset="0"/>
                      </a:rPr>
                      <m:t>/</m:t>
                    </m:r>
                    <m:rad>
                      <m:radPr>
                        <m:degHide m:val="on"/>
                        <m:ctrlPr>
                          <a:rPr lang="en-US" sz="1800" i="1" smtClean="0">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𝑛</m:t>
                        </m:r>
                      </m:e>
                    </m:rad>
                  </m:oMath>
                </a14:m>
                <a:r>
                  <a:rPr lang="en-US" sz="1800" b="1" dirty="0"/>
                  <a:t>. (Note: This interval is only exact when the population distribution is normal. For large samples from other population distributions, the interval is approximately correct by the </a:t>
                </a:r>
                <a:r>
                  <a:rPr lang="en-US" sz="1800" b="1" dirty="0">
                    <a:solidFill>
                      <a:schemeClr val="accent1"/>
                    </a:solidFill>
                  </a:rPr>
                  <a:t>Central Limit Theorem</a:t>
                </a:r>
                <a:r>
                  <a:rPr lang="en-US" sz="1800" b="1" dirty="0"/>
                  <a:t>.) </a:t>
                </a:r>
              </a:p>
              <a:p>
                <a:pPr marL="165100" indent="-165100">
                  <a:spcAft>
                    <a:spcPts val="1200"/>
                  </a:spcAft>
                  <a:buFont typeface="Arial" pitchFamily="34" charset="0"/>
                  <a:buChar char="•"/>
                </a:pPr>
                <a:r>
                  <a:rPr lang="en-US" sz="1800" b="1" dirty="0"/>
                  <a:t>As the level of confidence increases, the size of the corresponding interval will decrease.</a:t>
                </a:r>
              </a:p>
              <a:p>
                <a:pPr marL="165100" indent="-165100">
                  <a:spcAft>
                    <a:spcPts val="1200"/>
                  </a:spcAft>
                  <a:buFont typeface="Arial" pitchFamily="34" charset="0"/>
                  <a:buChar char="•"/>
                </a:pPr>
                <a:r>
                  <a:rPr lang="en-US" sz="1800" b="1" dirty="0"/>
                  <a:t>An increase in sample size will decrease the length of the confidence interval without reducing the level of confidence. This is because the standard deviation decreases as </a:t>
                </a:r>
                <a14:m>
                  <m:oMath xmlns:m="http://schemas.openxmlformats.org/officeDocument/2006/math">
                    <m:r>
                      <a:rPr lang="en-US" sz="1800" i="1" dirty="0" smtClean="0">
                        <a:latin typeface="Cambria Math" panose="02040503050406030204" pitchFamily="18" charset="0"/>
                      </a:rPr>
                      <m:t>𝑛</m:t>
                    </m:r>
                  </m:oMath>
                </a14:m>
                <a:r>
                  <a:rPr lang="en-US" sz="1800" b="1" dirty="0"/>
                  <a:t> increases. </a:t>
                </a:r>
              </a:p>
              <a:p>
                <a:pPr marL="165100" indent="-165100">
                  <a:spcAft>
                    <a:spcPts val="1200"/>
                  </a:spcAft>
                  <a:buFont typeface="Arial" pitchFamily="34" charset="0"/>
                  <a:buChar char="•"/>
                </a:pPr>
                <a:r>
                  <a:rPr lang="en-US" sz="1800" b="1" dirty="0"/>
                  <a:t>The </a:t>
                </a:r>
                <a:r>
                  <a:rPr lang="en-US" sz="1800" b="1" dirty="0">
                    <a:solidFill>
                      <a:schemeClr val="accent1"/>
                    </a:solidFill>
                  </a:rPr>
                  <a:t>margin of error, </a:t>
                </a:r>
                <a14:m>
                  <m:oMath xmlns:m="http://schemas.openxmlformats.org/officeDocument/2006/math">
                    <m:r>
                      <a:rPr lang="en-US" sz="1800" b="1" i="1" dirty="0" smtClean="0">
                        <a:solidFill>
                          <a:schemeClr val="accent1"/>
                        </a:solidFill>
                        <a:latin typeface="Cambria Math" panose="02040503050406030204" pitchFamily="18" charset="0"/>
                      </a:rPr>
                      <m:t>𝒎</m:t>
                    </m:r>
                  </m:oMath>
                </a14:m>
                <a:r>
                  <a:rPr lang="en-US" sz="1800" b="1" dirty="0">
                    <a:solidFill>
                      <a:schemeClr val="accent1"/>
                    </a:solidFill>
                  </a:rPr>
                  <a:t>, </a:t>
                </a:r>
                <a:r>
                  <a:rPr lang="en-US" sz="1800" b="1" dirty="0"/>
                  <a:t>of a confidence interval is defined to be the value added or subtracted from the sample mean which determines the length of the interval: </a:t>
                </a:r>
                <a14:m>
                  <m:oMath xmlns:m="http://schemas.openxmlformats.org/officeDocument/2006/math">
                    <m:sSup>
                      <m:sSupPr>
                        <m:ctrlPr>
                          <a:rPr lang="en-US" sz="1800" i="1">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𝑚</m:t>
                        </m:r>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𝑧</m:t>
                        </m:r>
                      </m:e>
                      <m:sup>
                        <m:r>
                          <a:rPr lang="en-US" sz="1800" i="1">
                            <a:latin typeface="Cambria Math" panose="02040503050406030204" pitchFamily="18" charset="0"/>
                            <a:ea typeface="Cambria Math" panose="02040503050406030204" pitchFamily="18" charset="0"/>
                          </a:rPr>
                          <m:t>∗</m:t>
                        </m:r>
                      </m:sup>
                    </m:sSup>
                  </m:oMath>
                </a14:m>
                <a:r>
                  <a:rPr lang="en-US" sz="1800" b="1" dirty="0"/>
                  <a:t>.</a:t>
                </a:r>
              </a:p>
              <a:p>
                <a:pPr marL="165100" indent="-165100">
                  <a:spcAft>
                    <a:spcPts val="1200"/>
                  </a:spcAft>
                  <a:buFont typeface="Arial" pitchFamily="34" charset="0"/>
                  <a:buChar char="•"/>
                </a:pPr>
                <a:r>
                  <a:rPr lang="en-US" sz="1800" b="1" dirty="0"/>
                  <a:t>When the standard deviation is not known, it is replaced by the estimated standard deviation </a:t>
                </a:r>
                <a14:m>
                  <m:oMath xmlns:m="http://schemas.openxmlformats.org/officeDocument/2006/math">
                    <m:r>
                      <a:rPr lang="en-US" sz="1800" i="1" dirty="0" smtClean="0">
                        <a:latin typeface="Cambria Math" panose="02040503050406030204" pitchFamily="18" charset="0"/>
                      </a:rPr>
                      <m:t>𝑠</m:t>
                    </m:r>
                  </m:oMath>
                </a14:m>
                <a:r>
                  <a:rPr lang="en-US" sz="1800" b="1" dirty="0"/>
                  <a:t>, also known as the </a:t>
                </a:r>
                <a:r>
                  <a:rPr lang="en-US" sz="1800" b="1" i="1" dirty="0"/>
                  <a:t>standard error</a:t>
                </a:r>
                <a:r>
                  <a:rPr lang="en-US" sz="1800" b="1" dirty="0"/>
                  <a:t>.</a:t>
                </a:r>
              </a:p>
              <a:p>
                <a:pPr marL="165100" indent="-165100">
                  <a:spcAft>
                    <a:spcPts val="1200"/>
                  </a:spcAft>
                  <a:buFont typeface="Arial" pitchFamily="34" charset="0"/>
                  <a:buChar char="•"/>
                </a:pPr>
                <a:r>
                  <a:rPr lang="en-US" sz="1800" b="1" dirty="0"/>
                  <a:t>Since the standard error is an estimate for the true value of the standard deviation, the distribution of the sample mean is no longer normal with mean </a:t>
                </a:r>
                <a14:m>
                  <m:oMath xmlns:m="http://schemas.openxmlformats.org/officeDocument/2006/math">
                    <m:r>
                      <a:rPr lang="en-US" sz="1800" b="1" i="1" dirty="0" smtClean="0">
                        <a:latin typeface="Cambria Math" panose="02040503050406030204" pitchFamily="18" charset="0"/>
                      </a:rPr>
                      <m:t>µ</m:t>
                    </m:r>
                  </m:oMath>
                </a14:m>
                <a:r>
                  <a:rPr lang="en-US" sz="1800" b="1" dirty="0"/>
                  <a:t> and standard deviation </a:t>
                </a:r>
                <a14:m>
                  <m:oMath xmlns:m="http://schemas.openxmlformats.org/officeDocument/2006/math">
                    <m:r>
                      <a:rPr lang="en-US" sz="1800" i="1">
                        <a:latin typeface="Cambria Math" panose="02040503050406030204" pitchFamily="18" charset="0"/>
                        <a:ea typeface="Cambria Math" panose="02040503050406030204" pitchFamily="18" charset="0"/>
                      </a:rPr>
                      <m:t>𝜎</m:t>
                    </m:r>
                    <m:r>
                      <a:rPr lang="en-US" sz="1800" i="1">
                        <a:latin typeface="Cambria Math" panose="02040503050406030204" pitchFamily="18" charset="0"/>
                        <a:ea typeface="Cambria Math" panose="02040503050406030204" pitchFamily="18" charset="0"/>
                      </a:rPr>
                      <m:t>/</m:t>
                    </m:r>
                    <m:rad>
                      <m:radPr>
                        <m:degHide m:val="on"/>
                        <m:ctrlPr>
                          <a:rPr lang="en-US" sz="1800" i="1">
                            <a:latin typeface="Cambria Math" panose="02040503050406030204" pitchFamily="18" charset="0"/>
                            <a:ea typeface="Cambria Math" panose="02040503050406030204" pitchFamily="18" charset="0"/>
                          </a:rPr>
                        </m:ctrlPr>
                      </m:radPr>
                      <m:deg/>
                      <m:e>
                        <m:r>
                          <a:rPr lang="en-US" sz="1800" i="1">
                            <a:latin typeface="Cambria Math" panose="02040503050406030204" pitchFamily="18" charset="0"/>
                            <a:ea typeface="Cambria Math" panose="02040503050406030204" pitchFamily="18" charset="0"/>
                          </a:rPr>
                          <m:t>𝑛</m:t>
                        </m:r>
                      </m:e>
                    </m:rad>
                  </m:oMath>
                </a14:m>
                <a:r>
                  <a:rPr lang="en-US" sz="1800" b="1" dirty="0"/>
                  <a:t>. </a:t>
                </a:r>
              </a:p>
            </p:txBody>
          </p:sp>
        </mc:Choice>
        <mc:Fallback xmlns="">
          <p:sp>
            <p:nvSpPr>
              <p:cNvPr id="2" name="TextBox 1"/>
              <p:cNvSpPr txBox="1">
                <a:spLocks noRot="1" noChangeAspect="1" noMove="1" noResize="1" noEditPoints="1" noAdjustHandles="1" noChangeArrowheads="1" noChangeShapeType="1" noTextEdit="1"/>
              </p:cNvSpPr>
              <p:nvPr/>
            </p:nvSpPr>
            <p:spPr>
              <a:xfrm>
                <a:off x="186804" y="524657"/>
                <a:ext cx="8723834" cy="5761577"/>
              </a:xfrm>
              <a:prstGeom prst="rect">
                <a:avLst/>
              </a:prstGeom>
              <a:blipFill>
                <a:blip r:embed="rId2"/>
                <a:stretch>
                  <a:fillRect l="-1453" t="-1322" r="-1890" b="-1542"/>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defPPr>
              <a:defRPr lang="en-US"/>
            </a:defPPr>
            <a:lvl1pPr>
              <a:spcBef>
                <a:spcPct val="50000"/>
              </a:spcBef>
              <a:defRPr b="1">
                <a:solidFill>
                  <a:schemeClr val="accent2"/>
                </a:solidFill>
              </a:defRPr>
            </a:lvl1pPr>
          </a:lstStyle>
          <a:p>
            <a:r>
              <a:rPr lang="en-US" dirty="0"/>
              <a:t>Unknown Mean and Known Variance</a:t>
            </a:r>
          </a:p>
        </p:txBody>
      </p:sp>
    </p:spTree>
    <p:extLst>
      <p:ext uri="{BB962C8B-B14F-4D97-AF65-F5344CB8AC3E}">
        <p14:creationId xmlns:p14="http://schemas.microsoft.com/office/powerpoint/2010/main" val="2767254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228600" y="614597"/>
                <a:ext cx="8682038" cy="5807974"/>
              </a:xfrm>
              <a:prstGeom prst="rect">
                <a:avLst/>
              </a:prstGeom>
            </p:spPr>
            <p:txBody>
              <a:bodyPr wrap="square" lIns="0" tIns="0" rIns="0" bIns="0" rtlCol="0">
                <a:noAutofit/>
              </a:bodyPr>
              <a:lstStyle/>
              <a:p>
                <a:pPr marL="165100" indent="-165100">
                  <a:spcAft>
                    <a:spcPts val="1200"/>
                  </a:spcAft>
                  <a:buFont typeface="Arial" pitchFamily="34" charset="0"/>
                  <a:buChar char="•"/>
                </a:pPr>
                <a:r>
                  <a:rPr lang="en-US" sz="1800" b="1" dirty="0"/>
                  <a:t>The sample mean follows the </a:t>
                </a:r>
                <a:r>
                  <a:rPr lang="en-US" sz="1800" b="1" dirty="0">
                    <a:solidFill>
                      <a:schemeClr val="accent1"/>
                    </a:solidFill>
                  </a:rPr>
                  <a:t>t distribution </a:t>
                </a:r>
                <a:r>
                  <a:rPr lang="en-US" sz="1800" b="1" dirty="0"/>
                  <a:t>with mean </a:t>
                </a:r>
                <a14:m>
                  <m:oMath xmlns:m="http://schemas.openxmlformats.org/officeDocument/2006/math">
                    <m:r>
                      <a:rPr lang="en-US" sz="1800" b="1" i="1" dirty="0">
                        <a:latin typeface="Cambria Math" panose="02040503050406030204" pitchFamily="18" charset="0"/>
                      </a:rPr>
                      <m:t>µ</m:t>
                    </m:r>
                  </m:oMath>
                </a14:m>
                <a:r>
                  <a:rPr lang="en-US" sz="1800" b="1" dirty="0"/>
                  <a:t> and standard deviation </a:t>
                </a:r>
                <a14:m>
                  <m:oMath xmlns:m="http://schemas.openxmlformats.org/officeDocument/2006/math">
                    <m:r>
                      <a:rPr lang="en-US" sz="1800" i="1">
                        <a:latin typeface="Cambria Math" panose="02040503050406030204" pitchFamily="18" charset="0"/>
                        <a:ea typeface="Cambria Math" panose="02040503050406030204" pitchFamily="18" charset="0"/>
                      </a:rPr>
                      <m:t>𝜎</m:t>
                    </m:r>
                    <m:r>
                      <a:rPr lang="en-US" sz="1800" i="1">
                        <a:latin typeface="Cambria Math" panose="02040503050406030204" pitchFamily="18" charset="0"/>
                        <a:ea typeface="Cambria Math" panose="02040503050406030204" pitchFamily="18" charset="0"/>
                      </a:rPr>
                      <m:t>/</m:t>
                    </m:r>
                    <m:rad>
                      <m:radPr>
                        <m:degHide m:val="on"/>
                        <m:ctrlPr>
                          <a:rPr lang="en-US" sz="1800" i="1">
                            <a:latin typeface="Cambria Math" panose="02040503050406030204" pitchFamily="18" charset="0"/>
                            <a:ea typeface="Cambria Math" panose="02040503050406030204" pitchFamily="18" charset="0"/>
                          </a:rPr>
                        </m:ctrlPr>
                      </m:radPr>
                      <m:deg/>
                      <m:e>
                        <m:r>
                          <a:rPr lang="en-US" sz="1800" i="1">
                            <a:latin typeface="Cambria Math" panose="02040503050406030204" pitchFamily="18" charset="0"/>
                            <a:ea typeface="Cambria Math" panose="02040503050406030204" pitchFamily="18" charset="0"/>
                          </a:rPr>
                          <m:t>𝑛</m:t>
                        </m:r>
                      </m:e>
                    </m:rad>
                  </m:oMath>
                </a14:m>
                <a:r>
                  <a:rPr lang="en-US" sz="1800" b="1" dirty="0"/>
                  <a:t>.</a:t>
                </a:r>
              </a:p>
              <a:p>
                <a:pPr marL="165100" indent="-165100">
                  <a:spcAft>
                    <a:spcPts val="1200"/>
                  </a:spcAft>
                  <a:buFont typeface="Arial" pitchFamily="34" charset="0"/>
                  <a:buChar char="•"/>
                </a:pPr>
                <a:r>
                  <a:rPr lang="en-US" sz="1800" b="1" dirty="0"/>
                  <a:t>The </a:t>
                </a:r>
                <a14:m>
                  <m:oMath xmlns:m="http://schemas.openxmlformats.org/officeDocument/2006/math">
                    <m:r>
                      <a:rPr lang="en-US" sz="1800" i="1" dirty="0" smtClean="0">
                        <a:latin typeface="Cambria Math" panose="02040503050406030204" pitchFamily="18" charset="0"/>
                      </a:rPr>
                      <m:t>𝑡</m:t>
                    </m:r>
                  </m:oMath>
                </a14:m>
                <a:r>
                  <a:rPr lang="en-US" sz="1800" b="1" dirty="0"/>
                  <a:t> distribution is also described by its </a:t>
                </a:r>
                <a:r>
                  <a:rPr lang="en-US" sz="1800" b="1" dirty="0">
                    <a:solidFill>
                      <a:schemeClr val="accent1"/>
                    </a:solidFill>
                  </a:rPr>
                  <a:t>degrees of freedom</a:t>
                </a:r>
                <a:r>
                  <a:rPr lang="en-US" sz="1800" b="1" dirty="0"/>
                  <a:t>. For a sample of size </a:t>
                </a:r>
                <a14:m>
                  <m:oMath xmlns:m="http://schemas.openxmlformats.org/officeDocument/2006/math">
                    <m:r>
                      <a:rPr lang="en-US" sz="1800" i="1" dirty="0" smtClean="0">
                        <a:latin typeface="Cambria Math" panose="02040503050406030204" pitchFamily="18" charset="0"/>
                      </a:rPr>
                      <m:t>𝑛</m:t>
                    </m:r>
                  </m:oMath>
                </a14:m>
                <a:r>
                  <a:rPr lang="en-US" sz="1800" b="1" dirty="0"/>
                  <a:t>, the </a:t>
                </a:r>
                <a14:m>
                  <m:oMath xmlns:m="http://schemas.openxmlformats.org/officeDocument/2006/math">
                    <m:r>
                      <a:rPr lang="en-US" sz="1800" i="1" dirty="0" smtClean="0">
                        <a:latin typeface="Cambria Math" panose="02040503050406030204" pitchFamily="18" charset="0"/>
                      </a:rPr>
                      <m:t>𝑡</m:t>
                    </m:r>
                  </m:oMath>
                </a14:m>
                <a:r>
                  <a:rPr lang="en-US" sz="1800" b="1" dirty="0"/>
                  <a:t> distribution will have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−1</m:t>
                    </m:r>
                  </m:oMath>
                </a14:m>
                <a:r>
                  <a:rPr lang="en-US" sz="1800" b="1" dirty="0"/>
                  <a:t> degrees of freedom. The notation for a </a:t>
                </a:r>
                <a14:m>
                  <m:oMath xmlns:m="http://schemas.openxmlformats.org/officeDocument/2006/math">
                    <m:r>
                      <a:rPr lang="en-US" sz="1800" i="1" dirty="0" smtClean="0">
                        <a:latin typeface="Cambria Math" panose="02040503050406030204" pitchFamily="18" charset="0"/>
                      </a:rPr>
                      <m:t>𝑡</m:t>
                    </m:r>
                  </m:oMath>
                </a14:m>
                <a:r>
                  <a:rPr lang="en-US" sz="1800" b="1" dirty="0"/>
                  <a:t> distribution with </a:t>
                </a:r>
                <a14:m>
                  <m:oMath xmlns:m="http://schemas.openxmlformats.org/officeDocument/2006/math">
                    <m:r>
                      <a:rPr lang="en-US" sz="1800" i="1" dirty="0" smtClean="0">
                        <a:latin typeface="Cambria Math" panose="02040503050406030204" pitchFamily="18" charset="0"/>
                      </a:rPr>
                      <m:t>𝑘</m:t>
                    </m:r>
                  </m:oMath>
                </a14:m>
                <a:r>
                  <a:rPr lang="en-US" sz="1800" b="1" dirty="0"/>
                  <a:t> degrees of freedom is </a:t>
                </a:r>
                <a14:m>
                  <m:oMath xmlns:m="http://schemas.openxmlformats.org/officeDocument/2006/math">
                    <m:r>
                      <a:rPr lang="en-US" sz="1800" i="1" dirty="0" smtClean="0">
                        <a:latin typeface="Cambria Math" panose="02040503050406030204" pitchFamily="18" charset="0"/>
                      </a:rPr>
                      <m:t>𝑡</m:t>
                    </m:r>
                    <m:r>
                      <a:rPr lang="en-US" sz="1800" i="1" dirty="0" smtClean="0">
                        <a:latin typeface="Cambria Math" panose="02040503050406030204" pitchFamily="18" charset="0"/>
                      </a:rPr>
                      <m:t>(</m:t>
                    </m:r>
                    <m:r>
                      <a:rPr lang="en-US" sz="1800" i="1" dirty="0" smtClean="0">
                        <a:latin typeface="Cambria Math" panose="02040503050406030204" pitchFamily="18" charset="0"/>
                      </a:rPr>
                      <m:t>𝑘</m:t>
                    </m:r>
                    <m:r>
                      <a:rPr lang="en-US" sz="1800" i="1" dirty="0" smtClean="0">
                        <a:latin typeface="Cambria Math" panose="02040503050406030204" pitchFamily="18" charset="0"/>
                      </a:rPr>
                      <m:t>)</m:t>
                    </m:r>
                  </m:oMath>
                </a14:m>
                <a:r>
                  <a:rPr lang="en-US" sz="1800" b="1" dirty="0"/>
                  <a:t>. </a:t>
                </a:r>
              </a:p>
              <a:p>
                <a:pPr marL="165100" indent="-165100">
                  <a:spcAft>
                    <a:spcPts val="1200"/>
                  </a:spcAft>
                  <a:buFont typeface="Arial" pitchFamily="34" charset="0"/>
                  <a:buChar char="•"/>
                </a:pPr>
                <a:r>
                  <a:rPr lang="en-US" sz="1800" b="1" dirty="0"/>
                  <a:t>Degrees of freedom are the number of independent pieces of information available to estimate another piece of information (the number of independent observations in a sample of data that are available to estimate a parameter of the population from which that sample is drawn).</a:t>
                </a:r>
              </a:p>
              <a:p>
                <a:pPr marL="165100" indent="-165100">
                  <a:spcAft>
                    <a:spcPts val="1200"/>
                  </a:spcAft>
                  <a:buFont typeface="Arial" pitchFamily="34" charset="0"/>
                  <a:buChar char="•"/>
                </a:pPr>
                <a:r>
                  <a:rPr lang="en-US" sz="1800" b="1" dirty="0"/>
                  <a:t>As the sample size </a:t>
                </a:r>
                <a14:m>
                  <m:oMath xmlns:m="http://schemas.openxmlformats.org/officeDocument/2006/math">
                    <m:r>
                      <a:rPr lang="en-US" sz="1800" i="1" dirty="0" smtClean="0">
                        <a:latin typeface="Cambria Math" panose="02040503050406030204" pitchFamily="18" charset="0"/>
                      </a:rPr>
                      <m:t>𝑛</m:t>
                    </m:r>
                  </m:oMath>
                </a14:m>
                <a:r>
                  <a:rPr lang="en-US" sz="1800" b="1" dirty="0"/>
                  <a:t> increases, the </a:t>
                </a:r>
                <a14:m>
                  <m:oMath xmlns:m="http://schemas.openxmlformats.org/officeDocument/2006/math">
                    <m:r>
                      <a:rPr lang="en-US" sz="1800" i="1" dirty="0" smtClean="0">
                        <a:latin typeface="Cambria Math" panose="02040503050406030204" pitchFamily="18" charset="0"/>
                      </a:rPr>
                      <m:t>𝑡</m:t>
                    </m:r>
                  </m:oMath>
                </a14:m>
                <a:r>
                  <a:rPr lang="en-US" sz="1800" b="1" dirty="0"/>
                  <a:t> distribution becomes closer to the normal distribution, since the standard error approaches the true standard deviation for large </a:t>
                </a:r>
                <a14:m>
                  <m:oMath xmlns:m="http://schemas.openxmlformats.org/officeDocument/2006/math">
                    <m:r>
                      <a:rPr lang="en-US" sz="1800" i="1" dirty="0" smtClean="0">
                        <a:latin typeface="Cambria Math" panose="02040503050406030204" pitchFamily="18" charset="0"/>
                      </a:rPr>
                      <m:t>𝑛</m:t>
                    </m:r>
                  </m:oMath>
                </a14:m>
                <a:r>
                  <a:rPr lang="en-US" sz="1800" b="1" dirty="0"/>
                  <a:t>.</a:t>
                </a:r>
              </a:p>
              <a:p>
                <a:pPr marL="165100" indent="-165100">
                  <a:spcAft>
                    <a:spcPts val="1200"/>
                  </a:spcAft>
                  <a:buFont typeface="Arial" pitchFamily="34" charset="0"/>
                  <a:buChar char="•"/>
                </a:pPr>
                <a:r>
                  <a:rPr lang="en-US" sz="1800" b="1" dirty="0"/>
                  <a:t>For a population with unknown mean and unknown standard deviation, a confidence interval for the population mean, based on a simple random sample (SRS) of size </a:t>
                </a:r>
                <a14:m>
                  <m:oMath xmlns:m="http://schemas.openxmlformats.org/officeDocument/2006/math">
                    <m:r>
                      <a:rPr lang="en-US" sz="1800" i="1" dirty="0" smtClean="0">
                        <a:latin typeface="Cambria Math" panose="02040503050406030204" pitchFamily="18" charset="0"/>
                      </a:rPr>
                      <m:t>𝑛</m:t>
                    </m:r>
                  </m:oMath>
                </a14:m>
                <a:r>
                  <a:rPr lang="en-US" sz="1800" b="1" dirty="0"/>
                  <a:t>, is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𝑡</m:t>
                        </m:r>
                      </m:e>
                      <m:sup>
                        <m:r>
                          <a:rPr lang="en-US" sz="1800" i="1">
                            <a:latin typeface="Cambria Math" panose="02040503050406030204" pitchFamily="18" charset="0"/>
                            <a:ea typeface="Cambria Math" panose="02040503050406030204" pitchFamily="18" charset="0"/>
                          </a:rPr>
                          <m:t>∗</m:t>
                        </m:r>
                      </m:sup>
                    </m:sSup>
                    <m:r>
                      <a:rPr lang="en-US" sz="1800" i="1">
                        <a:latin typeface="Cambria Math" panose="02040503050406030204" pitchFamily="18" charset="0"/>
                        <a:ea typeface="Cambria Math" panose="02040503050406030204" pitchFamily="18" charset="0"/>
                      </a:rPr>
                      <m:t>𝜎</m:t>
                    </m:r>
                    <m:r>
                      <a:rPr lang="en-US" sz="1800" i="1">
                        <a:latin typeface="Cambria Math" panose="02040503050406030204" pitchFamily="18" charset="0"/>
                        <a:ea typeface="Cambria Math" panose="02040503050406030204" pitchFamily="18" charset="0"/>
                      </a:rPr>
                      <m:t>/</m:t>
                    </m:r>
                    <m:rad>
                      <m:radPr>
                        <m:degHide m:val="on"/>
                        <m:ctrlPr>
                          <a:rPr lang="en-US" sz="1800" i="1">
                            <a:latin typeface="Cambria Math" panose="02040503050406030204" pitchFamily="18" charset="0"/>
                            <a:ea typeface="Cambria Math" panose="02040503050406030204" pitchFamily="18" charset="0"/>
                          </a:rPr>
                        </m:ctrlPr>
                      </m:radPr>
                      <m:deg/>
                      <m:e>
                        <m:r>
                          <a:rPr lang="en-US" sz="1800" i="1">
                            <a:latin typeface="Cambria Math" panose="02040503050406030204" pitchFamily="18" charset="0"/>
                            <a:ea typeface="Cambria Math" panose="02040503050406030204" pitchFamily="18" charset="0"/>
                          </a:rPr>
                          <m:t>𝑛</m:t>
                        </m:r>
                      </m:e>
                    </m:rad>
                  </m:oMath>
                </a14:m>
                <a:r>
                  <a:rPr lang="en-US" sz="1800" b="1" dirty="0"/>
                  <a:t>, where </a:t>
                </a:r>
                <a14:m>
                  <m:oMath xmlns:m="http://schemas.openxmlformats.org/officeDocument/2006/math">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𝑡</m:t>
                        </m:r>
                      </m:e>
                      <m:sup>
                        <m:r>
                          <a:rPr lang="en-US" sz="1800" i="1">
                            <a:latin typeface="Cambria Math" panose="02040503050406030204" pitchFamily="18" charset="0"/>
                            <a:ea typeface="Cambria Math" panose="02040503050406030204" pitchFamily="18" charset="0"/>
                          </a:rPr>
                          <m:t>∗</m:t>
                        </m:r>
                      </m:sup>
                    </m:sSup>
                  </m:oMath>
                </a14:m>
                <a:r>
                  <a:rPr lang="en-US" sz="1800" b="1" dirty="0"/>
                  <a:t> is the upper </a:t>
                </a:r>
                <a14:m>
                  <m:oMath xmlns:m="http://schemas.openxmlformats.org/officeDocument/2006/math">
                    <m:r>
                      <a:rPr lang="en-US" sz="1800" i="1" dirty="0" smtClean="0">
                        <a:latin typeface="Cambria Math" panose="02040503050406030204" pitchFamily="18" charset="0"/>
                      </a:rPr>
                      <m:t>(1−</m:t>
                    </m:r>
                    <m:r>
                      <a:rPr lang="en-US" sz="1800" i="1" dirty="0" smtClean="0">
                        <a:latin typeface="Cambria Math" panose="02040503050406030204" pitchFamily="18" charset="0"/>
                      </a:rPr>
                      <m:t>𝐶</m:t>
                    </m:r>
                    <m:r>
                      <a:rPr lang="en-US" sz="1800" i="1" dirty="0" smtClean="0">
                        <a:latin typeface="Cambria Math" panose="02040503050406030204" pitchFamily="18" charset="0"/>
                      </a:rPr>
                      <m:t>)/2 </m:t>
                    </m:r>
                  </m:oMath>
                </a14:m>
                <a:r>
                  <a:rPr lang="en-US" sz="1800" b="1" dirty="0"/>
                  <a:t>critical value for the </a:t>
                </a:r>
                <a14:m>
                  <m:oMath xmlns:m="http://schemas.openxmlformats.org/officeDocument/2006/math">
                    <m:r>
                      <a:rPr lang="en-US" sz="1800" i="1" dirty="0" smtClean="0">
                        <a:latin typeface="Cambria Math" panose="02040503050406030204" pitchFamily="18" charset="0"/>
                      </a:rPr>
                      <m:t>𝑡</m:t>
                    </m:r>
                  </m:oMath>
                </a14:m>
                <a:r>
                  <a:rPr lang="en-US" sz="1800" b="1" dirty="0"/>
                  <a:t> distribution with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−1</m:t>
                    </m:r>
                  </m:oMath>
                </a14:m>
                <a:r>
                  <a:rPr lang="en-US" sz="1800" b="1" dirty="0"/>
                  <a:t> degrees of freedom.</a:t>
                </a:r>
              </a:p>
            </p:txBody>
          </p:sp>
        </mc:Choice>
        <mc:Fallback xmlns="">
          <p:sp>
            <p:nvSpPr>
              <p:cNvPr id="2" name="TextBox 1"/>
              <p:cNvSpPr txBox="1">
                <a:spLocks noRot="1" noChangeAspect="1" noMove="1" noResize="1" noEditPoints="1" noAdjustHandles="1" noChangeArrowheads="1" noChangeShapeType="1" noTextEdit="1"/>
              </p:cNvSpPr>
              <p:nvPr/>
            </p:nvSpPr>
            <p:spPr>
              <a:xfrm>
                <a:off x="228600" y="614597"/>
                <a:ext cx="8682038" cy="5807974"/>
              </a:xfrm>
              <a:prstGeom prst="rect">
                <a:avLst/>
              </a:prstGeom>
              <a:blipFill>
                <a:blip r:embed="rId2"/>
                <a:stretch>
                  <a:fillRect l="-1608" t="-1310" r="-1901"/>
                </a:stretch>
              </a:blipFill>
            </p:spPr>
            <p:txBody>
              <a:bodyPr/>
              <a:lstStyle/>
              <a:p>
                <a:r>
                  <a:rPr lang="en-US">
                    <a:noFill/>
                  </a:rPr>
                  <a:t> </a:t>
                </a:r>
              </a:p>
            </p:txBody>
          </p:sp>
        </mc:Fallback>
      </mc:AlternateContent>
      <p:sp>
        <p:nvSpPr>
          <p:cNvPr id="3"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defPPr>
              <a:defRPr lang="en-US"/>
            </a:defPPr>
            <a:lvl1pPr>
              <a:spcBef>
                <a:spcPct val="50000"/>
              </a:spcBef>
              <a:defRPr b="1">
                <a:solidFill>
                  <a:schemeClr val="accent2"/>
                </a:solidFill>
              </a:defRPr>
            </a:lvl1pPr>
          </a:lstStyle>
          <a:p>
            <a:r>
              <a:rPr lang="en-US" dirty="0"/>
              <a:t>Unknown Mean and Unknown Variance</a:t>
            </a:r>
          </a:p>
        </p:txBody>
      </p:sp>
    </p:spTree>
    <p:extLst>
      <p:ext uri="{BB962C8B-B14F-4D97-AF65-F5344CB8AC3E}">
        <p14:creationId xmlns:p14="http://schemas.microsoft.com/office/powerpoint/2010/main" val="391572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lIns="0" tIns="0" rIns="0" bIns="0" anchor="ctr" anchorCtr="0">
            <a:noAutofit/>
          </a:bodyPr>
          <a:lstStyle/>
          <a:p>
            <a:pPr>
              <a:spcBef>
                <a:spcPct val="50000"/>
              </a:spcBef>
            </a:pPr>
            <a:r>
              <a:rPr lang="en-US" b="1" dirty="0">
                <a:solidFill>
                  <a:schemeClr val="accent2"/>
                </a:solidFill>
              </a:rPr>
              <a:t>Statistical Significance</a:t>
            </a: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22665"/>
                <a:ext cx="8686801" cy="6063198"/>
              </a:xfrm>
              <a:prstGeom prst="rect">
                <a:avLst/>
              </a:prstGeom>
              <a:noFill/>
              <a:ln w="9525">
                <a:noFill/>
                <a:miter lim="800000"/>
                <a:headEnd/>
                <a:tailEnd/>
              </a:ln>
            </p:spPr>
            <p:txBody>
              <a:bodyPr wrap="square" lIns="0" tIns="0" rIns="0" bIns="0">
                <a:spAutoFit/>
              </a:bodyPr>
              <a:lstStyle/>
              <a:p>
                <a:pPr marL="225425" indent="-225425">
                  <a:spcAft>
                    <a:spcPts val="1200"/>
                  </a:spcAft>
                  <a:buFont typeface="Arial" pitchFamily="34" charset="0"/>
                  <a:buChar char="•"/>
                </a:pPr>
                <a:r>
                  <a:rPr lang="en-US" sz="1800" b="1" dirty="0"/>
                  <a:t>A result is called statistically significant if it is unlikely to have occurred by chance.</a:t>
                </a:r>
              </a:p>
              <a:p>
                <a:pPr marL="225425" indent="-225425">
                  <a:spcAft>
                    <a:spcPts val="1200"/>
                  </a:spcAft>
                  <a:buFont typeface="Arial" pitchFamily="34" charset="0"/>
                  <a:buChar char="•"/>
                </a:pPr>
                <a:r>
                  <a:rPr lang="en-US" sz="1800" b="1" dirty="0"/>
                  <a:t>A “statistically significant difference” means there is statistical evidence that there is a difference.</a:t>
                </a:r>
              </a:p>
              <a:p>
                <a:pPr marL="225425" indent="-225425">
                  <a:spcAft>
                    <a:spcPts val="1200"/>
                  </a:spcAft>
                  <a:buFont typeface="Arial" pitchFamily="34" charset="0"/>
                  <a:buChar char="•"/>
                </a:pPr>
                <a:r>
                  <a:rPr lang="en-US" sz="1800" b="1" dirty="0"/>
                  <a:t>It does not mean the difference is necessarily large, important, or significant in the common meaning of the word.</a:t>
                </a:r>
              </a:p>
              <a:p>
                <a:pPr marL="225425" indent="-225425">
                  <a:spcAft>
                    <a:spcPts val="1200"/>
                  </a:spcAft>
                  <a:buFont typeface="Arial" pitchFamily="34" charset="0"/>
                  <a:buChar char="•"/>
                </a:pPr>
                <a:r>
                  <a:rPr lang="en-US" sz="1800" b="1" dirty="0"/>
                  <a:t>The significance level of a test is traditionally based on the notion of hypothesis testing.</a:t>
                </a:r>
              </a:p>
              <a:p>
                <a:pPr marL="225425" indent="-225425">
                  <a:spcAft>
                    <a:spcPts val="1200"/>
                  </a:spcAft>
                  <a:buFont typeface="Arial" pitchFamily="34" charset="0"/>
                  <a:buChar char="•"/>
                </a:pPr>
                <a:r>
                  <a:rPr lang="en-US" sz="1800" b="1" dirty="0"/>
                  <a:t>In simple cases, it is defined as the probability of making a decision to reject the null hypothesis when the null hypothesis is actually true.</a:t>
                </a:r>
              </a:p>
              <a:p>
                <a:pPr marL="225425" indent="-225425">
                  <a:spcAft>
                    <a:spcPts val="1200"/>
                  </a:spcAft>
                  <a:buFont typeface="Arial" pitchFamily="34" charset="0"/>
                  <a:buChar char="•"/>
                </a:pPr>
                <a:r>
                  <a:rPr lang="en-US" sz="1800" b="1" dirty="0"/>
                  <a:t>The decision is often made using the </a:t>
                </a:r>
                <a14:m>
                  <m:oMath xmlns:m="http://schemas.openxmlformats.org/officeDocument/2006/math">
                    <m:r>
                      <a:rPr lang="en-US" sz="1800" i="1" dirty="0" smtClean="0">
                        <a:solidFill>
                          <a:schemeClr val="accent1"/>
                        </a:solidFill>
                        <a:latin typeface="Cambria Math" panose="02040503050406030204" pitchFamily="18" charset="0"/>
                      </a:rPr>
                      <m:t>𝑝</m:t>
                    </m:r>
                  </m:oMath>
                </a14:m>
                <a:r>
                  <a:rPr lang="en-US" sz="1800" b="1" dirty="0">
                    <a:solidFill>
                      <a:schemeClr val="accent1"/>
                    </a:solidFill>
                  </a:rPr>
                  <a:t>-value</a:t>
                </a:r>
                <a:r>
                  <a:rPr lang="en-US" sz="1800" b="1" dirty="0"/>
                  <a:t>: the </a:t>
                </a:r>
                <a14:m>
                  <m:oMath xmlns:m="http://schemas.openxmlformats.org/officeDocument/2006/math">
                    <m:r>
                      <a:rPr lang="en-US" sz="1800" i="1" dirty="0" smtClean="0">
                        <a:latin typeface="Cambria Math" panose="02040503050406030204" pitchFamily="18" charset="0"/>
                      </a:rPr>
                      <m:t>𝑝</m:t>
                    </m:r>
                  </m:oMath>
                </a14:m>
                <a:r>
                  <a:rPr lang="en-US" sz="1800" b="1" dirty="0"/>
                  <a:t>-value is the probability of obtaining a value of the test statistic at least as extreme as the one that was actually observed, given that the null hypothesis is true.</a:t>
                </a:r>
              </a:p>
              <a:p>
                <a:pPr marL="225425" indent="-225425">
                  <a:spcAft>
                    <a:spcPts val="1200"/>
                  </a:spcAft>
                  <a:buFont typeface="Arial" pitchFamily="34" charset="0"/>
                  <a:buChar char="•"/>
                </a:pPr>
                <a:r>
                  <a:rPr lang="en-US" sz="1800" b="1" dirty="0"/>
                  <a:t>If the </a:t>
                </a:r>
                <a14:m>
                  <m:oMath xmlns:m="http://schemas.openxmlformats.org/officeDocument/2006/math">
                    <m:r>
                      <a:rPr lang="en-US" sz="1800" i="1" dirty="0">
                        <a:latin typeface="Cambria Math" panose="02040503050406030204" pitchFamily="18" charset="0"/>
                      </a:rPr>
                      <m:t>𝑝</m:t>
                    </m:r>
                  </m:oMath>
                </a14:m>
                <a:r>
                  <a:rPr lang="en-US" sz="1800" b="1" dirty="0"/>
                  <a:t>-value is less than the significance level, then the null hypothesis is rejected. The smaller the </a:t>
                </a:r>
                <a14:m>
                  <m:oMath xmlns:m="http://schemas.openxmlformats.org/officeDocument/2006/math">
                    <m:r>
                      <a:rPr lang="en-US" sz="1800" i="1" dirty="0">
                        <a:latin typeface="Cambria Math" panose="02040503050406030204" pitchFamily="18" charset="0"/>
                      </a:rPr>
                      <m:t>𝑝</m:t>
                    </m:r>
                  </m:oMath>
                </a14:m>
                <a:r>
                  <a:rPr lang="en-US" sz="1800" b="1" dirty="0"/>
                  <a:t>-value, the more significant the result is said to be.</a:t>
                </a:r>
              </a:p>
              <a:p>
                <a:pPr marL="225425" indent="-225425">
                  <a:spcAft>
                    <a:spcPts val="1200"/>
                  </a:spcAft>
                  <a:buFont typeface="Arial" pitchFamily="34" charset="0"/>
                  <a:buChar char="•"/>
                </a:pPr>
                <a:r>
                  <a:rPr lang="en-US" sz="1800" b="1" dirty="0"/>
                  <a:t>The notion of statistical significance, the probability that an experimental result could not have been determined by chance, and confidence, how sure we are that this result did not occur by chance, are intimately related.</a:t>
                </a: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22665"/>
                <a:ext cx="8686801" cy="6063198"/>
              </a:xfrm>
              <a:prstGeom prst="rect">
                <a:avLst/>
              </a:prstGeom>
              <a:blipFill>
                <a:blip r:embed="rId2"/>
                <a:stretch>
                  <a:fillRect l="-1458" t="-1044" r="-1312" b="-146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63026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Populations and Sample Means</a:t>
            </a:r>
            <a:endParaRPr lang="en-US" b="1" baseline="30000" dirty="0">
              <a:solidFill>
                <a:schemeClr val="accent2"/>
              </a:solidFill>
            </a:endParaRP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54895"/>
                <a:ext cx="8686801" cy="5930962"/>
              </a:xfrm>
              <a:prstGeom prst="rect">
                <a:avLst/>
              </a:prstGeom>
              <a:noFill/>
              <a:ln w="9525">
                <a:noFill/>
                <a:miter lim="800000"/>
                <a:headEnd/>
                <a:tailEnd/>
              </a:ln>
            </p:spPr>
            <p:txBody>
              <a:bodyPr wrap="square" lIns="0" tIns="0" rIns="0" bIns="0">
                <a:noAutofit/>
              </a:bodyPr>
              <a:lstStyle/>
              <a:p>
                <a:pPr marL="173038" indent="-173038">
                  <a:spcAft>
                    <a:spcPts val="1200"/>
                  </a:spcAft>
                  <a:buFont typeface="Arial" panose="020B0604020202020204" pitchFamily="34" charset="0"/>
                  <a:buChar char="•"/>
                </a:pPr>
                <a:r>
                  <a:rPr lang="en-US" sz="1800" b="1" dirty="0"/>
                  <a:t>In statistics the term “population” simply means a series of observations, such as the blood pressure of a sample of patients. A population is an aggregate of events or measurements in machine learning.</a:t>
                </a:r>
              </a:p>
              <a:p>
                <a:pPr marL="173038" indent="-173038">
                  <a:spcAft>
                    <a:spcPts val="600"/>
                  </a:spcAft>
                  <a:buFont typeface="Arial" panose="020B0604020202020204" pitchFamily="34" charset="0"/>
                  <a:buChar char="•"/>
                </a:pPr>
                <a:r>
                  <a:rPr lang="en-US" sz="1800" b="1" dirty="0"/>
                  <a:t>We might want to ask the following questions:</a:t>
                </a:r>
              </a:p>
              <a:p>
                <a:pPr marL="346075" lvl="1" indent="-173038">
                  <a:spcAft>
                    <a:spcPts val="600"/>
                  </a:spcAft>
                  <a:buFont typeface="Wingdings" pitchFamily="2" charset="2"/>
                  <a:buChar char="§"/>
                </a:pPr>
                <a:r>
                  <a:rPr lang="en-US" sz="1800" b="1" dirty="0"/>
                  <a:t>What is the average systolic blood pressure of a person aged 40-59?</a:t>
                </a:r>
              </a:p>
              <a:p>
                <a:pPr marL="346075" lvl="1" indent="-173038">
                  <a:spcAft>
                    <a:spcPts val="1200"/>
                  </a:spcAft>
                  <a:buFont typeface="Wingdings" pitchFamily="2" charset="2"/>
                  <a:buChar char="§"/>
                </a:pPr>
                <a:r>
                  <a:rPr lang="en-US" sz="1800" b="1" dirty="0"/>
                  <a:t>Is there a difference in average blood pressure between genders?</a:t>
                </a:r>
              </a:p>
              <a:p>
                <a:pPr marL="173038" indent="-173038">
                  <a:spcAft>
                    <a:spcPts val="600"/>
                  </a:spcAft>
                  <a:buFont typeface="Arial" panose="020B0604020202020204" pitchFamily="34" charset="0"/>
                  <a:buChar char="•"/>
                </a:pPr>
                <a:r>
                  <a:rPr lang="en-US" sz="1800" b="1" dirty="0"/>
                  <a:t>Statistics such as averages and standard deviations, when taken from populations, are referred to as population parameters:</a:t>
                </a:r>
              </a:p>
              <a:p>
                <a:pPr marL="346075" lvl="1" indent="-173038">
                  <a:spcAft>
                    <a:spcPts val="600"/>
                  </a:spcAft>
                  <a:buFont typeface="Wingdings" pitchFamily="2" charset="2"/>
                  <a:buChar char="§"/>
                </a:pPr>
                <a:r>
                  <a:rPr lang="en-US" sz="1800" b="1" dirty="0"/>
                  <a:t>the population mean is denoted by </a:t>
                </a:r>
                <a14:m>
                  <m:oMath xmlns:m="http://schemas.openxmlformats.org/officeDocument/2006/math">
                    <m:r>
                      <a:rPr lang="en-US" sz="1800" b="0" i="1" smtClean="0">
                        <a:latin typeface="Cambria Math" panose="02040503050406030204" pitchFamily="18" charset="0"/>
                        <a:ea typeface="Cambria Math" panose="02040503050406030204" pitchFamily="18" charset="0"/>
                      </a:rPr>
                      <m:t>𝜇</m:t>
                    </m:r>
                  </m:oMath>
                </a14:m>
                <a:r>
                  <a:rPr lang="en-US" sz="1800" b="1" dirty="0"/>
                  <a:t> (mu); </a:t>
                </a:r>
              </a:p>
              <a:p>
                <a:pPr marL="346075" lvl="1" indent="-173038">
                  <a:spcAft>
                    <a:spcPts val="1200"/>
                  </a:spcAft>
                  <a:buFont typeface="Wingdings" pitchFamily="2" charset="2"/>
                  <a:buChar char="§"/>
                </a:pPr>
                <a:r>
                  <a:rPr lang="en-US" sz="1800" b="1" dirty="0"/>
                  <a:t>the standard deviation denoted by </a:t>
                </a:r>
                <a14:m>
                  <m:oMath xmlns:m="http://schemas.openxmlformats.org/officeDocument/2006/math">
                    <m:r>
                      <a:rPr lang="en-US" sz="1800" b="0" i="1" smtClean="0">
                        <a:latin typeface="Cambria Math" panose="02040503050406030204" pitchFamily="18" charset="0"/>
                      </a:rPr>
                      <m:t>𝑆𝐷</m:t>
                    </m:r>
                  </m:oMath>
                </a14:m>
                <a:r>
                  <a:rPr lang="en-US" sz="1800" b="1" dirty="0"/>
                  <a:t> (also denoted by </a:t>
                </a:r>
                <a14:m>
                  <m:oMath xmlns:m="http://schemas.openxmlformats.org/officeDocument/2006/math">
                    <m:r>
                      <a:rPr lang="en-US" sz="1800" b="0" i="1" smtClean="0">
                        <a:latin typeface="Cambria Math" panose="02040503050406030204" pitchFamily="18" charset="0"/>
                        <a:ea typeface="Cambria Math" panose="02040503050406030204" pitchFamily="18" charset="0"/>
                      </a:rPr>
                      <m:t>𝜎</m:t>
                    </m:r>
                  </m:oMath>
                </a14:m>
                <a:r>
                  <a:rPr lang="en-US" sz="1800" b="1" dirty="0"/>
                  <a:t>).</a:t>
                </a:r>
              </a:p>
              <a:p>
                <a:pPr marL="173038" indent="-173038">
                  <a:spcAft>
                    <a:spcPts val="1200"/>
                  </a:spcAft>
                  <a:buFont typeface="Arial" panose="020B0604020202020204" pitchFamily="34" charset="0"/>
                  <a:buChar char="•"/>
                </a:pPr>
                <a:r>
                  <a:rPr lang="en-US" sz="1800" b="1" dirty="0"/>
                  <a:t>A population commonly contains too many individuals to study conveniently, so an investigation is often restricted to one or more “random” samples drawn from it.</a:t>
                </a:r>
              </a:p>
              <a:p>
                <a:pPr marL="173038" indent="-173038">
                  <a:spcAft>
                    <a:spcPts val="600"/>
                  </a:spcAft>
                  <a:buFont typeface="Arial" panose="020B0604020202020204" pitchFamily="34" charset="0"/>
                  <a:buChar char="•"/>
                </a:pPr>
                <a:r>
                  <a:rPr lang="en-US" sz="1800" b="1" dirty="0"/>
                  <a:t>When we say that a measurement is unbiased we mean that the average of a large set of unbiased measurements will be close to the true value.</a:t>
                </a:r>
              </a:p>
              <a:p>
                <a:pPr marL="173038" indent="-173038">
                  <a:spcAft>
                    <a:spcPts val="600"/>
                  </a:spcAft>
                  <a:buFont typeface="Arial" panose="020B0604020202020204" pitchFamily="34" charset="0"/>
                  <a:buChar char="•"/>
                </a:pPr>
                <a:r>
                  <a:rPr lang="en-US" sz="1800" b="1" dirty="0"/>
                  <a:t>The accuracy of our estimates of parameters are going to be dependent on the sample size, N. This is a key parameter in experimental design.</a:t>
                </a:r>
              </a:p>
              <a:p>
                <a:pPr marL="173038" indent="-173038">
                  <a:spcAft>
                    <a:spcPts val="600"/>
                  </a:spcAft>
                  <a:buFont typeface="Arial" panose="020B0604020202020204" pitchFamily="34" charset="0"/>
                  <a:buChar char="•"/>
                </a:pPr>
                <a:endParaRPr lang="en-US" sz="1800" b="1" dirty="0"/>
              </a:p>
              <a:p>
                <a:pPr marL="346075" lvl="1" indent="-173038">
                  <a:spcAft>
                    <a:spcPts val="600"/>
                  </a:spcAft>
                  <a:buFont typeface="Wingdings" pitchFamily="2" charset="2"/>
                  <a:buChar char="§"/>
                </a:pPr>
                <a:endParaRPr lang="en-US" sz="1800" b="1" dirty="0"/>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54895"/>
                <a:ext cx="8686801" cy="5930962"/>
              </a:xfrm>
              <a:prstGeom prst="rect">
                <a:avLst/>
              </a:prstGeom>
              <a:blipFill>
                <a:blip r:embed="rId2"/>
                <a:stretch>
                  <a:fillRect l="-1458" t="-1282" r="-87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8180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Standard Error of the Mean</a:t>
            </a:r>
            <a:endParaRPr lang="en-US" b="1" baseline="30000" dirty="0">
              <a:solidFill>
                <a:schemeClr val="accent2"/>
              </a:solidFill>
            </a:endParaRP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54895"/>
                <a:ext cx="8686801" cy="5930962"/>
              </a:xfrm>
              <a:prstGeom prst="rect">
                <a:avLst/>
              </a:prstGeom>
              <a:noFill/>
              <a:ln w="9525">
                <a:noFill/>
                <a:miter lim="800000"/>
                <a:headEnd/>
                <a:tailEnd/>
              </a:ln>
            </p:spPr>
            <p:txBody>
              <a:bodyPr wrap="square" lIns="0" tIns="0" rIns="0" bIns="0">
                <a:noAutofit/>
              </a:bodyPr>
              <a:lstStyle/>
              <a:p>
                <a:pPr marL="173038" indent="-173038">
                  <a:spcAft>
                    <a:spcPts val="1200"/>
                  </a:spcAft>
                  <a:buFont typeface="Arial" panose="020B0604020202020204" pitchFamily="34" charset="0"/>
                  <a:buChar char="•"/>
                </a:pPr>
                <a:r>
                  <a:rPr lang="en-US" sz="1800" b="1" dirty="0"/>
                  <a:t>In statistics the term “population” simply means a series of observations, such as the blood pressure of a sample of patients. A population is an aggregate of events or measurements in machine learning.</a:t>
                </a:r>
              </a:p>
              <a:p>
                <a:pPr marL="173038" indent="-173038">
                  <a:spcAft>
                    <a:spcPts val="1200"/>
                  </a:spcAft>
                  <a:buFont typeface="Arial" panose="020B0604020202020204" pitchFamily="34" charset="0"/>
                  <a:buChar char="•"/>
                </a:pPr>
                <a:r>
                  <a:rPr lang="en-US" sz="1800" b="1" dirty="0"/>
                  <a:t>If we draw a series of samples and calculate the mean of the observations in each, we have a series of means. </a:t>
                </a:r>
              </a:p>
              <a:p>
                <a:pPr marL="173038" indent="-173038">
                  <a:spcAft>
                    <a:spcPts val="1200"/>
                  </a:spcAft>
                  <a:buFont typeface="Arial" panose="020B0604020202020204" pitchFamily="34" charset="0"/>
                  <a:buChar char="•"/>
                </a:pPr>
                <a:r>
                  <a:rPr lang="en-US" sz="1800" b="1" dirty="0"/>
                  <a:t>These means generally conform to a Normal distribution, and they often do so even if the observations from which they were obtained do not.</a:t>
                </a:r>
              </a:p>
              <a:p>
                <a:pPr marL="173038" indent="-173038">
                  <a:spcAft>
                    <a:spcPts val="1200"/>
                  </a:spcAft>
                  <a:buFont typeface="Arial" panose="020B0604020202020204" pitchFamily="34" charset="0"/>
                  <a:buChar char="•"/>
                </a:pPr>
                <a:r>
                  <a:rPr lang="en-US" sz="1800" b="1" dirty="0"/>
                  <a:t>The standard error of the mean of one sample is an estimate of the standard deviation that would be obtained from the means of a large number of samples drawn from that population: </a:t>
                </a:r>
                <a14:m>
                  <m:oMath xmlns:m="http://schemas.openxmlformats.org/officeDocument/2006/math">
                    <m:r>
                      <a:rPr lang="en-US" sz="1800" b="0" i="1" smtClean="0">
                        <a:latin typeface="Cambria Math" panose="02040503050406030204" pitchFamily="18" charset="0"/>
                      </a:rPr>
                      <m:t>𝑆𝐸𝑀</m:t>
                    </m:r>
                    <m:r>
                      <a:rPr lang="en-US" sz="1800" b="0" i="1" smtClean="0">
                        <a:latin typeface="Cambria Math" panose="02040503050406030204" pitchFamily="18" charset="0"/>
                      </a:rPr>
                      <m:t>=</m:t>
                    </m:r>
                    <m:r>
                      <a:rPr lang="en-US" sz="1800" b="0" i="1" smtClean="0">
                        <a:latin typeface="Cambria Math" panose="02040503050406030204" pitchFamily="18" charset="0"/>
                      </a:rPr>
                      <m:t>𝑆𝐷</m:t>
                    </m:r>
                    <m:r>
                      <a:rPr lang="en-US" sz="1800" b="0" i="1" smtClean="0">
                        <a:latin typeface="Cambria Math" panose="02040503050406030204" pitchFamily="18" charset="0"/>
                      </a:rPr>
                      <m:t>/</m:t>
                    </m:r>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𝑁</m:t>
                        </m:r>
                      </m:e>
                    </m:rad>
                  </m:oMath>
                </a14:m>
                <a:r>
                  <a:rPr lang="en-US" sz="1800" b="1" dirty="0"/>
                  <a:t>.</a:t>
                </a:r>
              </a:p>
              <a:p>
                <a:pPr marL="173038" indent="-173038">
                  <a:spcAft>
                    <a:spcPts val="1200"/>
                  </a:spcAft>
                  <a:buFont typeface="Arial" panose="020B0604020202020204" pitchFamily="34" charset="0"/>
                  <a:buChar char="•"/>
                </a:pPr>
                <a:r>
                  <a:rPr lang="en-US" sz="1800" b="1" dirty="0"/>
                  <a:t>The standard error may be used to study the significance of the difference between the two means.</a:t>
                </a:r>
              </a:p>
              <a:p>
                <a:pPr marL="173038" indent="-173038">
                  <a:spcAft>
                    <a:spcPts val="600"/>
                  </a:spcAft>
                  <a:buFont typeface="Arial" panose="020B0604020202020204" pitchFamily="34" charset="0"/>
                  <a:buChar char="•"/>
                </a:pPr>
                <a:r>
                  <a:rPr lang="en-US" sz="1800" b="1" dirty="0"/>
                  <a:t>The standard error of a percentage can be shown to be given by the equation:</a:t>
                </a:r>
              </a:p>
              <a:p>
                <a:pPr marL="466725" indent="-66675">
                  <a:spcAft>
                    <a:spcPts val="1200"/>
                  </a:spcAft>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𝑆𝐸</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m:t>
                          </m:r>
                        </m:e>
                      </m:d>
                      <m:r>
                        <a:rPr lang="en-US" sz="1800" b="0" i="1" smtClean="0">
                          <a:latin typeface="Cambria Math" panose="02040503050406030204" pitchFamily="18" charset="0"/>
                        </a:rPr>
                        <m:t>=</m:t>
                      </m:r>
                      <m:rad>
                        <m:radPr>
                          <m:degHide m:val="on"/>
                          <m:ctrlPr>
                            <a:rPr lang="en-US" sz="1800" i="1" smtClean="0">
                              <a:latin typeface="Cambria Math" panose="02040503050406030204" pitchFamily="18" charset="0"/>
                            </a:rPr>
                          </m:ctrlPr>
                        </m:radPr>
                        <m:deg/>
                        <m:e>
                          <m:f>
                            <m:fPr>
                              <m:type m:val="lin"/>
                              <m:ctrlPr>
                                <a:rPr lang="en-US" sz="1800" i="1" smtClean="0">
                                  <a:latin typeface="Cambria Math" panose="02040503050406030204" pitchFamily="18" charset="0"/>
                                </a:rPr>
                              </m:ctrlPr>
                            </m:fPr>
                            <m:num>
                              <m:r>
                                <a:rPr lang="en-US" sz="1800" b="0" i="1">
                                  <a:latin typeface="Cambria Math" panose="02040503050406030204" pitchFamily="18" charset="0"/>
                                </a:rPr>
                                <m:t>𝑝</m:t>
                              </m:r>
                              <m:r>
                                <a:rPr lang="en-US" sz="1800" b="0" i="1">
                                  <a:latin typeface="Cambria Math" panose="02040503050406030204" pitchFamily="18" charset="0"/>
                                </a:rPr>
                                <m:t>(100−</m:t>
                              </m:r>
                              <m:r>
                                <a:rPr lang="en-US" sz="1800" b="0" i="1">
                                  <a:latin typeface="Cambria Math" panose="02040503050406030204" pitchFamily="18" charset="0"/>
                                </a:rPr>
                                <m:t>𝑝</m:t>
                              </m:r>
                              <m:r>
                                <a:rPr lang="en-US" sz="1800" b="0" i="1">
                                  <a:latin typeface="Cambria Math" panose="02040503050406030204" pitchFamily="18" charset="0"/>
                                </a:rPr>
                                <m:t>)</m:t>
                              </m:r>
                            </m:num>
                            <m:den>
                              <m:r>
                                <a:rPr lang="en-US" sz="1800" b="0" i="1" smtClean="0">
                                  <a:latin typeface="Cambria Math" panose="02040503050406030204" pitchFamily="18" charset="0"/>
                                </a:rPr>
                                <m:t>𝑁</m:t>
                              </m:r>
                            </m:den>
                          </m:f>
                        </m:e>
                      </m:rad>
                    </m:oMath>
                  </m:oMathPara>
                </a14:m>
                <a:endParaRPr lang="en-US" sz="1800" dirty="0"/>
              </a:p>
              <a:p>
                <a:pPr marL="173038">
                  <a:spcAft>
                    <a:spcPts val="1200"/>
                  </a:spcAft>
                </a:pPr>
                <a:r>
                  <a:rPr lang="en-US" sz="1800" b="1" dirty="0"/>
                  <a:t>This is based on an assumption that the percentage obeys a Gaussian distribution, which is reasonable based on the Central Limit Theorem.</a:t>
                </a:r>
              </a:p>
              <a:p>
                <a:pPr marL="346075" lvl="1" indent="-173038">
                  <a:spcAft>
                    <a:spcPts val="600"/>
                  </a:spcAft>
                  <a:buFont typeface="Wingdings" pitchFamily="2" charset="2"/>
                  <a:buChar char="§"/>
                </a:pPr>
                <a:endParaRPr lang="en-US" sz="1800" b="1" dirty="0"/>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54895"/>
                <a:ext cx="8686801" cy="5930962"/>
              </a:xfrm>
              <a:prstGeom prst="rect">
                <a:avLst/>
              </a:prstGeom>
              <a:blipFill>
                <a:blip r:embed="rId2"/>
                <a:stretch>
                  <a:fillRect l="-1458" t="-1282" r="-2187"/>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7040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Differences Between Means</a:t>
            </a:r>
            <a:endParaRPr lang="en-US" b="1" baseline="30000" dirty="0">
              <a:solidFill>
                <a:schemeClr val="accent2"/>
              </a:solidFill>
            </a:endParaRP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54894"/>
                <a:ext cx="8686801" cy="6203105"/>
              </a:xfrm>
              <a:prstGeom prst="rect">
                <a:avLst/>
              </a:prstGeom>
              <a:noFill/>
              <a:ln w="9525">
                <a:noFill/>
                <a:miter lim="800000"/>
                <a:headEnd/>
                <a:tailEnd/>
              </a:ln>
            </p:spPr>
            <p:txBody>
              <a:bodyPr wrap="square" lIns="0" tIns="0" rIns="0" bIns="0">
                <a:noAutofit/>
              </a:bodyPr>
              <a:lstStyle/>
              <a:p>
                <a:pPr marL="173038" indent="-173038">
                  <a:spcAft>
                    <a:spcPts val="1200"/>
                  </a:spcAft>
                  <a:buFont typeface="Arial" panose="020B0604020202020204" pitchFamily="34" charset="0"/>
                  <a:buChar char="•"/>
                </a:pPr>
                <a:r>
                  <a:rPr lang="en-US" sz="1800" b="1" dirty="0"/>
                  <a:t>In this lecture, we want to focus on whether the difference in error rates between two experiments is “statistically significant” – meaning it did not happen by chance. We use this to compare algorithms.</a:t>
                </a:r>
              </a:p>
              <a:p>
                <a:pPr marL="173038" indent="-173038">
                  <a:spcAft>
                    <a:spcPts val="1200"/>
                  </a:spcAft>
                  <a:buFont typeface="Arial" panose="020B0604020202020204" pitchFamily="34" charset="0"/>
                  <a:buChar char="•"/>
                </a:pPr>
                <a:r>
                  <a:rPr lang="en-US" sz="1800" b="1" dirty="0"/>
                  <a:t>A mean that departs by more than twice its standard error from the population mean would be expected by chance only in about 5% of samples.</a:t>
                </a:r>
              </a:p>
              <a:p>
                <a:pPr marL="173038" indent="-173038">
                  <a:spcAft>
                    <a:spcPts val="1200"/>
                  </a:spcAft>
                  <a:buFont typeface="Arial" panose="020B0604020202020204" pitchFamily="34" charset="0"/>
                  <a:buChar char="•"/>
                </a:pPr>
                <a:r>
                  <a:rPr lang="en-US" sz="1800" b="1" dirty="0"/>
                  <a:t>The difference between the means of two samples has a standard error. </a:t>
                </a:r>
              </a:p>
              <a:p>
                <a:pPr marL="173038" indent="-173038">
                  <a:spcAft>
                    <a:spcPts val="1200"/>
                  </a:spcAft>
                  <a:buFont typeface="Arial" panose="020B0604020202020204" pitchFamily="34" charset="0"/>
                  <a:buChar char="•"/>
                </a:pPr>
                <a:r>
                  <a:rPr lang="en-US" sz="1800" b="1" dirty="0"/>
                  <a:t>We do not usually know the population mean, so we may suppose that the mean of one of our samples estimates it. </a:t>
                </a:r>
              </a:p>
              <a:p>
                <a:pPr marL="173038" indent="-173038">
                  <a:spcAft>
                    <a:spcPts val="1200"/>
                  </a:spcAft>
                  <a:buFont typeface="Arial" panose="020B0604020202020204" pitchFamily="34" charset="0"/>
                  <a:buChar char="•"/>
                </a:pPr>
                <a:r>
                  <a:rPr lang="en-US" sz="1800" b="1" dirty="0"/>
                  <a:t>The sample mean may happen to be </a:t>
                </a:r>
                <a:br>
                  <a:rPr lang="en-US" sz="1800" b="1" dirty="0"/>
                </a:br>
                <a:r>
                  <a:rPr lang="en-US" sz="1800" b="1" dirty="0"/>
                  <a:t>identical with the population mean but it </a:t>
                </a:r>
                <a:br>
                  <a:rPr lang="en-US" sz="1800" b="1" dirty="0"/>
                </a:br>
                <a:r>
                  <a:rPr lang="en-US" sz="1800" b="1" dirty="0"/>
                  <a:t>more probably lies somewhere above or </a:t>
                </a:r>
                <a:br>
                  <a:rPr lang="en-US" sz="1800" b="1" dirty="0"/>
                </a:br>
                <a:r>
                  <a:rPr lang="en-US" sz="1800" b="1" dirty="0"/>
                  <a:t>below the population mean, and there is a </a:t>
                </a:r>
                <a:br>
                  <a:rPr lang="en-US" sz="1800" b="1" i="1" dirty="0">
                    <a:latin typeface="Cambria Math" panose="02040503050406030204" pitchFamily="18" charset="0"/>
                  </a:rPr>
                </a:br>
                <a14:m>
                  <m:oMath xmlns:m="http://schemas.openxmlformats.org/officeDocument/2006/math">
                    <m:r>
                      <a:rPr lang="en-US" sz="1800" b="0" i="1" dirty="0" smtClean="0">
                        <a:latin typeface="Cambria Math" panose="02040503050406030204" pitchFamily="18" charset="0"/>
                      </a:rPr>
                      <m:t>95%</m:t>
                    </m:r>
                  </m:oMath>
                </a14:m>
                <a:r>
                  <a:rPr lang="en-US" sz="1800" b="1" dirty="0"/>
                  <a:t> chance that it is within </a:t>
                </a:r>
                <a14:m>
                  <m:oMath xmlns:m="http://schemas.openxmlformats.org/officeDocument/2006/math">
                    <m:r>
                      <a:rPr lang="en-US" sz="1800" b="0" i="1" dirty="0" smtClean="0">
                        <a:latin typeface="Cambria Math" panose="02040503050406030204" pitchFamily="18" charset="0"/>
                      </a:rPr>
                      <m:t>1.96</m:t>
                    </m:r>
                  </m:oMath>
                </a14:m>
                <a:r>
                  <a:rPr lang="en-US" sz="1800" dirty="0"/>
                  <a:t> </a:t>
                </a:r>
                <a:r>
                  <a:rPr lang="en-US" sz="1800" b="1" dirty="0"/>
                  <a:t>standard </a:t>
                </a:r>
                <a:br>
                  <a:rPr lang="en-US" sz="1800" b="1" dirty="0"/>
                </a:br>
                <a:r>
                  <a:rPr lang="en-US" sz="1800" b="1" dirty="0"/>
                  <a:t>errors of it.</a:t>
                </a:r>
              </a:p>
              <a:p>
                <a:pPr marL="173038" indent="-173038">
                  <a:spcAft>
                    <a:spcPts val="1200"/>
                  </a:spcAft>
                  <a:buFont typeface="Arial" panose="020B0604020202020204" pitchFamily="34" charset="0"/>
                  <a:buChar char="•"/>
                </a:pPr>
                <a:r>
                  <a:rPr lang="en-US" sz="1800" b="1" dirty="0"/>
                  <a:t>If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a:latin typeface="Cambria Math" panose="02040503050406030204" pitchFamily="18" charset="0"/>
                          </a:rPr>
                          <m:t>1</m:t>
                        </m:r>
                      </m:sub>
                    </m:sSub>
                  </m:oMath>
                </a14:m>
                <a:r>
                  <a:rPr lang="en-US" sz="1800" dirty="0"/>
                  <a:t> </a:t>
                </a:r>
                <a:r>
                  <a:rPr lang="en-US" sz="1800" b="1" dirty="0"/>
                  <a:t>represents the standard deviation of sample 1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𝑁</m:t>
                        </m:r>
                      </m:e>
                      <m:sub>
                        <m:r>
                          <a:rPr lang="en-US" sz="1800" b="0" i="1">
                            <a:latin typeface="Cambria Math" panose="02040503050406030204" pitchFamily="18" charset="0"/>
                          </a:rPr>
                          <m:t>1</m:t>
                        </m:r>
                      </m:sub>
                    </m:sSub>
                  </m:oMath>
                </a14:m>
                <a:r>
                  <a:rPr lang="en-US" sz="1800" b="1"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smtClean="0">
                            <a:latin typeface="Cambria Math" panose="02040503050406030204" pitchFamily="18" charset="0"/>
                          </a:rPr>
                          <m:t>2</m:t>
                        </m:r>
                      </m:sub>
                    </m:sSub>
                  </m:oMath>
                </a14:m>
                <a:r>
                  <a:rPr lang="en-US" sz="1800" dirty="0"/>
                  <a:t> </a:t>
                </a:r>
                <a:r>
                  <a:rPr lang="en-US" sz="1800" b="1" dirty="0"/>
                  <a:t>the standard deviation of sample 2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𝑁</m:t>
                        </m:r>
                      </m:e>
                      <m:sub>
                        <m:r>
                          <a:rPr lang="en-US" sz="1800" b="0" i="1">
                            <a:latin typeface="Cambria Math" panose="02040503050406030204" pitchFamily="18" charset="0"/>
                          </a:rPr>
                          <m:t>2</m:t>
                        </m:r>
                      </m:sub>
                    </m:sSub>
                  </m:oMath>
                </a14:m>
                <a:r>
                  <a:rPr lang="en-US" sz="1800" b="1" dirty="0"/>
                  <a:t>), then the standard error of the difference between the two means is: </a:t>
                </a:r>
                <a14:m>
                  <m:oMath xmlns:m="http://schemas.openxmlformats.org/officeDocument/2006/math">
                    <m:r>
                      <a:rPr lang="en-US" sz="1800" b="0" i="1" smtClean="0">
                        <a:latin typeface="Cambria Math" panose="02040503050406030204" pitchFamily="18" charset="0"/>
                      </a:rPr>
                      <m:t>𝑆𝐸</m:t>
                    </m:r>
                    <m:r>
                      <a:rPr lang="en-US" sz="1800" b="0" i="1" smtClean="0">
                        <a:latin typeface="Cambria Math" panose="02040503050406030204" pitchFamily="18" charset="0"/>
                      </a:rPr>
                      <m:t> </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𝑑𝑖𝑓𝑓</m:t>
                        </m:r>
                      </m:e>
                    </m:d>
                    <m:r>
                      <a:rPr lang="en-US" sz="1800" b="0" i="1" smtClean="0">
                        <a:latin typeface="Cambria Math" panose="02040503050406030204" pitchFamily="18" charset="0"/>
                      </a:rPr>
                      <m:t>=</m:t>
                    </m:r>
                    <m:rad>
                      <m:radPr>
                        <m:degHide m:val="on"/>
                        <m:ctrlPr>
                          <a:rPr lang="en-US" sz="1800" i="1" smtClean="0">
                            <a:latin typeface="Cambria Math" panose="02040503050406030204" pitchFamily="18" charset="0"/>
                          </a:rPr>
                        </m:ctrlPr>
                      </m:radPr>
                      <m:deg/>
                      <m:e>
                        <m:d>
                          <m:dPr>
                            <m:ctrlPr>
                              <a:rPr lang="en-US" sz="1800" i="1" smtClean="0">
                                <a:latin typeface="Cambria Math" panose="02040503050406030204" pitchFamily="18" charset="0"/>
                              </a:rPr>
                            </m:ctrlPr>
                          </m:dPr>
                          <m:e>
                            <m:f>
                              <m:fPr>
                                <m:ctrlPr>
                                  <a:rPr lang="en-US" sz="1800" i="1" smtClean="0">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smtClean="0">
                                            <a:latin typeface="Cambria Math" panose="02040503050406030204" pitchFamily="18" charset="0"/>
                                          </a:rPr>
                                          <m:t>1</m:t>
                                        </m:r>
                                      </m:sub>
                                    </m:sSub>
                                  </m:e>
                                  <m:sup>
                                    <m:r>
                                      <a:rPr lang="en-US" sz="1800" b="0" i="1">
                                        <a:latin typeface="Cambria Math" panose="02040503050406030204" pitchFamily="18" charset="0"/>
                                      </a:rPr>
                                      <m:t>2</m:t>
                                    </m:r>
                                  </m:sup>
                                </m:sSup>
                              </m:num>
                              <m:den>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𝑁</m:t>
                                    </m:r>
                                  </m:e>
                                  <m:sub>
                                    <m:r>
                                      <a:rPr lang="en-US" sz="1800" b="0" i="1" smtClean="0">
                                        <a:latin typeface="Cambria Math" panose="02040503050406030204" pitchFamily="18" charset="0"/>
                                      </a:rPr>
                                      <m:t>1</m:t>
                                    </m:r>
                                  </m:sub>
                                </m:sSub>
                              </m:den>
                            </m:f>
                            <m:r>
                              <a:rPr lang="en-US" sz="1800" b="0" i="1" smtClean="0">
                                <a:latin typeface="Cambria Math" panose="02040503050406030204" pitchFamily="18" charset="0"/>
                              </a:rPr>
                              <m:t>+</m:t>
                            </m:r>
                            <m:f>
                              <m:fPr>
                                <m:ctrlPr>
                                  <a:rPr lang="en-US" sz="1800" i="1">
                                    <a:latin typeface="Cambria Math" panose="02040503050406030204" pitchFamily="18" charset="0"/>
                                  </a:rPr>
                                </m:ctrlPr>
                              </m:fPr>
                              <m:num>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smtClean="0">
                                            <a:latin typeface="Cambria Math" panose="02040503050406030204" pitchFamily="18" charset="0"/>
                                          </a:rPr>
                                          <m:t>2</m:t>
                                        </m:r>
                                      </m:sub>
                                    </m:sSub>
                                  </m:e>
                                  <m:sup>
                                    <m:r>
                                      <a:rPr lang="en-US" sz="1800" b="0" i="1">
                                        <a:latin typeface="Cambria Math" panose="02040503050406030204" pitchFamily="18" charset="0"/>
                                      </a:rPr>
                                      <m:t>2</m:t>
                                    </m:r>
                                  </m:sup>
                                </m:sSup>
                              </m:num>
                              <m:den>
                                <m:sSub>
                                  <m:sSubPr>
                                    <m:ctrlPr>
                                      <a:rPr lang="en-US" sz="1800" i="1">
                                        <a:latin typeface="Cambria Math" panose="02040503050406030204" pitchFamily="18" charset="0"/>
                                      </a:rPr>
                                    </m:ctrlPr>
                                  </m:sSubPr>
                                  <m:e>
                                    <m:r>
                                      <a:rPr lang="en-US" sz="1800" b="0" i="1">
                                        <a:latin typeface="Cambria Math" panose="02040503050406030204" pitchFamily="18" charset="0"/>
                                      </a:rPr>
                                      <m:t>𝑁</m:t>
                                    </m:r>
                                  </m:e>
                                  <m:sub>
                                    <m:r>
                                      <a:rPr lang="en-US" sz="1800" b="0" i="1" smtClean="0">
                                        <a:latin typeface="Cambria Math" panose="02040503050406030204" pitchFamily="18" charset="0"/>
                                      </a:rPr>
                                      <m:t>2</m:t>
                                    </m:r>
                                  </m:sub>
                                </m:sSub>
                              </m:den>
                            </m:f>
                          </m:e>
                        </m:d>
                      </m:e>
                    </m:rad>
                  </m:oMath>
                </a14:m>
                <a:r>
                  <a:rPr lang="en-US" sz="1800" b="1" dirty="0"/>
                  <a:t> .</a:t>
                </a: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54894"/>
                <a:ext cx="8686801" cy="6203105"/>
              </a:xfrm>
              <a:prstGeom prst="rect">
                <a:avLst/>
              </a:prstGeom>
              <a:blipFill>
                <a:blip r:embed="rId2"/>
                <a:stretch>
                  <a:fillRect l="-1458" t="-1227" r="-2041"/>
                </a:stretch>
              </a:blipFill>
              <a:ln w="9525">
                <a:noFill/>
                <a:miter lim="800000"/>
                <a:headEnd/>
                <a:tailEnd/>
              </a:ln>
            </p:spPr>
            <p:txBody>
              <a:bodyPr/>
              <a:lstStyle/>
              <a:p>
                <a:r>
                  <a:rPr lang="en-US">
                    <a:noFill/>
                  </a:rPr>
                  <a:t> </a:t>
                </a:r>
              </a:p>
            </p:txBody>
          </p:sp>
        </mc:Fallback>
      </mc:AlternateContent>
      <p:pic>
        <p:nvPicPr>
          <p:cNvPr id="264194" name="Picture 2" descr="figure image">
            <a:hlinkClick r:id="rId3"/>
            <a:extLst>
              <a:ext uri="{FF2B5EF4-FFF2-40B4-BE49-F238E27FC236}">
                <a16:creationId xmlns:a16="http://schemas.microsoft.com/office/drawing/2014/main" id="{785EF45B-1CBF-B345-B050-66A658EBFB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900" y="3429000"/>
            <a:ext cx="3492500" cy="155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46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227013" y="0"/>
            <a:ext cx="8686800" cy="484632"/>
          </a:xfrm>
          <a:prstGeom prst="rect">
            <a:avLst/>
          </a:prstGeom>
          <a:noFill/>
          <a:ln w="9525">
            <a:noFill/>
            <a:miter lim="800000"/>
            <a:headEnd/>
            <a:tailEnd/>
          </a:ln>
        </p:spPr>
        <p:txBody>
          <a:bodyPr wrap="square" lIns="0" tIns="0" rIns="0" bIns="0" anchor="ctr" anchorCtr="0">
            <a:noAutofit/>
          </a:bodyPr>
          <a:lstStyle/>
          <a:p>
            <a:pPr>
              <a:spcBef>
                <a:spcPct val="50000"/>
              </a:spcBef>
            </a:pPr>
            <a:r>
              <a:rPr lang="en-US" b="1" dirty="0">
                <a:solidFill>
                  <a:schemeClr val="accent2"/>
                </a:solidFill>
              </a:rPr>
              <a:t>Differences Between Means (Cont.)</a:t>
            </a:r>
            <a:endParaRPr lang="en-US" b="1" baseline="30000" dirty="0">
              <a:solidFill>
                <a:schemeClr val="accent2"/>
              </a:solidFill>
            </a:endParaRPr>
          </a:p>
        </p:txBody>
      </p:sp>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228599" y="654894"/>
                <a:ext cx="8686801" cy="6203105"/>
              </a:xfrm>
              <a:prstGeom prst="rect">
                <a:avLst/>
              </a:prstGeom>
              <a:noFill/>
              <a:ln w="9525">
                <a:noFill/>
                <a:miter lim="800000"/>
                <a:headEnd/>
                <a:tailEnd/>
              </a:ln>
            </p:spPr>
            <p:txBody>
              <a:bodyPr wrap="square" lIns="0" tIns="0" rIns="0" bIns="0">
                <a:noAutofit/>
              </a:bodyPr>
              <a:lstStyle/>
              <a:p>
                <a:pPr marL="173038" indent="-173038">
                  <a:spcAft>
                    <a:spcPts val="1200"/>
                  </a:spcAft>
                  <a:buFont typeface="Arial" panose="020B0604020202020204" pitchFamily="34" charset="0"/>
                  <a:buChar char="•"/>
                </a:pPr>
                <a:r>
                  <a:rPr lang="en-US" sz="1800" b="1" dirty="0"/>
                  <a:t>For two means,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1</m:t>
                        </m:r>
                      </m:sub>
                    </m:sSub>
                  </m:oMath>
                </a14:m>
                <a:r>
                  <a:rPr lang="en-US" sz="1800" b="1" dirty="0"/>
                  <a:t> and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ea typeface="Cambria Math" panose="02040503050406030204" pitchFamily="18" charset="0"/>
                          </a:rPr>
                          <m:t>2</m:t>
                        </m:r>
                      </m:sub>
                    </m:sSub>
                  </m:oMath>
                </a14:m>
                <a:r>
                  <a:rPr lang="en-US" sz="1800" b="1" dirty="0"/>
                  <a:t>, the expected range for a value to fall within for a </a:t>
                </a:r>
                <a14:m>
                  <m:oMath xmlns:m="http://schemas.openxmlformats.org/officeDocument/2006/math">
                    <m:r>
                      <a:rPr lang="en-US" sz="1800" i="1" dirty="0" smtClean="0">
                        <a:latin typeface="Cambria Math" panose="02040503050406030204" pitchFamily="18" charset="0"/>
                      </a:rPr>
                      <m:t>95%</m:t>
                    </m:r>
                  </m:oMath>
                </a14:m>
                <a:r>
                  <a:rPr lang="en-US" sz="1800" b="1" dirty="0"/>
                  <a:t> confidence is: </a:t>
                </a:r>
                <a14:m>
                  <m:oMath xmlns:m="http://schemas.openxmlformats.org/officeDocument/2006/math">
                    <m:d>
                      <m:dPr>
                        <m:begChr m:val="["/>
                        <m:endChr m:val="]"/>
                        <m:ctrlPr>
                          <a:rPr lang="en-US" sz="1800" i="1" smtClean="0">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𝜇</m:t>
                            </m:r>
                          </m:e>
                          <m:sub>
                            <m:r>
                              <a:rPr lang="en-US" sz="1800" b="0" i="1" smtClean="0">
                                <a:latin typeface="Cambria Math" panose="02040503050406030204" pitchFamily="18" charset="0"/>
                              </a:rPr>
                              <m:t>𝑚𝑖𝑛</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a:latin typeface="Cambria Math" panose="02040503050406030204" pitchFamily="18" charset="0"/>
                              </a:rPr>
                              <m:t>𝑚</m:t>
                            </m:r>
                            <m:r>
                              <a:rPr lang="en-US" sz="1800" b="0" i="1" smtClean="0">
                                <a:latin typeface="Cambria Math" panose="02040503050406030204" pitchFamily="18" charset="0"/>
                              </a:rPr>
                              <m:t>𝑎𝑥</m:t>
                            </m:r>
                          </m:sub>
                        </m:sSub>
                      </m:e>
                    </m:d>
                    <m:r>
                      <a:rPr lang="en-US" sz="1800" b="0" i="1" smtClean="0">
                        <a:latin typeface="Cambria Math" panose="02040503050406030204" pitchFamily="18" charset="0"/>
                      </a:rPr>
                      <m:t>=</m:t>
                    </m:r>
                    <m:d>
                      <m:dPr>
                        <m:begChr m:val="["/>
                        <m:endChr m:val="]"/>
                        <m:ctrlPr>
                          <a:rPr lang="en-US" sz="1800" i="1" smtClean="0">
                            <a:latin typeface="Cambria Math" panose="02040503050406030204" pitchFamily="18" charset="0"/>
                          </a:rPr>
                        </m:ctrlPr>
                      </m:dPr>
                      <m:e>
                        <m:d>
                          <m:dPr>
                            <m:ctrlPr>
                              <a:rPr lang="en-US" sz="1800" i="1" smtClean="0">
                                <a:latin typeface="Cambria Math" panose="02040503050406030204" pitchFamily="18" charset="0"/>
                              </a:rPr>
                            </m:ctrlPr>
                          </m:dPr>
                          <m:e>
                            <m:f>
                              <m:fPr>
                                <m:ctrlPr>
                                  <a:rPr lang="en-US" sz="1800" i="1" smtClean="0">
                                    <a:latin typeface="Cambria Math" panose="02040503050406030204" pitchFamily="18" charset="0"/>
                                  </a:rPr>
                                </m:ctrlPr>
                              </m:fPr>
                              <m:num>
                                <m:d>
                                  <m:dPr>
                                    <m:ctrlPr>
                                      <a:rPr lang="en-US" sz="1800" i="1" smtClean="0">
                                        <a:latin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a:latin typeface="Cambria Math" panose="02040503050406030204" pitchFamily="18" charset="0"/>
                                            <a:ea typeface="Cambria Math" panose="02040503050406030204" pitchFamily="18" charset="0"/>
                                          </a:rPr>
                                          <m:t>1</m:t>
                                        </m:r>
                                      </m:sub>
                                    </m:sSub>
                                    <m:r>
                                      <a:rPr lang="en-US" sz="1800" b="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b="0" i="1">
                                            <a:latin typeface="Cambria Math" panose="02040503050406030204" pitchFamily="18" charset="0"/>
                                            <a:ea typeface="Cambria Math" panose="02040503050406030204" pitchFamily="18" charset="0"/>
                                          </a:rPr>
                                          <m:t>𝜇</m:t>
                                        </m:r>
                                      </m:e>
                                      <m:sub>
                                        <m:r>
                                          <a:rPr lang="en-US" sz="1800" b="0" i="1">
                                            <a:latin typeface="Cambria Math" panose="02040503050406030204" pitchFamily="18" charset="0"/>
                                            <a:ea typeface="Cambria Math" panose="02040503050406030204" pitchFamily="18" charset="0"/>
                                          </a:rPr>
                                          <m:t>2</m:t>
                                        </m:r>
                                      </m:sub>
                                    </m:sSub>
                                  </m:e>
                                </m:d>
                              </m:num>
                              <m:den>
                                <m:r>
                                  <a:rPr lang="en-US" sz="1800" b="0" i="1" smtClean="0">
                                    <a:latin typeface="Cambria Math" panose="02040503050406030204" pitchFamily="18" charset="0"/>
                                  </a:rPr>
                                  <m:t>2</m:t>
                                </m:r>
                              </m:den>
                            </m:f>
                          </m:e>
                        </m:d>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1.96∗</m:t>
                        </m:r>
                        <m:r>
                          <a:rPr lang="en-US" sz="1800" b="0" i="1" smtClean="0">
                            <a:latin typeface="Cambria Math" panose="02040503050406030204" pitchFamily="18" charset="0"/>
                          </a:rPr>
                          <m:t>𝑆𝐸</m:t>
                        </m:r>
                        <m:d>
                          <m:dPr>
                            <m:ctrlPr>
                              <a:rPr lang="en-US" sz="1800" i="1" smtClean="0">
                                <a:latin typeface="Cambria Math" panose="02040503050406030204" pitchFamily="18" charset="0"/>
                              </a:rPr>
                            </m:ctrlPr>
                          </m:dPr>
                          <m:e>
                            <m:r>
                              <a:rPr lang="en-US" sz="1800" b="0" i="1" smtClean="0">
                                <a:latin typeface="Cambria Math" panose="02040503050406030204" pitchFamily="18" charset="0"/>
                              </a:rPr>
                              <m:t>𝑑𝑖𝑓𝑓</m:t>
                            </m:r>
                          </m:e>
                        </m:d>
                      </m:e>
                    </m:d>
                    <m:r>
                      <a:rPr lang="en-US" sz="1800" b="1" i="1" smtClean="0">
                        <a:latin typeface="Cambria Math" panose="02040503050406030204" pitchFamily="18" charset="0"/>
                      </a:rPr>
                      <m:t>.</m:t>
                    </m:r>
                  </m:oMath>
                </a14:m>
                <a:endParaRPr lang="en-US" sz="1800" b="1" dirty="0"/>
              </a:p>
              <a:p>
                <a:pPr marL="173038" indent="-173038">
                  <a:spcAft>
                    <a:spcPts val="1200"/>
                  </a:spcAft>
                  <a:buFont typeface="Arial" panose="020B0604020202020204" pitchFamily="34" charset="0"/>
                  <a:buChar char="•"/>
                </a:pPr>
                <a:r>
                  <a:rPr lang="en-US" sz="1800" b="1" dirty="0"/>
                  <a:t>The confidence value is referred to as </a:t>
                </a:r>
                <a14:m>
                  <m:oMath xmlns:m="http://schemas.openxmlformats.org/officeDocument/2006/math">
                    <m:r>
                      <a:rPr lang="en-US" sz="1800" b="0" i="1" dirty="0" smtClean="0">
                        <a:latin typeface="Cambria Math" panose="02040503050406030204" pitchFamily="18" charset="0"/>
                      </a:rPr>
                      <m:t>𝐶</m:t>
                    </m:r>
                  </m:oMath>
                </a14:m>
                <a:r>
                  <a:rPr lang="en-US" sz="1800" b="1" dirty="0"/>
                  <a:t> (</a:t>
                </a:r>
                <a14:m>
                  <m:oMath xmlns:m="http://schemas.openxmlformats.org/officeDocument/2006/math">
                    <m:r>
                      <a:rPr lang="en-US" sz="1800" i="1" dirty="0" smtClean="0">
                        <a:latin typeface="Cambria Math" panose="02040503050406030204" pitchFamily="18" charset="0"/>
                      </a:rPr>
                      <m:t>95</m:t>
                    </m:r>
                  </m:oMath>
                </a14:m>
                <a:r>
                  <a:rPr lang="en-US" sz="1800" b="1" dirty="0"/>
                  <a:t>% in this case). Values of </a:t>
                </a:r>
                <a14:m>
                  <m:oMath xmlns:m="http://schemas.openxmlformats.org/officeDocument/2006/math">
                    <m:r>
                      <a:rPr lang="en-US" sz="1800" i="1" dirty="0" smtClean="0">
                        <a:latin typeface="Cambria Math" panose="02040503050406030204" pitchFamily="18" charset="0"/>
                      </a:rPr>
                      <m:t>80%</m:t>
                    </m:r>
                  </m:oMath>
                </a14:m>
                <a:r>
                  <a:rPr lang="en-US" sz="1800" b="1" dirty="0"/>
                  <a:t> and </a:t>
                </a:r>
                <a14:m>
                  <m:oMath xmlns:m="http://schemas.openxmlformats.org/officeDocument/2006/math">
                    <m:r>
                      <a:rPr lang="en-US" sz="1800" i="1" dirty="0" smtClean="0">
                        <a:latin typeface="Cambria Math" panose="02040503050406030204" pitchFamily="18" charset="0"/>
                      </a:rPr>
                      <m:t>95%</m:t>
                    </m:r>
                  </m:oMath>
                </a14:m>
                <a:r>
                  <a:rPr lang="en-US" sz="1800" b="1" dirty="0"/>
                  <a:t> are common in the machine learning literature.</a:t>
                </a:r>
              </a:p>
              <a:p>
                <a:pPr marL="173038" indent="-173038">
                  <a:spcAft>
                    <a:spcPts val="1200"/>
                  </a:spcAft>
                  <a:buFont typeface="Arial" panose="020B0604020202020204" pitchFamily="34" charset="0"/>
                  <a:buChar char="•"/>
                </a:pPr>
                <a:r>
                  <a:rPr lang="en-US" sz="1800" b="1" dirty="0"/>
                  <a:t>However, we have a problem. We don’t often know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a:latin typeface="Cambria Math" panose="02040503050406030204" pitchFamily="18" charset="0"/>
                          </a:rPr>
                          <m:t>1</m:t>
                        </m:r>
                      </m:sub>
                    </m:sSub>
                  </m:oMath>
                </a14:m>
                <a:r>
                  <a:rPr lang="en-US" sz="1800" b="1" dirty="0"/>
                  <a:t> and </a:t>
                </a:r>
                <a14:m>
                  <m:oMath xmlns:m="http://schemas.openxmlformats.org/officeDocument/2006/math">
                    <m:sSub>
                      <m:sSubPr>
                        <m:ctrlPr>
                          <a:rPr lang="en-US" sz="1800" i="1">
                            <a:latin typeface="Cambria Math" panose="02040503050406030204" pitchFamily="18" charset="0"/>
                          </a:rPr>
                        </m:ctrlPr>
                      </m:sSubPr>
                      <m:e>
                        <m:r>
                          <a:rPr lang="en-US" sz="1800" b="0" i="1">
                            <a:latin typeface="Cambria Math" panose="02040503050406030204" pitchFamily="18" charset="0"/>
                          </a:rPr>
                          <m:t>𝑆𝐷</m:t>
                        </m:r>
                      </m:e>
                      <m:sub>
                        <m:r>
                          <a:rPr lang="en-US" sz="1800" b="0" i="1">
                            <a:latin typeface="Cambria Math" panose="02040503050406030204" pitchFamily="18" charset="0"/>
                          </a:rPr>
                          <m:t>2</m:t>
                        </m:r>
                      </m:sub>
                    </m:sSub>
                  </m:oMath>
                </a14:m>
                <a:r>
                  <a:rPr lang="en-US" sz="1800" b="1" dirty="0"/>
                  <a:t>. We can estimate these using a cross-validation approach, but it is more common to use a “</a:t>
                </a:r>
                <a14:m>
                  <m:oMath xmlns:m="http://schemas.openxmlformats.org/officeDocument/2006/math">
                    <m:r>
                      <a:rPr lang="en-US" sz="1800" i="1" dirty="0" smtClean="0">
                        <a:latin typeface="Cambria Math" panose="02040503050406030204" pitchFamily="18" charset="0"/>
                      </a:rPr>
                      <m:t>𝑧</m:t>
                    </m:r>
                  </m:oMath>
                </a14:m>
                <a:r>
                  <a:rPr lang="en-US" sz="1800" b="1" dirty="0"/>
                  <a:t>-statistic” and what is known as a significance of proportions test.</a:t>
                </a: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228599" y="654894"/>
                <a:ext cx="8686801" cy="6203105"/>
              </a:xfrm>
              <a:prstGeom prst="rect">
                <a:avLst/>
              </a:prstGeom>
              <a:blipFill>
                <a:blip r:embed="rId2"/>
                <a:stretch>
                  <a:fillRect l="-1458" t="-1227" r="-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77253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sip_default">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_title">
  <a:themeElements>
    <a:clrScheme name="ISIP Standard">
      <a:dk1>
        <a:srgbClr val="000000"/>
      </a:dk1>
      <a:lt1>
        <a:srgbClr val="000000"/>
      </a:lt1>
      <a:dk2>
        <a:srgbClr val="000000"/>
      </a:dk2>
      <a:lt2>
        <a:srgbClr val="000000"/>
      </a:lt2>
      <a:accent1>
        <a:srgbClr val="333399"/>
      </a:accent1>
      <a:accent2>
        <a:srgbClr val="892034"/>
      </a:accent2>
      <a:accent3>
        <a:srgbClr val="FFFFE2"/>
      </a:accent3>
      <a:accent4>
        <a:srgbClr val="FFFFE2"/>
      </a:accent4>
      <a:accent5>
        <a:srgbClr val="FFFFE2"/>
      </a:accent5>
      <a:accent6>
        <a:srgbClr val="FFFFE2"/>
      </a:accent6>
      <a:hlink>
        <a:srgbClr val="892034"/>
      </a:hlink>
      <a:folHlink>
        <a:srgbClr val="892034"/>
      </a:folHlink>
    </a:clrScheme>
    <a:fontScheme name="ISIP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lecture_title</Template>
  <TotalTime>8061</TotalTime>
  <Words>3384</Words>
  <Application>Microsoft Macintosh PowerPoint</Application>
  <PresentationFormat>Letter Paper (8.5x11 in)</PresentationFormat>
  <Paragraphs>135</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Cambria Math</vt:lpstr>
      <vt:lpstr>Times New Roman</vt:lpstr>
      <vt:lpstr>Wingdings</vt:lpstr>
      <vt:lpstr>isip_default</vt:lpstr>
      <vt:lpstr>1_lecture_title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Gateway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Joseph Picone</cp:lastModifiedBy>
  <cp:revision>507</cp:revision>
  <dcterms:created xsi:type="dcterms:W3CDTF">2002-09-12T17:13:32Z</dcterms:created>
  <dcterms:modified xsi:type="dcterms:W3CDTF">2023-03-13T12:36:54Z</dcterms:modified>
</cp:coreProperties>
</file>