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84" r:id="rId1"/>
    <p:sldMasterId id="2147483701" r:id="rId2"/>
    <p:sldMasterId id="2147483713" r:id="rId3"/>
    <p:sldMasterId id="2147483725" r:id="rId4"/>
  </p:sldMasterIdLst>
  <p:notesMasterIdLst>
    <p:notesMasterId r:id="rId68"/>
  </p:notesMasterIdLst>
  <p:handoutMasterIdLst>
    <p:handoutMasterId r:id="rId69"/>
  </p:handoutMasterIdLst>
  <p:sldIdLst>
    <p:sldId id="325" r:id="rId5"/>
    <p:sldId id="334" r:id="rId6"/>
    <p:sldId id="375" r:id="rId7"/>
    <p:sldId id="389" r:id="rId8"/>
    <p:sldId id="376" r:id="rId9"/>
    <p:sldId id="350" r:id="rId10"/>
    <p:sldId id="353" r:id="rId11"/>
    <p:sldId id="383" r:id="rId12"/>
    <p:sldId id="377" r:id="rId13"/>
    <p:sldId id="384" r:id="rId14"/>
    <p:sldId id="390" r:id="rId15"/>
    <p:sldId id="388" r:id="rId16"/>
    <p:sldId id="392" r:id="rId17"/>
    <p:sldId id="378" r:id="rId18"/>
    <p:sldId id="256" r:id="rId19"/>
    <p:sldId id="257" r:id="rId20"/>
    <p:sldId id="258" r:id="rId21"/>
    <p:sldId id="259" r:id="rId22"/>
    <p:sldId id="260" r:id="rId23"/>
    <p:sldId id="261" r:id="rId24"/>
    <p:sldId id="262" r:id="rId25"/>
    <p:sldId id="267" r:id="rId26"/>
    <p:sldId id="268" r:id="rId27"/>
    <p:sldId id="269" r:id="rId28"/>
    <p:sldId id="263" r:id="rId29"/>
    <p:sldId id="264" r:id="rId30"/>
    <p:sldId id="265" r:id="rId31"/>
    <p:sldId id="266" r:id="rId32"/>
    <p:sldId id="393" r:id="rId33"/>
    <p:sldId id="394" r:id="rId34"/>
    <p:sldId id="284" r:id="rId35"/>
    <p:sldId id="395" r:id="rId36"/>
    <p:sldId id="396" r:id="rId37"/>
    <p:sldId id="289" r:id="rId38"/>
    <p:sldId id="290" r:id="rId39"/>
    <p:sldId id="291" r:id="rId40"/>
    <p:sldId id="285" r:id="rId41"/>
    <p:sldId id="286" r:id="rId42"/>
    <p:sldId id="397" r:id="rId43"/>
    <p:sldId id="398" r:id="rId44"/>
    <p:sldId id="399" r:id="rId45"/>
    <p:sldId id="288" r:id="rId46"/>
    <p:sldId id="400" r:id="rId47"/>
    <p:sldId id="401" r:id="rId48"/>
    <p:sldId id="402" r:id="rId49"/>
    <p:sldId id="292" r:id="rId50"/>
    <p:sldId id="293" r:id="rId51"/>
    <p:sldId id="294" r:id="rId52"/>
    <p:sldId id="270" r:id="rId53"/>
    <p:sldId id="295" r:id="rId54"/>
    <p:sldId id="271" r:id="rId55"/>
    <p:sldId id="272" r:id="rId56"/>
    <p:sldId id="273" r:id="rId57"/>
    <p:sldId id="274" r:id="rId58"/>
    <p:sldId id="275" r:id="rId59"/>
    <p:sldId id="276" r:id="rId60"/>
    <p:sldId id="277" r:id="rId61"/>
    <p:sldId id="278" r:id="rId62"/>
    <p:sldId id="279" r:id="rId63"/>
    <p:sldId id="281" r:id="rId64"/>
    <p:sldId id="282" r:id="rId65"/>
    <p:sldId id="280" r:id="rId66"/>
    <p:sldId id="283" r:id="rId67"/>
  </p:sldIdLst>
  <p:sldSz cx="9144000" cy="6858000" type="letter"/>
  <p:notesSz cx="7077075" cy="90043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683">
          <p15:clr>
            <a:srgbClr val="A4A3A4"/>
          </p15:clr>
        </p15:guide>
        <p15:guide id="2" pos="144" userDrawn="1">
          <p15:clr>
            <a:srgbClr val="A4A3A4"/>
          </p15:clr>
        </p15:guide>
        <p15:guide id="3" pos="1512" userDrawn="1">
          <p15:clr>
            <a:srgbClr val="A4A3A4"/>
          </p15:clr>
        </p15:guide>
        <p15:guide id="4" pos="2880" userDrawn="1">
          <p15:clr>
            <a:srgbClr val="A4A3A4"/>
          </p15:clr>
        </p15:guide>
        <p15:guide id="5" pos="4248" userDrawn="1">
          <p15:clr>
            <a:srgbClr val="A4A3A4"/>
          </p15:clr>
        </p15:guide>
        <p15:guide id="6" pos="5616" userDrawn="1">
          <p15:clr>
            <a:srgbClr val="A4A3A4"/>
          </p15:clr>
        </p15:guide>
      </p15:sldGuideLst>
    </p:ext>
    <p:ext uri="{2D200454-40CA-4A62-9FC3-DE9A4176ACB9}">
      <p15:notesGuideLst xmlns:p15="http://schemas.microsoft.com/office/powerpoint/2012/main">
        <p15:guide id="1" orient="horz" pos="2835">
          <p15:clr>
            <a:srgbClr val="A4A3A4"/>
          </p15:clr>
        </p15:guide>
        <p15:guide id="2" pos="222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034"/>
    <a:srgbClr val="EFF755"/>
    <a:srgbClr val="CC6600"/>
    <a:srgbClr val="6666FF"/>
    <a:srgbClr val="008000"/>
    <a:srgbClr val="000080"/>
    <a:srgbClr val="004000"/>
    <a:srgbClr val="9966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98" autoAdjust="0"/>
    <p:restoredTop sz="95165" autoAdjust="0"/>
  </p:normalViewPr>
  <p:slideViewPr>
    <p:cSldViewPr snapToGrid="0">
      <p:cViewPr varScale="1">
        <p:scale>
          <a:sx n="126" d="100"/>
          <a:sy n="126" d="100"/>
        </p:scale>
        <p:origin x="1944" y="200"/>
      </p:cViewPr>
      <p:guideLst>
        <p:guide orient="horz" pos="2683"/>
        <p:guide pos="144"/>
        <p:guide pos="1512"/>
        <p:guide pos="2880"/>
        <p:guide pos="4248"/>
        <p:guide pos="5616"/>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1836" y="-96"/>
      </p:cViewPr>
      <p:guideLst>
        <p:guide orient="horz" pos="2835"/>
        <p:guide pos="222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7.xml"/><Relationship Id="rId1" Type="http://schemas.openxmlformats.org/officeDocument/2006/relationships/slide" Target="slides/slide6.xml"/><Relationship Id="rId6" Type="http://schemas.openxmlformats.org/officeDocument/2006/relationships/slide" Target="slides/slide11.xml"/><Relationship Id="rId5" Type="http://schemas.openxmlformats.org/officeDocument/2006/relationships/slide" Target="slides/slide10.xml"/><Relationship Id="rId4"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8-09T20:53:12.940" idx="1">
    <p:pos x="10" y="10"/>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1" y="0"/>
            <a:ext cx="3067758" cy="45021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defTabSz="915848">
              <a:defRPr sz="1100" smtClean="0">
                <a:latin typeface="Times New Roman" pitchFamily="18" charset="0"/>
              </a:defRPr>
            </a:lvl1pPr>
          </a:lstStyle>
          <a:p>
            <a:pPr>
              <a:defRPr/>
            </a:pPr>
            <a:endParaRPr lang="en-US"/>
          </a:p>
        </p:txBody>
      </p:sp>
      <p:sp>
        <p:nvSpPr>
          <p:cNvPr id="77827" name="Rectangle 3"/>
          <p:cNvSpPr>
            <a:spLocks noGrp="1" noChangeArrowheads="1"/>
          </p:cNvSpPr>
          <p:nvPr>
            <p:ph type="dt" sz="quarter" idx="1"/>
          </p:nvPr>
        </p:nvSpPr>
        <p:spPr bwMode="auto">
          <a:xfrm>
            <a:off x="4009317" y="0"/>
            <a:ext cx="3067758" cy="45021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algn="r" defTabSz="915848">
              <a:defRPr sz="1100" smtClean="0">
                <a:latin typeface="Times New Roman" pitchFamily="18" charset="0"/>
              </a:defRPr>
            </a:lvl1pPr>
          </a:lstStyle>
          <a:p>
            <a:pPr>
              <a:defRPr/>
            </a:pPr>
            <a:endParaRPr lang="en-US"/>
          </a:p>
        </p:txBody>
      </p:sp>
      <p:sp>
        <p:nvSpPr>
          <p:cNvPr id="77828" name="Rectangle 4"/>
          <p:cNvSpPr>
            <a:spLocks noGrp="1" noChangeArrowheads="1"/>
          </p:cNvSpPr>
          <p:nvPr>
            <p:ph type="ftr" sz="quarter" idx="2"/>
          </p:nvPr>
        </p:nvSpPr>
        <p:spPr bwMode="auto">
          <a:xfrm>
            <a:off x="1" y="8554085"/>
            <a:ext cx="3067758" cy="45021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defTabSz="915848">
              <a:defRPr sz="1100" smtClean="0">
                <a:latin typeface="Times New Roman" pitchFamily="18" charset="0"/>
              </a:defRPr>
            </a:lvl1pPr>
          </a:lstStyle>
          <a:p>
            <a:pPr>
              <a:defRPr/>
            </a:pPr>
            <a:endParaRPr lang="en-US"/>
          </a:p>
        </p:txBody>
      </p:sp>
      <p:sp>
        <p:nvSpPr>
          <p:cNvPr id="77829" name="Rectangle 5"/>
          <p:cNvSpPr>
            <a:spLocks noGrp="1" noChangeArrowheads="1"/>
          </p:cNvSpPr>
          <p:nvPr>
            <p:ph type="sldNum" sz="quarter" idx="3"/>
          </p:nvPr>
        </p:nvSpPr>
        <p:spPr bwMode="auto">
          <a:xfrm>
            <a:off x="4009317" y="8554085"/>
            <a:ext cx="3067758" cy="45021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algn="r" defTabSz="915848">
              <a:defRPr sz="1100" smtClean="0">
                <a:latin typeface="Times New Roman" pitchFamily="18" charset="0"/>
              </a:defRPr>
            </a:lvl1pPr>
          </a:lstStyle>
          <a:p>
            <a:pPr>
              <a:defRPr/>
            </a:pPr>
            <a:fld id="{66158826-EADE-4792-AB13-43381F09BFE3}" type="slidenum">
              <a:rPr lang="en-US"/>
              <a:pPr>
                <a:defRPr/>
              </a:pPr>
              <a:t>‹#›</a:t>
            </a:fld>
            <a:endParaRPr lang="en-US"/>
          </a:p>
        </p:txBody>
      </p:sp>
    </p:spTree>
    <p:extLst>
      <p:ext uri="{BB962C8B-B14F-4D97-AF65-F5344CB8AC3E}">
        <p14:creationId xmlns:p14="http://schemas.microsoft.com/office/powerpoint/2010/main" val="2767340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3067758" cy="45021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defTabSz="915848">
              <a:defRPr sz="1100" smtClean="0">
                <a:latin typeface="Times New Roman" pitchFamily="18" charset="0"/>
              </a:defRPr>
            </a:lvl1pPr>
          </a:lstStyle>
          <a:p>
            <a:pPr>
              <a:defRPr/>
            </a:pPr>
            <a:endParaRPr lang="en-US"/>
          </a:p>
        </p:txBody>
      </p:sp>
      <p:sp>
        <p:nvSpPr>
          <p:cNvPr id="30723" name="Rectangle 3"/>
          <p:cNvSpPr>
            <a:spLocks noGrp="1" noChangeArrowheads="1"/>
          </p:cNvSpPr>
          <p:nvPr>
            <p:ph type="dt" idx="1"/>
          </p:nvPr>
        </p:nvSpPr>
        <p:spPr bwMode="auto">
          <a:xfrm>
            <a:off x="4009317" y="0"/>
            <a:ext cx="3067758" cy="45021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algn="r" defTabSz="915848">
              <a:defRPr sz="1100" smtClean="0">
                <a:latin typeface="Times New Roman" pitchFamily="18"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287463" y="674688"/>
            <a:ext cx="4502150" cy="3376612"/>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944636" y="4277043"/>
            <a:ext cx="5187804" cy="405193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1" y="8554085"/>
            <a:ext cx="3067758" cy="45021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defTabSz="915848">
              <a:defRPr sz="1100" smtClean="0">
                <a:latin typeface="Times New Roman" pitchFamily="18" charset="0"/>
              </a:defRPr>
            </a:lvl1pPr>
          </a:lstStyle>
          <a:p>
            <a:pPr>
              <a:defRPr/>
            </a:pPr>
            <a:endParaRPr lang="en-US"/>
          </a:p>
        </p:txBody>
      </p:sp>
      <p:sp>
        <p:nvSpPr>
          <p:cNvPr id="30727" name="Rectangle 7"/>
          <p:cNvSpPr>
            <a:spLocks noGrp="1" noChangeArrowheads="1"/>
          </p:cNvSpPr>
          <p:nvPr>
            <p:ph type="sldNum" sz="quarter" idx="5"/>
          </p:nvPr>
        </p:nvSpPr>
        <p:spPr bwMode="auto">
          <a:xfrm>
            <a:off x="4009317" y="8554085"/>
            <a:ext cx="3067758" cy="45021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algn="r" defTabSz="915848">
              <a:defRPr sz="1100" smtClean="0">
                <a:latin typeface="Times New Roman" pitchFamily="18" charset="0"/>
              </a:defRPr>
            </a:lvl1pPr>
          </a:lstStyle>
          <a:p>
            <a:pPr>
              <a:defRPr/>
            </a:pPr>
            <a:fld id="{ECC53042-5A96-4DBC-B738-B843823BA6D7}" type="slidenum">
              <a:rPr lang="en-US"/>
              <a:pPr>
                <a:defRPr/>
              </a:pPr>
              <a:t>‹#›</a:t>
            </a:fld>
            <a:endParaRPr lang="en-US"/>
          </a:p>
        </p:txBody>
      </p:sp>
    </p:spTree>
    <p:extLst>
      <p:ext uri="{BB962C8B-B14F-4D97-AF65-F5344CB8AC3E}">
        <p14:creationId xmlns:p14="http://schemas.microsoft.com/office/powerpoint/2010/main" val="1326916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MS</a:t>
            </a:r>
            <a:r>
              <a:rPr lang="en-US" baseline="0" dirty="0"/>
              <a:t> Equation 3.0 was used with settings of: 18, 12, 8, 18, 12.</a:t>
            </a:r>
            <a:endParaRPr lang="en-US" dirty="0"/>
          </a:p>
        </p:txBody>
      </p:sp>
      <p:sp>
        <p:nvSpPr>
          <p:cNvPr id="4" name="Slide Number Placeholder 3"/>
          <p:cNvSpPr>
            <a:spLocks noGrp="1"/>
          </p:cNvSpPr>
          <p:nvPr>
            <p:ph type="sldNum" sz="quarter" idx="10"/>
          </p:nvPr>
        </p:nvSpPr>
        <p:spPr/>
        <p:txBody>
          <a:bodyPr/>
          <a:lstStyle/>
          <a:p>
            <a:pPr>
              <a:defRPr/>
            </a:pPr>
            <a:fld id="{ECC53042-5A96-4DBC-B738-B843823BA6D7}" type="slidenum">
              <a:rPr lang="en-US" smtClean="0"/>
              <a:pPr>
                <a:defRPr/>
              </a:pPr>
              <a:t>0</a:t>
            </a:fld>
            <a:endParaRPr lang="en-US"/>
          </a:p>
        </p:txBody>
      </p:sp>
    </p:spTree>
    <p:extLst>
      <p:ext uri="{BB962C8B-B14F-4D97-AF65-F5344CB8AC3E}">
        <p14:creationId xmlns:p14="http://schemas.microsoft.com/office/powerpoint/2010/main" val="10050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C9E633-FD01-4FA7-A7DD-D30195E63B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731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2DC6FA-9CCE-4287-BC5E-0D385E2FAC5B}" type="slidenum">
              <a:rPr lang="en-US"/>
              <a:pPr/>
              <a:t>6</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n-US"/>
              <a:t>XOR: x_1, x_2, and we want to transform to x_1^2, x_2^2, x_1 x_2</a:t>
            </a:r>
          </a:p>
          <a:p>
            <a:endParaRPr lang="en-US"/>
          </a:p>
          <a:p>
            <a:r>
              <a:rPr lang="en-US"/>
              <a:t>It can also be viewed as feature extraction from the feature vector </a:t>
            </a:r>
            <a:r>
              <a:rPr lang="en-US" b="1"/>
              <a:t>x</a:t>
            </a:r>
            <a:r>
              <a:rPr lang="en-US"/>
              <a:t>, but now we extract </a:t>
            </a:r>
            <a:r>
              <a:rPr lang="en-US" i="1"/>
              <a:t>more</a:t>
            </a:r>
            <a:r>
              <a:rPr lang="en-US"/>
              <a:t> feature than the number of features in </a:t>
            </a:r>
            <a:r>
              <a:rPr lang="en-US" b="1"/>
              <a:t>x</a:t>
            </a:r>
            <a:r>
              <a:rPr lang="en-US"/>
              <a:t>.</a:t>
            </a:r>
          </a:p>
        </p:txBody>
      </p:sp>
    </p:spTree>
    <p:extLst>
      <p:ext uri="{BB962C8B-B14F-4D97-AF65-F5344CB8AC3E}">
        <p14:creationId xmlns:p14="http://schemas.microsoft.com/office/powerpoint/2010/main" val="1336196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2DC6FA-9CCE-4287-BC5E-0D385E2FAC5B}" type="slidenum">
              <a:rPr lang="en-US"/>
              <a:pPr/>
              <a:t>7</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n-US"/>
              <a:t>XOR: x_1, x_2, and we want to transform to x_1^2, x_2^2, x_1 x_2</a:t>
            </a:r>
          </a:p>
          <a:p>
            <a:endParaRPr lang="en-US"/>
          </a:p>
          <a:p>
            <a:r>
              <a:rPr lang="en-US"/>
              <a:t>It can also be viewed as feature extraction from the feature vector </a:t>
            </a:r>
            <a:r>
              <a:rPr lang="en-US" b="1"/>
              <a:t>x</a:t>
            </a:r>
            <a:r>
              <a:rPr lang="en-US"/>
              <a:t>, but now we extract </a:t>
            </a:r>
            <a:r>
              <a:rPr lang="en-US" i="1"/>
              <a:t>more</a:t>
            </a:r>
            <a:r>
              <a:rPr lang="en-US"/>
              <a:t> feature than the number of features in </a:t>
            </a:r>
            <a:r>
              <a:rPr lang="en-US" b="1"/>
              <a:t>x</a:t>
            </a:r>
            <a:r>
              <a:rPr lang="en-US"/>
              <a:t>.</a:t>
            </a:r>
          </a:p>
        </p:txBody>
      </p:sp>
    </p:spTree>
    <p:extLst>
      <p:ext uri="{BB962C8B-B14F-4D97-AF65-F5344CB8AC3E}">
        <p14:creationId xmlns:p14="http://schemas.microsoft.com/office/powerpoint/2010/main" val="1215540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2DC6FA-9CCE-4287-BC5E-0D385E2FAC5B}" type="slidenum">
              <a:rPr lang="en-US"/>
              <a:pPr/>
              <a:t>8</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n-US"/>
              <a:t>XOR: x_1, x_2, and we want to transform to x_1^2, x_2^2, x_1 x_2</a:t>
            </a:r>
          </a:p>
          <a:p>
            <a:endParaRPr lang="en-US"/>
          </a:p>
          <a:p>
            <a:r>
              <a:rPr lang="en-US"/>
              <a:t>It can also be viewed as feature extraction from the feature vector </a:t>
            </a:r>
            <a:r>
              <a:rPr lang="en-US" b="1"/>
              <a:t>x</a:t>
            </a:r>
            <a:r>
              <a:rPr lang="en-US"/>
              <a:t>, but now we extract </a:t>
            </a:r>
            <a:r>
              <a:rPr lang="en-US" i="1"/>
              <a:t>more</a:t>
            </a:r>
            <a:r>
              <a:rPr lang="en-US"/>
              <a:t> feature than the number of features in </a:t>
            </a:r>
            <a:r>
              <a:rPr lang="en-US" b="1"/>
              <a:t>x</a:t>
            </a:r>
            <a:r>
              <a:rPr lang="en-US"/>
              <a:t>.</a:t>
            </a:r>
          </a:p>
        </p:txBody>
      </p:sp>
    </p:spTree>
    <p:extLst>
      <p:ext uri="{BB962C8B-B14F-4D97-AF65-F5344CB8AC3E}">
        <p14:creationId xmlns:p14="http://schemas.microsoft.com/office/powerpoint/2010/main" val="585048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2DC6FA-9CCE-4287-BC5E-0D385E2FAC5B}" type="slidenum">
              <a:rPr lang="en-US"/>
              <a:pPr/>
              <a:t>9</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n-US"/>
              <a:t>XOR: x_1, x_2, and we want to transform to x_1^2, x_2^2, x_1 x_2</a:t>
            </a:r>
          </a:p>
          <a:p>
            <a:endParaRPr lang="en-US"/>
          </a:p>
          <a:p>
            <a:r>
              <a:rPr lang="en-US"/>
              <a:t>It can also be viewed as feature extraction from the feature vector </a:t>
            </a:r>
            <a:r>
              <a:rPr lang="en-US" b="1"/>
              <a:t>x</a:t>
            </a:r>
            <a:r>
              <a:rPr lang="en-US"/>
              <a:t>, but now we extract </a:t>
            </a:r>
            <a:r>
              <a:rPr lang="en-US" i="1"/>
              <a:t>more</a:t>
            </a:r>
            <a:r>
              <a:rPr lang="en-US"/>
              <a:t> feature than the number of features in </a:t>
            </a:r>
            <a:r>
              <a:rPr lang="en-US" b="1"/>
              <a:t>x</a:t>
            </a:r>
            <a:r>
              <a:rPr lang="en-US"/>
              <a:t>.</a:t>
            </a:r>
          </a:p>
        </p:txBody>
      </p:sp>
    </p:spTree>
    <p:extLst>
      <p:ext uri="{BB962C8B-B14F-4D97-AF65-F5344CB8AC3E}">
        <p14:creationId xmlns:p14="http://schemas.microsoft.com/office/powerpoint/2010/main" val="1722221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2DC6FA-9CCE-4287-BC5E-0D385E2FAC5B}" type="slidenum">
              <a:rPr lang="en-US"/>
              <a:pPr/>
              <a:t>10</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n-US"/>
              <a:t>XOR: x_1, x_2, and we want to transform to x_1^2, x_2^2, x_1 x_2</a:t>
            </a:r>
          </a:p>
          <a:p>
            <a:endParaRPr lang="en-US"/>
          </a:p>
          <a:p>
            <a:r>
              <a:rPr lang="en-US"/>
              <a:t>It can also be viewed as feature extraction from the feature vector </a:t>
            </a:r>
            <a:r>
              <a:rPr lang="en-US" b="1"/>
              <a:t>x</a:t>
            </a:r>
            <a:r>
              <a:rPr lang="en-US"/>
              <a:t>, but now we extract </a:t>
            </a:r>
            <a:r>
              <a:rPr lang="en-US" i="1"/>
              <a:t>more</a:t>
            </a:r>
            <a:r>
              <a:rPr lang="en-US"/>
              <a:t> feature than the number of features in </a:t>
            </a:r>
            <a:r>
              <a:rPr lang="en-US" b="1"/>
              <a:t>x</a:t>
            </a:r>
            <a:r>
              <a:rPr lang="en-US"/>
              <a:t>.</a:t>
            </a:r>
          </a:p>
        </p:txBody>
      </p:sp>
    </p:spTree>
    <p:extLst>
      <p:ext uri="{BB962C8B-B14F-4D97-AF65-F5344CB8AC3E}">
        <p14:creationId xmlns:p14="http://schemas.microsoft.com/office/powerpoint/2010/main" val="1598761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C9E633-FD01-4FA7-A7DD-D30195E63B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7340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C9E633-FD01-4FA7-A7DD-D30195E63B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3858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C9E633-FD01-4FA7-A7DD-D30195E63B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5423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35BD5F85-71AE-4A2D-9FA8-52AC7B86E783}" type="datetime1">
              <a:rPr lang="en-US" smtClean="0"/>
              <a:t>3/20/23</a:t>
            </a:fld>
            <a:endParaRPr lang="en-US"/>
          </a:p>
        </p:txBody>
      </p:sp>
      <p:sp>
        <p:nvSpPr>
          <p:cNvPr id="17" name="Footer Placeholder 16"/>
          <p:cNvSpPr>
            <a:spLocks noGrp="1"/>
          </p:cNvSpPr>
          <p:nvPr>
            <p:ph type="ftr" sz="quarter" idx="11"/>
          </p:nvPr>
        </p:nvSpPr>
        <p:spPr/>
        <p:txBody>
          <a:bodyPr/>
          <a:lstStyle/>
          <a:p>
            <a:r>
              <a:rPr lang="en-US"/>
              <a:t>Predrag Radenković 3237/10</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718014038"/>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A9A15425-6B32-40AF-A521-95FB05248266}" type="datetime1">
              <a:rPr lang="en-US" smtClean="0"/>
              <a:t>3/20/23</a:t>
            </a:fld>
            <a:endParaRPr lang="en-US"/>
          </a:p>
        </p:txBody>
      </p:sp>
      <p:sp>
        <p:nvSpPr>
          <p:cNvPr id="5" name="Footer Placeholder 4"/>
          <p:cNvSpPr>
            <a:spLocks noGrp="1"/>
          </p:cNvSpPr>
          <p:nvPr>
            <p:ph type="ftr" sz="quarter" idx="11"/>
          </p:nvPr>
        </p:nvSpPr>
        <p:spPr/>
        <p:txBody>
          <a:bodyPr/>
          <a:lstStyle/>
          <a:p>
            <a:r>
              <a:rPr lang="en-US"/>
              <a:t>Predrag Radenković 3237/10</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4280904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8C47964-4832-4D3A-8746-A626A2BE70A5}" type="datetime1">
              <a:rPr lang="en-US" smtClean="0"/>
              <a:t>3/20/23</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a:t>Predrag Radenković 3237/10</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71729173"/>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635AA23-CE9F-469A-84FF-F9123F2D62B2}" type="datetime1">
              <a:rPr lang="en-US" smtClean="0"/>
              <a:t>3/20/23</a:t>
            </a:fld>
            <a:endParaRPr lang="en-US"/>
          </a:p>
        </p:txBody>
      </p:sp>
      <p:sp>
        <p:nvSpPr>
          <p:cNvPr id="6" name="Footer Placeholder 5"/>
          <p:cNvSpPr>
            <a:spLocks noGrp="1"/>
          </p:cNvSpPr>
          <p:nvPr>
            <p:ph type="ftr" sz="quarter" idx="11"/>
          </p:nvPr>
        </p:nvSpPr>
        <p:spPr/>
        <p:txBody>
          <a:bodyPr/>
          <a:lstStyle/>
          <a:p>
            <a:r>
              <a:rPr lang="en-US"/>
              <a:t>Predrag Radenković 3237/10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5696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F734984-DA9D-46F7-86D2-46DD45087FB0}" type="datetimeFigureOut">
              <a:rPr lang="en-US" smtClean="0"/>
              <a:pPr/>
              <a:t>3/20/23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05E26D1-1274-47BB-A1DA-3B76A596BD10}"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0FE0D3E-F5B9-4ADA-81CF-1D56E13436A3}" type="datetime1">
              <a:rPr lang="en-US" smtClean="0"/>
              <a:t>3/20/23</a:t>
            </a:fld>
            <a:endParaRPr lang="en-US"/>
          </a:p>
        </p:txBody>
      </p:sp>
      <p:sp>
        <p:nvSpPr>
          <p:cNvPr id="8" name="Footer Placeholder 7"/>
          <p:cNvSpPr>
            <a:spLocks noGrp="1"/>
          </p:cNvSpPr>
          <p:nvPr>
            <p:ph type="ftr" sz="quarter" idx="11"/>
          </p:nvPr>
        </p:nvSpPr>
        <p:spPr/>
        <p:txBody>
          <a:bodyPr/>
          <a:lstStyle/>
          <a:p>
            <a:r>
              <a:rPr lang="en-US"/>
              <a:t>Predrag Radenković 3237/10</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7275902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21F22F3-6DAA-4DBE-8A49-FA74EB9EFB20}" type="datetime1">
              <a:rPr lang="en-US" smtClean="0"/>
              <a:t>3/20/23</a:t>
            </a:fld>
            <a:endParaRPr lang="en-US"/>
          </a:p>
        </p:txBody>
      </p:sp>
      <p:sp>
        <p:nvSpPr>
          <p:cNvPr id="4" name="Footer Placeholder 3"/>
          <p:cNvSpPr>
            <a:spLocks noGrp="1"/>
          </p:cNvSpPr>
          <p:nvPr>
            <p:ph type="ftr" sz="quarter" idx="11"/>
          </p:nvPr>
        </p:nvSpPr>
        <p:spPr/>
        <p:txBody>
          <a:bodyPr/>
          <a:lstStyle/>
          <a:p>
            <a:r>
              <a:rPr lang="en-US"/>
              <a:t>Predrag Radenković 3237/10</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32444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AC777-06B8-4FE4-8120-FE59E8E865BB}" type="datetime1">
              <a:rPr lang="en-US" smtClean="0"/>
              <a:t>3/20/23</a:t>
            </a:fld>
            <a:endParaRPr lang="en-US"/>
          </a:p>
        </p:txBody>
      </p:sp>
      <p:sp>
        <p:nvSpPr>
          <p:cNvPr id="3" name="Footer Placeholder 2"/>
          <p:cNvSpPr>
            <a:spLocks noGrp="1"/>
          </p:cNvSpPr>
          <p:nvPr>
            <p:ph type="ftr" sz="quarter" idx="11"/>
          </p:nvPr>
        </p:nvSpPr>
        <p:spPr/>
        <p:txBody>
          <a:bodyPr/>
          <a:lstStyle/>
          <a:p>
            <a:r>
              <a:rPr lang="en-US"/>
              <a:t>Predrag Radenković 3237/10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568166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3EE1DB6-C092-4B79-97B1-E3C6F5BF8300}" type="datetime1">
              <a:rPr lang="en-US" smtClean="0"/>
              <a:t>3/20/23</a:t>
            </a:fld>
            <a:endParaRPr lang="en-US"/>
          </a:p>
        </p:txBody>
      </p:sp>
      <p:sp>
        <p:nvSpPr>
          <p:cNvPr id="6" name="Footer Placeholder 5"/>
          <p:cNvSpPr>
            <a:spLocks noGrp="1"/>
          </p:cNvSpPr>
          <p:nvPr>
            <p:ph type="ftr" sz="quarter" idx="11"/>
          </p:nvPr>
        </p:nvSpPr>
        <p:spPr/>
        <p:txBody>
          <a:bodyPr/>
          <a:lstStyle/>
          <a:p>
            <a:r>
              <a:rPr lang="en-US"/>
              <a:t>Predrag Radenković 3237/10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391808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F7D7656-36D7-478D-AF1C-AC34278D4D18}" type="datetime1">
              <a:rPr lang="en-US" smtClean="0"/>
              <a:t>3/20/23</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a:t>Predrag Radenković 3237/10</a:t>
            </a:r>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144104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7C951DE-9121-4283-AD3A-14E01CE84E07}" type="datetime1">
              <a:rPr lang="en-US" smtClean="0"/>
              <a:t>3/20/23</a:t>
            </a:fld>
            <a:endParaRPr lang="en-US"/>
          </a:p>
        </p:txBody>
      </p:sp>
      <p:sp>
        <p:nvSpPr>
          <p:cNvPr id="5" name="Footer Placeholder 4"/>
          <p:cNvSpPr>
            <a:spLocks noGrp="1"/>
          </p:cNvSpPr>
          <p:nvPr>
            <p:ph type="ftr" sz="quarter" idx="11"/>
          </p:nvPr>
        </p:nvSpPr>
        <p:spPr/>
        <p:txBody>
          <a:bodyPr/>
          <a:lstStyle/>
          <a:p>
            <a:r>
              <a:rPr lang="en-US"/>
              <a:t>Predrag Radenković 3237/10</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047545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B401C2-232B-4FA0-9743-842AC68A59C7}" type="datetime1">
              <a:rPr lang="en-US" smtClean="0"/>
              <a:t>3/20/23</a:t>
            </a:fld>
            <a:endParaRPr lang="en-US"/>
          </a:p>
        </p:txBody>
      </p:sp>
      <p:sp>
        <p:nvSpPr>
          <p:cNvPr id="5" name="Footer Placeholder 4"/>
          <p:cNvSpPr>
            <a:spLocks noGrp="1"/>
          </p:cNvSpPr>
          <p:nvPr>
            <p:ph type="ftr" sz="quarter" idx="11"/>
          </p:nvPr>
        </p:nvSpPr>
        <p:spPr/>
        <p:txBody>
          <a:bodyPr/>
          <a:lstStyle/>
          <a:p>
            <a:r>
              <a:rPr lang="en-US"/>
              <a:t>Predrag Radenković 3237/10</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75764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64330E-667D-40FD-9CCB-883924852157}" type="datetimeFigureOut">
              <a:rPr lang="en-US" smtClean="0"/>
              <a:t>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9E6A2FB0-D693-4A20-BAA7-91BC982AACC9}" type="slidenum">
              <a:rPr lang="en-US" smtClean="0"/>
              <a:t>‹#›</a:t>
            </a:fld>
            <a:endParaRPr lang="en-US" dirty="0"/>
          </a:p>
        </p:txBody>
      </p:sp>
    </p:spTree>
    <p:extLst>
      <p:ext uri="{BB962C8B-B14F-4D97-AF65-F5344CB8AC3E}">
        <p14:creationId xmlns:p14="http://schemas.microsoft.com/office/powerpoint/2010/main" val="39281705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64330E-667D-40FD-9CCB-883924852157}" type="datetimeFigureOut">
              <a:rPr lang="en-US" smtClean="0"/>
              <a:t>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6A2FB0-D693-4A20-BAA7-91BC982AACC9}" type="slidenum">
              <a:rPr lang="en-US" smtClean="0"/>
              <a:t>‹#›</a:t>
            </a:fld>
            <a:endParaRPr lang="en-US" dirty="0"/>
          </a:p>
        </p:txBody>
      </p:sp>
    </p:spTree>
    <p:extLst>
      <p:ext uri="{BB962C8B-B14F-4D97-AF65-F5344CB8AC3E}">
        <p14:creationId xmlns:p14="http://schemas.microsoft.com/office/powerpoint/2010/main" val="22152231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64330E-667D-40FD-9CCB-883924852157}" type="datetimeFigureOut">
              <a:rPr lang="en-US" smtClean="0"/>
              <a:t>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9E6A2FB0-D693-4A20-BAA7-91BC982AACC9}" type="slidenum">
              <a:rPr lang="en-US" smtClean="0"/>
              <a:t>‹#›</a:t>
            </a:fld>
            <a:endParaRPr lang="en-US" dirty="0"/>
          </a:p>
        </p:txBody>
      </p:sp>
    </p:spTree>
    <p:extLst>
      <p:ext uri="{BB962C8B-B14F-4D97-AF65-F5344CB8AC3E}">
        <p14:creationId xmlns:p14="http://schemas.microsoft.com/office/powerpoint/2010/main" val="15269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F734984-DA9D-46F7-86D2-46DD45087FB0}" type="datetimeFigureOut">
              <a:rPr lang="en-US" smtClean="0"/>
              <a:pPr/>
              <a:t>3/20/23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05E26D1-1274-47BB-A1DA-3B76A596BD10}"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64330E-667D-40FD-9CCB-883924852157}" type="datetimeFigureOut">
              <a:rPr lang="en-US" smtClean="0"/>
              <a:t>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9E6A2FB0-D693-4A20-BAA7-91BC982AACC9}" type="slidenum">
              <a:rPr lang="en-US" smtClean="0"/>
              <a:t>‹#›</a:t>
            </a:fld>
            <a:endParaRPr lang="en-US" dirty="0"/>
          </a:p>
        </p:txBody>
      </p:sp>
    </p:spTree>
    <p:extLst>
      <p:ext uri="{BB962C8B-B14F-4D97-AF65-F5344CB8AC3E}">
        <p14:creationId xmlns:p14="http://schemas.microsoft.com/office/powerpoint/2010/main" val="16823036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64330E-667D-40FD-9CCB-883924852157}" type="datetimeFigureOut">
              <a:rPr lang="en-US" smtClean="0"/>
              <a:t>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9E6A2FB0-D693-4A20-BAA7-91BC982AACC9}" type="slidenum">
              <a:rPr lang="en-US" smtClean="0"/>
              <a:t>‹#›</a:t>
            </a:fld>
            <a:endParaRPr lang="en-US" dirty="0"/>
          </a:p>
        </p:txBody>
      </p:sp>
    </p:spTree>
    <p:extLst>
      <p:ext uri="{BB962C8B-B14F-4D97-AF65-F5344CB8AC3E}">
        <p14:creationId xmlns:p14="http://schemas.microsoft.com/office/powerpoint/2010/main" val="19350019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64330E-667D-40FD-9CCB-883924852157}" type="datetimeFigureOut">
              <a:rPr lang="en-US" smtClean="0"/>
              <a:t>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E6A2FB0-D693-4A20-BAA7-91BC982AACC9}" type="slidenum">
              <a:rPr lang="en-US" smtClean="0"/>
              <a:t>‹#›</a:t>
            </a:fld>
            <a:endParaRPr lang="en-US" dirty="0"/>
          </a:p>
        </p:txBody>
      </p:sp>
    </p:spTree>
    <p:extLst>
      <p:ext uri="{BB962C8B-B14F-4D97-AF65-F5344CB8AC3E}">
        <p14:creationId xmlns:p14="http://schemas.microsoft.com/office/powerpoint/2010/main" val="3499280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4330E-667D-40FD-9CCB-883924852157}" type="datetimeFigureOut">
              <a:rPr lang="en-US" smtClean="0"/>
              <a:t>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E6A2FB0-D693-4A20-BAA7-91BC982AACC9}" type="slidenum">
              <a:rPr lang="en-US" smtClean="0"/>
              <a:t>‹#›</a:t>
            </a:fld>
            <a:endParaRPr lang="en-US" dirty="0"/>
          </a:p>
        </p:txBody>
      </p:sp>
    </p:spTree>
    <p:extLst>
      <p:ext uri="{BB962C8B-B14F-4D97-AF65-F5344CB8AC3E}">
        <p14:creationId xmlns:p14="http://schemas.microsoft.com/office/powerpoint/2010/main" val="41362114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A64330E-667D-40FD-9CCB-883924852157}" type="datetimeFigureOut">
              <a:rPr lang="en-US" smtClean="0"/>
              <a:t>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E6A2FB0-D693-4A20-BAA7-91BC982AACC9}" type="slidenum">
              <a:rPr lang="en-US" smtClean="0"/>
              <a:t>‹#›</a:t>
            </a:fld>
            <a:endParaRPr lang="en-US" dirty="0"/>
          </a:p>
        </p:txBody>
      </p:sp>
    </p:spTree>
    <p:extLst>
      <p:ext uri="{BB962C8B-B14F-4D97-AF65-F5344CB8AC3E}">
        <p14:creationId xmlns:p14="http://schemas.microsoft.com/office/powerpoint/2010/main" val="6005890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A64330E-667D-40FD-9CCB-883924852157}" type="datetimeFigureOut">
              <a:rPr lang="en-US" smtClean="0"/>
              <a:t>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9E6A2FB0-D693-4A20-BAA7-91BC982AACC9}" type="slidenum">
              <a:rPr lang="en-US" smtClean="0"/>
              <a:t>‹#›</a:t>
            </a:fld>
            <a:endParaRPr lang="en-US" dirty="0"/>
          </a:p>
        </p:txBody>
      </p:sp>
    </p:spTree>
    <p:extLst>
      <p:ext uri="{BB962C8B-B14F-4D97-AF65-F5344CB8AC3E}">
        <p14:creationId xmlns:p14="http://schemas.microsoft.com/office/powerpoint/2010/main" val="39043856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64330E-667D-40FD-9CCB-883924852157}" type="datetimeFigureOut">
              <a:rPr lang="en-US" smtClean="0"/>
              <a:t>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9E6A2FB0-D693-4A20-BAA7-91BC982AACC9}" type="slidenum">
              <a:rPr lang="en-US" smtClean="0"/>
              <a:t>‹#›</a:t>
            </a:fld>
            <a:endParaRPr lang="en-US" dirty="0"/>
          </a:p>
        </p:txBody>
      </p:sp>
    </p:spTree>
    <p:extLst>
      <p:ext uri="{BB962C8B-B14F-4D97-AF65-F5344CB8AC3E}">
        <p14:creationId xmlns:p14="http://schemas.microsoft.com/office/powerpoint/2010/main" val="36448591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64330E-667D-40FD-9CCB-883924852157}" type="datetimeFigureOut">
              <a:rPr lang="en-US" smtClean="0"/>
              <a:t>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9E6A2FB0-D693-4A20-BAA7-91BC982AACC9}" type="slidenum">
              <a:rPr lang="en-US" smtClean="0"/>
              <a:t>‹#›</a:t>
            </a:fld>
            <a:endParaRPr lang="en-US" dirty="0"/>
          </a:p>
        </p:txBody>
      </p:sp>
      <p:sp>
        <p:nvSpPr>
          <p:cNvPr id="14" name="TextBox 13"/>
          <p:cNvSpPr txBox="1"/>
          <p:nvPr/>
        </p:nvSpPr>
        <p:spPr>
          <a:xfrm>
            <a:off x="1850739" y="648005"/>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55607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A64330E-667D-40FD-9CCB-883924852157}" type="datetimeFigureOut">
              <a:rPr lang="en-US" smtClean="0"/>
              <a:t>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9E6A2FB0-D693-4A20-BAA7-91BC982AACC9}" type="slidenum">
              <a:rPr lang="en-US" smtClean="0"/>
              <a:t>‹#›</a:t>
            </a:fld>
            <a:endParaRPr lang="en-US" dirty="0"/>
          </a:p>
        </p:txBody>
      </p:sp>
    </p:spTree>
    <p:extLst>
      <p:ext uri="{BB962C8B-B14F-4D97-AF65-F5344CB8AC3E}">
        <p14:creationId xmlns:p14="http://schemas.microsoft.com/office/powerpoint/2010/main" val="27083041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A64330E-667D-40FD-9CCB-883924852157}" type="datetimeFigureOut">
              <a:rPr lang="en-US" smtClean="0"/>
              <a:t>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9E6A2FB0-D693-4A20-BAA7-91BC982AACC9}" type="slidenum">
              <a:rPr lang="en-US" smtClean="0"/>
              <a:t>‹#›</a:t>
            </a:fld>
            <a:endParaRPr lang="en-US" dirty="0"/>
          </a:p>
        </p:txBody>
      </p:sp>
      <p:sp>
        <p:nvSpPr>
          <p:cNvPr id="17" name="TextBox 16"/>
          <p:cNvSpPr txBox="1"/>
          <p:nvPr/>
        </p:nvSpPr>
        <p:spPr>
          <a:xfrm>
            <a:off x="1850739" y="648005"/>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4616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A64330E-667D-40FD-9CCB-883924852157}" type="datetimeFigureOut">
              <a:rPr lang="en-US" smtClean="0"/>
              <a:t>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9E6A2FB0-D693-4A20-BAA7-91BC982AACC9}" type="slidenum">
              <a:rPr lang="en-US" smtClean="0"/>
              <a:t>‹#›</a:t>
            </a:fld>
            <a:endParaRPr lang="en-US" dirty="0"/>
          </a:p>
        </p:txBody>
      </p:sp>
    </p:spTree>
    <p:extLst>
      <p:ext uri="{BB962C8B-B14F-4D97-AF65-F5344CB8AC3E}">
        <p14:creationId xmlns:p14="http://schemas.microsoft.com/office/powerpoint/2010/main" val="37732991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64330E-667D-40FD-9CCB-883924852157}" type="datetimeFigureOut">
              <a:rPr lang="en-US" smtClean="0"/>
              <a:t>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6A2FB0-D693-4A20-BAA7-91BC982AACC9}" type="slidenum">
              <a:rPr lang="en-US" smtClean="0"/>
              <a:t>‹#›</a:t>
            </a:fld>
            <a:endParaRPr lang="en-US" dirty="0"/>
          </a:p>
        </p:txBody>
      </p:sp>
    </p:spTree>
    <p:extLst>
      <p:ext uri="{BB962C8B-B14F-4D97-AF65-F5344CB8AC3E}">
        <p14:creationId xmlns:p14="http://schemas.microsoft.com/office/powerpoint/2010/main" val="14255976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64330E-667D-40FD-9CCB-883924852157}" type="datetimeFigureOut">
              <a:rPr lang="en-US" smtClean="0"/>
              <a:t>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6A2FB0-D693-4A20-BAA7-91BC982AACC9}" type="slidenum">
              <a:rPr lang="en-US" smtClean="0"/>
              <a:t>‹#›</a:t>
            </a:fld>
            <a:endParaRPr lang="en-US" dirty="0"/>
          </a:p>
        </p:txBody>
      </p:sp>
    </p:spTree>
    <p:extLst>
      <p:ext uri="{BB962C8B-B14F-4D97-AF65-F5344CB8AC3E}">
        <p14:creationId xmlns:p14="http://schemas.microsoft.com/office/powerpoint/2010/main" val="1160687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theme" Target="../theme/theme4.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Rectangle 5"/>
          <p:cNvSpPr>
            <a:spLocks noChangeArrowheads="1"/>
          </p:cNvSpPr>
          <p:nvPr userDrawn="1"/>
        </p:nvSpPr>
        <p:spPr bwMode="auto">
          <a:xfrm>
            <a:off x="304800" y="277813"/>
            <a:ext cx="8605838" cy="6254750"/>
          </a:xfrm>
          <a:prstGeom prst="rect">
            <a:avLst/>
          </a:prstGeom>
          <a:noFill/>
          <a:ln w="38100">
            <a:solidFill>
              <a:srgbClr val="333399"/>
            </a:solidFill>
            <a:miter lim="800000"/>
            <a:headEnd/>
            <a:tailEnd/>
          </a:ln>
          <a:effectLst>
            <a:outerShdw dist="107763" dir="2700000" algn="ctr" rotWithShape="0">
              <a:srgbClr val="892034"/>
            </a:outerShdw>
          </a:effectLst>
        </p:spPr>
        <p:txBody>
          <a:bodyPr wrap="none" anchor="ctr"/>
          <a:lstStyle/>
          <a:p>
            <a:pPr algn="ctr">
              <a:defRPr/>
            </a:pPr>
            <a:endParaRPr lang="en-US">
              <a:solidFill>
                <a:srgbClr val="892034"/>
              </a:solidFill>
              <a:latin typeface="Times New Roman" pitchFamily="18" charset="0"/>
            </a:endParaRPr>
          </a:p>
        </p:txBody>
      </p:sp>
      <p:sp>
        <p:nvSpPr>
          <p:cNvPr id="9" name="Text Box 8"/>
          <p:cNvSpPr txBox="1">
            <a:spLocks noChangeArrowheads="1"/>
          </p:cNvSpPr>
          <p:nvPr userDrawn="1"/>
        </p:nvSpPr>
        <p:spPr bwMode="auto">
          <a:xfrm>
            <a:off x="479425" y="130175"/>
            <a:ext cx="3821113" cy="366713"/>
          </a:xfrm>
          <a:prstGeom prst="rect">
            <a:avLst/>
          </a:prstGeom>
          <a:solidFill>
            <a:srgbClr val="FFFFFF"/>
          </a:solidFill>
          <a:ln w="9525">
            <a:noFill/>
            <a:miter lim="800000"/>
            <a:headEnd/>
            <a:tailEnd/>
          </a:ln>
        </p:spPr>
        <p:txBody>
          <a:bodyPr anchor="ctr" anchorCtr="1">
            <a:spAutoFit/>
          </a:bodyPr>
          <a:lstStyle/>
          <a:p>
            <a:pPr>
              <a:spcBef>
                <a:spcPct val="50000"/>
              </a:spcBef>
            </a:pPr>
            <a:r>
              <a:rPr lang="en-US" sz="1800" b="1" dirty="0">
                <a:solidFill>
                  <a:srgbClr val="333399"/>
                </a:solidFill>
              </a:rPr>
              <a:t>ECE 8443 – Pattern Recognition</a:t>
            </a:r>
          </a:p>
        </p:txBody>
      </p:sp>
      <p:sp>
        <p:nvSpPr>
          <p:cNvPr id="10" name="Rectangle 5"/>
          <p:cNvSpPr>
            <a:spLocks noChangeArrowheads="1"/>
          </p:cNvSpPr>
          <p:nvPr userDrawn="1"/>
        </p:nvSpPr>
        <p:spPr bwMode="auto">
          <a:xfrm>
            <a:off x="304800" y="277813"/>
            <a:ext cx="8605838" cy="6254750"/>
          </a:xfrm>
          <a:prstGeom prst="rect">
            <a:avLst/>
          </a:prstGeom>
          <a:noFill/>
          <a:ln w="38100">
            <a:solidFill>
              <a:srgbClr val="333399"/>
            </a:solidFill>
            <a:miter lim="800000"/>
            <a:headEnd/>
            <a:tailEnd/>
          </a:ln>
          <a:effectLst>
            <a:outerShdw dist="107763" dir="2700000" algn="ctr" rotWithShape="0">
              <a:srgbClr val="892034"/>
            </a:outerShdw>
          </a:effectLst>
        </p:spPr>
        <p:txBody>
          <a:bodyPr wrap="none" anchor="ctr"/>
          <a:lstStyle/>
          <a:p>
            <a:pPr algn="ctr">
              <a:defRPr/>
            </a:pPr>
            <a:endParaRPr lang="en-US">
              <a:solidFill>
                <a:srgbClr val="892034"/>
              </a:solidFill>
              <a:latin typeface="Times New Roman" pitchFamily="18" charset="0"/>
            </a:endParaRPr>
          </a:p>
        </p:txBody>
      </p:sp>
      <p:sp>
        <p:nvSpPr>
          <p:cNvPr id="11" name="Text Box 8"/>
          <p:cNvSpPr txBox="1">
            <a:spLocks noChangeArrowheads="1"/>
          </p:cNvSpPr>
          <p:nvPr userDrawn="1"/>
        </p:nvSpPr>
        <p:spPr bwMode="auto">
          <a:xfrm>
            <a:off x="479425" y="110332"/>
            <a:ext cx="7935886" cy="369332"/>
          </a:xfrm>
          <a:prstGeom prst="rect">
            <a:avLst/>
          </a:prstGeom>
          <a:solidFill>
            <a:srgbClr val="FFFFFF"/>
          </a:solidFill>
          <a:ln w="9525">
            <a:noFill/>
            <a:miter lim="800000"/>
            <a:headEnd/>
            <a:tailEnd/>
          </a:ln>
        </p:spPr>
        <p:txBody>
          <a:bodyPr wrap="square" anchor="ctr" anchorCtr="1">
            <a:spAutoFit/>
          </a:bodyPr>
          <a:lstStyle>
            <a:defPPr>
              <a:defRPr lang="en-US"/>
            </a:defPPr>
            <a:lvl1pPr>
              <a:spcBef>
                <a:spcPts val="0"/>
              </a:spcBef>
              <a:defRPr sz="1800" b="1">
                <a:solidFill>
                  <a:srgbClr val="333399"/>
                </a:solidFill>
              </a:defRPr>
            </a:lvl1pPr>
          </a:lstStyle>
          <a:p>
            <a:r>
              <a:rPr lang="en-US" dirty="0"/>
              <a:t>ECE 8527 – Introduction to Machine Learning and Pattern Recognition</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700"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6" name="Rectangle 12"/>
          <p:cNvSpPr>
            <a:spLocks noChangeArrowheads="1"/>
          </p:cNvSpPr>
          <p:nvPr/>
        </p:nvSpPr>
        <p:spPr bwMode="auto">
          <a:xfrm>
            <a:off x="227013" y="455613"/>
            <a:ext cx="8683625" cy="42862"/>
          </a:xfrm>
          <a:prstGeom prst="rect">
            <a:avLst/>
          </a:prstGeom>
          <a:gradFill rotWithShape="0">
            <a:gsLst>
              <a:gs pos="0">
                <a:srgbClr val="892034"/>
              </a:gs>
              <a:gs pos="100000">
                <a:srgbClr val="95CAFF"/>
              </a:gs>
            </a:gsLst>
            <a:lin ang="0" scaled="1"/>
          </a:gradFill>
          <a:ln w="9525">
            <a:noFill/>
            <a:miter lim="800000"/>
            <a:headEnd/>
            <a:tailEnd/>
          </a:ln>
          <a:effectLst/>
        </p:spPr>
        <p:txBody>
          <a:bodyPr wrap="none" anchor="ctr"/>
          <a:lstStyle/>
          <a:p>
            <a:pPr>
              <a:defRPr/>
            </a:pPr>
            <a:endParaRPr lang="en-US"/>
          </a:p>
        </p:txBody>
      </p:sp>
      <p:pic>
        <p:nvPicPr>
          <p:cNvPr id="1027" name="Picture 37" descr="isip_logo_plain"/>
          <p:cNvPicPr>
            <a:picLocks noChangeAspect="1" noChangeArrowheads="1"/>
          </p:cNvPicPr>
          <p:nvPr/>
        </p:nvPicPr>
        <p:blipFill>
          <a:blip r:embed="rId13"/>
          <a:srcRect/>
          <a:stretch>
            <a:fillRect/>
          </a:stretch>
        </p:blipFill>
        <p:spPr bwMode="auto">
          <a:xfrm>
            <a:off x="8772525" y="6492875"/>
            <a:ext cx="333375" cy="327025"/>
          </a:xfrm>
          <a:prstGeom prst="rect">
            <a:avLst/>
          </a:prstGeom>
          <a:noFill/>
          <a:ln w="9525">
            <a:noFill/>
            <a:miter lim="800000"/>
            <a:headEnd/>
            <a:tailEnd/>
          </a:ln>
        </p:spPr>
      </p:pic>
      <p:sp>
        <p:nvSpPr>
          <p:cNvPr id="1069" name="Text Box 45"/>
          <p:cNvSpPr txBox="1">
            <a:spLocks noChangeArrowheads="1"/>
          </p:cNvSpPr>
          <p:nvPr/>
        </p:nvSpPr>
        <p:spPr bwMode="auto">
          <a:xfrm>
            <a:off x="252413" y="6648450"/>
            <a:ext cx="8158162" cy="184666"/>
          </a:xfrm>
          <a:prstGeom prst="rect">
            <a:avLst/>
          </a:prstGeom>
          <a:noFill/>
          <a:ln w="9525">
            <a:noFill/>
            <a:miter lim="800000"/>
            <a:headEnd/>
            <a:tailEnd/>
          </a:ln>
          <a:effectLst/>
        </p:spPr>
        <p:txBody>
          <a:bodyPr lIns="0" tIns="0" rIns="0" bIns="0">
            <a:spAutoFit/>
          </a:bodyPr>
          <a:lstStyle/>
          <a:p>
            <a:pPr>
              <a:spcBef>
                <a:spcPct val="50000"/>
              </a:spcBef>
              <a:defRPr/>
            </a:pPr>
            <a:r>
              <a:rPr lang="en-US" sz="1200" b="1" dirty="0">
                <a:solidFill>
                  <a:srgbClr val="892034"/>
                </a:solidFill>
              </a:rPr>
              <a:t>ECE 8527: Lecture 24, Slide </a:t>
            </a:r>
            <a:fld id="{56D32A91-0AE1-4806-AC33-D8959F4B7E0D}" type="slidenum">
              <a:rPr lang="en-US" sz="1200" b="1">
                <a:solidFill>
                  <a:srgbClr val="892034"/>
                </a:solidFill>
              </a:rPr>
              <a:pPr>
                <a:spcBef>
                  <a:spcPct val="50000"/>
                </a:spcBef>
                <a:defRPr/>
              </a:pPr>
              <a:t>‹#›</a:t>
            </a:fld>
            <a:endParaRPr lang="en-US" sz="1200" b="1" dirty="0">
              <a:solidFill>
                <a:srgbClr val="892034"/>
              </a:solidFill>
            </a:endParaRP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rtl="0" eaLnBrk="1" fontAlgn="base" hangingPunct="1">
        <a:spcBef>
          <a:spcPct val="0"/>
        </a:spcBef>
        <a:spcAft>
          <a:spcPct val="0"/>
        </a:spcAft>
        <a:defRPr sz="2400" b="1">
          <a:solidFill>
            <a:schemeClr val="tx1"/>
          </a:solidFill>
          <a:latin typeface="+mj-lt"/>
          <a:ea typeface="+mj-ea"/>
          <a:cs typeface="+mj-cs"/>
        </a:defRPr>
      </a:lvl1pPr>
      <a:lvl2pPr algn="ctr" rtl="0" eaLnBrk="1" fontAlgn="base" hangingPunct="1">
        <a:spcBef>
          <a:spcPct val="0"/>
        </a:spcBef>
        <a:spcAft>
          <a:spcPct val="0"/>
        </a:spcAft>
        <a:defRPr sz="2400" b="1">
          <a:solidFill>
            <a:schemeClr val="tx1"/>
          </a:solidFill>
          <a:latin typeface="Arial" charset="0"/>
        </a:defRPr>
      </a:lvl2pPr>
      <a:lvl3pPr algn="ctr" rtl="0" eaLnBrk="1" fontAlgn="base" hangingPunct="1">
        <a:spcBef>
          <a:spcPct val="0"/>
        </a:spcBef>
        <a:spcAft>
          <a:spcPct val="0"/>
        </a:spcAft>
        <a:defRPr sz="2400" b="1">
          <a:solidFill>
            <a:schemeClr val="tx1"/>
          </a:solidFill>
          <a:latin typeface="Arial" charset="0"/>
        </a:defRPr>
      </a:lvl3pPr>
      <a:lvl4pPr algn="ctr" rtl="0" eaLnBrk="1" fontAlgn="base" hangingPunct="1">
        <a:spcBef>
          <a:spcPct val="0"/>
        </a:spcBef>
        <a:spcAft>
          <a:spcPct val="0"/>
        </a:spcAft>
        <a:defRPr sz="2400" b="1">
          <a:solidFill>
            <a:schemeClr val="tx1"/>
          </a:solidFill>
          <a:latin typeface="Arial" charset="0"/>
        </a:defRPr>
      </a:lvl4pPr>
      <a:lvl5pPr algn="ctr" rtl="0" eaLnBrk="1" fontAlgn="base" hangingPunct="1">
        <a:spcBef>
          <a:spcPct val="0"/>
        </a:spcBef>
        <a:spcAft>
          <a:spcPct val="0"/>
        </a:spcAft>
        <a:defRPr sz="2400" b="1">
          <a:solidFill>
            <a:schemeClr val="tx1"/>
          </a:solidFill>
          <a:latin typeface="Arial" charset="0"/>
        </a:defRPr>
      </a:lvl5pPr>
      <a:lvl6pPr marL="457200" algn="ctr" rtl="0" eaLnBrk="1" fontAlgn="base" hangingPunct="1">
        <a:spcBef>
          <a:spcPct val="0"/>
        </a:spcBef>
        <a:spcAft>
          <a:spcPct val="0"/>
        </a:spcAft>
        <a:defRPr sz="2400" b="1">
          <a:solidFill>
            <a:schemeClr val="tx1"/>
          </a:solidFill>
          <a:latin typeface="Arial" charset="0"/>
        </a:defRPr>
      </a:lvl6pPr>
      <a:lvl7pPr marL="914400" algn="ctr" rtl="0" eaLnBrk="1" fontAlgn="base" hangingPunct="1">
        <a:spcBef>
          <a:spcPct val="0"/>
        </a:spcBef>
        <a:spcAft>
          <a:spcPct val="0"/>
        </a:spcAft>
        <a:defRPr sz="2400" b="1">
          <a:solidFill>
            <a:schemeClr val="tx1"/>
          </a:solidFill>
          <a:latin typeface="Arial" charset="0"/>
        </a:defRPr>
      </a:lvl7pPr>
      <a:lvl8pPr marL="1371600" algn="ctr" rtl="0" eaLnBrk="1" fontAlgn="base" hangingPunct="1">
        <a:spcBef>
          <a:spcPct val="0"/>
        </a:spcBef>
        <a:spcAft>
          <a:spcPct val="0"/>
        </a:spcAft>
        <a:defRPr sz="2400" b="1">
          <a:solidFill>
            <a:schemeClr val="tx1"/>
          </a:solidFill>
          <a:latin typeface="Arial" charset="0"/>
        </a:defRPr>
      </a:lvl8pPr>
      <a:lvl9pPr marL="1828800" algn="ctr" rtl="0" eaLnBrk="1" fontAlgn="base" hangingPunct="1">
        <a:spcBef>
          <a:spcPct val="0"/>
        </a:spcBef>
        <a:spcAft>
          <a:spcPct val="0"/>
        </a:spcAft>
        <a:defRPr sz="2400" b="1">
          <a:solidFill>
            <a:schemeClr val="tx1"/>
          </a:solidFill>
          <a:latin typeface="Arial" charset="0"/>
        </a:defRPr>
      </a:lvl9pPr>
    </p:titleStyle>
    <p:body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01B73C9-6DB4-4ADB-8B31-368A6557B5FE}" type="datetime1">
              <a:rPr lang="en-US" smtClean="0"/>
              <a:t>3/20/23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t>Predrag Radenković 3237/10</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1533169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675">
                <a:solidFill>
                  <a:schemeClr val="tx1">
                    <a:tint val="75000"/>
                  </a:schemeClr>
                </a:solidFill>
              </a:defRPr>
            </a:lvl1pPr>
          </a:lstStyle>
          <a:p>
            <a:fld id="{9A64330E-667D-40FD-9CCB-883924852157}" type="datetimeFigureOut">
              <a:rPr lang="en-US" smtClean="0"/>
              <a:t>3/20/23</a:t>
            </a:fld>
            <a:endParaRPr lang="en-US" dirty="0"/>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1500">
                <a:solidFill>
                  <a:srgbClr val="FEFFFF"/>
                </a:solidFill>
              </a:defRPr>
            </a:lvl1pPr>
          </a:lstStyle>
          <a:p>
            <a:fld id="{9E6A2FB0-D693-4A20-BAA7-91BC982AACC9}" type="slidenum">
              <a:rPr lang="en-US" smtClean="0"/>
              <a:t>‹#›</a:t>
            </a:fld>
            <a:endParaRPr lang="en-US" dirty="0"/>
          </a:p>
        </p:txBody>
      </p:sp>
    </p:spTree>
    <p:extLst>
      <p:ext uri="{BB962C8B-B14F-4D97-AF65-F5344CB8AC3E}">
        <p14:creationId xmlns:p14="http://schemas.microsoft.com/office/powerpoint/2010/main" val="298340021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people.brunel.ac.uk/~mastjjb/jeb/or/decmore.html" TargetMode="External"/><Relationship Id="rId3" Type="http://schemas.openxmlformats.org/officeDocument/2006/relationships/hyperlink" Target="http://www.rii.ricoh.com/~stork/DHSch8.ppt" TargetMode="External"/><Relationship Id="rId7" Type="http://schemas.openxmlformats.org/officeDocument/2006/relationships/hyperlink" Target="http://www.decisiontrees.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autonlab.org/tutorials/dtree.html" TargetMode="External"/><Relationship Id="rId5" Type="http://schemas.openxmlformats.org/officeDocument/2006/relationships/hyperlink" Target="http://www.aaai.org/aitopics/pmwiki/pmwiki.php/AITopics/DecisionTrees" TargetMode="External"/><Relationship Id="rId10" Type="http://schemas.openxmlformats.org/officeDocument/2006/relationships/image" Target="../media/image4.png"/><Relationship Id="rId4" Type="http://schemas.openxmlformats.org/officeDocument/2006/relationships/hyperlink" Target="http://en.wikipedia.org/wiki/Decision_tree"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5.w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oleObject" Target="../embeddings/oleObject1.bin"/><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hyperlink" Target="http://people.revoledu.com/kardi/tutorial/DecisionTree/decision-tree-algorithm-next-iteration.htm" TargetMode="Externa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2.bin"/><Relationship Id="rId1" Type="http://schemas.openxmlformats.org/officeDocument/2006/relationships/slideLayout" Target="../slideLayouts/slideLayout28.xml"/><Relationship Id="rId4" Type="http://schemas.openxmlformats.org/officeDocument/2006/relationships/comments" Target="../comments/commen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package" Target="../embeddings/Microsoft_Visio_Drawing1.vsdx"/><Relationship Id="rId1" Type="http://schemas.openxmlformats.org/officeDocument/2006/relationships/slideLayout" Target="../slideLayouts/slideLayout28.xml"/><Relationship Id="rId5" Type="http://schemas.openxmlformats.org/officeDocument/2006/relationships/image" Target="../media/image23.emf"/><Relationship Id="rId4" Type="http://schemas.openxmlformats.org/officeDocument/2006/relationships/package" Target="../embeddings/Microsoft_Visio_Drawing2.vsdx"/></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hyperlink" Target="https://www.kaggle.com/c/titanic" TargetMode="Externa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35.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8" Type="http://schemas.openxmlformats.org/officeDocument/2006/relationships/hyperlink" Target="http://trevorstephens.com/post/72916401642/titanic-getting-started-with-r" TargetMode="External"/><Relationship Id="rId13" Type="http://schemas.openxmlformats.org/officeDocument/2006/relationships/hyperlink" Target="http://people.revoledu.com/kardi/tutorial/DecisionTree/decision-tree-algorithm-next-iteration.htm%09%09http:/people.revoledu.com/kardi/tutorial/DecisionTree/decision-tree-algorithm-next-iteration.htm%09%09%09%09%09%09%09%09%09http:/people.revoledu.com/kardi/tutorial/DecisionTree/decision-tree-algorithm-next-iteration.htm" TargetMode="External"/><Relationship Id="rId3" Type="http://schemas.openxmlformats.org/officeDocument/2006/relationships/hyperlink" Target="http://info.salford-systems.com/an-introduction-to-random-forests-for-beginners" TargetMode="External"/><Relationship Id="rId7" Type="http://schemas.openxmlformats.org/officeDocument/2006/relationships/hyperlink" Target="http://www-bcf.usc.edu/~gareth/ISL/ISLR%20Fourth%20Printing.pdf" TargetMode="External"/><Relationship Id="rId12" Type="http://schemas.openxmlformats.org/officeDocument/2006/relationships/hyperlink" Target="https://cran.r-project.org/web/packages/caret/caret.pdf" TargetMode="External"/><Relationship Id="rId2" Type="http://schemas.openxmlformats.org/officeDocument/2006/relationships/hyperlink" Target="http://www.stat.berkeley.edu/~breiman/RandomForests/cc_home.htm" TargetMode="External"/><Relationship Id="rId1" Type="http://schemas.openxmlformats.org/officeDocument/2006/relationships/slideLayout" Target="../slideLayouts/slideLayout28.xml"/><Relationship Id="rId6" Type="http://schemas.openxmlformats.org/officeDocument/2006/relationships/hyperlink" Target="http://www-stat.stanford.edu/~tibs/ElemStatLearn/download.html" TargetMode="External"/><Relationship Id="rId11" Type="http://schemas.openxmlformats.org/officeDocument/2006/relationships/hyperlink" Target="https://cran.r-project.org/web/packages/rpart/rpart.pdf" TargetMode="External"/><Relationship Id="rId5" Type="http://schemas.openxmlformats.org/officeDocument/2006/relationships/hyperlink" Target="https://www.youtube.com/watch?v=OByOgGXq76A" TargetMode="External"/><Relationship Id="rId10" Type="http://schemas.openxmlformats.org/officeDocument/2006/relationships/hyperlink" Target="https://cran.r-project.org/web/packages/randomForest/randomForest.pdf" TargetMode="External"/><Relationship Id="rId4" Type="http://schemas.openxmlformats.org/officeDocument/2006/relationships/hyperlink" Target="https://www.youtube.com/watch?v=3kYujfDgmNk" TargetMode="External"/><Relationship Id="rId9" Type="http://schemas.openxmlformats.org/officeDocument/2006/relationships/hyperlink" Target="https://github.com/wehrley/wehrley.github.io/blob/master/SOUPTONUTS.md" TargetMode="External"/><Relationship Id="rId14" Type="http://schemas.openxmlformats.org/officeDocument/2006/relationships/hyperlink" Target="http://www.epibiostat.ucsf.edu/biostat/cbmb/publications/bench.rf.regn.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541338" y="1358900"/>
            <a:ext cx="4721225" cy="4548188"/>
          </a:xfrm>
          <a:prstGeom prst="rect">
            <a:avLst/>
          </a:prstGeom>
          <a:noFill/>
          <a:ln>
            <a:miter lim="800000"/>
            <a:headEnd/>
            <a:tailEnd/>
          </a:ln>
        </p:spPr>
        <p:txBody>
          <a:bodyPr vert="horz" wrap="none" lIns="0" tIns="0" rIns="0" bIns="0" numCol="1" anchor="t" anchorCtr="0" compatLnSpc="1">
            <a:prstTxWarp prst="textNoShape">
              <a:avLst/>
            </a:prstTxWarp>
          </a:bodyPr>
          <a:lstStyle/>
          <a:p>
            <a:pPr marL="176213" marR="0" lvl="0" indent="-176213" defTabSz="914400" rtl="0" eaLnBrk="1" fontAlgn="auto" latinLnBrk="0" hangingPunct="1">
              <a:spcBef>
                <a:spcPts val="1200"/>
              </a:spcBef>
              <a:spcAft>
                <a:spcPts val="600"/>
              </a:spcAft>
              <a:buClrTx/>
              <a:buSzTx/>
              <a:buFont typeface="Arial" pitchFamily="34" charset="0"/>
              <a:buChar char="•"/>
              <a:tabLst/>
              <a:defRPr/>
            </a:pPr>
            <a:r>
              <a:rPr kumimoji="0" lang="en-US" sz="2400" b="1" i="0" u="none" strike="noStrike" kern="1200" cap="none" spc="0" normalizeH="0" baseline="0" noProof="0" dirty="0">
                <a:ln>
                  <a:noFill/>
                </a:ln>
                <a:solidFill>
                  <a:schemeClr val="accent1"/>
                </a:solidFill>
                <a:effectLst/>
                <a:uLnTx/>
                <a:uFillTx/>
                <a:latin typeface="+mn-lt"/>
                <a:ea typeface="+mn-ea"/>
                <a:cs typeface="+mn-cs"/>
              </a:rPr>
              <a:t>Objectives:</a:t>
            </a:r>
          </a:p>
          <a:p>
            <a:pPr marL="173038" marR="0" lvl="0" defTabSz="914400" rtl="0" eaLnBrk="1" fontAlgn="auto" latinLnBrk="0" hangingPunct="1">
              <a:spcBef>
                <a:spcPts val="0"/>
              </a:spcBef>
              <a:spcAft>
                <a:spcPts val="0"/>
              </a:spcAft>
              <a:buClrTx/>
              <a:buSzTx/>
              <a:defRPr/>
            </a:pPr>
            <a:r>
              <a:rPr lang="en-US" sz="1800" b="1" noProof="0" dirty="0">
                <a:solidFill>
                  <a:schemeClr val="tx2"/>
                </a:solidFill>
                <a:latin typeface="+mn-lt"/>
              </a:rPr>
              <a:t>Tree-Growing Via CART</a:t>
            </a:r>
            <a:br>
              <a:rPr lang="en-US" sz="1800" b="1" noProof="0" dirty="0">
                <a:solidFill>
                  <a:schemeClr val="tx2"/>
                </a:solidFill>
                <a:latin typeface="+mn-lt"/>
              </a:rPr>
            </a:br>
            <a:r>
              <a:rPr lang="en-US" sz="1800" b="1" noProof="0" dirty="0">
                <a:solidFill>
                  <a:schemeClr val="tx2"/>
                </a:solidFill>
                <a:latin typeface="+mn-lt"/>
              </a:rPr>
              <a:t>Splitting, Stopping and Pruning</a:t>
            </a:r>
            <a:br>
              <a:rPr lang="en-US" sz="1800" b="1" noProof="0" dirty="0">
                <a:solidFill>
                  <a:schemeClr val="tx2"/>
                </a:solidFill>
                <a:latin typeface="+mn-lt"/>
              </a:rPr>
            </a:br>
            <a:r>
              <a:rPr lang="en-US" sz="1800" b="1" noProof="0" dirty="0">
                <a:solidFill>
                  <a:schemeClr val="tx2"/>
                </a:solidFill>
                <a:latin typeface="+mn-lt"/>
              </a:rPr>
              <a:t>Attributes</a:t>
            </a:r>
            <a:br>
              <a:rPr lang="en-US" sz="1800" b="1" noProof="0" dirty="0">
                <a:solidFill>
                  <a:schemeClr val="tx2"/>
                </a:solidFill>
                <a:latin typeface="+mn-lt"/>
              </a:rPr>
            </a:br>
            <a:r>
              <a:rPr lang="en-US" sz="1800" b="1" noProof="0" dirty="0">
                <a:solidFill>
                  <a:schemeClr val="tx2"/>
                </a:solidFill>
                <a:latin typeface="+mn-lt"/>
              </a:rPr>
              <a:t>Node </a:t>
            </a:r>
            <a:r>
              <a:rPr lang="en-US" sz="1800" b="1" dirty="0">
                <a:solidFill>
                  <a:schemeClr val="tx2"/>
                </a:solidFill>
                <a:latin typeface="+mn-lt"/>
              </a:rPr>
              <a:t>Impurity</a:t>
            </a:r>
            <a:br>
              <a:rPr lang="en-US" sz="1800" b="1" dirty="0">
                <a:solidFill>
                  <a:schemeClr val="tx2"/>
                </a:solidFill>
                <a:latin typeface="+mn-lt"/>
              </a:rPr>
            </a:br>
            <a:r>
              <a:rPr lang="en-US" sz="1800" b="1" dirty="0">
                <a:solidFill>
                  <a:schemeClr val="tx2"/>
                </a:solidFill>
                <a:latin typeface="+mn-lt"/>
              </a:rPr>
              <a:t>Priors and Costs</a:t>
            </a:r>
            <a:endParaRPr kumimoji="0" lang="en-US" sz="1800" b="1" i="0" u="none" strike="noStrike" kern="1200" cap="none" spc="0" normalizeH="0" baseline="0" noProof="0" dirty="0">
              <a:ln>
                <a:noFill/>
              </a:ln>
              <a:solidFill>
                <a:schemeClr val="tx2"/>
              </a:solidFill>
              <a:effectLst/>
              <a:uLnTx/>
              <a:uFillTx/>
              <a:latin typeface="+mn-lt"/>
              <a:ea typeface="+mn-ea"/>
              <a:cs typeface="+mn-cs"/>
            </a:endParaRPr>
          </a:p>
          <a:p>
            <a:pPr marL="176213" indent="-176213" fontAlgn="auto">
              <a:spcBef>
                <a:spcPts val="1200"/>
              </a:spcBef>
              <a:spcAft>
                <a:spcPts val="600"/>
              </a:spcAft>
              <a:buFont typeface="Arial" pitchFamily="34" charset="0"/>
              <a:buChar char="•"/>
              <a:defRPr/>
            </a:pPr>
            <a:r>
              <a:rPr lang="en-US" b="1" dirty="0">
                <a:solidFill>
                  <a:schemeClr val="accent1"/>
                </a:solidFill>
                <a:latin typeface="+mn-lt"/>
              </a:rPr>
              <a:t>Resources:</a:t>
            </a:r>
          </a:p>
          <a:p>
            <a:pPr marL="173038">
              <a:spcBef>
                <a:spcPts val="0"/>
              </a:spcBef>
            </a:pPr>
            <a:r>
              <a:rPr lang="en-US" sz="1800" b="1" dirty="0">
                <a:solidFill>
                  <a:schemeClr val="tx2"/>
                </a:solidFill>
                <a:latin typeface="+mn-lt"/>
                <a:hlinkClick r:id="rId3">
                  <a:extLst>
                    <a:ext uri="{A12FA001-AC4F-418D-AE19-62706E023703}">
                      <ahyp:hlinkClr xmlns:ahyp="http://schemas.microsoft.com/office/drawing/2018/hyperlinkcolor" val="tx"/>
                    </a:ext>
                  </a:extLst>
                </a:hlinkClick>
              </a:rPr>
              <a:t>DHS: Chapter 8</a:t>
            </a:r>
            <a:br>
              <a:rPr lang="en-US" sz="1800" b="1" dirty="0">
                <a:solidFill>
                  <a:schemeClr val="tx2"/>
                </a:solidFill>
                <a:latin typeface="+mn-lt"/>
              </a:rPr>
            </a:br>
            <a:r>
              <a:rPr lang="en-US" sz="1800" b="1" dirty="0">
                <a:solidFill>
                  <a:schemeClr val="tx2"/>
                </a:solidFill>
                <a:latin typeface="+mn-lt"/>
                <a:hlinkClick r:id="rId4">
                  <a:extLst>
                    <a:ext uri="{A12FA001-AC4F-418D-AE19-62706E023703}">
                      <ahyp:hlinkClr xmlns:ahyp="http://schemas.microsoft.com/office/drawing/2018/hyperlinkcolor" val="tx"/>
                    </a:ext>
                  </a:extLst>
                </a:hlinkClick>
              </a:rPr>
              <a:t>WIKI: Definitions</a:t>
            </a:r>
            <a:br>
              <a:rPr lang="en-US" sz="1800" b="1" dirty="0">
                <a:solidFill>
                  <a:schemeClr val="tx2"/>
                </a:solidFill>
                <a:latin typeface="+mn-lt"/>
              </a:rPr>
            </a:br>
            <a:r>
              <a:rPr lang="en-US" sz="1800" b="1" dirty="0">
                <a:solidFill>
                  <a:schemeClr val="tx2"/>
                </a:solidFill>
                <a:latin typeface="+mn-lt"/>
                <a:hlinkClick r:id="rId5">
                  <a:extLst>
                    <a:ext uri="{A12FA001-AC4F-418D-AE19-62706E023703}">
                      <ahyp:hlinkClr xmlns:ahyp="http://schemas.microsoft.com/office/drawing/2018/hyperlinkcolor" val="tx"/>
                    </a:ext>
                  </a:extLst>
                </a:hlinkClick>
              </a:rPr>
              <a:t>AAAI: Decision Trees</a:t>
            </a:r>
            <a:br>
              <a:rPr lang="en-US" sz="1800" b="1" dirty="0">
                <a:solidFill>
                  <a:schemeClr val="tx2"/>
                </a:solidFill>
                <a:latin typeface="+mn-lt"/>
              </a:rPr>
            </a:br>
            <a:r>
              <a:rPr lang="en-US" sz="1800" b="1" dirty="0">
                <a:solidFill>
                  <a:schemeClr val="tx2"/>
                </a:solidFill>
                <a:latin typeface="+mn-lt"/>
                <a:hlinkClick r:id="rId6">
                  <a:extLst>
                    <a:ext uri="{A12FA001-AC4F-418D-AE19-62706E023703}">
                      <ahyp:hlinkClr xmlns:ahyp="http://schemas.microsoft.com/office/drawing/2018/hyperlinkcolor" val="tx"/>
                    </a:ext>
                  </a:extLst>
                </a:hlinkClick>
              </a:rPr>
              <a:t>AM: Data Mining</a:t>
            </a:r>
            <a:br>
              <a:rPr lang="en-US" sz="1800" b="1" dirty="0">
                <a:solidFill>
                  <a:schemeClr val="tx2"/>
                </a:solidFill>
                <a:latin typeface="+mn-lt"/>
              </a:rPr>
            </a:br>
            <a:r>
              <a:rPr lang="en-US" sz="1800" b="1" dirty="0">
                <a:solidFill>
                  <a:schemeClr val="tx2"/>
                </a:solidFill>
                <a:latin typeface="+mn-lt"/>
                <a:hlinkClick r:id="rId7">
                  <a:extLst>
                    <a:ext uri="{A12FA001-AC4F-418D-AE19-62706E023703}">
                      <ahyp:hlinkClr xmlns:ahyp="http://schemas.microsoft.com/office/drawing/2018/hyperlinkcolor" val="tx"/>
                    </a:ext>
                  </a:extLst>
                </a:hlinkClick>
              </a:rPr>
              <a:t>DTDM: Resources</a:t>
            </a:r>
            <a:br>
              <a:rPr lang="en-US" sz="1800" b="1" dirty="0">
                <a:solidFill>
                  <a:schemeClr val="tx2"/>
                </a:solidFill>
                <a:latin typeface="+mn-lt"/>
              </a:rPr>
            </a:br>
            <a:r>
              <a:rPr lang="en-US" sz="1800" b="1" dirty="0">
                <a:solidFill>
                  <a:schemeClr val="tx2"/>
                </a:solidFill>
                <a:latin typeface="+mn-lt"/>
                <a:hlinkClick r:id="rId8">
                  <a:extLst>
                    <a:ext uri="{A12FA001-AC4F-418D-AE19-62706E023703}">
                      <ahyp:hlinkClr xmlns:ahyp="http://schemas.microsoft.com/office/drawing/2018/hyperlinkcolor" val="tx"/>
                    </a:ext>
                  </a:extLst>
                </a:hlinkClick>
              </a:rPr>
              <a:t>JB: Examples</a:t>
            </a:r>
            <a:endParaRPr lang="en-US" sz="1800" b="1" dirty="0">
              <a:solidFill>
                <a:schemeClr val="tx2"/>
              </a:solidFill>
              <a:latin typeface="+mn-lt"/>
            </a:endParaRPr>
          </a:p>
        </p:txBody>
      </p:sp>
      <p:sp>
        <p:nvSpPr>
          <p:cNvPr id="6" name="Text Box 29"/>
          <p:cNvSpPr txBox="1">
            <a:spLocks noChangeArrowheads="1"/>
          </p:cNvSpPr>
          <p:nvPr/>
        </p:nvSpPr>
        <p:spPr bwMode="auto">
          <a:xfrm>
            <a:off x="409575" y="552450"/>
            <a:ext cx="8467725" cy="461665"/>
          </a:xfrm>
          <a:prstGeom prst="rect">
            <a:avLst/>
          </a:prstGeom>
          <a:noFill/>
          <a:ln w="9525">
            <a:noFill/>
            <a:miter lim="800000"/>
            <a:headEnd/>
            <a:tailEnd/>
          </a:ln>
        </p:spPr>
        <p:txBody>
          <a:bodyPr>
            <a:spAutoFit/>
          </a:bodyPr>
          <a:lstStyle/>
          <a:p>
            <a:pPr algn="ctr">
              <a:spcBef>
                <a:spcPct val="50000"/>
              </a:spcBef>
            </a:pPr>
            <a:r>
              <a:rPr lang="en-US" b="1" dirty="0">
                <a:solidFill>
                  <a:schemeClr val="accent1"/>
                </a:solidFill>
              </a:rPr>
              <a:t>Lecture 24: Decision Trees</a:t>
            </a:r>
          </a:p>
        </p:txBody>
      </p:sp>
      <p:pic>
        <p:nvPicPr>
          <p:cNvPr id="26625" name="Picture 1"/>
          <p:cNvPicPr>
            <a:picLocks noChangeAspect="1" noChangeArrowheads="1"/>
          </p:cNvPicPr>
          <p:nvPr/>
        </p:nvPicPr>
        <p:blipFill>
          <a:blip r:embed="rId9"/>
          <a:srcRect/>
          <a:stretch>
            <a:fillRect/>
          </a:stretch>
        </p:blipFill>
        <p:spPr bwMode="auto">
          <a:xfrm>
            <a:off x="5178425" y="3645890"/>
            <a:ext cx="3514725" cy="2114550"/>
          </a:xfrm>
          <a:prstGeom prst="rect">
            <a:avLst/>
          </a:prstGeom>
          <a:noFill/>
          <a:ln w="38100">
            <a:solidFill>
              <a:schemeClr val="accent2"/>
            </a:solidFill>
            <a:miter lim="800000"/>
            <a:headEnd/>
            <a:tailEnd/>
          </a:ln>
          <a:effectLst/>
        </p:spPr>
      </p:pic>
      <p:pic>
        <p:nvPicPr>
          <p:cNvPr id="26627" name="Picture 3"/>
          <p:cNvPicPr>
            <a:picLocks noChangeAspect="1" noChangeArrowheads="1"/>
          </p:cNvPicPr>
          <p:nvPr/>
        </p:nvPicPr>
        <p:blipFill>
          <a:blip r:embed="rId10"/>
          <a:srcRect/>
          <a:stretch>
            <a:fillRect/>
          </a:stretch>
        </p:blipFill>
        <p:spPr bwMode="auto">
          <a:xfrm>
            <a:off x="5171606" y="1451992"/>
            <a:ext cx="3521543" cy="2150746"/>
          </a:xfrm>
          <a:prstGeom prst="rect">
            <a:avLst/>
          </a:prstGeom>
          <a:noFill/>
          <a:ln w="38100">
            <a:solidFill>
              <a:schemeClr val="accent2"/>
            </a:solid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When To Stop Splitting</a:t>
            </a:r>
          </a:p>
        </p:txBody>
      </p:sp>
      <mc:AlternateContent xmlns:mc="http://schemas.openxmlformats.org/markup-compatibility/2006" xmlns:a14="http://schemas.microsoft.com/office/drawing/2010/main">
        <mc:Choice Requires="a14">
          <p:sp>
            <p:nvSpPr>
              <p:cNvPr id="5" name="Rectangle 4"/>
              <p:cNvSpPr>
                <a:spLocks noChangeArrowheads="1"/>
              </p:cNvSpPr>
              <p:nvPr/>
            </p:nvSpPr>
            <p:spPr bwMode="auto">
              <a:xfrm>
                <a:off x="250952" y="652985"/>
                <a:ext cx="8664448" cy="5463099"/>
              </a:xfrm>
              <a:prstGeom prst="rect">
                <a:avLst/>
              </a:prstGeom>
              <a:noFill/>
              <a:ln w="9525">
                <a:noFill/>
                <a:miter lim="800000"/>
                <a:headEnd/>
                <a:tailEnd/>
              </a:ln>
              <a:effectLst/>
            </p:spPr>
            <p:txBody>
              <a:bodyPr wrap="square" lIns="0" tIns="0" rIns="0" bIns="0">
                <a:spAutoFit/>
              </a:bodyPr>
              <a:lstStyle/>
              <a:p>
                <a:pPr marL="165100" indent="-165100">
                  <a:spcAft>
                    <a:spcPts val="1200"/>
                  </a:spcAft>
                  <a:buFont typeface="Arial" pitchFamily="34" charset="0"/>
                  <a:buChar char="•"/>
                </a:pPr>
                <a:r>
                  <a:rPr lang="en-US" sz="1800" b="1" dirty="0"/>
                  <a:t>If we continue to grow the tree until each leaf node has the lowest impurity, then the data will be overfit.</a:t>
                </a:r>
              </a:p>
              <a:p>
                <a:pPr marL="165100" indent="-165100">
                  <a:spcAft>
                    <a:spcPts val="1200"/>
                  </a:spcAft>
                  <a:buFont typeface="Arial" pitchFamily="34" charset="0"/>
                  <a:buChar char="•"/>
                </a:pPr>
                <a:r>
                  <a:rPr lang="en-US" sz="1800" b="1" dirty="0"/>
                  <a:t>Two strategies: (1) stop tree from growing or (2) grow and then prune the tree.</a:t>
                </a:r>
              </a:p>
              <a:p>
                <a:pPr marL="165100" indent="-165100">
                  <a:spcAft>
                    <a:spcPts val="600"/>
                  </a:spcAft>
                  <a:buFont typeface="Arial" pitchFamily="34" charset="0"/>
                  <a:buChar char="•"/>
                </a:pPr>
                <a:r>
                  <a:rPr lang="en-US" sz="1800" b="1" dirty="0"/>
                  <a:t>A traditional approach to stopping splitting relies on </a:t>
                </a:r>
                <a:r>
                  <a:rPr lang="en-US" sz="1800" b="1" i="1" dirty="0"/>
                  <a:t>cross-validation</a:t>
                </a:r>
                <a:r>
                  <a:rPr lang="en-US" sz="1800" b="1" dirty="0"/>
                  <a:t>:</a:t>
                </a:r>
              </a:p>
              <a:p>
                <a:pPr marL="344488" lvl="1" indent="-179388">
                  <a:spcAft>
                    <a:spcPts val="600"/>
                  </a:spcAft>
                  <a:buFont typeface="Wingdings" pitchFamily="2" charset="2"/>
                  <a:buChar char="§"/>
                </a:pPr>
                <a:r>
                  <a:rPr lang="en-US" sz="1800" b="1" i="1" dirty="0">
                    <a:solidFill>
                      <a:schemeClr val="accent1"/>
                    </a:solidFill>
                  </a:rPr>
                  <a:t>Validation</a:t>
                </a:r>
                <a:r>
                  <a:rPr lang="en-US" sz="1800" b="1" dirty="0">
                    <a:solidFill>
                      <a:schemeClr val="accent1"/>
                    </a:solidFill>
                  </a:rPr>
                  <a:t>:</a:t>
                </a:r>
                <a:r>
                  <a:rPr lang="en-US" sz="1800" b="1" dirty="0"/>
                  <a:t> train a tree on 90% of the data and test on 10% of the data (referred to as the held-out set).</a:t>
                </a:r>
              </a:p>
              <a:p>
                <a:pPr marL="344488" lvl="1" indent="-179388">
                  <a:spcAft>
                    <a:spcPts val="600"/>
                  </a:spcAft>
                  <a:buFont typeface="Wingdings" pitchFamily="2" charset="2"/>
                  <a:buChar char="§"/>
                </a:pPr>
                <a:r>
                  <a:rPr lang="en-US" sz="1800" b="1" i="1" dirty="0">
                    <a:solidFill>
                      <a:schemeClr val="accent1"/>
                    </a:solidFill>
                  </a:rPr>
                  <a:t>Cross-validation</a:t>
                </a:r>
                <a:r>
                  <a:rPr lang="en-US" sz="1800" b="1" dirty="0">
                    <a:solidFill>
                      <a:schemeClr val="accent1"/>
                    </a:solidFill>
                  </a:rPr>
                  <a:t>:</a:t>
                </a:r>
                <a:r>
                  <a:rPr lang="en-US" sz="1800" b="1" dirty="0"/>
                  <a:t> repeat for several independently chosen partitions.</a:t>
                </a:r>
              </a:p>
              <a:p>
                <a:pPr marL="344488" lvl="1" indent="-179388">
                  <a:spcAft>
                    <a:spcPts val="1200"/>
                  </a:spcAft>
                  <a:buFont typeface="Wingdings" pitchFamily="2" charset="2"/>
                  <a:buChar char="§"/>
                </a:pPr>
                <a:r>
                  <a:rPr lang="en-US" sz="1800" b="1" i="1" dirty="0">
                    <a:solidFill>
                      <a:schemeClr val="accent1"/>
                    </a:solidFill>
                  </a:rPr>
                  <a:t>Stopping Criterion</a:t>
                </a:r>
                <a:r>
                  <a:rPr lang="en-US" sz="1800" b="1" dirty="0">
                    <a:solidFill>
                      <a:schemeClr val="accent1"/>
                    </a:solidFill>
                  </a:rPr>
                  <a:t>: </a:t>
                </a:r>
                <a:r>
                  <a:rPr lang="en-US" sz="1800" b="1" dirty="0"/>
                  <a:t>Continue splitting until the error on the held-out data is minimized.</a:t>
                </a:r>
              </a:p>
              <a:p>
                <a:pPr marL="165100" indent="-165100">
                  <a:spcAft>
                    <a:spcPts val="1200"/>
                  </a:spcAft>
                  <a:buFont typeface="Arial" pitchFamily="34" charset="0"/>
                  <a:buChar char="•"/>
                </a:pPr>
                <a:r>
                  <a:rPr lang="en-US" sz="1800" b="1" i="1" dirty="0">
                    <a:solidFill>
                      <a:schemeClr val="accent1"/>
                    </a:solidFill>
                  </a:rPr>
                  <a:t>Reduction In Impurity</a:t>
                </a:r>
                <a:r>
                  <a:rPr lang="en-US" sz="1800" b="1" dirty="0">
                    <a:solidFill>
                      <a:schemeClr val="accent1"/>
                    </a:solidFill>
                  </a:rPr>
                  <a:t>: </a:t>
                </a:r>
                <a:r>
                  <a:rPr lang="en-US" sz="1800" b="1" dirty="0"/>
                  <a:t>stop if the candidate split leads to a marginal reduction of the impurity (drawback: leads to an unbalanced tree).</a:t>
                </a:r>
              </a:p>
              <a:p>
                <a:pPr marL="165100" indent="-165100">
                  <a:spcAft>
                    <a:spcPts val="1200"/>
                  </a:spcAft>
                  <a:buFont typeface="Arial" pitchFamily="34" charset="0"/>
                  <a:buChar char="•"/>
                </a:pPr>
                <a:r>
                  <a:rPr lang="en-US" sz="1800" b="1" i="1" dirty="0">
                    <a:solidFill>
                      <a:schemeClr val="accent1"/>
                    </a:solidFill>
                  </a:rPr>
                  <a:t>Cost-Complexity</a:t>
                </a:r>
                <a:r>
                  <a:rPr lang="en-US" sz="1800" b="1" dirty="0">
                    <a:solidFill>
                      <a:schemeClr val="accent1"/>
                    </a:solidFill>
                  </a:rPr>
                  <a:t>:</a:t>
                </a:r>
                <a:r>
                  <a:rPr lang="en-US" sz="1800" b="1" dirty="0"/>
                  <a:t> use a global criterion function that combines size and impurity</a:t>
                </a:r>
                <a:r>
                  <a:rPr lang="en-US" sz="1800" dirty="0"/>
                  <a:t>: </a:t>
                </a:r>
                <a14:m>
                  <m:oMath xmlns:m="http://schemas.openxmlformats.org/officeDocument/2006/math">
                    <m:r>
                      <a:rPr lang="en-US" sz="1800" b="0" i="1" smtClean="0">
                        <a:latin typeface="Cambria Math" panose="02040503050406030204" pitchFamily="18" charset="0"/>
                        <a:ea typeface="Cambria Math" panose="02040503050406030204" pitchFamily="18" charset="0"/>
                      </a:rPr>
                      <m:t>𝛼</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𝑠𝑖𝑧𝑒</m:t>
                    </m:r>
                    <m:r>
                      <a:rPr lang="en-US" sz="1800" b="0" i="1" smtClean="0">
                        <a:latin typeface="Cambria Math" panose="02040503050406030204" pitchFamily="18" charset="0"/>
                        <a:ea typeface="Cambria Math" panose="02040503050406030204" pitchFamily="18" charset="0"/>
                      </a:rPr>
                      <m:t>+</m:t>
                    </m:r>
                    <m:nary>
                      <m:naryPr>
                        <m:chr m:val="∑"/>
                        <m:supHide m:val="on"/>
                        <m:ctrlPr>
                          <a:rPr lang="en-US" sz="1800" i="1" smtClean="0">
                            <a:latin typeface="Cambria Math" panose="02040503050406030204" pitchFamily="18" charset="0"/>
                            <a:ea typeface="Cambria Math" panose="02040503050406030204" pitchFamily="18" charset="0"/>
                          </a:rPr>
                        </m:ctrlPr>
                      </m:naryPr>
                      <m:sub>
                        <m:r>
                          <m:rPr>
                            <m:brk m:alnAt="7"/>
                          </m:rPr>
                          <a:rPr lang="en-US" sz="1800" b="0" i="1" smtClean="0">
                            <a:latin typeface="Cambria Math" panose="02040503050406030204" pitchFamily="18" charset="0"/>
                            <a:ea typeface="Cambria Math" panose="02040503050406030204" pitchFamily="18" charset="0"/>
                          </a:rPr>
                          <m:t>𝑙</m:t>
                        </m:r>
                        <m:r>
                          <a:rPr lang="en-US" sz="1800" b="0" i="1" smtClean="0">
                            <a:latin typeface="Cambria Math" panose="02040503050406030204" pitchFamily="18" charset="0"/>
                            <a:ea typeface="Cambria Math" panose="02040503050406030204" pitchFamily="18" charset="0"/>
                          </a:rPr>
                          <m:t>𝑒𝑎𝑓</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𝑛𝑜𝑑𝑒𝑠</m:t>
                        </m:r>
                      </m:sub>
                      <m:sup/>
                      <m:e>
                        <m:r>
                          <a:rPr lang="en-US" sz="1800" b="0" i="1" smtClean="0">
                            <a:latin typeface="Cambria Math" panose="02040503050406030204" pitchFamily="18" charset="0"/>
                            <a:ea typeface="Cambria Math" panose="02040503050406030204" pitchFamily="18" charset="0"/>
                          </a:rPr>
                          <m:t>𝑖</m:t>
                        </m:r>
                        <m:d>
                          <m:dPr>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𝑁</m:t>
                            </m:r>
                          </m:e>
                        </m:d>
                      </m:e>
                    </m:nary>
                  </m:oMath>
                </a14:m>
                <a:r>
                  <a:rPr lang="en-US" sz="1800" b="1" dirty="0"/>
                  <a:t>. This approach is related to </a:t>
                </a:r>
                <a:r>
                  <a:rPr lang="en-US" sz="1800" b="1" i="1" dirty="0"/>
                  <a:t>minimum description length</a:t>
                </a:r>
                <a:r>
                  <a:rPr lang="en-US" sz="1800" b="1" dirty="0"/>
                  <a:t> when the impurity is based on entropy.</a:t>
                </a:r>
              </a:p>
              <a:p>
                <a:pPr marL="165100" indent="-165100">
                  <a:spcAft>
                    <a:spcPts val="1200"/>
                  </a:spcAft>
                  <a:buFont typeface="Arial" pitchFamily="34" charset="0"/>
                  <a:buChar char="•"/>
                </a:pPr>
                <a:r>
                  <a:rPr lang="en-US" sz="1800" b="1" dirty="0"/>
                  <a:t>Other approaches based on </a:t>
                </a:r>
                <a:r>
                  <a:rPr lang="en-US" sz="1800" b="1" i="1" dirty="0"/>
                  <a:t>statistical significance</a:t>
                </a:r>
                <a:r>
                  <a:rPr lang="en-US" sz="1800" b="1" dirty="0"/>
                  <a:t> and </a:t>
                </a:r>
                <a:r>
                  <a:rPr lang="en-US" sz="1800" b="1" i="1" dirty="0"/>
                  <a:t>hypothesis testing</a:t>
                </a:r>
                <a:r>
                  <a:rPr lang="en-US" sz="1800" b="1" dirty="0"/>
                  <a:t> attempt to assess the quality of the proposed split.</a:t>
                </a:r>
              </a:p>
            </p:txBody>
          </p:sp>
        </mc:Choice>
        <mc:Fallback xmlns="">
          <p:sp>
            <p:nvSpPr>
              <p:cNvPr id="5" name="Rectangle 4"/>
              <p:cNvSpPr>
                <a:spLocks noRot="1" noChangeAspect="1" noMove="1" noResize="1" noEditPoints="1" noAdjustHandles="1" noChangeArrowheads="1" noChangeShapeType="1" noTextEdit="1"/>
              </p:cNvSpPr>
              <p:nvPr/>
            </p:nvSpPr>
            <p:spPr bwMode="auto">
              <a:xfrm>
                <a:off x="250952" y="652985"/>
                <a:ext cx="8664448" cy="5463099"/>
              </a:xfrm>
              <a:prstGeom prst="rect">
                <a:avLst/>
              </a:prstGeom>
              <a:blipFill>
                <a:blip r:embed="rId3"/>
                <a:stretch>
                  <a:fillRect l="-1462" t="-1392" r="-2193" b="-1624"/>
                </a:stretch>
              </a:blipFill>
              <a:ln w="9525">
                <a:noFill/>
                <a:miter lim="800000"/>
                <a:headEnd/>
                <a:tailEnd/>
              </a:ln>
              <a:effectLst/>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Pruning</a:t>
            </a:r>
          </a:p>
        </p:txBody>
      </p:sp>
      <p:pic>
        <p:nvPicPr>
          <p:cNvPr id="49153" name="Picture 1"/>
          <p:cNvPicPr>
            <a:picLocks noChangeAspect="1" noChangeArrowheads="1"/>
          </p:cNvPicPr>
          <p:nvPr/>
        </p:nvPicPr>
        <p:blipFill>
          <a:blip r:embed="rId3"/>
          <a:srcRect/>
          <a:stretch>
            <a:fillRect/>
          </a:stretch>
        </p:blipFill>
        <p:spPr bwMode="auto">
          <a:xfrm>
            <a:off x="840188" y="1344350"/>
            <a:ext cx="7856137" cy="2373208"/>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5" name="Rectangle 4"/>
              <p:cNvSpPr>
                <a:spLocks noChangeArrowheads="1"/>
              </p:cNvSpPr>
              <p:nvPr/>
            </p:nvSpPr>
            <p:spPr bwMode="auto">
              <a:xfrm>
                <a:off x="209423" y="652985"/>
                <a:ext cx="8728329" cy="5591339"/>
              </a:xfrm>
              <a:prstGeom prst="rect">
                <a:avLst/>
              </a:prstGeom>
              <a:noFill/>
              <a:ln w="9525">
                <a:noFill/>
                <a:miter lim="800000"/>
                <a:headEnd/>
                <a:tailEnd/>
              </a:ln>
              <a:effectLst/>
            </p:spPr>
            <p:txBody>
              <a:bodyPr wrap="square" lIns="0" tIns="0" rIns="0" bIns="0">
                <a:spAutoFit/>
              </a:bodyPr>
              <a:lstStyle/>
              <a:p>
                <a:pPr marL="165100" indent="-165100">
                  <a:spcAft>
                    <a:spcPts val="17200"/>
                  </a:spcAft>
                  <a:buFont typeface="Arial" pitchFamily="34" charset="0"/>
                  <a:buChar char="•"/>
                </a:pPr>
                <a:r>
                  <a:rPr lang="en-US" sz="1800" b="1" dirty="0"/>
                  <a:t>The most fundamental problem with decision trees is that they "</a:t>
                </a:r>
                <a:r>
                  <a:rPr lang="en-US" sz="1800" b="1" dirty="0" err="1"/>
                  <a:t>overfit</a:t>
                </a:r>
                <a:r>
                  <a:rPr lang="en-US" sz="1800" b="1" dirty="0"/>
                  <a:t>" the data and hence do not provide good generalization. A solution to this problem is to prune the tree:</a:t>
                </a:r>
              </a:p>
              <a:p>
                <a:pPr marL="165100" indent="-165100">
                  <a:spcBef>
                    <a:spcPts val="0"/>
                  </a:spcBef>
                  <a:spcAft>
                    <a:spcPts val="1200"/>
                  </a:spcAft>
                  <a:buFont typeface="Arial" pitchFamily="34" charset="0"/>
                  <a:buChar char="•"/>
                </a:pPr>
                <a:r>
                  <a:rPr lang="en-US" sz="1800" b="1" dirty="0"/>
                  <a:t>But pruning the tree will always increase the error rate on the training set </a:t>
                </a:r>
                <a:r>
                  <a:rPr lang="en-US" sz="1800" b="1" dirty="0">
                    <a:sym typeface="Wingdings" pitchFamily="2" charset="2"/>
                  </a:rPr>
                  <a:t>.</a:t>
                </a:r>
                <a:endParaRPr lang="en-US" sz="1800" b="1" dirty="0"/>
              </a:p>
              <a:p>
                <a:pPr marL="165100" indent="-165100">
                  <a:spcBef>
                    <a:spcPts val="0"/>
                  </a:spcBef>
                  <a:spcAft>
                    <a:spcPts val="1200"/>
                  </a:spcAft>
                  <a:buFont typeface="Arial" pitchFamily="34" charset="0"/>
                  <a:buChar char="•"/>
                </a:pPr>
                <a:r>
                  <a:rPr lang="en-US" sz="1800" b="1" dirty="0"/>
                  <a:t>Cost-complexity Pruning: </a:t>
                </a:r>
                <a14:m>
                  <m:oMath xmlns:m="http://schemas.openxmlformats.org/officeDocument/2006/math">
                    <m:r>
                      <a:rPr lang="en-US" sz="1800" i="1">
                        <a:latin typeface="Cambria Math" panose="02040503050406030204" pitchFamily="18" charset="0"/>
                        <a:ea typeface="Cambria Math" panose="02040503050406030204" pitchFamily="18" charset="0"/>
                      </a:rPr>
                      <m:t>𝛼</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𝑠𝑖𝑧𝑒</m:t>
                    </m:r>
                    <m:r>
                      <a:rPr lang="en-US" sz="1800" i="1">
                        <a:latin typeface="Cambria Math" panose="02040503050406030204" pitchFamily="18" charset="0"/>
                        <a:ea typeface="Cambria Math" panose="02040503050406030204" pitchFamily="18" charset="0"/>
                      </a:rPr>
                      <m:t>+</m:t>
                    </m:r>
                    <m:nary>
                      <m:naryPr>
                        <m:chr m:val="∑"/>
                        <m:supHide m:val="on"/>
                        <m:ctrlPr>
                          <a:rPr lang="en-US" sz="1800" i="1">
                            <a:latin typeface="Cambria Math" panose="02040503050406030204" pitchFamily="18" charset="0"/>
                            <a:ea typeface="Cambria Math" panose="02040503050406030204" pitchFamily="18" charset="0"/>
                          </a:rPr>
                        </m:ctrlPr>
                      </m:naryPr>
                      <m:sub>
                        <m:r>
                          <m:rPr>
                            <m:brk m:alnAt="7"/>
                          </m:rPr>
                          <a:rPr lang="en-US" sz="1800" i="1">
                            <a:latin typeface="Cambria Math" panose="02040503050406030204" pitchFamily="18" charset="0"/>
                            <a:ea typeface="Cambria Math" panose="02040503050406030204" pitchFamily="18" charset="0"/>
                          </a:rPr>
                          <m:t>𝑙</m:t>
                        </m:r>
                        <m:r>
                          <a:rPr lang="en-US" sz="1800" i="1">
                            <a:latin typeface="Cambria Math" panose="02040503050406030204" pitchFamily="18" charset="0"/>
                            <a:ea typeface="Cambria Math" panose="02040503050406030204" pitchFamily="18" charset="0"/>
                          </a:rPr>
                          <m:t>𝑒𝑎𝑓</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𝑛𝑜𝑑𝑒𝑠</m:t>
                        </m:r>
                      </m:sub>
                      <m:sup/>
                      <m:e>
                        <m:r>
                          <a:rPr lang="en-US" sz="1800" i="1">
                            <a:latin typeface="Cambria Math" panose="02040503050406030204" pitchFamily="18" charset="0"/>
                            <a:ea typeface="Cambria Math" panose="02040503050406030204" pitchFamily="18" charset="0"/>
                          </a:rPr>
                          <m:t>𝑖</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𝑁</m:t>
                            </m:r>
                          </m:e>
                        </m:d>
                      </m:e>
                    </m:nary>
                  </m:oMath>
                </a14:m>
                <a:r>
                  <a:rPr lang="en-US" sz="1800" b="1" dirty="0"/>
                  <a:t>. Each node in the tree can be classified in terms of its impact on the cost-complexity if it were pruned. Nodes are successively pruned until certain heuristics are satisfied.</a:t>
                </a:r>
              </a:p>
              <a:p>
                <a:pPr marL="165100" indent="-165100">
                  <a:spcBef>
                    <a:spcPts val="0"/>
                  </a:spcBef>
                  <a:spcAft>
                    <a:spcPts val="1200"/>
                  </a:spcAft>
                  <a:buFont typeface="Arial" pitchFamily="34" charset="0"/>
                  <a:buChar char="•"/>
                </a:pPr>
                <a:r>
                  <a:rPr lang="en-US" sz="1800" b="1" dirty="0"/>
                  <a:t>By pruning the nodes that are far too specific to the training set, it is hoped the tree will have better generalization. In practice, we use techniques such as cross-validation and held-out training data to better calibrate the generalization properties</a:t>
                </a:r>
                <a:r>
                  <a:rPr lang="en-US" sz="1800" dirty="0"/>
                  <a:t>.</a:t>
                </a:r>
                <a:endParaRPr lang="en-US" sz="1800" b="1" dirty="0"/>
              </a:p>
            </p:txBody>
          </p:sp>
        </mc:Choice>
        <mc:Fallback xmlns="">
          <p:sp>
            <p:nvSpPr>
              <p:cNvPr id="5" name="Rectangle 4"/>
              <p:cNvSpPr>
                <a:spLocks noRot="1" noChangeAspect="1" noMove="1" noResize="1" noEditPoints="1" noAdjustHandles="1" noChangeArrowheads="1" noChangeShapeType="1" noTextEdit="1"/>
              </p:cNvSpPr>
              <p:nvPr/>
            </p:nvSpPr>
            <p:spPr bwMode="auto">
              <a:xfrm>
                <a:off x="209423" y="652985"/>
                <a:ext cx="8728329" cy="5591339"/>
              </a:xfrm>
              <a:prstGeom prst="rect">
                <a:avLst/>
              </a:prstGeom>
              <a:blipFill>
                <a:blip r:embed="rId5"/>
                <a:stretch>
                  <a:fillRect l="-1453" t="-1361" r="-1453" b="-1587"/>
                </a:stretch>
              </a:blipFill>
              <a:ln w="9525">
                <a:noFill/>
                <a:miter lim="800000"/>
                <a:headEnd/>
                <a:tailEnd/>
              </a:ln>
              <a:effectLst/>
            </p:spPr>
            <p:txBody>
              <a:bodyPr/>
              <a:lstStyle/>
              <a:p>
                <a:r>
                  <a:rPr lang="en-US">
                    <a:noFill/>
                  </a:rPr>
                  <a:t> </a:t>
                </a:r>
              </a:p>
            </p:txBody>
          </p:sp>
        </mc:Fallback>
      </mc:AlternateContent>
      <p:graphicFrame>
        <p:nvGraphicFramePr>
          <p:cNvPr id="6" name="Object 5"/>
          <p:cNvGraphicFramePr>
            <a:graphicFrameLocks noChangeAspect="1"/>
          </p:cNvGraphicFramePr>
          <p:nvPr/>
        </p:nvGraphicFramePr>
        <p:xfrm>
          <a:off x="4502150" y="3282950"/>
          <a:ext cx="139700" cy="292100"/>
        </p:xfrm>
        <a:graphic>
          <a:graphicData uri="http://schemas.openxmlformats.org/presentationml/2006/ole">
            <mc:AlternateContent xmlns:mc="http://schemas.openxmlformats.org/markup-compatibility/2006">
              <mc:Choice xmlns:v="urn:schemas-microsoft-com:vml" Requires="v">
                <p:oleObj name="Equation" r:id="rId6" imgW="139680" imgH="291960" progId="Equation.3">
                  <p:embed/>
                </p:oleObj>
              </mc:Choice>
              <mc:Fallback>
                <p:oleObj name="Equation" r:id="rId6" imgW="139680" imgH="29196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2150" y="3282950"/>
                        <a:ext cx="139700" cy="292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ID3 and C4.5</a:t>
            </a:r>
          </a:p>
        </p:txBody>
      </p:sp>
      <p:sp>
        <p:nvSpPr>
          <p:cNvPr id="9" name="Rectangle 3"/>
          <p:cNvSpPr txBox="1">
            <a:spLocks noChangeArrowheads="1"/>
          </p:cNvSpPr>
          <p:nvPr/>
        </p:nvSpPr>
        <p:spPr>
          <a:xfrm>
            <a:off x="180455" y="674558"/>
            <a:ext cx="8725420" cy="3822491"/>
          </a:xfrm>
          <a:prstGeom prst="rect">
            <a:avLst/>
          </a:prstGeom>
        </p:spPr>
        <p:txBody>
          <a:bodyPr lIns="0" tIns="0" rIns="0" bIns="0"/>
          <a:lstStyle/>
          <a:p>
            <a:pPr marL="165100" lvl="1" indent="-165100">
              <a:spcAft>
                <a:spcPts val="1200"/>
              </a:spcAft>
              <a:buFont typeface="Arial" pitchFamily="34" charset="0"/>
              <a:buChar char="•"/>
            </a:pPr>
            <a:r>
              <a:rPr lang="en-US" sz="1800" b="1" dirty="0"/>
              <a:t>Third Interactive Dichotomizer (ID3) uses nominal inputs and allows node-specific number of branches, </a:t>
            </a:r>
            <a:r>
              <a:rPr lang="en-US" sz="1800" dirty="0" err="1"/>
              <a:t>B</a:t>
            </a:r>
            <a:r>
              <a:rPr lang="en-US" sz="1800" baseline="-25000" dirty="0" err="1"/>
              <a:t>j</a:t>
            </a:r>
            <a:r>
              <a:rPr lang="en-US" sz="1800" b="1" dirty="0"/>
              <a:t>. Growing continues until all nodes as pure.</a:t>
            </a:r>
          </a:p>
          <a:p>
            <a:pPr marL="165100" lvl="1" indent="-165100">
              <a:spcAft>
                <a:spcPts val="1200"/>
              </a:spcAft>
              <a:buFont typeface="Arial" pitchFamily="34" charset="0"/>
              <a:buChar char="•"/>
            </a:pPr>
            <a:r>
              <a:rPr lang="en-US" sz="1800" b="1" dirty="0"/>
              <a:t>C4.5, the successor to ID3, is one of the most popular decision tree methods:</a:t>
            </a:r>
          </a:p>
          <a:p>
            <a:pPr marL="344488" lvl="1" indent="-179388">
              <a:spcAft>
                <a:spcPts val="1200"/>
              </a:spcAft>
              <a:buFont typeface="Wingdings" pitchFamily="2" charset="2"/>
              <a:buChar char="§"/>
            </a:pPr>
            <a:r>
              <a:rPr lang="en-US" sz="1800" b="1" dirty="0"/>
              <a:t>Handles real-valued variables;</a:t>
            </a:r>
          </a:p>
          <a:p>
            <a:pPr marL="344488" lvl="1" indent="-179388">
              <a:spcAft>
                <a:spcPts val="1200"/>
              </a:spcAft>
              <a:buFont typeface="Wingdings" pitchFamily="2" charset="2"/>
              <a:buChar char="§"/>
            </a:pPr>
            <a:r>
              <a:rPr lang="en-US" sz="1800" b="1" dirty="0"/>
              <a:t>Allows </a:t>
            </a:r>
            <a:r>
              <a:rPr lang="en-US" sz="1800" b="1" dirty="0" err="1"/>
              <a:t>multiway</a:t>
            </a:r>
            <a:r>
              <a:rPr lang="en-US" sz="1800" b="1" dirty="0"/>
              <a:t> splits for nominal data;</a:t>
            </a:r>
          </a:p>
          <a:p>
            <a:pPr marL="344488" lvl="1" indent="-179388">
              <a:spcAft>
                <a:spcPts val="1200"/>
              </a:spcAft>
              <a:buFont typeface="Wingdings" pitchFamily="2" charset="2"/>
              <a:buChar char="§"/>
            </a:pPr>
            <a:r>
              <a:rPr lang="en-US" sz="1800" b="1" dirty="0"/>
              <a:t>Splitting based on maximization of the information gain ratio while preserving better than average information gain;</a:t>
            </a:r>
          </a:p>
          <a:p>
            <a:pPr marL="344488" lvl="1" indent="-179388">
              <a:spcAft>
                <a:spcPts val="1200"/>
              </a:spcAft>
              <a:buFont typeface="Wingdings" pitchFamily="2" charset="2"/>
              <a:buChar char="§"/>
            </a:pPr>
            <a:r>
              <a:rPr lang="en-US" sz="1800" b="1" dirty="0"/>
              <a:t>Stopping based on node purity;</a:t>
            </a:r>
          </a:p>
          <a:p>
            <a:pPr marL="344488" lvl="1" indent="-179388">
              <a:spcAft>
                <a:spcPts val="1200"/>
              </a:spcAft>
              <a:buFont typeface="Wingdings" pitchFamily="2" charset="2"/>
              <a:buChar char="§"/>
            </a:pPr>
            <a:r>
              <a:rPr lang="en-US" sz="1800" b="1" dirty="0"/>
              <a:t>Pruning based on confidence/average node error rate (pessimistic pruning).</a:t>
            </a:r>
          </a:p>
          <a:p>
            <a:pPr marL="165100" lvl="1" indent="-165100">
              <a:spcAft>
                <a:spcPts val="1200"/>
              </a:spcAft>
              <a:buFont typeface="Arial" pitchFamily="34" charset="0"/>
              <a:buChar char="•"/>
            </a:pPr>
            <a:r>
              <a:rPr lang="en-US" sz="1800" b="1" dirty="0"/>
              <a:t>Bayesian methods and other common modeling techniques have been successfully applied to decision trees.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Example Application: Parameter Tying</a:t>
            </a:r>
          </a:p>
        </p:txBody>
      </p:sp>
      <p:pic>
        <p:nvPicPr>
          <p:cNvPr id="62466" name="Picture 2"/>
          <p:cNvPicPr>
            <a:picLocks noChangeAspect="1" noChangeArrowheads="1"/>
          </p:cNvPicPr>
          <p:nvPr/>
        </p:nvPicPr>
        <p:blipFill>
          <a:blip r:embed="rId2"/>
          <a:srcRect/>
          <a:stretch>
            <a:fillRect/>
          </a:stretch>
        </p:blipFill>
        <p:spPr bwMode="auto">
          <a:xfrm>
            <a:off x="3816350" y="2783356"/>
            <a:ext cx="5105400" cy="3619500"/>
          </a:xfrm>
          <a:prstGeom prst="rect">
            <a:avLst/>
          </a:prstGeom>
          <a:noFill/>
          <a:ln w="9525">
            <a:noFill/>
            <a:miter lim="800000"/>
            <a:headEnd/>
            <a:tailEnd/>
          </a:ln>
          <a:effectLst/>
        </p:spPr>
      </p:pic>
      <p:sp>
        <p:nvSpPr>
          <p:cNvPr id="4" name="Rectangle 3"/>
          <p:cNvSpPr txBox="1">
            <a:spLocks noChangeArrowheads="1"/>
          </p:cNvSpPr>
          <p:nvPr/>
        </p:nvSpPr>
        <p:spPr>
          <a:xfrm>
            <a:off x="239609" y="674557"/>
            <a:ext cx="8666265" cy="5816183"/>
          </a:xfrm>
          <a:prstGeom prst="rect">
            <a:avLst/>
          </a:prstGeom>
        </p:spPr>
        <p:txBody>
          <a:bodyPr lIns="0" tIns="0" rIns="0" bIns="0"/>
          <a:lstStyle/>
          <a:p>
            <a:pPr marL="165100" lvl="1" indent="-165100">
              <a:spcAft>
                <a:spcPts val="1200"/>
              </a:spcAft>
              <a:buFont typeface="Arial" pitchFamily="34" charset="0"/>
              <a:buChar char="•"/>
            </a:pPr>
            <a:r>
              <a:rPr lang="en-US" sz="1800" b="1" dirty="0"/>
              <a:t>Decision trees are popular for many reasons including their ability to achieve high performance on closed-set evaluations.</a:t>
            </a:r>
          </a:p>
          <a:p>
            <a:pPr marL="165100" lvl="1" indent="-165100">
              <a:spcAft>
                <a:spcPts val="1200"/>
              </a:spcAft>
              <a:buFont typeface="Arial" pitchFamily="34" charset="0"/>
              <a:buChar char="•"/>
            </a:pPr>
            <a:r>
              <a:rPr lang="en-US" sz="1800" b="1" dirty="0"/>
              <a:t>They can be closely integrated with hidden Markov models to provide a very powerful methodology for clustering and reducing complexity.</a:t>
            </a:r>
          </a:p>
          <a:p>
            <a:pPr marL="165100" lvl="1" indent="-165100">
              <a:spcAft>
                <a:spcPts val="1200"/>
              </a:spcAft>
              <a:buFont typeface="Arial" pitchFamily="34" charset="0"/>
              <a:buChar char="•"/>
            </a:pPr>
            <a:r>
              <a:rPr lang="en-US" sz="1800" b="1" dirty="0"/>
              <a:t>Consider the problem in speech recognition of context-dependent phonetic modeling, which can potentially involve ten thousand acoustic models.</a:t>
            </a:r>
          </a:p>
          <a:p>
            <a:pPr marL="165100" lvl="1" indent="-165100">
              <a:spcAft>
                <a:spcPts val="1200"/>
              </a:spcAft>
              <a:buFont typeface="Arial" pitchFamily="34" charset="0"/>
              <a:buChar char="•"/>
            </a:pPr>
            <a:r>
              <a:rPr lang="en-US" sz="1800" b="1" dirty="0"/>
              <a:t>On what basis should we</a:t>
            </a:r>
            <a:br>
              <a:rPr lang="en-US" sz="1800" b="1" dirty="0"/>
            </a:br>
            <a:r>
              <a:rPr lang="en-US" sz="1800" b="1" dirty="0"/>
              <a:t>cluster or reduce the number</a:t>
            </a:r>
            <a:br>
              <a:rPr lang="en-US" sz="1800" b="1" dirty="0"/>
            </a:br>
            <a:r>
              <a:rPr lang="en-US" sz="1800" b="1" dirty="0"/>
              <a:t>of acoustic models?</a:t>
            </a:r>
          </a:p>
          <a:p>
            <a:pPr marL="165100" lvl="1" indent="-165100">
              <a:spcAft>
                <a:spcPts val="1200"/>
              </a:spcAft>
              <a:buFont typeface="Arial" pitchFamily="34" charset="0"/>
              <a:buChar char="•"/>
            </a:pPr>
            <a:r>
              <a:rPr lang="en-US" sz="1800" b="1" dirty="0"/>
              <a:t>The questions can be drawn</a:t>
            </a:r>
            <a:br>
              <a:rPr lang="en-US" sz="1800" b="1" dirty="0"/>
            </a:br>
            <a:r>
              <a:rPr lang="en-US" sz="1800" b="1" dirty="0"/>
              <a:t>from linguistics (e.g., vowel,</a:t>
            </a:r>
            <a:br>
              <a:rPr lang="en-US" sz="1800" b="1" dirty="0"/>
            </a:br>
            <a:r>
              <a:rPr lang="en-US" sz="1800" b="1" dirty="0"/>
              <a:t>consonant, sibilant).</a:t>
            </a:r>
          </a:p>
          <a:p>
            <a:pPr marL="165100" lvl="1" indent="-165100">
              <a:spcAft>
                <a:spcPts val="1200"/>
              </a:spcAft>
              <a:buFont typeface="Arial" pitchFamily="34" charset="0"/>
              <a:buChar char="•"/>
            </a:pPr>
            <a:r>
              <a:rPr lang="en-US" sz="1800" b="1" dirty="0"/>
              <a:t>The tree growing process is</a:t>
            </a:r>
            <a:br>
              <a:rPr lang="en-US" sz="1800" b="1" dirty="0"/>
            </a:br>
            <a:r>
              <a:rPr lang="en-US" sz="1800" b="1" dirty="0"/>
              <a:t>intimately integrated into the</a:t>
            </a:r>
            <a:br>
              <a:rPr lang="en-US" sz="1800" b="1" dirty="0"/>
            </a:br>
            <a:r>
              <a:rPr lang="en-US" sz="1800" b="1" dirty="0"/>
              <a:t>Baum-Welch training process</a:t>
            </a:r>
            <a:br>
              <a:rPr lang="en-US" sz="1800" b="1" dirty="0"/>
            </a:br>
            <a:r>
              <a:rPr lang="en-US" sz="1800" b="1" dirty="0"/>
              <a:t>using the same likelihood</a:t>
            </a:r>
            <a:br>
              <a:rPr lang="en-US" sz="1800" b="1" dirty="0"/>
            </a:br>
            <a:r>
              <a:rPr lang="en-US" sz="1800" b="1" dirty="0"/>
              <a:t>calculations available during</a:t>
            </a:r>
            <a:br>
              <a:rPr lang="en-US" sz="1800" b="1" dirty="0"/>
            </a:br>
            <a:r>
              <a:rPr lang="en-US" sz="1800" b="1" dirty="0"/>
              <a:t>HMM parameter training.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46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227013" y="0"/>
            <a:ext cx="8686800" cy="484632"/>
          </a:xfrm>
          <a:prstGeom prst="rect">
            <a:avLst/>
          </a:prstGeom>
          <a:noFill/>
          <a:ln w="9525">
            <a:noFill/>
            <a:miter lim="800000"/>
            <a:headEnd/>
            <a:tailEnd/>
          </a:ln>
        </p:spPr>
        <p:txBody>
          <a:bodyPr lIns="0" tIns="0" rIns="0" bIns="0" anchor="ctr" anchorCtr="0">
            <a:noAutofit/>
          </a:bodyPr>
          <a:lstStyle/>
          <a:p>
            <a:pPr>
              <a:spcBef>
                <a:spcPct val="50000"/>
              </a:spcBef>
            </a:pPr>
            <a:r>
              <a:rPr lang="en-US" b="1" dirty="0">
                <a:solidFill>
                  <a:schemeClr val="accent2"/>
                </a:solidFill>
              </a:rPr>
              <a:t>Summary</a:t>
            </a:r>
          </a:p>
        </p:txBody>
      </p:sp>
      <p:sp>
        <p:nvSpPr>
          <p:cNvPr id="21507" name="Text Box 4"/>
          <p:cNvSpPr txBox="1">
            <a:spLocks noChangeArrowheads="1"/>
          </p:cNvSpPr>
          <p:nvPr/>
        </p:nvSpPr>
        <p:spPr bwMode="auto">
          <a:xfrm>
            <a:off x="228599" y="562705"/>
            <a:ext cx="8686801" cy="5947782"/>
          </a:xfrm>
          <a:prstGeom prst="rect">
            <a:avLst/>
          </a:prstGeom>
          <a:noFill/>
          <a:ln w="9525">
            <a:noFill/>
            <a:miter lim="800000"/>
            <a:headEnd/>
            <a:tailEnd/>
          </a:ln>
        </p:spPr>
        <p:txBody>
          <a:bodyPr wrap="square" lIns="0" tIns="0" rIns="0" bIns="0">
            <a:spAutoFit/>
          </a:bodyPr>
          <a:lstStyle/>
          <a:p>
            <a:pPr marL="165100" indent="-165100">
              <a:spcBef>
                <a:spcPts val="0"/>
              </a:spcBef>
              <a:spcAft>
                <a:spcPts val="600"/>
              </a:spcAft>
              <a:buFont typeface="Arial" pitchFamily="34" charset="0"/>
              <a:buChar char="•"/>
            </a:pPr>
            <a:r>
              <a:rPr lang="en-US" sz="1800" b="1" dirty="0"/>
              <a:t>A classification and regression tree (CART) algorithm can be summarized as follows:</a:t>
            </a:r>
          </a:p>
          <a:p>
            <a:pPr marL="344488" indent="-179388">
              <a:spcBef>
                <a:spcPts val="0"/>
              </a:spcBef>
              <a:spcAft>
                <a:spcPts val="600"/>
              </a:spcAft>
              <a:buFont typeface="Wingdings" pitchFamily="2" charset="2"/>
              <a:buChar char="§"/>
            </a:pPr>
            <a:r>
              <a:rPr lang="en-US" sz="1800" b="1" dirty="0"/>
              <a:t> Create a set of questions that consists of all possible questions about the measured variables (phonetic context).</a:t>
            </a:r>
          </a:p>
          <a:p>
            <a:pPr marL="344488" indent="-179388">
              <a:spcBef>
                <a:spcPts val="0"/>
              </a:spcBef>
              <a:spcAft>
                <a:spcPts val="600"/>
              </a:spcAft>
              <a:buFont typeface="Wingdings" pitchFamily="2" charset="2"/>
              <a:buChar char="§"/>
            </a:pPr>
            <a:r>
              <a:rPr lang="en-US" sz="1800" b="1" dirty="0"/>
              <a:t>Select a splitting criterion (likelihood).</a:t>
            </a:r>
          </a:p>
          <a:p>
            <a:pPr marL="344488" indent="-179388">
              <a:spcBef>
                <a:spcPts val="0"/>
              </a:spcBef>
              <a:spcAft>
                <a:spcPts val="600"/>
              </a:spcAft>
              <a:buFont typeface="Wingdings" pitchFamily="2" charset="2"/>
              <a:buChar char="§"/>
            </a:pPr>
            <a:r>
              <a:rPr lang="en-US" sz="1800" b="1" dirty="0"/>
              <a:t>Initialization: create a tree with one node containing all the training data.</a:t>
            </a:r>
          </a:p>
          <a:p>
            <a:pPr marL="344488" indent="-179388">
              <a:spcBef>
                <a:spcPts val="0"/>
              </a:spcBef>
              <a:spcAft>
                <a:spcPts val="600"/>
              </a:spcAft>
              <a:buFont typeface="Wingdings" pitchFamily="2" charset="2"/>
              <a:buChar char="§"/>
            </a:pPr>
            <a:r>
              <a:rPr lang="en-US" sz="1800" b="1" dirty="0"/>
              <a:t>Splitting: find the best question for splitting each terminal node. Split the one terminal node that results in the greatest increase in the likelihood.</a:t>
            </a:r>
          </a:p>
          <a:p>
            <a:pPr marL="344488" indent="-179388">
              <a:spcBef>
                <a:spcPts val="0"/>
              </a:spcBef>
              <a:spcAft>
                <a:spcPts val="600"/>
              </a:spcAft>
              <a:buFont typeface="Wingdings" pitchFamily="2" charset="2"/>
              <a:buChar char="§"/>
            </a:pPr>
            <a:r>
              <a:rPr lang="en-US" sz="1800" b="1" dirty="0"/>
              <a:t>Stopping: if each leaf node contains data samples from the same class, or some pre-set threshold is not satisfied, stop. Otherwise, continue splitting.</a:t>
            </a:r>
          </a:p>
          <a:p>
            <a:pPr marL="344488" indent="-179388">
              <a:spcBef>
                <a:spcPts val="0"/>
              </a:spcBef>
              <a:spcAft>
                <a:spcPts val="1200"/>
              </a:spcAft>
              <a:buFont typeface="Wingdings" pitchFamily="2" charset="2"/>
              <a:buChar char="§"/>
            </a:pPr>
            <a:r>
              <a:rPr lang="en-US" sz="1800" b="1" dirty="0"/>
              <a:t>Pruning: use an independent test set or cross-validation to prune the tree. </a:t>
            </a:r>
          </a:p>
          <a:p>
            <a:pPr marL="171450" indent="-171450">
              <a:spcBef>
                <a:spcPts val="0"/>
              </a:spcBef>
              <a:spcAft>
                <a:spcPts val="600"/>
              </a:spcAft>
              <a:buFontTx/>
              <a:buChar char="•"/>
            </a:pPr>
            <a:r>
              <a:rPr lang="en-US" sz="1800" b="1" dirty="0">
                <a:solidFill>
                  <a:schemeClr val="bg1"/>
                </a:solidFill>
              </a:rPr>
              <a:t>There are ways to estimate and incorporate priors into the decision tree (though these methods somewhat predate Bayesian methods).</a:t>
            </a:r>
          </a:p>
          <a:p>
            <a:pPr marL="171450" indent="-171450">
              <a:spcBef>
                <a:spcPts val="0"/>
              </a:spcBef>
              <a:spcAft>
                <a:spcPts val="600"/>
              </a:spcAft>
              <a:buFontTx/>
              <a:buChar char="•"/>
            </a:pPr>
            <a:r>
              <a:rPr lang="en-US" sz="1800" b="1" dirty="0">
                <a:solidFill>
                  <a:schemeClr val="bg1"/>
                </a:solidFill>
              </a:rPr>
              <a:t>Decision trees can be used in many ways and closely integrated with other pattern recognition algorithms (e.g., hidden Markov models).</a:t>
            </a:r>
          </a:p>
          <a:p>
            <a:pPr marL="171450" indent="-171450">
              <a:spcBef>
                <a:spcPts val="0"/>
              </a:spcBef>
              <a:spcAft>
                <a:spcPts val="600"/>
              </a:spcAft>
              <a:buFontTx/>
              <a:buChar char="•"/>
            </a:pPr>
            <a:r>
              <a:rPr lang="en-US" sz="1800" b="1" dirty="0">
                <a:solidFill>
                  <a:schemeClr val="bg1"/>
                </a:solidFill>
              </a:rPr>
              <a:t>They can be used to control complexity in a system by supporting decisions about parameter tying.</a:t>
            </a:r>
          </a:p>
          <a:p>
            <a:pPr marL="171450" indent="-171450">
              <a:spcBef>
                <a:spcPts val="0"/>
              </a:spcBef>
              <a:spcAft>
                <a:spcPts val="600"/>
              </a:spcAft>
              <a:buFontTx/>
              <a:buChar char="•"/>
            </a:pPr>
            <a:r>
              <a:rPr lang="en-US" sz="1800" b="1" dirty="0">
                <a:solidFill>
                  <a:schemeClr val="bg1"/>
                </a:solidFill>
              </a:rPr>
              <a:t>Computational complexity is very low for both evaluation and training.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50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50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52800" y="4267200"/>
            <a:ext cx="5257800" cy="1752600"/>
          </a:xfrm>
        </p:spPr>
        <p:txBody>
          <a:bodyPr>
            <a:normAutofit/>
          </a:bodyPr>
          <a:lstStyle/>
          <a:p>
            <a:pPr algn="l"/>
            <a:r>
              <a:rPr lang="en-US" dirty="0" err="1"/>
              <a:t>Predrag</a:t>
            </a:r>
            <a:r>
              <a:rPr lang="en-US" dirty="0"/>
              <a:t> </a:t>
            </a:r>
            <a:r>
              <a:rPr lang="en-US" dirty="0" err="1"/>
              <a:t>Radenkovi</a:t>
            </a:r>
            <a:r>
              <a:rPr lang="sr-Latn-RS" dirty="0"/>
              <a:t>ć</a:t>
            </a:r>
            <a:r>
              <a:rPr lang="en-US" dirty="0"/>
              <a:t> </a:t>
            </a:r>
            <a:r>
              <a:rPr lang="sr-Latn-RS" dirty="0"/>
              <a:t>3237/10</a:t>
            </a:r>
          </a:p>
          <a:p>
            <a:pPr algn="l"/>
            <a:r>
              <a:rPr lang="sr-Latn-RS" dirty="0"/>
              <a:t>Facult</a:t>
            </a:r>
            <a:r>
              <a:rPr lang="en-US" dirty="0"/>
              <a:t>y of Electrical Engineering</a:t>
            </a:r>
          </a:p>
          <a:p>
            <a:pPr algn="l"/>
            <a:r>
              <a:rPr lang="en-US" dirty="0"/>
              <a:t>University Of Belgrade</a:t>
            </a:r>
          </a:p>
        </p:txBody>
      </p:sp>
      <p:sp>
        <p:nvSpPr>
          <p:cNvPr id="2" name="Title 1"/>
          <p:cNvSpPr>
            <a:spLocks noGrp="1"/>
          </p:cNvSpPr>
          <p:nvPr>
            <p:ph type="ctrTitle"/>
          </p:nvPr>
        </p:nvSpPr>
        <p:spPr>
          <a:xfrm>
            <a:off x="533400" y="1371600"/>
            <a:ext cx="7772400" cy="1470025"/>
          </a:xfrm>
        </p:spPr>
        <p:txBody>
          <a:bodyPr>
            <a:normAutofit/>
          </a:bodyPr>
          <a:lstStyle/>
          <a:p>
            <a:r>
              <a:rPr lang="en-US" sz="6000" dirty="0"/>
              <a:t>Random Forest</a:t>
            </a:r>
          </a:p>
        </p:txBody>
      </p:sp>
    </p:spTree>
    <p:extLst>
      <p:ext uri="{BB962C8B-B14F-4D97-AF65-F5344CB8AC3E}">
        <p14:creationId xmlns:p14="http://schemas.microsoft.com/office/powerpoint/2010/main" val="1454497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sz="quarter" idx="1"/>
          </p:nvPr>
        </p:nvSpPr>
        <p:spPr/>
        <p:txBody>
          <a:bodyPr>
            <a:normAutofit/>
          </a:bodyPr>
          <a:lstStyle/>
          <a:p>
            <a:r>
              <a:rPr lang="en-US" sz="2800" b="1" dirty="0"/>
              <a:t>Random forest</a:t>
            </a:r>
            <a:r>
              <a:rPr lang="en-US" sz="2800" dirty="0"/>
              <a:t> (or </a:t>
            </a:r>
            <a:r>
              <a:rPr lang="en-US" sz="2800" b="1" dirty="0"/>
              <a:t>random forests</a:t>
            </a:r>
            <a:r>
              <a:rPr lang="en-US" sz="2800" dirty="0"/>
              <a:t>) is an ensemble classifier that consists of many decision trees and outputs the class that is the mode of the class's output by individual trees.</a:t>
            </a:r>
          </a:p>
          <a:p>
            <a:r>
              <a:rPr lang="en-US" sz="2800" dirty="0"/>
              <a:t>The term came from </a:t>
            </a:r>
            <a:r>
              <a:rPr lang="en-US" sz="2800" b="1" dirty="0"/>
              <a:t>random decision forests</a:t>
            </a:r>
            <a:r>
              <a:rPr lang="en-US" sz="2800" dirty="0"/>
              <a:t> that was first proposed by Tin </a:t>
            </a:r>
            <a:r>
              <a:rPr lang="en-US" sz="2800" dirty="0" err="1"/>
              <a:t>Kam</a:t>
            </a:r>
            <a:r>
              <a:rPr lang="en-US" sz="2800" dirty="0"/>
              <a:t> Ho of Bell Labs in 1995.</a:t>
            </a:r>
          </a:p>
          <a:p>
            <a:r>
              <a:rPr lang="en-US" sz="2800" dirty="0"/>
              <a:t>The method combines </a:t>
            </a:r>
            <a:r>
              <a:rPr lang="en-US" sz="2800" dirty="0" err="1"/>
              <a:t>Breiman's</a:t>
            </a:r>
            <a:r>
              <a:rPr lang="en-US" sz="2800" dirty="0"/>
              <a:t> "bagging" idea and the random selection of features.</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15</a:t>
            </a:fld>
            <a:r>
              <a:rPr kumimoji="0" lang="en-US" sz="1400" b="0" i="0" u="none" strike="noStrike" kern="1200" cap="none" spc="0" normalizeH="0" baseline="0" noProof="0" dirty="0">
                <a:ln>
                  <a:noFill/>
                </a:ln>
                <a:solidFill>
                  <a:srgbClr val="FFFFFF"/>
                </a:solidFill>
                <a:effectLst/>
                <a:uLnTx/>
                <a:uFillTx/>
                <a:latin typeface="Franklin Gothic Book"/>
                <a:ea typeface="+mj-ea"/>
                <a:cs typeface="+mj-cs"/>
              </a:rPr>
              <a:t>/14</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696464"/>
                </a:solidFill>
                <a:effectLst/>
                <a:uLnTx/>
                <a:uFillTx/>
                <a:latin typeface="Perpetua"/>
                <a:ea typeface="+mn-ea"/>
                <a:cs typeface="+mn-cs"/>
              </a:rPr>
              <a:t>Predrag</a:t>
            </a:r>
            <a:r>
              <a:rPr kumimoji="0" lang="en-US" sz="1400" b="0" i="0" u="none" strike="noStrike" kern="1200" cap="none" spc="0" normalizeH="0" baseline="0" noProof="0" dirty="0">
                <a:ln>
                  <a:noFill/>
                </a:ln>
                <a:solidFill>
                  <a:srgbClr val="696464"/>
                </a:solidFill>
                <a:effectLst/>
                <a:uLnTx/>
                <a:uFillTx/>
                <a:latin typeface="Perpetua"/>
                <a:ea typeface="+mn-ea"/>
                <a:cs typeface="+mn-cs"/>
              </a:rPr>
              <a:t> </a:t>
            </a:r>
            <a:r>
              <a:rPr kumimoji="0" lang="en-US" sz="1400" b="0" i="0" u="none" strike="noStrike" kern="1200" cap="none" spc="0" normalizeH="0" baseline="0" noProof="0" dirty="0" err="1">
                <a:ln>
                  <a:noFill/>
                </a:ln>
                <a:solidFill>
                  <a:srgbClr val="696464"/>
                </a:solidFill>
                <a:effectLst/>
                <a:uLnTx/>
                <a:uFillTx/>
                <a:latin typeface="Perpetua"/>
                <a:ea typeface="+mn-ea"/>
                <a:cs typeface="+mn-cs"/>
              </a:rPr>
              <a:t>Radenkovi</a:t>
            </a:r>
            <a:r>
              <a:rPr kumimoji="0" lang="sr-Latn-RS" sz="1400" b="0" i="0" u="none" strike="noStrike" kern="1200" cap="none" spc="0" normalizeH="0" baseline="0" noProof="0" dirty="0">
                <a:ln>
                  <a:noFill/>
                </a:ln>
                <a:solidFill>
                  <a:srgbClr val="696464"/>
                </a:solidFill>
                <a:effectLst/>
                <a:uLnTx/>
                <a:uFillTx/>
                <a:latin typeface="Perpetua"/>
                <a:ea typeface="+mn-ea"/>
                <a:cs typeface="+mn-cs"/>
              </a:rPr>
              <a:t>ć</a:t>
            </a:r>
            <a:r>
              <a:rPr kumimoji="0" lang="en-US" sz="1400" b="0" i="0" u="none" strike="noStrike" kern="1200" cap="none" spc="0" normalizeH="0" baseline="0" noProof="0" dirty="0">
                <a:ln>
                  <a:noFill/>
                </a:ln>
                <a:solidFill>
                  <a:srgbClr val="696464"/>
                </a:solidFill>
                <a:effectLst/>
                <a:uLnTx/>
                <a:uFillTx/>
                <a:latin typeface="Perpetua"/>
                <a:ea typeface="+mn-ea"/>
                <a:cs typeface="+mn-cs"/>
              </a:rPr>
              <a:t> 3237/10</a:t>
            </a:r>
          </a:p>
        </p:txBody>
      </p:sp>
    </p:spTree>
    <p:extLst>
      <p:ext uri="{BB962C8B-B14F-4D97-AF65-F5344CB8AC3E}">
        <p14:creationId xmlns:p14="http://schemas.microsoft.com/office/powerpoint/2010/main" val="3944254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p>
        </p:txBody>
      </p:sp>
      <p:sp>
        <p:nvSpPr>
          <p:cNvPr id="3" name="Content Placeholder 2"/>
          <p:cNvSpPr>
            <a:spLocks noGrp="1"/>
          </p:cNvSpPr>
          <p:nvPr>
            <p:ph sz="quarter" idx="1"/>
          </p:nvPr>
        </p:nvSpPr>
        <p:spPr/>
        <p:txBody>
          <a:bodyPr>
            <a:normAutofit lnSpcReduction="10000"/>
          </a:bodyPr>
          <a:lstStyle/>
          <a:p>
            <a:r>
              <a:rPr lang="en-US" dirty="0"/>
              <a:t>Decision trees are individual learners that are combined. They are one of the most popular learning methods commonly used for data exploration.</a:t>
            </a:r>
          </a:p>
          <a:p>
            <a:r>
              <a:rPr lang="en-US" dirty="0"/>
              <a:t>One type of decision tree is called CART… classification and regression tree.</a:t>
            </a:r>
          </a:p>
          <a:p>
            <a:r>
              <a:rPr lang="en-US" dirty="0"/>
              <a:t>CART … greedy, top-down binary, recursive partitioning, that divides feature space into sets of disjoint rectangular regions.</a:t>
            </a:r>
          </a:p>
          <a:p>
            <a:pPr lvl="1"/>
            <a:r>
              <a:rPr lang="en-US" dirty="0"/>
              <a:t>Regions should be pure </a:t>
            </a:r>
            <a:r>
              <a:rPr lang="en-US" dirty="0" err="1"/>
              <a:t>wrt</a:t>
            </a:r>
            <a:r>
              <a:rPr lang="en-US" dirty="0"/>
              <a:t> response variable</a:t>
            </a:r>
          </a:p>
          <a:p>
            <a:pPr lvl="1"/>
            <a:r>
              <a:rPr lang="en-US" dirty="0"/>
              <a:t>Simple model is fit in each region – majority vote for classification, constant value for regression. </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16</a:t>
            </a:fld>
            <a:r>
              <a:rPr kumimoji="0" lang="en-US" sz="1400" b="0" i="0" u="none" strike="noStrike" kern="1200" cap="none" spc="0" normalizeH="0" baseline="0" noProof="0" dirty="0">
                <a:ln>
                  <a:noFill/>
                </a:ln>
                <a:solidFill>
                  <a:srgbClr val="FFFFFF"/>
                </a:solidFill>
                <a:effectLst/>
                <a:uLnTx/>
                <a:uFillTx/>
                <a:latin typeface="Franklin Gothic Book"/>
                <a:ea typeface="+mj-ea"/>
                <a:cs typeface="+mj-cs"/>
              </a:rPr>
              <a:t>/14</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96464"/>
                </a:solidFill>
                <a:effectLst/>
                <a:uLnTx/>
                <a:uFillTx/>
                <a:latin typeface="Perpetua"/>
                <a:ea typeface="+mn-ea"/>
                <a:cs typeface="+mn-cs"/>
              </a:rPr>
              <a:t>Predrag Radenković 3237/10</a:t>
            </a:r>
          </a:p>
        </p:txBody>
      </p:sp>
    </p:spTree>
    <p:extLst>
      <p:ext uri="{BB962C8B-B14F-4D97-AF65-F5344CB8AC3E}">
        <p14:creationId xmlns:p14="http://schemas.microsoft.com/office/powerpoint/2010/main" val="1019342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a:t>Decision tress involve greedy, recursive partitioning.</a:t>
            </a:r>
          </a:p>
        </p:txBody>
      </p:sp>
      <p:sp>
        <p:nvSpPr>
          <p:cNvPr id="3" name="Content Placeholder 2"/>
          <p:cNvSpPr>
            <a:spLocks noGrp="1"/>
          </p:cNvSpPr>
          <p:nvPr>
            <p:ph sz="quarter" idx="1"/>
          </p:nvPr>
        </p:nvSpPr>
        <p:spPr>
          <a:xfrm>
            <a:off x="914400" y="1447800"/>
            <a:ext cx="7772400" cy="457200"/>
          </a:xfrm>
        </p:spPr>
        <p:txBody>
          <a:bodyPr>
            <a:normAutofit fontScale="92500"/>
          </a:bodyPr>
          <a:lstStyle/>
          <a:p>
            <a:r>
              <a:rPr lang="en-US" dirty="0"/>
              <a:t>Simple dataset with two predictors</a:t>
            </a:r>
          </a:p>
        </p:txBody>
      </p:sp>
      <p:pic>
        <p:nvPicPr>
          <p:cNvPr id="4" name="Picture 3" descr="1.png"/>
          <p:cNvPicPr>
            <a:picLocks noChangeAspect="1"/>
          </p:cNvPicPr>
          <p:nvPr/>
        </p:nvPicPr>
        <p:blipFill>
          <a:blip r:embed="rId2" cstate="print"/>
          <a:stretch>
            <a:fillRect/>
          </a:stretch>
        </p:blipFill>
        <p:spPr>
          <a:xfrm>
            <a:off x="1295400" y="1828800"/>
            <a:ext cx="5010850" cy="1743318"/>
          </a:xfrm>
          <a:prstGeom prst="rect">
            <a:avLst/>
          </a:prstGeom>
        </p:spPr>
      </p:pic>
      <p:sp>
        <p:nvSpPr>
          <p:cNvPr id="6" name="Content Placeholder 2"/>
          <p:cNvSpPr txBox="1">
            <a:spLocks/>
          </p:cNvSpPr>
          <p:nvPr/>
        </p:nvSpPr>
        <p:spPr>
          <a:xfrm>
            <a:off x="990600" y="3581400"/>
            <a:ext cx="7772400" cy="457200"/>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ts val="580"/>
              </a:spcBef>
              <a:spcAft>
                <a:spcPts val="0"/>
              </a:spcAft>
              <a:buClr>
                <a:srgbClr val="D34817"/>
              </a:buClr>
              <a:buSzPct val="85000"/>
              <a:buFont typeface="Wingdings 2"/>
              <a:buChar char=""/>
              <a:tabLst/>
              <a:defRPr/>
            </a:pPr>
            <a:r>
              <a:rPr kumimoji="0" lang="en-US" sz="2600" b="0" i="0" u="none" strike="noStrike" kern="1200" cap="none" spc="0" normalizeH="0" baseline="0" noProof="0" dirty="0">
                <a:ln>
                  <a:noFill/>
                </a:ln>
                <a:solidFill>
                  <a:prstClr val="black"/>
                </a:solidFill>
                <a:effectLst/>
                <a:uLnTx/>
                <a:uFillTx/>
                <a:latin typeface="Perpetua"/>
                <a:ea typeface="+mn-ea"/>
                <a:cs typeface="+mn-cs"/>
              </a:rPr>
              <a:t>Greedy, recursive partitioning along TI and PE</a:t>
            </a:r>
          </a:p>
        </p:txBody>
      </p:sp>
      <p:pic>
        <p:nvPicPr>
          <p:cNvPr id="7" name="Picture 6" descr="2.png"/>
          <p:cNvPicPr>
            <a:picLocks noChangeAspect="1"/>
          </p:cNvPicPr>
          <p:nvPr/>
        </p:nvPicPr>
        <p:blipFill>
          <a:blip r:embed="rId3" cstate="print"/>
          <a:stretch>
            <a:fillRect/>
          </a:stretch>
        </p:blipFill>
        <p:spPr>
          <a:xfrm>
            <a:off x="1295400" y="4343400"/>
            <a:ext cx="5191850" cy="1743318"/>
          </a:xfrm>
          <a:prstGeom prst="rect">
            <a:avLst/>
          </a:prstGeom>
        </p:spPr>
      </p:pic>
      <p:sp>
        <p:nvSpPr>
          <p:cNvPr id="8" name="Slide Number Placeholder 7"/>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17</a:t>
            </a:fld>
            <a:r>
              <a:rPr kumimoji="0" lang="en-US" sz="1400" b="0" i="0" u="none" strike="noStrike" kern="1200" cap="none" spc="0" normalizeH="0" baseline="0" noProof="0" dirty="0">
                <a:ln>
                  <a:noFill/>
                </a:ln>
                <a:solidFill>
                  <a:srgbClr val="FFFFFF"/>
                </a:solidFill>
                <a:effectLst/>
                <a:uLnTx/>
                <a:uFillTx/>
                <a:latin typeface="Franklin Gothic Book"/>
                <a:ea typeface="+mj-ea"/>
                <a:cs typeface="+mj-cs"/>
              </a:rPr>
              <a:t>/14</a:t>
            </a:r>
          </a:p>
        </p:txBody>
      </p:sp>
      <p:sp>
        <p:nvSpPr>
          <p:cNvPr id="9" name="Footer Placeholder 8"/>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96464"/>
                </a:solidFill>
                <a:effectLst/>
                <a:uLnTx/>
                <a:uFillTx/>
                <a:latin typeface="Perpetua"/>
                <a:ea typeface="+mn-ea"/>
                <a:cs typeface="+mn-cs"/>
              </a:rPr>
              <a:t>Predrag Radenković 3237/10</a:t>
            </a:r>
          </a:p>
        </p:txBody>
      </p:sp>
    </p:spTree>
    <p:extLst>
      <p:ext uri="{BB962C8B-B14F-4D97-AF65-F5344CB8AC3E}">
        <p14:creationId xmlns:p14="http://schemas.microsoft.com/office/powerpoint/2010/main" val="113030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sz="quarter" idx="1"/>
          </p:nvPr>
        </p:nvSpPr>
        <p:spPr/>
        <p:txBody>
          <a:bodyPr>
            <a:normAutofit fontScale="77500" lnSpcReduction="20000"/>
          </a:bodyPr>
          <a:lstStyle/>
          <a:p>
            <a:pPr>
              <a:buNone/>
            </a:pPr>
            <a:r>
              <a:rPr lang="en-US" dirty="0"/>
              <a:t>Each tree is constructed using the following algorithm:</a:t>
            </a:r>
          </a:p>
          <a:p>
            <a:pPr marL="788670" lvl="1" indent="-514350">
              <a:buFont typeface="+mj-lt"/>
              <a:buAutoNum type="arabicPeriod"/>
            </a:pPr>
            <a:r>
              <a:rPr lang="en-US" dirty="0"/>
              <a:t>Let the number of training cases be </a:t>
            </a:r>
            <a:r>
              <a:rPr lang="en-US" i="1" dirty="0"/>
              <a:t>N</a:t>
            </a:r>
            <a:r>
              <a:rPr lang="en-US" dirty="0"/>
              <a:t>, and the number of variables in the classifier be </a:t>
            </a:r>
            <a:r>
              <a:rPr lang="en-US" i="1" dirty="0"/>
              <a:t>M</a:t>
            </a:r>
            <a:r>
              <a:rPr lang="en-US" dirty="0"/>
              <a:t>.</a:t>
            </a:r>
          </a:p>
          <a:p>
            <a:pPr marL="788670" lvl="1" indent="-514350">
              <a:buFont typeface="+mj-lt"/>
              <a:buAutoNum type="arabicPeriod"/>
            </a:pPr>
            <a:r>
              <a:rPr lang="en-US" dirty="0"/>
              <a:t>We are told the number </a:t>
            </a:r>
            <a:r>
              <a:rPr lang="en-US" i="1" dirty="0"/>
              <a:t>m</a:t>
            </a:r>
            <a:r>
              <a:rPr lang="en-US" dirty="0"/>
              <a:t> of input variables to be used to determine the decision at a node of the tree; </a:t>
            </a:r>
            <a:r>
              <a:rPr lang="en-US" i="1" dirty="0"/>
              <a:t>m</a:t>
            </a:r>
            <a:r>
              <a:rPr lang="en-US" dirty="0"/>
              <a:t> should be much less than </a:t>
            </a:r>
            <a:r>
              <a:rPr lang="en-US" i="1" dirty="0"/>
              <a:t>M</a:t>
            </a:r>
            <a:r>
              <a:rPr lang="en-US" dirty="0"/>
              <a:t>.</a:t>
            </a:r>
          </a:p>
          <a:p>
            <a:pPr marL="788670" lvl="1" indent="-514350">
              <a:buFont typeface="+mj-lt"/>
              <a:buAutoNum type="arabicPeriod"/>
            </a:pPr>
            <a:r>
              <a:rPr lang="en-US" dirty="0"/>
              <a:t>Choose a training set for this tree by choosing </a:t>
            </a:r>
            <a:r>
              <a:rPr lang="en-US" i="1" dirty="0"/>
              <a:t>n</a:t>
            </a:r>
            <a:r>
              <a:rPr lang="en-US" dirty="0"/>
              <a:t> times with replacement from all </a:t>
            </a:r>
            <a:r>
              <a:rPr lang="en-US" i="1" dirty="0"/>
              <a:t>N</a:t>
            </a:r>
            <a:r>
              <a:rPr lang="en-US" dirty="0"/>
              <a:t> available training cases (i.e. take a bootstrap sample). Use the rest of the cases to estimate the error of the tree, by predicting their classes.</a:t>
            </a:r>
          </a:p>
          <a:p>
            <a:pPr marL="788670" lvl="1" indent="-514350">
              <a:buFont typeface="+mj-lt"/>
              <a:buAutoNum type="arabicPeriod"/>
            </a:pPr>
            <a:r>
              <a:rPr lang="en-US" dirty="0"/>
              <a:t>For each node of the tree, randomly choose </a:t>
            </a:r>
            <a:r>
              <a:rPr lang="en-US" i="1" dirty="0"/>
              <a:t>m</a:t>
            </a:r>
            <a:r>
              <a:rPr lang="en-US" dirty="0"/>
              <a:t> variables on which to base the decision at that node. Calculate the best split based on these </a:t>
            </a:r>
            <a:r>
              <a:rPr lang="en-US" i="1" dirty="0"/>
              <a:t>m</a:t>
            </a:r>
            <a:r>
              <a:rPr lang="en-US" dirty="0"/>
              <a:t> variables in the training set.</a:t>
            </a:r>
          </a:p>
          <a:p>
            <a:pPr marL="788670" lvl="1" indent="-514350">
              <a:buFont typeface="+mj-lt"/>
              <a:buAutoNum type="arabicPeriod"/>
            </a:pPr>
            <a:r>
              <a:rPr lang="en-US" dirty="0"/>
              <a:t>Each tree is fully grown and not pruned (as may be done in constructing a normal tree classifier).</a:t>
            </a:r>
          </a:p>
          <a:p>
            <a:pPr>
              <a:buNone/>
            </a:pPr>
            <a:r>
              <a:rPr lang="en-US" dirty="0"/>
              <a:t>For prediction a new sample is pushed down the tree. It is assigned the label of the training sample in the terminal node it ends up in. This procedure is iterated over all trees in the ensemble, and the average vote of all trees is reported as random forest prediction.</a:t>
            </a:r>
          </a:p>
          <a:p>
            <a:endParaRPr lang="en-US" dirty="0"/>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18</a:t>
            </a:fld>
            <a:r>
              <a:rPr kumimoji="0" lang="en-US" sz="1400" b="0" i="0" u="none" strike="noStrike" kern="1200" cap="none" spc="0" normalizeH="0" baseline="0" noProof="0" dirty="0">
                <a:ln>
                  <a:noFill/>
                </a:ln>
                <a:solidFill>
                  <a:srgbClr val="FFFFFF"/>
                </a:solidFill>
                <a:effectLst/>
                <a:uLnTx/>
                <a:uFillTx/>
                <a:latin typeface="Franklin Gothic Book"/>
                <a:ea typeface="+mj-ea"/>
                <a:cs typeface="+mj-cs"/>
              </a:rPr>
              <a:t>/14</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96464"/>
                </a:solidFill>
                <a:effectLst/>
                <a:uLnTx/>
                <a:uFillTx/>
                <a:latin typeface="Perpetua"/>
                <a:ea typeface="+mn-ea"/>
                <a:cs typeface="+mn-cs"/>
              </a:rPr>
              <a:t>Predrag Radenković 3237/10</a:t>
            </a:r>
          </a:p>
        </p:txBody>
      </p:sp>
    </p:spTree>
    <p:extLst>
      <p:ext uri="{BB962C8B-B14F-4D97-AF65-F5344CB8AC3E}">
        <p14:creationId xmlns:p14="http://schemas.microsoft.com/office/powerpoint/2010/main" val="312741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Overview</a:t>
            </a:r>
          </a:p>
        </p:txBody>
      </p:sp>
      <p:sp>
        <p:nvSpPr>
          <p:cNvPr id="8" name="Rectangle 4"/>
          <p:cNvSpPr>
            <a:spLocks noChangeArrowheads="1"/>
          </p:cNvSpPr>
          <p:nvPr/>
        </p:nvSpPr>
        <p:spPr bwMode="auto">
          <a:xfrm>
            <a:off x="225425" y="589937"/>
            <a:ext cx="8702492" cy="6432530"/>
          </a:xfrm>
          <a:prstGeom prst="rect">
            <a:avLst/>
          </a:prstGeom>
          <a:noFill/>
          <a:ln w="9525">
            <a:noFill/>
            <a:miter lim="800000"/>
            <a:headEnd/>
            <a:tailEnd/>
          </a:ln>
          <a:effectLst/>
        </p:spPr>
        <p:txBody>
          <a:bodyPr wrap="square" lIns="0" tIns="0" rIns="0" bIns="0">
            <a:noAutofit/>
          </a:bodyPr>
          <a:lstStyle/>
          <a:p>
            <a:pPr marL="165100" indent="-165100" eaLnBrk="1" hangingPunct="1">
              <a:spcAft>
                <a:spcPts val="600"/>
              </a:spcAft>
              <a:buFont typeface="Arial" pitchFamily="34" charset="0"/>
              <a:buChar char="•"/>
              <a:defRPr/>
            </a:pPr>
            <a:r>
              <a:rPr lang="en-US" sz="1800" b="1" dirty="0"/>
              <a:t>Previous techniques have consisted of real-valued feature vectors (or discrete-valued) and natural measures of distance (e.g., Euclidean).</a:t>
            </a:r>
          </a:p>
          <a:p>
            <a:pPr marL="165100" indent="-165100" eaLnBrk="1" hangingPunct="1">
              <a:spcAft>
                <a:spcPts val="600"/>
              </a:spcAft>
              <a:buFont typeface="Arial" pitchFamily="34" charset="0"/>
              <a:buChar char="•"/>
              <a:defRPr/>
            </a:pPr>
            <a:r>
              <a:rPr lang="en-US" sz="1800" b="1" dirty="0"/>
              <a:t>Consider a classification problem that involves nominal data – data described by a list of attributes (e.g., categorizing people as short or tall using gender, height, age, and ethnicity).</a:t>
            </a:r>
          </a:p>
          <a:p>
            <a:pPr marL="165100" indent="-165100" eaLnBrk="1" hangingPunct="1">
              <a:spcAft>
                <a:spcPts val="600"/>
              </a:spcAft>
              <a:buFont typeface="Arial" pitchFamily="34" charset="0"/>
              <a:buChar char="•"/>
              <a:defRPr/>
            </a:pPr>
            <a:r>
              <a:rPr lang="en-US" sz="1800" b="1" dirty="0"/>
              <a:t>How can we use such nominal data for classification? How can we learn the categories of such data? </a:t>
            </a:r>
            <a:r>
              <a:rPr lang="en-US" sz="1800" b="1" i="1" dirty="0" err="1"/>
              <a:t>Nonmetric</a:t>
            </a:r>
            <a:r>
              <a:rPr lang="en-US" sz="1800" b="1" dirty="0"/>
              <a:t> methods such as decision trees provide a way to deal with such data.</a:t>
            </a:r>
          </a:p>
          <a:p>
            <a:pPr marL="165100" indent="-165100" eaLnBrk="1" hangingPunct="1">
              <a:spcAft>
                <a:spcPts val="600"/>
              </a:spcAft>
              <a:buFont typeface="Arial" pitchFamily="34" charset="0"/>
              <a:buChar char="•"/>
              <a:defRPr/>
            </a:pPr>
            <a:r>
              <a:rPr lang="en-US" sz="1800" b="1" dirty="0"/>
              <a:t>Decision trees attempt to classify a pattern</a:t>
            </a:r>
            <a:br>
              <a:rPr lang="en-US" sz="1800" b="1" dirty="0"/>
            </a:br>
            <a:r>
              <a:rPr lang="en-US" sz="1800" b="1" dirty="0"/>
              <a:t>through a sequence of questions. For</a:t>
            </a:r>
            <a:br>
              <a:rPr lang="en-US" sz="1800" b="1" dirty="0"/>
            </a:br>
            <a:r>
              <a:rPr lang="en-US" sz="1800" b="1" dirty="0"/>
              <a:t>example, attributes such as gender and</a:t>
            </a:r>
            <a:br>
              <a:rPr lang="en-US" sz="1800" b="1" dirty="0"/>
            </a:br>
            <a:r>
              <a:rPr lang="en-US" sz="1800" b="1" dirty="0"/>
              <a:t>height can be used to classify people as</a:t>
            </a:r>
            <a:br>
              <a:rPr lang="en-US" sz="1800" b="1" dirty="0"/>
            </a:br>
            <a:r>
              <a:rPr lang="en-US" sz="1800" b="1" dirty="0"/>
              <a:t>short or tall. But the best threshold for</a:t>
            </a:r>
            <a:br>
              <a:rPr lang="en-US" sz="1800" b="1" dirty="0"/>
            </a:br>
            <a:r>
              <a:rPr lang="en-US" sz="1800" b="1" dirty="0"/>
              <a:t>height is gender dependent.</a:t>
            </a:r>
          </a:p>
          <a:p>
            <a:pPr marL="165100" indent="-165100" eaLnBrk="1" hangingPunct="1">
              <a:spcAft>
                <a:spcPts val="600"/>
              </a:spcAft>
              <a:buFont typeface="Arial" pitchFamily="34" charset="0"/>
              <a:buChar char="•"/>
              <a:defRPr/>
            </a:pPr>
            <a:r>
              <a:rPr lang="en-US" sz="1800" b="1" dirty="0"/>
              <a:t>A decision tree consists of nodes and leaves, with each leaf denoting a class.</a:t>
            </a:r>
          </a:p>
          <a:p>
            <a:pPr marL="165100" indent="-165100" eaLnBrk="1" hangingPunct="1">
              <a:spcAft>
                <a:spcPts val="600"/>
              </a:spcAft>
              <a:buFont typeface="Arial" pitchFamily="34" charset="0"/>
              <a:buChar char="•"/>
              <a:defRPr/>
            </a:pPr>
            <a:r>
              <a:rPr lang="en-US" sz="1800" b="1" dirty="0"/>
              <a:t>Classes (tall or short) are the outputs of the tree.</a:t>
            </a:r>
          </a:p>
          <a:p>
            <a:pPr marL="165100" indent="-165100" eaLnBrk="1" hangingPunct="1">
              <a:spcAft>
                <a:spcPts val="600"/>
              </a:spcAft>
              <a:buFont typeface="Arial" pitchFamily="34" charset="0"/>
              <a:buChar char="•"/>
              <a:defRPr/>
            </a:pPr>
            <a:r>
              <a:rPr lang="en-US" sz="1800" b="1" dirty="0"/>
              <a:t>Attributes (gender and height) are a set of features that describe the data.</a:t>
            </a:r>
          </a:p>
          <a:p>
            <a:pPr marL="165100" indent="-165100" eaLnBrk="1" hangingPunct="1">
              <a:spcAft>
                <a:spcPts val="600"/>
              </a:spcAft>
              <a:buFont typeface="Arial" pitchFamily="34" charset="0"/>
              <a:buChar char="•"/>
              <a:defRPr/>
            </a:pPr>
            <a:r>
              <a:rPr lang="en-US" sz="1800" b="1" dirty="0"/>
              <a:t>The input data consists of values of the different attributes. Using these, the decision tree generates a class as the output for each input data. </a:t>
            </a:r>
          </a:p>
          <a:p>
            <a:pPr marL="165100" indent="-165100" eaLnBrk="1" hangingPunct="1">
              <a:spcAft>
                <a:spcPts val="1200"/>
              </a:spcAft>
              <a:buFont typeface="Arial" pitchFamily="34" charset="0"/>
              <a:buChar char="•"/>
              <a:defRPr/>
            </a:pPr>
            <a:endParaRPr lang="en-US" sz="1800" b="1" dirty="0"/>
          </a:p>
        </p:txBody>
      </p:sp>
      <p:pic>
        <p:nvPicPr>
          <p:cNvPr id="47105" name="Picture 1"/>
          <p:cNvPicPr>
            <a:picLocks noChangeAspect="1" noChangeArrowheads="1"/>
          </p:cNvPicPr>
          <p:nvPr/>
        </p:nvPicPr>
        <p:blipFill>
          <a:blip r:embed="rId2"/>
          <a:srcRect/>
          <a:stretch>
            <a:fillRect/>
          </a:stretch>
        </p:blipFill>
        <p:spPr bwMode="auto">
          <a:xfrm>
            <a:off x="5471410" y="2670321"/>
            <a:ext cx="3447165" cy="2073904"/>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flow chart</a:t>
            </a:r>
          </a:p>
        </p:txBody>
      </p:sp>
      <p:sp>
        <p:nvSpPr>
          <p:cNvPr id="3" name="Content Placeholder 2"/>
          <p:cNvSpPr>
            <a:spLocks noGrp="1"/>
          </p:cNvSpPr>
          <p:nvPr>
            <p:ph sz="quarter" idx="1"/>
          </p:nvPr>
        </p:nvSpPr>
        <p:spPr>
          <a:xfrm>
            <a:off x="914400" y="1447800"/>
            <a:ext cx="7772400" cy="457200"/>
          </a:xfrm>
        </p:spPr>
        <p:txBody>
          <a:bodyPr>
            <a:normAutofit lnSpcReduction="10000"/>
          </a:bodyPr>
          <a:lstStyle/>
          <a:p>
            <a:r>
              <a:rPr lang="en-US" dirty="0"/>
              <a:t>For computer scientists:</a:t>
            </a:r>
          </a:p>
          <a:p>
            <a:endParaRPr lang="en-US" dirty="0"/>
          </a:p>
        </p:txBody>
      </p:sp>
      <p:pic>
        <p:nvPicPr>
          <p:cNvPr id="4" name="Picture 3" descr="3.png"/>
          <p:cNvPicPr>
            <a:picLocks noChangeAspect="1"/>
          </p:cNvPicPr>
          <p:nvPr/>
        </p:nvPicPr>
        <p:blipFill>
          <a:blip r:embed="rId2" cstate="print"/>
          <a:stretch>
            <a:fillRect/>
          </a:stretch>
        </p:blipFill>
        <p:spPr>
          <a:xfrm>
            <a:off x="1123490" y="2057400"/>
            <a:ext cx="3296110" cy="3905795"/>
          </a:xfrm>
          <a:prstGeom prst="rect">
            <a:avLst/>
          </a:prstGeom>
        </p:spPr>
      </p:pic>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19</a:t>
            </a:fld>
            <a:r>
              <a:rPr kumimoji="0" lang="en-US" sz="1400" b="0" i="0" u="none" strike="noStrike" kern="1200" cap="none" spc="0" normalizeH="0" baseline="0" noProof="0" dirty="0">
                <a:ln>
                  <a:noFill/>
                </a:ln>
                <a:solidFill>
                  <a:srgbClr val="FFFFFF"/>
                </a:solidFill>
                <a:effectLst/>
                <a:uLnTx/>
                <a:uFillTx/>
                <a:latin typeface="Franklin Gothic Book"/>
                <a:ea typeface="+mj-ea"/>
                <a:cs typeface="+mj-cs"/>
              </a:rPr>
              <a:t>/14</a:t>
            </a: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96464"/>
                </a:solidFill>
                <a:effectLst/>
                <a:uLnTx/>
                <a:uFillTx/>
                <a:latin typeface="Perpetua"/>
                <a:ea typeface="+mn-ea"/>
                <a:cs typeface="+mn-cs"/>
              </a:rPr>
              <a:t>Predrag Radenković 3237/10</a:t>
            </a:r>
          </a:p>
        </p:txBody>
      </p:sp>
    </p:spTree>
    <p:extLst>
      <p:ext uri="{BB962C8B-B14F-4D97-AF65-F5344CB8AC3E}">
        <p14:creationId xmlns:p14="http://schemas.microsoft.com/office/powerpoint/2010/main" val="3593742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Random Forest – practical consideration</a:t>
            </a:r>
          </a:p>
        </p:txBody>
      </p:sp>
      <p:sp>
        <p:nvSpPr>
          <p:cNvPr id="3" name="Content Placeholder 2"/>
          <p:cNvSpPr>
            <a:spLocks noGrp="1"/>
          </p:cNvSpPr>
          <p:nvPr>
            <p:ph sz="quarter" idx="1"/>
          </p:nvPr>
        </p:nvSpPr>
        <p:spPr/>
        <p:txBody>
          <a:bodyPr/>
          <a:lstStyle/>
          <a:p>
            <a:r>
              <a:rPr lang="en-US" dirty="0"/>
              <a:t>Splits are chosen according to a purity measure:</a:t>
            </a:r>
          </a:p>
          <a:p>
            <a:pPr marL="548640" lvl="2" indent="-274320">
              <a:spcBef>
                <a:spcPts val="580"/>
              </a:spcBef>
              <a:buClr>
                <a:schemeClr val="accent1"/>
              </a:buClr>
            </a:pPr>
            <a:r>
              <a:rPr lang="en-US" sz="2400" dirty="0"/>
              <a:t>E.g. squared error (regression),  </a:t>
            </a:r>
            <a:r>
              <a:rPr lang="en-US" sz="2400" dirty="0" err="1"/>
              <a:t>Gini</a:t>
            </a:r>
            <a:r>
              <a:rPr lang="en-US" sz="2400" dirty="0"/>
              <a:t> index or </a:t>
            </a:r>
            <a:r>
              <a:rPr lang="en-US" sz="2400" dirty="0" err="1"/>
              <a:t>devinace</a:t>
            </a:r>
            <a:r>
              <a:rPr lang="en-US" sz="2400" dirty="0"/>
              <a:t> (classification)</a:t>
            </a:r>
          </a:p>
          <a:p>
            <a:r>
              <a:rPr lang="en-US" dirty="0"/>
              <a:t>How to select N?</a:t>
            </a:r>
          </a:p>
          <a:p>
            <a:pPr lvl="1"/>
            <a:r>
              <a:rPr lang="en-US" dirty="0"/>
              <a:t>Build trees until the error no longer decreases</a:t>
            </a:r>
          </a:p>
          <a:p>
            <a:r>
              <a:rPr lang="en-US" dirty="0"/>
              <a:t>How to select M?</a:t>
            </a:r>
          </a:p>
          <a:p>
            <a:pPr lvl="1"/>
            <a:r>
              <a:rPr lang="en-US" dirty="0"/>
              <a:t>Try to recommend  defaults, half of them and twice of them and pick the best.</a:t>
            </a:r>
          </a:p>
          <a:p>
            <a:endParaRPr lang="en-US" dirty="0"/>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20</a:t>
            </a:fld>
            <a:r>
              <a:rPr kumimoji="0" lang="en-US" sz="1400" b="0" i="0" u="none" strike="noStrike" kern="1200" cap="none" spc="0" normalizeH="0" baseline="0" noProof="0" dirty="0">
                <a:ln>
                  <a:noFill/>
                </a:ln>
                <a:solidFill>
                  <a:srgbClr val="FFFFFF"/>
                </a:solidFill>
                <a:effectLst/>
                <a:uLnTx/>
                <a:uFillTx/>
                <a:latin typeface="Franklin Gothic Book"/>
                <a:ea typeface="+mj-ea"/>
                <a:cs typeface="+mj-cs"/>
              </a:rPr>
              <a:t>/14</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96464"/>
                </a:solidFill>
                <a:effectLst/>
                <a:uLnTx/>
                <a:uFillTx/>
                <a:latin typeface="Perpetua"/>
                <a:ea typeface="+mn-ea"/>
                <a:cs typeface="+mn-cs"/>
              </a:rPr>
              <a:t>Predrag Radenković 3237/10</a:t>
            </a:r>
          </a:p>
        </p:txBody>
      </p:sp>
    </p:spTree>
    <p:extLst>
      <p:ext uri="{BB962C8B-B14F-4D97-AF65-F5344CB8AC3E}">
        <p14:creationId xmlns:p14="http://schemas.microsoft.com/office/powerpoint/2010/main" val="3629463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Features and Advantages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a:t>The advantages of random forest are:</a:t>
            </a:r>
          </a:p>
          <a:p>
            <a:r>
              <a:rPr lang="en-US" dirty="0"/>
              <a:t>It is one of the most accurate learning algorithms available. For many data sets, it produces a highly accurate classifier.</a:t>
            </a:r>
          </a:p>
          <a:p>
            <a:r>
              <a:rPr lang="en-US" dirty="0"/>
              <a:t>It runs efficiently on large databases.</a:t>
            </a:r>
          </a:p>
          <a:p>
            <a:r>
              <a:rPr lang="en-US" dirty="0"/>
              <a:t>It can handle thousands of input variables without variable deletion.</a:t>
            </a:r>
          </a:p>
          <a:p>
            <a:r>
              <a:rPr lang="en-US" dirty="0"/>
              <a:t>It gives estimates of what variables are important in the classification.</a:t>
            </a:r>
          </a:p>
          <a:p>
            <a:r>
              <a:rPr lang="en-US" dirty="0"/>
              <a:t>It generates an internal unbiased estimate of the generalization error as the forest building progresses.</a:t>
            </a:r>
          </a:p>
          <a:p>
            <a:r>
              <a:rPr lang="en-US" dirty="0"/>
              <a:t>It has an effective method for estimating missing data and maintains accuracy when a large proportion of the data are missing.</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21</a:t>
            </a:fld>
            <a:r>
              <a:rPr kumimoji="0" lang="en-US" sz="1400" b="0" i="0" u="none" strike="noStrike" kern="1200" cap="none" spc="0" normalizeH="0" baseline="0" noProof="0" dirty="0">
                <a:ln>
                  <a:noFill/>
                </a:ln>
                <a:solidFill>
                  <a:srgbClr val="FFFFFF"/>
                </a:solidFill>
                <a:effectLst/>
                <a:uLnTx/>
                <a:uFillTx/>
                <a:latin typeface="Franklin Gothic Book"/>
                <a:ea typeface="+mj-ea"/>
                <a:cs typeface="+mj-cs"/>
              </a:rPr>
              <a:t>/14</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96464"/>
                </a:solidFill>
                <a:effectLst/>
                <a:uLnTx/>
                <a:uFillTx/>
                <a:latin typeface="Perpetua"/>
                <a:ea typeface="+mn-ea"/>
                <a:cs typeface="+mn-cs"/>
              </a:rPr>
              <a:t>Predrag Radenković 3237/10</a:t>
            </a:r>
          </a:p>
        </p:txBody>
      </p:sp>
    </p:spTree>
    <p:extLst>
      <p:ext uri="{BB962C8B-B14F-4D97-AF65-F5344CB8AC3E}">
        <p14:creationId xmlns:p14="http://schemas.microsoft.com/office/powerpoint/2010/main" val="30218378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and Advantages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It has methods for balancing error in class population unbalanced data sets. </a:t>
            </a:r>
          </a:p>
          <a:p>
            <a:r>
              <a:rPr lang="en-US" dirty="0"/>
              <a:t>Generated forests can be saved for future use on other data. </a:t>
            </a:r>
          </a:p>
          <a:p>
            <a:r>
              <a:rPr lang="en-US" dirty="0"/>
              <a:t>Prototypes are computed that give information about the relation between the variables and the classification. </a:t>
            </a:r>
          </a:p>
          <a:p>
            <a:r>
              <a:rPr lang="en-US" dirty="0"/>
              <a:t>It computes proximities between pairs of cases that can be used in clustering, locating outliers, or (by scaling) give interesting views of the data. </a:t>
            </a:r>
          </a:p>
          <a:p>
            <a:r>
              <a:rPr lang="en-US" dirty="0"/>
              <a:t>The capabilities of the above can be extended to unlabeled data, leading to unsupervised clustering, data views and outlier detection. </a:t>
            </a:r>
          </a:p>
          <a:p>
            <a:r>
              <a:rPr lang="en-US" dirty="0"/>
              <a:t>It offers an experimental method for detecting variable interactions.</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22</a:t>
            </a:fld>
            <a:r>
              <a:rPr kumimoji="0" lang="en-US" sz="1400" b="0" i="0" u="none" strike="noStrike" kern="1200" cap="none" spc="0" normalizeH="0" baseline="0" noProof="0" dirty="0">
                <a:ln>
                  <a:noFill/>
                </a:ln>
                <a:solidFill>
                  <a:srgbClr val="FFFFFF"/>
                </a:solidFill>
                <a:effectLst/>
                <a:uLnTx/>
                <a:uFillTx/>
                <a:latin typeface="Franklin Gothic Book"/>
                <a:ea typeface="+mj-ea"/>
                <a:cs typeface="+mj-cs"/>
              </a:rPr>
              <a:t>/14</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96464"/>
                </a:solidFill>
                <a:effectLst/>
                <a:uLnTx/>
                <a:uFillTx/>
                <a:latin typeface="Perpetua"/>
                <a:ea typeface="+mn-ea"/>
                <a:cs typeface="+mn-cs"/>
              </a:rPr>
              <a:t>Predrag Radenković 3237/10</a:t>
            </a:r>
          </a:p>
        </p:txBody>
      </p:sp>
    </p:spTree>
    <p:extLst>
      <p:ext uri="{BB962C8B-B14F-4D97-AF65-F5344CB8AC3E}">
        <p14:creationId xmlns:p14="http://schemas.microsoft.com/office/powerpoint/2010/main" val="3998353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Disadvantages</a:t>
            </a:r>
            <a:endParaRPr lang="en-US" dirty="0"/>
          </a:p>
        </p:txBody>
      </p:sp>
      <p:sp>
        <p:nvSpPr>
          <p:cNvPr id="3" name="Content Placeholder 2"/>
          <p:cNvSpPr>
            <a:spLocks noGrp="1"/>
          </p:cNvSpPr>
          <p:nvPr>
            <p:ph sz="quarter" idx="1"/>
          </p:nvPr>
        </p:nvSpPr>
        <p:spPr/>
        <p:txBody>
          <a:bodyPr/>
          <a:lstStyle/>
          <a:p>
            <a:r>
              <a:rPr lang="en-US" dirty="0"/>
              <a:t>Random forests have been observed to </a:t>
            </a:r>
            <a:r>
              <a:rPr lang="en-US" dirty="0" err="1"/>
              <a:t>overfit</a:t>
            </a:r>
            <a:r>
              <a:rPr lang="en-US" dirty="0"/>
              <a:t> for some datasets with noisy classification/regression tasks.</a:t>
            </a:r>
            <a:endParaRPr lang="en-US" baseline="30000" dirty="0"/>
          </a:p>
          <a:p>
            <a:r>
              <a:rPr lang="en-US" dirty="0"/>
              <a:t>For data including categorical variables with different number of levels, random forests are biased in favor of those attributes with more levels. Therefore, the variable importance scores from random forest are not reliable for this type of data.</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23</a:t>
            </a:fld>
            <a:r>
              <a:rPr kumimoji="0" lang="en-US" sz="1400" b="0" i="0" u="none" strike="noStrike" kern="1200" cap="none" spc="0" normalizeH="0" baseline="0" noProof="0" dirty="0">
                <a:ln>
                  <a:noFill/>
                </a:ln>
                <a:solidFill>
                  <a:srgbClr val="FFFFFF"/>
                </a:solidFill>
                <a:effectLst/>
                <a:uLnTx/>
                <a:uFillTx/>
                <a:latin typeface="Franklin Gothic Book"/>
                <a:ea typeface="+mj-ea"/>
                <a:cs typeface="+mj-cs"/>
              </a:rPr>
              <a:t>/14</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96464"/>
                </a:solidFill>
                <a:effectLst/>
                <a:uLnTx/>
                <a:uFillTx/>
                <a:latin typeface="Perpetua"/>
                <a:ea typeface="+mn-ea"/>
                <a:cs typeface="+mn-cs"/>
              </a:rPr>
              <a:t>Predrag Radenković 3237/10</a:t>
            </a:r>
          </a:p>
        </p:txBody>
      </p:sp>
    </p:spTree>
    <p:extLst>
      <p:ext uri="{BB962C8B-B14F-4D97-AF65-F5344CB8AC3E}">
        <p14:creationId xmlns:p14="http://schemas.microsoft.com/office/powerpoint/2010/main" val="2360408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RM - Additional information</a:t>
            </a:r>
          </a:p>
        </p:txBody>
      </p:sp>
      <p:sp>
        <p:nvSpPr>
          <p:cNvPr id="3" name="Content Placeholder 2"/>
          <p:cNvSpPr>
            <a:spLocks noGrp="1"/>
          </p:cNvSpPr>
          <p:nvPr>
            <p:ph sz="quarter" idx="1"/>
          </p:nvPr>
        </p:nvSpPr>
        <p:spPr/>
        <p:txBody>
          <a:bodyPr>
            <a:normAutofit lnSpcReduction="10000"/>
          </a:bodyPr>
          <a:lstStyle/>
          <a:p>
            <a:pPr>
              <a:buNone/>
            </a:pPr>
            <a:r>
              <a:rPr lang="en-US" dirty="0"/>
              <a:t>Estimating the test error:</a:t>
            </a:r>
          </a:p>
          <a:p>
            <a:r>
              <a:rPr lang="en-US" dirty="0"/>
              <a:t>While growing forest, estimate test error from training samples</a:t>
            </a:r>
          </a:p>
          <a:p>
            <a:r>
              <a:rPr lang="en-US" dirty="0"/>
              <a:t>For each tree grown, 33-36% of samples are not selected in bootstrap, called out of bootstrap (OOB) samples</a:t>
            </a:r>
          </a:p>
          <a:p>
            <a:r>
              <a:rPr lang="en-US" dirty="0"/>
              <a:t>Using OOB samples as input to the corresponding tree, predictions are made as if they were novel test samples</a:t>
            </a:r>
          </a:p>
          <a:p>
            <a:r>
              <a:rPr lang="en-US" dirty="0"/>
              <a:t>Through book-keeping, majority vote (classification), average (regression) is computed for all OOB samples from all trees.</a:t>
            </a:r>
          </a:p>
          <a:p>
            <a:r>
              <a:rPr lang="en-US" dirty="0"/>
              <a:t>Such estimated test error is very accurate in practice, with reasonable N</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24</a:t>
            </a:fld>
            <a:r>
              <a:rPr kumimoji="0" lang="en-US" sz="1400" b="0" i="0" u="none" strike="noStrike" kern="1200" cap="none" spc="0" normalizeH="0" baseline="0" noProof="0" dirty="0">
                <a:ln>
                  <a:noFill/>
                </a:ln>
                <a:solidFill>
                  <a:srgbClr val="FFFFFF"/>
                </a:solidFill>
                <a:effectLst/>
                <a:uLnTx/>
                <a:uFillTx/>
                <a:latin typeface="Franklin Gothic Book"/>
                <a:ea typeface="+mj-ea"/>
                <a:cs typeface="+mj-cs"/>
              </a:rPr>
              <a:t>/14</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96464"/>
                </a:solidFill>
                <a:effectLst/>
                <a:uLnTx/>
                <a:uFillTx/>
                <a:latin typeface="Perpetua"/>
                <a:ea typeface="+mn-ea"/>
                <a:cs typeface="+mn-cs"/>
              </a:rPr>
              <a:t>Predrag Radenković 3237/10</a:t>
            </a:r>
          </a:p>
        </p:txBody>
      </p:sp>
    </p:spTree>
    <p:extLst>
      <p:ext uri="{BB962C8B-B14F-4D97-AF65-F5344CB8AC3E}">
        <p14:creationId xmlns:p14="http://schemas.microsoft.com/office/powerpoint/2010/main" val="3730713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RM - Additional information</a:t>
            </a:r>
          </a:p>
        </p:txBody>
      </p:sp>
      <p:sp>
        <p:nvSpPr>
          <p:cNvPr id="3" name="Content Placeholder 2"/>
          <p:cNvSpPr>
            <a:spLocks noGrp="1"/>
          </p:cNvSpPr>
          <p:nvPr>
            <p:ph sz="quarter" idx="1"/>
          </p:nvPr>
        </p:nvSpPr>
        <p:spPr/>
        <p:txBody>
          <a:bodyPr>
            <a:normAutofit lnSpcReduction="10000"/>
          </a:bodyPr>
          <a:lstStyle/>
          <a:p>
            <a:pPr>
              <a:buNone/>
            </a:pPr>
            <a:r>
              <a:rPr lang="en-US" dirty="0"/>
              <a:t>Estimating the importance of each predictor:</a:t>
            </a:r>
          </a:p>
          <a:p>
            <a:r>
              <a:rPr lang="en-US" dirty="0"/>
              <a:t>Denote by ê the OOB estimate of the loss when using original training set, D.</a:t>
            </a:r>
          </a:p>
          <a:p>
            <a:r>
              <a:rPr lang="en-US" dirty="0"/>
              <a:t>For each predictor </a:t>
            </a:r>
            <a:r>
              <a:rPr lang="en-US" dirty="0" err="1"/>
              <a:t>xp</a:t>
            </a:r>
            <a:r>
              <a:rPr lang="en-US" dirty="0"/>
              <a:t> where p∈{1,..,k}</a:t>
            </a:r>
          </a:p>
          <a:p>
            <a:pPr lvl="1"/>
            <a:r>
              <a:rPr lang="en-US" dirty="0"/>
              <a:t>Randomly permute </a:t>
            </a:r>
            <a:r>
              <a:rPr lang="en-US" dirty="0" err="1"/>
              <a:t>p</a:t>
            </a:r>
            <a:r>
              <a:rPr lang="en-US" sz="1600" dirty="0" err="1"/>
              <a:t>th</a:t>
            </a:r>
            <a:r>
              <a:rPr lang="en-US" sz="1600" dirty="0"/>
              <a:t> </a:t>
            </a:r>
            <a:r>
              <a:rPr lang="en-US" dirty="0"/>
              <a:t>predictor to generate a new set of samples D' ={(y</a:t>
            </a:r>
            <a:r>
              <a:rPr lang="en-US" sz="1600" dirty="0"/>
              <a:t>1</a:t>
            </a:r>
            <a:r>
              <a:rPr lang="en-US" dirty="0"/>
              <a:t>,x'</a:t>
            </a:r>
            <a:r>
              <a:rPr lang="en-US" sz="1600" dirty="0"/>
              <a:t>1</a:t>
            </a:r>
            <a:r>
              <a:rPr lang="en-US" dirty="0"/>
              <a:t>),…,(</a:t>
            </a:r>
            <a:r>
              <a:rPr lang="en-US" dirty="0" err="1"/>
              <a:t>y</a:t>
            </a:r>
            <a:r>
              <a:rPr lang="en-US" sz="1600" dirty="0" err="1"/>
              <a:t>N</a:t>
            </a:r>
            <a:r>
              <a:rPr lang="en-US" dirty="0" err="1"/>
              <a:t>,x'</a:t>
            </a:r>
            <a:r>
              <a:rPr lang="en-US" sz="1600" dirty="0" err="1"/>
              <a:t>N</a:t>
            </a:r>
            <a:r>
              <a:rPr lang="en-US" dirty="0"/>
              <a:t>)</a:t>
            </a:r>
            <a:r>
              <a:rPr lang="en-US" b="1" dirty="0"/>
              <a:t>}</a:t>
            </a:r>
          </a:p>
          <a:p>
            <a:pPr lvl="1"/>
            <a:r>
              <a:rPr lang="en-US" dirty="0"/>
              <a:t>Compute OOB estimate </a:t>
            </a:r>
            <a:r>
              <a:rPr lang="en-US" dirty="0" err="1"/>
              <a:t>ê</a:t>
            </a:r>
            <a:r>
              <a:rPr lang="en-US" sz="1600" dirty="0" err="1"/>
              <a:t>k</a:t>
            </a:r>
            <a:r>
              <a:rPr lang="en-US" sz="1600" dirty="0"/>
              <a:t> </a:t>
            </a:r>
            <a:r>
              <a:rPr lang="en-US" dirty="0"/>
              <a:t>of prediction error with the new samples</a:t>
            </a:r>
          </a:p>
          <a:p>
            <a:r>
              <a:rPr lang="en-US" dirty="0"/>
              <a:t>A measure of importance of predictor </a:t>
            </a:r>
            <a:r>
              <a:rPr lang="en-US" dirty="0" err="1"/>
              <a:t>xp</a:t>
            </a:r>
            <a:r>
              <a:rPr lang="en-US" dirty="0"/>
              <a:t> is </a:t>
            </a:r>
            <a:r>
              <a:rPr lang="en-US" dirty="0" err="1"/>
              <a:t>êk</a:t>
            </a:r>
            <a:r>
              <a:rPr lang="en-US" dirty="0"/>
              <a:t> – ê, the increase in error due to random perturbation of </a:t>
            </a:r>
            <a:r>
              <a:rPr lang="en-US" dirty="0" err="1"/>
              <a:t>pth</a:t>
            </a:r>
            <a:r>
              <a:rPr lang="en-US" dirty="0"/>
              <a:t> predictor</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25</a:t>
            </a:fld>
            <a:r>
              <a:rPr kumimoji="0" lang="en-US" sz="1400" b="0" i="0" u="none" strike="noStrike" kern="1200" cap="none" spc="0" normalizeH="0" baseline="0" noProof="0" dirty="0">
                <a:ln>
                  <a:noFill/>
                </a:ln>
                <a:solidFill>
                  <a:srgbClr val="FFFFFF"/>
                </a:solidFill>
                <a:effectLst/>
                <a:uLnTx/>
                <a:uFillTx/>
                <a:latin typeface="Franklin Gothic Book"/>
                <a:ea typeface="+mj-ea"/>
                <a:cs typeface="+mj-cs"/>
              </a:rPr>
              <a:t>/14</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96464"/>
                </a:solidFill>
                <a:effectLst/>
                <a:uLnTx/>
                <a:uFillTx/>
                <a:latin typeface="Perpetua"/>
                <a:ea typeface="+mn-ea"/>
                <a:cs typeface="+mn-cs"/>
              </a:rPr>
              <a:t>Predrag Radenković 3237/10</a:t>
            </a:r>
          </a:p>
        </p:txBody>
      </p:sp>
    </p:spTree>
    <p:extLst>
      <p:ext uri="{BB962C8B-B14F-4D97-AF65-F5344CB8AC3E}">
        <p14:creationId xmlns:p14="http://schemas.microsoft.com/office/powerpoint/2010/main" val="3963720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Conclusions &amp; summary:</a:t>
            </a:r>
            <a:endParaRPr lang="en-US" dirty="0"/>
          </a:p>
        </p:txBody>
      </p:sp>
      <p:sp>
        <p:nvSpPr>
          <p:cNvPr id="3" name="Content Placeholder 2"/>
          <p:cNvSpPr>
            <a:spLocks noGrp="1"/>
          </p:cNvSpPr>
          <p:nvPr>
            <p:ph sz="quarter" idx="1"/>
          </p:nvPr>
        </p:nvSpPr>
        <p:spPr/>
        <p:txBody>
          <a:bodyPr>
            <a:normAutofit/>
          </a:bodyPr>
          <a:lstStyle/>
          <a:p>
            <a:r>
              <a:rPr lang="en-US" sz="2000" dirty="0"/>
              <a:t>Fast </a:t>
            </a:r>
            <a:r>
              <a:rPr lang="en-US" sz="2000" dirty="0" err="1"/>
              <a:t>fast</a:t>
            </a:r>
            <a:r>
              <a:rPr lang="en-US" sz="2000" dirty="0"/>
              <a:t> </a:t>
            </a:r>
            <a:r>
              <a:rPr lang="en-US" sz="2000" dirty="0" err="1"/>
              <a:t>fast</a:t>
            </a:r>
            <a:r>
              <a:rPr lang="en-US" sz="2000" dirty="0"/>
              <a:t>!</a:t>
            </a:r>
          </a:p>
          <a:p>
            <a:pPr lvl="1"/>
            <a:r>
              <a:rPr lang="en-US" sz="2000" dirty="0"/>
              <a:t>RF is fast to build. Even faster to predict!</a:t>
            </a:r>
          </a:p>
          <a:p>
            <a:pPr lvl="1"/>
            <a:r>
              <a:rPr lang="en-US" sz="2000" dirty="0"/>
              <a:t>Practically speaking, not requiring cross-validation alone for model selection significantly speeds training by 10x-100x or more.</a:t>
            </a:r>
          </a:p>
          <a:p>
            <a:pPr lvl="1"/>
            <a:r>
              <a:rPr lang="en-US" sz="2000" dirty="0"/>
              <a:t>Fully parallelizable … to go even faster!</a:t>
            </a:r>
          </a:p>
          <a:p>
            <a:r>
              <a:rPr lang="en-US" sz="2000" dirty="0"/>
              <a:t>Automatic predictor selection from large number of candidates</a:t>
            </a:r>
          </a:p>
          <a:p>
            <a:r>
              <a:rPr lang="en-US" sz="2000" dirty="0"/>
              <a:t>Resistance to over training</a:t>
            </a:r>
          </a:p>
          <a:p>
            <a:r>
              <a:rPr lang="en-US" sz="2000" dirty="0"/>
              <a:t>Ability to handle data without preprocessing</a:t>
            </a:r>
          </a:p>
          <a:p>
            <a:pPr lvl="1"/>
            <a:r>
              <a:rPr lang="en-US" sz="1800" dirty="0"/>
              <a:t>data does not need to be rescaled, transformed, or modified</a:t>
            </a:r>
          </a:p>
          <a:p>
            <a:pPr lvl="1"/>
            <a:r>
              <a:rPr lang="en-US" sz="1800" dirty="0"/>
              <a:t>resistant to outliers</a:t>
            </a:r>
          </a:p>
          <a:p>
            <a:pPr lvl="1"/>
            <a:r>
              <a:rPr lang="en-US" sz="1800" dirty="0"/>
              <a:t>automatic handling of missing values</a:t>
            </a:r>
          </a:p>
          <a:p>
            <a:r>
              <a:rPr lang="en-US" sz="2000" dirty="0"/>
              <a:t>Cluster identification can be used to generate tree-based clusters through sample proximity</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26</a:t>
            </a:fld>
            <a:r>
              <a:rPr kumimoji="0" lang="en-US" sz="1400" b="0" i="0" u="none" strike="noStrike" kern="1200" cap="none" spc="0" normalizeH="0" baseline="0" noProof="0" dirty="0">
                <a:ln>
                  <a:noFill/>
                </a:ln>
                <a:solidFill>
                  <a:srgbClr val="FFFFFF"/>
                </a:solidFill>
                <a:effectLst/>
                <a:uLnTx/>
                <a:uFillTx/>
                <a:latin typeface="Franklin Gothic Book"/>
                <a:ea typeface="+mj-ea"/>
                <a:cs typeface="+mj-cs"/>
              </a:rPr>
              <a:t>/14</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96464"/>
                </a:solidFill>
                <a:effectLst/>
                <a:uLnTx/>
                <a:uFillTx/>
                <a:latin typeface="Perpetua"/>
                <a:ea typeface="+mn-ea"/>
                <a:cs typeface="+mn-cs"/>
              </a:rPr>
              <a:t>Predrag Radenković 3237/10</a:t>
            </a:r>
          </a:p>
        </p:txBody>
      </p:sp>
    </p:spTree>
    <p:extLst>
      <p:ext uri="{BB962C8B-B14F-4D97-AF65-F5344CB8AC3E}">
        <p14:creationId xmlns:p14="http://schemas.microsoft.com/office/powerpoint/2010/main" val="1072228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447800"/>
            <a:ext cx="8153400" cy="4572000"/>
          </a:xfrm>
        </p:spPr>
        <p:txBody>
          <a:bodyPr>
            <a:normAutofit/>
          </a:bodyPr>
          <a:lstStyle/>
          <a:p>
            <a:pPr algn="ctr">
              <a:buNone/>
            </a:pPr>
            <a:r>
              <a:rPr lang="en-US" sz="7000" dirty="0"/>
              <a:t>Thank you!</a:t>
            </a: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27</a:t>
            </a:fld>
            <a:r>
              <a:rPr kumimoji="0" lang="en-US" sz="1400" b="0" i="0" u="none" strike="noStrike" kern="1200" cap="none" spc="0" normalizeH="0" baseline="0" noProof="0" dirty="0">
                <a:ln>
                  <a:noFill/>
                </a:ln>
                <a:solidFill>
                  <a:srgbClr val="FFFFFF"/>
                </a:solidFill>
                <a:effectLst/>
                <a:uLnTx/>
                <a:uFillTx/>
                <a:latin typeface="Franklin Gothic Book"/>
                <a:ea typeface="+mj-ea"/>
                <a:cs typeface="+mj-cs"/>
              </a:rPr>
              <a:t>/14</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96464"/>
                </a:solidFill>
                <a:effectLst/>
                <a:uLnTx/>
                <a:uFillTx/>
                <a:latin typeface="Perpetua"/>
                <a:ea typeface="+mn-ea"/>
                <a:cs typeface="+mn-cs"/>
              </a:rPr>
              <a:t>Predrag Radenković 3237/10</a:t>
            </a:r>
          </a:p>
        </p:txBody>
      </p:sp>
    </p:spTree>
    <p:extLst>
      <p:ext uri="{BB962C8B-B14F-4D97-AF65-F5344CB8AC3E}">
        <p14:creationId xmlns:p14="http://schemas.microsoft.com/office/powerpoint/2010/main" val="2637004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RANDOM FORESTS</a:t>
            </a:r>
          </a:p>
        </p:txBody>
      </p:sp>
      <p:sp>
        <p:nvSpPr>
          <p:cNvPr id="3" name="Subtitle 2"/>
          <p:cNvSpPr>
            <a:spLocks noGrp="1"/>
          </p:cNvSpPr>
          <p:nvPr>
            <p:ph type="subTitle" idx="1"/>
          </p:nvPr>
        </p:nvSpPr>
        <p:spPr/>
        <p:txBody>
          <a:bodyPr/>
          <a:lstStyle/>
          <a:p>
            <a:r>
              <a:rPr lang="en-US" dirty="0"/>
              <a:t>PRESENTER:	MITHUN ALVA</a:t>
            </a:r>
          </a:p>
        </p:txBody>
      </p:sp>
    </p:spTree>
    <p:extLst>
      <p:ext uri="{BB962C8B-B14F-4D97-AF65-F5344CB8AC3E}">
        <p14:creationId xmlns:p14="http://schemas.microsoft.com/office/powerpoint/2010/main" val="1249008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Basic Principles</a:t>
            </a:r>
          </a:p>
        </p:txBody>
      </p:sp>
      <p:pic>
        <p:nvPicPr>
          <p:cNvPr id="9" name="Picture 1"/>
          <p:cNvPicPr>
            <a:picLocks noChangeAspect="1" noChangeArrowheads="1"/>
          </p:cNvPicPr>
          <p:nvPr/>
        </p:nvPicPr>
        <p:blipFill>
          <a:blip r:embed="rId2"/>
          <a:srcRect t="6260"/>
          <a:stretch>
            <a:fillRect/>
          </a:stretch>
        </p:blipFill>
        <p:spPr bwMode="auto">
          <a:xfrm>
            <a:off x="4986458" y="685800"/>
            <a:ext cx="4157542" cy="2344713"/>
          </a:xfrm>
          <a:prstGeom prst="rect">
            <a:avLst/>
          </a:prstGeom>
          <a:noFill/>
          <a:ln w="9525">
            <a:noFill/>
            <a:miter lim="800000"/>
            <a:headEnd/>
            <a:tailEnd/>
          </a:ln>
          <a:effectLst/>
        </p:spPr>
      </p:pic>
      <p:sp>
        <p:nvSpPr>
          <p:cNvPr id="8" name="Rectangle 4"/>
          <p:cNvSpPr>
            <a:spLocks noChangeArrowheads="1"/>
          </p:cNvSpPr>
          <p:nvPr/>
        </p:nvSpPr>
        <p:spPr bwMode="auto">
          <a:xfrm>
            <a:off x="228600" y="685800"/>
            <a:ext cx="8689976" cy="5638800"/>
          </a:xfrm>
          <a:prstGeom prst="rect">
            <a:avLst/>
          </a:prstGeom>
          <a:noFill/>
          <a:ln w="9525">
            <a:noFill/>
            <a:miter lim="800000"/>
            <a:headEnd/>
            <a:tailEnd/>
          </a:ln>
          <a:effectLst/>
        </p:spPr>
        <p:txBody>
          <a:bodyPr wrap="square" lIns="0" tIns="0" rIns="0" bIns="0">
            <a:noAutofit/>
          </a:bodyPr>
          <a:lstStyle/>
          <a:p>
            <a:pPr marL="165100" indent="-165100" eaLnBrk="1" hangingPunct="1">
              <a:spcAft>
                <a:spcPts val="1200"/>
              </a:spcAft>
              <a:buFont typeface="Arial" pitchFamily="34" charset="0"/>
              <a:buChar char="•"/>
              <a:defRPr/>
            </a:pPr>
            <a:r>
              <a:rPr lang="en-US" sz="1800" b="1" dirty="0"/>
              <a:t>The top, or first node, is called the root node.</a:t>
            </a:r>
          </a:p>
          <a:p>
            <a:pPr marL="165100" indent="-165100" eaLnBrk="1" hangingPunct="1">
              <a:spcAft>
                <a:spcPts val="1200"/>
              </a:spcAft>
              <a:buFont typeface="Arial" pitchFamily="34" charset="0"/>
              <a:buChar char="•"/>
              <a:defRPr/>
            </a:pPr>
            <a:r>
              <a:rPr lang="en-US" sz="1800" b="1" dirty="0"/>
              <a:t>The last level of nodes are the leaf nodes</a:t>
            </a:r>
            <a:br>
              <a:rPr lang="en-US" sz="1800" b="1" dirty="0"/>
            </a:br>
            <a:r>
              <a:rPr lang="en-US" sz="1800" b="1" dirty="0"/>
              <a:t>and contain the final classification.</a:t>
            </a:r>
          </a:p>
          <a:p>
            <a:pPr marL="165100" indent="-165100" eaLnBrk="1" hangingPunct="1">
              <a:spcAft>
                <a:spcPts val="1200"/>
              </a:spcAft>
              <a:buFont typeface="Arial" pitchFamily="34" charset="0"/>
              <a:buChar char="•"/>
              <a:defRPr/>
            </a:pPr>
            <a:r>
              <a:rPr lang="en-US" sz="1800" b="1" dirty="0"/>
              <a:t>The intermediate nodes are the</a:t>
            </a:r>
            <a:br>
              <a:rPr lang="en-US" sz="1800" b="1" dirty="0"/>
            </a:br>
            <a:r>
              <a:rPr lang="en-US" sz="1800" b="1" dirty="0"/>
              <a:t>descendant or “hidden” layers.</a:t>
            </a:r>
          </a:p>
          <a:p>
            <a:pPr marL="165100" indent="-165100" eaLnBrk="1" hangingPunct="1">
              <a:spcAft>
                <a:spcPts val="1200"/>
              </a:spcAft>
              <a:buFont typeface="Arial" pitchFamily="34" charset="0"/>
              <a:buChar char="•"/>
              <a:defRPr/>
            </a:pPr>
            <a:r>
              <a:rPr lang="en-US" sz="1800" b="1" dirty="0"/>
              <a:t>Binary trees, like the one shown to the</a:t>
            </a:r>
            <a:br>
              <a:rPr lang="en-US" sz="1800" b="1" dirty="0"/>
            </a:br>
            <a:r>
              <a:rPr lang="en-US" sz="1800" b="1" dirty="0"/>
              <a:t>right, are the most popular type of tree.</a:t>
            </a:r>
            <a:br>
              <a:rPr lang="en-US" sz="1800" b="1" dirty="0"/>
            </a:br>
            <a:r>
              <a:rPr lang="en-US" sz="1800" b="1" dirty="0"/>
              <a:t>However, M-</a:t>
            </a:r>
            <a:r>
              <a:rPr lang="en-US" sz="1800" b="1" dirty="0" err="1"/>
              <a:t>ary</a:t>
            </a:r>
            <a:r>
              <a:rPr lang="en-US" sz="1800" b="1" dirty="0"/>
              <a:t> trees (M branches at each node) are possible.</a:t>
            </a:r>
          </a:p>
          <a:p>
            <a:pPr marL="165100" indent="-165100" eaLnBrk="1" hangingPunct="1">
              <a:spcAft>
                <a:spcPts val="1200"/>
              </a:spcAft>
              <a:buFont typeface="Arial" pitchFamily="34" charset="0"/>
              <a:buChar char="•"/>
              <a:defRPr/>
            </a:pPr>
            <a:r>
              <a:rPr lang="en-US" sz="1800" b="1" dirty="0"/>
              <a:t>Nodes can contain one more questions. In a binary tree, by convention if the answer to a question is “yes”, the left branch is selected. Note that the same question can appear in multiple places in the network.</a:t>
            </a:r>
          </a:p>
          <a:p>
            <a:pPr marL="165100" indent="-165100" eaLnBrk="1" hangingPunct="1">
              <a:spcAft>
                <a:spcPts val="1200"/>
              </a:spcAft>
              <a:buFont typeface="Arial" pitchFamily="34" charset="0"/>
              <a:buChar char="•"/>
              <a:defRPr/>
            </a:pPr>
            <a:r>
              <a:rPr lang="en-US" sz="1800" b="1" dirty="0"/>
              <a:t>Decision trees have several benefits over neural network-type approaches, including interpretability and data-driven learning.</a:t>
            </a:r>
          </a:p>
          <a:p>
            <a:pPr marL="165100" indent="-165100" eaLnBrk="1" hangingPunct="1">
              <a:spcAft>
                <a:spcPts val="1200"/>
              </a:spcAft>
              <a:buFont typeface="Arial" pitchFamily="34" charset="0"/>
              <a:buChar char="•"/>
              <a:defRPr/>
            </a:pPr>
            <a:r>
              <a:rPr lang="en-US" sz="1800" b="1" dirty="0"/>
              <a:t>Key questions include how to grow the tree, how to stop growing, and how to prune the tree to increase generalization.</a:t>
            </a:r>
          </a:p>
          <a:p>
            <a:pPr marL="165100" indent="-165100" eaLnBrk="1" hangingPunct="1">
              <a:spcAft>
                <a:spcPts val="1200"/>
              </a:spcAft>
              <a:buFont typeface="Arial" pitchFamily="34" charset="0"/>
              <a:buChar char="•"/>
              <a:defRPr/>
            </a:pPr>
            <a:r>
              <a:rPr lang="en-US" sz="1800" b="1" dirty="0"/>
              <a:t>Decision trees are very powerful and can give excellent performance on closed-set testing. Generalization is a challenge.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391233"/>
          </a:xfrm>
        </p:spPr>
        <p:txBody>
          <a:bodyPr>
            <a:normAutofit fontScale="90000"/>
          </a:bodyPr>
          <a:lstStyle/>
          <a:p>
            <a:r>
              <a:rPr lang="en-US" b="1" dirty="0"/>
              <a:t>AGENDA</a:t>
            </a:r>
          </a:p>
        </p:txBody>
      </p:sp>
      <p:sp>
        <p:nvSpPr>
          <p:cNvPr id="3" name="Content Placeholder 2"/>
          <p:cNvSpPr>
            <a:spLocks noGrp="1"/>
          </p:cNvSpPr>
          <p:nvPr>
            <p:ph idx="1"/>
          </p:nvPr>
        </p:nvSpPr>
        <p:spPr>
          <a:xfrm>
            <a:off x="1941909" y="1799192"/>
            <a:ext cx="6686550" cy="3227070"/>
          </a:xfrm>
        </p:spPr>
        <p:txBody>
          <a:bodyPr>
            <a:normAutofit fontScale="85000" lnSpcReduction="20000"/>
          </a:bodyPr>
          <a:lstStyle/>
          <a:p>
            <a:endParaRPr lang="en-US" dirty="0"/>
          </a:p>
          <a:p>
            <a:r>
              <a:rPr lang="en-US" sz="1500" dirty="0"/>
              <a:t>Definition</a:t>
            </a:r>
          </a:p>
          <a:p>
            <a:pPr marL="0" indent="0">
              <a:buNone/>
            </a:pPr>
            <a:endParaRPr lang="en-US" sz="1500" dirty="0"/>
          </a:p>
          <a:p>
            <a:r>
              <a:rPr lang="en-US" sz="1500" dirty="0"/>
              <a:t>Origin of Random Forests</a:t>
            </a:r>
            <a:r>
              <a:rPr lang="en-US" sz="1500" b="1" dirty="0"/>
              <a:t> </a:t>
            </a:r>
          </a:p>
          <a:p>
            <a:endParaRPr lang="en-US" sz="1500" dirty="0"/>
          </a:p>
          <a:p>
            <a:r>
              <a:rPr lang="en-US" sz="1500" dirty="0"/>
              <a:t>The Algorithm </a:t>
            </a:r>
          </a:p>
          <a:p>
            <a:endParaRPr lang="en-US" sz="1500" dirty="0"/>
          </a:p>
          <a:p>
            <a:r>
              <a:rPr lang="en-US" sz="1500" dirty="0"/>
              <a:t>Advantages, Shortcomings and Applications of Random Forests </a:t>
            </a:r>
          </a:p>
          <a:p>
            <a:endParaRPr lang="en-US" sz="1500" dirty="0"/>
          </a:p>
          <a:p>
            <a:r>
              <a:rPr lang="en-US" sz="1500" dirty="0"/>
              <a:t>An example of using Random Forests (using R) </a:t>
            </a:r>
          </a:p>
          <a:p>
            <a:endParaRPr lang="en-US" sz="1500" dirty="0"/>
          </a:p>
          <a:p>
            <a:r>
              <a:rPr lang="en-US" sz="1500" dirty="0"/>
              <a:t>Readings/ References for further review </a:t>
            </a:r>
          </a:p>
          <a:p>
            <a:endParaRPr lang="en-US" dirty="0"/>
          </a:p>
        </p:txBody>
      </p:sp>
    </p:spTree>
    <p:extLst>
      <p:ext uri="{BB962C8B-B14F-4D97-AF65-F5344CB8AC3E}">
        <p14:creationId xmlns:p14="http://schemas.microsoft.com/office/powerpoint/2010/main" val="2309482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391233"/>
          </a:xfrm>
        </p:spPr>
        <p:txBody>
          <a:bodyPr>
            <a:normAutofit fontScale="90000"/>
          </a:bodyPr>
          <a:lstStyle/>
          <a:p>
            <a:r>
              <a:rPr lang="en-US" sz="2100" b="1" dirty="0"/>
              <a:t>DEFINITION</a:t>
            </a:r>
          </a:p>
        </p:txBody>
      </p:sp>
      <p:sp>
        <p:nvSpPr>
          <p:cNvPr id="3" name="Content Placeholder 2"/>
          <p:cNvSpPr>
            <a:spLocks noGrp="1"/>
          </p:cNvSpPr>
          <p:nvPr>
            <p:ph idx="1"/>
          </p:nvPr>
        </p:nvSpPr>
        <p:spPr>
          <a:xfrm>
            <a:off x="1941909" y="1873557"/>
            <a:ext cx="6686550" cy="3417110"/>
          </a:xfrm>
        </p:spPr>
        <p:txBody>
          <a:bodyPr/>
          <a:lstStyle/>
          <a:p>
            <a:r>
              <a:rPr lang="en-US" sz="1500" dirty="0"/>
              <a:t>Random Forests are an </a:t>
            </a:r>
            <a:r>
              <a:rPr lang="en-US" sz="1500" b="1" dirty="0"/>
              <a:t>ensemble </a:t>
            </a:r>
            <a:r>
              <a:rPr lang="en-US" sz="1500" dirty="0"/>
              <a:t>learning method for classification &amp; regression</a:t>
            </a:r>
          </a:p>
          <a:p>
            <a:pPr lvl="1"/>
            <a:r>
              <a:rPr lang="en-US" sz="1350" dirty="0"/>
              <a:t>Ensemble methods are made up of multiple learning algorithms, which collectively provide better prediction as compared to any single one of them.</a:t>
            </a:r>
          </a:p>
          <a:p>
            <a:pPr marL="342900" lvl="1" indent="0">
              <a:buNone/>
            </a:pPr>
            <a:endParaRPr lang="en-US" dirty="0"/>
          </a:p>
          <a:p>
            <a:r>
              <a:rPr lang="en-US" sz="1500" dirty="0"/>
              <a:t>They are made up of multiple decision trees</a:t>
            </a:r>
          </a:p>
          <a:p>
            <a:pPr marL="0" indent="0">
              <a:buNone/>
            </a:pPr>
            <a:endParaRPr lang="en-US" dirty="0"/>
          </a:p>
          <a:p>
            <a:r>
              <a:rPr lang="en-US" sz="1500" dirty="0"/>
              <a:t>The output is</a:t>
            </a:r>
          </a:p>
          <a:p>
            <a:pPr lvl="1"/>
            <a:r>
              <a:rPr lang="en-US" dirty="0"/>
              <a:t> the mode of the predicted classes ( in case of classification), and</a:t>
            </a:r>
          </a:p>
          <a:p>
            <a:pPr lvl="1"/>
            <a:r>
              <a:rPr lang="en-US" dirty="0"/>
              <a:t> the mean of the prediction value ( in case of regression) provided by the individual trees.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9462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490385"/>
          </a:xfrm>
        </p:spPr>
        <p:txBody>
          <a:bodyPr>
            <a:normAutofit/>
          </a:bodyPr>
          <a:lstStyle/>
          <a:p>
            <a:r>
              <a:rPr lang="en-US" sz="2100" b="1" dirty="0"/>
              <a:t>ORIGIN OF RANDOM FORESTS</a:t>
            </a:r>
          </a:p>
        </p:txBody>
      </p:sp>
      <p:sp>
        <p:nvSpPr>
          <p:cNvPr id="3" name="Content Placeholder 2"/>
          <p:cNvSpPr>
            <a:spLocks noGrp="1"/>
          </p:cNvSpPr>
          <p:nvPr>
            <p:ph idx="1"/>
          </p:nvPr>
        </p:nvSpPr>
        <p:spPr>
          <a:xfrm>
            <a:off x="1941909" y="1815718"/>
            <a:ext cx="6686550" cy="3474949"/>
          </a:xfrm>
        </p:spPr>
        <p:txBody>
          <a:bodyPr/>
          <a:lstStyle/>
          <a:p>
            <a:r>
              <a:rPr lang="en-US" sz="1500" dirty="0"/>
              <a:t>Algorithm developed by Leo Breiman and Adele Cutler. </a:t>
            </a:r>
          </a:p>
          <a:p>
            <a:pPr lvl="1"/>
            <a:r>
              <a:rPr lang="en-US" sz="1350" dirty="0"/>
              <a:t>Leo Breiman </a:t>
            </a:r>
          </a:p>
          <a:p>
            <a:pPr lvl="2"/>
            <a:r>
              <a:rPr lang="en-US" sz="1200" dirty="0"/>
              <a:t>January 27, 1928 – July 5, 2005</a:t>
            </a:r>
          </a:p>
          <a:p>
            <a:pPr lvl="2"/>
            <a:r>
              <a:rPr lang="en-US" sz="1200" dirty="0"/>
              <a:t>Professor Emeritus of Statistics at University of California, Berkeley.</a:t>
            </a:r>
          </a:p>
          <a:p>
            <a:pPr marL="685800" lvl="2" indent="0">
              <a:buNone/>
            </a:pPr>
            <a:endParaRPr lang="en-US" sz="1200" dirty="0"/>
          </a:p>
          <a:p>
            <a:pPr lvl="1"/>
            <a:r>
              <a:rPr lang="en-US" sz="1350" dirty="0"/>
              <a:t>Adele Cutler is his long-time collaborator and former Ph.D student.</a:t>
            </a:r>
          </a:p>
          <a:p>
            <a:pPr marL="342900" lvl="1" indent="0">
              <a:buNone/>
            </a:pPr>
            <a:endParaRPr lang="en-US" sz="1350" dirty="0"/>
          </a:p>
          <a:p>
            <a:r>
              <a:rPr lang="en-US" sz="1500" dirty="0"/>
              <a:t>“Random Forests” is their trademark.</a:t>
            </a:r>
          </a:p>
          <a:p>
            <a:endParaRPr lang="en-US" dirty="0"/>
          </a:p>
          <a:p>
            <a:endParaRPr lang="en-US" dirty="0"/>
          </a:p>
        </p:txBody>
      </p:sp>
    </p:spTree>
    <p:extLst>
      <p:ext uri="{BB962C8B-B14F-4D97-AF65-F5344CB8AC3E}">
        <p14:creationId xmlns:p14="http://schemas.microsoft.com/office/powerpoint/2010/main" val="4124717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424284"/>
          </a:xfrm>
        </p:spPr>
        <p:txBody>
          <a:bodyPr>
            <a:normAutofit/>
          </a:bodyPr>
          <a:lstStyle/>
          <a:p>
            <a:r>
              <a:rPr lang="en-US" sz="2100" b="1" dirty="0"/>
              <a:t>ORIGIN OF RANDOM FORESTS</a:t>
            </a:r>
          </a:p>
        </p:txBody>
      </p:sp>
      <p:sp>
        <p:nvSpPr>
          <p:cNvPr id="3" name="Content Placeholder 2"/>
          <p:cNvSpPr>
            <a:spLocks noGrp="1"/>
          </p:cNvSpPr>
          <p:nvPr>
            <p:ph idx="1"/>
          </p:nvPr>
        </p:nvSpPr>
        <p:spPr>
          <a:xfrm>
            <a:off x="1941909" y="2022284"/>
            <a:ext cx="6686550" cy="3268383"/>
          </a:xfrm>
        </p:spPr>
        <p:txBody>
          <a:bodyPr/>
          <a:lstStyle/>
          <a:p>
            <a:r>
              <a:rPr lang="en-US" sz="1500" b="1" dirty="0"/>
              <a:t>Decision Tree Models</a:t>
            </a:r>
          </a:p>
          <a:p>
            <a:pPr lvl="1"/>
            <a:r>
              <a:rPr lang="en-US" sz="1350" dirty="0"/>
              <a:t>Involve segmenting the predictor space into a number of simple regions.</a:t>
            </a:r>
          </a:p>
          <a:p>
            <a:pPr marL="342900" lvl="1" indent="0">
              <a:buNone/>
            </a:pPr>
            <a:endParaRPr lang="en-US" sz="1350" dirty="0"/>
          </a:p>
          <a:p>
            <a:pPr lvl="1"/>
            <a:r>
              <a:rPr lang="en-US" sz="1350" dirty="0"/>
              <a:t>Since the rules to segment the space can be summarized in a tree, these models are called “Decision Tree” models.</a:t>
            </a:r>
          </a:p>
          <a:p>
            <a:pPr marL="342900" lvl="1" indent="0">
              <a:buNone/>
            </a:pPr>
            <a:endParaRPr lang="en-US" sz="1350" dirty="0"/>
          </a:p>
          <a:p>
            <a:pPr lvl="1"/>
            <a:r>
              <a:rPr lang="en-US" sz="1350" dirty="0"/>
              <a:t>Can be applied to both ‘classification’ and ‘regression’ problems.</a:t>
            </a:r>
          </a:p>
          <a:p>
            <a:pPr marL="342900" lvl="1" indent="0">
              <a:buNone/>
            </a:pPr>
            <a:endParaRPr lang="en-US" dirty="0"/>
          </a:p>
          <a:p>
            <a:pPr lvl="1"/>
            <a:endParaRPr lang="en-US" dirty="0"/>
          </a:p>
          <a:p>
            <a:pPr lvl="1"/>
            <a:endParaRPr lang="en-US" dirty="0"/>
          </a:p>
          <a:p>
            <a:pPr lvl="1"/>
            <a:endParaRPr lang="en-US" dirty="0"/>
          </a:p>
          <a:p>
            <a:pPr marL="0" indent="0">
              <a:buNone/>
            </a:pPr>
            <a:endParaRPr lang="en-US" b="1" dirty="0"/>
          </a:p>
        </p:txBody>
      </p:sp>
    </p:spTree>
    <p:extLst>
      <p:ext uri="{BB962C8B-B14F-4D97-AF65-F5344CB8AC3E}">
        <p14:creationId xmlns:p14="http://schemas.microsoft.com/office/powerpoint/2010/main" val="3043431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424284"/>
          </a:xfrm>
        </p:spPr>
        <p:txBody>
          <a:bodyPr>
            <a:normAutofit/>
          </a:bodyPr>
          <a:lstStyle/>
          <a:p>
            <a:r>
              <a:rPr lang="en-US" sz="2100" b="1" dirty="0"/>
              <a:t>ORIGIN OF RANDOM FORESTS</a:t>
            </a:r>
          </a:p>
        </p:txBody>
      </p:sp>
      <p:sp>
        <p:nvSpPr>
          <p:cNvPr id="3" name="Content Placeholder 2"/>
          <p:cNvSpPr>
            <a:spLocks noGrp="1"/>
          </p:cNvSpPr>
          <p:nvPr>
            <p:ph idx="1"/>
          </p:nvPr>
        </p:nvSpPr>
        <p:spPr>
          <a:xfrm>
            <a:off x="1941909" y="1848768"/>
            <a:ext cx="6783450" cy="3693405"/>
          </a:xfrm>
        </p:spPr>
        <p:txBody>
          <a:bodyPr/>
          <a:lstStyle/>
          <a:p>
            <a:r>
              <a:rPr lang="en-US" sz="1500" b="1" dirty="0"/>
              <a:t>Decision Tree Models: An Example</a:t>
            </a:r>
          </a:p>
          <a:p>
            <a:pPr lvl="1"/>
            <a:r>
              <a:rPr lang="en-US" sz="1350" dirty="0"/>
              <a:t>Predicting the ‘Choice’ (of car model) chosen based on:</a:t>
            </a:r>
          </a:p>
          <a:p>
            <a:pPr lvl="2"/>
            <a:r>
              <a:rPr lang="en-US" dirty="0"/>
              <a:t>Expense: 			</a:t>
            </a:r>
            <a:r>
              <a:rPr lang="en-US" i="1" dirty="0"/>
              <a:t>Expense tolerance of the subject</a:t>
            </a:r>
          </a:p>
          <a:p>
            <a:pPr lvl="2"/>
            <a:r>
              <a:rPr lang="en-US" dirty="0"/>
              <a:t>Gender : 			</a:t>
            </a:r>
            <a:r>
              <a:rPr lang="en-US" i="1" dirty="0"/>
              <a:t>Gender of the subject</a:t>
            </a:r>
          </a:p>
          <a:p>
            <a:pPr lvl="2"/>
            <a:r>
              <a:rPr lang="en-US" dirty="0"/>
              <a:t>PreviousOwnership:	</a:t>
            </a:r>
            <a:r>
              <a:rPr lang="en-US" i="1" dirty="0"/>
              <a:t>Number of cars previously owned by subject</a:t>
            </a:r>
          </a:p>
          <a:p>
            <a:pPr marL="685800" lvl="2" indent="0">
              <a:buNone/>
            </a:pPr>
            <a:endParaRPr lang="en-US" i="1" dirty="0"/>
          </a:p>
          <a:p>
            <a:pPr lvl="1"/>
            <a:r>
              <a:rPr lang="en-US" sz="1350" dirty="0"/>
              <a:t>Sample training dataset</a:t>
            </a:r>
          </a:p>
          <a:p>
            <a:pPr marL="342900" lvl="1" indent="0">
              <a:buNone/>
            </a:pPr>
            <a:endParaRPr lang="en-US" dirty="0"/>
          </a:p>
          <a:p>
            <a:pPr marL="685800" lvl="2" indent="0">
              <a:buNone/>
            </a:pPr>
            <a:endParaRPr lang="en-US" dirty="0"/>
          </a:p>
          <a:p>
            <a:pPr marL="0" indent="0">
              <a:buNone/>
            </a:pPr>
            <a:endParaRPr lang="en-US" b="1" dirty="0"/>
          </a:p>
          <a:p>
            <a:pPr marL="0" indent="0">
              <a:buNone/>
            </a:pPr>
            <a:endParaRPr lang="en-US" b="1" dirty="0"/>
          </a:p>
          <a:p>
            <a:pPr marL="342900" lvl="1" indent="0">
              <a:buNone/>
            </a:pPr>
            <a:endParaRPr lang="en-US" dirty="0"/>
          </a:p>
          <a:p>
            <a:pPr lvl="1"/>
            <a:endParaRPr lang="en-US" dirty="0"/>
          </a:p>
          <a:p>
            <a:pPr lvl="1"/>
            <a:endParaRPr lang="en-US" dirty="0"/>
          </a:p>
          <a:p>
            <a:pPr marL="0" indent="0">
              <a:buNone/>
            </a:pPr>
            <a:endParaRPr lang="en-US" b="1" dirty="0"/>
          </a:p>
        </p:txBody>
      </p:sp>
      <p:graphicFrame>
        <p:nvGraphicFramePr>
          <p:cNvPr id="5" name="Table 4"/>
          <p:cNvGraphicFramePr>
            <a:graphicFrameLocks noGrp="1"/>
          </p:cNvGraphicFramePr>
          <p:nvPr/>
        </p:nvGraphicFramePr>
        <p:xfrm>
          <a:off x="3356543" y="3813385"/>
          <a:ext cx="2964384" cy="1728788"/>
        </p:xfrm>
        <a:graphic>
          <a:graphicData uri="http://schemas.openxmlformats.org/drawingml/2006/table">
            <a:tbl>
              <a:tblPr>
                <a:tableStyleId>{5C22544A-7EE6-4342-B048-85BDC9FD1C3A}</a:tableStyleId>
              </a:tblPr>
              <a:tblGrid>
                <a:gridCol w="624081">
                  <a:extLst>
                    <a:ext uri="{9D8B030D-6E8A-4147-A177-3AD203B41FA5}">
                      <a16:colId xmlns:a16="http://schemas.microsoft.com/office/drawing/2014/main" val="20000"/>
                    </a:ext>
                  </a:extLst>
                </a:gridCol>
                <a:gridCol w="1092141">
                  <a:extLst>
                    <a:ext uri="{9D8B030D-6E8A-4147-A177-3AD203B41FA5}">
                      <a16:colId xmlns:a16="http://schemas.microsoft.com/office/drawing/2014/main" val="20001"/>
                    </a:ext>
                  </a:extLst>
                </a:gridCol>
                <a:gridCol w="624081">
                  <a:extLst>
                    <a:ext uri="{9D8B030D-6E8A-4147-A177-3AD203B41FA5}">
                      <a16:colId xmlns:a16="http://schemas.microsoft.com/office/drawing/2014/main" val="20002"/>
                    </a:ext>
                  </a:extLst>
                </a:gridCol>
                <a:gridCol w="624081">
                  <a:extLst>
                    <a:ext uri="{9D8B030D-6E8A-4147-A177-3AD203B41FA5}">
                      <a16:colId xmlns:a16="http://schemas.microsoft.com/office/drawing/2014/main" val="20003"/>
                    </a:ext>
                  </a:extLst>
                </a:gridCol>
              </a:tblGrid>
              <a:tr h="292894">
                <a:tc>
                  <a:txBody>
                    <a:bodyPr/>
                    <a:lstStyle/>
                    <a:p>
                      <a:pPr algn="ctr" fontAlgn="b"/>
                      <a:r>
                        <a:rPr lang="en-US" sz="800" b="1" u="none" strike="noStrike" dirty="0">
                          <a:effectLst/>
                        </a:rPr>
                        <a:t>Gender</a:t>
                      </a:r>
                      <a:endParaRPr lang="en-US" sz="800" b="1"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b="1" u="none" strike="noStrike" dirty="0">
                          <a:effectLst/>
                        </a:rPr>
                        <a:t>Previous Ownership</a:t>
                      </a:r>
                      <a:endParaRPr lang="en-US" sz="800" b="1"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b="1" u="none" strike="noStrike" dirty="0">
                          <a:effectLst/>
                        </a:rPr>
                        <a:t>Expense</a:t>
                      </a:r>
                      <a:endParaRPr lang="en-US" sz="800" b="1"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b="1" u="none" strike="noStrike" dirty="0">
                          <a:effectLst/>
                        </a:rPr>
                        <a:t>Choice</a:t>
                      </a:r>
                      <a:endParaRPr lang="en-US" sz="800" b="1"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0"/>
                  </a:ext>
                </a:extLst>
              </a:tr>
              <a:tr h="142875">
                <a:tc>
                  <a:txBody>
                    <a:bodyPr/>
                    <a:lstStyle/>
                    <a:p>
                      <a:pPr algn="ctr" fontAlgn="b"/>
                      <a:r>
                        <a:rPr lang="en-US" sz="800" u="none" strike="noStrike" dirty="0">
                          <a:effectLst/>
                        </a:rPr>
                        <a:t>Male</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0</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Less</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Yaris</a:t>
                      </a:r>
                      <a:endParaRPr lang="en-US"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1"/>
                  </a:ext>
                </a:extLst>
              </a:tr>
              <a:tr h="142875">
                <a:tc>
                  <a:txBody>
                    <a:bodyPr/>
                    <a:lstStyle/>
                    <a:p>
                      <a:pPr algn="ctr" fontAlgn="b"/>
                      <a:r>
                        <a:rPr lang="en-US" sz="800" u="none" strike="noStrike" dirty="0">
                          <a:effectLst/>
                        </a:rPr>
                        <a:t>Male</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1</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Less</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Yaris</a:t>
                      </a:r>
                      <a:endParaRPr lang="en-US"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2"/>
                  </a:ext>
                </a:extLst>
              </a:tr>
              <a:tr h="142875">
                <a:tc>
                  <a:txBody>
                    <a:bodyPr/>
                    <a:lstStyle/>
                    <a:p>
                      <a:pPr algn="ctr" fontAlgn="b"/>
                      <a:r>
                        <a:rPr lang="en-US" sz="800" u="none" strike="noStrike" dirty="0">
                          <a:effectLst/>
                        </a:rPr>
                        <a:t>Female</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0</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Less</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Yaris</a:t>
                      </a:r>
                      <a:endParaRPr lang="en-US"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3"/>
                  </a:ext>
                </a:extLst>
              </a:tr>
              <a:tr h="142875">
                <a:tc>
                  <a:txBody>
                    <a:bodyPr/>
                    <a:lstStyle/>
                    <a:p>
                      <a:pPr algn="ctr" fontAlgn="b"/>
                      <a:r>
                        <a:rPr lang="en-US" sz="800" u="none" strike="noStrike" dirty="0">
                          <a:effectLst/>
                        </a:rPr>
                        <a:t>Male</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1</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Less</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Yaris</a:t>
                      </a:r>
                      <a:endParaRPr lang="en-US"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4"/>
                  </a:ext>
                </a:extLst>
              </a:tr>
              <a:tr h="142875">
                <a:tc>
                  <a:txBody>
                    <a:bodyPr/>
                    <a:lstStyle/>
                    <a:p>
                      <a:pPr algn="ctr" fontAlgn="b"/>
                      <a:r>
                        <a:rPr lang="en-US" sz="800" u="none" strike="noStrike" dirty="0">
                          <a:effectLst/>
                        </a:rPr>
                        <a:t>Female</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1</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More</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Tundra</a:t>
                      </a:r>
                      <a:endParaRPr lang="en-US"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5"/>
                  </a:ext>
                </a:extLst>
              </a:tr>
              <a:tr h="142875">
                <a:tc>
                  <a:txBody>
                    <a:bodyPr/>
                    <a:lstStyle/>
                    <a:p>
                      <a:pPr algn="ctr" fontAlgn="b"/>
                      <a:r>
                        <a:rPr lang="en-US" sz="800" u="none" strike="noStrike" dirty="0">
                          <a:effectLst/>
                        </a:rPr>
                        <a:t>Male</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2</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More</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Tundra</a:t>
                      </a:r>
                      <a:endParaRPr lang="en-US"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6"/>
                  </a:ext>
                </a:extLst>
              </a:tr>
              <a:tr h="142875">
                <a:tc>
                  <a:txBody>
                    <a:bodyPr/>
                    <a:lstStyle/>
                    <a:p>
                      <a:pPr algn="ctr" fontAlgn="b"/>
                      <a:r>
                        <a:rPr lang="en-US" sz="800" u="none" strike="noStrike" dirty="0">
                          <a:effectLst/>
                        </a:rPr>
                        <a:t>Female</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2</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More</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Tundra</a:t>
                      </a:r>
                      <a:endParaRPr lang="en-US"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7"/>
                  </a:ext>
                </a:extLst>
              </a:tr>
              <a:tr h="142875">
                <a:tc>
                  <a:txBody>
                    <a:bodyPr/>
                    <a:lstStyle/>
                    <a:p>
                      <a:pPr algn="ctr" fontAlgn="b"/>
                      <a:r>
                        <a:rPr lang="en-US" sz="800" u="none" strike="noStrike" dirty="0">
                          <a:effectLst/>
                        </a:rPr>
                        <a:t>Female</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1</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Less</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Prius</a:t>
                      </a:r>
                      <a:endParaRPr lang="en-US"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8"/>
                  </a:ext>
                </a:extLst>
              </a:tr>
              <a:tr h="142875">
                <a:tc>
                  <a:txBody>
                    <a:bodyPr/>
                    <a:lstStyle/>
                    <a:p>
                      <a:pPr algn="ctr" fontAlgn="b"/>
                      <a:r>
                        <a:rPr lang="en-US" sz="800" u="none" strike="noStrike" dirty="0">
                          <a:effectLst/>
                        </a:rPr>
                        <a:t>Male</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0</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Average</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Prius</a:t>
                      </a:r>
                      <a:endParaRPr lang="en-US"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9"/>
                  </a:ext>
                </a:extLst>
              </a:tr>
              <a:tr h="150019">
                <a:tc>
                  <a:txBody>
                    <a:bodyPr/>
                    <a:lstStyle/>
                    <a:p>
                      <a:pPr algn="ctr" fontAlgn="b"/>
                      <a:r>
                        <a:rPr lang="en-US" sz="800" u="none" strike="noStrike" dirty="0">
                          <a:effectLst/>
                        </a:rPr>
                        <a:t>Female</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1</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Average</a:t>
                      </a:r>
                      <a:endParaRPr lang="en-US" sz="800" b="0" i="0"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US" sz="800" u="none" strike="noStrike" dirty="0">
                          <a:effectLst/>
                        </a:rPr>
                        <a:t>Prius</a:t>
                      </a:r>
                      <a:endParaRPr lang="en-US" sz="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125361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531698"/>
          </a:xfrm>
        </p:spPr>
        <p:txBody>
          <a:bodyPr>
            <a:normAutofit/>
          </a:bodyPr>
          <a:lstStyle/>
          <a:p>
            <a:r>
              <a:rPr lang="en-US" sz="2100" b="1" dirty="0">
                <a:solidFill>
                  <a:prstClr val="black">
                    <a:lumMod val="85000"/>
                    <a:lumOff val="15000"/>
                  </a:prstClr>
                </a:solidFill>
              </a:rPr>
              <a:t>ORIGIN OF RANDOM FORESTS</a:t>
            </a:r>
            <a:endParaRPr lang="en-US" sz="2100" b="1" dirty="0"/>
          </a:p>
        </p:txBody>
      </p:sp>
      <p:sp>
        <p:nvSpPr>
          <p:cNvPr id="3" name="Content Placeholder 2"/>
          <p:cNvSpPr>
            <a:spLocks noGrp="1"/>
          </p:cNvSpPr>
          <p:nvPr>
            <p:ph idx="1"/>
          </p:nvPr>
        </p:nvSpPr>
        <p:spPr>
          <a:xfrm>
            <a:off x="1941909" y="1956183"/>
            <a:ext cx="6686550" cy="3518788"/>
          </a:xfrm>
        </p:spPr>
        <p:txBody>
          <a:bodyPr>
            <a:normAutofit fontScale="70000" lnSpcReduction="20000"/>
          </a:bodyPr>
          <a:lstStyle/>
          <a:p>
            <a:r>
              <a:rPr lang="en-US" sz="1500" dirty="0"/>
              <a:t>Process of building the tree</a:t>
            </a:r>
          </a:p>
          <a:p>
            <a:pPr lvl="1"/>
            <a:r>
              <a:rPr lang="en-US" sz="1350" dirty="0"/>
              <a:t>Link in ‘References’ section: </a:t>
            </a:r>
            <a:r>
              <a:rPr lang="en-US" sz="1350" dirty="0">
                <a:hlinkClick r:id="rId2"/>
              </a:rPr>
              <a:t>Step-by-Step Decision Tree building</a:t>
            </a:r>
            <a:endParaRPr lang="en-US" sz="1350" dirty="0"/>
          </a:p>
          <a:p>
            <a:pPr lvl="1"/>
            <a:r>
              <a:rPr lang="en-US" sz="1350" dirty="0"/>
              <a:t>Key concept: </a:t>
            </a:r>
            <a:r>
              <a:rPr lang="en-US" sz="1350" b="1" dirty="0"/>
              <a:t> </a:t>
            </a:r>
            <a:r>
              <a:rPr lang="en-US" sz="1350" b="1" dirty="0">
                <a:hlinkClick r:id="rId3" action="ppaction://hlinksldjump"/>
              </a:rPr>
              <a:t>Gini Index</a:t>
            </a:r>
            <a:endParaRPr lang="en-US" sz="1350" b="1" dirty="0"/>
          </a:p>
          <a:p>
            <a:pPr lvl="2"/>
            <a:r>
              <a:rPr lang="en-US" sz="1125" dirty="0"/>
              <a:t>Gini Index is a measure of node purity. </a:t>
            </a:r>
          </a:p>
          <a:p>
            <a:pPr lvl="2"/>
            <a:r>
              <a:rPr lang="en-US" sz="1125" dirty="0"/>
              <a:t>Calculated as </a:t>
            </a:r>
            <a:r>
              <a:rPr lang="el-GR" sz="1125" b="1" dirty="0"/>
              <a:t>Σ</a:t>
            </a:r>
            <a:r>
              <a:rPr lang="en-US" sz="1125" b="1" baseline="-25000" dirty="0"/>
              <a:t> </a:t>
            </a:r>
            <a:r>
              <a:rPr lang="en-US" sz="1125" b="1" dirty="0"/>
              <a:t>P</a:t>
            </a:r>
            <a:r>
              <a:rPr lang="en-US" sz="1125" b="1" baseline="-25000" dirty="0"/>
              <a:t>j  </a:t>
            </a:r>
            <a:r>
              <a:rPr lang="en-US" sz="1125" b="1" dirty="0"/>
              <a:t>* (1- Pj)</a:t>
            </a:r>
            <a:r>
              <a:rPr lang="en-US" sz="1125" dirty="0"/>
              <a:t>, </a:t>
            </a:r>
          </a:p>
          <a:p>
            <a:pPr marL="685800" lvl="2" indent="0">
              <a:buNone/>
            </a:pPr>
            <a:r>
              <a:rPr lang="en-US" sz="1125" dirty="0"/>
              <a:t>	where Pj represents the proportion of observations in the “j</a:t>
            </a:r>
            <a:r>
              <a:rPr lang="en-US" sz="1125" baseline="30000" dirty="0"/>
              <a:t>th</a:t>
            </a:r>
            <a:r>
              <a:rPr lang="en-US" sz="1125" dirty="0"/>
              <a:t>” class</a:t>
            </a:r>
            <a:r>
              <a:rPr lang="en-US" sz="1125" baseline="30000" dirty="0"/>
              <a:t> </a:t>
            </a:r>
          </a:p>
          <a:p>
            <a:pPr lvl="2"/>
            <a:r>
              <a:rPr lang="en-US" sz="1125" dirty="0"/>
              <a:t>For our dataset, </a:t>
            </a:r>
            <a:r>
              <a:rPr lang="en-US" sz="1125" b="1" dirty="0" err="1"/>
              <a:t>P</a:t>
            </a:r>
            <a:r>
              <a:rPr lang="en-US" sz="1125" b="1" baseline="-25000" dirty="0" err="1"/>
              <a:t>j</a:t>
            </a:r>
            <a:r>
              <a:rPr lang="en-US" sz="1125" b="1" baseline="-25000"/>
              <a:t> </a:t>
            </a:r>
            <a:r>
              <a:rPr lang="en-US" sz="1125" dirty="0"/>
              <a:t> </a:t>
            </a:r>
            <a:r>
              <a:rPr lang="en-US" sz="1125"/>
              <a:t>values </a:t>
            </a:r>
            <a:r>
              <a:rPr lang="en-US" sz="1125" dirty="0"/>
              <a:t>are:</a:t>
            </a:r>
          </a:p>
          <a:p>
            <a:pPr marL="685800" lvl="2" indent="0">
              <a:buNone/>
            </a:pPr>
            <a:endParaRPr lang="en-US" sz="1125" dirty="0"/>
          </a:p>
          <a:p>
            <a:pPr marL="1028700" lvl="3" indent="0">
              <a:buNone/>
            </a:pPr>
            <a:endParaRPr lang="en-US" sz="1125" dirty="0"/>
          </a:p>
          <a:p>
            <a:pPr marL="685800" lvl="2" indent="0">
              <a:buNone/>
            </a:pPr>
            <a:endParaRPr lang="en-US" sz="1125" dirty="0"/>
          </a:p>
          <a:p>
            <a:pPr lvl="2"/>
            <a:endParaRPr lang="en-US" sz="1125" baseline="30000" dirty="0"/>
          </a:p>
          <a:p>
            <a:pPr lvl="2"/>
            <a:endParaRPr lang="en-US" sz="1125" dirty="0"/>
          </a:p>
          <a:p>
            <a:pPr lvl="2"/>
            <a:r>
              <a:rPr lang="en-US" sz="1125" dirty="0"/>
              <a:t>And, the Gini Index is (0.4)*(0.6)+(0.3)*(0.7)+(0.3)*(0.7) = </a:t>
            </a:r>
            <a:r>
              <a:rPr lang="en-US" sz="1125" b="1" dirty="0"/>
              <a:t>0.66</a:t>
            </a:r>
          </a:p>
          <a:p>
            <a:pPr marL="685800" lvl="2" indent="0">
              <a:buNone/>
            </a:pPr>
            <a:endParaRPr lang="en-US" sz="1125" b="1" dirty="0"/>
          </a:p>
          <a:p>
            <a:r>
              <a:rPr lang="en-US" sz="1500" dirty="0"/>
              <a:t>Final tree: </a:t>
            </a:r>
          </a:p>
          <a:p>
            <a:pPr lvl="1"/>
            <a:r>
              <a:rPr lang="en-US" dirty="0"/>
              <a:t>Use Gini Index to calculate ‘Information Gain’ for each variable. </a:t>
            </a:r>
          </a:p>
          <a:p>
            <a:pPr lvl="1"/>
            <a:r>
              <a:rPr lang="en-US" dirty="0"/>
              <a:t>The variable providing the best ‘Information Gain’ is plotted on the tree. Repeat till a full tree is generated.</a:t>
            </a:r>
          </a:p>
          <a:p>
            <a:pPr lvl="2"/>
            <a:endParaRPr lang="en-US" b="1" baseline="30000" dirty="0"/>
          </a:p>
          <a:p>
            <a:pPr marL="685800" lvl="2" indent="0">
              <a:buNone/>
            </a:pPr>
            <a:endParaRPr lang="en-US" dirty="0"/>
          </a:p>
        </p:txBody>
      </p:sp>
      <p:graphicFrame>
        <p:nvGraphicFramePr>
          <p:cNvPr id="5" name="Table 4"/>
          <p:cNvGraphicFramePr>
            <a:graphicFrameLocks noGrp="1"/>
          </p:cNvGraphicFramePr>
          <p:nvPr/>
        </p:nvGraphicFramePr>
        <p:xfrm>
          <a:off x="3605190" y="3488865"/>
          <a:ext cx="1859097" cy="735378"/>
        </p:xfrm>
        <a:graphic>
          <a:graphicData uri="http://schemas.openxmlformats.org/drawingml/2006/table">
            <a:tbl>
              <a:tblPr>
                <a:tableStyleId>{5C22544A-7EE6-4342-B048-85BDC9FD1C3A}</a:tableStyleId>
              </a:tblPr>
              <a:tblGrid>
                <a:gridCol w="1057340">
                  <a:extLst>
                    <a:ext uri="{9D8B030D-6E8A-4147-A177-3AD203B41FA5}">
                      <a16:colId xmlns:a16="http://schemas.microsoft.com/office/drawing/2014/main" val="20000"/>
                    </a:ext>
                  </a:extLst>
                </a:gridCol>
                <a:gridCol w="801757">
                  <a:extLst>
                    <a:ext uri="{9D8B030D-6E8A-4147-A177-3AD203B41FA5}">
                      <a16:colId xmlns:a16="http://schemas.microsoft.com/office/drawing/2014/main" val="20001"/>
                    </a:ext>
                  </a:extLst>
                </a:gridCol>
              </a:tblGrid>
              <a:tr h="245126">
                <a:tc>
                  <a:txBody>
                    <a:bodyPr/>
                    <a:lstStyle/>
                    <a:p>
                      <a:pPr algn="l" fontAlgn="b"/>
                      <a:r>
                        <a:rPr lang="en-US" sz="800" b="1" u="none" strike="noStrike" dirty="0">
                          <a:effectLst/>
                        </a:rPr>
                        <a:t>P(Yaris)</a:t>
                      </a:r>
                      <a:endParaRPr lang="en-US" sz="800" b="1"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800" b="1" u="none" strike="noStrike" dirty="0">
                          <a:effectLst/>
                        </a:rPr>
                        <a:t>0.4</a:t>
                      </a:r>
                      <a:endParaRPr lang="en-US" sz="800" b="1"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0"/>
                  </a:ext>
                </a:extLst>
              </a:tr>
              <a:tr h="245126">
                <a:tc>
                  <a:txBody>
                    <a:bodyPr/>
                    <a:lstStyle/>
                    <a:p>
                      <a:pPr algn="l" fontAlgn="b"/>
                      <a:r>
                        <a:rPr lang="en-US" sz="800" b="1" u="none" strike="noStrike" dirty="0">
                          <a:effectLst/>
                        </a:rPr>
                        <a:t>P(Tundra)</a:t>
                      </a:r>
                      <a:endParaRPr lang="en-US" sz="800" b="1"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800" b="1" u="none" strike="noStrike" dirty="0">
                          <a:effectLst/>
                        </a:rPr>
                        <a:t>0.3</a:t>
                      </a:r>
                      <a:endParaRPr lang="en-US" sz="800" b="1"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1"/>
                  </a:ext>
                </a:extLst>
              </a:tr>
              <a:tr h="245126">
                <a:tc>
                  <a:txBody>
                    <a:bodyPr/>
                    <a:lstStyle/>
                    <a:p>
                      <a:pPr algn="l" fontAlgn="b"/>
                      <a:r>
                        <a:rPr lang="en-US" sz="800" b="1" u="none" strike="noStrike" dirty="0">
                          <a:effectLst/>
                        </a:rPr>
                        <a:t>P(Prius)</a:t>
                      </a:r>
                      <a:endParaRPr lang="en-US" sz="800" b="1" i="0" u="none" strike="noStrike" dirty="0">
                        <a:solidFill>
                          <a:srgbClr val="000000"/>
                        </a:solidFill>
                        <a:effectLst/>
                        <a:latin typeface="Calibri" panose="020F0502020204030204" pitchFamily="34" charset="0"/>
                      </a:endParaRPr>
                    </a:p>
                  </a:txBody>
                  <a:tcPr marL="7144" marR="7144" marT="7144" marB="0" anchor="b"/>
                </a:tc>
                <a:tc>
                  <a:txBody>
                    <a:bodyPr/>
                    <a:lstStyle/>
                    <a:p>
                      <a:pPr algn="r" fontAlgn="b"/>
                      <a:r>
                        <a:rPr lang="en-US" sz="800" b="1" u="none" strike="noStrike" dirty="0">
                          <a:effectLst/>
                        </a:rPr>
                        <a:t>0.3</a:t>
                      </a:r>
                      <a:endParaRPr lang="en-US" sz="800" b="1"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84084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 name="Object 53"/>
          <p:cNvGraphicFramePr>
            <a:graphicFrameLocks noChangeAspect="1"/>
          </p:cNvGraphicFramePr>
          <p:nvPr/>
        </p:nvGraphicFramePr>
        <p:xfrm>
          <a:off x="1743075" y="1243013"/>
          <a:ext cx="5657850" cy="4371975"/>
        </p:xfrm>
        <a:graphic>
          <a:graphicData uri="http://schemas.openxmlformats.org/presentationml/2006/ole">
            <mc:AlternateContent xmlns:mc="http://schemas.openxmlformats.org/markup-compatibility/2006">
              <mc:Choice xmlns:v="urn:schemas-microsoft-com:vml" Requires="v">
                <p:oleObj name="Acrobat Document" r:id="rId2" imgW="7543800" imgH="5829300" progId="AcroExch.Document.11">
                  <p:embed/>
                </p:oleObj>
              </mc:Choice>
              <mc:Fallback>
                <p:oleObj name="Acrobat Document" r:id="rId2" imgW="7543800" imgH="5829300" progId="AcroExch.Document.11">
                  <p:embed/>
                  <p:pic>
                    <p:nvPicPr>
                      <p:cNvPr id="54" name="Object 53"/>
                      <p:cNvPicPr/>
                      <p:nvPr/>
                    </p:nvPicPr>
                    <p:blipFill>
                      <a:blip r:embed="rId3"/>
                      <a:stretch>
                        <a:fillRect/>
                      </a:stretch>
                    </p:blipFill>
                    <p:spPr>
                      <a:xfrm>
                        <a:off x="1743075" y="1243013"/>
                        <a:ext cx="5657850" cy="4371975"/>
                      </a:xfrm>
                      <a:prstGeom prst="rect">
                        <a:avLst/>
                      </a:prstGeom>
                    </p:spPr>
                  </p:pic>
                </p:oleObj>
              </mc:Fallback>
            </mc:AlternateContent>
          </a:graphicData>
        </a:graphic>
      </p:graphicFrame>
    </p:spTree>
    <p:extLst>
      <p:ext uri="{BB962C8B-B14F-4D97-AF65-F5344CB8AC3E}">
        <p14:creationId xmlns:p14="http://schemas.microsoft.com/office/powerpoint/2010/main" val="698839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473860"/>
          </a:xfrm>
        </p:spPr>
        <p:txBody>
          <a:bodyPr>
            <a:normAutofit/>
          </a:bodyPr>
          <a:lstStyle/>
          <a:p>
            <a:r>
              <a:rPr lang="en-US" sz="2100" b="1" dirty="0"/>
              <a:t>ORIGIN OF RANDOM FORESTS</a:t>
            </a:r>
          </a:p>
        </p:txBody>
      </p:sp>
      <p:sp>
        <p:nvSpPr>
          <p:cNvPr id="3" name="Content Placeholder 2"/>
          <p:cNvSpPr>
            <a:spLocks noGrp="1"/>
          </p:cNvSpPr>
          <p:nvPr>
            <p:ph idx="1"/>
          </p:nvPr>
        </p:nvSpPr>
        <p:spPr>
          <a:xfrm>
            <a:off x="1941909" y="1873557"/>
            <a:ext cx="6686550" cy="3417110"/>
          </a:xfrm>
        </p:spPr>
        <p:txBody>
          <a:bodyPr>
            <a:normAutofit fontScale="92500" lnSpcReduction="10000"/>
          </a:bodyPr>
          <a:lstStyle/>
          <a:p>
            <a:r>
              <a:rPr lang="en-US" sz="1500" b="1" dirty="0"/>
              <a:t>Advantages of Decision Tree Models</a:t>
            </a:r>
          </a:p>
          <a:p>
            <a:pPr lvl="1"/>
            <a:r>
              <a:rPr lang="en-US" sz="1350" dirty="0"/>
              <a:t>Easy to interpret and explain</a:t>
            </a:r>
          </a:p>
          <a:p>
            <a:pPr lvl="1"/>
            <a:r>
              <a:rPr lang="en-US" sz="1350" dirty="0"/>
              <a:t>Implicitly perform variable screening</a:t>
            </a:r>
          </a:p>
          <a:p>
            <a:pPr lvl="2"/>
            <a:r>
              <a:rPr lang="en-US" sz="1200" dirty="0"/>
              <a:t>Variables associated with top few nodes are the most important</a:t>
            </a:r>
          </a:p>
          <a:p>
            <a:pPr marL="685800" lvl="2" indent="0">
              <a:buNone/>
            </a:pPr>
            <a:endParaRPr lang="en-US" sz="1200" dirty="0"/>
          </a:p>
          <a:p>
            <a:pPr lvl="1"/>
            <a:r>
              <a:rPr lang="en-US" sz="1350" dirty="0"/>
              <a:t>Require relatively less data preparation effort</a:t>
            </a:r>
          </a:p>
          <a:p>
            <a:pPr lvl="2"/>
            <a:r>
              <a:rPr lang="en-US" sz="1200" dirty="0"/>
              <a:t>Can handle a mix of categorical and continuous variables</a:t>
            </a:r>
          </a:p>
          <a:p>
            <a:pPr lvl="2"/>
            <a:r>
              <a:rPr lang="en-US" sz="1200" dirty="0"/>
              <a:t>Can handle missing values</a:t>
            </a:r>
          </a:p>
          <a:p>
            <a:pPr lvl="2"/>
            <a:r>
              <a:rPr lang="en-US" sz="1200" dirty="0"/>
              <a:t>Not sensitive to outliers</a:t>
            </a:r>
          </a:p>
          <a:p>
            <a:pPr lvl="2"/>
            <a:r>
              <a:rPr lang="en-US" sz="1200" dirty="0"/>
              <a:t>Scaling of parameters ( e.g. revenue in millions and loan age in years in the same dataset) is not necessary.</a:t>
            </a:r>
          </a:p>
          <a:p>
            <a:pPr marL="685800" lvl="2" indent="0">
              <a:buNone/>
            </a:pPr>
            <a:endParaRPr lang="en-US" sz="1200" dirty="0"/>
          </a:p>
          <a:p>
            <a:pPr lvl="1"/>
            <a:r>
              <a:rPr lang="en-US" sz="1350" dirty="0"/>
              <a:t>Can handle non-linear relationships.</a:t>
            </a:r>
          </a:p>
          <a:p>
            <a:pPr lvl="3"/>
            <a:endParaRPr lang="en-US" dirty="0"/>
          </a:p>
          <a:p>
            <a:endParaRPr lang="en-US" b="1" dirty="0"/>
          </a:p>
        </p:txBody>
      </p:sp>
    </p:spTree>
    <p:extLst>
      <p:ext uri="{BB962C8B-B14F-4D97-AF65-F5344CB8AC3E}">
        <p14:creationId xmlns:p14="http://schemas.microsoft.com/office/powerpoint/2010/main" val="3559525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531698"/>
          </a:xfrm>
        </p:spPr>
        <p:txBody>
          <a:bodyPr>
            <a:normAutofit/>
          </a:bodyPr>
          <a:lstStyle/>
          <a:p>
            <a:r>
              <a:rPr lang="en-US" sz="2100" b="1" dirty="0"/>
              <a:t>ORIGIN OF RANDOM FORESTS</a:t>
            </a:r>
          </a:p>
        </p:txBody>
      </p:sp>
      <p:sp>
        <p:nvSpPr>
          <p:cNvPr id="3" name="Content Placeholder 2"/>
          <p:cNvSpPr>
            <a:spLocks noGrp="1"/>
          </p:cNvSpPr>
          <p:nvPr>
            <p:ph idx="1"/>
          </p:nvPr>
        </p:nvSpPr>
        <p:spPr>
          <a:xfrm>
            <a:off x="1941909" y="1857031"/>
            <a:ext cx="6686550" cy="3433636"/>
          </a:xfrm>
        </p:spPr>
        <p:txBody>
          <a:bodyPr/>
          <a:lstStyle/>
          <a:p>
            <a:r>
              <a:rPr lang="en-US" sz="1500" b="1" dirty="0"/>
              <a:t>Shortcomings of Decision Tree Models</a:t>
            </a:r>
          </a:p>
          <a:p>
            <a:pPr marL="0" indent="0">
              <a:buNone/>
            </a:pPr>
            <a:endParaRPr lang="en-US" b="1" dirty="0"/>
          </a:p>
          <a:p>
            <a:pPr lvl="1"/>
            <a:r>
              <a:rPr lang="en-US" sz="1350" dirty="0"/>
              <a:t>High Variance: If we split the training data into two parts at random and fit a decision tree to both halves,  we could get very different trees.</a:t>
            </a:r>
          </a:p>
          <a:p>
            <a:pPr marL="342900" lvl="1" indent="0">
              <a:buNone/>
            </a:pPr>
            <a:endParaRPr lang="en-US" sz="1350" dirty="0"/>
          </a:p>
          <a:p>
            <a:pPr lvl="1"/>
            <a:r>
              <a:rPr lang="en-US" sz="1350" dirty="0"/>
              <a:t>Tend to favor categorical predictors with many levels.  Variables with a large number of levels can cause severe overfitting.</a:t>
            </a:r>
          </a:p>
          <a:p>
            <a:pPr marL="342900" lvl="1" indent="0">
              <a:buNone/>
            </a:pPr>
            <a:endParaRPr lang="en-US" sz="1350" dirty="0"/>
          </a:p>
          <a:p>
            <a:pPr lvl="1"/>
            <a:endParaRPr lang="en-US" dirty="0"/>
          </a:p>
          <a:p>
            <a:r>
              <a:rPr lang="en-US" sz="1500" dirty="0"/>
              <a:t>‘Bagging’ attempts to address the above shortcomings.</a:t>
            </a:r>
          </a:p>
          <a:p>
            <a:pPr lvl="1"/>
            <a:endParaRPr lang="en-US" dirty="0"/>
          </a:p>
          <a:p>
            <a:pPr marL="342900" lvl="1" indent="0">
              <a:buNone/>
            </a:pPr>
            <a:endParaRPr lang="en-US" dirty="0"/>
          </a:p>
          <a:p>
            <a:pPr marL="342900" lvl="1" indent="0">
              <a:buNone/>
            </a:pPr>
            <a:endParaRPr lang="en-US" dirty="0"/>
          </a:p>
          <a:p>
            <a:pPr lvl="1"/>
            <a:endParaRPr lang="en-US" dirty="0"/>
          </a:p>
        </p:txBody>
      </p:sp>
    </p:spTree>
    <p:extLst>
      <p:ext uri="{BB962C8B-B14F-4D97-AF65-F5344CB8AC3E}">
        <p14:creationId xmlns:p14="http://schemas.microsoft.com/office/powerpoint/2010/main" val="1866157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2"/>
            <a:ext cx="6683765" cy="449072"/>
          </a:xfrm>
        </p:spPr>
        <p:txBody>
          <a:bodyPr>
            <a:normAutofit/>
          </a:bodyPr>
          <a:lstStyle/>
          <a:p>
            <a:r>
              <a:rPr lang="en-US" sz="2100" b="1" dirty="0"/>
              <a:t>ORIGIN OF RANDOM FORESTS</a:t>
            </a:r>
          </a:p>
        </p:txBody>
      </p:sp>
      <p:sp>
        <p:nvSpPr>
          <p:cNvPr id="3" name="Content Placeholder 2"/>
          <p:cNvSpPr>
            <a:spLocks noGrp="1"/>
          </p:cNvSpPr>
          <p:nvPr>
            <p:ph idx="1"/>
          </p:nvPr>
        </p:nvSpPr>
        <p:spPr>
          <a:xfrm>
            <a:off x="1941909" y="1881819"/>
            <a:ext cx="6686550" cy="3408848"/>
          </a:xfrm>
        </p:spPr>
        <p:txBody>
          <a:bodyPr>
            <a:normAutofit lnSpcReduction="10000"/>
          </a:bodyPr>
          <a:lstStyle/>
          <a:p>
            <a:r>
              <a:rPr lang="en-US" sz="1500" dirty="0"/>
              <a:t>Bagging (</a:t>
            </a:r>
            <a:r>
              <a:rPr lang="en-US" sz="1500" i="1" dirty="0"/>
              <a:t>also known as ‘bootstrap aggregation’)</a:t>
            </a:r>
          </a:p>
          <a:p>
            <a:pPr marL="0" indent="0">
              <a:buNone/>
            </a:pPr>
            <a:endParaRPr lang="en-US" sz="1500" dirty="0"/>
          </a:p>
          <a:p>
            <a:pPr lvl="1"/>
            <a:r>
              <a:rPr lang="en-US" sz="1350" dirty="0"/>
              <a:t>From your full dataset, take a sample , generate a tree and obtain predictions.</a:t>
            </a:r>
            <a:r>
              <a:rPr lang="en-US" sz="1350" i="1" dirty="0"/>
              <a:t> </a:t>
            </a:r>
          </a:p>
          <a:p>
            <a:pPr marL="342900" lvl="1" indent="0">
              <a:buNone/>
            </a:pPr>
            <a:endParaRPr lang="en-US" sz="1350" dirty="0"/>
          </a:p>
          <a:p>
            <a:pPr lvl="1"/>
            <a:r>
              <a:rPr lang="en-US" sz="1350" dirty="0"/>
              <a:t>Repeat with a different sample, from the same dataset. The new tree will typically make different predictions.</a:t>
            </a:r>
          </a:p>
          <a:p>
            <a:pPr marL="342900" lvl="1" indent="0">
              <a:buNone/>
            </a:pPr>
            <a:endParaRPr lang="en-US" sz="1350" dirty="0"/>
          </a:p>
          <a:p>
            <a:pPr lvl="1"/>
            <a:r>
              <a:rPr lang="en-US" sz="1350" dirty="0"/>
              <a:t>Continue sampling and generating trees in this manner till about 500 trees are obtained.</a:t>
            </a:r>
          </a:p>
          <a:p>
            <a:pPr marL="342900" lvl="1" indent="0">
              <a:buNone/>
            </a:pPr>
            <a:endParaRPr lang="en-US" sz="1350" dirty="0"/>
          </a:p>
          <a:p>
            <a:pPr lvl="1"/>
            <a:r>
              <a:rPr lang="en-US" sz="1350" dirty="0"/>
              <a:t> This process is called “Bagging”.</a:t>
            </a:r>
          </a:p>
          <a:p>
            <a:pPr marL="342900" lvl="1" indent="0">
              <a:buNone/>
            </a:pPr>
            <a:endParaRPr lang="en-US" dirty="0"/>
          </a:p>
        </p:txBody>
      </p:sp>
    </p:spTree>
    <p:extLst>
      <p:ext uri="{BB962C8B-B14F-4D97-AF65-F5344CB8AC3E}">
        <p14:creationId xmlns:p14="http://schemas.microsoft.com/office/powerpoint/2010/main" val="342644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1290290" y="1069845"/>
            <a:ext cx="3506553" cy="3451976"/>
          </a:xfrm>
          <a:prstGeom prst="rect">
            <a:avLst/>
          </a:prstGeom>
          <a:noFill/>
          <a:ln w="9525">
            <a:noFill/>
            <a:miter lim="800000"/>
            <a:headEnd/>
            <a:tailEnd/>
          </a:ln>
          <a:effectLst/>
        </p:spPr>
      </p:pic>
      <p:pic>
        <p:nvPicPr>
          <p:cNvPr id="61443" name="Picture 3"/>
          <p:cNvPicPr>
            <a:picLocks noChangeAspect="1" noChangeArrowheads="1"/>
          </p:cNvPicPr>
          <p:nvPr/>
        </p:nvPicPr>
        <p:blipFill>
          <a:blip r:embed="rId3"/>
          <a:srcRect/>
          <a:stretch>
            <a:fillRect/>
          </a:stretch>
        </p:blipFill>
        <p:spPr bwMode="auto">
          <a:xfrm>
            <a:off x="5249735" y="1123978"/>
            <a:ext cx="3190875" cy="3000375"/>
          </a:xfrm>
          <a:prstGeom prst="rect">
            <a:avLst/>
          </a:prstGeom>
          <a:noFill/>
          <a:ln w="9525">
            <a:noFill/>
            <a:miter lim="800000"/>
            <a:headEnd/>
            <a:tailEnd/>
          </a:ln>
          <a:effectLst/>
        </p:spPr>
      </p:pic>
      <p:sp>
        <p:nvSpPr>
          <p:cNvPr id="4"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Nonlinear Decision Surfaces</a:t>
            </a:r>
          </a:p>
        </p:txBody>
      </p:sp>
      <p:sp>
        <p:nvSpPr>
          <p:cNvPr id="5" name="Rectangle 4"/>
          <p:cNvSpPr>
            <a:spLocks noChangeArrowheads="1"/>
          </p:cNvSpPr>
          <p:nvPr/>
        </p:nvSpPr>
        <p:spPr bwMode="auto">
          <a:xfrm>
            <a:off x="228599" y="589937"/>
            <a:ext cx="8689975" cy="276999"/>
          </a:xfrm>
          <a:prstGeom prst="rect">
            <a:avLst/>
          </a:prstGeom>
          <a:noFill/>
          <a:ln w="9525">
            <a:noFill/>
            <a:miter lim="800000"/>
            <a:headEnd/>
            <a:tailEnd/>
          </a:ln>
          <a:effectLst/>
        </p:spPr>
        <p:txBody>
          <a:bodyPr wrap="square" lIns="0" tIns="0" rIns="0" bIns="0">
            <a:spAutoFit/>
          </a:bodyPr>
          <a:lstStyle/>
          <a:p>
            <a:pPr marL="165100" indent="-165100" eaLnBrk="1" hangingPunct="1">
              <a:spcAft>
                <a:spcPts val="1200"/>
              </a:spcAft>
              <a:buFont typeface="Arial" pitchFamily="34" charset="0"/>
              <a:buChar char="•"/>
              <a:defRPr/>
            </a:pPr>
            <a:r>
              <a:rPr lang="en-US" sz="1800" b="1" dirty="0"/>
              <a:t>Decision trees can produce nonlinear decision surfaces:</a:t>
            </a:r>
          </a:p>
        </p:txBody>
      </p:sp>
      <p:sp>
        <p:nvSpPr>
          <p:cNvPr id="6" name="Rectangle 5"/>
          <p:cNvSpPr>
            <a:spLocks noChangeArrowheads="1"/>
          </p:cNvSpPr>
          <p:nvPr/>
        </p:nvSpPr>
        <p:spPr bwMode="auto">
          <a:xfrm>
            <a:off x="228599" y="4759701"/>
            <a:ext cx="8685831" cy="1261884"/>
          </a:xfrm>
          <a:prstGeom prst="rect">
            <a:avLst/>
          </a:prstGeom>
          <a:noFill/>
          <a:ln w="9525">
            <a:noFill/>
            <a:miter lim="800000"/>
            <a:headEnd/>
            <a:tailEnd/>
          </a:ln>
          <a:effectLst/>
        </p:spPr>
        <p:txBody>
          <a:bodyPr wrap="square" lIns="0" tIns="0" rIns="0" bIns="0">
            <a:spAutoFit/>
          </a:bodyPr>
          <a:lstStyle/>
          <a:p>
            <a:pPr marL="165100" indent="-165100" eaLnBrk="1" hangingPunct="1">
              <a:spcAft>
                <a:spcPts val="1200"/>
              </a:spcAft>
              <a:buFont typeface="Arial" pitchFamily="34" charset="0"/>
              <a:buChar char="•"/>
              <a:defRPr/>
            </a:pPr>
            <a:r>
              <a:rPr lang="en-US" sz="1800" b="1" dirty="0"/>
              <a:t>They are an attractive alternative to other classifiers we have studied because they are data-driven and can give arbitrarily high levels of precision on the training data.</a:t>
            </a:r>
          </a:p>
          <a:p>
            <a:pPr marL="165100" indent="-165100" eaLnBrk="1" hangingPunct="1">
              <a:spcAft>
                <a:spcPts val="1200"/>
              </a:spcAft>
              <a:buFont typeface="Arial" pitchFamily="34" charset="0"/>
              <a:buChar char="•"/>
              <a:defRPr/>
            </a:pPr>
            <a:r>
              <a:rPr lang="en-US" sz="1800" b="1" dirty="0"/>
              <a:t>But… generalization becomes a challenge.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457334"/>
          </a:xfrm>
        </p:spPr>
        <p:txBody>
          <a:bodyPr>
            <a:normAutofit/>
          </a:bodyPr>
          <a:lstStyle/>
          <a:p>
            <a:r>
              <a:rPr lang="en-US" sz="2100" b="1" dirty="0"/>
              <a:t>ORIGIN OF RANDOM FORESTS</a:t>
            </a:r>
          </a:p>
        </p:txBody>
      </p:sp>
      <p:sp>
        <p:nvSpPr>
          <p:cNvPr id="3" name="Content Placeholder 2"/>
          <p:cNvSpPr>
            <a:spLocks noGrp="1"/>
          </p:cNvSpPr>
          <p:nvPr>
            <p:ph idx="1"/>
          </p:nvPr>
        </p:nvSpPr>
        <p:spPr>
          <a:xfrm>
            <a:off x="1941909" y="1865294"/>
            <a:ext cx="6686550" cy="3425373"/>
          </a:xfrm>
        </p:spPr>
        <p:txBody>
          <a:bodyPr/>
          <a:lstStyle/>
          <a:p>
            <a:r>
              <a:rPr lang="en-US" dirty="0"/>
              <a:t>‘</a:t>
            </a:r>
            <a:r>
              <a:rPr lang="en-US" sz="1500" dirty="0"/>
              <a:t>Out of Bag’ (OOB) Data</a:t>
            </a:r>
          </a:p>
          <a:p>
            <a:pPr marL="0" indent="0">
              <a:buNone/>
            </a:pPr>
            <a:endParaRPr lang="en-US" sz="1500" dirty="0"/>
          </a:p>
          <a:p>
            <a:pPr lvl="1"/>
            <a:r>
              <a:rPr lang="en-US" sz="1350" dirty="0"/>
              <a:t>If we sample from available data and build a tree, we already have holdout data available for that tree. This data is referred to as “Out of Bag” data.</a:t>
            </a:r>
          </a:p>
          <a:p>
            <a:pPr marL="342900" lvl="1" indent="0">
              <a:buNone/>
            </a:pPr>
            <a:endParaRPr lang="en-US" sz="1350" dirty="0"/>
          </a:p>
          <a:p>
            <a:pPr lvl="1"/>
            <a:r>
              <a:rPr lang="en-US" sz="1350" dirty="0"/>
              <a:t>Every tree grown has a different holdout sample</a:t>
            </a:r>
          </a:p>
          <a:p>
            <a:pPr marL="342900" lvl="1" indent="0">
              <a:buNone/>
            </a:pPr>
            <a:endParaRPr lang="en-US" sz="1350" dirty="0"/>
          </a:p>
          <a:p>
            <a:pPr lvl="1"/>
            <a:r>
              <a:rPr lang="en-US" sz="1350" dirty="0"/>
              <a:t>Every record in the full dataset is “in bag” for some trees(about 2/3</a:t>
            </a:r>
            <a:r>
              <a:rPr lang="en-US" sz="1350" baseline="30000" dirty="0"/>
              <a:t>rd</a:t>
            </a:r>
            <a:r>
              <a:rPr lang="en-US" sz="1350" dirty="0"/>
              <a:t>) and “out of bag” for the other trees. </a:t>
            </a:r>
          </a:p>
          <a:p>
            <a:pPr lvl="1"/>
            <a:endParaRPr lang="en-US" dirty="0"/>
          </a:p>
          <a:p>
            <a:pPr marL="342900" lvl="1" indent="0">
              <a:buNone/>
            </a:pPr>
            <a:endParaRPr lang="en-US" dirty="0"/>
          </a:p>
          <a:p>
            <a:pPr marL="0" indent="0">
              <a:buNone/>
            </a:pPr>
            <a:endParaRPr lang="en-US" dirty="0"/>
          </a:p>
        </p:txBody>
      </p:sp>
    </p:spTree>
    <p:extLst>
      <p:ext uri="{BB962C8B-B14F-4D97-AF65-F5344CB8AC3E}">
        <p14:creationId xmlns:p14="http://schemas.microsoft.com/office/powerpoint/2010/main" val="2035338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2"/>
            <a:ext cx="6683765" cy="374708"/>
          </a:xfrm>
        </p:spPr>
        <p:txBody>
          <a:bodyPr>
            <a:noAutofit/>
          </a:bodyPr>
          <a:lstStyle/>
          <a:p>
            <a:r>
              <a:rPr lang="en-US" sz="2100" b="1" dirty="0"/>
              <a:t>ORIGIN OF RANDOM FORESTS</a:t>
            </a:r>
            <a:br>
              <a:rPr lang="en-US" sz="2100" b="1" dirty="0"/>
            </a:br>
            <a:br>
              <a:rPr lang="en-US" sz="2100" b="1" dirty="0"/>
            </a:br>
            <a:endParaRPr lang="en-US" sz="2100" b="1" dirty="0"/>
          </a:p>
        </p:txBody>
      </p:sp>
      <p:sp>
        <p:nvSpPr>
          <p:cNvPr id="3" name="Content Placeholder 2"/>
          <p:cNvSpPr>
            <a:spLocks noGrp="1"/>
          </p:cNvSpPr>
          <p:nvPr>
            <p:ph idx="1"/>
          </p:nvPr>
        </p:nvSpPr>
        <p:spPr>
          <a:xfrm>
            <a:off x="1941909" y="1815718"/>
            <a:ext cx="6686550" cy="3474949"/>
          </a:xfrm>
        </p:spPr>
        <p:txBody>
          <a:bodyPr/>
          <a:lstStyle/>
          <a:p>
            <a:r>
              <a:rPr lang="en-US" sz="1500" dirty="0"/>
              <a:t>‘Out of Bag’ (OOB) Data</a:t>
            </a:r>
          </a:p>
          <a:p>
            <a:pPr marL="0" indent="0">
              <a:buNone/>
            </a:pPr>
            <a:endParaRPr lang="en-US" dirty="0"/>
          </a:p>
          <a:p>
            <a:pPr lvl="1"/>
            <a:r>
              <a:rPr lang="en-US" sz="1350" dirty="0"/>
              <a:t>Suppose a given record was “in bag” for 375 trees and “out of bag” for the remaining 125 trees.</a:t>
            </a:r>
          </a:p>
          <a:p>
            <a:pPr marL="342900" lvl="1" indent="0">
              <a:buNone/>
            </a:pPr>
            <a:endParaRPr lang="en-US" sz="1350" dirty="0"/>
          </a:p>
          <a:p>
            <a:pPr lvl="1"/>
            <a:r>
              <a:rPr lang="en-US" sz="1350" dirty="0"/>
              <a:t>Predictions for this record could be generated using just the “out of bag” trees.</a:t>
            </a:r>
          </a:p>
          <a:p>
            <a:pPr marL="342900" lvl="1" indent="0">
              <a:buNone/>
            </a:pPr>
            <a:endParaRPr lang="en-US" sz="1350" dirty="0"/>
          </a:p>
          <a:p>
            <a:pPr lvl="1"/>
            <a:r>
              <a:rPr lang="en-US" sz="1350" dirty="0"/>
              <a:t>Always having OOB data means we can effectively work with relatively small datasets. </a:t>
            </a:r>
          </a:p>
          <a:p>
            <a:pPr marL="0" indent="0">
              <a:buNone/>
            </a:pPr>
            <a:endParaRPr lang="en-US" dirty="0"/>
          </a:p>
        </p:txBody>
      </p:sp>
    </p:spTree>
    <p:extLst>
      <p:ext uri="{BB962C8B-B14F-4D97-AF65-F5344CB8AC3E}">
        <p14:creationId xmlns:p14="http://schemas.microsoft.com/office/powerpoint/2010/main" val="2071489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382970"/>
          </a:xfrm>
        </p:spPr>
        <p:txBody>
          <a:bodyPr>
            <a:noAutofit/>
          </a:bodyPr>
          <a:lstStyle/>
          <a:p>
            <a:r>
              <a:rPr lang="en-US" sz="2100" b="1" dirty="0"/>
              <a:t>ORIGIN OF RANDOM FORESTS</a:t>
            </a:r>
          </a:p>
        </p:txBody>
      </p:sp>
      <p:sp>
        <p:nvSpPr>
          <p:cNvPr id="3" name="Content Placeholder 2"/>
          <p:cNvSpPr>
            <a:spLocks noGrp="1"/>
          </p:cNvSpPr>
          <p:nvPr>
            <p:ph idx="1"/>
          </p:nvPr>
        </p:nvSpPr>
        <p:spPr>
          <a:xfrm>
            <a:off x="1941909" y="1782667"/>
            <a:ext cx="6686550" cy="3508000"/>
          </a:xfrm>
        </p:spPr>
        <p:txBody>
          <a:bodyPr>
            <a:normAutofit fontScale="92500" lnSpcReduction="20000"/>
          </a:bodyPr>
          <a:lstStyle/>
          <a:p>
            <a:r>
              <a:rPr lang="en-US" sz="1500" dirty="0"/>
              <a:t>Bagging</a:t>
            </a:r>
          </a:p>
          <a:p>
            <a:pPr lvl="1"/>
            <a:r>
              <a:rPr lang="en-US" sz="1350" dirty="0"/>
              <a:t>The sampling method here is bootstrap sampling</a:t>
            </a:r>
          </a:p>
          <a:p>
            <a:pPr marL="342900" lvl="1" indent="0">
              <a:buNone/>
            </a:pPr>
            <a:endParaRPr lang="en-US" sz="1350" dirty="0"/>
          </a:p>
          <a:p>
            <a:pPr lvl="2"/>
            <a:r>
              <a:rPr lang="en-US" sz="1200" dirty="0"/>
              <a:t>Each time the # of observations in the sample  = # of observations in the training data</a:t>
            </a:r>
          </a:p>
          <a:p>
            <a:pPr lvl="2"/>
            <a:r>
              <a:rPr lang="en-US" sz="1200" dirty="0"/>
              <a:t>However, sampling is done with replacement.</a:t>
            </a:r>
          </a:p>
          <a:p>
            <a:pPr lvl="2"/>
            <a:r>
              <a:rPr lang="en-US" sz="1200" dirty="0"/>
              <a:t>Therefore  all observations will not be present in the chosen sample</a:t>
            </a:r>
          </a:p>
          <a:p>
            <a:pPr marL="685800" lvl="2" indent="0">
              <a:buNone/>
            </a:pPr>
            <a:endParaRPr lang="en-US" sz="1200" dirty="0"/>
          </a:p>
          <a:p>
            <a:pPr lvl="1"/>
            <a:r>
              <a:rPr lang="en-US" sz="1350" dirty="0"/>
              <a:t>Example: if the training data is {1,2,3,4,5}</a:t>
            </a:r>
          </a:p>
          <a:p>
            <a:pPr marL="342900" lvl="1" indent="0">
              <a:buNone/>
            </a:pPr>
            <a:endParaRPr lang="en-US" sz="1350" dirty="0"/>
          </a:p>
          <a:p>
            <a:pPr lvl="2"/>
            <a:r>
              <a:rPr lang="en-US" sz="1200" dirty="0"/>
              <a:t>Sample 1 could be {5,1,1,4,1}</a:t>
            </a:r>
          </a:p>
          <a:p>
            <a:pPr lvl="2"/>
            <a:r>
              <a:rPr lang="en-US" sz="1200" dirty="0"/>
              <a:t>Sample 2 could be {2,1,5,3,3}</a:t>
            </a:r>
          </a:p>
          <a:p>
            <a:pPr lvl="2"/>
            <a:r>
              <a:rPr lang="en-US" sz="1200" dirty="0"/>
              <a:t>Sample 3 could be {1,2,3,2,5}</a:t>
            </a:r>
          </a:p>
          <a:p>
            <a:pPr lvl="2"/>
            <a:r>
              <a:rPr lang="en-US" sz="1200" dirty="0"/>
              <a:t>…and so on</a:t>
            </a:r>
          </a:p>
          <a:p>
            <a:pPr marL="342900" lvl="1" indent="0">
              <a:buNone/>
            </a:pPr>
            <a:endParaRPr lang="en-US" dirty="0"/>
          </a:p>
        </p:txBody>
      </p:sp>
      <p:sp>
        <p:nvSpPr>
          <p:cNvPr id="4" name="Rectangle 1"/>
          <p:cNvSpPr>
            <a:spLocks noChangeArrowheads="1"/>
          </p:cNvSpPr>
          <p:nvPr/>
        </p:nvSpPr>
        <p:spPr bwMode="auto">
          <a:xfrm>
            <a:off x="0" y="799542"/>
            <a:ext cx="519373" cy="115416"/>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hangingPunct="0"/>
            <a:r>
              <a:rPr lang="en-US" altLang="en-US" sz="750" dirty="0">
                <a:solidFill>
                  <a:srgbClr val="000000"/>
                </a:solidFill>
                <a:latin typeface="Lucida Console" panose="020B0609040504020204" pitchFamily="49" charset="0"/>
              </a:rPr>
              <a:t>5 1 1 4 1</a:t>
            </a:r>
            <a:endParaRPr lang="en-US" altLang="en-US" sz="1350" dirty="0">
              <a:solidFill>
                <a:prstClr val="black"/>
              </a:solidFill>
              <a:latin typeface="Arial" panose="020B0604020202020204" pitchFamily="34" charset="0"/>
            </a:endParaRPr>
          </a:p>
        </p:txBody>
      </p:sp>
    </p:spTree>
    <p:extLst>
      <p:ext uri="{BB962C8B-B14F-4D97-AF65-F5344CB8AC3E}">
        <p14:creationId xmlns:p14="http://schemas.microsoft.com/office/powerpoint/2010/main" val="35451962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539961"/>
          </a:xfrm>
        </p:spPr>
        <p:txBody>
          <a:bodyPr>
            <a:normAutofit/>
          </a:bodyPr>
          <a:lstStyle/>
          <a:p>
            <a:r>
              <a:rPr lang="en-US" sz="2100" b="1" dirty="0"/>
              <a:t>ORIGIN OF RANDOM FORESTS</a:t>
            </a:r>
          </a:p>
        </p:txBody>
      </p:sp>
      <p:sp>
        <p:nvSpPr>
          <p:cNvPr id="3" name="Content Placeholder 2"/>
          <p:cNvSpPr>
            <a:spLocks noGrp="1"/>
          </p:cNvSpPr>
          <p:nvPr>
            <p:ph idx="1"/>
          </p:nvPr>
        </p:nvSpPr>
        <p:spPr>
          <a:xfrm>
            <a:off x="1941909" y="1947921"/>
            <a:ext cx="6686550" cy="3342746"/>
          </a:xfrm>
        </p:spPr>
        <p:txBody>
          <a:bodyPr>
            <a:normAutofit fontScale="62500" lnSpcReduction="20000"/>
          </a:bodyPr>
          <a:lstStyle/>
          <a:p>
            <a:r>
              <a:rPr lang="en-US" sz="2175" dirty="0"/>
              <a:t>Bagging &amp; Predictor subset-ing</a:t>
            </a:r>
          </a:p>
          <a:p>
            <a:pPr marL="0" indent="0">
              <a:buNone/>
            </a:pPr>
            <a:endParaRPr lang="en-US" sz="1650" dirty="0"/>
          </a:p>
          <a:p>
            <a:pPr lvl="1"/>
            <a:r>
              <a:rPr lang="en-US" sz="1800" dirty="0"/>
              <a:t>Trees in the Bagger were found to be too similar to each other</a:t>
            </a:r>
          </a:p>
          <a:p>
            <a:pPr lvl="1"/>
            <a:r>
              <a:rPr lang="en-US" sz="1800" dirty="0"/>
              <a:t>To address this, Breiman introduced randomness into the actual tree growing as well</a:t>
            </a:r>
          </a:p>
          <a:p>
            <a:pPr lvl="1"/>
            <a:r>
              <a:rPr lang="en-US" sz="1800" dirty="0"/>
              <a:t>Normally, all possible predictors are evaluated for their ability to form a node in the tree and partition the data in the best possible manner.</a:t>
            </a:r>
          </a:p>
          <a:p>
            <a:pPr lvl="1"/>
            <a:r>
              <a:rPr lang="en-US" sz="1800" dirty="0"/>
              <a:t>Instead, every time we are forming a node, a subset of the predictors is considered. </a:t>
            </a:r>
          </a:p>
          <a:p>
            <a:pPr lvl="1"/>
            <a:r>
              <a:rPr lang="en-US" sz="1800" dirty="0"/>
              <a:t>From among these predictors, the one providing the best partitioning is used to form the node.</a:t>
            </a:r>
          </a:p>
          <a:p>
            <a:pPr lvl="1"/>
            <a:r>
              <a:rPr lang="en-US" sz="1800" dirty="0"/>
              <a:t>A new random subset of predictors is chosen to build each node.</a:t>
            </a:r>
          </a:p>
          <a:p>
            <a:pPr marL="342900" lvl="1" indent="0">
              <a:buNone/>
            </a:pPr>
            <a:endParaRPr lang="en-US" sz="1425" dirty="0"/>
          </a:p>
          <a:p>
            <a:pPr marL="342900" lvl="1" indent="0">
              <a:buNone/>
            </a:pPr>
            <a:endParaRPr lang="en-US" dirty="0"/>
          </a:p>
          <a:p>
            <a:r>
              <a:rPr lang="en-US" sz="2175" dirty="0"/>
              <a:t>‘Random Forests’ combines the concepts of decision trees, bagging and  predictor subset-ing.</a:t>
            </a:r>
          </a:p>
          <a:p>
            <a:pPr marL="342900" lvl="1" indent="0">
              <a:buNone/>
            </a:pPr>
            <a:r>
              <a:rPr lang="en-US" sz="2175" dirty="0"/>
              <a:t> </a:t>
            </a:r>
          </a:p>
        </p:txBody>
      </p:sp>
    </p:spTree>
    <p:extLst>
      <p:ext uri="{BB962C8B-B14F-4D97-AF65-F5344CB8AC3E}">
        <p14:creationId xmlns:p14="http://schemas.microsoft.com/office/powerpoint/2010/main" val="2932047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2"/>
            <a:ext cx="6683765" cy="449072"/>
          </a:xfrm>
        </p:spPr>
        <p:txBody>
          <a:bodyPr>
            <a:normAutofit/>
          </a:bodyPr>
          <a:lstStyle/>
          <a:p>
            <a:r>
              <a:rPr lang="en-US" sz="2100" b="1" dirty="0"/>
              <a:t>ORIGIN OF RANDOM FORESTS</a:t>
            </a:r>
          </a:p>
        </p:txBody>
      </p:sp>
      <p:sp>
        <p:nvSpPr>
          <p:cNvPr id="3" name="Content Placeholder 2"/>
          <p:cNvSpPr>
            <a:spLocks noGrp="1"/>
          </p:cNvSpPr>
          <p:nvPr>
            <p:ph idx="1"/>
          </p:nvPr>
        </p:nvSpPr>
        <p:spPr>
          <a:xfrm>
            <a:off x="1941909" y="1989234"/>
            <a:ext cx="6686550" cy="3301433"/>
          </a:xfrm>
        </p:spPr>
        <p:txBody>
          <a:bodyPr/>
          <a:lstStyle/>
          <a:p>
            <a:r>
              <a:rPr lang="en-US" sz="1500" dirty="0"/>
              <a:t>Breiman and Cutler suggested using one of the following rules to form the subset of predictors.</a:t>
            </a:r>
          </a:p>
          <a:p>
            <a:endParaRPr lang="en-US" dirty="0"/>
          </a:p>
          <a:p>
            <a:pPr marL="0" indent="0">
              <a:buNone/>
            </a:pPr>
            <a:endParaRPr lang="en-US" dirty="0"/>
          </a:p>
        </p:txBody>
      </p:sp>
      <p:graphicFrame>
        <p:nvGraphicFramePr>
          <p:cNvPr id="5" name="Table 4"/>
          <p:cNvGraphicFramePr>
            <a:graphicFrameLocks noGrp="1"/>
          </p:cNvGraphicFramePr>
          <p:nvPr/>
        </p:nvGraphicFramePr>
        <p:xfrm>
          <a:off x="2686354" y="3296736"/>
          <a:ext cx="4459027" cy="1479372"/>
        </p:xfrm>
        <a:graphic>
          <a:graphicData uri="http://schemas.openxmlformats.org/drawingml/2006/table">
            <a:tbl>
              <a:tblPr/>
              <a:tblGrid>
                <a:gridCol w="1260455">
                  <a:extLst>
                    <a:ext uri="{9D8B030D-6E8A-4147-A177-3AD203B41FA5}">
                      <a16:colId xmlns:a16="http://schemas.microsoft.com/office/drawing/2014/main" val="20000"/>
                    </a:ext>
                  </a:extLst>
                </a:gridCol>
                <a:gridCol w="799643">
                  <a:extLst>
                    <a:ext uri="{9D8B030D-6E8A-4147-A177-3AD203B41FA5}">
                      <a16:colId xmlns:a16="http://schemas.microsoft.com/office/drawing/2014/main" val="20001"/>
                    </a:ext>
                  </a:extLst>
                </a:gridCol>
                <a:gridCol w="799643">
                  <a:extLst>
                    <a:ext uri="{9D8B030D-6E8A-4147-A177-3AD203B41FA5}">
                      <a16:colId xmlns:a16="http://schemas.microsoft.com/office/drawing/2014/main" val="20002"/>
                    </a:ext>
                  </a:extLst>
                </a:gridCol>
                <a:gridCol w="799643">
                  <a:extLst>
                    <a:ext uri="{9D8B030D-6E8A-4147-A177-3AD203B41FA5}">
                      <a16:colId xmlns:a16="http://schemas.microsoft.com/office/drawing/2014/main" val="20003"/>
                    </a:ext>
                  </a:extLst>
                </a:gridCol>
                <a:gridCol w="799643">
                  <a:extLst>
                    <a:ext uri="{9D8B030D-6E8A-4147-A177-3AD203B41FA5}">
                      <a16:colId xmlns:a16="http://schemas.microsoft.com/office/drawing/2014/main" val="20004"/>
                    </a:ext>
                  </a:extLst>
                </a:gridCol>
              </a:tblGrid>
              <a:tr h="246562">
                <a:tc>
                  <a:txBody>
                    <a:bodyPr/>
                    <a:lstStyle/>
                    <a:p>
                      <a:pPr algn="ctr" fontAlgn="b"/>
                      <a:r>
                        <a:rPr lang="en-US" sz="1200" b="1" i="0" u="none" strike="noStrike" dirty="0">
                          <a:solidFill>
                            <a:srgbClr val="000000"/>
                          </a:solidFill>
                          <a:effectLst/>
                          <a:latin typeface="Calibri" panose="020F0502020204030204" pitchFamily="34" charset="0"/>
                        </a:rPr>
                        <a:t>Predictors(N)</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sqrt(N)</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0.5*sqrt(N)</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2*sqrt(N)</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Log</a:t>
                      </a:r>
                      <a:r>
                        <a:rPr lang="en-US" sz="1200" b="1" i="0" u="none" strike="noStrike" baseline="-25000" dirty="0">
                          <a:solidFill>
                            <a:srgbClr val="000000"/>
                          </a:solidFill>
                          <a:effectLst/>
                          <a:latin typeface="Calibri" panose="020F0502020204030204" pitchFamily="34" charset="0"/>
                        </a:rPr>
                        <a:t>2</a:t>
                      </a:r>
                      <a:r>
                        <a:rPr lang="en-US" sz="1200" b="1" i="0" u="none" strike="noStrike" dirty="0">
                          <a:solidFill>
                            <a:srgbClr val="000000"/>
                          </a:solidFill>
                          <a:effectLst/>
                          <a:latin typeface="Calibri" panose="020F0502020204030204" pitchFamily="34" charset="0"/>
                        </a:rPr>
                        <a:t>(N)</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6562">
                <a:tc>
                  <a:txBody>
                    <a:bodyPr/>
                    <a:lstStyle/>
                    <a:p>
                      <a:pPr algn="ctr" fontAlgn="b"/>
                      <a:r>
                        <a:rPr lang="en-US" sz="1200" b="0" i="0" u="none" strike="noStrike" dirty="0">
                          <a:solidFill>
                            <a:srgbClr val="000000"/>
                          </a:solidFill>
                          <a:effectLst/>
                          <a:latin typeface="Calibri" panose="020F0502020204030204" pitchFamily="34" charset="0"/>
                        </a:rPr>
                        <a:t>100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5</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7</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6562">
                <a:tc>
                  <a:txBody>
                    <a:bodyPr/>
                    <a:lstStyle/>
                    <a:p>
                      <a:pPr algn="ctr" fontAlgn="b"/>
                      <a:r>
                        <a:rPr lang="en-US" sz="1200" b="0" i="0" u="none" strike="noStrike" dirty="0">
                          <a:solidFill>
                            <a:srgbClr val="000000"/>
                          </a:solidFill>
                          <a:effectLst/>
                          <a:latin typeface="Calibri" panose="020F0502020204030204" pitchFamily="34" charset="0"/>
                        </a:rPr>
                        <a:t>1,000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15.5</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62</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6562">
                <a:tc>
                  <a:txBody>
                    <a:bodyPr/>
                    <a:lstStyle/>
                    <a:p>
                      <a:pPr algn="ctr" fontAlgn="b"/>
                      <a:r>
                        <a:rPr lang="en-US" sz="1200" b="0" i="0" u="none" strike="noStrike" dirty="0">
                          <a:solidFill>
                            <a:srgbClr val="000000"/>
                          </a:solidFill>
                          <a:effectLst/>
                          <a:latin typeface="Calibri" panose="020F0502020204030204" pitchFamily="34" charset="0"/>
                        </a:rPr>
                        <a:t>10,000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100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50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200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13</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6562">
                <a:tc>
                  <a:txBody>
                    <a:bodyPr/>
                    <a:lstStyle/>
                    <a:p>
                      <a:pPr algn="ctr" fontAlgn="b"/>
                      <a:r>
                        <a:rPr lang="en-US" sz="1200" b="0" i="0" u="none" strike="noStrike" dirty="0">
                          <a:solidFill>
                            <a:srgbClr val="000000"/>
                          </a:solidFill>
                          <a:effectLst/>
                          <a:latin typeface="Calibri" panose="020F0502020204030204" pitchFamily="34" charset="0"/>
                        </a:rPr>
                        <a:t>100,000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316</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158</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632</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17</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6562">
                <a:tc>
                  <a:txBody>
                    <a:bodyPr/>
                    <a:lstStyle/>
                    <a:p>
                      <a:pPr algn="ctr" fontAlgn="b"/>
                      <a:r>
                        <a:rPr lang="en-US" sz="1200" b="0" i="0" u="none" strike="noStrike" dirty="0">
                          <a:solidFill>
                            <a:srgbClr val="000000"/>
                          </a:solidFill>
                          <a:effectLst/>
                          <a:latin typeface="Calibri" panose="020F0502020204030204" pitchFamily="34" charset="0"/>
                        </a:rPr>
                        <a:t>1,000,000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1000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500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2000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20</a:t>
                      </a:r>
                    </a:p>
                  </a:txBody>
                  <a:tcPr marL="7144" marR="7144" marT="71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84671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179" y="1167937"/>
            <a:ext cx="6683765" cy="366851"/>
          </a:xfrm>
        </p:spPr>
        <p:txBody>
          <a:bodyPr>
            <a:noAutofit/>
          </a:bodyPr>
          <a:lstStyle/>
          <a:p>
            <a:pPr algn="ctr"/>
            <a:r>
              <a:rPr lang="en-US" sz="2100" b="1" dirty="0"/>
              <a:t>ALGORITHM</a:t>
            </a:r>
          </a:p>
        </p:txBody>
      </p:sp>
      <p:graphicFrame>
        <p:nvGraphicFramePr>
          <p:cNvPr id="3" name="Object 2"/>
          <p:cNvGraphicFramePr>
            <a:graphicFrameLocks noChangeAspect="1"/>
          </p:cNvGraphicFramePr>
          <p:nvPr/>
        </p:nvGraphicFramePr>
        <p:xfrm>
          <a:off x="1518048" y="1393031"/>
          <a:ext cx="6107906" cy="4071938"/>
        </p:xfrm>
        <a:graphic>
          <a:graphicData uri="http://schemas.openxmlformats.org/presentationml/2006/ole">
            <mc:AlternateContent xmlns:mc="http://schemas.openxmlformats.org/markup-compatibility/2006">
              <mc:Choice xmlns:v="urn:schemas-microsoft-com:vml" Requires="v">
                <p:oleObj name="Visio" r:id="rId2" imgW="8143943" imgH="5429250" progId="Visio.Drawing.15">
                  <p:embed/>
                </p:oleObj>
              </mc:Choice>
              <mc:Fallback>
                <p:oleObj name="Visio" r:id="rId2" imgW="8143943" imgH="5429250" progId="Visio.Drawing.15">
                  <p:embed/>
                  <p:pic>
                    <p:nvPicPr>
                      <p:cNvPr id="3" name="Object 2"/>
                      <p:cNvPicPr/>
                      <p:nvPr/>
                    </p:nvPicPr>
                    <p:blipFill>
                      <a:blip r:embed="rId3"/>
                      <a:stretch>
                        <a:fillRect/>
                      </a:stretch>
                    </p:blipFill>
                    <p:spPr>
                      <a:xfrm>
                        <a:off x="1518048" y="1393031"/>
                        <a:ext cx="6107906" cy="4071938"/>
                      </a:xfrm>
                      <a:prstGeom prst="rect">
                        <a:avLst/>
                      </a:prstGeom>
                    </p:spPr>
                  </p:pic>
                </p:oleObj>
              </mc:Fallback>
            </mc:AlternateContent>
          </a:graphicData>
        </a:graphic>
      </p:graphicFrame>
      <p:graphicFrame>
        <p:nvGraphicFramePr>
          <p:cNvPr id="4" name="Object 3"/>
          <p:cNvGraphicFramePr>
            <a:graphicFrameLocks noChangeAspect="1"/>
          </p:cNvGraphicFramePr>
          <p:nvPr/>
        </p:nvGraphicFramePr>
        <p:xfrm>
          <a:off x="1616924" y="1722873"/>
          <a:ext cx="6486525" cy="3914775"/>
        </p:xfrm>
        <a:graphic>
          <a:graphicData uri="http://schemas.openxmlformats.org/presentationml/2006/ole">
            <mc:AlternateContent xmlns:mc="http://schemas.openxmlformats.org/markup-compatibility/2006">
              <mc:Choice xmlns:v="urn:schemas-microsoft-com:vml" Requires="v">
                <p:oleObj name="Visio" r:id="rId4" imgW="8648700" imgH="5219790" progId="Visio.Drawing.15">
                  <p:embed/>
                </p:oleObj>
              </mc:Choice>
              <mc:Fallback>
                <p:oleObj name="Visio" r:id="rId4" imgW="8648700" imgH="5219790" progId="Visio.Drawing.15">
                  <p:embed/>
                  <p:pic>
                    <p:nvPicPr>
                      <p:cNvPr id="4" name="Object 3"/>
                      <p:cNvPicPr/>
                      <p:nvPr/>
                    </p:nvPicPr>
                    <p:blipFill>
                      <a:blip r:embed="rId5"/>
                      <a:stretch>
                        <a:fillRect/>
                      </a:stretch>
                    </p:blipFill>
                    <p:spPr>
                      <a:xfrm>
                        <a:off x="1616924" y="1722873"/>
                        <a:ext cx="6486525" cy="3914775"/>
                      </a:xfrm>
                      <a:prstGeom prst="rect">
                        <a:avLst/>
                      </a:prstGeom>
                    </p:spPr>
                  </p:pic>
                </p:oleObj>
              </mc:Fallback>
            </mc:AlternateContent>
          </a:graphicData>
        </a:graphic>
      </p:graphicFrame>
    </p:spTree>
    <p:extLst>
      <p:ext uri="{BB962C8B-B14F-4D97-AF65-F5344CB8AC3E}">
        <p14:creationId xmlns:p14="http://schemas.microsoft.com/office/powerpoint/2010/main" val="25781314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614325"/>
          </a:xfrm>
        </p:spPr>
        <p:txBody>
          <a:bodyPr>
            <a:normAutofit/>
          </a:bodyPr>
          <a:lstStyle/>
          <a:p>
            <a:r>
              <a:rPr lang="en-US" sz="2100" b="1" dirty="0"/>
              <a:t>ADVANTAGES OF RANDOM FORESTS</a:t>
            </a:r>
          </a:p>
        </p:txBody>
      </p:sp>
      <p:sp>
        <p:nvSpPr>
          <p:cNvPr id="3" name="Content Placeholder 2"/>
          <p:cNvSpPr>
            <a:spLocks noGrp="1"/>
          </p:cNvSpPr>
          <p:nvPr>
            <p:ph idx="1"/>
          </p:nvPr>
        </p:nvSpPr>
        <p:spPr>
          <a:xfrm>
            <a:off x="1941909" y="1939658"/>
            <a:ext cx="6686550" cy="3351009"/>
          </a:xfrm>
        </p:spPr>
        <p:txBody>
          <a:bodyPr/>
          <a:lstStyle/>
          <a:p>
            <a:r>
              <a:rPr lang="en-US" sz="1500" dirty="0"/>
              <a:t>Automatic identification of important predictors</a:t>
            </a:r>
          </a:p>
          <a:p>
            <a:pPr marL="0" indent="0">
              <a:buNone/>
            </a:pPr>
            <a:endParaRPr lang="en-US" sz="1500" dirty="0"/>
          </a:p>
          <a:p>
            <a:r>
              <a:rPr lang="en-US" sz="1500" dirty="0"/>
              <a:t>Good for wide data; provide good accuracy and generate reliable predictor importance rankings.</a:t>
            </a:r>
          </a:p>
          <a:p>
            <a:pPr marL="0" indent="0">
              <a:buNone/>
            </a:pPr>
            <a:endParaRPr lang="en-US" sz="1500" dirty="0"/>
          </a:p>
          <a:p>
            <a:r>
              <a:rPr lang="en-US" sz="1500" dirty="0"/>
              <a:t>Resistant to over training.</a:t>
            </a:r>
          </a:p>
          <a:p>
            <a:pPr marL="0" indent="0">
              <a:buNone/>
            </a:pPr>
            <a:endParaRPr lang="en-US" sz="1500" dirty="0"/>
          </a:p>
          <a:p>
            <a:r>
              <a:rPr lang="en-US" sz="1500" dirty="0"/>
              <a:t>Each decision tree is independent. Therefore trees can be grown on different cores or different computers, allowing for quicker analysis. </a:t>
            </a:r>
          </a:p>
          <a:p>
            <a:endParaRPr lang="en-US" sz="1500" dirty="0"/>
          </a:p>
          <a:p>
            <a:pPr marL="0" indent="0">
              <a:buNone/>
            </a:pPr>
            <a:endParaRPr lang="en-US" sz="1500" dirty="0"/>
          </a:p>
          <a:p>
            <a:pPr marL="0" indent="0">
              <a:buNone/>
            </a:pPr>
            <a:endParaRPr lang="en-US" dirty="0"/>
          </a:p>
        </p:txBody>
      </p:sp>
    </p:spTree>
    <p:extLst>
      <p:ext uri="{BB962C8B-B14F-4D97-AF65-F5344CB8AC3E}">
        <p14:creationId xmlns:p14="http://schemas.microsoft.com/office/powerpoint/2010/main" val="41031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614325"/>
          </a:xfrm>
        </p:spPr>
        <p:txBody>
          <a:bodyPr>
            <a:normAutofit/>
          </a:bodyPr>
          <a:lstStyle/>
          <a:p>
            <a:r>
              <a:rPr lang="en-US" sz="2100" b="1" dirty="0"/>
              <a:t>SHORTCOMINGS OF RANDOM FORESTS</a:t>
            </a:r>
          </a:p>
        </p:txBody>
      </p:sp>
      <p:sp>
        <p:nvSpPr>
          <p:cNvPr id="3" name="Content Placeholder 2"/>
          <p:cNvSpPr>
            <a:spLocks noGrp="1"/>
          </p:cNvSpPr>
          <p:nvPr>
            <p:ph idx="1"/>
          </p:nvPr>
        </p:nvSpPr>
        <p:spPr>
          <a:xfrm>
            <a:off x="1941909" y="1939658"/>
            <a:ext cx="6686550" cy="3351009"/>
          </a:xfrm>
        </p:spPr>
        <p:txBody>
          <a:bodyPr/>
          <a:lstStyle/>
          <a:p>
            <a:endParaRPr lang="en-US" sz="1500" dirty="0"/>
          </a:p>
          <a:p>
            <a:r>
              <a:rPr lang="en-US" sz="1500" dirty="0"/>
              <a:t>Suited for wide datasets with only a </a:t>
            </a:r>
            <a:r>
              <a:rPr lang="en-US" sz="1500" b="1" dirty="0"/>
              <a:t>moderate number of rows. </a:t>
            </a:r>
            <a:r>
              <a:rPr lang="en-US" sz="1500" dirty="0"/>
              <a:t>Breiman recommends the use of other tools for larger datasets.</a:t>
            </a:r>
          </a:p>
          <a:p>
            <a:pPr marL="0" indent="0">
              <a:buNone/>
            </a:pPr>
            <a:endParaRPr lang="en-US" sz="1500" dirty="0"/>
          </a:p>
          <a:p>
            <a:r>
              <a:rPr lang="en-US" sz="1500" dirty="0"/>
              <a:t>Large memory needed to store built models.</a:t>
            </a:r>
          </a:p>
          <a:p>
            <a:pPr marL="0" indent="0">
              <a:buNone/>
            </a:pPr>
            <a:endParaRPr lang="en-US" sz="1500" dirty="0"/>
          </a:p>
          <a:p>
            <a:r>
              <a:rPr lang="en-US" sz="1500" dirty="0"/>
              <a:t>Overfitting might be seen with noisy data.</a:t>
            </a:r>
          </a:p>
          <a:p>
            <a:endParaRPr lang="en-US" sz="1500" dirty="0"/>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1613865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506910"/>
          </a:xfrm>
        </p:spPr>
        <p:txBody>
          <a:bodyPr>
            <a:normAutofit/>
          </a:bodyPr>
          <a:lstStyle/>
          <a:p>
            <a:r>
              <a:rPr lang="en-US" sz="2100" b="1" dirty="0"/>
              <a:t>APPLICATIONS OF RANDOM FORESTS</a:t>
            </a:r>
          </a:p>
        </p:txBody>
      </p:sp>
      <p:sp>
        <p:nvSpPr>
          <p:cNvPr id="3" name="Content Placeholder 2"/>
          <p:cNvSpPr>
            <a:spLocks noGrp="1"/>
          </p:cNvSpPr>
          <p:nvPr>
            <p:ph idx="1"/>
          </p:nvPr>
        </p:nvSpPr>
        <p:spPr>
          <a:xfrm>
            <a:off x="1941909" y="1964445"/>
            <a:ext cx="6686550" cy="3326222"/>
          </a:xfrm>
        </p:spPr>
        <p:txBody>
          <a:bodyPr>
            <a:normAutofit/>
          </a:bodyPr>
          <a:lstStyle/>
          <a:p>
            <a:endParaRPr lang="en-US" sz="1500" dirty="0"/>
          </a:p>
          <a:p>
            <a:r>
              <a:rPr lang="en-US" sz="1500" dirty="0"/>
              <a:t>Online targeted marketing</a:t>
            </a:r>
          </a:p>
          <a:p>
            <a:r>
              <a:rPr lang="en-US" sz="1500" dirty="0"/>
              <a:t>Credit card fraud detection</a:t>
            </a:r>
          </a:p>
          <a:p>
            <a:r>
              <a:rPr lang="en-US" sz="1500" dirty="0"/>
              <a:t>Text analytics</a:t>
            </a:r>
          </a:p>
          <a:p>
            <a:r>
              <a:rPr lang="en-US" sz="1500" dirty="0"/>
              <a:t>Credit risk and insurance risk</a:t>
            </a:r>
          </a:p>
          <a:p>
            <a:r>
              <a:rPr lang="en-US" sz="1500" dirty="0"/>
              <a:t>Retail Sales prediction</a:t>
            </a:r>
          </a:p>
          <a:p>
            <a:r>
              <a:rPr lang="en-US" sz="1500" dirty="0"/>
              <a:t>Biological &amp; Medical Research</a:t>
            </a:r>
          </a:p>
          <a:p>
            <a:r>
              <a:rPr lang="en-US" sz="1500" dirty="0"/>
              <a:t>Manufacturing Quality Control</a:t>
            </a:r>
          </a:p>
        </p:txBody>
      </p:sp>
    </p:spTree>
    <p:extLst>
      <p:ext uri="{BB962C8B-B14F-4D97-AF65-F5344CB8AC3E}">
        <p14:creationId xmlns:p14="http://schemas.microsoft.com/office/powerpoint/2010/main" val="893290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325132"/>
          </a:xfrm>
        </p:spPr>
        <p:txBody>
          <a:bodyPr>
            <a:normAutofit fontScale="90000"/>
          </a:bodyPr>
          <a:lstStyle/>
          <a:p>
            <a:r>
              <a:rPr lang="en-US" sz="2325" b="1" dirty="0"/>
              <a:t>EXAMPLE</a:t>
            </a:r>
            <a:br>
              <a:rPr lang="en-US" sz="2325" dirty="0"/>
            </a:br>
            <a:br>
              <a:rPr lang="en-US" sz="2325" dirty="0"/>
            </a:br>
            <a:br>
              <a:rPr lang="en-US" dirty="0"/>
            </a:br>
            <a:br>
              <a:rPr lang="en-US" dirty="0"/>
            </a:br>
            <a:endParaRPr lang="en-US" dirty="0"/>
          </a:p>
        </p:txBody>
      </p:sp>
      <p:sp>
        <p:nvSpPr>
          <p:cNvPr id="3" name="Content Placeholder 2"/>
          <p:cNvSpPr>
            <a:spLocks noGrp="1"/>
          </p:cNvSpPr>
          <p:nvPr>
            <p:ph idx="1"/>
          </p:nvPr>
        </p:nvSpPr>
        <p:spPr>
          <a:xfrm>
            <a:off x="1941909" y="1749617"/>
            <a:ext cx="6686550" cy="3541050"/>
          </a:xfrm>
        </p:spPr>
        <p:txBody>
          <a:bodyPr>
            <a:normAutofit/>
          </a:bodyPr>
          <a:lstStyle/>
          <a:p>
            <a:r>
              <a:rPr lang="en-US" dirty="0"/>
              <a:t>R packages used in example</a:t>
            </a:r>
          </a:p>
          <a:p>
            <a:pPr marL="0" indent="0">
              <a:buNone/>
            </a:pPr>
            <a:endParaRPr lang="en-US" dirty="0"/>
          </a:p>
          <a:p>
            <a:pPr lvl="1"/>
            <a:r>
              <a:rPr lang="en-US" b="1" dirty="0"/>
              <a:t>randomForest</a:t>
            </a:r>
            <a:r>
              <a:rPr lang="en-US" dirty="0"/>
              <a:t>:	Breiman and Cutler's random forests for classification and 						regression.</a:t>
            </a:r>
          </a:p>
          <a:p>
            <a:pPr lvl="1"/>
            <a:endParaRPr lang="en-US" dirty="0"/>
          </a:p>
          <a:p>
            <a:pPr lvl="1"/>
            <a:r>
              <a:rPr lang="en-US" b="1" dirty="0"/>
              <a:t>rpart:			</a:t>
            </a:r>
            <a:r>
              <a:rPr lang="en-US" dirty="0"/>
              <a:t>Recursive partitioning for classification, regression and survival 					trees. An implementation of most of the functionality of the 1984 					book by 	Breiman, Friedman, Olshen and Stone.</a:t>
            </a:r>
          </a:p>
          <a:p>
            <a:pPr lvl="1"/>
            <a:endParaRPr lang="en-US" dirty="0"/>
          </a:p>
          <a:p>
            <a:pPr lvl="1"/>
            <a:r>
              <a:rPr lang="en-US" b="1" dirty="0"/>
              <a:t>caret: 		</a:t>
            </a:r>
            <a:r>
              <a:rPr lang="en-US" dirty="0"/>
              <a:t>Miscellaneous functions for training and plotting classification 					and regression models.</a:t>
            </a:r>
            <a:endParaRPr lang="en-US" b="1" dirty="0"/>
          </a:p>
          <a:p>
            <a:pPr marL="0" indent="0">
              <a:buNone/>
            </a:pPr>
            <a:endParaRPr lang="en-US" dirty="0"/>
          </a:p>
          <a:p>
            <a:pPr lvl="1"/>
            <a:endParaRPr lang="en-US" dirty="0"/>
          </a:p>
        </p:txBody>
      </p:sp>
    </p:spTree>
    <p:extLst>
      <p:ext uri="{BB962C8B-B14F-4D97-AF65-F5344CB8AC3E}">
        <p14:creationId xmlns:p14="http://schemas.microsoft.com/office/powerpoint/2010/main" val="1055403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553200"/>
            <a:ext cx="2438400" cy="304800"/>
          </a:xfrm>
          <a:prstGeom prst="rect">
            <a:avLst/>
          </a:prstGeom>
        </p:spPr>
        <p:txBody>
          <a:bodyPr/>
          <a:lstStyle/>
          <a:p>
            <a:r>
              <a:rPr lang="en-US" altLang="en-US"/>
              <a:t> </a:t>
            </a:r>
          </a:p>
        </p:txBody>
      </p:sp>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Classification and Regression Trees (CART)</a:t>
            </a:r>
          </a:p>
        </p:txBody>
      </p:sp>
      <mc:AlternateContent xmlns:mc="http://schemas.openxmlformats.org/markup-compatibility/2006" xmlns:a14="http://schemas.microsoft.com/office/drawing/2010/main">
        <mc:Choice Requires="a14">
          <p:sp>
            <p:nvSpPr>
              <p:cNvPr id="8" name="Rectangle 4"/>
              <p:cNvSpPr>
                <a:spLocks noChangeArrowheads="1"/>
              </p:cNvSpPr>
              <p:nvPr/>
            </p:nvSpPr>
            <p:spPr bwMode="auto">
              <a:xfrm>
                <a:off x="228600" y="718457"/>
                <a:ext cx="8699317" cy="5834743"/>
              </a:xfrm>
              <a:prstGeom prst="rect">
                <a:avLst/>
              </a:prstGeom>
              <a:noFill/>
              <a:ln w="9525">
                <a:noFill/>
                <a:miter lim="800000"/>
                <a:headEnd/>
                <a:tailEnd/>
              </a:ln>
              <a:effectLst/>
            </p:spPr>
            <p:txBody>
              <a:bodyPr wrap="square" lIns="0" tIns="0" rIns="0" bIns="0">
                <a:noAutofit/>
              </a:bodyPr>
              <a:lstStyle/>
              <a:p>
                <a:pPr marL="165100" indent="-165100">
                  <a:spcAft>
                    <a:spcPts val="1200"/>
                  </a:spcAft>
                  <a:buFont typeface="Arial" pitchFamily="34" charset="0"/>
                  <a:buChar char="•"/>
                </a:pPr>
                <a:r>
                  <a:rPr lang="en-US" sz="1800" b="1" dirty="0"/>
                  <a:t>Consider a set </a:t>
                </a:r>
                <a14:m>
                  <m:oMath xmlns:m="http://schemas.openxmlformats.org/officeDocument/2006/math">
                    <m:r>
                      <a:rPr lang="en-US" sz="1800" i="1" dirty="0" smtClean="0">
                        <a:latin typeface="Cambria Math" panose="02040503050406030204" pitchFamily="18" charset="0"/>
                      </a:rPr>
                      <m:t>𝐷</m:t>
                    </m:r>
                  </m:oMath>
                </a14:m>
                <a:r>
                  <a:rPr lang="en-US" sz="1800" b="1" dirty="0"/>
                  <a:t> of labeled training data and a set of properties</a:t>
                </a:r>
                <a:br>
                  <a:rPr lang="en-US" sz="1800" b="1" dirty="0"/>
                </a:br>
                <a:r>
                  <a:rPr lang="en-US" sz="1800" b="1" dirty="0"/>
                  <a:t>(or questions), </a:t>
                </a:r>
                <a14:m>
                  <m:oMath xmlns:m="http://schemas.openxmlformats.org/officeDocument/2006/math">
                    <m:r>
                      <a:rPr lang="en-US" sz="1800" i="1" dirty="0" smtClean="0">
                        <a:latin typeface="Cambria Math" panose="02040503050406030204" pitchFamily="18" charset="0"/>
                      </a:rPr>
                      <m:t>𝑇</m:t>
                    </m:r>
                  </m:oMath>
                </a14:m>
                <a:r>
                  <a:rPr lang="en-US" sz="1800" b="1" dirty="0"/>
                  <a:t>.</a:t>
                </a:r>
              </a:p>
              <a:p>
                <a:pPr marL="165100" indent="-165100">
                  <a:spcAft>
                    <a:spcPts val="1200"/>
                  </a:spcAft>
                  <a:buFont typeface="Arial" pitchFamily="34" charset="0"/>
                  <a:buChar char="•"/>
                </a:pPr>
                <a:r>
                  <a:rPr lang="en-US" sz="1800" b="1" dirty="0"/>
                  <a:t>How do we organize the tree to produce the lowest classification error?</a:t>
                </a:r>
              </a:p>
              <a:p>
                <a:pPr marL="165100" indent="-165100">
                  <a:spcAft>
                    <a:spcPts val="1200"/>
                  </a:spcAft>
                  <a:buFont typeface="Arial" pitchFamily="34" charset="0"/>
                  <a:buChar char="•"/>
                </a:pPr>
                <a:r>
                  <a:rPr lang="en-US" sz="1800" b="1" dirty="0"/>
                  <a:t>Any decision tree will successively split the data into smaller and smaller subsets. It would be ideal if all the samples associated with a leaf node were from the same class. Such a subset, or node, is considered </a:t>
                </a:r>
                <a:r>
                  <a:rPr lang="en-US" sz="1800" b="1" i="1" dirty="0"/>
                  <a:t>pure</a:t>
                </a:r>
                <a:r>
                  <a:rPr lang="en-US" sz="1800" b="1" dirty="0"/>
                  <a:t> in this case.</a:t>
                </a:r>
              </a:p>
              <a:p>
                <a:pPr marL="165100" indent="-165100">
                  <a:spcAft>
                    <a:spcPts val="1200"/>
                  </a:spcAft>
                  <a:buFont typeface="Arial" pitchFamily="34" charset="0"/>
                  <a:buChar char="•"/>
                </a:pPr>
                <a:r>
                  <a:rPr lang="en-US" sz="1800" b="1" dirty="0"/>
                  <a:t>A generic tree-growing methodology, known as CART, successively splits nodes until they are pure.</a:t>
                </a:r>
              </a:p>
              <a:p>
                <a:pPr marL="165100" indent="-165100">
                  <a:spcAft>
                    <a:spcPts val="600"/>
                  </a:spcAft>
                  <a:buFont typeface="Arial" pitchFamily="34" charset="0"/>
                  <a:buChar char="•"/>
                </a:pPr>
                <a:r>
                  <a:rPr lang="en-US" sz="1800" b="1" dirty="0"/>
                  <a:t>Six key questions:</a:t>
                </a:r>
              </a:p>
              <a:p>
                <a:pPr marL="465138" lvl="1" indent="-300038">
                  <a:spcAft>
                    <a:spcPts val="600"/>
                  </a:spcAft>
                  <a:buFont typeface="+mj-lt"/>
                  <a:buAutoNum type="arabicParenR"/>
                </a:pPr>
                <a:r>
                  <a:rPr lang="en-US" sz="1800" b="1" dirty="0"/>
                  <a:t>Should the questions be binary (e.g., is gender male or female) or numeric (e.g., is </a:t>
                </a:r>
                <a14:m>
                  <m:oMath xmlns:m="http://schemas.openxmlformats.org/officeDocument/2006/math">
                    <m:r>
                      <a:rPr lang="en-US" sz="1800" b="1" i="1" dirty="0" smtClean="0">
                        <a:latin typeface="Cambria Math" panose="02040503050406030204" pitchFamily="18" charset="0"/>
                      </a:rPr>
                      <m:t>𝒉𝒆𝒊𝒈𝒉𝒕</m:t>
                    </m:r>
                    <m:r>
                      <a:rPr lang="en-US" sz="1800" b="1" i="1" dirty="0" smtClean="0">
                        <a:latin typeface="Cambria Math" panose="02040503050406030204" pitchFamily="18" charset="0"/>
                      </a:rPr>
                      <m:t> &gt;= </m:t>
                    </m:r>
                    <m:r>
                      <a:rPr lang="en-US" sz="1800" b="1" i="1" dirty="0" smtClean="0">
                        <a:latin typeface="Cambria Math" panose="02040503050406030204" pitchFamily="18" charset="0"/>
                      </a:rPr>
                      <m:t>𝟓</m:t>
                    </m:r>
                    <m:r>
                      <a:rPr lang="en-US" sz="1800" b="1" i="1" dirty="0" smtClean="0">
                        <a:latin typeface="Cambria Math" panose="02040503050406030204" pitchFamily="18" charset="0"/>
                      </a:rPr>
                      <m:t>’</m:t>
                    </m:r>
                    <m:r>
                      <a:rPr lang="en-US" sz="1800" b="1" i="1" dirty="0" smtClean="0">
                        <a:latin typeface="Cambria Math" panose="02040503050406030204" pitchFamily="18" charset="0"/>
                      </a:rPr>
                      <m:t>𝟒</m:t>
                    </m:r>
                    <m:r>
                      <a:rPr lang="en-US" sz="1800" b="1" i="1" dirty="0" smtClean="0">
                        <a:latin typeface="Cambria Math" panose="02040503050406030204" pitchFamily="18" charset="0"/>
                      </a:rPr>
                      <m:t>”</m:t>
                    </m:r>
                  </m:oMath>
                </a14:m>
                <a:r>
                  <a:rPr lang="en-US" sz="1800" b="1" dirty="0"/>
                  <a:t>) or multi-valued (e.g., race)?</a:t>
                </a:r>
              </a:p>
              <a:p>
                <a:pPr marL="465138" lvl="1" indent="-300038">
                  <a:spcAft>
                    <a:spcPts val="600"/>
                  </a:spcAft>
                  <a:buFont typeface="+mj-lt"/>
                  <a:buAutoNum type="arabicParenR"/>
                </a:pPr>
                <a:r>
                  <a:rPr lang="en-US" sz="1800" b="1" dirty="0"/>
                  <a:t>Which properties should be tested at each node?</a:t>
                </a:r>
              </a:p>
              <a:p>
                <a:pPr marL="465138" lvl="1" indent="-300038">
                  <a:spcAft>
                    <a:spcPts val="600"/>
                  </a:spcAft>
                  <a:buFont typeface="+mj-lt"/>
                  <a:buAutoNum type="arabicParenR"/>
                </a:pPr>
                <a:r>
                  <a:rPr lang="en-US" sz="1800" b="1" dirty="0"/>
                  <a:t>When should a node be declared a leaf?</a:t>
                </a:r>
              </a:p>
              <a:p>
                <a:pPr marL="465138" lvl="1" indent="-300038">
                  <a:spcAft>
                    <a:spcPts val="600"/>
                  </a:spcAft>
                  <a:buFont typeface="+mj-lt"/>
                  <a:buAutoNum type="arabicParenR"/>
                </a:pPr>
                <a:r>
                  <a:rPr lang="en-US" sz="1800" b="1" dirty="0"/>
                  <a:t>If the tree becomes too large, how can it be pruned?</a:t>
                </a:r>
              </a:p>
              <a:p>
                <a:pPr marL="465138" lvl="1" indent="-300038">
                  <a:spcAft>
                    <a:spcPts val="600"/>
                  </a:spcAft>
                  <a:buFont typeface="+mj-lt"/>
                  <a:buAutoNum type="arabicParenR"/>
                </a:pPr>
                <a:r>
                  <a:rPr lang="en-US" sz="1800" b="1" dirty="0"/>
                  <a:t>If the leaf node is impure, what category should be assigned to it?</a:t>
                </a:r>
              </a:p>
              <a:p>
                <a:pPr marL="465138" lvl="1" indent="-300038">
                  <a:spcAft>
                    <a:spcPts val="600"/>
                  </a:spcAft>
                  <a:buFont typeface="+mj-lt"/>
                  <a:buAutoNum type="arabicParenR"/>
                </a:pPr>
                <a:r>
                  <a:rPr lang="en-US" sz="1800" b="1" dirty="0"/>
                  <a:t>How should missing data be handled?</a:t>
                </a:r>
              </a:p>
            </p:txBody>
          </p:sp>
        </mc:Choice>
        <mc:Fallback xmlns="">
          <p:sp>
            <p:nvSpPr>
              <p:cNvPr id="8" name="Rectangle 4"/>
              <p:cNvSpPr>
                <a:spLocks noRot="1" noChangeAspect="1" noMove="1" noResize="1" noEditPoints="1" noAdjustHandles="1" noChangeArrowheads="1" noChangeShapeType="1" noTextEdit="1"/>
              </p:cNvSpPr>
              <p:nvPr/>
            </p:nvSpPr>
            <p:spPr bwMode="auto">
              <a:xfrm>
                <a:off x="228600" y="718457"/>
                <a:ext cx="8699317" cy="5834743"/>
              </a:xfrm>
              <a:prstGeom prst="rect">
                <a:avLst/>
              </a:prstGeom>
              <a:blipFill>
                <a:blip r:embed="rId2"/>
                <a:stretch>
                  <a:fillRect l="-1603" t="-1304" r="-437"/>
                </a:stretch>
              </a:blipFill>
              <a:ln w="9525">
                <a:noFill/>
                <a:miter lim="800000"/>
                <a:headEnd/>
                <a:tailEnd/>
              </a:ln>
              <a:effectLst/>
            </p:spPr>
            <p:txBody>
              <a:bodyPr/>
              <a:lstStyle/>
              <a:p>
                <a:r>
                  <a:rPr 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325132"/>
          </a:xfrm>
        </p:spPr>
        <p:txBody>
          <a:bodyPr>
            <a:normAutofit fontScale="90000"/>
          </a:bodyPr>
          <a:lstStyle/>
          <a:p>
            <a:r>
              <a:rPr lang="en-US" sz="2325" b="1" dirty="0"/>
              <a:t>EXAMPLE</a:t>
            </a:r>
            <a:br>
              <a:rPr lang="en-US" sz="2325" dirty="0"/>
            </a:br>
            <a:br>
              <a:rPr lang="en-US" sz="2325" dirty="0"/>
            </a:br>
            <a:br>
              <a:rPr lang="en-US" dirty="0"/>
            </a:br>
            <a:br>
              <a:rPr lang="en-US" dirty="0"/>
            </a:br>
            <a:endParaRPr lang="en-US" dirty="0"/>
          </a:p>
        </p:txBody>
      </p:sp>
      <p:sp>
        <p:nvSpPr>
          <p:cNvPr id="3" name="Content Placeholder 2"/>
          <p:cNvSpPr>
            <a:spLocks noGrp="1"/>
          </p:cNvSpPr>
          <p:nvPr>
            <p:ph idx="1"/>
          </p:nvPr>
        </p:nvSpPr>
        <p:spPr>
          <a:xfrm>
            <a:off x="1941909" y="1749617"/>
            <a:ext cx="6686550" cy="3541050"/>
          </a:xfrm>
        </p:spPr>
        <p:txBody>
          <a:bodyPr>
            <a:normAutofit fontScale="92500" lnSpcReduction="20000"/>
          </a:bodyPr>
          <a:lstStyle/>
          <a:p>
            <a:r>
              <a:rPr lang="en-US" sz="1500" b="1" dirty="0"/>
              <a:t>Titanic dataset 	</a:t>
            </a:r>
            <a:r>
              <a:rPr lang="en-US" sz="1500" b="1" dirty="0">
                <a:hlinkClick r:id="rId2"/>
              </a:rPr>
              <a:t>https://www.kaggle.com/c/titanic</a:t>
            </a:r>
            <a:endParaRPr lang="en-US" sz="1500" b="1" dirty="0"/>
          </a:p>
          <a:p>
            <a:pPr marL="0" indent="0">
              <a:buNone/>
            </a:pPr>
            <a:endParaRPr lang="en-US" sz="1500" b="1" dirty="0"/>
          </a:p>
          <a:p>
            <a:r>
              <a:rPr lang="en-US" sz="1500" dirty="0"/>
              <a:t>Predictors :</a:t>
            </a:r>
          </a:p>
          <a:p>
            <a:pPr lvl="1"/>
            <a:r>
              <a:rPr lang="en-US" dirty="0"/>
              <a:t>pclass          	Passenger Class  (1 = 1st; 2 = 2nd; 3 = 3rd)</a:t>
            </a:r>
          </a:p>
          <a:p>
            <a:pPr lvl="1"/>
            <a:r>
              <a:rPr lang="en-US" dirty="0"/>
              <a:t>name            	Name</a:t>
            </a:r>
          </a:p>
          <a:p>
            <a:pPr lvl="1"/>
            <a:r>
              <a:rPr lang="en-US" dirty="0"/>
              <a:t>sex            		Sex	(“female”, “male”)</a:t>
            </a:r>
          </a:p>
          <a:p>
            <a:pPr lvl="1"/>
            <a:r>
              <a:rPr lang="en-US" dirty="0"/>
              <a:t>age             		Age  ( in years)</a:t>
            </a:r>
          </a:p>
          <a:p>
            <a:pPr lvl="1"/>
            <a:r>
              <a:rPr lang="en-US" dirty="0"/>
              <a:t>sibsp           		Number of Siblings/Spouses Aboard</a:t>
            </a:r>
          </a:p>
          <a:p>
            <a:pPr lvl="1"/>
            <a:r>
              <a:rPr lang="en-US" dirty="0"/>
              <a:t>parch           	Number of Parents/Children Aboard</a:t>
            </a:r>
          </a:p>
          <a:p>
            <a:pPr lvl="1"/>
            <a:r>
              <a:rPr lang="en-US" dirty="0"/>
              <a:t>ticket          		Ticket Number</a:t>
            </a:r>
          </a:p>
          <a:p>
            <a:pPr lvl="1"/>
            <a:r>
              <a:rPr lang="en-US" dirty="0"/>
              <a:t>fare            		Passenger Fare</a:t>
            </a:r>
          </a:p>
          <a:p>
            <a:pPr lvl="1"/>
            <a:r>
              <a:rPr lang="en-US" dirty="0"/>
              <a:t>cabin           	Cabin</a:t>
            </a:r>
          </a:p>
          <a:p>
            <a:pPr lvl="1"/>
            <a:r>
              <a:rPr lang="en-US" dirty="0"/>
              <a:t>embarked        	Port of Embarkation(C = Cherbourg; Q = Queenstown; </a:t>
            </a:r>
          </a:p>
          <a:p>
            <a:pPr marL="342900" lvl="1" indent="0">
              <a:buNone/>
            </a:pPr>
            <a:r>
              <a:rPr lang="en-US" dirty="0"/>
              <a:t>				S = Southampton)</a:t>
            </a:r>
          </a:p>
        </p:txBody>
      </p:sp>
    </p:spTree>
    <p:extLst>
      <p:ext uri="{BB962C8B-B14F-4D97-AF65-F5344CB8AC3E}">
        <p14:creationId xmlns:p14="http://schemas.microsoft.com/office/powerpoint/2010/main" val="4111906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473860"/>
          </a:xfrm>
        </p:spPr>
        <p:txBody>
          <a:bodyPr>
            <a:normAutofit/>
          </a:bodyPr>
          <a:lstStyle/>
          <a:p>
            <a:r>
              <a:rPr lang="en-US" sz="2100" b="1" dirty="0"/>
              <a:t>EXAMPLE</a:t>
            </a:r>
          </a:p>
        </p:txBody>
      </p:sp>
      <p:sp>
        <p:nvSpPr>
          <p:cNvPr id="3" name="Content Placeholder 2"/>
          <p:cNvSpPr>
            <a:spLocks noGrp="1"/>
          </p:cNvSpPr>
          <p:nvPr>
            <p:ph idx="1"/>
          </p:nvPr>
        </p:nvSpPr>
        <p:spPr>
          <a:xfrm>
            <a:off x="1944694" y="1799193"/>
            <a:ext cx="6686550" cy="3491474"/>
          </a:xfrm>
        </p:spPr>
        <p:txBody>
          <a:bodyPr/>
          <a:lstStyle/>
          <a:p>
            <a:r>
              <a:rPr lang="en-US" sz="1500" b="1" dirty="0"/>
              <a:t>Titanic dataset</a:t>
            </a:r>
          </a:p>
          <a:p>
            <a:pPr marL="0" indent="0">
              <a:buNone/>
            </a:pPr>
            <a:endParaRPr lang="en-US" sz="1500" b="1" dirty="0"/>
          </a:p>
          <a:p>
            <a:r>
              <a:rPr lang="en-US" sz="1500" dirty="0"/>
              <a:t>Response :</a:t>
            </a:r>
          </a:p>
          <a:p>
            <a:pPr lvl="1"/>
            <a:r>
              <a:rPr lang="en-US" sz="1350" dirty="0"/>
              <a:t>survived       	0 = No; 1 = Yes</a:t>
            </a:r>
          </a:p>
          <a:p>
            <a:pPr lvl="1"/>
            <a:endParaRPr lang="en-US" dirty="0"/>
          </a:p>
          <a:p>
            <a:r>
              <a:rPr lang="en-US" sz="1500" dirty="0"/>
              <a:t>Ask:</a:t>
            </a:r>
          </a:p>
          <a:p>
            <a:pPr lvl="1"/>
            <a:r>
              <a:rPr lang="en-US" sz="1350" dirty="0"/>
              <a:t>“</a:t>
            </a:r>
            <a:r>
              <a:rPr lang="en-US" sz="1350" b="1" dirty="0"/>
              <a:t>predict which passengers survived the tragedy</a:t>
            </a:r>
            <a:r>
              <a:rPr lang="en-US" sz="1350" dirty="0"/>
              <a:t>”</a:t>
            </a:r>
          </a:p>
          <a:p>
            <a:pPr lvl="1"/>
            <a:endParaRPr lang="en-US" dirty="0"/>
          </a:p>
          <a:p>
            <a:endParaRPr lang="en-US" dirty="0"/>
          </a:p>
        </p:txBody>
      </p:sp>
    </p:spTree>
    <p:extLst>
      <p:ext uri="{BB962C8B-B14F-4D97-AF65-F5344CB8AC3E}">
        <p14:creationId xmlns:p14="http://schemas.microsoft.com/office/powerpoint/2010/main" val="24777366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2"/>
            <a:ext cx="6683765" cy="564749"/>
          </a:xfrm>
        </p:spPr>
        <p:txBody>
          <a:bodyPr>
            <a:normAutofit/>
          </a:bodyPr>
          <a:lstStyle/>
          <a:p>
            <a:r>
              <a:rPr lang="en-US" sz="2100" b="1" dirty="0"/>
              <a:t>EXAMPLE</a:t>
            </a:r>
          </a:p>
        </p:txBody>
      </p:sp>
      <p:sp>
        <p:nvSpPr>
          <p:cNvPr id="3" name="Content Placeholder 2"/>
          <p:cNvSpPr>
            <a:spLocks noGrp="1"/>
          </p:cNvSpPr>
          <p:nvPr>
            <p:ph idx="1"/>
          </p:nvPr>
        </p:nvSpPr>
        <p:spPr>
          <a:xfrm>
            <a:off x="1941909" y="1947921"/>
            <a:ext cx="6686550" cy="3342746"/>
          </a:xfrm>
        </p:spPr>
        <p:txBody>
          <a:bodyPr>
            <a:normAutofit/>
          </a:bodyPr>
          <a:lstStyle/>
          <a:p>
            <a:r>
              <a:rPr lang="en-US" sz="1500" dirty="0"/>
              <a:t>Additional features created:</a:t>
            </a:r>
          </a:p>
          <a:p>
            <a:pPr lvl="1"/>
            <a:r>
              <a:rPr lang="en-US" sz="1350" b="1" dirty="0"/>
              <a:t>Title: </a:t>
            </a:r>
          </a:p>
          <a:p>
            <a:pPr lvl="2"/>
            <a:r>
              <a:rPr lang="en-US" sz="1200" dirty="0"/>
              <a:t>Isolating ‘Titles” (i.e   Col, Dr, Lady, Master, Miss, etc…) from the ‘Name’ field.</a:t>
            </a:r>
          </a:p>
          <a:p>
            <a:pPr lvl="2"/>
            <a:r>
              <a:rPr lang="en-US" sz="1200" dirty="0"/>
              <a:t>converting them into “Mlle”, “Sir” or “Lady”</a:t>
            </a:r>
          </a:p>
          <a:p>
            <a:pPr marL="685800" lvl="2" indent="0">
              <a:buNone/>
            </a:pPr>
            <a:endParaRPr lang="en-US" sz="1200" dirty="0"/>
          </a:p>
          <a:p>
            <a:pPr lvl="1"/>
            <a:r>
              <a:rPr lang="en-US" sz="1350" b="1" dirty="0"/>
              <a:t>FamilyID</a:t>
            </a:r>
          </a:p>
          <a:p>
            <a:pPr lvl="2"/>
            <a:r>
              <a:rPr lang="en-US" sz="1200" dirty="0"/>
              <a:t>Large families might have had trouble getting to lifeboats together</a:t>
            </a:r>
          </a:p>
          <a:p>
            <a:pPr lvl="3"/>
            <a:r>
              <a:rPr lang="en-US" sz="1200" dirty="0"/>
              <a:t>SibSp+Parch+1 will give Family Size</a:t>
            </a:r>
          </a:p>
          <a:p>
            <a:pPr marL="1028700" lvl="3" indent="0">
              <a:buNone/>
            </a:pPr>
            <a:endParaRPr lang="en-US" sz="1200" dirty="0"/>
          </a:p>
          <a:p>
            <a:pPr lvl="2"/>
            <a:r>
              <a:rPr lang="en-US" sz="1200" dirty="0"/>
              <a:t>Last Name like “Johnson” is common. </a:t>
            </a:r>
          </a:p>
          <a:p>
            <a:pPr lvl="3"/>
            <a:r>
              <a:rPr lang="en-US" sz="1200" dirty="0"/>
              <a:t>Join with Last Name with count to uniquely identify Family Name &amp; Size.</a:t>
            </a:r>
          </a:p>
          <a:p>
            <a:pPr marL="1028700" lvl="3" indent="0">
              <a:buNone/>
            </a:pPr>
            <a:endParaRPr lang="en-US" dirty="0"/>
          </a:p>
          <a:p>
            <a:pPr marL="685800" lvl="2" indent="0">
              <a:buNone/>
            </a:pPr>
            <a:endParaRPr lang="en-US" dirty="0"/>
          </a:p>
          <a:p>
            <a:pPr lvl="2"/>
            <a:endParaRPr lang="en-US" dirty="0"/>
          </a:p>
          <a:p>
            <a:pPr lvl="2"/>
            <a:endParaRPr lang="en-US" dirty="0"/>
          </a:p>
          <a:p>
            <a:pPr lvl="2"/>
            <a:endParaRPr lang="en-US" dirty="0"/>
          </a:p>
          <a:p>
            <a:pPr marL="685800" lvl="2" indent="0">
              <a:buNone/>
            </a:pPr>
            <a:endParaRPr lang="en-US" dirty="0"/>
          </a:p>
          <a:p>
            <a:pPr lvl="2"/>
            <a:endParaRPr lang="en-US" dirty="0"/>
          </a:p>
          <a:p>
            <a:pPr lvl="2"/>
            <a:endParaRPr lang="en-US" b="1" dirty="0"/>
          </a:p>
          <a:p>
            <a:pPr lvl="2"/>
            <a:endParaRPr lang="en-US" dirty="0"/>
          </a:p>
        </p:txBody>
      </p:sp>
    </p:spTree>
    <p:extLst>
      <p:ext uri="{BB962C8B-B14F-4D97-AF65-F5344CB8AC3E}">
        <p14:creationId xmlns:p14="http://schemas.microsoft.com/office/powerpoint/2010/main" val="28729101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2"/>
            <a:ext cx="6683765" cy="564749"/>
          </a:xfrm>
        </p:spPr>
        <p:txBody>
          <a:bodyPr>
            <a:normAutofit/>
          </a:bodyPr>
          <a:lstStyle/>
          <a:p>
            <a:r>
              <a:rPr lang="en-US" sz="2100" b="1" dirty="0"/>
              <a:t>EXAMPLE</a:t>
            </a:r>
          </a:p>
        </p:txBody>
      </p:sp>
      <p:sp>
        <p:nvSpPr>
          <p:cNvPr id="3" name="Content Placeholder 2"/>
          <p:cNvSpPr>
            <a:spLocks noGrp="1"/>
          </p:cNvSpPr>
          <p:nvPr>
            <p:ph idx="1"/>
          </p:nvPr>
        </p:nvSpPr>
        <p:spPr>
          <a:xfrm>
            <a:off x="1941909" y="1890081"/>
            <a:ext cx="6686550" cy="3400586"/>
          </a:xfrm>
        </p:spPr>
        <p:txBody>
          <a:bodyPr>
            <a:normAutofit lnSpcReduction="10000"/>
          </a:bodyPr>
          <a:lstStyle/>
          <a:p>
            <a:r>
              <a:rPr lang="en-US" sz="1500" dirty="0"/>
              <a:t>Data Preparation: </a:t>
            </a:r>
          </a:p>
          <a:p>
            <a:pPr lvl="1"/>
            <a:r>
              <a:rPr lang="en-US" sz="1350" dirty="0"/>
              <a:t>‘randomForest’ package in R cannot handle missing values</a:t>
            </a:r>
          </a:p>
          <a:p>
            <a:pPr marL="342900" lvl="1" indent="0">
              <a:buNone/>
            </a:pPr>
            <a:endParaRPr lang="en-US" sz="1350" dirty="0"/>
          </a:p>
          <a:p>
            <a:pPr lvl="1"/>
            <a:r>
              <a:rPr lang="en-US" sz="1350" b="1" dirty="0"/>
              <a:t>‘Age’ </a:t>
            </a:r>
            <a:r>
              <a:rPr lang="en-US" sz="1350" dirty="0"/>
              <a:t>has 263 missing values</a:t>
            </a:r>
          </a:p>
          <a:p>
            <a:pPr lvl="2"/>
            <a:r>
              <a:rPr lang="en-US" sz="1200" dirty="0"/>
              <a:t>Could be replaced by mean/median of all other non-missing values</a:t>
            </a:r>
          </a:p>
          <a:p>
            <a:pPr lvl="2"/>
            <a:r>
              <a:rPr lang="en-US" sz="1200" dirty="0"/>
              <a:t>Another way is to use a decision tree &amp; do a prediction on missing values</a:t>
            </a:r>
          </a:p>
          <a:p>
            <a:pPr lvl="2"/>
            <a:r>
              <a:rPr lang="en-US" sz="1200" dirty="0"/>
              <a:t> tree is build using the ‘rpart’ package</a:t>
            </a:r>
          </a:p>
          <a:p>
            <a:pPr lvl="1"/>
            <a:r>
              <a:rPr lang="en-US" sz="1350" dirty="0"/>
              <a:t>‘</a:t>
            </a:r>
            <a:r>
              <a:rPr lang="en-US" sz="1350" b="1" dirty="0"/>
              <a:t>Embarked’ </a:t>
            </a:r>
            <a:r>
              <a:rPr lang="en-US" sz="1350" dirty="0"/>
              <a:t> has missing values in two rows</a:t>
            </a:r>
          </a:p>
          <a:p>
            <a:pPr lvl="2"/>
            <a:r>
              <a:rPr lang="en-US" sz="1200" dirty="0"/>
              <a:t>Replace them with ‘S’. </a:t>
            </a:r>
          </a:p>
          <a:p>
            <a:pPr lvl="3"/>
            <a:r>
              <a:rPr lang="en-US" dirty="0"/>
              <a:t>Nearly 70 % of the population embarked at Southampton</a:t>
            </a:r>
          </a:p>
          <a:p>
            <a:pPr lvl="1"/>
            <a:r>
              <a:rPr lang="en-US" sz="1350" dirty="0"/>
              <a:t>‘</a:t>
            </a:r>
            <a:r>
              <a:rPr lang="en-US" sz="1350" b="1" dirty="0"/>
              <a:t>Fare’ </a:t>
            </a:r>
            <a:r>
              <a:rPr lang="en-US" sz="1350" dirty="0"/>
              <a:t>had 1 missing value</a:t>
            </a:r>
          </a:p>
          <a:p>
            <a:pPr lvl="2"/>
            <a:r>
              <a:rPr lang="en-US" sz="1200" dirty="0"/>
              <a:t>Replace with median of non-missing fare values</a:t>
            </a:r>
          </a:p>
          <a:p>
            <a:pPr lvl="1"/>
            <a:endParaRPr lang="en-US" dirty="0"/>
          </a:p>
        </p:txBody>
      </p:sp>
    </p:spTree>
    <p:extLst>
      <p:ext uri="{BB962C8B-B14F-4D97-AF65-F5344CB8AC3E}">
        <p14:creationId xmlns:p14="http://schemas.microsoft.com/office/powerpoint/2010/main" val="19857223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2"/>
            <a:ext cx="6683765" cy="482123"/>
          </a:xfrm>
        </p:spPr>
        <p:txBody>
          <a:bodyPr>
            <a:normAutofit/>
          </a:bodyPr>
          <a:lstStyle/>
          <a:p>
            <a:r>
              <a:rPr lang="en-US" sz="2100" b="1" dirty="0"/>
              <a:t>EXAMPLE</a:t>
            </a:r>
          </a:p>
        </p:txBody>
      </p:sp>
      <p:sp>
        <p:nvSpPr>
          <p:cNvPr id="3" name="Content Placeholder 2"/>
          <p:cNvSpPr>
            <a:spLocks noGrp="1"/>
          </p:cNvSpPr>
          <p:nvPr>
            <p:ph idx="1"/>
          </p:nvPr>
        </p:nvSpPr>
        <p:spPr>
          <a:xfrm>
            <a:off x="1941909" y="1865294"/>
            <a:ext cx="6686550" cy="3425373"/>
          </a:xfrm>
        </p:spPr>
        <p:txBody>
          <a:bodyPr/>
          <a:lstStyle/>
          <a:p>
            <a:r>
              <a:rPr lang="en-US" sz="1500" dirty="0"/>
              <a:t>Data Preparation:</a:t>
            </a:r>
          </a:p>
          <a:p>
            <a:pPr marL="0" indent="0">
              <a:buNone/>
            </a:pPr>
            <a:endParaRPr lang="en-US" sz="1500" dirty="0"/>
          </a:p>
          <a:p>
            <a:pPr marL="0" indent="0">
              <a:buNone/>
            </a:pPr>
            <a:r>
              <a:rPr lang="en-US" dirty="0"/>
              <a:t>Random Forests in R can only digest factors with up to 32 levels</a:t>
            </a:r>
          </a:p>
          <a:p>
            <a:pPr marL="0" indent="0">
              <a:buNone/>
            </a:pPr>
            <a:endParaRPr lang="en-US" dirty="0"/>
          </a:p>
          <a:p>
            <a:pPr lvl="1"/>
            <a:r>
              <a:rPr lang="en-US" dirty="0"/>
              <a:t>FamilyID has a larger number of levels</a:t>
            </a:r>
          </a:p>
          <a:p>
            <a:pPr marL="342900" lvl="1" indent="0">
              <a:buNone/>
            </a:pPr>
            <a:endParaRPr lang="en-US" dirty="0"/>
          </a:p>
          <a:p>
            <a:pPr lvl="1"/>
            <a:r>
              <a:rPr lang="en-US" dirty="0"/>
              <a:t>Create a new feature called FamilyID2</a:t>
            </a:r>
          </a:p>
          <a:p>
            <a:pPr marL="342900" lvl="1" indent="0">
              <a:buNone/>
            </a:pPr>
            <a:endParaRPr lang="en-US" dirty="0"/>
          </a:p>
          <a:p>
            <a:pPr lvl="1"/>
            <a:r>
              <a:rPr lang="en-US" dirty="0"/>
              <a:t>Equal to “Small” if FamilySize &lt; =3, and FamilyID otherwise</a:t>
            </a:r>
          </a:p>
          <a:p>
            <a:pPr lvl="1"/>
            <a:endParaRPr lang="en-US" dirty="0"/>
          </a:p>
          <a:p>
            <a:endParaRPr lang="en-US" dirty="0"/>
          </a:p>
        </p:txBody>
      </p:sp>
    </p:spTree>
    <p:extLst>
      <p:ext uri="{BB962C8B-B14F-4D97-AF65-F5344CB8AC3E}">
        <p14:creationId xmlns:p14="http://schemas.microsoft.com/office/powerpoint/2010/main" val="30127845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457334"/>
          </a:xfrm>
        </p:spPr>
        <p:txBody>
          <a:bodyPr>
            <a:normAutofit/>
          </a:bodyPr>
          <a:lstStyle/>
          <a:p>
            <a:r>
              <a:rPr lang="en-US" sz="2100" b="1" dirty="0"/>
              <a:t>EXAMPLE</a:t>
            </a:r>
          </a:p>
        </p:txBody>
      </p:sp>
      <p:sp>
        <p:nvSpPr>
          <p:cNvPr id="3" name="Content Placeholder 2"/>
          <p:cNvSpPr>
            <a:spLocks noGrp="1"/>
          </p:cNvSpPr>
          <p:nvPr>
            <p:ph idx="1"/>
          </p:nvPr>
        </p:nvSpPr>
        <p:spPr>
          <a:xfrm>
            <a:off x="1944694" y="1857031"/>
            <a:ext cx="6686550" cy="3425373"/>
          </a:xfrm>
        </p:spPr>
        <p:txBody>
          <a:bodyPr/>
          <a:lstStyle/>
          <a:p>
            <a:r>
              <a:rPr lang="en-US" sz="1500" dirty="0"/>
              <a:t>Install the ‘randomForest’ package in R</a:t>
            </a:r>
          </a:p>
          <a:p>
            <a:pPr lvl="1"/>
            <a:r>
              <a:rPr lang="en-US" sz="1350" dirty="0"/>
              <a:t>Install.packages (‘randomForest’)</a:t>
            </a:r>
          </a:p>
          <a:p>
            <a:pPr marL="342900" lvl="1" indent="0">
              <a:buNone/>
            </a:pPr>
            <a:endParaRPr lang="en-US" sz="1350" dirty="0"/>
          </a:p>
          <a:p>
            <a:r>
              <a:rPr lang="en-US" sz="1500" dirty="0"/>
              <a:t>To obtain same results every time you run the code, use ‘set.seed’</a:t>
            </a:r>
          </a:p>
          <a:p>
            <a:pPr marL="0" indent="0">
              <a:buNone/>
            </a:pPr>
            <a:endParaRPr lang="en-US" sz="1500" dirty="0"/>
          </a:p>
          <a:p>
            <a:r>
              <a:rPr lang="en-US" sz="1500" dirty="0"/>
              <a:t>Syntax: fit=</a:t>
            </a:r>
          </a:p>
          <a:p>
            <a:pPr marL="0" indent="0">
              <a:buNone/>
            </a:pPr>
            <a:r>
              <a:rPr lang="en-US" dirty="0"/>
              <a:t>	</a:t>
            </a:r>
            <a:r>
              <a:rPr lang="en-US" b="1" dirty="0"/>
              <a:t>randomForest</a:t>
            </a:r>
            <a:r>
              <a:rPr lang="en-US" dirty="0"/>
              <a:t>(as.factor(Survived) ~ Pclass + Sex + Age + SibSp + Parch + 	Fare + Embarked + Title + FamilySize +FamilyID2, </a:t>
            </a:r>
          </a:p>
          <a:p>
            <a:pPr marL="0" indent="0">
              <a:buNone/>
            </a:pPr>
            <a:r>
              <a:rPr lang="en-US" dirty="0"/>
              <a:t>	data=train, </a:t>
            </a:r>
          </a:p>
          <a:p>
            <a:pPr marL="0" indent="0">
              <a:buNone/>
            </a:pPr>
            <a:r>
              <a:rPr lang="en-US" dirty="0"/>
              <a:t>	importance=TRUE, 	#</a:t>
            </a:r>
            <a:r>
              <a:rPr lang="en-US" i="1" dirty="0"/>
              <a:t> enables inspection of variable importance</a:t>
            </a:r>
            <a:endParaRPr lang="en-US" dirty="0"/>
          </a:p>
          <a:p>
            <a:pPr marL="0" indent="0">
              <a:buNone/>
            </a:pPr>
            <a:r>
              <a:rPr lang="en-US" dirty="0"/>
              <a:t>	ntree=2000)			#</a:t>
            </a:r>
            <a:r>
              <a:rPr lang="en-US" i="1" dirty="0"/>
              <a:t> number of tree to grow. Default is 500</a:t>
            </a:r>
            <a:endParaRPr lang="en-US" dirty="0"/>
          </a:p>
          <a:p>
            <a:pPr lvl="1"/>
            <a:endParaRPr lang="en-US" dirty="0"/>
          </a:p>
          <a:p>
            <a:endParaRPr lang="en-US" dirty="0"/>
          </a:p>
        </p:txBody>
      </p:sp>
    </p:spTree>
    <p:extLst>
      <p:ext uri="{BB962C8B-B14F-4D97-AF65-F5344CB8AC3E}">
        <p14:creationId xmlns:p14="http://schemas.microsoft.com/office/powerpoint/2010/main" val="29397549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498647"/>
          </a:xfrm>
        </p:spPr>
        <p:txBody>
          <a:bodyPr>
            <a:normAutofit/>
          </a:bodyPr>
          <a:lstStyle/>
          <a:p>
            <a:r>
              <a:rPr lang="en-US" sz="2100" b="1" dirty="0"/>
              <a:t>EXAMPLE</a:t>
            </a:r>
          </a:p>
        </p:txBody>
      </p:sp>
      <p:sp>
        <p:nvSpPr>
          <p:cNvPr id="3" name="Content Placeholder 2"/>
          <p:cNvSpPr>
            <a:spLocks noGrp="1"/>
          </p:cNvSpPr>
          <p:nvPr>
            <p:ph idx="1"/>
          </p:nvPr>
        </p:nvSpPr>
        <p:spPr>
          <a:xfrm>
            <a:off x="1941909" y="1890081"/>
            <a:ext cx="6686550" cy="3400586"/>
          </a:xfrm>
        </p:spPr>
        <p:txBody>
          <a:bodyPr/>
          <a:lstStyle/>
          <a:p>
            <a:pPr lvl="1"/>
            <a:endParaRPr lang="en-US" dirty="0"/>
          </a:p>
          <a:p>
            <a:r>
              <a:rPr lang="en-US" sz="1500" dirty="0"/>
              <a:t>Inspect variable importance plots</a:t>
            </a:r>
          </a:p>
          <a:p>
            <a:pPr marL="0" indent="0">
              <a:buNone/>
            </a:pPr>
            <a:endParaRPr lang="en-US" sz="1500" dirty="0"/>
          </a:p>
          <a:p>
            <a:pPr lvl="1"/>
            <a:r>
              <a:rPr lang="en-US" sz="1350" dirty="0"/>
              <a:t>varImpPlot(fit)</a:t>
            </a:r>
          </a:p>
          <a:p>
            <a:pPr marL="342900" lvl="1" indent="0">
              <a:buNone/>
            </a:pPr>
            <a:endParaRPr lang="en-US" sz="1350" dirty="0"/>
          </a:p>
          <a:p>
            <a:pPr lvl="1"/>
            <a:r>
              <a:rPr lang="en-US" sz="1350" dirty="0"/>
              <a:t>Will tell us which variables have the highest impact on the predictive ability of the model</a:t>
            </a:r>
          </a:p>
          <a:p>
            <a:pPr marL="342900" lvl="1" indent="0">
              <a:buNone/>
            </a:pPr>
            <a:endParaRPr lang="en-US" sz="1350" dirty="0"/>
          </a:p>
          <a:p>
            <a:pPr lvl="1"/>
            <a:r>
              <a:rPr lang="en-US" sz="1350" dirty="0"/>
              <a:t>Variable associated with the most decrease of the appropriate measure has the highest impact</a:t>
            </a:r>
            <a:r>
              <a:rPr lang="en-US" dirty="0"/>
              <a:t>.</a:t>
            </a:r>
          </a:p>
          <a:p>
            <a:pPr marL="342900" lvl="1" indent="0">
              <a:buNone/>
            </a:pPr>
            <a:endParaRPr lang="en-US" dirty="0"/>
          </a:p>
        </p:txBody>
      </p:sp>
    </p:spTree>
    <p:extLst>
      <p:ext uri="{BB962C8B-B14F-4D97-AF65-F5344CB8AC3E}">
        <p14:creationId xmlns:p14="http://schemas.microsoft.com/office/powerpoint/2010/main" val="12279181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358183"/>
          </a:xfrm>
        </p:spPr>
        <p:txBody>
          <a:bodyPr>
            <a:noAutofit/>
          </a:bodyPr>
          <a:lstStyle/>
          <a:p>
            <a:r>
              <a:rPr lang="en-US" sz="2100" b="1" dirty="0"/>
              <a:t>EXAMPLE</a:t>
            </a:r>
          </a:p>
        </p:txBody>
      </p:sp>
      <p:sp>
        <p:nvSpPr>
          <p:cNvPr id="6" name="Content Placeholder 5"/>
          <p:cNvSpPr>
            <a:spLocks noGrp="1"/>
          </p:cNvSpPr>
          <p:nvPr>
            <p:ph idx="1"/>
          </p:nvPr>
        </p:nvSpPr>
        <p:spPr>
          <a:xfrm>
            <a:off x="1941909" y="1774405"/>
            <a:ext cx="6686550" cy="3516263"/>
          </a:xfrm>
        </p:spPr>
        <p:txBody>
          <a:bodyPr/>
          <a:lstStyle/>
          <a:p>
            <a:r>
              <a:rPr lang="en-US" dirty="0"/>
              <a:t>‘Title’ has the strongest impact, in terms of both Accuracy and </a:t>
            </a:r>
            <a:r>
              <a:rPr lang="en-US" dirty="0">
                <a:hlinkClick r:id="rId2" action="ppaction://hlinksldjump"/>
              </a:rPr>
              <a:t>Gini Index</a:t>
            </a:r>
            <a:endParaRPr lang="en-US" dirty="0"/>
          </a:p>
          <a:p>
            <a:r>
              <a:rPr lang="en-US" dirty="0"/>
              <a:t>Added features ‘FamilyID2’ and ‘FamilySize’ have substantial impact</a:t>
            </a:r>
          </a:p>
          <a:p>
            <a:pPr marL="0" indent="0">
              <a:buNone/>
            </a:pPr>
            <a:r>
              <a:rPr lang="en-US" dirty="0"/>
              <a:t>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1416" y="2369316"/>
            <a:ext cx="5475899" cy="2995715"/>
          </a:xfrm>
          <a:prstGeom prst="rect">
            <a:avLst/>
          </a:prstGeom>
        </p:spPr>
      </p:pic>
    </p:spTree>
    <p:extLst>
      <p:ext uri="{BB962C8B-B14F-4D97-AF65-F5344CB8AC3E}">
        <p14:creationId xmlns:p14="http://schemas.microsoft.com/office/powerpoint/2010/main" val="26455144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910" y="1325333"/>
            <a:ext cx="6683765" cy="424284"/>
          </a:xfrm>
        </p:spPr>
        <p:txBody>
          <a:bodyPr>
            <a:normAutofit/>
          </a:bodyPr>
          <a:lstStyle/>
          <a:p>
            <a:r>
              <a:rPr lang="en-US" sz="2100" b="1" dirty="0"/>
              <a:t>EXAMPLE</a:t>
            </a:r>
          </a:p>
        </p:txBody>
      </p:sp>
      <p:sp>
        <p:nvSpPr>
          <p:cNvPr id="3" name="Content Placeholder 2"/>
          <p:cNvSpPr>
            <a:spLocks noGrp="1"/>
          </p:cNvSpPr>
          <p:nvPr>
            <p:ph idx="1"/>
          </p:nvPr>
        </p:nvSpPr>
        <p:spPr>
          <a:xfrm>
            <a:off x="1941909" y="1873557"/>
            <a:ext cx="6686550" cy="3417110"/>
          </a:xfrm>
        </p:spPr>
        <p:txBody>
          <a:bodyPr>
            <a:normAutofit fontScale="77500" lnSpcReduction="20000"/>
          </a:bodyPr>
          <a:lstStyle/>
          <a:p>
            <a:r>
              <a:rPr lang="en-US" sz="1650" b="1" dirty="0"/>
              <a:t>Additional parameters for model</a:t>
            </a:r>
          </a:p>
          <a:p>
            <a:pPr marL="0" indent="0">
              <a:buNone/>
            </a:pPr>
            <a:endParaRPr lang="en-US" sz="1650" b="1" dirty="0"/>
          </a:p>
          <a:p>
            <a:pPr marL="0" indent="0">
              <a:buNone/>
            </a:pPr>
            <a:r>
              <a:rPr lang="en-US" b="1" dirty="0"/>
              <a:t>	</a:t>
            </a:r>
            <a:r>
              <a:rPr lang="en-US" sz="1425" dirty="0"/>
              <a:t>randomForest(as.factor(Survived) </a:t>
            </a:r>
            <a:r>
              <a:rPr lang="en-US" sz="1425" b="1" dirty="0"/>
              <a:t>~ </a:t>
            </a:r>
          </a:p>
          <a:p>
            <a:pPr marL="0" indent="0">
              <a:buNone/>
            </a:pPr>
            <a:r>
              <a:rPr lang="en-US" sz="1425" dirty="0"/>
              <a:t>	Pclass+Sex +Age + SibSp +Parch + Fare + Embarked +Title + FamilySize 	+FamilyID2, </a:t>
            </a:r>
          </a:p>
          <a:p>
            <a:pPr marL="0" indent="0">
              <a:buNone/>
            </a:pPr>
            <a:r>
              <a:rPr lang="en-US" sz="1425" dirty="0"/>
              <a:t>	data=train, </a:t>
            </a:r>
          </a:p>
          <a:p>
            <a:pPr marL="0" indent="0">
              <a:buNone/>
            </a:pPr>
            <a:r>
              <a:rPr lang="en-US" sz="1425" dirty="0"/>
              <a:t>	importance=TRUE, 	#</a:t>
            </a:r>
            <a:r>
              <a:rPr lang="en-US" sz="1425" i="1" dirty="0"/>
              <a:t> enables inspection of variable importance</a:t>
            </a:r>
            <a:endParaRPr lang="en-US" sz="1425" dirty="0"/>
          </a:p>
          <a:p>
            <a:pPr marL="0" indent="0">
              <a:buNone/>
            </a:pPr>
            <a:r>
              <a:rPr lang="en-US" sz="1425" dirty="0"/>
              <a:t>	ntree= 	,			#</a:t>
            </a:r>
            <a:r>
              <a:rPr lang="en-US" sz="1425" i="1" dirty="0"/>
              <a:t> number of tree to grow. Default is 500</a:t>
            </a:r>
          </a:p>
          <a:p>
            <a:pPr marL="0" indent="0">
              <a:buNone/>
            </a:pPr>
            <a:r>
              <a:rPr lang="en-US" sz="1425" i="1" dirty="0"/>
              <a:t>	</a:t>
            </a:r>
            <a:r>
              <a:rPr lang="en-US" sz="1425" b="1" dirty="0"/>
              <a:t>mtry</a:t>
            </a:r>
            <a:r>
              <a:rPr lang="en-US" sz="1425" b="1" i="1" dirty="0"/>
              <a:t>=</a:t>
            </a:r>
            <a:r>
              <a:rPr lang="en-US" sz="1425" i="1" dirty="0"/>
              <a:t> </a:t>
            </a:r>
            <a:r>
              <a:rPr lang="en-US" sz="1425" dirty="0"/>
              <a:t>	,			#</a:t>
            </a:r>
            <a:r>
              <a:rPr lang="en-US" sz="1425" i="1" dirty="0"/>
              <a:t>number of variables selected at each node.</a:t>
            </a:r>
          </a:p>
          <a:p>
            <a:pPr marL="0" indent="0">
              <a:buNone/>
            </a:pPr>
            <a:r>
              <a:rPr lang="en-US" sz="1425" i="1" dirty="0"/>
              <a:t>						#Default is square root of the number of variables</a:t>
            </a:r>
            <a:endParaRPr lang="en-US" sz="1425" dirty="0"/>
          </a:p>
          <a:p>
            <a:pPr marL="0" indent="0">
              <a:buNone/>
            </a:pPr>
            <a:r>
              <a:rPr lang="en-US" sz="1425" dirty="0"/>
              <a:t>	</a:t>
            </a:r>
            <a:r>
              <a:rPr lang="en-US" sz="1425" b="1" dirty="0"/>
              <a:t>nodesize= </a:t>
            </a:r>
            <a:r>
              <a:rPr lang="en-US" sz="1425" dirty="0"/>
              <a:t>,			</a:t>
            </a:r>
            <a:r>
              <a:rPr lang="en-US" sz="1425" i="1" dirty="0"/>
              <a:t>#minimum size of terminal nodes. Setting this to the value ‘k’							#means that no node with fewer than k cases will be split.</a:t>
            </a:r>
          </a:p>
          <a:p>
            <a:pPr marL="0" indent="0">
              <a:buNone/>
            </a:pPr>
            <a:r>
              <a:rPr lang="en-US" sz="1425" i="1" dirty="0"/>
              <a:t>						#Default =1 for classification and 5 for regression</a:t>
            </a:r>
            <a:r>
              <a:rPr lang="en-US" sz="1425" dirty="0"/>
              <a:t>			</a:t>
            </a:r>
            <a:endParaRPr lang="en-US" sz="1425" i="1" dirty="0"/>
          </a:p>
          <a:p>
            <a:pPr marL="0" indent="0">
              <a:buNone/>
            </a:pPr>
            <a:r>
              <a:rPr lang="en-US" b="1" i="1" dirty="0"/>
              <a:t>	………..)</a:t>
            </a:r>
          </a:p>
          <a:p>
            <a:pPr marL="0" indent="0">
              <a:buNone/>
            </a:pPr>
            <a:endParaRPr lang="en-US" b="1" i="1" dirty="0"/>
          </a:p>
        </p:txBody>
      </p:sp>
    </p:spTree>
    <p:extLst>
      <p:ext uri="{BB962C8B-B14F-4D97-AF65-F5344CB8AC3E}">
        <p14:creationId xmlns:p14="http://schemas.microsoft.com/office/powerpoint/2010/main" val="25891979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473860"/>
          </a:xfrm>
        </p:spPr>
        <p:txBody>
          <a:bodyPr>
            <a:normAutofit/>
          </a:bodyPr>
          <a:lstStyle/>
          <a:p>
            <a:r>
              <a:rPr lang="en-US" sz="2100" b="1" dirty="0"/>
              <a:t>EXAMPLE</a:t>
            </a:r>
          </a:p>
        </p:txBody>
      </p:sp>
      <p:sp>
        <p:nvSpPr>
          <p:cNvPr id="3" name="Content Placeholder 2"/>
          <p:cNvSpPr>
            <a:spLocks noGrp="1"/>
          </p:cNvSpPr>
          <p:nvPr>
            <p:ph idx="1"/>
          </p:nvPr>
        </p:nvSpPr>
        <p:spPr>
          <a:xfrm>
            <a:off x="1941909" y="1881819"/>
            <a:ext cx="6686550" cy="3408848"/>
          </a:xfrm>
        </p:spPr>
        <p:txBody>
          <a:bodyPr/>
          <a:lstStyle/>
          <a:p>
            <a:r>
              <a:rPr lang="en-US" sz="1500" dirty="0"/>
              <a:t>Performance Evaluation</a:t>
            </a:r>
          </a:p>
          <a:p>
            <a:pPr lvl="1"/>
            <a:r>
              <a:rPr lang="en-US" sz="1350" dirty="0"/>
              <a:t>Confusion Matrix</a:t>
            </a:r>
          </a:p>
          <a:p>
            <a:pPr lvl="2"/>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Accuracy  = (491 + 250)/(549+342) = </a:t>
            </a:r>
            <a:r>
              <a:rPr lang="en-US" b="1" dirty="0"/>
              <a:t>0.8316</a:t>
            </a:r>
            <a:endParaRPr lang="en-US" dirty="0"/>
          </a:p>
          <a:p>
            <a:pPr lvl="1"/>
            <a:r>
              <a:rPr lang="en-US" dirty="0"/>
              <a:t>95% CI : (0.8054, 0.8557)</a:t>
            </a:r>
          </a:p>
          <a:p>
            <a:pPr lvl="1"/>
            <a:endParaRPr lang="en-US" dirty="0"/>
          </a:p>
          <a:p>
            <a:pPr lvl="2"/>
            <a:endParaRPr lang="en-US" dirty="0"/>
          </a:p>
          <a:p>
            <a:pPr lvl="1"/>
            <a:endParaRPr lang="en-US" dirty="0"/>
          </a:p>
          <a:p>
            <a:pPr marL="342900" lvl="1" indent="0">
              <a:buNone/>
            </a:pPr>
            <a:endParaRPr lang="en-US" dirty="0"/>
          </a:p>
          <a:p>
            <a:pPr marL="342900" lvl="1" indent="0">
              <a:buNone/>
            </a:pPr>
            <a:endParaRPr lang="en-US" dirty="0"/>
          </a:p>
        </p:txBody>
      </p:sp>
      <p:graphicFrame>
        <p:nvGraphicFramePr>
          <p:cNvPr id="5" name="Table 4"/>
          <p:cNvGraphicFramePr>
            <a:graphicFrameLocks noGrp="1"/>
          </p:cNvGraphicFramePr>
          <p:nvPr/>
        </p:nvGraphicFramePr>
        <p:xfrm>
          <a:off x="2181339" y="2555023"/>
          <a:ext cx="6180276" cy="1168718"/>
        </p:xfrm>
        <a:graphic>
          <a:graphicData uri="http://schemas.openxmlformats.org/drawingml/2006/table">
            <a:tbl>
              <a:tblPr firstRow="1" firstCol="1" bandRow="1"/>
              <a:tblGrid>
                <a:gridCol w="1545069">
                  <a:extLst>
                    <a:ext uri="{9D8B030D-6E8A-4147-A177-3AD203B41FA5}">
                      <a16:colId xmlns:a16="http://schemas.microsoft.com/office/drawing/2014/main" val="20000"/>
                    </a:ext>
                  </a:extLst>
                </a:gridCol>
                <a:gridCol w="1545069">
                  <a:extLst>
                    <a:ext uri="{9D8B030D-6E8A-4147-A177-3AD203B41FA5}">
                      <a16:colId xmlns:a16="http://schemas.microsoft.com/office/drawing/2014/main" val="20001"/>
                    </a:ext>
                  </a:extLst>
                </a:gridCol>
                <a:gridCol w="1545069">
                  <a:extLst>
                    <a:ext uri="{9D8B030D-6E8A-4147-A177-3AD203B41FA5}">
                      <a16:colId xmlns:a16="http://schemas.microsoft.com/office/drawing/2014/main" val="20002"/>
                    </a:ext>
                  </a:extLst>
                </a:gridCol>
                <a:gridCol w="1545069">
                  <a:extLst>
                    <a:ext uri="{9D8B030D-6E8A-4147-A177-3AD203B41FA5}">
                      <a16:colId xmlns:a16="http://schemas.microsoft.com/office/drawing/2014/main" val="20003"/>
                    </a:ext>
                  </a:extLst>
                </a:gridCol>
              </a:tblGrid>
              <a:tr h="233744">
                <a:tc>
                  <a:txBody>
                    <a:bodyPr/>
                    <a:lstStyle/>
                    <a:p>
                      <a:pPr marL="0" marR="0" algn="ctr">
                        <a:lnSpc>
                          <a:spcPct val="107000"/>
                        </a:lnSpc>
                        <a:spcBef>
                          <a:spcPts val="0"/>
                        </a:spcBef>
                        <a:spcAft>
                          <a:spcPts val="0"/>
                        </a:spcAft>
                      </a:pPr>
                      <a:r>
                        <a:rPr lang="en-US" sz="1500" b="0" dirty="0">
                          <a:effectLst/>
                          <a:latin typeface="Calibri" panose="020F0502020204030204" pitchFamily="34" charset="0"/>
                          <a:ea typeface="Calibri" panose="020F0502020204030204" pitchFamily="34" charset="0"/>
                          <a:cs typeface="Times New Roman" panose="02020603050405020304" pitchFamily="18" charset="0"/>
                        </a:rPr>
                        <a:t> </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0" dirty="0">
                          <a:effectLst/>
                          <a:latin typeface="Calibri" panose="020F0502020204030204" pitchFamily="34" charset="0"/>
                          <a:ea typeface="Calibri" panose="020F0502020204030204" pitchFamily="34" charset="0"/>
                          <a:cs typeface="Times New Roman" panose="02020603050405020304" pitchFamily="18" charset="0"/>
                        </a:rPr>
                        <a:t>Predicted</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0" dirty="0">
                          <a:effectLst/>
                          <a:latin typeface="Calibri" panose="020F0502020204030204" pitchFamily="34" charset="0"/>
                          <a:ea typeface="Calibri" panose="020F0502020204030204" pitchFamily="34" charset="0"/>
                          <a:cs typeface="Times New Roman" panose="02020603050405020304" pitchFamily="18" charset="0"/>
                        </a:rPr>
                        <a:t> </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0" dirty="0">
                          <a:effectLst/>
                          <a:latin typeface="Calibri" panose="020F0502020204030204" pitchFamily="34" charset="0"/>
                          <a:ea typeface="Calibri" panose="020F0502020204030204" pitchFamily="34" charset="0"/>
                          <a:cs typeface="Times New Roman" panose="02020603050405020304" pitchFamily="18" charset="0"/>
                        </a:rPr>
                        <a:t> </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3744">
                <a:tc>
                  <a:txBody>
                    <a:bodyPr/>
                    <a:lstStyle/>
                    <a:p>
                      <a:pPr marL="0" marR="0" algn="ctr">
                        <a:lnSpc>
                          <a:spcPct val="107000"/>
                        </a:lnSpc>
                        <a:spcBef>
                          <a:spcPts val="0"/>
                        </a:spcBef>
                        <a:spcAft>
                          <a:spcPts val="0"/>
                        </a:spcAft>
                      </a:pPr>
                      <a:r>
                        <a:rPr lang="en-US" sz="1500" b="0" dirty="0">
                          <a:effectLst/>
                          <a:latin typeface="Calibri" panose="020F0502020204030204" pitchFamily="34" charset="0"/>
                          <a:ea typeface="Calibri" panose="020F0502020204030204" pitchFamily="34" charset="0"/>
                          <a:cs typeface="Times New Roman" panose="02020603050405020304" pitchFamily="18" charset="0"/>
                        </a:rPr>
                        <a:t>Actual</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0" dirty="0">
                          <a:effectLst/>
                          <a:latin typeface="Calibri" panose="020F0502020204030204" pitchFamily="34" charset="0"/>
                          <a:ea typeface="Calibri" panose="020F0502020204030204" pitchFamily="34" charset="0"/>
                          <a:cs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0" dirty="0">
                          <a:effectLst/>
                          <a:latin typeface="Calibri" panose="020F0502020204030204" pitchFamily="34" charset="0"/>
                          <a:ea typeface="Calibri" panose="020F0502020204030204" pitchFamily="34" charset="0"/>
                          <a:cs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3744">
                <a:tc>
                  <a:txBody>
                    <a:bodyPr/>
                    <a:lstStyle/>
                    <a:p>
                      <a:pPr marL="0" marR="0" algn="ctr">
                        <a:lnSpc>
                          <a:spcPct val="107000"/>
                        </a:lnSpc>
                        <a:spcBef>
                          <a:spcPts val="0"/>
                        </a:spcBef>
                        <a:spcAft>
                          <a:spcPts val="0"/>
                        </a:spcAft>
                      </a:pPr>
                      <a:r>
                        <a:rPr lang="en-US" sz="1500" b="0" dirty="0">
                          <a:effectLst/>
                          <a:latin typeface="Calibri" panose="020F0502020204030204" pitchFamily="34" charset="0"/>
                          <a:ea typeface="Calibri" panose="020F0502020204030204" pitchFamily="34" charset="0"/>
                          <a:cs typeface="Times New Roman" panose="02020603050405020304" pitchFamily="18" charset="0"/>
                        </a:rPr>
                        <a:t>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0" dirty="0">
                          <a:effectLst/>
                          <a:latin typeface="Calibri" panose="020F0502020204030204" pitchFamily="34" charset="0"/>
                          <a:ea typeface="Calibri" panose="020F0502020204030204" pitchFamily="34" charset="0"/>
                          <a:cs typeface="Times New Roman" panose="02020603050405020304" pitchFamily="18" charset="0"/>
                        </a:rPr>
                        <a:t>491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0" dirty="0">
                          <a:effectLst/>
                          <a:latin typeface="Calibri" panose="020F0502020204030204" pitchFamily="34" charset="0"/>
                          <a:ea typeface="Calibri" panose="020F0502020204030204" pitchFamily="34" charset="0"/>
                          <a:cs typeface="Times New Roman" panose="02020603050405020304" pitchFamily="18" charset="0"/>
                        </a:rPr>
                        <a:t>92</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3744">
                <a:tc>
                  <a:txBody>
                    <a:bodyPr/>
                    <a:lstStyle/>
                    <a:p>
                      <a:pPr marL="0" marR="0" algn="ctr">
                        <a:lnSpc>
                          <a:spcPct val="107000"/>
                        </a:lnSpc>
                        <a:spcBef>
                          <a:spcPts val="0"/>
                        </a:spcBef>
                        <a:spcAft>
                          <a:spcPts val="0"/>
                        </a:spcAft>
                      </a:pPr>
                      <a:r>
                        <a:rPr lang="en-US" sz="1500" b="0" dirty="0">
                          <a:effectLst/>
                          <a:latin typeface="Calibri" panose="020F0502020204030204" pitchFamily="34" charset="0"/>
                          <a:ea typeface="Calibri" panose="020F0502020204030204" pitchFamily="34" charset="0"/>
                          <a:cs typeface="Times New Roman" panose="02020603050405020304" pitchFamily="18" charset="0"/>
                        </a:rPr>
                        <a:t>1</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0" dirty="0">
                          <a:effectLst/>
                          <a:latin typeface="Calibri" panose="020F0502020204030204" pitchFamily="34" charset="0"/>
                          <a:ea typeface="Calibri" panose="020F0502020204030204" pitchFamily="34" charset="0"/>
                          <a:cs typeface="Times New Roman" panose="02020603050405020304" pitchFamily="18" charset="0"/>
                        </a:rPr>
                        <a:t>58</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0" dirty="0">
                          <a:effectLst/>
                          <a:latin typeface="Calibri" panose="020F0502020204030204" pitchFamily="34" charset="0"/>
                          <a:ea typeface="Calibri" panose="020F0502020204030204" pitchFamily="34" charset="0"/>
                          <a:cs typeface="Times New Roman" panose="02020603050405020304" pitchFamily="18" charset="0"/>
                        </a:rPr>
                        <a:t>250</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3744">
                <a:tc>
                  <a:txBody>
                    <a:bodyPr/>
                    <a:lstStyle/>
                    <a:p>
                      <a:pPr marL="0" marR="0" algn="ctr">
                        <a:lnSpc>
                          <a:spcPct val="107000"/>
                        </a:lnSpc>
                        <a:spcBef>
                          <a:spcPts val="0"/>
                        </a:spcBef>
                        <a:spcAft>
                          <a:spcPts val="0"/>
                        </a:spcAft>
                      </a:pPr>
                      <a:endParaRPr lang="en-US"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0" dirty="0">
                          <a:effectLst/>
                          <a:latin typeface="Calibri" panose="020F0502020204030204" pitchFamily="34" charset="0"/>
                          <a:ea typeface="Calibri" panose="020F0502020204030204" pitchFamily="34" charset="0"/>
                          <a:cs typeface="Times New Roman" panose="02020603050405020304" pitchFamily="18" charset="0"/>
                        </a:rPr>
                        <a:t>549</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0" dirty="0">
                          <a:effectLst/>
                          <a:latin typeface="Calibri" panose="020F0502020204030204" pitchFamily="34" charset="0"/>
                          <a:ea typeface="Calibri" panose="020F0502020204030204" pitchFamily="34" charset="0"/>
                          <a:cs typeface="Times New Roman" panose="02020603050405020304" pitchFamily="18" charset="0"/>
                        </a:rPr>
                        <a:t>342</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500" b="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14008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Operation</a:t>
            </a:r>
          </a:p>
        </p:txBody>
      </p:sp>
      <p:pic>
        <p:nvPicPr>
          <p:cNvPr id="46081" name="Picture 1"/>
          <p:cNvPicPr>
            <a:picLocks noChangeAspect="1" noChangeArrowheads="1"/>
          </p:cNvPicPr>
          <p:nvPr/>
        </p:nvPicPr>
        <p:blipFill>
          <a:blip r:embed="rId2"/>
          <a:srcRect/>
          <a:stretch>
            <a:fillRect/>
          </a:stretch>
        </p:blipFill>
        <p:spPr bwMode="auto">
          <a:xfrm>
            <a:off x="1399344" y="577435"/>
            <a:ext cx="6316737" cy="5793385"/>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374708"/>
          </a:xfrm>
        </p:spPr>
        <p:txBody>
          <a:bodyPr>
            <a:noAutofit/>
          </a:bodyPr>
          <a:lstStyle/>
          <a:p>
            <a:r>
              <a:rPr lang="en-US" sz="2100" b="1" dirty="0"/>
              <a:t>EXAMPLE</a:t>
            </a:r>
          </a:p>
        </p:txBody>
      </p:sp>
      <p:sp>
        <p:nvSpPr>
          <p:cNvPr id="3" name="Content Placeholder 2"/>
          <p:cNvSpPr>
            <a:spLocks noGrp="1"/>
          </p:cNvSpPr>
          <p:nvPr>
            <p:ph idx="1"/>
          </p:nvPr>
        </p:nvSpPr>
        <p:spPr>
          <a:xfrm>
            <a:off x="1941909" y="1857031"/>
            <a:ext cx="6686550" cy="3433636"/>
          </a:xfrm>
        </p:spPr>
        <p:txBody>
          <a:bodyPr/>
          <a:lstStyle/>
          <a:p>
            <a:pPr lvl="1"/>
            <a:r>
              <a:rPr lang="en-US" sz="1500" dirty="0"/>
              <a:t>Tuning the Random Forests model</a:t>
            </a:r>
          </a:p>
          <a:p>
            <a:pPr marL="342900" lvl="1" indent="0">
              <a:buNone/>
            </a:pPr>
            <a:endParaRPr lang="en-US" sz="1500" dirty="0"/>
          </a:p>
          <a:p>
            <a:pPr lvl="2"/>
            <a:r>
              <a:rPr lang="en-US" sz="1350" dirty="0"/>
              <a:t>Objective is to find the best value of mtry (i.e. number of predictors chosen at each node)</a:t>
            </a:r>
          </a:p>
          <a:p>
            <a:pPr marL="685800" lvl="2" indent="0">
              <a:buNone/>
            </a:pPr>
            <a:endParaRPr lang="en-US" dirty="0"/>
          </a:p>
          <a:p>
            <a:pPr marL="685800" lvl="2" indent="0">
              <a:buNone/>
            </a:pPr>
            <a:r>
              <a:rPr lang="en-US" sz="1200" dirty="0"/>
              <a:t>tunefit=	train(as.factor(Survived)~ ., 		</a:t>
            </a:r>
          </a:p>
          <a:p>
            <a:pPr marL="685800" lvl="2" indent="0">
              <a:buNone/>
            </a:pPr>
            <a:r>
              <a:rPr lang="en-US" sz="1200" dirty="0"/>
              <a:t>	 	data=train1,</a:t>
            </a:r>
          </a:p>
          <a:p>
            <a:pPr marL="685800" lvl="2" indent="0">
              <a:buNone/>
            </a:pPr>
            <a:r>
              <a:rPr lang="en-US" sz="1200" dirty="0"/>
              <a:t>		method="rf", 						# ‘</a:t>
            </a:r>
            <a:r>
              <a:rPr lang="en-US" sz="1200" i="1" dirty="0"/>
              <a:t>rf’ stands for random forest</a:t>
            </a:r>
            <a:endParaRPr lang="en-US" sz="1200" dirty="0"/>
          </a:p>
          <a:p>
            <a:pPr marL="685800" lvl="2" indent="0">
              <a:buNone/>
            </a:pPr>
            <a:r>
              <a:rPr lang="en-US" sz="1200" dirty="0"/>
              <a:t>		metric="Accuracy",				# </a:t>
            </a:r>
            <a:r>
              <a:rPr lang="en-US" sz="1200" i="1" dirty="0"/>
              <a:t>what are we trying to improve</a:t>
            </a:r>
            <a:endParaRPr lang="en-US" sz="1200" dirty="0"/>
          </a:p>
          <a:p>
            <a:pPr marL="685800" lvl="2" indent="0">
              <a:buNone/>
            </a:pPr>
            <a:r>
              <a:rPr lang="en-US" sz="1200" dirty="0"/>
              <a:t>		tuneGrid=data.frame(mtry=c(2,3,4))) # </a:t>
            </a:r>
            <a:r>
              <a:rPr lang="en-US" sz="1200" i="1" dirty="0"/>
              <a:t>set of values to be considered</a:t>
            </a:r>
            <a:endParaRPr lang="en-US" dirty="0"/>
          </a:p>
        </p:txBody>
      </p:sp>
    </p:spTree>
    <p:extLst>
      <p:ext uri="{BB962C8B-B14F-4D97-AF65-F5344CB8AC3E}">
        <p14:creationId xmlns:p14="http://schemas.microsoft.com/office/powerpoint/2010/main" val="26820568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515173"/>
          </a:xfrm>
        </p:spPr>
        <p:txBody>
          <a:bodyPr>
            <a:normAutofit/>
          </a:bodyPr>
          <a:lstStyle/>
          <a:p>
            <a:r>
              <a:rPr lang="en-US" sz="2100" b="1" dirty="0"/>
              <a:t>EXAMPLE</a:t>
            </a:r>
          </a:p>
        </p:txBody>
      </p:sp>
      <p:sp>
        <p:nvSpPr>
          <p:cNvPr id="3" name="Content Placeholder 2"/>
          <p:cNvSpPr>
            <a:spLocks noGrp="1"/>
          </p:cNvSpPr>
          <p:nvPr>
            <p:ph idx="1"/>
          </p:nvPr>
        </p:nvSpPr>
        <p:spPr>
          <a:xfrm>
            <a:off x="1941909" y="1939658"/>
            <a:ext cx="6686550" cy="3351009"/>
          </a:xfrm>
        </p:spPr>
        <p:txBody>
          <a:bodyPr/>
          <a:lstStyle/>
          <a:p>
            <a:r>
              <a:rPr lang="en-US" sz="1500" dirty="0"/>
              <a:t>Tuning the Random Forests model</a:t>
            </a:r>
          </a:p>
          <a:p>
            <a:pPr marL="0" indent="0">
              <a:buNone/>
            </a:pPr>
            <a:endParaRPr lang="en-US" dirty="0"/>
          </a:p>
          <a:p>
            <a:pPr lvl="1"/>
            <a:r>
              <a:rPr lang="en-US" sz="1350" dirty="0"/>
              <a:t>Objective is to find the best value of mtry (i.e. number of features chosen at each node)</a:t>
            </a:r>
          </a:p>
          <a:p>
            <a:pPr marL="342900" lvl="1" indent="0">
              <a:buNone/>
            </a:pPr>
            <a:endParaRPr lang="en-US" dirty="0"/>
          </a:p>
          <a:p>
            <a:pPr marL="342900" lvl="1" indent="0">
              <a:buNone/>
            </a:pPr>
            <a:r>
              <a:rPr lang="en-US" dirty="0"/>
              <a:t>				mtry  	Accuracy </a:t>
            </a:r>
          </a:p>
          <a:p>
            <a:pPr marL="342900" lvl="1" indent="0">
              <a:buNone/>
            </a:pPr>
            <a:r>
              <a:rPr lang="en-US" dirty="0"/>
              <a:t>				2 		0.8236414				</a:t>
            </a:r>
          </a:p>
          <a:p>
            <a:pPr marL="342900" lvl="1" indent="0">
              <a:buNone/>
            </a:pPr>
            <a:r>
              <a:rPr lang="en-US" dirty="0"/>
              <a:t>				</a:t>
            </a:r>
            <a:r>
              <a:rPr lang="en-US" b="1" dirty="0"/>
              <a:t>3 		0.8310338</a:t>
            </a:r>
          </a:p>
          <a:p>
            <a:pPr marL="342900" lvl="1" indent="0">
              <a:buNone/>
            </a:pPr>
            <a:r>
              <a:rPr lang="en-US" dirty="0"/>
              <a:t>				4 		0.8302738</a:t>
            </a:r>
          </a:p>
        </p:txBody>
      </p:sp>
    </p:spTree>
    <p:extLst>
      <p:ext uri="{BB962C8B-B14F-4D97-AF65-F5344CB8AC3E}">
        <p14:creationId xmlns:p14="http://schemas.microsoft.com/office/powerpoint/2010/main" val="33303769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3"/>
            <a:ext cx="6683765" cy="465597"/>
          </a:xfrm>
        </p:spPr>
        <p:txBody>
          <a:bodyPr>
            <a:normAutofit/>
          </a:bodyPr>
          <a:lstStyle/>
          <a:p>
            <a:r>
              <a:rPr lang="en-US" sz="2100" b="1" dirty="0"/>
              <a:t>EXAMPLE</a:t>
            </a:r>
          </a:p>
        </p:txBody>
      </p:sp>
      <p:sp>
        <p:nvSpPr>
          <p:cNvPr id="3" name="Content Placeholder 2"/>
          <p:cNvSpPr>
            <a:spLocks noGrp="1"/>
          </p:cNvSpPr>
          <p:nvPr>
            <p:ph idx="1"/>
          </p:nvPr>
        </p:nvSpPr>
        <p:spPr>
          <a:xfrm>
            <a:off x="1941909" y="1956183"/>
            <a:ext cx="6686550" cy="3334484"/>
          </a:xfrm>
        </p:spPr>
        <p:txBody>
          <a:bodyPr/>
          <a:lstStyle/>
          <a:p>
            <a:r>
              <a:rPr lang="en-US" sz="1500" dirty="0"/>
              <a:t>Apply model to test data</a:t>
            </a:r>
          </a:p>
          <a:p>
            <a:pPr lvl="1"/>
            <a:r>
              <a:rPr lang="en-US" sz="1500" dirty="0"/>
              <a:t>Prediction  = predict (tunefit, newdata =test)</a:t>
            </a:r>
          </a:p>
          <a:p>
            <a:pPr lvl="1"/>
            <a:r>
              <a:rPr lang="en-US" sz="1500" dirty="0"/>
              <a:t>Will give you predictions for ‘Survival’. ‘0’ and ‘1’ values</a:t>
            </a:r>
          </a:p>
          <a:p>
            <a:endParaRPr lang="en-US" dirty="0"/>
          </a:p>
        </p:txBody>
      </p:sp>
    </p:spTree>
    <p:extLst>
      <p:ext uri="{BB962C8B-B14F-4D97-AF65-F5344CB8AC3E}">
        <p14:creationId xmlns:p14="http://schemas.microsoft.com/office/powerpoint/2010/main" val="21919446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1325332"/>
            <a:ext cx="6683765" cy="366446"/>
          </a:xfrm>
        </p:spPr>
        <p:txBody>
          <a:bodyPr>
            <a:noAutofit/>
          </a:bodyPr>
          <a:lstStyle/>
          <a:p>
            <a:r>
              <a:rPr lang="en-US" sz="2100" b="1" dirty="0"/>
              <a:t>REFERENCES</a:t>
            </a:r>
          </a:p>
        </p:txBody>
      </p:sp>
      <p:sp>
        <p:nvSpPr>
          <p:cNvPr id="3" name="Content Placeholder 2"/>
          <p:cNvSpPr>
            <a:spLocks noGrp="1"/>
          </p:cNvSpPr>
          <p:nvPr>
            <p:ph idx="1"/>
          </p:nvPr>
        </p:nvSpPr>
        <p:spPr>
          <a:xfrm>
            <a:off x="1941909" y="1832242"/>
            <a:ext cx="6686550" cy="3866921"/>
          </a:xfrm>
        </p:spPr>
        <p:txBody>
          <a:bodyPr>
            <a:normAutofit lnSpcReduction="10000"/>
          </a:bodyPr>
          <a:lstStyle/>
          <a:p>
            <a:r>
              <a:rPr lang="en-US" dirty="0">
                <a:hlinkClick r:id="rId2"/>
              </a:rPr>
              <a:t>Leo Breiman's Random Forests Page</a:t>
            </a:r>
            <a:endParaRPr lang="en-US" dirty="0"/>
          </a:p>
          <a:p>
            <a:r>
              <a:rPr lang="en-US" dirty="0">
                <a:hlinkClick r:id="rId3"/>
              </a:rPr>
              <a:t>An Introduction to Random Forest for Beginners: Salford Systems</a:t>
            </a:r>
            <a:endParaRPr lang="en-US" dirty="0"/>
          </a:p>
          <a:p>
            <a:r>
              <a:rPr lang="en-US" dirty="0">
                <a:hlinkClick r:id="rId4"/>
              </a:rPr>
              <a:t>Random Forests Lecture by Nando Freitas, University of British Columbia</a:t>
            </a:r>
            <a:endParaRPr lang="en-US" dirty="0"/>
          </a:p>
          <a:p>
            <a:r>
              <a:rPr lang="en-US" dirty="0">
                <a:hlinkClick r:id="rId5"/>
              </a:rPr>
              <a:t>Random Forests Lecture by Derek Kane</a:t>
            </a:r>
            <a:endParaRPr lang="en-US" dirty="0"/>
          </a:p>
          <a:p>
            <a:r>
              <a:rPr lang="en-US" dirty="0">
                <a:hlinkClick r:id="rId6"/>
              </a:rPr>
              <a:t>The Elements of Statistical Learning: Hastie, Tibshirani &amp; Friedman</a:t>
            </a:r>
            <a:endParaRPr lang="en-US" dirty="0"/>
          </a:p>
          <a:p>
            <a:r>
              <a:rPr lang="en-US" dirty="0">
                <a:hlinkClick r:id="rId7"/>
              </a:rPr>
              <a:t>Introduction to Statistical Learning: James, Witten, Hastie and Tibshirani</a:t>
            </a:r>
            <a:endParaRPr lang="en-US" dirty="0"/>
          </a:p>
          <a:p>
            <a:r>
              <a:rPr lang="en-US" dirty="0">
                <a:hlinkClick r:id="rId8"/>
              </a:rPr>
              <a:t>Trevor Stephens: Titanic Dataset Analysis using R</a:t>
            </a:r>
            <a:endParaRPr lang="en-US" dirty="0"/>
          </a:p>
          <a:p>
            <a:r>
              <a:rPr lang="en-US" dirty="0">
                <a:hlinkClick r:id="rId9"/>
              </a:rPr>
              <a:t>Curt Wehrley: Titanic Dataset Analysis using R</a:t>
            </a:r>
            <a:endParaRPr lang="en-US" dirty="0"/>
          </a:p>
          <a:p>
            <a:r>
              <a:rPr lang="en-US" dirty="0">
                <a:hlinkClick r:id="rId10"/>
              </a:rPr>
              <a:t>randomForest package in R</a:t>
            </a:r>
            <a:endParaRPr lang="en-US" dirty="0"/>
          </a:p>
          <a:p>
            <a:r>
              <a:rPr lang="en-US" dirty="0">
                <a:hlinkClick r:id="rId11"/>
              </a:rPr>
              <a:t>rpart package in R</a:t>
            </a:r>
            <a:endParaRPr lang="en-US" dirty="0"/>
          </a:p>
          <a:p>
            <a:r>
              <a:rPr lang="en-US" dirty="0">
                <a:hlinkClick r:id="rId12"/>
              </a:rPr>
              <a:t>caret package in R</a:t>
            </a:r>
            <a:endParaRPr lang="en-US" dirty="0"/>
          </a:p>
          <a:p>
            <a:r>
              <a:rPr lang="en-US" dirty="0">
                <a:hlinkClick r:id="rId13"/>
              </a:rPr>
              <a:t>Step-by-Step Decision Tree building</a:t>
            </a:r>
            <a:endParaRPr lang="en-US" dirty="0"/>
          </a:p>
          <a:p>
            <a:r>
              <a:rPr lang="en-US" dirty="0">
                <a:hlinkClick r:id="rId14"/>
              </a:rPr>
              <a:t>Machine Learning Benchmarks and Random  Forest Regression, Mark Segal</a:t>
            </a:r>
            <a:endParaRPr lang="en-US" dirty="0"/>
          </a:p>
          <a:p>
            <a:endParaRPr lang="en-US" dirty="0"/>
          </a:p>
        </p:txBody>
      </p:sp>
    </p:spTree>
    <p:extLst>
      <p:ext uri="{BB962C8B-B14F-4D97-AF65-F5344CB8AC3E}">
        <p14:creationId xmlns:p14="http://schemas.microsoft.com/office/powerpoint/2010/main" val="1646087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Entropy-Based Splitting Criterion</a:t>
            </a:r>
          </a:p>
        </p:txBody>
      </p:sp>
      <mc:AlternateContent xmlns:mc="http://schemas.openxmlformats.org/markup-compatibility/2006" xmlns:a14="http://schemas.microsoft.com/office/drawing/2010/main">
        <mc:Choice Requires="a14">
          <p:sp>
            <p:nvSpPr>
              <p:cNvPr id="94" name="Rectangle 4"/>
              <p:cNvSpPr>
                <a:spLocks noChangeArrowheads="1"/>
              </p:cNvSpPr>
              <p:nvPr/>
            </p:nvSpPr>
            <p:spPr bwMode="auto">
              <a:xfrm>
                <a:off x="249053" y="589937"/>
                <a:ext cx="8678864" cy="6033190"/>
              </a:xfrm>
              <a:prstGeom prst="rect">
                <a:avLst/>
              </a:prstGeom>
              <a:noFill/>
              <a:ln w="9525">
                <a:noFill/>
                <a:miter lim="800000"/>
                <a:headEnd/>
                <a:tailEnd/>
              </a:ln>
              <a:effectLst/>
            </p:spPr>
            <p:txBody>
              <a:bodyPr wrap="square" lIns="0" tIns="0" rIns="0" bIns="0">
                <a:spAutoFit/>
              </a:bodyPr>
              <a:lstStyle/>
              <a:p>
                <a:pPr marL="165100" indent="-165100">
                  <a:spcBef>
                    <a:spcPts val="0"/>
                  </a:spcBef>
                  <a:spcAft>
                    <a:spcPts val="25600"/>
                  </a:spcAft>
                  <a:buFont typeface="Arial" pitchFamily="34" charset="0"/>
                  <a:buChar char="•"/>
                </a:pPr>
                <a:r>
                  <a:rPr lang="en-US" sz="1800" b="1" dirty="0"/>
                  <a:t>We prefer trees that are simple and compact. Why? (Hint: Occam’s Razor).</a:t>
                </a:r>
              </a:p>
              <a:p>
                <a:pPr marL="165100" indent="-165100">
                  <a:spcBef>
                    <a:spcPts val="0"/>
                  </a:spcBef>
                  <a:spcAft>
                    <a:spcPts val="1200"/>
                  </a:spcAft>
                  <a:buFont typeface="Arial" pitchFamily="34" charset="0"/>
                  <a:buChar char="•"/>
                </a:pPr>
                <a:r>
                  <a:rPr lang="en-US" sz="1800" b="1" dirty="0"/>
                  <a:t>Hence, we seek a property query, </a:t>
                </a:r>
                <a14:m>
                  <m:oMath xmlns:m="http://schemas.openxmlformats.org/officeDocument/2006/math">
                    <m:r>
                      <a:rPr lang="en-US" sz="1800" i="1" dirty="0" smtClean="0">
                        <a:latin typeface="Cambria Math" panose="02040503050406030204" pitchFamily="18" charset="0"/>
                      </a:rPr>
                      <m:t>𝑇</m:t>
                    </m:r>
                    <m:r>
                      <a:rPr lang="en-US" sz="1800" i="1" baseline="-25000" dirty="0">
                        <a:latin typeface="Cambria Math" panose="02040503050406030204" pitchFamily="18" charset="0"/>
                      </a:rPr>
                      <m:t>𝑖</m:t>
                    </m:r>
                  </m:oMath>
                </a14:m>
                <a:r>
                  <a:rPr lang="en-US" sz="1800" b="1" dirty="0"/>
                  <a:t>, that splits the data at a node to increase the purity at that node. Let </a:t>
                </a:r>
                <a14:m>
                  <m:oMath xmlns:m="http://schemas.openxmlformats.org/officeDocument/2006/math">
                    <m:r>
                      <a:rPr lang="en-US" sz="1800" i="1" dirty="0" smtClean="0">
                        <a:latin typeface="Cambria Math" panose="02040503050406030204" pitchFamily="18" charset="0"/>
                      </a:rPr>
                      <m:t>𝑖</m:t>
                    </m:r>
                    <m:r>
                      <a:rPr lang="en-US" sz="1800" i="1" dirty="0">
                        <a:latin typeface="Cambria Math" panose="02040503050406030204" pitchFamily="18" charset="0"/>
                      </a:rPr>
                      <m:t>(</m:t>
                    </m:r>
                    <m:r>
                      <a:rPr lang="en-US" sz="1800" i="1" dirty="0">
                        <a:latin typeface="Cambria Math" panose="02040503050406030204" pitchFamily="18" charset="0"/>
                      </a:rPr>
                      <m:t>𝑁</m:t>
                    </m:r>
                    <m:r>
                      <a:rPr lang="en-US" sz="1800" i="1" dirty="0">
                        <a:latin typeface="Cambria Math" panose="02040503050406030204" pitchFamily="18" charset="0"/>
                      </a:rPr>
                      <m:t>)</m:t>
                    </m:r>
                  </m:oMath>
                </a14:m>
                <a:r>
                  <a:rPr lang="en-US" sz="1800" dirty="0"/>
                  <a:t> </a:t>
                </a:r>
                <a:r>
                  <a:rPr lang="en-US" sz="1800" b="1" dirty="0"/>
                  <a:t>denote the impurity of a node </a:t>
                </a:r>
                <a14:m>
                  <m:oMath xmlns:m="http://schemas.openxmlformats.org/officeDocument/2006/math">
                    <m:r>
                      <a:rPr lang="en-US" sz="1800" i="1" dirty="0" smtClean="0">
                        <a:latin typeface="Cambria Math" panose="02040503050406030204" pitchFamily="18" charset="0"/>
                      </a:rPr>
                      <m:t>𝑁</m:t>
                    </m:r>
                  </m:oMath>
                </a14:m>
                <a:r>
                  <a:rPr lang="en-US" sz="1800" b="1" dirty="0"/>
                  <a:t>.</a:t>
                </a:r>
              </a:p>
              <a:p>
                <a:pPr marL="165100" indent="-165100">
                  <a:spcBef>
                    <a:spcPts val="0"/>
                  </a:spcBef>
                  <a:spcAft>
                    <a:spcPts val="600"/>
                  </a:spcAft>
                  <a:buFont typeface="Arial" pitchFamily="34" charset="0"/>
                  <a:buChar char="•"/>
                </a:pPr>
                <a:r>
                  <a:rPr lang="en-US" sz="1800" b="1" dirty="0"/>
                  <a:t>To split data at a node, we need to find the question that results in the greatest entropy reduction (removes uncertainty in the data):</a:t>
                </a:r>
              </a:p>
              <a:p>
                <a:pPr marL="466725">
                  <a:spcBef>
                    <a:spcPts val="0"/>
                  </a:spcBef>
                  <a:spcAft>
                    <a:spcPts val="600"/>
                  </a:spcAft>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𝑖</m:t>
                      </m:r>
                      <m:d>
                        <m:dPr>
                          <m:ctrlPr>
                            <a:rPr lang="en-US" sz="1800" i="1" smtClean="0">
                              <a:latin typeface="Cambria Math" panose="02040503050406030204" pitchFamily="18" charset="0"/>
                            </a:rPr>
                          </m:ctrlPr>
                        </m:dPr>
                        <m:e>
                          <m:r>
                            <a:rPr lang="en-US" sz="1800" b="0" i="1" smtClean="0">
                              <a:latin typeface="Cambria Math" panose="02040503050406030204" pitchFamily="18" charset="0"/>
                            </a:rPr>
                            <m:t>𝑁</m:t>
                          </m:r>
                        </m:e>
                      </m:d>
                      <m:r>
                        <a:rPr lang="en-US" sz="1800" b="0" i="1" smtClean="0">
                          <a:latin typeface="Cambria Math" panose="02040503050406030204" pitchFamily="18" charset="0"/>
                        </a:rPr>
                        <m:t>=−</m:t>
                      </m:r>
                      <m:nary>
                        <m:naryPr>
                          <m:chr m:val="∑"/>
                          <m:supHide m:val="on"/>
                          <m:ctrlPr>
                            <a:rPr lang="en-US" sz="1800" i="1" smtClean="0">
                              <a:latin typeface="Cambria Math" panose="02040503050406030204" pitchFamily="18" charset="0"/>
                            </a:rPr>
                          </m:ctrlPr>
                        </m:naryPr>
                        <m:sub>
                          <m:r>
                            <m:rPr>
                              <m:brk m:alnAt="7"/>
                            </m:rPr>
                            <a:rPr lang="en-US" sz="1800" b="0" i="1" smtClean="0">
                              <a:latin typeface="Cambria Math" panose="02040503050406030204" pitchFamily="18" charset="0"/>
                            </a:rPr>
                            <m:t>𝑗</m:t>
                          </m:r>
                        </m:sub>
                        <m:sup/>
                        <m:e>
                          <m:r>
                            <a:rPr lang="en-US" sz="1800" b="0" i="1" smtClean="0">
                              <a:latin typeface="Cambria Math" panose="02040503050406030204" pitchFamily="18" charset="0"/>
                            </a:rPr>
                            <m:t>𝑃</m:t>
                          </m:r>
                          <m:d>
                            <m:dPr>
                              <m:ctrlPr>
                                <a:rPr lang="en-US" sz="1800" i="1" smtClean="0">
                                  <a:latin typeface="Cambria Math" panose="02040503050406030204" pitchFamily="18" charset="0"/>
                                </a:rPr>
                              </m:ctrlPr>
                            </m:dPr>
                            <m:e>
                              <m:sSub>
                                <m:sSubPr>
                                  <m:ctrlPr>
                                    <a:rPr lang="en-US" sz="1800" i="1">
                                      <a:latin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𝜔</m:t>
                                  </m:r>
                                </m:e>
                                <m:sub>
                                  <m:r>
                                    <a:rPr lang="en-US" sz="1800" b="0" i="1" smtClean="0">
                                      <a:latin typeface="Cambria Math" panose="02040503050406030204" pitchFamily="18" charset="0"/>
                                    </a:rPr>
                                    <m:t>𝑗</m:t>
                                  </m:r>
                                </m:sub>
                              </m:sSub>
                            </m:e>
                          </m:d>
                          <m:r>
                            <a:rPr lang="en-US" sz="1800" b="0" i="1" smtClean="0">
                              <a:latin typeface="Cambria Math" panose="02040503050406030204" pitchFamily="18" charset="0"/>
                            </a:rPr>
                            <m:t>𝑙𝑜𝑔</m:t>
                          </m:r>
                          <m:d>
                            <m:dPr>
                              <m:ctrlPr>
                                <a:rPr lang="en-US" sz="1800" i="1" smtClean="0">
                                  <a:latin typeface="Cambria Math" panose="02040503050406030204" pitchFamily="18" charset="0"/>
                                </a:rPr>
                              </m:ctrlPr>
                            </m:dPr>
                            <m:e>
                              <m:r>
                                <a:rPr lang="en-US" sz="1800" b="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0" i="1">
                                          <a:latin typeface="Cambria Math" panose="02040503050406030204" pitchFamily="18" charset="0"/>
                                          <a:ea typeface="Cambria Math" panose="02040503050406030204" pitchFamily="18" charset="0"/>
                                        </a:rPr>
                                        <m:t>𝜔</m:t>
                                      </m:r>
                                    </m:e>
                                    <m:sub>
                                      <m:r>
                                        <a:rPr lang="en-US" sz="1800" b="0" i="1">
                                          <a:latin typeface="Cambria Math" panose="02040503050406030204" pitchFamily="18" charset="0"/>
                                        </a:rPr>
                                        <m:t>𝑗</m:t>
                                      </m:r>
                                    </m:sub>
                                  </m:sSub>
                                </m:e>
                              </m:d>
                            </m:e>
                          </m:d>
                        </m:e>
                      </m:nary>
                    </m:oMath>
                  </m:oMathPara>
                </a14:m>
                <a:endParaRPr lang="en-US" sz="1800" b="1" dirty="0"/>
              </a:p>
              <a:p>
                <a:pPr marL="173038" indent="-163513">
                  <a:spcBef>
                    <a:spcPts val="0"/>
                  </a:spcBef>
                  <a:spcAft>
                    <a:spcPts val="1200"/>
                  </a:spcAft>
                  <a:buFont typeface="Arial" panose="020B0604020202020204" pitchFamily="34" charset="0"/>
                  <a:buChar char="•"/>
                </a:pPr>
                <a:r>
                  <a:rPr lang="en-US" sz="1800" b="1" dirty="0"/>
                  <a:t>Note this will peak when the two classes are equally likely (same size).</a:t>
                </a:r>
              </a:p>
            </p:txBody>
          </p:sp>
        </mc:Choice>
        <mc:Fallback xmlns="">
          <p:sp>
            <p:nvSpPr>
              <p:cNvPr id="94" name="Rectangle 4"/>
              <p:cNvSpPr>
                <a:spLocks noRot="1" noChangeAspect="1" noMove="1" noResize="1" noEditPoints="1" noAdjustHandles="1" noChangeArrowheads="1" noChangeShapeType="1" noTextEdit="1"/>
              </p:cNvSpPr>
              <p:nvPr/>
            </p:nvSpPr>
            <p:spPr bwMode="auto">
              <a:xfrm>
                <a:off x="249053" y="589937"/>
                <a:ext cx="8678864" cy="6033190"/>
              </a:xfrm>
              <a:prstGeom prst="rect">
                <a:avLst/>
              </a:prstGeom>
              <a:blipFill>
                <a:blip r:embed="rId3"/>
                <a:stretch>
                  <a:fillRect l="-1460" t="-1261" r="-292" b="-14076"/>
                </a:stretch>
              </a:blipFill>
              <a:ln w="9525">
                <a:noFill/>
                <a:miter lim="800000"/>
                <a:headEnd/>
                <a:tailEnd/>
              </a:ln>
              <a:effectLst/>
            </p:spPr>
            <p:txBody>
              <a:bodyPr/>
              <a:lstStyle/>
              <a:p>
                <a:r>
                  <a:rPr lang="en-US">
                    <a:noFill/>
                  </a:rPr>
                  <a:t> </a:t>
                </a:r>
              </a:p>
            </p:txBody>
          </p:sp>
        </mc:Fallback>
      </mc:AlternateContent>
      <p:pic>
        <p:nvPicPr>
          <p:cNvPr id="24582" name="Picture 6"/>
          <p:cNvPicPr>
            <a:picLocks noChangeAspect="1" noChangeArrowheads="1"/>
          </p:cNvPicPr>
          <p:nvPr/>
        </p:nvPicPr>
        <p:blipFill>
          <a:blip r:embed="rId4"/>
          <a:srcRect/>
          <a:stretch>
            <a:fillRect/>
          </a:stretch>
        </p:blipFill>
        <p:spPr bwMode="auto">
          <a:xfrm>
            <a:off x="225425" y="1059857"/>
            <a:ext cx="8678864" cy="281356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Alternate Splitting Criteria</a:t>
            </a:r>
          </a:p>
        </p:txBody>
      </p:sp>
      <mc:AlternateContent xmlns:mc="http://schemas.openxmlformats.org/markup-compatibility/2006" xmlns:a14="http://schemas.microsoft.com/office/drawing/2010/main">
        <mc:Choice Requires="a14">
          <p:sp>
            <p:nvSpPr>
              <p:cNvPr id="94" name="Rectangle 4"/>
              <p:cNvSpPr>
                <a:spLocks noChangeArrowheads="1"/>
              </p:cNvSpPr>
              <p:nvPr/>
            </p:nvSpPr>
            <p:spPr bwMode="auto">
              <a:xfrm>
                <a:off x="241117" y="589936"/>
                <a:ext cx="8686800" cy="5734663"/>
              </a:xfrm>
              <a:prstGeom prst="rect">
                <a:avLst/>
              </a:prstGeom>
              <a:noFill/>
              <a:ln w="9525">
                <a:noFill/>
                <a:miter lim="800000"/>
                <a:headEnd/>
                <a:tailEnd/>
              </a:ln>
              <a:effectLst/>
            </p:spPr>
            <p:txBody>
              <a:bodyPr wrap="square" lIns="0" tIns="0" rIns="0" bIns="0">
                <a:noAutofit/>
              </a:bodyPr>
              <a:lstStyle/>
              <a:p>
                <a:pPr marL="165100" indent="-165100">
                  <a:spcAft>
                    <a:spcPts val="600"/>
                  </a:spcAft>
                  <a:buFont typeface="Arial" pitchFamily="34" charset="0"/>
                  <a:buChar char="•"/>
                </a:pPr>
                <a:r>
                  <a:rPr lang="en-US" sz="1800" b="1" dirty="0"/>
                  <a:t>Variance impurity:</a:t>
                </a:r>
              </a:p>
              <a:p>
                <a:pPr marL="466725">
                  <a:spcAft>
                    <a:spcPts val="600"/>
                  </a:spcAft>
                </a:pPr>
                <a:r>
                  <a:rPr lang="en-US" sz="1800" b="1" dirty="0"/>
                  <a:t> </a:t>
                </a:r>
                <a14:m>
                  <m:oMath xmlns:m="http://schemas.openxmlformats.org/officeDocument/2006/math">
                    <m:r>
                      <a:rPr lang="en-US" sz="1800" b="0" i="1" smtClean="0">
                        <a:latin typeface="Cambria Math" panose="02040503050406030204" pitchFamily="18" charset="0"/>
                      </a:rPr>
                      <m:t>𝑖</m:t>
                    </m:r>
                    <m:d>
                      <m:dPr>
                        <m:ctrlPr>
                          <a:rPr lang="en-US" sz="1800" i="1" smtClean="0">
                            <a:latin typeface="Cambria Math" panose="02040503050406030204" pitchFamily="18" charset="0"/>
                          </a:rPr>
                        </m:ctrlPr>
                      </m:dPr>
                      <m:e>
                        <m:r>
                          <a:rPr lang="en-US" sz="1800" b="0" i="1" smtClean="0">
                            <a:latin typeface="Cambria Math" panose="02040503050406030204" pitchFamily="18" charset="0"/>
                          </a:rPr>
                          <m:t>𝑁</m:t>
                        </m:r>
                      </m:e>
                    </m:d>
                  </m:oMath>
                </a14:m>
                <a:r>
                  <a:rPr lang="en-US" sz="1800" dirty="0"/>
                  <a:t>= </a:t>
                </a:r>
                <a14:m>
                  <m:oMath xmlns:m="http://schemas.openxmlformats.org/officeDocument/2006/math">
                    <m:r>
                      <a:rPr lang="en-US" sz="1800" b="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0" i="1">
                                <a:latin typeface="Cambria Math" panose="02040503050406030204" pitchFamily="18" charset="0"/>
                                <a:ea typeface="Cambria Math" panose="02040503050406030204" pitchFamily="18" charset="0"/>
                              </a:rPr>
                              <m:t>𝜔</m:t>
                            </m:r>
                          </m:e>
                          <m:sub>
                            <m:r>
                              <a:rPr lang="en-US" sz="1800" b="0" i="1" smtClean="0">
                                <a:latin typeface="Cambria Math" panose="02040503050406030204" pitchFamily="18" charset="0"/>
                                <a:ea typeface="Cambria Math" panose="02040503050406030204" pitchFamily="18" charset="0"/>
                              </a:rPr>
                              <m:t>1</m:t>
                            </m:r>
                          </m:sub>
                        </m:sSub>
                      </m:e>
                    </m:d>
                  </m:oMath>
                </a14:m>
                <a:r>
                  <a:rPr lang="en-US" sz="1800" dirty="0"/>
                  <a:t> </a:t>
                </a:r>
                <a14:m>
                  <m:oMath xmlns:m="http://schemas.openxmlformats.org/officeDocument/2006/math">
                    <m:r>
                      <a:rPr lang="en-US" sz="1800" b="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0" i="1">
                                <a:latin typeface="Cambria Math" panose="02040503050406030204" pitchFamily="18" charset="0"/>
                                <a:ea typeface="Cambria Math" panose="02040503050406030204" pitchFamily="18" charset="0"/>
                              </a:rPr>
                              <m:t>𝜔</m:t>
                            </m:r>
                          </m:e>
                          <m:sub>
                            <m:r>
                              <a:rPr lang="en-US" sz="1800" b="0" i="1" smtClean="0">
                                <a:latin typeface="Cambria Math" panose="02040503050406030204" pitchFamily="18" charset="0"/>
                                <a:ea typeface="Cambria Math" panose="02040503050406030204" pitchFamily="18" charset="0"/>
                              </a:rPr>
                              <m:t>2</m:t>
                            </m:r>
                          </m:sub>
                        </m:sSub>
                      </m:e>
                    </m:d>
                  </m:oMath>
                </a14:m>
                <a:endParaRPr lang="en-US" sz="1800" dirty="0">
                  <a:sym typeface="Symbol" pitchFamily="18" charset="2"/>
                </a:endParaRPr>
              </a:p>
              <a:p>
                <a:pPr marL="173038">
                  <a:spcAft>
                    <a:spcPts val="1200"/>
                  </a:spcAft>
                </a:pPr>
                <a:r>
                  <a:rPr lang="en-US" sz="1800" b="1" dirty="0">
                    <a:sym typeface="Symbol" pitchFamily="18" charset="2"/>
                  </a:rPr>
                  <a:t>because this is related to the variance of a distribution associated with the two classes.</a:t>
                </a:r>
              </a:p>
              <a:p>
                <a:pPr marL="165100" indent="-165100">
                  <a:spcBef>
                    <a:spcPts val="0"/>
                  </a:spcBef>
                  <a:spcAft>
                    <a:spcPts val="600"/>
                  </a:spcAft>
                  <a:buFont typeface="Arial" pitchFamily="34" charset="0"/>
                  <a:buChar char="•"/>
                </a:pPr>
                <a:r>
                  <a:rPr lang="en-US" sz="1800" b="1" dirty="0">
                    <a:sym typeface="Symbol" pitchFamily="18" charset="2"/>
                  </a:rPr>
                  <a:t>Gini Impurity:</a:t>
                </a:r>
                <a:endParaRPr lang="en-US" sz="1800" dirty="0">
                  <a:sym typeface="Symbol" pitchFamily="18" charset="2"/>
                </a:endParaRPr>
              </a:p>
              <a:p>
                <a:pPr marL="466725">
                  <a:spcBef>
                    <a:spcPts val="0"/>
                  </a:spcBef>
                  <a:spcAft>
                    <a:spcPts val="600"/>
                  </a:spcAft>
                </a:pPr>
                <a14:m>
                  <m:oMath xmlns:m="http://schemas.openxmlformats.org/officeDocument/2006/math">
                    <m:r>
                      <a:rPr lang="en-US" sz="1800" i="1">
                        <a:latin typeface="Cambria Math" panose="02040503050406030204" pitchFamily="18" charset="0"/>
                      </a:rPr>
                      <m:t>𝑖</m:t>
                    </m:r>
                    <m:d>
                      <m:dPr>
                        <m:ctrlPr>
                          <a:rPr lang="en-US" sz="1800" i="1">
                            <a:latin typeface="Cambria Math" panose="02040503050406030204" pitchFamily="18" charset="0"/>
                          </a:rPr>
                        </m:ctrlPr>
                      </m:dPr>
                      <m:e>
                        <m:r>
                          <a:rPr lang="en-US" sz="1800" i="1">
                            <a:latin typeface="Cambria Math" panose="02040503050406030204" pitchFamily="18" charset="0"/>
                          </a:rPr>
                          <m:t>𝑁</m:t>
                        </m:r>
                      </m:e>
                    </m:d>
                  </m:oMath>
                </a14:m>
                <a:r>
                  <a:rPr lang="en-US" sz="1800" dirty="0"/>
                  <a:t>= </a:t>
                </a:r>
                <a14:m>
                  <m:oMath xmlns:m="http://schemas.openxmlformats.org/officeDocument/2006/math">
                    <m:nary>
                      <m:naryPr>
                        <m:chr m:val="∑"/>
                        <m:supHide m:val="on"/>
                        <m:ctrlPr>
                          <a:rPr lang="en-US" sz="1800" i="1" smtClean="0">
                            <a:latin typeface="Cambria Math" panose="02040503050406030204" pitchFamily="18" charset="0"/>
                          </a:rPr>
                        </m:ctrlPr>
                      </m:naryPr>
                      <m:sub>
                        <m:r>
                          <m:rPr>
                            <m:brk m:alnAt="7"/>
                          </m:rP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𝑗</m:t>
                        </m:r>
                      </m:sub>
                      <m:sup/>
                      <m:e>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𝜔</m:t>
                                </m:r>
                              </m:e>
                              <m:sub>
                                <m:r>
                                  <a:rPr lang="en-US" sz="1800" b="0" i="1" smtClean="0">
                                    <a:latin typeface="Cambria Math" panose="02040503050406030204" pitchFamily="18" charset="0"/>
                                    <a:ea typeface="Cambria Math" panose="02040503050406030204" pitchFamily="18" charset="0"/>
                                  </a:rPr>
                                  <m:t>𝑖</m:t>
                                </m:r>
                              </m:sub>
                            </m:sSub>
                          </m:e>
                        </m:d>
                        <m:r>
                          <m:rPr>
                            <m:nor/>
                          </m:rPr>
                          <a:rPr lang="en-US" sz="1800" dirty="0"/>
                          <m:t> </m:t>
                        </m:r>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𝜔</m:t>
                                </m:r>
                              </m:e>
                              <m:sub>
                                <m:r>
                                  <a:rPr lang="en-US" sz="1800" b="0" i="1" smtClean="0">
                                    <a:latin typeface="Cambria Math" panose="02040503050406030204" pitchFamily="18" charset="0"/>
                                    <a:ea typeface="Cambria Math" panose="02040503050406030204" pitchFamily="18" charset="0"/>
                                  </a:rPr>
                                  <m:t>𝑗</m:t>
                                </m:r>
                              </m:sub>
                            </m:sSub>
                          </m:e>
                        </m:d>
                      </m:e>
                    </m:nary>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1−</m:t>
                        </m:r>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𝑗</m:t>
                            </m:r>
                          </m:sub>
                          <m:sup/>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𝑃</m:t>
                                </m:r>
                              </m:e>
                              <m:sup>
                                <m:r>
                                  <a:rPr lang="en-US" sz="1800" b="0" i="1" smtClean="0">
                                    <a:latin typeface="Cambria Math" panose="02040503050406030204" pitchFamily="18" charset="0"/>
                                  </a:rPr>
                                  <m:t>2</m:t>
                                </m:r>
                              </m:sup>
                            </m:sSup>
                            <m:d>
                              <m:dPr>
                                <m:ctrlPr>
                                  <a:rPr lang="en-US" sz="1800" b="0" i="1" smtClean="0">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𝜔</m:t>
                                    </m:r>
                                  </m:e>
                                  <m:sub>
                                    <m:r>
                                      <a:rPr lang="en-US" sz="1800" i="1">
                                        <a:latin typeface="Cambria Math" panose="02040503050406030204" pitchFamily="18" charset="0"/>
                                        <a:ea typeface="Cambria Math" panose="02040503050406030204" pitchFamily="18" charset="0"/>
                                      </a:rPr>
                                      <m:t>𝑗</m:t>
                                    </m:r>
                                  </m:sub>
                                </m:sSub>
                              </m:e>
                            </m:d>
                          </m:e>
                        </m:nary>
                      </m:e>
                    </m:d>
                  </m:oMath>
                </a14:m>
                <a:endParaRPr lang="en-US" sz="1800" b="1" dirty="0">
                  <a:sym typeface="Symbol" pitchFamily="18" charset="2"/>
                </a:endParaRPr>
              </a:p>
              <a:p>
                <a:pPr marL="173038">
                  <a:spcBef>
                    <a:spcPts val="0"/>
                  </a:spcBef>
                  <a:spcAft>
                    <a:spcPts val="1200"/>
                  </a:spcAft>
                </a:pPr>
                <a:r>
                  <a:rPr lang="en-US" sz="1800" b="1" dirty="0">
                    <a:sym typeface="Symbol" pitchFamily="18" charset="2"/>
                  </a:rPr>
                  <a:t>The expected error rate at node </a:t>
                </a:r>
                <a14:m>
                  <m:oMath xmlns:m="http://schemas.openxmlformats.org/officeDocument/2006/math">
                    <m:r>
                      <a:rPr lang="en-US" sz="1800" i="1" dirty="0" smtClean="0">
                        <a:latin typeface="Cambria Math" panose="02040503050406030204" pitchFamily="18" charset="0"/>
                        <a:sym typeface="Symbol" pitchFamily="18" charset="2"/>
                      </a:rPr>
                      <m:t>𝑁</m:t>
                    </m:r>
                  </m:oMath>
                </a14:m>
                <a:r>
                  <a:rPr lang="en-US" sz="1800" b="1" dirty="0">
                    <a:sym typeface="Symbol" pitchFamily="18" charset="2"/>
                  </a:rPr>
                  <a:t> if the category label is selected randomly from the class distribution present at node </a:t>
                </a:r>
                <a14:m>
                  <m:oMath xmlns:m="http://schemas.openxmlformats.org/officeDocument/2006/math">
                    <m:r>
                      <a:rPr lang="en-US" sz="1800" i="1" dirty="0" smtClean="0">
                        <a:latin typeface="Cambria Math" panose="02040503050406030204" pitchFamily="18" charset="0"/>
                        <a:sym typeface="Symbol" pitchFamily="18" charset="2"/>
                      </a:rPr>
                      <m:t>𝑁</m:t>
                    </m:r>
                  </m:oMath>
                </a14:m>
                <a:r>
                  <a:rPr lang="en-US" sz="1800" b="1" dirty="0">
                    <a:sym typeface="Symbol" pitchFamily="18" charset="2"/>
                  </a:rPr>
                  <a:t>.</a:t>
                </a:r>
              </a:p>
              <a:p>
                <a:pPr marL="165100" indent="-165100">
                  <a:spcBef>
                    <a:spcPts val="0"/>
                  </a:spcBef>
                  <a:spcAft>
                    <a:spcPts val="600"/>
                  </a:spcAft>
                  <a:buFont typeface="Arial" pitchFamily="34" charset="0"/>
                  <a:buChar char="•"/>
                </a:pPr>
                <a:r>
                  <a:rPr lang="en-US" sz="1800" b="1" dirty="0">
                    <a:sym typeface="Symbol" pitchFamily="18" charset="2"/>
                  </a:rPr>
                  <a:t>Misclassification impurity:</a:t>
                </a:r>
              </a:p>
              <a:p>
                <a:pPr marL="466725">
                  <a:spcBef>
                    <a:spcPts val="0"/>
                  </a:spcBef>
                  <a:spcAft>
                    <a:spcPts val="1200"/>
                  </a:spcAft>
                </a:pPr>
                <a14:m>
                  <m:oMath xmlns:m="http://schemas.openxmlformats.org/officeDocument/2006/math">
                    <m:r>
                      <a:rPr lang="en-US" sz="1800" i="1">
                        <a:latin typeface="Cambria Math" panose="02040503050406030204" pitchFamily="18" charset="0"/>
                      </a:rPr>
                      <m:t>𝑖</m:t>
                    </m:r>
                    <m:d>
                      <m:dPr>
                        <m:ctrlPr>
                          <a:rPr lang="en-US" sz="1800" i="1">
                            <a:latin typeface="Cambria Math" panose="02040503050406030204" pitchFamily="18" charset="0"/>
                          </a:rPr>
                        </m:ctrlPr>
                      </m:dPr>
                      <m:e>
                        <m:r>
                          <a:rPr lang="en-US" sz="1800" i="1">
                            <a:latin typeface="Cambria Math" panose="02040503050406030204" pitchFamily="18" charset="0"/>
                          </a:rPr>
                          <m:t>𝑁</m:t>
                        </m:r>
                      </m:e>
                    </m:d>
                    <m:r>
                      <a:rPr lang="en-US" sz="1800" b="0" i="1" smtClean="0">
                        <a:latin typeface="Cambria Math" panose="02040503050406030204" pitchFamily="18" charset="0"/>
                      </a:rPr>
                      <m:t>=</m:t>
                    </m:r>
                  </m:oMath>
                </a14:m>
                <a:r>
                  <a:rPr lang="en-US" sz="1800" dirty="0"/>
                  <a:t> </a:t>
                </a:r>
                <a14:m>
                  <m:oMath xmlns:m="http://schemas.openxmlformats.org/officeDocument/2006/math">
                    <m:r>
                      <a:rPr lang="en-US" sz="1800">
                        <a:latin typeface="Cambria Math" panose="02040503050406030204" pitchFamily="18" charset="0"/>
                      </a:rPr>
                      <m:t>1−</m:t>
                    </m:r>
                    <m:sSub>
                      <m:sSubPr>
                        <m:ctrlPr>
                          <a:rPr lang="en-US" sz="1800" i="1">
                            <a:latin typeface="Cambria Math" panose="02040503050406030204" pitchFamily="18" charset="0"/>
                          </a:rPr>
                        </m:ctrlPr>
                      </m:sSubPr>
                      <m:e>
                        <m:r>
                          <m:rPr>
                            <m:sty m:val="p"/>
                          </m:rPr>
                          <a:rPr lang="en-US" sz="1800">
                            <a:latin typeface="Cambria Math" panose="02040503050406030204" pitchFamily="18" charset="0"/>
                          </a:rPr>
                          <m:t>max</m:t>
                        </m:r>
                      </m:e>
                      <m:sub>
                        <m:r>
                          <a:rPr lang="en-US" sz="1800" i="1">
                            <a:latin typeface="Cambria Math" panose="02040503050406030204" pitchFamily="18" charset="0"/>
                          </a:rPr>
                          <m:t>𝑗</m:t>
                        </m:r>
                      </m:sub>
                    </m:sSub>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𝜔</m:t>
                            </m:r>
                          </m:e>
                          <m:sub>
                            <m:r>
                              <a:rPr lang="en-US" sz="1800" i="1">
                                <a:latin typeface="Cambria Math" panose="02040503050406030204" pitchFamily="18" charset="0"/>
                                <a:ea typeface="Cambria Math" panose="02040503050406030204" pitchFamily="18" charset="0"/>
                              </a:rPr>
                              <m:t>𝑗</m:t>
                            </m:r>
                          </m:sub>
                        </m:sSub>
                      </m:e>
                    </m:d>
                  </m:oMath>
                </a14:m>
                <a:endParaRPr lang="en-US" sz="1800" b="1" dirty="0">
                  <a:sym typeface="Symbol" pitchFamily="18" charset="2"/>
                </a:endParaRPr>
              </a:p>
              <a:p>
                <a:pPr marL="173038">
                  <a:spcBef>
                    <a:spcPts val="0"/>
                  </a:spcBef>
                  <a:spcAft>
                    <a:spcPts val="1200"/>
                  </a:spcAft>
                </a:pPr>
                <a:r>
                  <a:rPr lang="en-US" sz="1800" b="1" dirty="0">
                    <a:sym typeface="Symbol" pitchFamily="18" charset="2"/>
                  </a:rPr>
                  <a:t>measures the minimum probability that a training pattern would be misclassified at node </a:t>
                </a:r>
                <a14:m>
                  <m:oMath xmlns:m="http://schemas.openxmlformats.org/officeDocument/2006/math">
                    <m:r>
                      <a:rPr lang="en-US" sz="1800" i="1" dirty="0" smtClean="0">
                        <a:latin typeface="Cambria Math" panose="02040503050406030204" pitchFamily="18" charset="0"/>
                        <a:sym typeface="Symbol" pitchFamily="18" charset="2"/>
                      </a:rPr>
                      <m:t>𝑁</m:t>
                    </m:r>
                  </m:oMath>
                </a14:m>
                <a:r>
                  <a:rPr lang="en-US" sz="1800" b="1" dirty="0">
                    <a:sym typeface="Symbol" pitchFamily="18" charset="2"/>
                  </a:rPr>
                  <a:t>.</a:t>
                </a:r>
              </a:p>
              <a:p>
                <a:pPr marL="165100" indent="-165100">
                  <a:spcBef>
                    <a:spcPts val="0"/>
                  </a:spcBef>
                  <a:spcAft>
                    <a:spcPts val="600"/>
                  </a:spcAft>
                  <a:buFont typeface="Arial" pitchFamily="34" charset="0"/>
                  <a:buChar char="•"/>
                </a:pPr>
                <a:r>
                  <a:rPr lang="en-US" sz="1800" b="1" dirty="0">
                    <a:sym typeface="Symbol" pitchFamily="18" charset="2"/>
                  </a:rPr>
                  <a:t>In practice, simple entropy splitting (choosing the question that splits the data into two classes of equal size) is very effective.</a:t>
                </a:r>
              </a:p>
            </p:txBody>
          </p:sp>
        </mc:Choice>
        <mc:Fallback xmlns="">
          <p:sp>
            <p:nvSpPr>
              <p:cNvPr id="94" name="Rectangle 4"/>
              <p:cNvSpPr>
                <a:spLocks noRot="1" noChangeAspect="1" noMove="1" noResize="1" noEditPoints="1" noAdjustHandles="1" noChangeArrowheads="1" noChangeShapeType="1" noTextEdit="1"/>
              </p:cNvSpPr>
              <p:nvPr/>
            </p:nvSpPr>
            <p:spPr bwMode="auto">
              <a:xfrm>
                <a:off x="241117" y="589936"/>
                <a:ext cx="8686800" cy="5734663"/>
              </a:xfrm>
              <a:prstGeom prst="rect">
                <a:avLst/>
              </a:prstGeom>
              <a:blipFill>
                <a:blip r:embed="rId3"/>
                <a:stretch>
                  <a:fillRect l="-1606" t="-1327" r="-2190"/>
                </a:stretch>
              </a:blipFill>
              <a:ln w="9525">
                <a:noFill/>
                <a:miter lim="800000"/>
                <a:headEnd/>
                <a:tailEnd/>
              </a:ln>
              <a:effectLst/>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p:cNvSpPr txBox="1">
            <a:spLocks noChangeArrowheads="1"/>
          </p:cNvSpPr>
          <p:nvPr/>
        </p:nvSpPr>
        <p:spPr bwMode="auto">
          <a:xfrm>
            <a:off x="228600"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Choosing A Question</a:t>
            </a:r>
          </a:p>
        </p:txBody>
      </p:sp>
      <mc:AlternateContent xmlns:mc="http://schemas.openxmlformats.org/markup-compatibility/2006" xmlns:a14="http://schemas.microsoft.com/office/drawing/2010/main">
        <mc:Choice Requires="a14">
          <p:sp>
            <p:nvSpPr>
              <p:cNvPr id="93" name="Rectangle 4"/>
              <p:cNvSpPr>
                <a:spLocks noChangeArrowheads="1"/>
              </p:cNvSpPr>
              <p:nvPr/>
            </p:nvSpPr>
            <p:spPr bwMode="auto">
              <a:xfrm>
                <a:off x="228600" y="652985"/>
                <a:ext cx="8686800" cy="4957240"/>
              </a:xfrm>
              <a:prstGeom prst="rect">
                <a:avLst/>
              </a:prstGeom>
              <a:noFill/>
              <a:ln w="9525">
                <a:noFill/>
                <a:miter lim="800000"/>
                <a:headEnd/>
                <a:tailEnd/>
              </a:ln>
              <a:effectLst/>
            </p:spPr>
            <p:txBody>
              <a:bodyPr wrap="square" lIns="0" tIns="0" rIns="0" bIns="0">
                <a:noAutofit/>
              </a:bodyPr>
              <a:lstStyle/>
              <a:p>
                <a:pPr marL="165100" indent="-165100">
                  <a:spcAft>
                    <a:spcPts val="600"/>
                  </a:spcAft>
                  <a:buFont typeface="Arial" pitchFamily="34" charset="0"/>
                  <a:buChar char="•"/>
                </a:pPr>
                <a:r>
                  <a:rPr lang="en-US" sz="1800" b="1" dirty="0"/>
                  <a:t>An obvious heuristic is to choose the query that maximizes the decrease in impurity:</a:t>
                </a:r>
                <a:endParaRPr lang="en-US" sz="1800" b="0" i="1" dirty="0">
                  <a:latin typeface="Cambria Math" panose="02040503050406030204" pitchFamily="18" charset="0"/>
                  <a:ea typeface="Cambria Math" panose="02040503050406030204" pitchFamily="18" charset="0"/>
                </a:endParaRPr>
              </a:p>
              <a:p>
                <a:pPr marL="466725">
                  <a:spcAft>
                    <a:spcPts val="600"/>
                  </a:spcAft>
                </a:pPr>
                <a14:m>
                  <m:oMath xmlns:m="http://schemas.openxmlformats.org/officeDocument/2006/math">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𝑖</m:t>
                    </m:r>
                    <m:d>
                      <m:dPr>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𝑁</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𝑖</m:t>
                    </m:r>
                    <m:d>
                      <m:dPr>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𝑁</m:t>
                        </m:r>
                      </m:e>
                    </m:d>
                    <m:r>
                      <a:rPr lang="en-US" sz="1800" b="0" i="1" smtClean="0">
                        <a:latin typeface="Cambria Math" panose="02040503050406030204" pitchFamily="18" charset="0"/>
                        <a:ea typeface="Cambria Math" panose="02040503050406030204" pitchFamily="18" charset="0"/>
                      </a:rPr>
                      <m:t>−</m:t>
                    </m:r>
                    <m:sSub>
                      <m:sSubPr>
                        <m:ctrlPr>
                          <a:rPr lang="en-US" sz="180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𝑃</m:t>
                        </m:r>
                      </m:e>
                      <m:sub>
                        <m:r>
                          <a:rPr lang="en-US" sz="1800" b="0" i="1" smtClean="0">
                            <a:latin typeface="Cambria Math" panose="02040503050406030204" pitchFamily="18" charset="0"/>
                            <a:ea typeface="Cambria Math" panose="02040503050406030204" pitchFamily="18" charset="0"/>
                          </a:rPr>
                          <m:t>𝐿</m:t>
                        </m:r>
                      </m:sub>
                    </m:sSub>
                    <m:d>
                      <m:dPr>
                        <m:ctrlPr>
                          <a:rPr lang="en-US" sz="1800" i="1" smtClean="0">
                            <a:latin typeface="Cambria Math" panose="02040503050406030204" pitchFamily="18" charset="0"/>
                            <a:ea typeface="Cambria Math" panose="02040503050406030204" pitchFamily="18" charset="0"/>
                          </a:rPr>
                        </m:ctrlPr>
                      </m:dPr>
                      <m:e>
                        <m:sSub>
                          <m:sSubPr>
                            <m:ctrlPr>
                              <a:rPr lang="en-US" sz="180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𝑁</m:t>
                            </m:r>
                          </m:e>
                          <m:sub>
                            <m:r>
                              <a:rPr lang="en-US" sz="1800" b="0" i="1" smtClean="0">
                                <a:latin typeface="Cambria Math" panose="02040503050406030204" pitchFamily="18" charset="0"/>
                                <a:ea typeface="Cambria Math" panose="02040503050406030204" pitchFamily="18" charset="0"/>
                              </a:rPr>
                              <m:t>𝐿</m:t>
                            </m:r>
                          </m:sub>
                        </m:sSub>
                      </m:e>
                    </m:d>
                    <m:r>
                      <a:rPr lang="en-US" sz="1800" b="0" i="1" smtClean="0">
                        <a:latin typeface="Cambria Math" panose="02040503050406030204" pitchFamily="18" charset="0"/>
                        <a:ea typeface="Cambria Math" panose="02040503050406030204" pitchFamily="18" charset="0"/>
                      </a:rPr>
                      <m:t>−</m:t>
                    </m:r>
                    <m:d>
                      <m:dPr>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m:t>
                        </m:r>
                        <m:sSub>
                          <m:sSubPr>
                            <m:ctrlPr>
                              <a:rPr lang="en-US" sz="1800" i="1">
                                <a:latin typeface="Cambria Math" panose="02040503050406030204" pitchFamily="18" charset="0"/>
                                <a:ea typeface="Cambria Math" panose="02040503050406030204" pitchFamily="18" charset="0"/>
                              </a:rPr>
                            </m:ctrlPr>
                          </m:sSubPr>
                          <m:e>
                            <m:r>
                              <a:rPr lang="en-US" sz="1800" b="0" i="1">
                                <a:latin typeface="Cambria Math" panose="02040503050406030204" pitchFamily="18" charset="0"/>
                                <a:ea typeface="Cambria Math" panose="02040503050406030204" pitchFamily="18" charset="0"/>
                              </a:rPr>
                              <m:t>𝑃</m:t>
                            </m:r>
                          </m:e>
                          <m:sub>
                            <m:r>
                              <a:rPr lang="en-US" sz="1800" b="0" i="1">
                                <a:latin typeface="Cambria Math" panose="02040503050406030204" pitchFamily="18" charset="0"/>
                                <a:ea typeface="Cambria Math" panose="02040503050406030204" pitchFamily="18" charset="0"/>
                              </a:rPr>
                              <m:t>𝐿</m:t>
                            </m:r>
                          </m:sub>
                        </m:sSub>
                      </m:e>
                    </m:d>
                  </m:oMath>
                </a14:m>
                <a:r>
                  <a:rPr lang="en-US" sz="1800" dirty="0">
                    <a:ea typeface="Cambria Math" panose="02040503050406030204" pitchFamily="18" charset="0"/>
                  </a:rPr>
                  <a:t> </a:t>
                </a:r>
                <a14:m>
                  <m:oMath xmlns:m="http://schemas.openxmlformats.org/officeDocument/2006/math">
                    <m:r>
                      <a:rPr lang="en-US" sz="1800" b="0" i="1">
                        <a:latin typeface="Cambria Math" panose="02040503050406030204" pitchFamily="18" charset="0"/>
                        <a:ea typeface="Cambria Math" panose="02040503050406030204" pitchFamily="18" charset="0"/>
                      </a:rPr>
                      <m:t>𝑖</m:t>
                    </m:r>
                    <m:d>
                      <m:dPr>
                        <m:ctrlPr>
                          <a:rPr lang="en-US" sz="1800" i="1">
                            <a:latin typeface="Cambria Math" panose="02040503050406030204" pitchFamily="18" charset="0"/>
                            <a:ea typeface="Cambria Math" panose="02040503050406030204" pitchFamily="18" charset="0"/>
                          </a:rPr>
                        </m:ctrlPr>
                      </m:dPr>
                      <m:e>
                        <m:sSub>
                          <m:sSubPr>
                            <m:ctrlPr>
                              <a:rPr lang="en-US" sz="180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𝑁</m:t>
                            </m:r>
                          </m:e>
                          <m:sub>
                            <m:r>
                              <a:rPr lang="en-US" sz="1800" b="0" i="1" smtClean="0">
                                <a:latin typeface="Cambria Math" panose="02040503050406030204" pitchFamily="18" charset="0"/>
                                <a:ea typeface="Cambria Math" panose="02040503050406030204" pitchFamily="18" charset="0"/>
                              </a:rPr>
                              <m:t>𝑅</m:t>
                            </m:r>
                          </m:sub>
                        </m:sSub>
                      </m:e>
                    </m:d>
                  </m:oMath>
                </a14:m>
                <a:endParaRPr lang="en-US" sz="1800" dirty="0">
                  <a:solidFill>
                    <a:schemeClr val="bg1"/>
                  </a:solidFill>
                </a:endParaRPr>
              </a:p>
              <a:p>
                <a:pPr marL="165100" indent="-165100">
                  <a:spcBef>
                    <a:spcPts val="0"/>
                  </a:spcBef>
                  <a:spcAft>
                    <a:spcPts val="1200"/>
                  </a:spcAft>
                </a:pPr>
                <a:r>
                  <a:rPr lang="en-US" sz="1800" b="1" dirty="0"/>
                  <a:t>	where </a:t>
                </a:r>
                <a14:m>
                  <m:oMath xmlns:m="http://schemas.openxmlformats.org/officeDocument/2006/math">
                    <m:r>
                      <a:rPr lang="en-US" sz="1800" i="1" dirty="0" smtClean="0">
                        <a:latin typeface="Cambria Math" panose="02040503050406030204" pitchFamily="18" charset="0"/>
                      </a:rPr>
                      <m:t>𝑁</m:t>
                    </m:r>
                    <m:r>
                      <a:rPr lang="en-US" sz="1800" i="1" baseline="-25000" dirty="0">
                        <a:latin typeface="Cambria Math" panose="02040503050406030204" pitchFamily="18" charset="0"/>
                      </a:rPr>
                      <m:t>𝐿</m:t>
                    </m:r>
                  </m:oMath>
                </a14:m>
                <a:r>
                  <a:rPr lang="en-US" sz="1800" b="1" dirty="0"/>
                  <a:t> and </a:t>
                </a:r>
                <a14:m>
                  <m:oMath xmlns:m="http://schemas.openxmlformats.org/officeDocument/2006/math">
                    <m:r>
                      <a:rPr lang="en-US" sz="1800" i="1" dirty="0" smtClean="0">
                        <a:latin typeface="Cambria Math" panose="02040503050406030204" pitchFamily="18" charset="0"/>
                      </a:rPr>
                      <m:t>𝑁</m:t>
                    </m:r>
                    <m:r>
                      <a:rPr lang="en-US" sz="1800" i="1" baseline="-25000" dirty="0">
                        <a:latin typeface="Cambria Math" panose="02040503050406030204" pitchFamily="18" charset="0"/>
                      </a:rPr>
                      <m:t>𝑅</m:t>
                    </m:r>
                  </m:oMath>
                </a14:m>
                <a:r>
                  <a:rPr lang="en-US" sz="1800" b="1" dirty="0"/>
                  <a:t> are the left and right descendant nodes, </a:t>
                </a:r>
                <a14:m>
                  <m:oMath xmlns:m="http://schemas.openxmlformats.org/officeDocument/2006/math">
                    <m:r>
                      <a:rPr lang="en-US" sz="1800" i="1" dirty="0" smtClean="0">
                        <a:latin typeface="Cambria Math" panose="02040503050406030204" pitchFamily="18" charset="0"/>
                      </a:rPr>
                      <m:t>𝑖</m:t>
                    </m:r>
                    <m:r>
                      <a:rPr lang="en-US" sz="1800" i="1" dirty="0">
                        <a:latin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𝑁</m:t>
                        </m:r>
                      </m:e>
                      <m:sub>
                        <m:r>
                          <a:rPr lang="en-US" sz="1800" i="1">
                            <a:latin typeface="Cambria Math" panose="02040503050406030204" pitchFamily="18" charset="0"/>
                            <a:ea typeface="Cambria Math" panose="02040503050406030204" pitchFamily="18" charset="0"/>
                          </a:rPr>
                          <m:t>𝐿</m:t>
                        </m:r>
                      </m:sub>
                    </m:sSub>
                    <m:r>
                      <a:rPr lang="en-US" sz="1800" i="1" dirty="0">
                        <a:latin typeface="Cambria Math" panose="02040503050406030204" pitchFamily="18" charset="0"/>
                      </a:rPr>
                      <m:t>)</m:t>
                    </m:r>
                  </m:oMath>
                </a14:m>
                <a:r>
                  <a:rPr lang="en-US" sz="1800" b="1" dirty="0"/>
                  <a:t> and </a:t>
                </a:r>
                <a14:m>
                  <m:oMath xmlns:m="http://schemas.openxmlformats.org/officeDocument/2006/math">
                    <m:r>
                      <a:rPr lang="en-US" sz="1800" i="1" dirty="0" smtClean="0">
                        <a:latin typeface="Cambria Math" panose="02040503050406030204" pitchFamily="18" charset="0"/>
                      </a:rPr>
                      <m:t>𝑖</m:t>
                    </m:r>
                    <m:r>
                      <a:rPr lang="en-US" sz="1800" i="1" dirty="0">
                        <a:latin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𝑁</m:t>
                        </m:r>
                      </m:e>
                      <m:sub>
                        <m:r>
                          <a:rPr lang="en-US" sz="1800" i="1">
                            <a:latin typeface="Cambria Math" panose="02040503050406030204" pitchFamily="18" charset="0"/>
                            <a:ea typeface="Cambria Math" panose="02040503050406030204" pitchFamily="18" charset="0"/>
                          </a:rPr>
                          <m:t>𝑅</m:t>
                        </m:r>
                      </m:sub>
                    </m:sSub>
                    <m:r>
                      <a:rPr lang="en-US" sz="1800" i="1" dirty="0">
                        <a:latin typeface="Cambria Math" panose="02040503050406030204" pitchFamily="18" charset="0"/>
                      </a:rPr>
                      <m:t>)</m:t>
                    </m:r>
                  </m:oMath>
                </a14:m>
                <a:r>
                  <a:rPr lang="en-US" sz="1800" b="1" dirty="0"/>
                  <a:t> are their respective impurities, and </a:t>
                </a:r>
                <a14:m>
                  <m:oMath xmlns:m="http://schemas.openxmlformats.org/officeDocument/2006/math">
                    <m:r>
                      <a:rPr lang="en-US" sz="1800" i="1" dirty="0" smtClean="0">
                        <a:latin typeface="Cambria Math" panose="02040503050406030204" pitchFamily="18" charset="0"/>
                      </a:rPr>
                      <m:t>𝑃</m:t>
                    </m:r>
                    <m:r>
                      <a:rPr lang="en-US" sz="1800" i="1" baseline="-25000" dirty="0">
                        <a:latin typeface="Cambria Math" panose="02040503050406030204" pitchFamily="18" charset="0"/>
                      </a:rPr>
                      <m:t>𝐿</m:t>
                    </m:r>
                  </m:oMath>
                </a14:m>
                <a:r>
                  <a:rPr lang="en-US" sz="1800" b="1" dirty="0"/>
                  <a:t> is the fraction of patterns at node </a:t>
                </a:r>
                <a14:m>
                  <m:oMath xmlns:m="http://schemas.openxmlformats.org/officeDocument/2006/math">
                    <m:r>
                      <a:rPr lang="en-US" sz="1800" i="1" dirty="0" smtClean="0">
                        <a:latin typeface="Cambria Math" panose="02040503050406030204" pitchFamily="18" charset="0"/>
                      </a:rPr>
                      <m:t>𝑁</m:t>
                    </m:r>
                  </m:oMath>
                </a14:m>
                <a:r>
                  <a:rPr lang="en-US" sz="1800" b="1" dirty="0"/>
                  <a:t> that will be assigned to </a:t>
                </a:r>
                <a14:m>
                  <m:oMath xmlns:m="http://schemas.openxmlformats.org/officeDocument/2006/math">
                    <m:r>
                      <a:rPr lang="en-US" sz="1800" i="1" dirty="0" smtClean="0">
                        <a:latin typeface="Cambria Math" panose="02040503050406030204" pitchFamily="18" charset="0"/>
                      </a:rPr>
                      <m:t>𝑁</m:t>
                    </m:r>
                    <m:r>
                      <a:rPr lang="en-US" sz="1800" i="1" baseline="-25000" dirty="0">
                        <a:latin typeface="Cambria Math" panose="02040503050406030204" pitchFamily="18" charset="0"/>
                      </a:rPr>
                      <m:t>𝐿</m:t>
                    </m:r>
                  </m:oMath>
                </a14:m>
                <a:r>
                  <a:rPr lang="en-US" sz="1800" b="1" dirty="0"/>
                  <a:t> when query </a:t>
                </a:r>
                <a14:m>
                  <m:oMath xmlns:m="http://schemas.openxmlformats.org/officeDocument/2006/math">
                    <m:r>
                      <a:rPr lang="en-US" sz="1800" i="1" dirty="0" smtClean="0">
                        <a:latin typeface="Cambria Math" panose="02040503050406030204" pitchFamily="18" charset="0"/>
                      </a:rPr>
                      <m:t>𝑇</m:t>
                    </m:r>
                    <m:r>
                      <a:rPr lang="en-US" sz="1800" i="1" baseline="-25000" dirty="0">
                        <a:latin typeface="Cambria Math" panose="02040503050406030204" pitchFamily="18" charset="0"/>
                      </a:rPr>
                      <m:t>𝑖</m:t>
                    </m:r>
                  </m:oMath>
                </a14:m>
                <a:r>
                  <a:rPr lang="en-US" sz="1800" b="1" dirty="0"/>
                  <a:t> is chosen.</a:t>
                </a:r>
              </a:p>
              <a:p>
                <a:pPr marL="165100" indent="-165100">
                  <a:spcBef>
                    <a:spcPts val="0"/>
                  </a:spcBef>
                  <a:spcAft>
                    <a:spcPts val="1200"/>
                  </a:spcAft>
                  <a:buFont typeface="Arial" pitchFamily="34" charset="0"/>
                  <a:buChar char="•"/>
                </a:pPr>
                <a:r>
                  <a:rPr lang="en-US" sz="1800" b="1" dirty="0"/>
                  <a:t>This approach is considered part of a class of algorithms known as “greedy.”</a:t>
                </a:r>
              </a:p>
              <a:p>
                <a:pPr marL="165100" indent="-165100">
                  <a:spcBef>
                    <a:spcPts val="0"/>
                  </a:spcBef>
                  <a:spcAft>
                    <a:spcPts val="1200"/>
                  </a:spcAft>
                  <a:buFont typeface="Arial" pitchFamily="34" charset="0"/>
                  <a:buChar char="•"/>
                </a:pPr>
                <a:r>
                  <a:rPr lang="en-US" sz="1800" b="1" dirty="0"/>
                  <a:t>Note this decision is “local” and does not guarantee an overall optimal tree.</a:t>
                </a:r>
              </a:p>
              <a:p>
                <a:pPr marL="165100" indent="-165100">
                  <a:spcBef>
                    <a:spcPts val="0"/>
                  </a:spcBef>
                  <a:spcAft>
                    <a:spcPts val="600"/>
                  </a:spcAft>
                  <a:buFont typeface="Arial" pitchFamily="34" charset="0"/>
                  <a:buChar char="•"/>
                </a:pPr>
                <a:r>
                  <a:rPr lang="en-US" sz="1800" b="1" dirty="0"/>
                  <a:t>A multiway split can be optimized using the gain ratio impurity:</a:t>
                </a:r>
              </a:p>
              <a:p>
                <a:pPr marL="466725">
                  <a:spcBef>
                    <a:spcPts val="0"/>
                  </a:spcBef>
                  <a:spcAft>
                    <a:spcPts val="600"/>
                  </a:spcAft>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Cambria Math" panose="02040503050406030204" pitchFamily="18" charset="0"/>
                        </a:rPr>
                        <m:t>∆</m:t>
                      </m:r>
                      <m:sSup>
                        <m:sSupPr>
                          <m:ctrlPr>
                            <a:rPr lang="en-US" sz="180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𝑖</m:t>
                          </m:r>
                        </m:e>
                        <m:sup>
                          <m:r>
                            <a:rPr lang="en-US" sz="1800" b="0" i="1" smtClean="0">
                              <a:latin typeface="Cambria Math" panose="02040503050406030204" pitchFamily="18" charset="0"/>
                              <a:ea typeface="Cambria Math" panose="02040503050406030204" pitchFamily="18" charset="0"/>
                            </a:rPr>
                            <m:t>∗</m:t>
                          </m:r>
                        </m:sup>
                      </m:sSup>
                      <m:d>
                        <m:dPr>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𝑠</m:t>
                          </m:r>
                        </m:e>
                      </m:d>
                      <m:r>
                        <a:rPr lang="en-US" sz="1800" b="0" i="1" smtClean="0">
                          <a:latin typeface="Cambria Math" panose="02040503050406030204" pitchFamily="18" charset="0"/>
                          <a:ea typeface="Cambria Math" panose="02040503050406030204" pitchFamily="18" charset="0"/>
                        </a:rPr>
                        <m:t>=</m:t>
                      </m:r>
                      <m:sSub>
                        <m:sSubPr>
                          <m:ctrlPr>
                            <a:rPr lang="en-US" sz="180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𝑚𝑎𝑥</m:t>
                          </m:r>
                        </m:e>
                        <m:sub>
                          <m:r>
                            <a:rPr lang="en-US" sz="1800" b="0" i="1" smtClean="0">
                              <a:latin typeface="Cambria Math" panose="02040503050406030204" pitchFamily="18" charset="0"/>
                              <a:ea typeface="Cambria Math" panose="02040503050406030204" pitchFamily="18" charset="0"/>
                            </a:rPr>
                            <m:t>𝐵</m:t>
                          </m:r>
                        </m:sub>
                      </m:sSub>
                      <m:f>
                        <m:fPr>
                          <m:ctrlPr>
                            <a:rPr lang="en-US" sz="1800" i="1" smtClean="0">
                              <a:latin typeface="Cambria Math" panose="02040503050406030204" pitchFamily="18" charset="0"/>
                              <a:ea typeface="Cambria Math" panose="02040503050406030204" pitchFamily="18" charset="0"/>
                            </a:rPr>
                          </m:ctrlPr>
                        </m:fPr>
                        <m:num>
                          <m:r>
                            <a:rPr lang="en-US" sz="1800" b="0" i="1">
                              <a:latin typeface="Cambria Math" panose="02040503050406030204" pitchFamily="18" charset="0"/>
                              <a:ea typeface="Cambria Math" panose="02040503050406030204" pitchFamily="18" charset="0"/>
                            </a:rPr>
                            <m:t>∆</m:t>
                          </m:r>
                          <m:r>
                            <a:rPr lang="en-US" sz="1800" b="0" i="1">
                              <a:latin typeface="Cambria Math" panose="02040503050406030204" pitchFamily="18" charset="0"/>
                              <a:ea typeface="Cambria Math" panose="02040503050406030204" pitchFamily="18" charset="0"/>
                            </a:rPr>
                            <m:t>𝑖</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𝑠</m:t>
                              </m:r>
                            </m:e>
                          </m:d>
                        </m:num>
                        <m:den>
                          <m:r>
                            <a:rPr lang="en-US" sz="1800" b="0" i="1" smtClean="0">
                              <a:latin typeface="Cambria Math" panose="02040503050406030204" pitchFamily="18" charset="0"/>
                              <a:ea typeface="Cambria Math" panose="02040503050406030204" pitchFamily="18" charset="0"/>
                            </a:rPr>
                            <m:t>−</m:t>
                          </m:r>
                          <m:nary>
                            <m:naryPr>
                              <m:chr m:val="∑"/>
                              <m:ctrlPr>
                                <a:rPr lang="en-US" sz="180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𝑘</m:t>
                              </m:r>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𝐵</m:t>
                              </m:r>
                            </m:sup>
                            <m:e>
                              <m:sSub>
                                <m:sSubPr>
                                  <m:ctrlPr>
                                    <a:rPr lang="en-US" sz="1800" i="1">
                                      <a:latin typeface="Cambria Math" panose="02040503050406030204" pitchFamily="18" charset="0"/>
                                      <a:ea typeface="Cambria Math" panose="02040503050406030204" pitchFamily="18" charset="0"/>
                                    </a:rPr>
                                  </m:ctrlPr>
                                </m:sSubPr>
                                <m:e>
                                  <m:r>
                                    <a:rPr lang="en-US" sz="1800" b="0" i="1">
                                      <a:latin typeface="Cambria Math" panose="02040503050406030204" pitchFamily="18" charset="0"/>
                                      <a:ea typeface="Cambria Math" panose="02040503050406030204" pitchFamily="18" charset="0"/>
                                    </a:rPr>
                                    <m:t>𝑃</m:t>
                                  </m:r>
                                </m:e>
                                <m:sub>
                                  <m:r>
                                    <a:rPr lang="en-US" sz="1800" b="0" i="1" smtClean="0">
                                      <a:latin typeface="Cambria Math" panose="02040503050406030204" pitchFamily="18" charset="0"/>
                                      <a:ea typeface="Cambria Math" panose="02040503050406030204" pitchFamily="18" charset="0"/>
                                    </a:rPr>
                                    <m:t>𝑘</m:t>
                                  </m:r>
                                </m:sub>
                              </m:sSub>
                              <m:r>
                                <a:rPr lang="en-US" sz="1800" b="0" i="1" smtClean="0">
                                  <a:latin typeface="Cambria Math" panose="02040503050406030204" pitchFamily="18" charset="0"/>
                                  <a:ea typeface="Cambria Math" panose="02040503050406030204" pitchFamily="18" charset="0"/>
                                </a:rPr>
                                <m:t>𝑙𝑜𝑔</m:t>
                              </m:r>
                              <m:d>
                                <m:dPr>
                                  <m:ctrlPr>
                                    <a:rPr lang="en-US" sz="1800" i="1" smtClean="0">
                                      <a:latin typeface="Cambria Math" panose="02040503050406030204" pitchFamily="18" charset="0"/>
                                      <a:ea typeface="Cambria Math" panose="02040503050406030204" pitchFamily="18" charset="0"/>
                                    </a:rPr>
                                  </m:ctrlPr>
                                </m:dPr>
                                <m:e>
                                  <m:sSub>
                                    <m:sSubPr>
                                      <m:ctrlPr>
                                        <a:rPr lang="en-US" sz="1800" i="1">
                                          <a:latin typeface="Cambria Math" panose="02040503050406030204" pitchFamily="18" charset="0"/>
                                          <a:ea typeface="Cambria Math" panose="02040503050406030204" pitchFamily="18" charset="0"/>
                                        </a:rPr>
                                      </m:ctrlPr>
                                    </m:sSubPr>
                                    <m:e>
                                      <m:r>
                                        <a:rPr lang="en-US" sz="1800" b="0" i="1">
                                          <a:latin typeface="Cambria Math" panose="02040503050406030204" pitchFamily="18" charset="0"/>
                                          <a:ea typeface="Cambria Math" panose="02040503050406030204" pitchFamily="18" charset="0"/>
                                        </a:rPr>
                                        <m:t>𝑃</m:t>
                                      </m:r>
                                    </m:e>
                                    <m:sub>
                                      <m:r>
                                        <a:rPr lang="en-US" sz="1800" b="0" i="1">
                                          <a:latin typeface="Cambria Math" panose="02040503050406030204" pitchFamily="18" charset="0"/>
                                          <a:ea typeface="Cambria Math" panose="02040503050406030204" pitchFamily="18" charset="0"/>
                                        </a:rPr>
                                        <m:t>𝑘</m:t>
                                      </m:r>
                                    </m:sub>
                                  </m:sSub>
                                </m:e>
                              </m:d>
                            </m:e>
                          </m:nary>
                        </m:den>
                      </m:f>
                    </m:oMath>
                  </m:oMathPara>
                </a14:m>
                <a:endParaRPr lang="en-US" sz="1800" dirty="0"/>
              </a:p>
              <a:p>
                <a:pPr marL="165100" indent="-165100">
                  <a:spcBef>
                    <a:spcPts val="0"/>
                  </a:spcBef>
                  <a:spcAft>
                    <a:spcPts val="600"/>
                  </a:spcAft>
                </a:pPr>
                <a:r>
                  <a:rPr lang="en-US" sz="1800" b="1" dirty="0"/>
                  <a:t>	where </a:t>
                </a:r>
                <a14:m>
                  <m:oMath xmlns:m="http://schemas.openxmlformats.org/officeDocument/2006/math">
                    <m:r>
                      <a:rPr lang="en-US" sz="1800" i="1" dirty="0" smtClean="0">
                        <a:latin typeface="Cambria Math" panose="02040503050406030204" pitchFamily="18" charset="0"/>
                      </a:rPr>
                      <m:t>𝑃</m:t>
                    </m:r>
                    <m:r>
                      <a:rPr lang="en-US" sz="1800" i="1" baseline="-25000" dirty="0" err="1">
                        <a:latin typeface="Cambria Math" panose="02040503050406030204" pitchFamily="18" charset="0"/>
                      </a:rPr>
                      <m:t>𝑘</m:t>
                    </m:r>
                  </m:oMath>
                </a14:m>
                <a:r>
                  <a:rPr lang="en-US" sz="1800" b="1" dirty="0"/>
                  <a:t> is the fraction of training patterns sent to node </a:t>
                </a:r>
                <a14:m>
                  <m:oMath xmlns:m="http://schemas.openxmlformats.org/officeDocument/2006/math">
                    <m:r>
                      <a:rPr lang="en-US" sz="1800" i="1" dirty="0" smtClean="0">
                        <a:latin typeface="Cambria Math" panose="02040503050406030204" pitchFamily="18" charset="0"/>
                      </a:rPr>
                      <m:t>𝑁</m:t>
                    </m:r>
                    <m:r>
                      <a:rPr lang="en-US" sz="1800" i="1" baseline="-25000" dirty="0" err="1">
                        <a:latin typeface="Cambria Math" panose="02040503050406030204" pitchFamily="18" charset="0"/>
                      </a:rPr>
                      <m:t>𝑘</m:t>
                    </m:r>
                  </m:oMath>
                </a14:m>
                <a:r>
                  <a:rPr lang="en-US" sz="1800" b="1" dirty="0"/>
                  <a:t>, and </a:t>
                </a:r>
                <a14:m>
                  <m:oMath xmlns:m="http://schemas.openxmlformats.org/officeDocument/2006/math">
                    <m:r>
                      <a:rPr lang="en-US" sz="1800" i="1" dirty="0" smtClean="0">
                        <a:latin typeface="Cambria Math" panose="02040503050406030204" pitchFamily="18" charset="0"/>
                      </a:rPr>
                      <m:t>𝐵</m:t>
                    </m:r>
                  </m:oMath>
                </a14:m>
                <a:r>
                  <a:rPr lang="en-US" sz="1800" b="1" dirty="0"/>
                  <a:t> is the number of splits, and:</a:t>
                </a:r>
              </a:p>
              <a:p>
                <a:pPr marL="466725">
                  <a:spcBef>
                    <a:spcPts val="0"/>
                  </a:spcBef>
                  <a:spcAft>
                    <a:spcPts val="1200"/>
                  </a:spcAft>
                </a:pPr>
                <a14:m>
                  <m:oMath xmlns:m="http://schemas.openxmlformats.org/officeDocument/2006/math">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𝑖</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𝑠</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𝑖</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𝑁</m:t>
                        </m:r>
                      </m:e>
                    </m:d>
                    <m:r>
                      <a:rPr lang="en-US" sz="1800" b="0" i="1" smtClean="0">
                        <a:latin typeface="Cambria Math" panose="02040503050406030204" pitchFamily="18" charset="0"/>
                        <a:ea typeface="Cambria Math" panose="02040503050406030204" pitchFamily="18" charset="0"/>
                      </a:rPr>
                      <m:t>−</m:t>
                    </m:r>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𝑘</m:t>
                        </m:r>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𝑁</m:t>
                        </m:r>
                      </m:sup>
                      <m:e>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𝑃</m:t>
                            </m:r>
                          </m:e>
                          <m:sub>
                            <m:r>
                              <a:rPr lang="en-US" sz="1800" i="1">
                                <a:latin typeface="Cambria Math" panose="02040503050406030204" pitchFamily="18" charset="0"/>
                                <a:ea typeface="Cambria Math" panose="02040503050406030204" pitchFamily="18" charset="0"/>
                              </a:rPr>
                              <m:t>𝑘</m:t>
                            </m:r>
                          </m:sub>
                        </m:sSub>
                      </m:e>
                    </m:nary>
                  </m:oMath>
                </a14:m>
                <a:r>
                  <a:rPr lang="en-US" sz="1800" dirty="0">
                    <a:ea typeface="Cambria Math" panose="02040503050406030204" pitchFamily="18" charset="0"/>
                  </a:rPr>
                  <a:t> </a:t>
                </a:r>
                <a14:m>
                  <m:oMath xmlns:m="http://schemas.openxmlformats.org/officeDocument/2006/math">
                    <m:r>
                      <a:rPr lang="en-US" sz="1800" i="1">
                        <a:latin typeface="Cambria Math" panose="02040503050406030204" pitchFamily="18" charset="0"/>
                        <a:ea typeface="Cambria Math" panose="02040503050406030204" pitchFamily="18" charset="0"/>
                      </a:rPr>
                      <m:t>𝑖</m:t>
                    </m:r>
                    <m:d>
                      <m:dPr>
                        <m:ctrlPr>
                          <a:rPr lang="en-US" sz="1800" i="1">
                            <a:latin typeface="Cambria Math" panose="02040503050406030204" pitchFamily="18" charset="0"/>
                            <a:ea typeface="Cambria Math" panose="02040503050406030204" pitchFamily="18" charset="0"/>
                          </a:rPr>
                        </m:ctrlPr>
                      </m:dPr>
                      <m:e>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𝑁</m:t>
                            </m:r>
                          </m:e>
                          <m:sub>
                            <m:r>
                              <a:rPr lang="en-US" sz="1800" b="0" i="1" smtClean="0">
                                <a:latin typeface="Cambria Math" panose="02040503050406030204" pitchFamily="18" charset="0"/>
                                <a:ea typeface="Cambria Math" panose="02040503050406030204" pitchFamily="18" charset="0"/>
                              </a:rPr>
                              <m:t>𝑘</m:t>
                            </m:r>
                          </m:sub>
                        </m:sSub>
                      </m:e>
                    </m:d>
                  </m:oMath>
                </a14:m>
                <a:endParaRPr lang="en-US" sz="1800" b="1" dirty="0"/>
              </a:p>
            </p:txBody>
          </p:sp>
        </mc:Choice>
        <mc:Fallback xmlns="">
          <p:sp>
            <p:nvSpPr>
              <p:cNvPr id="93" name="Rectangle 4"/>
              <p:cNvSpPr>
                <a:spLocks noRot="1" noChangeAspect="1" noMove="1" noResize="1" noEditPoints="1" noAdjustHandles="1" noChangeArrowheads="1" noChangeShapeType="1" noTextEdit="1"/>
              </p:cNvSpPr>
              <p:nvPr/>
            </p:nvSpPr>
            <p:spPr bwMode="auto">
              <a:xfrm>
                <a:off x="228600" y="652985"/>
                <a:ext cx="8686800" cy="4957240"/>
              </a:xfrm>
              <a:prstGeom prst="rect">
                <a:avLst/>
              </a:prstGeom>
              <a:blipFill>
                <a:blip r:embed="rId3"/>
                <a:stretch>
                  <a:fillRect l="-1606" t="-1535" r="-2044" b="-9719"/>
                </a:stretch>
              </a:blipFill>
              <a:ln w="9525">
                <a:noFill/>
                <a:miter lim="800000"/>
                <a:headEnd/>
                <a:tailEnd/>
              </a:ln>
              <a:effectLst/>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lecture_title">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ecture_default">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lIns="0" tIns="0" rIns="0" bIns="0"/>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sz="1800" b="1" i="0" u="none" strike="noStrike" kern="0" cap="none" spc="0" normalizeH="0" baseline="0" noProof="0" dirty="0" smtClean="0">
            <a:ln>
              <a:noFill/>
            </a:ln>
            <a:solidFill>
              <a:schemeClr val="tx1"/>
            </a:solidFill>
            <a:effectLst/>
            <a:uLnTx/>
            <a:uFillTx/>
            <a:latin typeface="+mn-lt"/>
            <a:ea typeface="+mn-ea"/>
            <a:cs typeface="+mn-cs"/>
          </a:defRPr>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9430</TotalTime>
  <Words>5659</Words>
  <Application>Microsoft Macintosh PowerPoint</Application>
  <PresentationFormat>Letter Paper (8.5x11 in)</PresentationFormat>
  <Paragraphs>687</Paragraphs>
  <Slides>63</Slides>
  <Notes>10</Notes>
  <HiddenSlides>0</HiddenSlides>
  <MMClips>0</MMClips>
  <ScaleCrop>false</ScaleCrop>
  <HeadingPairs>
    <vt:vector size="8" baseType="variant">
      <vt:variant>
        <vt:lpstr>Fonts Used</vt:lpstr>
      </vt:variant>
      <vt:variant>
        <vt:i4>11</vt:i4>
      </vt:variant>
      <vt:variant>
        <vt:lpstr>Theme</vt:lpstr>
      </vt:variant>
      <vt:variant>
        <vt:i4>4</vt:i4>
      </vt:variant>
      <vt:variant>
        <vt:lpstr>Embedded OLE Servers</vt:lpstr>
      </vt:variant>
      <vt:variant>
        <vt:i4>3</vt:i4>
      </vt:variant>
      <vt:variant>
        <vt:lpstr>Slide Titles</vt:lpstr>
      </vt:variant>
      <vt:variant>
        <vt:i4>63</vt:i4>
      </vt:variant>
    </vt:vector>
  </HeadingPairs>
  <TitlesOfParts>
    <vt:vector size="81" baseType="lpstr">
      <vt:lpstr>Arial</vt:lpstr>
      <vt:lpstr>Calibri</vt:lpstr>
      <vt:lpstr>Cambria Math</vt:lpstr>
      <vt:lpstr>Century Gothic</vt:lpstr>
      <vt:lpstr>Franklin Gothic Book</vt:lpstr>
      <vt:lpstr>Lucida Console</vt:lpstr>
      <vt:lpstr>Perpetua</vt:lpstr>
      <vt:lpstr>Times New Roman</vt:lpstr>
      <vt:lpstr>Wingdings</vt:lpstr>
      <vt:lpstr>Wingdings 2</vt:lpstr>
      <vt:lpstr>Wingdings 3</vt:lpstr>
      <vt:lpstr>lecture_title</vt:lpstr>
      <vt:lpstr>lecture_default</vt:lpstr>
      <vt:lpstr>Equity</vt:lpstr>
      <vt:lpstr>Wisp</vt:lpstr>
      <vt:lpstr>Equation</vt:lpstr>
      <vt:lpstr>Acrobat Document</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 Forest</vt:lpstr>
      <vt:lpstr>Definition</vt:lpstr>
      <vt:lpstr>Decision trees</vt:lpstr>
      <vt:lpstr>Decision tress involve greedy, recursive partitioning.</vt:lpstr>
      <vt:lpstr>Algorithm</vt:lpstr>
      <vt:lpstr>Algorithm flow chart</vt:lpstr>
      <vt:lpstr>Random Forest – practical consideration</vt:lpstr>
      <vt:lpstr>Features and Advantages</vt:lpstr>
      <vt:lpstr>Features and Advantages</vt:lpstr>
      <vt:lpstr>Disadvantages</vt:lpstr>
      <vt:lpstr>RM - Additional information</vt:lpstr>
      <vt:lpstr>RM - Additional information</vt:lpstr>
      <vt:lpstr>Conclusions &amp; summary:</vt:lpstr>
      <vt:lpstr>PowerPoint Presentation</vt:lpstr>
      <vt:lpstr>RANDOM FORESTS</vt:lpstr>
      <vt:lpstr>AGENDA</vt:lpstr>
      <vt:lpstr>DEFINITION</vt:lpstr>
      <vt:lpstr>ORIGIN OF RANDOM FORESTS</vt:lpstr>
      <vt:lpstr>ORIGIN OF RANDOM FORESTS</vt:lpstr>
      <vt:lpstr>ORIGIN OF RANDOM FORESTS</vt:lpstr>
      <vt:lpstr>ORIGIN OF RANDOM FORESTS</vt:lpstr>
      <vt:lpstr>PowerPoint Presentation</vt:lpstr>
      <vt:lpstr>ORIGIN OF RANDOM FORESTS</vt:lpstr>
      <vt:lpstr>ORIGIN OF RANDOM FORESTS</vt:lpstr>
      <vt:lpstr>ORIGIN OF RANDOM FORESTS</vt:lpstr>
      <vt:lpstr>ORIGIN OF RANDOM FORESTS</vt:lpstr>
      <vt:lpstr>ORIGIN OF RANDOM FORESTS  </vt:lpstr>
      <vt:lpstr>ORIGIN OF RANDOM FORESTS</vt:lpstr>
      <vt:lpstr>ORIGIN OF RANDOM FORESTS</vt:lpstr>
      <vt:lpstr>ORIGIN OF RANDOM FORESTS</vt:lpstr>
      <vt:lpstr>ALGORITHM</vt:lpstr>
      <vt:lpstr>ADVANTAGES OF RANDOM FORESTS</vt:lpstr>
      <vt:lpstr>SHORTCOMINGS OF RANDOM FORESTS</vt:lpstr>
      <vt:lpstr>APPLICATIONS OF RANDOM FORESTS</vt:lpstr>
      <vt:lpstr>EXAMPLE    </vt:lpstr>
      <vt:lpstr>EXAMPLE    </vt:lpstr>
      <vt:lpstr>EXAMPLE</vt:lpstr>
      <vt:lpstr>EXAMPLE</vt:lpstr>
      <vt:lpstr>EXAMPLE</vt:lpstr>
      <vt:lpstr>EXAMPLE</vt:lpstr>
      <vt:lpstr>EXAMPLE</vt:lpstr>
      <vt:lpstr>EXAMPLE</vt:lpstr>
      <vt:lpstr>EXAMPLE</vt:lpstr>
      <vt:lpstr>EXAMPLE</vt:lpstr>
      <vt:lpstr>EXAMPLE</vt:lpstr>
      <vt:lpstr>EXAMPLE</vt:lpstr>
      <vt:lpstr>EXAMPLE</vt:lpstr>
      <vt:lpstr>EXAMPLE</vt:lpstr>
      <vt:lpstr>REFERENCES</vt:lpstr>
    </vt:vector>
  </TitlesOfParts>
  <Company>Gateway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Joseph Picone</cp:lastModifiedBy>
  <cp:revision>649</cp:revision>
  <dcterms:created xsi:type="dcterms:W3CDTF">2002-09-12T17:13:32Z</dcterms:created>
  <dcterms:modified xsi:type="dcterms:W3CDTF">2023-03-20T12:20:52Z</dcterms:modified>
</cp:coreProperties>
</file>