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17"/>
  </p:notesMasterIdLst>
  <p:handoutMasterIdLst>
    <p:handoutMasterId r:id="rId18"/>
  </p:handoutMasterIdLst>
  <p:sldIdLst>
    <p:sldId id="356" r:id="rId3"/>
    <p:sldId id="415" r:id="rId4"/>
    <p:sldId id="426" r:id="rId5"/>
    <p:sldId id="416" r:id="rId6"/>
    <p:sldId id="427" r:id="rId7"/>
    <p:sldId id="417" r:id="rId8"/>
    <p:sldId id="418" r:id="rId9"/>
    <p:sldId id="419" r:id="rId10"/>
    <p:sldId id="420" r:id="rId11"/>
    <p:sldId id="421" r:id="rId12"/>
    <p:sldId id="422" r:id="rId13"/>
    <p:sldId id="423" r:id="rId14"/>
    <p:sldId id="424" r:id="rId15"/>
    <p:sldId id="425" r:id="rId16"/>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2880" userDrawn="1">
          <p15:clr>
            <a:srgbClr val="A4A3A4"/>
          </p15:clr>
        </p15:guide>
        <p15:guide id="3" pos="5616" userDrawn="1">
          <p15:clr>
            <a:srgbClr val="A4A3A4"/>
          </p15:clr>
        </p15:guide>
        <p15:guide id="4" pos="144" userDrawn="1">
          <p15:clr>
            <a:srgbClr val="A4A3A4"/>
          </p15:clr>
        </p15:guide>
        <p15:guide id="5" pos="4248" userDrawn="1">
          <p15:clr>
            <a:srgbClr val="A4A3A4"/>
          </p15:clr>
        </p15:guide>
        <p15:guide id="6" pos="1512"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92" autoAdjust="0"/>
    <p:restoredTop sz="95057" autoAdjust="0"/>
  </p:normalViewPr>
  <p:slideViewPr>
    <p:cSldViewPr snapToGrid="0">
      <p:cViewPr varScale="1">
        <p:scale>
          <a:sx n="127" d="100"/>
          <a:sy n="127" d="100"/>
        </p:scale>
        <p:origin x="1504" y="176"/>
      </p:cViewPr>
      <p:guideLst>
        <p:guide orient="horz" pos="3816"/>
        <p:guide pos="2880"/>
        <p:guide pos="5616"/>
        <p:guide pos="144"/>
        <p:guide pos="4248"/>
        <p:guide pos="151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85368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38570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C9DEB-09B7-40DF-9E4F-8A79E9ACC3E6}" type="slidenum">
              <a:rPr lang="en-US"/>
              <a:pPr/>
              <a:t>11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74221" y="4554539"/>
            <a:ext cx="5354061" cy="4314825"/>
          </a:xfrm>
        </p:spPr>
        <p:txBody>
          <a:bodyPr/>
          <a:lstStyle/>
          <a:p>
            <a:pPr>
              <a:lnSpc>
                <a:spcPct val="90000"/>
              </a:lnSpc>
            </a:pPr>
            <a:r>
              <a:rPr lang="en-US" sz="1100"/>
              <a:t>The Relevance vector machine introduced by Michael Tipping of Microsoft is a Bayesian modeling approach that addresses the problems with the SVM, while retaining many of the desirable properties of SVMs. As with SVMs, the basic form of the relevance vector machine is that of a linear combination of basis functions. You’ll note from the equation that the basis functions we are considering here are the same kernel functions that were used with SVMs. Thus, the advantage of working in a high-dimensional space is maintained when we move to RVMs. </a:t>
            </a:r>
          </a:p>
          <a:p>
            <a:pPr>
              <a:lnSpc>
                <a:spcPct val="90000"/>
              </a:lnSpc>
            </a:pPr>
            <a:endParaRPr lang="en-US" sz="1100"/>
          </a:p>
          <a:p>
            <a:pPr>
              <a:lnSpc>
                <a:spcPct val="90000"/>
              </a:lnSpc>
            </a:pPr>
            <a:r>
              <a:rPr lang="en-US" sz="1100"/>
              <a:t>A major complaint with using the SVMs was that they were not in the form of a probabilistic model as we are accustomed to using in speech recognition systems. The RVM addresses that complaint by building a fully specified probabilistic model. The first step in building that model is defining a posterior probability model through the use of the logistic link function shown. It simply maps values on an infinite range to the range [0,1]. This step is common to many types of machine learning including neural networks.</a:t>
            </a:r>
          </a:p>
          <a:p>
            <a:pPr>
              <a:lnSpc>
                <a:spcPct val="90000"/>
              </a:lnSpc>
            </a:pPr>
            <a:endParaRPr lang="en-US" sz="1100"/>
          </a:p>
          <a:p>
            <a:pPr>
              <a:lnSpc>
                <a:spcPct val="90000"/>
              </a:lnSpc>
            </a:pPr>
            <a:r>
              <a:rPr lang="en-US" sz="1100"/>
              <a:t>What is not so common is the second step or what you might consider the Bayesian step in building our probabilistic model. That is the specification of a prior distribution across the weights that we wish to learn. In this case, we are using an automatic relevance determination prior originally suggested by MacKay in his thesis. This prior imposes a zero-mean Gaussian distribution across each weight. Notice that each weight has associated with it a hyperparameter indicated by alpha sub i. A goal of our methods becomes learning the optimal value for this hyperparameter. As the alpha goes to infinity, the prior becomes infinitely peaked at zero and the weight can, thus, be pruned. In practice, we find that a great majority of the hyperparameters go to infinity and sparseness is, thus, sparseness is achieved. To complete the Bayesian specification of the model, we need to define the prior over the hyperparameters. We choose a flat or non-informative prior which indicates our lack of knowledge about the appropriate value for the hyperparameters. </a:t>
            </a:r>
          </a:p>
        </p:txBody>
      </p:sp>
    </p:spTree>
    <p:extLst>
      <p:ext uri="{BB962C8B-B14F-4D97-AF65-F5344CB8AC3E}">
        <p14:creationId xmlns:p14="http://schemas.microsoft.com/office/powerpoint/2010/main" val="8748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4"/>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25,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owardsdatascience.com/machine-learning-basics-support-vector-machine-svm-classification-205ecd28a09d" TargetMode="Externa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hyperlink" Target="http://www.kyb.mpg.de/publications/attachments/taxo_%5b0%5d.pdf" TargetMode="External"/><Relationship Id="rId12"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www.microsoft.com/en-us/research/project/support-vector-machines/" TargetMode="External"/><Relationship Id="rId11" Type="http://schemas.openxmlformats.org/officeDocument/2006/relationships/image" Target="../media/image2.png"/><Relationship Id="rId5" Type="http://schemas.openxmlformats.org/officeDocument/2006/relationships/hyperlink" Target="https://www.yumpu.com/en/document/read/10500570/support-vector-machines-the-auton-lab" TargetMode="External"/><Relationship Id="rId10" Type="http://schemas.openxmlformats.org/officeDocument/2006/relationships/hyperlink" Target="https://towardsdatascience.com/the-complete-guide-to-support-vector-machine-svm-f1a820d8af0b" TargetMode="External"/><Relationship Id="rId4" Type="http://schemas.openxmlformats.org/officeDocument/2006/relationships/hyperlink" Target="https://sikoried.github.io/sequence-learning/09-sequence-kernels/intro_svm_new.pdf" TargetMode="External"/><Relationship Id="rId9" Type="http://schemas.openxmlformats.org/officeDocument/2006/relationships/hyperlink" Target="http://www.support-vector.net/icml-tutorial.pdf" TargetMode="External"/><Relationship Id="rId1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ece.msstate.edu/research/isip/publications/books/msstate_theses/2002/relevance_vectors/thesis_proposal/proposal.pdf" TargetMode="External"/><Relationship Id="rId2" Type="http://schemas.openxmlformats.org/officeDocument/2006/relationships/hyperlink" Target="http://www.ece.msstate.edu/research/isip/publications/books/msstate_theses/2002/support_vectors/the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3.png"/><Relationship Id="rId18" Type="http://schemas.openxmlformats.org/officeDocument/2006/relationships/image" Target="../media/image20.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tags" Target="../tags/tag4.xml"/><Relationship Id="rId16" Type="http://schemas.openxmlformats.org/officeDocument/2006/relationships/image" Target="../media/image16.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12.png"/><Relationship Id="rId5" Type="http://schemas.openxmlformats.org/officeDocument/2006/relationships/tags" Target="../tags/tag7.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tags" Target="../tags/tag6.xml"/><Relationship Id="rId9" Type="http://schemas.openxmlformats.org/officeDocument/2006/relationships/slideLayout" Target="../slideLayouts/slideLayout2.xml"/><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7" Type="http://schemas.openxmlformats.org/officeDocument/2006/relationships/hyperlink" Target="https://www.researchgate.net/publication/332302093/figure/fig3/AS:745832911491074@1554831831110/Unipolar-sigmoid-function.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Empirical Risk Minimization</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Large Margin Classifiers</a:t>
            </a:r>
            <a:br>
              <a:rPr lang="en-US" sz="1800" b="1" dirty="0">
                <a:solidFill>
                  <a:schemeClr val="tx2"/>
                </a:solidFill>
                <a:latin typeface="+mn-lt"/>
              </a:rPr>
            </a:br>
            <a:r>
              <a:rPr lang="en-US" sz="1800" b="1" dirty="0">
                <a:solidFill>
                  <a:schemeClr val="tx2"/>
                </a:solidFill>
                <a:latin typeface="+mn-lt"/>
              </a:rPr>
              <a:t>Soft Margin Classifiers</a:t>
            </a:r>
            <a:br>
              <a:rPr lang="en-US" sz="1800" b="1" dirty="0">
                <a:solidFill>
                  <a:schemeClr val="tx2"/>
                </a:solidFill>
                <a:latin typeface="+mn-lt"/>
              </a:rPr>
            </a:br>
            <a:r>
              <a:rPr kumimoji="0" lang="en-US" sz="1800" b="1" i="0" u="none" strike="noStrike" kern="1200" cap="none" spc="0" normalizeH="0" baseline="0" noProof="0" dirty="0">
                <a:ln>
                  <a:noFill/>
                </a:ln>
                <a:solidFill>
                  <a:schemeClr val="tx2"/>
                </a:solidFill>
                <a:effectLst/>
                <a:uLnTx/>
                <a:uFillTx/>
                <a:latin typeface="+mn-lt"/>
                <a:ea typeface="+mn-ea"/>
                <a:cs typeface="+mn-cs"/>
              </a:rPr>
              <a:t>SVM Training</a:t>
            </a:r>
            <a:br>
              <a:rPr kumimoji="0" lang="en-US" sz="1800" b="1" i="0" u="none" strike="noStrike" kern="1200" cap="none" spc="0" normalizeH="0" baseline="0" noProof="0" dirty="0">
                <a:ln>
                  <a:noFill/>
                </a:ln>
                <a:solidFill>
                  <a:schemeClr val="tx2"/>
                </a:solidFill>
                <a:effectLst/>
                <a:uLnTx/>
                <a:uFillTx/>
                <a:latin typeface="+mn-lt"/>
                <a:ea typeface="+mn-ea"/>
                <a:cs typeface="+mn-cs"/>
              </a:rPr>
            </a:br>
            <a:r>
              <a:rPr kumimoji="0" lang="en-US" sz="1800" b="1" i="0" u="none" strike="noStrike" kern="1200" cap="none" spc="0" normalizeH="0" baseline="0" noProof="0" dirty="0">
                <a:ln>
                  <a:noFill/>
                </a:ln>
                <a:solidFill>
                  <a:schemeClr val="tx2"/>
                </a:solidFill>
                <a:effectLst/>
                <a:uLnTx/>
                <a:uFillTx/>
                <a:latin typeface="+mn-lt"/>
                <a:ea typeface="+mn-ea"/>
                <a:cs typeface="+mn-cs"/>
              </a:rPr>
              <a:t>Relevance</a:t>
            </a:r>
            <a:r>
              <a:rPr kumimoji="0" lang="en-US" sz="1800" b="1" i="0" u="none" strike="noStrike" kern="1200" cap="none" spc="0" normalizeH="0" noProof="0" dirty="0">
                <a:ln>
                  <a:noFill/>
                </a:ln>
                <a:solidFill>
                  <a:schemeClr val="tx2"/>
                </a:solidFill>
                <a:effectLst/>
                <a:uLnTx/>
                <a:uFillTx/>
                <a:latin typeface="+mn-lt"/>
                <a:ea typeface="+mn-ea"/>
                <a:cs typeface="+mn-cs"/>
              </a:rPr>
              <a:t> Vector Machines</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176213" indent="-176213" fontAlgn="auto">
              <a:spcBef>
                <a:spcPts val="1200"/>
              </a:spcBef>
              <a:spcAft>
                <a:spcPts val="600"/>
              </a:spcAft>
              <a:buFont typeface="Arial" pitchFamily="34" charset="0"/>
              <a:buChar char="•"/>
              <a:defRPr/>
            </a:pPr>
            <a:r>
              <a:rPr lang="en-US" b="1" dirty="0">
                <a:solidFill>
                  <a:schemeClr val="accent1"/>
                </a:solidFill>
                <a:latin typeface="+mn-lt"/>
              </a:rPr>
              <a:t>Resources:</a:t>
            </a:r>
          </a:p>
          <a:p>
            <a:pPr marL="173038" fontAlgn="auto">
              <a:spcBef>
                <a:spcPts val="0"/>
              </a:spcBef>
              <a:spcAft>
                <a:spcPts val="0"/>
              </a:spcAft>
              <a:defRPr/>
            </a:pPr>
            <a:r>
              <a:rPr lang="en-US" sz="1800" b="1" dirty="0">
                <a:solidFill>
                  <a:schemeClr val="tx2"/>
                </a:solidFill>
                <a:latin typeface="+mn-lt"/>
                <a:hlinkClick r:id="rId4"/>
              </a:rPr>
              <a:t>ML: Introduction to SVMs</a:t>
            </a:r>
            <a:br>
              <a:rPr lang="en-US" sz="1800" b="1" dirty="0">
                <a:solidFill>
                  <a:schemeClr val="tx2"/>
                </a:solidFill>
                <a:latin typeface="+mn-lt"/>
              </a:rPr>
            </a:br>
            <a:r>
              <a:rPr lang="en-US" sz="1800" b="1" dirty="0">
                <a:solidFill>
                  <a:schemeClr val="tx2"/>
                </a:solidFill>
                <a:latin typeface="+mn-lt"/>
                <a:hlinkClick r:id="rId5">
                  <a:extLst>
                    <a:ext uri="{A12FA001-AC4F-418D-AE19-62706E023703}">
                      <ahyp:hlinkClr xmlns:ahyp="http://schemas.microsoft.com/office/drawing/2018/hyperlinkcolor" val="tx"/>
                    </a:ext>
                  </a:extLst>
                </a:hlinkClick>
              </a:rPr>
              <a:t>AM: SVM Tutorial</a:t>
            </a:r>
            <a:br>
              <a:rPr lang="en-US" sz="1800" b="1" dirty="0">
                <a:solidFill>
                  <a:schemeClr val="tx2"/>
                </a:solidFill>
                <a:latin typeface="+mn-lt"/>
              </a:rPr>
            </a:br>
            <a:r>
              <a:rPr lang="en-US" sz="1800" b="1" dirty="0">
                <a:solidFill>
                  <a:schemeClr val="tx2"/>
                </a:solidFill>
                <a:latin typeface="+mn-lt"/>
                <a:hlinkClick r:id="rId6"/>
              </a:rPr>
              <a:t>SD: Support Vector Machines</a:t>
            </a:r>
            <a:br>
              <a:rPr lang="en-US" sz="1800" b="1" dirty="0">
                <a:solidFill>
                  <a:schemeClr val="tx2"/>
                </a:solidFill>
                <a:latin typeface="+mn-lt"/>
                <a:hlinkClick r:id="rId7" invalidUrl="http://www.kyb.mpg.de/publications/attachments/taxo_[0].pdf">
                  <a:extLst>
                    <a:ext uri="{A12FA001-AC4F-418D-AE19-62706E023703}">
                      <ahyp:hlinkClr xmlns:ahyp="http://schemas.microsoft.com/office/drawing/2018/hyperlinkcolor" val="tx"/>
                    </a:ext>
                  </a:extLst>
                </a:hlinkClick>
              </a:rPr>
            </a:br>
            <a:r>
              <a:rPr lang="en-US" sz="1800" b="1" dirty="0">
                <a:solidFill>
                  <a:schemeClr val="tx2"/>
                </a:solidFill>
                <a:latin typeface="+mn-lt"/>
                <a:hlinkClick r:id="rId8"/>
              </a:rPr>
              <a:t>TDS: SVM Classification</a:t>
            </a:r>
            <a:br>
              <a:rPr lang="en-US" sz="1800" b="1">
                <a:solidFill>
                  <a:schemeClr val="tx2"/>
                </a:solidFill>
                <a:latin typeface="+mn-lt"/>
                <a:hlinkClick r:id="rId9">
                  <a:extLst>
                    <a:ext uri="{A12FA001-AC4F-418D-AE19-62706E023703}">
                      <ahyp:hlinkClr xmlns:ahyp="http://schemas.microsoft.com/office/drawing/2018/hyperlinkcolor" val="tx"/>
                    </a:ext>
                  </a:extLst>
                </a:hlinkClick>
              </a:rPr>
            </a:br>
            <a:r>
              <a:rPr lang="en-US" sz="1800" b="1">
                <a:solidFill>
                  <a:schemeClr val="tx2"/>
                </a:solidFill>
                <a:latin typeface="+mn-lt"/>
                <a:hlinkClick r:id="rId10"/>
              </a:rPr>
              <a:t>TDSS: Complete Guide</a:t>
            </a:r>
            <a:endParaRPr lang="en-US" sz="1800" b="1" dirty="0">
              <a:solidFill>
                <a:schemeClr val="tx2"/>
              </a:solidFill>
              <a:latin typeface="+mn-lt"/>
            </a:endParaRPr>
          </a:p>
        </p:txBody>
      </p:sp>
      <p:sp>
        <p:nvSpPr>
          <p:cNvPr id="10"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19: Support Vector Machines</a:t>
            </a:r>
          </a:p>
        </p:txBody>
      </p:sp>
      <p:grpSp>
        <p:nvGrpSpPr>
          <p:cNvPr id="11" name="Group 10"/>
          <p:cNvGrpSpPr/>
          <p:nvPr/>
        </p:nvGrpSpPr>
        <p:grpSpPr>
          <a:xfrm>
            <a:off x="4428217" y="2351949"/>
            <a:ext cx="2081263" cy="2041238"/>
            <a:chOff x="4353263" y="2353455"/>
            <a:chExt cx="2081263" cy="2041238"/>
          </a:xfrm>
        </p:grpSpPr>
        <p:sp>
          <p:nvSpPr>
            <p:cNvPr id="15" name="Line 1028"/>
            <p:cNvSpPr>
              <a:spLocks noChangeShapeType="1"/>
            </p:cNvSpPr>
            <p:nvPr/>
          </p:nvSpPr>
          <p:spPr bwMode="auto">
            <a:xfrm flipV="1">
              <a:off x="4353263" y="2393479"/>
              <a:ext cx="0" cy="168102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6" name="Line 1029"/>
            <p:cNvSpPr>
              <a:spLocks noChangeShapeType="1"/>
            </p:cNvSpPr>
            <p:nvPr/>
          </p:nvSpPr>
          <p:spPr bwMode="auto">
            <a:xfrm flipV="1">
              <a:off x="4353263" y="4074499"/>
              <a:ext cx="1600972" cy="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7" name="Oval 1030"/>
            <p:cNvSpPr>
              <a:spLocks noChangeArrowheads="1"/>
            </p:cNvSpPr>
            <p:nvPr/>
          </p:nvSpPr>
          <p:spPr bwMode="auto">
            <a:xfrm>
              <a:off x="5433919" y="2713673"/>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1031"/>
            <p:cNvSpPr>
              <a:spLocks noChangeArrowheads="1"/>
            </p:cNvSpPr>
            <p:nvPr/>
          </p:nvSpPr>
          <p:spPr bwMode="auto">
            <a:xfrm>
              <a:off x="5553992" y="3033868"/>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1032"/>
            <p:cNvSpPr>
              <a:spLocks noChangeArrowheads="1"/>
            </p:cNvSpPr>
            <p:nvPr/>
          </p:nvSpPr>
          <p:spPr bwMode="auto">
            <a:xfrm>
              <a:off x="5994259" y="3153940"/>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1033"/>
            <p:cNvSpPr>
              <a:spLocks noChangeArrowheads="1"/>
            </p:cNvSpPr>
            <p:nvPr/>
          </p:nvSpPr>
          <p:spPr bwMode="auto">
            <a:xfrm>
              <a:off x="5193773" y="2793722"/>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Oval 1034"/>
            <p:cNvSpPr>
              <a:spLocks noChangeArrowheads="1"/>
            </p:cNvSpPr>
            <p:nvPr/>
          </p:nvSpPr>
          <p:spPr bwMode="auto">
            <a:xfrm>
              <a:off x="5714089" y="3314038"/>
              <a:ext cx="80049" cy="8004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Rectangle 1035"/>
            <p:cNvSpPr>
              <a:spLocks noChangeArrowheads="1"/>
            </p:cNvSpPr>
            <p:nvPr/>
          </p:nvSpPr>
          <p:spPr bwMode="auto">
            <a:xfrm>
              <a:off x="4513360" y="3274013"/>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3" name="Rectangle 1036"/>
            <p:cNvSpPr>
              <a:spLocks noChangeArrowheads="1"/>
            </p:cNvSpPr>
            <p:nvPr/>
          </p:nvSpPr>
          <p:spPr bwMode="auto">
            <a:xfrm>
              <a:off x="5153749" y="3514159"/>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4" name="Rectangle 1037"/>
            <p:cNvSpPr>
              <a:spLocks noChangeArrowheads="1"/>
            </p:cNvSpPr>
            <p:nvPr/>
          </p:nvSpPr>
          <p:spPr bwMode="auto">
            <a:xfrm>
              <a:off x="5073700" y="3754305"/>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5" name="Rectangle 1038"/>
            <p:cNvSpPr>
              <a:spLocks noChangeArrowheads="1"/>
            </p:cNvSpPr>
            <p:nvPr/>
          </p:nvSpPr>
          <p:spPr bwMode="auto">
            <a:xfrm>
              <a:off x="4753506" y="3514159"/>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6" name="Rectangle 1039"/>
            <p:cNvSpPr>
              <a:spLocks noChangeArrowheads="1"/>
            </p:cNvSpPr>
            <p:nvPr/>
          </p:nvSpPr>
          <p:spPr bwMode="auto">
            <a:xfrm>
              <a:off x="4593409" y="3714280"/>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7" name="Rectangle 1040"/>
            <p:cNvSpPr>
              <a:spLocks noChangeArrowheads="1"/>
            </p:cNvSpPr>
            <p:nvPr/>
          </p:nvSpPr>
          <p:spPr bwMode="auto">
            <a:xfrm>
              <a:off x="4673457" y="3113916"/>
              <a:ext cx="80049" cy="80049"/>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28" name="Text Box 1041"/>
            <p:cNvSpPr txBox="1">
              <a:spLocks noChangeArrowheads="1"/>
            </p:cNvSpPr>
            <p:nvPr/>
          </p:nvSpPr>
          <p:spPr bwMode="auto">
            <a:xfrm>
              <a:off x="4513360" y="3820178"/>
              <a:ext cx="510310" cy="208460"/>
            </a:xfrm>
            <a:prstGeom prst="rect">
              <a:avLst/>
            </a:prstGeom>
            <a:noFill/>
            <a:ln w="9525">
              <a:noFill/>
              <a:miter lim="800000"/>
              <a:headEnd/>
              <a:tailEnd/>
            </a:ln>
            <a:effectLst/>
          </p:spPr>
          <p:txBody>
            <a:bodyPr wrap="none">
              <a:spAutoFit/>
            </a:bodyPr>
            <a:lstStyle/>
            <a:p>
              <a:r>
                <a:rPr lang="en-US" sz="2000"/>
                <a:t>Class 1</a:t>
              </a:r>
            </a:p>
          </p:txBody>
        </p:sp>
        <p:sp>
          <p:nvSpPr>
            <p:cNvPr id="29" name="Text Box 1042"/>
            <p:cNvSpPr txBox="1">
              <a:spLocks noChangeArrowheads="1"/>
            </p:cNvSpPr>
            <p:nvPr/>
          </p:nvSpPr>
          <p:spPr bwMode="auto">
            <a:xfrm>
              <a:off x="5794137" y="3193965"/>
              <a:ext cx="510310" cy="208460"/>
            </a:xfrm>
            <a:prstGeom prst="rect">
              <a:avLst/>
            </a:prstGeom>
            <a:noFill/>
            <a:ln w="9525">
              <a:noFill/>
              <a:miter lim="800000"/>
              <a:headEnd/>
              <a:tailEnd/>
            </a:ln>
            <a:effectLst/>
          </p:spPr>
          <p:txBody>
            <a:bodyPr wrap="none">
              <a:spAutoFit/>
            </a:bodyPr>
            <a:lstStyle/>
            <a:p>
              <a:r>
                <a:rPr lang="en-US" sz="2000" dirty="0"/>
                <a:t>Class 2</a:t>
              </a:r>
            </a:p>
          </p:txBody>
        </p:sp>
        <p:sp>
          <p:nvSpPr>
            <p:cNvPr id="30" name="Line 1044"/>
            <p:cNvSpPr>
              <a:spLocks noChangeShapeType="1"/>
            </p:cNvSpPr>
            <p:nvPr/>
          </p:nvSpPr>
          <p:spPr bwMode="auto">
            <a:xfrm>
              <a:off x="4913603" y="2513552"/>
              <a:ext cx="1320802" cy="1320801"/>
            </a:xfrm>
            <a:prstGeom prst="line">
              <a:avLst/>
            </a:prstGeom>
            <a:noFill/>
            <a:ln w="38100">
              <a:solidFill>
                <a:schemeClr val="folHlink"/>
              </a:solidFill>
              <a:prstDash val="sysDot"/>
              <a:miter lim="800000"/>
              <a:headEnd/>
              <a:tailEnd/>
            </a:ln>
            <a:effectLst/>
          </p:spPr>
          <p:txBody>
            <a:bodyPr wrap="none"/>
            <a:lstStyle/>
            <a:p>
              <a:endParaRPr lang="en-US"/>
            </a:p>
          </p:txBody>
        </p:sp>
        <p:sp>
          <p:nvSpPr>
            <p:cNvPr id="31" name="Line 1045"/>
            <p:cNvSpPr>
              <a:spLocks noChangeShapeType="1"/>
            </p:cNvSpPr>
            <p:nvPr/>
          </p:nvSpPr>
          <p:spPr bwMode="auto">
            <a:xfrm>
              <a:off x="4393287" y="2713673"/>
              <a:ext cx="1560947" cy="1560947"/>
            </a:xfrm>
            <a:prstGeom prst="line">
              <a:avLst/>
            </a:prstGeom>
            <a:noFill/>
            <a:ln w="38100">
              <a:solidFill>
                <a:schemeClr val="folHlink"/>
              </a:solidFill>
              <a:prstDash val="sysDot"/>
              <a:miter lim="800000"/>
              <a:headEnd/>
              <a:tailEnd/>
            </a:ln>
            <a:effectLst/>
          </p:spPr>
          <p:txBody>
            <a:bodyPr wrap="none"/>
            <a:lstStyle/>
            <a:p>
              <a:endParaRPr lang="en-US"/>
            </a:p>
          </p:txBody>
        </p:sp>
        <p:sp>
          <p:nvSpPr>
            <p:cNvPr id="32" name="Line 1046"/>
            <p:cNvSpPr>
              <a:spLocks noChangeShapeType="1"/>
            </p:cNvSpPr>
            <p:nvPr/>
          </p:nvSpPr>
          <p:spPr bwMode="auto">
            <a:xfrm>
              <a:off x="4393287" y="2353455"/>
              <a:ext cx="2041239" cy="2041238"/>
            </a:xfrm>
            <a:prstGeom prst="line">
              <a:avLst/>
            </a:prstGeom>
            <a:noFill/>
            <a:ln w="38100">
              <a:solidFill>
                <a:schemeClr val="folHlink"/>
              </a:solidFill>
              <a:miter lim="800000"/>
              <a:headEnd/>
              <a:tailEnd/>
            </a:ln>
            <a:effectLst/>
          </p:spPr>
          <p:txBody>
            <a:bodyPr wrap="none"/>
            <a:lstStyle/>
            <a:p>
              <a:endParaRPr lang="en-US"/>
            </a:p>
          </p:txBody>
        </p:sp>
        <p:pic>
          <p:nvPicPr>
            <p:cNvPr id="33" name="Picture 1056" descr="txp_fig"/>
            <p:cNvPicPr>
              <a:picLocks noChangeAspect="1" noChangeArrowheads="1"/>
            </p:cNvPicPr>
            <p:nvPr>
              <p:custDataLst>
                <p:tags r:id="rId1"/>
              </p:custDataLst>
            </p:nvPr>
          </p:nvPicPr>
          <p:blipFill>
            <a:blip r:embed="rId11" cstate="print"/>
            <a:srcRect/>
            <a:stretch>
              <a:fillRect/>
            </a:stretch>
          </p:blipFill>
          <p:spPr bwMode="auto">
            <a:xfrm>
              <a:off x="4593409" y="4154547"/>
              <a:ext cx="1212402" cy="201789"/>
            </a:xfrm>
            <a:prstGeom prst="rect">
              <a:avLst/>
            </a:prstGeom>
            <a:noFill/>
            <a:ln w="9525">
              <a:noFill/>
              <a:miter lim="800000"/>
              <a:headEnd/>
              <a:tailEnd/>
            </a:ln>
            <a:effectLst/>
          </p:spPr>
        </p:pic>
        <p:sp>
          <p:nvSpPr>
            <p:cNvPr id="34" name="Line 1061"/>
            <p:cNvSpPr>
              <a:spLocks noChangeShapeType="1"/>
            </p:cNvSpPr>
            <p:nvPr/>
          </p:nvSpPr>
          <p:spPr bwMode="auto">
            <a:xfrm flipV="1">
              <a:off x="4993652" y="2713673"/>
              <a:ext cx="840510" cy="880534"/>
            </a:xfrm>
            <a:prstGeom prst="line">
              <a:avLst/>
            </a:prstGeom>
            <a:noFill/>
            <a:ln w="25400">
              <a:solidFill>
                <a:srgbClr val="993366"/>
              </a:solidFill>
              <a:miter lim="800000"/>
              <a:headEnd/>
              <a:tailEnd type="triangle" w="med" len="med"/>
            </a:ln>
            <a:effectLst/>
          </p:spPr>
          <p:txBody>
            <a:bodyPr wrap="none"/>
            <a:lstStyle/>
            <a:p>
              <a:endParaRPr lang="en-US"/>
            </a:p>
          </p:txBody>
        </p:sp>
        <p:pic>
          <p:nvPicPr>
            <p:cNvPr id="35" name="Picture 1063" descr="txp_fig"/>
            <p:cNvPicPr>
              <a:picLocks noChangeAspect="1" noChangeArrowheads="1"/>
            </p:cNvPicPr>
            <p:nvPr>
              <p:custDataLst>
                <p:tags r:id="rId2"/>
              </p:custDataLst>
            </p:nvPr>
          </p:nvPicPr>
          <p:blipFill>
            <a:blip r:embed="rId12"/>
            <a:srcRect/>
            <a:stretch>
              <a:fillRect/>
            </a:stretch>
          </p:blipFill>
          <p:spPr bwMode="auto">
            <a:xfrm>
              <a:off x="5794137" y="2633625"/>
              <a:ext cx="149258" cy="96725"/>
            </a:xfrm>
            <a:prstGeom prst="rect">
              <a:avLst/>
            </a:prstGeom>
            <a:noFill/>
            <a:ln w="9525">
              <a:noFill/>
              <a:miter lim="800000"/>
              <a:headEnd/>
              <a:tailEnd/>
            </a:ln>
            <a:effectLst/>
          </p:spPr>
        </p:pic>
      </p:grpSp>
      <p:pic>
        <p:nvPicPr>
          <p:cNvPr id="36" name="Picture 2"/>
          <p:cNvPicPr>
            <a:picLocks noChangeAspect="1" noChangeArrowheads="1"/>
          </p:cNvPicPr>
          <p:nvPr/>
        </p:nvPicPr>
        <p:blipFill>
          <a:blip r:embed="rId13" cstate="print"/>
          <a:srcRect/>
          <a:stretch>
            <a:fillRect/>
          </a:stretch>
        </p:blipFill>
        <p:spPr bwMode="auto">
          <a:xfrm>
            <a:off x="6370820" y="1304145"/>
            <a:ext cx="2258910" cy="1695204"/>
          </a:xfrm>
          <a:prstGeom prst="rect">
            <a:avLst/>
          </a:prstGeom>
          <a:noFill/>
          <a:ln w="9525">
            <a:noFill/>
            <a:miter lim="800000"/>
            <a:headEnd/>
            <a:tailEnd/>
          </a:ln>
          <a:effectLst/>
        </p:spPr>
      </p:pic>
      <p:pic>
        <p:nvPicPr>
          <p:cNvPr id="37" name="Picture 5"/>
          <p:cNvPicPr>
            <a:picLocks noChangeAspect="1" noChangeArrowheads="1"/>
          </p:cNvPicPr>
          <p:nvPr/>
        </p:nvPicPr>
        <p:blipFill>
          <a:blip r:embed="rId14"/>
          <a:srcRect/>
          <a:stretch>
            <a:fillRect/>
          </a:stretch>
        </p:blipFill>
        <p:spPr bwMode="auto">
          <a:xfrm>
            <a:off x="6649675" y="3930701"/>
            <a:ext cx="2035538" cy="1822135"/>
          </a:xfrm>
          <a:prstGeom prst="rect">
            <a:avLst/>
          </a:prstGeom>
          <a:noFill/>
          <a:ln w="9525">
            <a:no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Historical Limitations of SVMs</a:t>
            </a:r>
          </a:p>
        </p:txBody>
      </p:sp>
      <p:grpSp>
        <p:nvGrpSpPr>
          <p:cNvPr id="3" name="Group 2">
            <a:extLst>
              <a:ext uri="{FF2B5EF4-FFF2-40B4-BE49-F238E27FC236}">
                <a16:creationId xmlns:a16="http://schemas.microsoft.com/office/drawing/2014/main" id="{C70158EC-0EEC-C044-8003-A12869186391}"/>
              </a:ext>
            </a:extLst>
          </p:cNvPr>
          <p:cNvGrpSpPr/>
          <p:nvPr/>
        </p:nvGrpSpPr>
        <p:grpSpPr>
          <a:xfrm>
            <a:off x="1562150" y="3643658"/>
            <a:ext cx="6019699" cy="2593465"/>
            <a:chOff x="1687978" y="3767162"/>
            <a:chExt cx="6019699" cy="2593465"/>
          </a:xfrm>
        </p:grpSpPr>
        <p:cxnSp>
          <p:nvCxnSpPr>
            <p:cNvPr id="4" name="AutoShape 6"/>
            <p:cNvCxnSpPr>
              <a:cxnSpLocks noChangeShapeType="1"/>
            </p:cNvCxnSpPr>
            <p:nvPr/>
          </p:nvCxnSpPr>
          <p:spPr bwMode="auto">
            <a:xfrm>
              <a:off x="2035525" y="4122845"/>
              <a:ext cx="0" cy="1831661"/>
            </a:xfrm>
            <a:prstGeom prst="straightConnector1">
              <a:avLst/>
            </a:prstGeom>
            <a:noFill/>
            <a:ln w="25400">
              <a:solidFill>
                <a:schemeClr val="accent1"/>
              </a:solidFill>
              <a:round/>
              <a:headEnd type="triangle" w="med" len="med"/>
              <a:tailEnd/>
            </a:ln>
            <a:effectLst/>
          </p:spPr>
        </p:cxnSp>
        <p:cxnSp>
          <p:nvCxnSpPr>
            <p:cNvPr id="5" name="AutoShape 7"/>
            <p:cNvCxnSpPr>
              <a:cxnSpLocks noChangeShapeType="1"/>
            </p:cNvCxnSpPr>
            <p:nvPr/>
          </p:nvCxnSpPr>
          <p:spPr bwMode="auto">
            <a:xfrm>
              <a:off x="2035525" y="5954506"/>
              <a:ext cx="5672152" cy="0"/>
            </a:xfrm>
            <a:prstGeom prst="straightConnector1">
              <a:avLst/>
            </a:prstGeom>
            <a:noFill/>
            <a:ln w="25400">
              <a:solidFill>
                <a:schemeClr val="accent1"/>
              </a:solidFill>
              <a:round/>
              <a:headEnd/>
              <a:tailEnd type="arrow" w="med" len="med"/>
            </a:ln>
            <a:effectLst/>
          </p:spPr>
        </p:cxnSp>
        <p:sp>
          <p:nvSpPr>
            <p:cNvPr id="6" name="Arc 10"/>
            <p:cNvSpPr>
              <a:spLocks/>
            </p:cNvSpPr>
            <p:nvPr/>
          </p:nvSpPr>
          <p:spPr bwMode="auto">
            <a:xfrm flipH="1" flipV="1">
              <a:off x="2517971" y="4253678"/>
              <a:ext cx="4827190" cy="1439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accent2"/>
              </a:solidFill>
              <a:round/>
              <a:headEnd/>
              <a:tailEnd/>
            </a:ln>
            <a:effectLst/>
          </p:spPr>
          <p:txBody>
            <a:bodyPr wrap="none" anchor="ctr"/>
            <a:lstStyle/>
            <a:p>
              <a:endParaRPr lang="en-US" sz="1800" b="1"/>
            </a:p>
          </p:txBody>
        </p:sp>
        <p:sp>
          <p:nvSpPr>
            <p:cNvPr id="7" name="Text Box 12"/>
            <p:cNvSpPr txBox="1">
              <a:spLocks noChangeArrowheads="1"/>
            </p:cNvSpPr>
            <p:nvPr/>
          </p:nvSpPr>
          <p:spPr bwMode="auto">
            <a:xfrm>
              <a:off x="3912159" y="5991295"/>
              <a:ext cx="2159566" cy="369332"/>
            </a:xfrm>
            <a:prstGeom prst="rect">
              <a:avLst/>
            </a:prstGeom>
            <a:noFill/>
            <a:ln w="9525">
              <a:noFill/>
              <a:miter lim="800000"/>
              <a:headEnd/>
              <a:tailEnd/>
            </a:ln>
            <a:effectLst/>
          </p:spPr>
          <p:txBody>
            <a:bodyPr wrap="none">
              <a:spAutoFit/>
            </a:bodyPr>
            <a:lstStyle/>
            <a:p>
              <a:r>
                <a:rPr lang="en-US" sz="1800" b="1"/>
                <a:t>Model Complexity</a:t>
              </a:r>
            </a:p>
          </p:txBody>
        </p:sp>
        <p:sp>
          <p:nvSpPr>
            <p:cNvPr id="8" name="Text Box 13"/>
            <p:cNvSpPr txBox="1">
              <a:spLocks noChangeArrowheads="1"/>
            </p:cNvSpPr>
            <p:nvPr/>
          </p:nvSpPr>
          <p:spPr bwMode="auto">
            <a:xfrm>
              <a:off x="1687978" y="3767162"/>
              <a:ext cx="748923" cy="369332"/>
            </a:xfrm>
            <a:prstGeom prst="rect">
              <a:avLst/>
            </a:prstGeom>
            <a:noFill/>
            <a:ln w="9525">
              <a:noFill/>
              <a:miter lim="800000"/>
              <a:headEnd/>
              <a:tailEnd/>
            </a:ln>
            <a:effectLst/>
          </p:spPr>
          <p:txBody>
            <a:bodyPr wrap="none">
              <a:spAutoFit/>
            </a:bodyPr>
            <a:lstStyle/>
            <a:p>
              <a:r>
                <a:rPr lang="en-US" sz="1800" b="1" dirty="0"/>
                <a:t>Error</a:t>
              </a:r>
            </a:p>
          </p:txBody>
        </p:sp>
        <p:sp>
          <p:nvSpPr>
            <p:cNvPr id="9" name="Text Box 14"/>
            <p:cNvSpPr txBox="1">
              <a:spLocks noChangeArrowheads="1"/>
            </p:cNvSpPr>
            <p:nvPr/>
          </p:nvSpPr>
          <p:spPr bwMode="auto">
            <a:xfrm>
              <a:off x="2278111" y="5173586"/>
              <a:ext cx="1505605" cy="646331"/>
            </a:xfrm>
            <a:prstGeom prst="rect">
              <a:avLst/>
            </a:prstGeom>
            <a:noFill/>
            <a:ln w="9525">
              <a:noFill/>
              <a:miter lim="800000"/>
              <a:headEnd/>
              <a:tailEnd/>
            </a:ln>
            <a:effectLst/>
          </p:spPr>
          <p:txBody>
            <a:bodyPr wrap="none">
              <a:spAutoFit/>
            </a:bodyPr>
            <a:lstStyle/>
            <a:p>
              <a:pPr algn="ctr"/>
              <a:r>
                <a:rPr lang="en-US" sz="1800" b="1" dirty="0"/>
                <a:t>Training Set</a:t>
              </a:r>
            </a:p>
            <a:p>
              <a:pPr algn="ctr"/>
              <a:r>
                <a:rPr lang="en-US" sz="1800" b="1" dirty="0"/>
                <a:t>Error</a:t>
              </a:r>
            </a:p>
          </p:txBody>
        </p:sp>
        <p:sp>
          <p:nvSpPr>
            <p:cNvPr id="10" name="Freeform 15"/>
            <p:cNvSpPr>
              <a:spLocks/>
            </p:cNvSpPr>
            <p:nvPr/>
          </p:nvSpPr>
          <p:spPr bwMode="auto">
            <a:xfrm>
              <a:off x="2561582" y="4220977"/>
              <a:ext cx="4904872" cy="1327409"/>
            </a:xfrm>
            <a:custGeom>
              <a:avLst/>
              <a:gdLst/>
              <a:ahLst/>
              <a:cxnLst>
                <a:cxn ang="0">
                  <a:pos x="0" y="0"/>
                </a:cxn>
                <a:cxn ang="0">
                  <a:pos x="604" y="279"/>
                </a:cxn>
                <a:cxn ang="0">
                  <a:pos x="1143" y="883"/>
                </a:cxn>
                <a:cxn ang="0">
                  <a:pos x="1663" y="827"/>
                </a:cxn>
                <a:cxn ang="0">
                  <a:pos x="1951" y="483"/>
                </a:cxn>
              </a:cxnLst>
              <a:rect l="0" t="0" r="r" b="b"/>
              <a:pathLst>
                <a:path w="1951" h="974">
                  <a:moveTo>
                    <a:pt x="0" y="0"/>
                  </a:moveTo>
                  <a:cubicBezTo>
                    <a:pt x="101" y="47"/>
                    <a:pt x="414" y="132"/>
                    <a:pt x="604" y="279"/>
                  </a:cubicBezTo>
                  <a:cubicBezTo>
                    <a:pt x="794" y="426"/>
                    <a:pt x="966" y="792"/>
                    <a:pt x="1143" y="883"/>
                  </a:cubicBezTo>
                  <a:cubicBezTo>
                    <a:pt x="1320" y="974"/>
                    <a:pt x="1528" y="894"/>
                    <a:pt x="1663" y="827"/>
                  </a:cubicBezTo>
                  <a:cubicBezTo>
                    <a:pt x="1798" y="760"/>
                    <a:pt x="1891" y="555"/>
                    <a:pt x="1951" y="483"/>
                  </a:cubicBezTo>
                </a:path>
              </a:pathLst>
            </a:custGeom>
            <a:noFill/>
            <a:ln w="38100">
              <a:solidFill>
                <a:schemeClr val="accent1"/>
              </a:solidFill>
              <a:round/>
              <a:headEnd/>
              <a:tailEnd/>
            </a:ln>
            <a:effectLst/>
          </p:spPr>
          <p:txBody>
            <a:bodyPr/>
            <a:lstStyle/>
            <a:p>
              <a:endParaRPr lang="en-US" sz="1800" b="1"/>
            </a:p>
          </p:txBody>
        </p:sp>
        <p:sp>
          <p:nvSpPr>
            <p:cNvPr id="11" name="Text Box 16"/>
            <p:cNvSpPr txBox="1">
              <a:spLocks noChangeArrowheads="1"/>
            </p:cNvSpPr>
            <p:nvPr/>
          </p:nvSpPr>
          <p:spPr bwMode="auto">
            <a:xfrm>
              <a:off x="3188485" y="3851646"/>
              <a:ext cx="1415772" cy="646331"/>
            </a:xfrm>
            <a:prstGeom prst="rect">
              <a:avLst/>
            </a:prstGeom>
            <a:noFill/>
            <a:ln w="9525">
              <a:noFill/>
              <a:miter lim="800000"/>
              <a:headEnd/>
              <a:tailEnd/>
            </a:ln>
            <a:effectLst/>
          </p:spPr>
          <p:txBody>
            <a:bodyPr wrap="none">
              <a:spAutoFit/>
            </a:bodyPr>
            <a:lstStyle/>
            <a:p>
              <a:pPr algn="ctr"/>
              <a:r>
                <a:rPr lang="en-US" sz="1800" b="1" dirty="0"/>
                <a:t>Open-Loop</a:t>
              </a:r>
            </a:p>
            <a:p>
              <a:pPr algn="ctr"/>
              <a:r>
                <a:rPr lang="en-US" sz="1800" b="1" dirty="0"/>
                <a:t>Error</a:t>
              </a:r>
            </a:p>
          </p:txBody>
        </p:sp>
        <p:sp>
          <p:nvSpPr>
            <p:cNvPr id="12" name="Line 17"/>
            <p:cNvSpPr>
              <a:spLocks noChangeShapeType="1"/>
            </p:cNvSpPr>
            <p:nvPr/>
          </p:nvSpPr>
          <p:spPr bwMode="auto">
            <a:xfrm>
              <a:off x="5821502" y="4973259"/>
              <a:ext cx="0" cy="981247"/>
            </a:xfrm>
            <a:prstGeom prst="line">
              <a:avLst/>
            </a:prstGeom>
            <a:noFill/>
            <a:ln w="76200" cap="rnd">
              <a:solidFill>
                <a:schemeClr val="bg1"/>
              </a:solidFill>
              <a:prstDash val="sysDot"/>
              <a:round/>
              <a:headEnd/>
              <a:tailEnd/>
            </a:ln>
            <a:effectLst/>
          </p:spPr>
          <p:txBody>
            <a:bodyPr/>
            <a:lstStyle/>
            <a:p>
              <a:endParaRPr lang="en-US" sz="1800" b="1"/>
            </a:p>
          </p:txBody>
        </p:sp>
        <p:sp>
          <p:nvSpPr>
            <p:cNvPr id="13" name="Text Box 18"/>
            <p:cNvSpPr txBox="1">
              <a:spLocks noChangeArrowheads="1"/>
            </p:cNvSpPr>
            <p:nvPr/>
          </p:nvSpPr>
          <p:spPr bwMode="auto">
            <a:xfrm>
              <a:off x="5260014" y="4583493"/>
              <a:ext cx="1197764" cy="369332"/>
            </a:xfrm>
            <a:prstGeom prst="rect">
              <a:avLst/>
            </a:prstGeom>
            <a:noFill/>
            <a:ln w="9525">
              <a:noFill/>
              <a:miter lim="800000"/>
              <a:headEnd/>
              <a:tailEnd/>
            </a:ln>
            <a:effectLst/>
          </p:spPr>
          <p:txBody>
            <a:bodyPr wrap="none">
              <a:spAutoFit/>
            </a:bodyPr>
            <a:lstStyle/>
            <a:p>
              <a:r>
                <a:rPr lang="en-US" sz="1800" b="1" dirty="0"/>
                <a:t>Optimum</a:t>
              </a:r>
            </a:p>
          </p:txBody>
        </p:sp>
      </p:grpSp>
      <p:sp>
        <p:nvSpPr>
          <p:cNvPr id="15" name="Rectangle 3"/>
          <p:cNvSpPr txBox="1">
            <a:spLocks noChangeArrowheads="1"/>
          </p:cNvSpPr>
          <p:nvPr/>
        </p:nvSpPr>
        <p:spPr>
          <a:xfrm>
            <a:off x="238125" y="685800"/>
            <a:ext cx="8677275" cy="5674827"/>
          </a:xfrm>
          <a:prstGeom prst="rect">
            <a:avLst/>
          </a:prstGeom>
        </p:spPr>
        <p:txBody>
          <a:bodyPr lIns="0" tIns="0" rIns="0" bIns="0"/>
          <a:lstStyle/>
          <a:p>
            <a:pPr marL="168275" marR="0" lvl="0" indent="-168275" algn="l" defTabSz="914400" rtl="0" eaLnBrk="1" fontAlgn="base" latinLnBrk="0" hangingPunct="1">
              <a:lnSpc>
                <a:spcPct val="100000"/>
              </a:lnSpc>
              <a:spcBef>
                <a:spcPts val="0"/>
              </a:spcBef>
              <a:spcAft>
                <a:spcPts val="1200"/>
              </a:spcAft>
              <a:buClrTx/>
              <a:buSzTx/>
              <a:buFontTx/>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Uses a binary (yes/no) decision rule</a:t>
            </a:r>
          </a:p>
          <a:p>
            <a:pPr marL="168275" marR="0" lvl="1"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rPr>
              <a:t>Generates a distance from the hyperplane, but this distance is often not a good measure of our “confidence” in the classification</a:t>
            </a:r>
          </a:p>
          <a:p>
            <a:pPr marL="168275" marR="0" lvl="1"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rPr>
              <a:t>Can produce a “probability” as a function of the distance (e.g. using sigmoid fits), but they are inadequate (often lack dynamic range)</a:t>
            </a:r>
          </a:p>
          <a:p>
            <a:pPr marL="168275" marR="0" lvl="0"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Number of support vectors grows linearly with the size of the data set</a:t>
            </a:r>
          </a:p>
          <a:p>
            <a:pPr marL="168275" marR="0" lvl="0" indent="-168275" algn="l" defTabSz="914400" rtl="0" eaLnBrk="1" fontAlgn="base" latinLnBrk="0" hangingPunct="1">
              <a:lnSpc>
                <a:spcPct val="100000"/>
              </a:lnSpc>
              <a:spcBef>
                <a:spcPts val="0"/>
              </a:spcBef>
              <a:spcAft>
                <a:spcPts val="1200"/>
              </a:spcAft>
              <a:buClrTx/>
              <a:buSzTx/>
              <a:buFont typeface="Arial" pitchFamily="34" charset="0"/>
              <a:buChar char="•"/>
              <a:tabLst/>
              <a:defRPr/>
            </a:pPr>
            <a:r>
              <a:rPr kumimoji="0" lang="en-US" sz="1800" b="1" i="0" u="none" strike="noStrike" kern="0" cap="none" spc="0" normalizeH="0" baseline="0" noProof="0" dirty="0">
                <a:ln>
                  <a:noFill/>
                </a:ln>
                <a:solidFill>
                  <a:schemeClr val="tx1"/>
                </a:solidFill>
                <a:effectLst/>
                <a:uLnTx/>
                <a:uFillTx/>
                <a:latin typeface="+mn-lt"/>
                <a:ea typeface="+mn-ea"/>
                <a:cs typeface="+mn-cs"/>
              </a:rPr>
              <a:t>Requires the estimation of trade-off parameter, C, via held-out sets:</a:t>
            </a:r>
          </a:p>
        </p:txBody>
      </p:sp>
    </p:spTree>
    <p:extLst>
      <p:ext uri="{BB962C8B-B14F-4D97-AF65-F5344CB8AC3E}">
        <p14:creationId xmlns:p14="http://schemas.microsoft.com/office/powerpoint/2010/main" val="23333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238125" y="685800"/>
                <a:ext cx="8651042" cy="5965371"/>
              </a:xfrm>
            </p:spPr>
            <p:txBody>
              <a:bodyPr lIns="0" tIns="0" rIns="0" bIns="0"/>
              <a:lstStyle/>
              <a:p>
                <a:pPr marL="165100" indent="-165100">
                  <a:spcBef>
                    <a:spcPts val="0"/>
                  </a:spcBef>
                  <a:spcAft>
                    <a:spcPts val="1200"/>
                  </a:spcAft>
                </a:pPr>
                <a:r>
                  <a:rPr lang="en-US" b="1" dirty="0"/>
                  <a:t>Build a fully specified probabilistic model – incorporate prior information/beliefs as well as a notion of confidence in predictions.</a:t>
                </a:r>
              </a:p>
              <a:p>
                <a:pPr marL="165100" indent="-165100">
                  <a:spcBef>
                    <a:spcPts val="0"/>
                  </a:spcBef>
                  <a:spcAft>
                    <a:spcPts val="1200"/>
                  </a:spcAft>
                </a:pPr>
                <a:r>
                  <a:rPr lang="en-US" b="1" dirty="0"/>
                  <a:t>MacKay posed a special form for regularization in neural networks – sparsity.</a:t>
                </a:r>
              </a:p>
              <a:p>
                <a:pPr marL="165100" indent="-165100">
                  <a:spcBef>
                    <a:spcPts val="0"/>
                  </a:spcBef>
                  <a:spcAft>
                    <a:spcPts val="1200"/>
                  </a:spcAft>
                </a:pPr>
                <a:r>
                  <a:rPr lang="en-US" b="1" dirty="0"/>
                  <a:t>Evidence maximization: evaluate candidate models based on their</a:t>
                </a:r>
                <a:br>
                  <a:rPr lang="en-US" b="1" dirty="0"/>
                </a:br>
                <a:r>
                  <a:rPr lang="en-US" b="1" dirty="0"/>
                  <a:t>“evidence”,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r>
                      <a:rPr lang="en-US" i="1" dirty="0" err="1">
                        <a:latin typeface="Cambria Math" panose="02040503050406030204" pitchFamily="18" charset="0"/>
                      </a:rPr>
                      <m:t>𝐻𝑖</m:t>
                    </m:r>
                    <m:r>
                      <a:rPr lang="en-US" i="1" dirty="0">
                        <a:latin typeface="Cambria Math" panose="02040503050406030204" pitchFamily="18" charset="0"/>
                      </a:rPr>
                      <m:t>)</m:t>
                    </m:r>
                  </m:oMath>
                </a14:m>
                <a:r>
                  <a:rPr lang="en-US" dirty="0"/>
                  <a:t>.</a:t>
                </a:r>
              </a:p>
              <a:p>
                <a:pPr marL="165100" indent="-165100">
                  <a:spcBef>
                    <a:spcPts val="0"/>
                  </a:spcBef>
                  <a:spcAft>
                    <a:spcPts val="1200"/>
                  </a:spcAft>
                </a:pPr>
                <a:r>
                  <a:rPr lang="en-US" b="1" dirty="0"/>
                  <a:t>Evidence approximation: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acc>
                      <m:accPr>
                        <m:chr m:val="̂"/>
                        <m:ctrlPr>
                          <a:rPr lang="en-US" i="1" dirty="0" smtClean="0">
                            <a:latin typeface="Cambria Math" panose="02040503050406030204" pitchFamily="18" charset="0"/>
                          </a:rPr>
                        </m:ctrlPr>
                      </m:accPr>
                      <m:e>
                        <m:r>
                          <a:rPr lang="en-US" b="1" i="1" dirty="0">
                            <a:latin typeface="Cambria Math" panose="02040503050406030204" pitchFamily="18" charset="0"/>
                          </a:rPr>
                          <m:t>𝒘</m:t>
                        </m:r>
                      </m:e>
                    </m:acc>
                    <m:r>
                      <a:rPr lang="en-US" b="0" i="1" dirty="0" smtClean="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𝒘</m:t>
                    </m:r>
                  </m:oMath>
                </a14:m>
                <a:endParaRPr lang="en-US" b="1" dirty="0"/>
              </a:p>
              <a:p>
                <a:pPr marL="165100" indent="-165100">
                  <a:spcBef>
                    <a:spcPts val="0"/>
                  </a:spcBef>
                  <a:spcAft>
                    <a:spcPts val="1200"/>
                  </a:spcAft>
                </a:pPr>
                <a:r>
                  <a:rPr lang="en-US" b="1" dirty="0"/>
                  <a:t>Likelihood of data given best fit parameter set: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err="1">
                        <a:latin typeface="Cambria Math" panose="02040503050406030204" pitchFamily="18" charset="0"/>
                      </a:rPr>
                      <m:t>𝐷</m:t>
                    </m:r>
                    <m:r>
                      <a:rPr lang="en-US" i="1" dirty="0" err="1">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oMath>
                </a14:m>
                <a:endParaRPr lang="en-US" b="1" dirty="0"/>
              </a:p>
              <a:p>
                <a:pPr marL="165100" indent="-165100">
                  <a:spcBef>
                    <a:spcPts val="0"/>
                  </a:spcBef>
                  <a:spcAft>
                    <a:spcPts val="1200"/>
                  </a:spcAft>
                </a:pPr>
                <a:r>
                  <a:rPr lang="en-US" b="1" dirty="0"/>
                  <a:t>Penalty that measures how well our posterior model</a:t>
                </a:r>
                <a:br>
                  <a:rPr lang="en-US" b="1" dirty="0"/>
                </a:br>
                <a:r>
                  <a:rPr lang="en-US" b="1" dirty="0"/>
                  <a:t>fits our prior assumptions: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b="1" i="1" dirty="0">
                            <a:latin typeface="Cambria Math" panose="02040503050406030204" pitchFamily="18" charset="0"/>
                          </a:rPr>
                          <m:t>𝒘</m:t>
                        </m:r>
                      </m:e>
                    </m:acc>
                    <m:r>
                      <a:rPr lang="en-US" i="1" dirty="0">
                        <a:latin typeface="Cambria Math" panose="02040503050406030204" pitchFamily="18" charset="0"/>
                      </a:rPr>
                      <m:t>,</m:t>
                    </m:r>
                    <m:r>
                      <a:rPr lang="en-US" i="1" dirty="0" err="1">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𝒘</m:t>
                    </m:r>
                  </m:oMath>
                </a14:m>
                <a:endParaRPr lang="en-US" b="1" dirty="0"/>
              </a:p>
              <a:p>
                <a:pPr marL="165100" indent="-165100">
                  <a:spcBef>
                    <a:spcPts val="0"/>
                  </a:spcBef>
                  <a:spcAft>
                    <a:spcPts val="1200"/>
                  </a:spcAft>
                </a:pPr>
                <a:r>
                  <a:rPr lang="en-US" b="1" dirty="0"/>
                  <a:t>We can set the prior in favor of sparse,</a:t>
                </a:r>
                <a:br>
                  <a:rPr lang="en-US" b="1" dirty="0"/>
                </a:br>
                <a:r>
                  <a:rPr lang="en-US" b="1" dirty="0"/>
                  <a:t>smooth models.</a:t>
                </a:r>
              </a:p>
              <a:p>
                <a:pPr marL="165100" indent="-165100">
                  <a:spcBef>
                    <a:spcPts val="0"/>
                  </a:spcBef>
                  <a:spcAft>
                    <a:spcPts val="600"/>
                  </a:spcAft>
                </a:pPr>
                <a:r>
                  <a:rPr lang="en-US" b="1" dirty="0"/>
                  <a:t>Incorporates an automatic relevance</a:t>
                </a:r>
                <a:br>
                  <a:rPr lang="en-US" b="1" dirty="0"/>
                </a:br>
                <a:r>
                  <a:rPr lang="en-US" b="1" dirty="0"/>
                  <a:t>determination (ARD) prior over each weight:</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e>
                        <m:e>
                          <m:r>
                            <a:rPr lang="en-US" b="1" i="1" dirty="0" smtClean="0">
                              <a:latin typeface="Cambria Math" panose="02040503050406030204" pitchFamily="18" charset="0"/>
                              <a:ea typeface="Cambria Math" panose="02040503050406030204" pitchFamily="18" charset="0"/>
                            </a:rPr>
                            <m:t>𝜶</m:t>
                          </m:r>
                        </m:e>
                      </m:d>
                      <m:r>
                        <a:rPr lang="en-US" b="0"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=0</m:t>
                          </m:r>
                        </m:sub>
                        <m:sup>
                          <m:r>
                            <a:rPr lang="en-US" b="0" i="1" dirty="0" smtClean="0">
                              <a:latin typeface="Cambria Math" panose="02040503050406030204" pitchFamily="18" charset="0"/>
                            </a:rPr>
                            <m:t>𝑁</m:t>
                          </m:r>
                        </m:sup>
                        <m:e>
                          <m:r>
                            <a:rPr lang="en-US" b="0" i="1" dirty="0" smtClean="0">
                              <a:latin typeface="Cambria Math" panose="02040503050406030204" pitchFamily="18" charset="0"/>
                              <a:ea typeface="Cambria Math" panose="02040503050406030204" pitchFamily="18" charset="0"/>
                            </a:rPr>
                            <m:t>ℕ</m:t>
                          </m:r>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ea typeface="Cambria Math" panose="02040503050406030204" pitchFamily="18" charset="0"/>
                                    </a:rPr>
                                  </m:ctrlPr>
                                </m:sSubPr>
                                <m:e>
                                  <m:r>
                                    <a:rPr lang="en-US" b="1" i="1" dirty="0">
                                      <a:latin typeface="Cambria Math" panose="02040503050406030204" pitchFamily="18" charset="0"/>
                                      <a:ea typeface="Cambria Math" panose="02040503050406030204" pitchFamily="18" charset="0"/>
                                    </a:rPr>
                                    <m:t>𝒘</m:t>
                                  </m:r>
                                </m:e>
                                <m:sub>
                                  <m:r>
                                    <a:rPr lang="en-US" b="0" i="1" dirty="0" smtClean="0">
                                      <a:latin typeface="Cambria Math" panose="02040503050406030204" pitchFamily="18" charset="0"/>
                                      <a:ea typeface="Cambria Math" panose="02040503050406030204" pitchFamily="18" charset="0"/>
                                    </a:rPr>
                                    <m:t>𝑖</m:t>
                                  </m:r>
                                </m:sub>
                              </m:sSub>
                              <m:d>
                                <m:dPr>
                                  <m:begChr m:val="|"/>
                                  <m:endChr m:val=""/>
                                  <m:ctrlPr>
                                    <a:rPr lang="en-US" b="0" i="1" dirty="0" smtClean="0">
                                      <a:latin typeface="Cambria Math" panose="02040503050406030204" pitchFamily="18" charset="0"/>
                                      <a:ea typeface="Cambria Math" panose="02040503050406030204" pitchFamily="18" charset="0"/>
                                    </a:rPr>
                                  </m:ctrlPr>
                                </m:dPr>
                                <m:e>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𝜇</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=0</m:t>
                                      </m:r>
                                    </m:e>
                                  </m:d>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sSub>
                                        <m:sSubPr>
                                          <m:ctrlPr>
                                            <a:rPr lang="en-US" b="0" i="1" dirty="0" smtClean="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𝛼</m:t>
                                          </m:r>
                                        </m:e>
                                        <m:sub>
                                          <m:r>
                                            <a:rPr lang="en-US" b="0" i="1" dirty="0" smtClean="0">
                                              <a:latin typeface="Cambria Math" panose="02040503050406030204" pitchFamily="18" charset="0"/>
                                              <a:ea typeface="Cambria Math" panose="02040503050406030204" pitchFamily="18" charset="0"/>
                                            </a:rPr>
                                            <m:t>𝑖</m:t>
                                          </m:r>
                                        </m:sub>
                                      </m:sSub>
                                    </m:den>
                                  </m:f>
                                </m:e>
                              </m:d>
                            </m:e>
                          </m:d>
                        </m:e>
                      </m:nary>
                    </m:oMath>
                  </m:oMathPara>
                </a14:m>
                <a:endParaRPr lang="en-US" b="1" dirty="0"/>
              </a:p>
              <a:p>
                <a:pPr marL="165100" indent="-165100">
                  <a:spcBef>
                    <a:spcPts val="0"/>
                  </a:spcBef>
                  <a:spcAft>
                    <a:spcPts val="1800"/>
                  </a:spcAft>
                </a:pPr>
                <a:endParaRPr lang="en-US" b="1" dirty="0"/>
              </a:p>
              <a:p>
                <a:pPr marL="165100" indent="-165100">
                  <a:spcBef>
                    <a:spcPts val="0"/>
                  </a:spcBef>
                  <a:spcAft>
                    <a:spcPts val="1800"/>
                  </a:spcAft>
                </a:pPr>
                <a:endParaRPr lang="en-US" dirty="0"/>
              </a:p>
              <a:p>
                <a:pPr marL="165100" indent="-165100">
                  <a:spcBef>
                    <a:spcPts val="0"/>
                  </a:spcBef>
                  <a:spcAft>
                    <a:spcPts val="1800"/>
                  </a:spcAft>
                </a:pPr>
                <a:endParaRPr lang="en-US" dirty="0"/>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238125" y="685800"/>
                <a:ext cx="8651042" cy="5965371"/>
              </a:xfrm>
              <a:blipFill>
                <a:blip r:embed="rId2"/>
                <a:stretch>
                  <a:fillRect l="-1466" t="-1277" r="-880" b="-31064"/>
                </a:stretch>
              </a:blipFill>
            </p:spPr>
            <p:txBody>
              <a:bodyPr/>
              <a:lstStyle/>
              <a:p>
                <a:r>
                  <a:rPr lang="en-US">
                    <a:noFill/>
                  </a:rPr>
                  <a:t> </a:t>
                </a:r>
              </a:p>
            </p:txBody>
          </p:sp>
        </mc:Fallback>
      </mc:AlternateContent>
      <p:sp>
        <p:nvSpPr>
          <p:cNvPr id="4"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Evidence Maximization</a:t>
            </a:r>
          </a:p>
        </p:txBody>
      </p:sp>
      <p:grpSp>
        <p:nvGrpSpPr>
          <p:cNvPr id="9" name="Group 14"/>
          <p:cNvGrpSpPr>
            <a:grpSpLocks noChangeAspect="1"/>
          </p:cNvGrpSpPr>
          <p:nvPr/>
        </p:nvGrpSpPr>
        <p:grpSpPr bwMode="auto">
          <a:xfrm>
            <a:off x="5753387" y="3839318"/>
            <a:ext cx="2964267" cy="2224088"/>
            <a:chOff x="384" y="672"/>
            <a:chExt cx="2507" cy="1881"/>
          </a:xfrm>
        </p:grpSpPr>
        <p:sp>
          <p:nvSpPr>
            <p:cNvPr id="10" name="Rectangle 15"/>
            <p:cNvSpPr>
              <a:spLocks noChangeArrowheads="1"/>
            </p:cNvSpPr>
            <p:nvPr/>
          </p:nvSpPr>
          <p:spPr bwMode="auto">
            <a:xfrm>
              <a:off x="464" y="2247"/>
              <a:ext cx="249" cy="10"/>
            </a:xfrm>
            <a:prstGeom prst="rect">
              <a:avLst/>
            </a:prstGeom>
            <a:solidFill>
              <a:schemeClr val="tx1"/>
            </a:solidFill>
            <a:ln w="9525">
              <a:solidFill>
                <a:schemeClr val="tx1"/>
              </a:solidFill>
              <a:miter lim="800000"/>
              <a:headEnd/>
              <a:tailEnd/>
            </a:ln>
          </p:spPr>
          <p:txBody>
            <a:bodyPr/>
            <a:lstStyle/>
            <a:p>
              <a:endParaRPr lang="en-US"/>
            </a:p>
          </p:txBody>
        </p:sp>
        <p:sp>
          <p:nvSpPr>
            <p:cNvPr id="11" name="Rectangle 16"/>
            <p:cNvSpPr>
              <a:spLocks noChangeArrowheads="1"/>
            </p:cNvSpPr>
            <p:nvPr/>
          </p:nvSpPr>
          <p:spPr bwMode="auto">
            <a:xfrm>
              <a:off x="704" y="223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2" name="Freeform 17"/>
            <p:cNvSpPr>
              <a:spLocks/>
            </p:cNvSpPr>
            <p:nvPr/>
          </p:nvSpPr>
          <p:spPr bwMode="auto">
            <a:xfrm>
              <a:off x="704" y="2217"/>
              <a:ext cx="139" cy="30"/>
            </a:xfrm>
            <a:custGeom>
              <a:avLst/>
              <a:gdLst/>
              <a:ahLst/>
              <a:cxnLst>
                <a:cxn ang="0">
                  <a:pos x="0" y="16"/>
                </a:cxn>
                <a:cxn ang="0">
                  <a:pos x="72" y="16"/>
                </a:cxn>
                <a:cxn ang="0">
                  <a:pos x="80" y="24"/>
                </a:cxn>
                <a:cxn ang="0">
                  <a:pos x="72" y="16"/>
                </a:cxn>
                <a:cxn ang="0">
                  <a:pos x="80" y="8"/>
                </a:cxn>
                <a:cxn ang="0">
                  <a:pos x="80" y="8"/>
                </a:cxn>
                <a:cxn ang="0">
                  <a:pos x="80" y="8"/>
                </a:cxn>
                <a:cxn ang="0">
                  <a:pos x="104" y="8"/>
                </a:cxn>
                <a:cxn ang="0">
                  <a:pos x="112" y="16"/>
                </a:cxn>
                <a:cxn ang="0">
                  <a:pos x="104" y="8"/>
                </a:cxn>
                <a:cxn ang="0">
                  <a:pos x="112" y="0"/>
                </a:cxn>
                <a:cxn ang="0">
                  <a:pos x="112" y="0"/>
                </a:cxn>
                <a:cxn ang="0">
                  <a:pos x="112" y="0"/>
                </a:cxn>
                <a:cxn ang="0">
                  <a:pos x="120" y="8"/>
                </a:cxn>
                <a:cxn ang="0">
                  <a:pos x="112" y="16"/>
                </a:cxn>
                <a:cxn ang="0">
                  <a:pos x="112" y="16"/>
                </a:cxn>
                <a:cxn ang="0">
                  <a:pos x="104" y="16"/>
                </a:cxn>
                <a:cxn ang="0">
                  <a:pos x="80" y="16"/>
                </a:cxn>
                <a:cxn ang="0">
                  <a:pos x="80" y="8"/>
                </a:cxn>
                <a:cxn ang="0">
                  <a:pos x="88" y="16"/>
                </a:cxn>
                <a:cxn ang="0">
                  <a:pos x="80" y="24"/>
                </a:cxn>
                <a:cxn ang="0">
                  <a:pos x="80" y="24"/>
                </a:cxn>
                <a:cxn ang="0">
                  <a:pos x="72" y="24"/>
                </a:cxn>
                <a:cxn ang="0">
                  <a:pos x="0" y="24"/>
                </a:cxn>
                <a:cxn ang="0">
                  <a:pos x="0" y="16"/>
                </a:cxn>
              </a:cxnLst>
              <a:rect l="0" t="0" r="r" b="b"/>
              <a:pathLst>
                <a:path w="120" h="24">
                  <a:moveTo>
                    <a:pt x="0" y="16"/>
                  </a:moveTo>
                  <a:lnTo>
                    <a:pt x="72" y="16"/>
                  </a:lnTo>
                  <a:lnTo>
                    <a:pt x="80" y="24"/>
                  </a:lnTo>
                  <a:lnTo>
                    <a:pt x="72" y="16"/>
                  </a:lnTo>
                  <a:lnTo>
                    <a:pt x="80" y="8"/>
                  </a:lnTo>
                  <a:lnTo>
                    <a:pt x="80" y="8"/>
                  </a:lnTo>
                  <a:lnTo>
                    <a:pt x="80" y="8"/>
                  </a:lnTo>
                  <a:lnTo>
                    <a:pt x="104" y="8"/>
                  </a:lnTo>
                  <a:lnTo>
                    <a:pt x="112" y="16"/>
                  </a:lnTo>
                  <a:lnTo>
                    <a:pt x="104" y="8"/>
                  </a:lnTo>
                  <a:lnTo>
                    <a:pt x="112" y="0"/>
                  </a:lnTo>
                  <a:lnTo>
                    <a:pt x="112" y="0"/>
                  </a:lnTo>
                  <a:lnTo>
                    <a:pt x="112" y="0"/>
                  </a:lnTo>
                  <a:lnTo>
                    <a:pt x="120" y="8"/>
                  </a:lnTo>
                  <a:lnTo>
                    <a:pt x="112" y="16"/>
                  </a:lnTo>
                  <a:lnTo>
                    <a:pt x="112" y="16"/>
                  </a:lnTo>
                  <a:lnTo>
                    <a:pt x="104" y="16"/>
                  </a:lnTo>
                  <a:lnTo>
                    <a:pt x="80" y="16"/>
                  </a:lnTo>
                  <a:lnTo>
                    <a:pt x="80" y="8"/>
                  </a:lnTo>
                  <a:lnTo>
                    <a:pt x="88" y="16"/>
                  </a:lnTo>
                  <a:lnTo>
                    <a:pt x="80" y="24"/>
                  </a:lnTo>
                  <a:lnTo>
                    <a:pt x="80" y="24"/>
                  </a:lnTo>
                  <a:lnTo>
                    <a:pt x="72" y="24"/>
                  </a:lnTo>
                  <a:lnTo>
                    <a:pt x="0" y="24"/>
                  </a:lnTo>
                  <a:lnTo>
                    <a:pt x="0" y="16"/>
                  </a:lnTo>
                  <a:close/>
                </a:path>
              </a:pathLst>
            </a:custGeom>
            <a:solidFill>
              <a:srgbClr val="66FFFF"/>
            </a:solidFill>
            <a:ln w="9525">
              <a:solidFill>
                <a:srgbClr val="66FFFF"/>
              </a:solidFill>
              <a:round/>
              <a:headEnd/>
              <a:tailEnd/>
            </a:ln>
          </p:spPr>
          <p:txBody>
            <a:bodyPr/>
            <a:lstStyle/>
            <a:p>
              <a:endParaRPr lang="en-US"/>
            </a:p>
          </p:txBody>
        </p:sp>
        <p:sp>
          <p:nvSpPr>
            <p:cNvPr id="13" name="Rectangle 18"/>
            <p:cNvSpPr>
              <a:spLocks noChangeArrowheads="1"/>
            </p:cNvSpPr>
            <p:nvPr/>
          </p:nvSpPr>
          <p:spPr bwMode="auto">
            <a:xfrm>
              <a:off x="833" y="221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4" name="Rectangle 19"/>
            <p:cNvSpPr>
              <a:spLocks noChangeArrowheads="1"/>
            </p:cNvSpPr>
            <p:nvPr/>
          </p:nvSpPr>
          <p:spPr bwMode="auto">
            <a:xfrm>
              <a:off x="852" y="220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5" name="Rectangle 20"/>
            <p:cNvSpPr>
              <a:spLocks noChangeArrowheads="1"/>
            </p:cNvSpPr>
            <p:nvPr/>
          </p:nvSpPr>
          <p:spPr bwMode="auto">
            <a:xfrm>
              <a:off x="852" y="220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6" name="Rectangle 21"/>
            <p:cNvSpPr>
              <a:spLocks noChangeArrowheads="1"/>
            </p:cNvSpPr>
            <p:nvPr/>
          </p:nvSpPr>
          <p:spPr bwMode="auto">
            <a:xfrm>
              <a:off x="870" y="2197"/>
              <a:ext cx="10" cy="10"/>
            </a:xfrm>
            <a:prstGeom prst="rect">
              <a:avLst/>
            </a:prstGeom>
            <a:solidFill>
              <a:srgbClr val="66FFFF"/>
            </a:solidFill>
            <a:ln w="9525">
              <a:solidFill>
                <a:srgbClr val="66FFFF"/>
              </a:solidFill>
              <a:miter lim="800000"/>
              <a:headEnd/>
              <a:tailEnd/>
            </a:ln>
          </p:spPr>
          <p:txBody>
            <a:bodyPr/>
            <a:lstStyle/>
            <a:p>
              <a:endParaRPr lang="en-US"/>
            </a:p>
          </p:txBody>
        </p:sp>
        <p:sp>
          <p:nvSpPr>
            <p:cNvPr id="17" name="Rectangle 22"/>
            <p:cNvSpPr>
              <a:spLocks noChangeArrowheads="1"/>
            </p:cNvSpPr>
            <p:nvPr/>
          </p:nvSpPr>
          <p:spPr bwMode="auto">
            <a:xfrm>
              <a:off x="870" y="219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18" name="Rectangle 23"/>
            <p:cNvSpPr>
              <a:spLocks noChangeArrowheads="1"/>
            </p:cNvSpPr>
            <p:nvPr/>
          </p:nvSpPr>
          <p:spPr bwMode="auto">
            <a:xfrm>
              <a:off x="889" y="2187"/>
              <a:ext cx="9" cy="10"/>
            </a:xfrm>
            <a:prstGeom prst="rect">
              <a:avLst/>
            </a:prstGeom>
            <a:solidFill>
              <a:srgbClr val="66FFFF"/>
            </a:solidFill>
            <a:ln w="9525">
              <a:solidFill>
                <a:srgbClr val="66FFFF"/>
              </a:solidFill>
              <a:miter lim="800000"/>
              <a:headEnd/>
              <a:tailEnd/>
            </a:ln>
          </p:spPr>
          <p:txBody>
            <a:bodyPr/>
            <a:lstStyle/>
            <a:p>
              <a:endParaRPr lang="en-US"/>
            </a:p>
          </p:txBody>
        </p:sp>
        <p:sp>
          <p:nvSpPr>
            <p:cNvPr id="19" name="Rectangle 24"/>
            <p:cNvSpPr>
              <a:spLocks noChangeArrowheads="1"/>
            </p:cNvSpPr>
            <p:nvPr/>
          </p:nvSpPr>
          <p:spPr bwMode="auto">
            <a:xfrm>
              <a:off x="889" y="2187"/>
              <a:ext cx="1329" cy="10"/>
            </a:xfrm>
            <a:prstGeom prst="rect">
              <a:avLst/>
            </a:prstGeom>
            <a:solidFill>
              <a:srgbClr val="66FFFF"/>
            </a:solidFill>
            <a:ln w="9525">
              <a:solidFill>
                <a:srgbClr val="66FFFF"/>
              </a:solidFill>
              <a:miter lim="800000"/>
              <a:headEnd/>
              <a:tailEnd/>
            </a:ln>
          </p:spPr>
          <p:txBody>
            <a:bodyPr/>
            <a:lstStyle/>
            <a:p>
              <a:endParaRPr lang="en-US"/>
            </a:p>
          </p:txBody>
        </p:sp>
        <p:sp>
          <p:nvSpPr>
            <p:cNvPr id="20" name="Rectangle 25"/>
            <p:cNvSpPr>
              <a:spLocks noChangeArrowheads="1"/>
            </p:cNvSpPr>
            <p:nvPr/>
          </p:nvSpPr>
          <p:spPr bwMode="auto">
            <a:xfrm>
              <a:off x="2208" y="2187"/>
              <a:ext cx="10" cy="20"/>
            </a:xfrm>
            <a:prstGeom prst="rect">
              <a:avLst/>
            </a:prstGeom>
            <a:solidFill>
              <a:srgbClr val="66FFFF"/>
            </a:solidFill>
            <a:ln w="9525">
              <a:solidFill>
                <a:srgbClr val="66FFFF"/>
              </a:solidFill>
              <a:miter lim="800000"/>
              <a:headEnd/>
              <a:tailEnd/>
            </a:ln>
          </p:spPr>
          <p:txBody>
            <a:bodyPr/>
            <a:lstStyle/>
            <a:p>
              <a:endParaRPr lang="en-US"/>
            </a:p>
          </p:txBody>
        </p:sp>
        <p:sp>
          <p:nvSpPr>
            <p:cNvPr id="21" name="Rectangle 26"/>
            <p:cNvSpPr>
              <a:spLocks noChangeArrowheads="1"/>
            </p:cNvSpPr>
            <p:nvPr/>
          </p:nvSpPr>
          <p:spPr bwMode="auto">
            <a:xfrm>
              <a:off x="2208" y="219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22" name="Rectangle 27"/>
            <p:cNvSpPr>
              <a:spLocks noChangeArrowheads="1"/>
            </p:cNvSpPr>
            <p:nvPr/>
          </p:nvSpPr>
          <p:spPr bwMode="auto">
            <a:xfrm>
              <a:off x="2227" y="219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3" name="Rectangle 28"/>
            <p:cNvSpPr>
              <a:spLocks noChangeArrowheads="1"/>
            </p:cNvSpPr>
            <p:nvPr/>
          </p:nvSpPr>
          <p:spPr bwMode="auto">
            <a:xfrm>
              <a:off x="2227" y="2207"/>
              <a:ext cx="28" cy="10"/>
            </a:xfrm>
            <a:prstGeom prst="rect">
              <a:avLst/>
            </a:prstGeom>
            <a:solidFill>
              <a:srgbClr val="66FFFF"/>
            </a:solidFill>
            <a:ln w="9525">
              <a:solidFill>
                <a:srgbClr val="66FFFF"/>
              </a:solidFill>
              <a:miter lim="800000"/>
              <a:headEnd/>
              <a:tailEnd/>
            </a:ln>
          </p:spPr>
          <p:txBody>
            <a:bodyPr/>
            <a:lstStyle/>
            <a:p>
              <a:endParaRPr lang="en-US"/>
            </a:p>
          </p:txBody>
        </p:sp>
        <p:sp>
          <p:nvSpPr>
            <p:cNvPr id="24" name="Rectangle 29"/>
            <p:cNvSpPr>
              <a:spLocks noChangeArrowheads="1"/>
            </p:cNvSpPr>
            <p:nvPr/>
          </p:nvSpPr>
          <p:spPr bwMode="auto">
            <a:xfrm>
              <a:off x="2245" y="2207"/>
              <a:ext cx="10" cy="20"/>
            </a:xfrm>
            <a:prstGeom prst="rect">
              <a:avLst/>
            </a:prstGeom>
            <a:solidFill>
              <a:srgbClr val="66FFFF"/>
            </a:solidFill>
            <a:ln w="9525">
              <a:solidFill>
                <a:srgbClr val="66FFFF"/>
              </a:solidFill>
              <a:miter lim="800000"/>
              <a:headEnd/>
              <a:tailEnd/>
            </a:ln>
          </p:spPr>
          <p:txBody>
            <a:bodyPr/>
            <a:lstStyle/>
            <a:p>
              <a:endParaRPr lang="en-US"/>
            </a:p>
          </p:txBody>
        </p:sp>
        <p:sp>
          <p:nvSpPr>
            <p:cNvPr id="25" name="Rectangle 30"/>
            <p:cNvSpPr>
              <a:spLocks noChangeArrowheads="1"/>
            </p:cNvSpPr>
            <p:nvPr/>
          </p:nvSpPr>
          <p:spPr bwMode="auto">
            <a:xfrm>
              <a:off x="2245" y="2217"/>
              <a:ext cx="37" cy="10"/>
            </a:xfrm>
            <a:prstGeom prst="rect">
              <a:avLst/>
            </a:prstGeom>
            <a:solidFill>
              <a:srgbClr val="66FFFF"/>
            </a:solidFill>
            <a:ln w="9525">
              <a:solidFill>
                <a:srgbClr val="66FFFF"/>
              </a:solidFill>
              <a:miter lim="800000"/>
              <a:headEnd/>
              <a:tailEnd/>
            </a:ln>
          </p:spPr>
          <p:txBody>
            <a:bodyPr/>
            <a:lstStyle/>
            <a:p>
              <a:endParaRPr lang="en-US"/>
            </a:p>
          </p:txBody>
        </p:sp>
        <p:sp>
          <p:nvSpPr>
            <p:cNvPr id="26" name="Rectangle 31"/>
            <p:cNvSpPr>
              <a:spLocks noChangeArrowheads="1"/>
            </p:cNvSpPr>
            <p:nvPr/>
          </p:nvSpPr>
          <p:spPr bwMode="auto">
            <a:xfrm>
              <a:off x="2273" y="221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7" name="Rectangle 32"/>
            <p:cNvSpPr>
              <a:spLocks noChangeArrowheads="1"/>
            </p:cNvSpPr>
            <p:nvPr/>
          </p:nvSpPr>
          <p:spPr bwMode="auto">
            <a:xfrm>
              <a:off x="2273" y="2227"/>
              <a:ext cx="46" cy="10"/>
            </a:xfrm>
            <a:prstGeom prst="rect">
              <a:avLst/>
            </a:prstGeom>
            <a:solidFill>
              <a:srgbClr val="66FFFF"/>
            </a:solidFill>
            <a:ln w="9525">
              <a:solidFill>
                <a:srgbClr val="66FFFF"/>
              </a:solidFill>
              <a:miter lim="800000"/>
              <a:headEnd/>
              <a:tailEnd/>
            </a:ln>
          </p:spPr>
          <p:txBody>
            <a:bodyPr/>
            <a:lstStyle/>
            <a:p>
              <a:endParaRPr lang="en-US"/>
            </a:p>
          </p:txBody>
        </p:sp>
        <p:sp>
          <p:nvSpPr>
            <p:cNvPr id="28" name="Rectangle 33"/>
            <p:cNvSpPr>
              <a:spLocks noChangeArrowheads="1"/>
            </p:cNvSpPr>
            <p:nvPr/>
          </p:nvSpPr>
          <p:spPr bwMode="auto">
            <a:xfrm>
              <a:off x="2310" y="222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29" name="Rectangle 34"/>
            <p:cNvSpPr>
              <a:spLocks noChangeArrowheads="1"/>
            </p:cNvSpPr>
            <p:nvPr/>
          </p:nvSpPr>
          <p:spPr bwMode="auto">
            <a:xfrm>
              <a:off x="2310" y="2237"/>
              <a:ext cx="92" cy="10"/>
            </a:xfrm>
            <a:prstGeom prst="rect">
              <a:avLst/>
            </a:prstGeom>
            <a:solidFill>
              <a:srgbClr val="66FFFF"/>
            </a:solidFill>
            <a:ln w="9525">
              <a:solidFill>
                <a:srgbClr val="66FFFF"/>
              </a:solidFill>
              <a:miter lim="800000"/>
              <a:headEnd/>
              <a:tailEnd/>
            </a:ln>
          </p:spPr>
          <p:txBody>
            <a:bodyPr/>
            <a:lstStyle/>
            <a:p>
              <a:endParaRPr lang="en-US"/>
            </a:p>
          </p:txBody>
        </p:sp>
        <p:sp>
          <p:nvSpPr>
            <p:cNvPr id="30" name="Rectangle 35"/>
            <p:cNvSpPr>
              <a:spLocks noChangeArrowheads="1"/>
            </p:cNvSpPr>
            <p:nvPr/>
          </p:nvSpPr>
          <p:spPr bwMode="auto">
            <a:xfrm>
              <a:off x="2393" y="2237"/>
              <a:ext cx="9" cy="20"/>
            </a:xfrm>
            <a:prstGeom prst="rect">
              <a:avLst/>
            </a:prstGeom>
            <a:solidFill>
              <a:srgbClr val="66FFFF"/>
            </a:solidFill>
            <a:ln w="9525">
              <a:solidFill>
                <a:srgbClr val="66FFFF"/>
              </a:solidFill>
              <a:miter lim="800000"/>
              <a:headEnd/>
              <a:tailEnd/>
            </a:ln>
          </p:spPr>
          <p:txBody>
            <a:bodyPr/>
            <a:lstStyle/>
            <a:p>
              <a:endParaRPr lang="en-US"/>
            </a:p>
          </p:txBody>
        </p:sp>
        <p:sp>
          <p:nvSpPr>
            <p:cNvPr id="31" name="Freeform 36"/>
            <p:cNvSpPr>
              <a:spLocks/>
            </p:cNvSpPr>
            <p:nvPr/>
          </p:nvSpPr>
          <p:spPr bwMode="auto">
            <a:xfrm>
              <a:off x="2393" y="2247"/>
              <a:ext cx="239" cy="10"/>
            </a:xfrm>
            <a:custGeom>
              <a:avLst/>
              <a:gdLst/>
              <a:ahLst/>
              <a:cxnLst>
                <a:cxn ang="0">
                  <a:pos x="0" y="0"/>
                </a:cxn>
                <a:cxn ang="0">
                  <a:pos x="207" y="0"/>
                </a:cxn>
                <a:cxn ang="0">
                  <a:pos x="207" y="8"/>
                </a:cxn>
                <a:cxn ang="0">
                  <a:pos x="207" y="8"/>
                </a:cxn>
                <a:cxn ang="0">
                  <a:pos x="207" y="8"/>
                </a:cxn>
                <a:cxn ang="0">
                  <a:pos x="0" y="8"/>
                </a:cxn>
                <a:cxn ang="0">
                  <a:pos x="0" y="0"/>
                </a:cxn>
              </a:cxnLst>
              <a:rect l="0" t="0" r="r" b="b"/>
              <a:pathLst>
                <a:path w="207" h="8">
                  <a:moveTo>
                    <a:pt x="0" y="0"/>
                  </a:moveTo>
                  <a:lnTo>
                    <a:pt x="207" y="0"/>
                  </a:lnTo>
                  <a:lnTo>
                    <a:pt x="207" y="8"/>
                  </a:lnTo>
                  <a:lnTo>
                    <a:pt x="207" y="8"/>
                  </a:lnTo>
                  <a:lnTo>
                    <a:pt x="207" y="8"/>
                  </a:lnTo>
                  <a:lnTo>
                    <a:pt x="0" y="8"/>
                  </a:lnTo>
                  <a:lnTo>
                    <a:pt x="0" y="0"/>
                  </a:lnTo>
                  <a:close/>
                </a:path>
              </a:pathLst>
            </a:custGeom>
            <a:solidFill>
              <a:schemeClr val="tx1"/>
            </a:solidFill>
            <a:ln w="9525">
              <a:solidFill>
                <a:schemeClr val="tx1"/>
              </a:solidFill>
              <a:round/>
              <a:headEnd/>
              <a:tailEnd/>
            </a:ln>
          </p:spPr>
          <p:txBody>
            <a:bodyPr/>
            <a:lstStyle/>
            <a:p>
              <a:endParaRPr lang="en-US"/>
            </a:p>
          </p:txBody>
        </p:sp>
        <p:sp>
          <p:nvSpPr>
            <p:cNvPr id="32" name="Rectangle 37"/>
            <p:cNvSpPr>
              <a:spLocks noChangeArrowheads="1"/>
            </p:cNvSpPr>
            <p:nvPr/>
          </p:nvSpPr>
          <p:spPr bwMode="auto">
            <a:xfrm>
              <a:off x="1137" y="2227"/>
              <a:ext cx="10" cy="10"/>
            </a:xfrm>
            <a:prstGeom prst="rect">
              <a:avLst/>
            </a:prstGeom>
            <a:solidFill>
              <a:schemeClr val="hlink"/>
            </a:solidFill>
            <a:ln w="9525">
              <a:solidFill>
                <a:schemeClr val="hlink"/>
              </a:solidFill>
              <a:miter lim="800000"/>
              <a:headEnd/>
              <a:tailEnd/>
            </a:ln>
          </p:spPr>
          <p:txBody>
            <a:bodyPr/>
            <a:lstStyle/>
            <a:p>
              <a:endParaRPr lang="en-US"/>
            </a:p>
          </p:txBody>
        </p:sp>
        <p:sp>
          <p:nvSpPr>
            <p:cNvPr id="33" name="Rectangle 38"/>
            <p:cNvSpPr>
              <a:spLocks noChangeArrowheads="1"/>
            </p:cNvSpPr>
            <p:nvPr/>
          </p:nvSpPr>
          <p:spPr bwMode="auto">
            <a:xfrm>
              <a:off x="1137" y="2227"/>
              <a:ext cx="148" cy="10"/>
            </a:xfrm>
            <a:prstGeom prst="rect">
              <a:avLst/>
            </a:prstGeom>
            <a:solidFill>
              <a:schemeClr val="hlink"/>
            </a:solidFill>
            <a:ln w="9525">
              <a:solidFill>
                <a:schemeClr val="hlink"/>
              </a:solidFill>
              <a:miter lim="800000"/>
              <a:headEnd/>
              <a:tailEnd/>
            </a:ln>
          </p:spPr>
          <p:txBody>
            <a:bodyPr/>
            <a:lstStyle/>
            <a:p>
              <a:endParaRPr lang="en-US"/>
            </a:p>
          </p:txBody>
        </p:sp>
        <p:sp>
          <p:nvSpPr>
            <p:cNvPr id="34" name="Rectangle 39"/>
            <p:cNvSpPr>
              <a:spLocks noChangeArrowheads="1"/>
            </p:cNvSpPr>
            <p:nvPr/>
          </p:nvSpPr>
          <p:spPr bwMode="auto">
            <a:xfrm>
              <a:off x="1276" y="221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5" name="Rectangle 40"/>
            <p:cNvSpPr>
              <a:spLocks noChangeArrowheads="1"/>
            </p:cNvSpPr>
            <p:nvPr/>
          </p:nvSpPr>
          <p:spPr bwMode="auto">
            <a:xfrm>
              <a:off x="1276" y="2217"/>
              <a:ext cx="37" cy="10"/>
            </a:xfrm>
            <a:prstGeom prst="rect">
              <a:avLst/>
            </a:prstGeom>
            <a:solidFill>
              <a:schemeClr val="hlink"/>
            </a:solidFill>
            <a:ln w="9525">
              <a:solidFill>
                <a:schemeClr val="hlink"/>
              </a:solidFill>
              <a:miter lim="800000"/>
              <a:headEnd/>
              <a:tailEnd/>
            </a:ln>
          </p:spPr>
          <p:txBody>
            <a:bodyPr/>
            <a:lstStyle/>
            <a:p>
              <a:endParaRPr lang="en-US"/>
            </a:p>
          </p:txBody>
        </p:sp>
        <p:sp>
          <p:nvSpPr>
            <p:cNvPr id="36" name="Rectangle 41"/>
            <p:cNvSpPr>
              <a:spLocks noChangeArrowheads="1"/>
            </p:cNvSpPr>
            <p:nvPr/>
          </p:nvSpPr>
          <p:spPr bwMode="auto">
            <a:xfrm>
              <a:off x="1304" y="220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7" name="Rectangle 42"/>
            <p:cNvSpPr>
              <a:spLocks noChangeArrowheads="1"/>
            </p:cNvSpPr>
            <p:nvPr/>
          </p:nvSpPr>
          <p:spPr bwMode="auto">
            <a:xfrm>
              <a:off x="1304" y="220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38" name="Rectangle 43"/>
            <p:cNvSpPr>
              <a:spLocks noChangeArrowheads="1"/>
            </p:cNvSpPr>
            <p:nvPr/>
          </p:nvSpPr>
          <p:spPr bwMode="auto">
            <a:xfrm>
              <a:off x="1313" y="219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39" name="Rectangle 44"/>
            <p:cNvSpPr>
              <a:spLocks noChangeArrowheads="1"/>
            </p:cNvSpPr>
            <p:nvPr/>
          </p:nvSpPr>
          <p:spPr bwMode="auto">
            <a:xfrm>
              <a:off x="1313" y="219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40" name="Rectangle 45"/>
            <p:cNvSpPr>
              <a:spLocks noChangeArrowheads="1"/>
            </p:cNvSpPr>
            <p:nvPr/>
          </p:nvSpPr>
          <p:spPr bwMode="auto">
            <a:xfrm>
              <a:off x="1322" y="218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41" name="Rectangle 46"/>
            <p:cNvSpPr>
              <a:spLocks noChangeArrowheads="1"/>
            </p:cNvSpPr>
            <p:nvPr/>
          </p:nvSpPr>
          <p:spPr bwMode="auto">
            <a:xfrm>
              <a:off x="1322" y="218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42" name="Freeform 47"/>
            <p:cNvSpPr>
              <a:spLocks/>
            </p:cNvSpPr>
            <p:nvPr/>
          </p:nvSpPr>
          <p:spPr bwMode="auto">
            <a:xfrm>
              <a:off x="1331" y="2166"/>
              <a:ext cx="19" cy="21"/>
            </a:xfrm>
            <a:custGeom>
              <a:avLst/>
              <a:gdLst/>
              <a:ahLst/>
              <a:cxnLst>
                <a:cxn ang="0">
                  <a:pos x="0" y="16"/>
                </a:cxn>
                <a:cxn ang="0">
                  <a:pos x="0" y="8"/>
                </a:cxn>
                <a:cxn ang="0">
                  <a:pos x="0" y="8"/>
                </a:cxn>
                <a:cxn ang="0">
                  <a:pos x="0" y="8"/>
                </a:cxn>
                <a:cxn ang="0">
                  <a:pos x="8" y="0"/>
                </a:cxn>
                <a:cxn ang="0">
                  <a:pos x="16" y="0"/>
                </a:cxn>
                <a:cxn ang="0">
                  <a:pos x="16" y="8"/>
                </a:cxn>
                <a:cxn ang="0">
                  <a:pos x="16" y="8"/>
                </a:cxn>
                <a:cxn ang="0">
                  <a:pos x="8" y="16"/>
                </a:cxn>
                <a:cxn ang="0">
                  <a:pos x="0" y="8"/>
                </a:cxn>
                <a:cxn ang="0">
                  <a:pos x="8" y="8"/>
                </a:cxn>
                <a:cxn ang="0">
                  <a:pos x="8" y="16"/>
                </a:cxn>
                <a:cxn ang="0">
                  <a:pos x="0" y="16"/>
                </a:cxn>
              </a:cxnLst>
              <a:rect l="0" t="0" r="r" b="b"/>
              <a:pathLst>
                <a:path w="16" h="16">
                  <a:moveTo>
                    <a:pt x="0" y="16"/>
                  </a:moveTo>
                  <a:lnTo>
                    <a:pt x="0" y="8"/>
                  </a:lnTo>
                  <a:lnTo>
                    <a:pt x="0" y="8"/>
                  </a:lnTo>
                  <a:lnTo>
                    <a:pt x="0" y="8"/>
                  </a:lnTo>
                  <a:lnTo>
                    <a:pt x="8" y="0"/>
                  </a:lnTo>
                  <a:lnTo>
                    <a:pt x="16" y="0"/>
                  </a:lnTo>
                  <a:lnTo>
                    <a:pt x="16" y="8"/>
                  </a:lnTo>
                  <a:lnTo>
                    <a:pt x="16" y="8"/>
                  </a:lnTo>
                  <a:lnTo>
                    <a:pt x="8" y="16"/>
                  </a:lnTo>
                  <a:lnTo>
                    <a:pt x="0" y="8"/>
                  </a:lnTo>
                  <a:lnTo>
                    <a:pt x="8" y="8"/>
                  </a:lnTo>
                  <a:lnTo>
                    <a:pt x="8" y="16"/>
                  </a:lnTo>
                  <a:lnTo>
                    <a:pt x="0" y="16"/>
                  </a:lnTo>
                  <a:close/>
                </a:path>
              </a:pathLst>
            </a:custGeom>
            <a:solidFill>
              <a:schemeClr val="hlink"/>
            </a:solidFill>
            <a:ln w="9525">
              <a:solidFill>
                <a:schemeClr val="hlink"/>
              </a:solidFill>
              <a:round/>
              <a:headEnd/>
              <a:tailEnd/>
            </a:ln>
          </p:spPr>
          <p:txBody>
            <a:bodyPr/>
            <a:lstStyle/>
            <a:p>
              <a:endParaRPr lang="en-US"/>
            </a:p>
          </p:txBody>
        </p:sp>
        <p:sp>
          <p:nvSpPr>
            <p:cNvPr id="43" name="Rectangle 48"/>
            <p:cNvSpPr>
              <a:spLocks noChangeArrowheads="1"/>
            </p:cNvSpPr>
            <p:nvPr/>
          </p:nvSpPr>
          <p:spPr bwMode="auto">
            <a:xfrm>
              <a:off x="1341" y="2156"/>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44" name="Rectangle 49"/>
            <p:cNvSpPr>
              <a:spLocks noChangeArrowheads="1"/>
            </p:cNvSpPr>
            <p:nvPr/>
          </p:nvSpPr>
          <p:spPr bwMode="auto">
            <a:xfrm>
              <a:off x="1341" y="2156"/>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45" name="Freeform 50"/>
            <p:cNvSpPr>
              <a:spLocks/>
            </p:cNvSpPr>
            <p:nvPr/>
          </p:nvSpPr>
          <p:spPr bwMode="auto">
            <a:xfrm>
              <a:off x="1350" y="2096"/>
              <a:ext cx="28" cy="60"/>
            </a:xfrm>
            <a:custGeom>
              <a:avLst/>
              <a:gdLst/>
              <a:ahLst/>
              <a:cxnLst>
                <a:cxn ang="0">
                  <a:pos x="0" y="48"/>
                </a:cxn>
                <a:cxn ang="0">
                  <a:pos x="0" y="32"/>
                </a:cxn>
                <a:cxn ang="0">
                  <a:pos x="0" y="32"/>
                </a:cxn>
                <a:cxn ang="0">
                  <a:pos x="0" y="32"/>
                </a:cxn>
                <a:cxn ang="0">
                  <a:pos x="8" y="24"/>
                </a:cxn>
                <a:cxn ang="0">
                  <a:pos x="16" y="24"/>
                </a:cxn>
                <a:cxn ang="0">
                  <a:pos x="8" y="24"/>
                </a:cxn>
                <a:cxn ang="0">
                  <a:pos x="8" y="8"/>
                </a:cxn>
                <a:cxn ang="0">
                  <a:pos x="8" y="8"/>
                </a:cxn>
                <a:cxn ang="0">
                  <a:pos x="8" y="8"/>
                </a:cxn>
                <a:cxn ang="0">
                  <a:pos x="16" y="0"/>
                </a:cxn>
                <a:cxn ang="0">
                  <a:pos x="24" y="0"/>
                </a:cxn>
                <a:cxn ang="0">
                  <a:pos x="24" y="8"/>
                </a:cxn>
                <a:cxn ang="0">
                  <a:pos x="24" y="8"/>
                </a:cxn>
                <a:cxn ang="0">
                  <a:pos x="16" y="16"/>
                </a:cxn>
                <a:cxn ang="0">
                  <a:pos x="8" y="8"/>
                </a:cxn>
                <a:cxn ang="0">
                  <a:pos x="16" y="8"/>
                </a:cxn>
                <a:cxn ang="0">
                  <a:pos x="16" y="24"/>
                </a:cxn>
                <a:cxn ang="0">
                  <a:pos x="16" y="32"/>
                </a:cxn>
                <a:cxn ang="0">
                  <a:pos x="16" y="32"/>
                </a:cxn>
                <a:cxn ang="0">
                  <a:pos x="8" y="40"/>
                </a:cxn>
                <a:cxn ang="0">
                  <a:pos x="0" y="32"/>
                </a:cxn>
                <a:cxn ang="0">
                  <a:pos x="8" y="32"/>
                </a:cxn>
                <a:cxn ang="0">
                  <a:pos x="8" y="48"/>
                </a:cxn>
                <a:cxn ang="0">
                  <a:pos x="0" y="48"/>
                </a:cxn>
              </a:cxnLst>
              <a:rect l="0" t="0" r="r" b="b"/>
              <a:pathLst>
                <a:path w="24" h="48">
                  <a:moveTo>
                    <a:pt x="0" y="48"/>
                  </a:moveTo>
                  <a:lnTo>
                    <a:pt x="0" y="32"/>
                  </a:lnTo>
                  <a:lnTo>
                    <a:pt x="0" y="32"/>
                  </a:lnTo>
                  <a:lnTo>
                    <a:pt x="0" y="32"/>
                  </a:lnTo>
                  <a:lnTo>
                    <a:pt x="8" y="24"/>
                  </a:lnTo>
                  <a:lnTo>
                    <a:pt x="16" y="24"/>
                  </a:lnTo>
                  <a:lnTo>
                    <a:pt x="8" y="24"/>
                  </a:lnTo>
                  <a:lnTo>
                    <a:pt x="8" y="8"/>
                  </a:lnTo>
                  <a:lnTo>
                    <a:pt x="8" y="8"/>
                  </a:lnTo>
                  <a:lnTo>
                    <a:pt x="8" y="8"/>
                  </a:lnTo>
                  <a:lnTo>
                    <a:pt x="16" y="0"/>
                  </a:lnTo>
                  <a:lnTo>
                    <a:pt x="24" y="0"/>
                  </a:lnTo>
                  <a:lnTo>
                    <a:pt x="24" y="8"/>
                  </a:lnTo>
                  <a:lnTo>
                    <a:pt x="24" y="8"/>
                  </a:lnTo>
                  <a:lnTo>
                    <a:pt x="16" y="16"/>
                  </a:lnTo>
                  <a:lnTo>
                    <a:pt x="8" y="8"/>
                  </a:lnTo>
                  <a:lnTo>
                    <a:pt x="16" y="8"/>
                  </a:lnTo>
                  <a:lnTo>
                    <a:pt x="16" y="24"/>
                  </a:lnTo>
                  <a:lnTo>
                    <a:pt x="16" y="32"/>
                  </a:lnTo>
                  <a:lnTo>
                    <a:pt x="16" y="32"/>
                  </a:lnTo>
                  <a:lnTo>
                    <a:pt x="8" y="40"/>
                  </a:lnTo>
                  <a:lnTo>
                    <a:pt x="0" y="32"/>
                  </a:lnTo>
                  <a:lnTo>
                    <a:pt x="8" y="32"/>
                  </a:lnTo>
                  <a:lnTo>
                    <a:pt x="8" y="48"/>
                  </a:lnTo>
                  <a:lnTo>
                    <a:pt x="0" y="48"/>
                  </a:lnTo>
                  <a:close/>
                </a:path>
              </a:pathLst>
            </a:custGeom>
            <a:solidFill>
              <a:schemeClr val="hlink"/>
            </a:solidFill>
            <a:ln w="9525">
              <a:solidFill>
                <a:schemeClr val="hlink"/>
              </a:solidFill>
              <a:round/>
              <a:headEnd/>
              <a:tailEnd/>
            </a:ln>
          </p:spPr>
          <p:txBody>
            <a:bodyPr/>
            <a:lstStyle/>
            <a:p>
              <a:endParaRPr lang="en-US"/>
            </a:p>
          </p:txBody>
        </p:sp>
        <p:sp>
          <p:nvSpPr>
            <p:cNvPr id="46" name="Rectangle 51"/>
            <p:cNvSpPr>
              <a:spLocks noChangeArrowheads="1"/>
            </p:cNvSpPr>
            <p:nvPr/>
          </p:nvSpPr>
          <p:spPr bwMode="auto">
            <a:xfrm>
              <a:off x="1368" y="2065"/>
              <a:ext cx="10" cy="31"/>
            </a:xfrm>
            <a:prstGeom prst="rect">
              <a:avLst/>
            </a:prstGeom>
            <a:solidFill>
              <a:schemeClr val="hlink"/>
            </a:solidFill>
            <a:ln w="9525">
              <a:solidFill>
                <a:schemeClr val="hlink"/>
              </a:solidFill>
              <a:miter lim="800000"/>
              <a:headEnd/>
              <a:tailEnd/>
            </a:ln>
          </p:spPr>
          <p:txBody>
            <a:bodyPr/>
            <a:lstStyle/>
            <a:p>
              <a:endParaRPr lang="en-US"/>
            </a:p>
          </p:txBody>
        </p:sp>
        <p:sp>
          <p:nvSpPr>
            <p:cNvPr id="47" name="Rectangle 52"/>
            <p:cNvSpPr>
              <a:spLocks noChangeArrowheads="1"/>
            </p:cNvSpPr>
            <p:nvPr/>
          </p:nvSpPr>
          <p:spPr bwMode="auto">
            <a:xfrm>
              <a:off x="1368" y="206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48" name="Freeform 53"/>
            <p:cNvSpPr>
              <a:spLocks/>
            </p:cNvSpPr>
            <p:nvPr/>
          </p:nvSpPr>
          <p:spPr bwMode="auto">
            <a:xfrm>
              <a:off x="1378" y="1965"/>
              <a:ext cx="27" cy="100"/>
            </a:xfrm>
            <a:custGeom>
              <a:avLst/>
              <a:gdLst/>
              <a:ahLst/>
              <a:cxnLst>
                <a:cxn ang="0">
                  <a:pos x="0" y="79"/>
                </a:cxn>
                <a:cxn ang="0">
                  <a:pos x="0" y="47"/>
                </a:cxn>
                <a:cxn ang="0">
                  <a:pos x="0" y="47"/>
                </a:cxn>
                <a:cxn ang="0">
                  <a:pos x="0" y="47"/>
                </a:cxn>
                <a:cxn ang="0">
                  <a:pos x="8" y="39"/>
                </a:cxn>
                <a:cxn ang="0">
                  <a:pos x="16" y="39"/>
                </a:cxn>
                <a:cxn ang="0">
                  <a:pos x="8" y="39"/>
                </a:cxn>
                <a:cxn ang="0">
                  <a:pos x="8" y="8"/>
                </a:cxn>
                <a:cxn ang="0">
                  <a:pos x="8" y="8"/>
                </a:cxn>
                <a:cxn ang="0">
                  <a:pos x="8" y="8"/>
                </a:cxn>
                <a:cxn ang="0">
                  <a:pos x="16" y="0"/>
                </a:cxn>
                <a:cxn ang="0">
                  <a:pos x="24" y="0"/>
                </a:cxn>
                <a:cxn ang="0">
                  <a:pos x="24" y="8"/>
                </a:cxn>
                <a:cxn ang="0">
                  <a:pos x="24" y="8"/>
                </a:cxn>
                <a:cxn ang="0">
                  <a:pos x="16" y="16"/>
                </a:cxn>
                <a:cxn ang="0">
                  <a:pos x="8" y="8"/>
                </a:cxn>
                <a:cxn ang="0">
                  <a:pos x="16" y="8"/>
                </a:cxn>
                <a:cxn ang="0">
                  <a:pos x="16" y="39"/>
                </a:cxn>
                <a:cxn ang="0">
                  <a:pos x="16" y="47"/>
                </a:cxn>
                <a:cxn ang="0">
                  <a:pos x="16" y="47"/>
                </a:cxn>
                <a:cxn ang="0">
                  <a:pos x="8" y="55"/>
                </a:cxn>
                <a:cxn ang="0">
                  <a:pos x="0" y="47"/>
                </a:cxn>
                <a:cxn ang="0">
                  <a:pos x="8" y="47"/>
                </a:cxn>
                <a:cxn ang="0">
                  <a:pos x="8" y="79"/>
                </a:cxn>
                <a:cxn ang="0">
                  <a:pos x="0" y="79"/>
                </a:cxn>
              </a:cxnLst>
              <a:rect l="0" t="0" r="r" b="b"/>
              <a:pathLst>
                <a:path w="24" h="79">
                  <a:moveTo>
                    <a:pt x="0" y="79"/>
                  </a:moveTo>
                  <a:lnTo>
                    <a:pt x="0" y="47"/>
                  </a:lnTo>
                  <a:lnTo>
                    <a:pt x="0" y="47"/>
                  </a:lnTo>
                  <a:lnTo>
                    <a:pt x="0" y="47"/>
                  </a:lnTo>
                  <a:lnTo>
                    <a:pt x="8" y="39"/>
                  </a:lnTo>
                  <a:lnTo>
                    <a:pt x="16" y="39"/>
                  </a:lnTo>
                  <a:lnTo>
                    <a:pt x="8" y="39"/>
                  </a:lnTo>
                  <a:lnTo>
                    <a:pt x="8" y="8"/>
                  </a:lnTo>
                  <a:lnTo>
                    <a:pt x="8" y="8"/>
                  </a:lnTo>
                  <a:lnTo>
                    <a:pt x="8" y="8"/>
                  </a:lnTo>
                  <a:lnTo>
                    <a:pt x="16" y="0"/>
                  </a:lnTo>
                  <a:lnTo>
                    <a:pt x="24" y="0"/>
                  </a:lnTo>
                  <a:lnTo>
                    <a:pt x="24" y="8"/>
                  </a:lnTo>
                  <a:lnTo>
                    <a:pt x="24" y="8"/>
                  </a:lnTo>
                  <a:lnTo>
                    <a:pt x="16" y="16"/>
                  </a:lnTo>
                  <a:lnTo>
                    <a:pt x="8" y="8"/>
                  </a:lnTo>
                  <a:lnTo>
                    <a:pt x="16" y="8"/>
                  </a:lnTo>
                  <a:lnTo>
                    <a:pt x="16" y="39"/>
                  </a:lnTo>
                  <a:lnTo>
                    <a:pt x="16" y="47"/>
                  </a:lnTo>
                  <a:lnTo>
                    <a:pt x="16" y="47"/>
                  </a:lnTo>
                  <a:lnTo>
                    <a:pt x="8" y="55"/>
                  </a:lnTo>
                  <a:lnTo>
                    <a:pt x="0" y="47"/>
                  </a:lnTo>
                  <a:lnTo>
                    <a:pt x="8" y="47"/>
                  </a:lnTo>
                  <a:lnTo>
                    <a:pt x="8" y="79"/>
                  </a:lnTo>
                  <a:lnTo>
                    <a:pt x="0" y="79"/>
                  </a:lnTo>
                  <a:close/>
                </a:path>
              </a:pathLst>
            </a:custGeom>
            <a:solidFill>
              <a:schemeClr val="hlink"/>
            </a:solidFill>
            <a:ln w="9525">
              <a:solidFill>
                <a:schemeClr val="hlink"/>
              </a:solidFill>
              <a:round/>
              <a:headEnd/>
              <a:tailEnd/>
            </a:ln>
          </p:spPr>
          <p:txBody>
            <a:bodyPr/>
            <a:lstStyle/>
            <a:p>
              <a:endParaRPr lang="en-US"/>
            </a:p>
          </p:txBody>
        </p:sp>
        <p:sp>
          <p:nvSpPr>
            <p:cNvPr id="49" name="Rectangle 54"/>
            <p:cNvSpPr>
              <a:spLocks noChangeArrowheads="1"/>
            </p:cNvSpPr>
            <p:nvPr/>
          </p:nvSpPr>
          <p:spPr bwMode="auto">
            <a:xfrm>
              <a:off x="1396" y="1915"/>
              <a:ext cx="9" cy="50"/>
            </a:xfrm>
            <a:prstGeom prst="rect">
              <a:avLst/>
            </a:prstGeom>
            <a:solidFill>
              <a:schemeClr val="hlink"/>
            </a:solidFill>
            <a:ln w="9525">
              <a:solidFill>
                <a:schemeClr val="hlink"/>
              </a:solidFill>
              <a:miter lim="800000"/>
              <a:headEnd/>
              <a:tailEnd/>
            </a:ln>
          </p:spPr>
          <p:txBody>
            <a:bodyPr/>
            <a:lstStyle/>
            <a:p>
              <a:endParaRPr lang="en-US"/>
            </a:p>
          </p:txBody>
        </p:sp>
        <p:sp>
          <p:nvSpPr>
            <p:cNvPr id="50" name="Rectangle 55"/>
            <p:cNvSpPr>
              <a:spLocks noChangeArrowheads="1"/>
            </p:cNvSpPr>
            <p:nvPr/>
          </p:nvSpPr>
          <p:spPr bwMode="auto">
            <a:xfrm>
              <a:off x="1396" y="191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51" name="Freeform 56"/>
            <p:cNvSpPr>
              <a:spLocks/>
            </p:cNvSpPr>
            <p:nvPr/>
          </p:nvSpPr>
          <p:spPr bwMode="auto">
            <a:xfrm>
              <a:off x="1405" y="1844"/>
              <a:ext cx="19" cy="71"/>
            </a:xfrm>
            <a:custGeom>
              <a:avLst/>
              <a:gdLst/>
              <a:ahLst/>
              <a:cxnLst>
                <a:cxn ang="0">
                  <a:pos x="0" y="56"/>
                </a:cxn>
                <a:cxn ang="0">
                  <a:pos x="0" y="8"/>
                </a:cxn>
                <a:cxn ang="0">
                  <a:pos x="0" y="8"/>
                </a:cxn>
                <a:cxn ang="0">
                  <a:pos x="0" y="8"/>
                </a:cxn>
                <a:cxn ang="0">
                  <a:pos x="8" y="0"/>
                </a:cxn>
                <a:cxn ang="0">
                  <a:pos x="16" y="0"/>
                </a:cxn>
                <a:cxn ang="0">
                  <a:pos x="16" y="8"/>
                </a:cxn>
                <a:cxn ang="0">
                  <a:pos x="16" y="8"/>
                </a:cxn>
                <a:cxn ang="0">
                  <a:pos x="8" y="16"/>
                </a:cxn>
                <a:cxn ang="0">
                  <a:pos x="0" y="8"/>
                </a:cxn>
                <a:cxn ang="0">
                  <a:pos x="8" y="8"/>
                </a:cxn>
                <a:cxn ang="0">
                  <a:pos x="8" y="56"/>
                </a:cxn>
                <a:cxn ang="0">
                  <a:pos x="0" y="56"/>
                </a:cxn>
              </a:cxnLst>
              <a:rect l="0" t="0" r="r" b="b"/>
              <a:pathLst>
                <a:path w="16" h="56">
                  <a:moveTo>
                    <a:pt x="0" y="56"/>
                  </a:moveTo>
                  <a:lnTo>
                    <a:pt x="0" y="8"/>
                  </a:lnTo>
                  <a:lnTo>
                    <a:pt x="0" y="8"/>
                  </a:lnTo>
                  <a:lnTo>
                    <a:pt x="0" y="8"/>
                  </a:lnTo>
                  <a:lnTo>
                    <a:pt x="8" y="0"/>
                  </a:lnTo>
                  <a:lnTo>
                    <a:pt x="16" y="0"/>
                  </a:lnTo>
                  <a:lnTo>
                    <a:pt x="16" y="8"/>
                  </a:lnTo>
                  <a:lnTo>
                    <a:pt x="16" y="8"/>
                  </a:lnTo>
                  <a:lnTo>
                    <a:pt x="8" y="16"/>
                  </a:lnTo>
                  <a:lnTo>
                    <a:pt x="0" y="8"/>
                  </a:lnTo>
                  <a:lnTo>
                    <a:pt x="8" y="8"/>
                  </a:lnTo>
                  <a:lnTo>
                    <a:pt x="8" y="56"/>
                  </a:lnTo>
                  <a:lnTo>
                    <a:pt x="0" y="56"/>
                  </a:lnTo>
                  <a:close/>
                </a:path>
              </a:pathLst>
            </a:custGeom>
            <a:solidFill>
              <a:schemeClr val="hlink"/>
            </a:solidFill>
            <a:ln w="9525">
              <a:solidFill>
                <a:schemeClr val="hlink"/>
              </a:solidFill>
              <a:round/>
              <a:headEnd/>
              <a:tailEnd/>
            </a:ln>
          </p:spPr>
          <p:txBody>
            <a:bodyPr/>
            <a:lstStyle/>
            <a:p>
              <a:endParaRPr lang="en-US"/>
            </a:p>
          </p:txBody>
        </p:sp>
        <p:sp>
          <p:nvSpPr>
            <p:cNvPr id="52" name="Rectangle 57"/>
            <p:cNvSpPr>
              <a:spLocks noChangeArrowheads="1"/>
            </p:cNvSpPr>
            <p:nvPr/>
          </p:nvSpPr>
          <p:spPr bwMode="auto">
            <a:xfrm>
              <a:off x="1415" y="1773"/>
              <a:ext cx="9" cy="71"/>
            </a:xfrm>
            <a:prstGeom prst="rect">
              <a:avLst/>
            </a:prstGeom>
            <a:solidFill>
              <a:schemeClr val="hlink"/>
            </a:solidFill>
            <a:ln w="9525">
              <a:solidFill>
                <a:schemeClr val="hlink"/>
              </a:solidFill>
              <a:miter lim="800000"/>
              <a:headEnd/>
              <a:tailEnd/>
            </a:ln>
          </p:spPr>
          <p:txBody>
            <a:bodyPr/>
            <a:lstStyle/>
            <a:p>
              <a:endParaRPr lang="en-US"/>
            </a:p>
          </p:txBody>
        </p:sp>
        <p:sp>
          <p:nvSpPr>
            <p:cNvPr id="53" name="Rectangle 58"/>
            <p:cNvSpPr>
              <a:spLocks noChangeArrowheads="1"/>
            </p:cNvSpPr>
            <p:nvPr/>
          </p:nvSpPr>
          <p:spPr bwMode="auto">
            <a:xfrm>
              <a:off x="1415" y="1773"/>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54" name="Rectangle 59"/>
            <p:cNvSpPr>
              <a:spLocks noChangeArrowheads="1"/>
            </p:cNvSpPr>
            <p:nvPr/>
          </p:nvSpPr>
          <p:spPr bwMode="auto">
            <a:xfrm>
              <a:off x="1424" y="1692"/>
              <a:ext cx="9" cy="81"/>
            </a:xfrm>
            <a:prstGeom prst="rect">
              <a:avLst/>
            </a:prstGeom>
            <a:solidFill>
              <a:schemeClr val="hlink"/>
            </a:solidFill>
            <a:ln w="9525">
              <a:solidFill>
                <a:schemeClr val="hlink"/>
              </a:solidFill>
              <a:miter lim="800000"/>
              <a:headEnd/>
              <a:tailEnd/>
            </a:ln>
          </p:spPr>
          <p:txBody>
            <a:bodyPr/>
            <a:lstStyle/>
            <a:p>
              <a:endParaRPr lang="en-US"/>
            </a:p>
          </p:txBody>
        </p:sp>
        <p:sp>
          <p:nvSpPr>
            <p:cNvPr id="55" name="Rectangle 60"/>
            <p:cNvSpPr>
              <a:spLocks noChangeArrowheads="1"/>
            </p:cNvSpPr>
            <p:nvPr/>
          </p:nvSpPr>
          <p:spPr bwMode="auto">
            <a:xfrm>
              <a:off x="1424" y="1692"/>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56" name="Rectangle 61"/>
            <p:cNvSpPr>
              <a:spLocks noChangeArrowheads="1"/>
            </p:cNvSpPr>
            <p:nvPr/>
          </p:nvSpPr>
          <p:spPr bwMode="auto">
            <a:xfrm>
              <a:off x="1433" y="1601"/>
              <a:ext cx="9" cy="91"/>
            </a:xfrm>
            <a:prstGeom prst="rect">
              <a:avLst/>
            </a:prstGeom>
            <a:solidFill>
              <a:schemeClr val="hlink"/>
            </a:solidFill>
            <a:ln w="9525">
              <a:solidFill>
                <a:schemeClr val="hlink"/>
              </a:solidFill>
              <a:miter lim="800000"/>
              <a:headEnd/>
              <a:tailEnd/>
            </a:ln>
          </p:spPr>
          <p:txBody>
            <a:bodyPr/>
            <a:lstStyle/>
            <a:p>
              <a:endParaRPr lang="en-US"/>
            </a:p>
          </p:txBody>
        </p:sp>
        <p:sp>
          <p:nvSpPr>
            <p:cNvPr id="57" name="Rectangle 62"/>
            <p:cNvSpPr>
              <a:spLocks noChangeArrowheads="1"/>
            </p:cNvSpPr>
            <p:nvPr/>
          </p:nvSpPr>
          <p:spPr bwMode="auto">
            <a:xfrm>
              <a:off x="1433" y="1601"/>
              <a:ext cx="19" cy="10"/>
            </a:xfrm>
            <a:prstGeom prst="rect">
              <a:avLst/>
            </a:prstGeom>
            <a:noFill/>
            <a:ln w="9525">
              <a:solidFill>
                <a:schemeClr val="tx1"/>
              </a:solidFill>
              <a:miter lim="800000"/>
              <a:headEnd/>
              <a:tailEnd/>
            </a:ln>
          </p:spPr>
          <p:txBody>
            <a:bodyPr/>
            <a:lstStyle/>
            <a:p>
              <a:endParaRPr lang="en-US"/>
            </a:p>
          </p:txBody>
        </p:sp>
        <p:sp>
          <p:nvSpPr>
            <p:cNvPr id="58" name="Freeform 63"/>
            <p:cNvSpPr>
              <a:spLocks/>
            </p:cNvSpPr>
            <p:nvPr/>
          </p:nvSpPr>
          <p:spPr bwMode="auto">
            <a:xfrm>
              <a:off x="1442" y="682"/>
              <a:ext cx="111" cy="919"/>
            </a:xfrm>
            <a:custGeom>
              <a:avLst/>
              <a:gdLst/>
              <a:ahLst/>
              <a:cxnLst>
                <a:cxn ang="0">
                  <a:pos x="0" y="655"/>
                </a:cxn>
                <a:cxn ang="0">
                  <a:pos x="16" y="647"/>
                </a:cxn>
                <a:cxn ang="0">
                  <a:pos x="8" y="567"/>
                </a:cxn>
                <a:cxn ang="0">
                  <a:pos x="24" y="559"/>
                </a:cxn>
                <a:cxn ang="0">
                  <a:pos x="16" y="487"/>
                </a:cxn>
                <a:cxn ang="0">
                  <a:pos x="32" y="479"/>
                </a:cxn>
                <a:cxn ang="0">
                  <a:pos x="24" y="407"/>
                </a:cxn>
                <a:cxn ang="0">
                  <a:pos x="40" y="399"/>
                </a:cxn>
                <a:cxn ang="0">
                  <a:pos x="32" y="328"/>
                </a:cxn>
                <a:cxn ang="0">
                  <a:pos x="48" y="320"/>
                </a:cxn>
                <a:cxn ang="0">
                  <a:pos x="40" y="248"/>
                </a:cxn>
                <a:cxn ang="0">
                  <a:pos x="56" y="240"/>
                </a:cxn>
                <a:cxn ang="0">
                  <a:pos x="48" y="184"/>
                </a:cxn>
                <a:cxn ang="0">
                  <a:pos x="64" y="176"/>
                </a:cxn>
                <a:cxn ang="0">
                  <a:pos x="56" y="120"/>
                </a:cxn>
                <a:cxn ang="0">
                  <a:pos x="72" y="112"/>
                </a:cxn>
                <a:cxn ang="0">
                  <a:pos x="64" y="72"/>
                </a:cxn>
                <a:cxn ang="0">
                  <a:pos x="80" y="64"/>
                </a:cxn>
                <a:cxn ang="0">
                  <a:pos x="72" y="32"/>
                </a:cxn>
                <a:cxn ang="0">
                  <a:pos x="88" y="24"/>
                </a:cxn>
                <a:cxn ang="0">
                  <a:pos x="80" y="8"/>
                </a:cxn>
                <a:cxn ang="0">
                  <a:pos x="96" y="0"/>
                </a:cxn>
                <a:cxn ang="0">
                  <a:pos x="88" y="16"/>
                </a:cxn>
                <a:cxn ang="0">
                  <a:pos x="88" y="24"/>
                </a:cxn>
                <a:cxn ang="0">
                  <a:pos x="80" y="40"/>
                </a:cxn>
                <a:cxn ang="0">
                  <a:pos x="80" y="64"/>
                </a:cxn>
                <a:cxn ang="0">
                  <a:pos x="72" y="80"/>
                </a:cxn>
                <a:cxn ang="0">
                  <a:pos x="72" y="112"/>
                </a:cxn>
                <a:cxn ang="0">
                  <a:pos x="64" y="128"/>
                </a:cxn>
                <a:cxn ang="0">
                  <a:pos x="64" y="176"/>
                </a:cxn>
                <a:cxn ang="0">
                  <a:pos x="56" y="192"/>
                </a:cxn>
                <a:cxn ang="0">
                  <a:pos x="56" y="240"/>
                </a:cxn>
                <a:cxn ang="0">
                  <a:pos x="48" y="256"/>
                </a:cxn>
                <a:cxn ang="0">
                  <a:pos x="48" y="320"/>
                </a:cxn>
                <a:cxn ang="0">
                  <a:pos x="40" y="335"/>
                </a:cxn>
                <a:cxn ang="0">
                  <a:pos x="40" y="399"/>
                </a:cxn>
                <a:cxn ang="0">
                  <a:pos x="32" y="415"/>
                </a:cxn>
                <a:cxn ang="0">
                  <a:pos x="32" y="479"/>
                </a:cxn>
                <a:cxn ang="0">
                  <a:pos x="24" y="495"/>
                </a:cxn>
                <a:cxn ang="0">
                  <a:pos x="24" y="559"/>
                </a:cxn>
                <a:cxn ang="0">
                  <a:pos x="16" y="575"/>
                </a:cxn>
                <a:cxn ang="0">
                  <a:pos x="16" y="647"/>
                </a:cxn>
                <a:cxn ang="0">
                  <a:pos x="8" y="663"/>
                </a:cxn>
                <a:cxn ang="0">
                  <a:pos x="8" y="727"/>
                </a:cxn>
              </a:cxnLst>
              <a:rect l="0" t="0" r="r" b="b"/>
              <a:pathLst>
                <a:path w="96" h="727">
                  <a:moveTo>
                    <a:pt x="0" y="727"/>
                  </a:moveTo>
                  <a:lnTo>
                    <a:pt x="0" y="655"/>
                  </a:lnTo>
                  <a:lnTo>
                    <a:pt x="0" y="655"/>
                  </a:lnTo>
                  <a:lnTo>
                    <a:pt x="0" y="655"/>
                  </a:lnTo>
                  <a:lnTo>
                    <a:pt x="8" y="647"/>
                  </a:lnTo>
                  <a:lnTo>
                    <a:pt x="16" y="647"/>
                  </a:lnTo>
                  <a:lnTo>
                    <a:pt x="8" y="647"/>
                  </a:lnTo>
                  <a:lnTo>
                    <a:pt x="8" y="567"/>
                  </a:lnTo>
                  <a:lnTo>
                    <a:pt x="8" y="567"/>
                  </a:lnTo>
                  <a:lnTo>
                    <a:pt x="8" y="567"/>
                  </a:lnTo>
                  <a:lnTo>
                    <a:pt x="16" y="559"/>
                  </a:lnTo>
                  <a:lnTo>
                    <a:pt x="24" y="559"/>
                  </a:lnTo>
                  <a:lnTo>
                    <a:pt x="16" y="559"/>
                  </a:lnTo>
                  <a:lnTo>
                    <a:pt x="16" y="487"/>
                  </a:lnTo>
                  <a:lnTo>
                    <a:pt x="16" y="487"/>
                  </a:lnTo>
                  <a:lnTo>
                    <a:pt x="16" y="487"/>
                  </a:lnTo>
                  <a:lnTo>
                    <a:pt x="24" y="479"/>
                  </a:lnTo>
                  <a:lnTo>
                    <a:pt x="32" y="479"/>
                  </a:lnTo>
                  <a:lnTo>
                    <a:pt x="24" y="479"/>
                  </a:lnTo>
                  <a:lnTo>
                    <a:pt x="24" y="407"/>
                  </a:lnTo>
                  <a:lnTo>
                    <a:pt x="24" y="407"/>
                  </a:lnTo>
                  <a:lnTo>
                    <a:pt x="24" y="407"/>
                  </a:lnTo>
                  <a:lnTo>
                    <a:pt x="32" y="399"/>
                  </a:lnTo>
                  <a:lnTo>
                    <a:pt x="40" y="399"/>
                  </a:lnTo>
                  <a:lnTo>
                    <a:pt x="32" y="399"/>
                  </a:lnTo>
                  <a:lnTo>
                    <a:pt x="32" y="328"/>
                  </a:lnTo>
                  <a:lnTo>
                    <a:pt x="32" y="328"/>
                  </a:lnTo>
                  <a:lnTo>
                    <a:pt x="32" y="328"/>
                  </a:lnTo>
                  <a:lnTo>
                    <a:pt x="40" y="320"/>
                  </a:lnTo>
                  <a:lnTo>
                    <a:pt x="48" y="320"/>
                  </a:lnTo>
                  <a:lnTo>
                    <a:pt x="40" y="320"/>
                  </a:lnTo>
                  <a:lnTo>
                    <a:pt x="40" y="248"/>
                  </a:lnTo>
                  <a:lnTo>
                    <a:pt x="40" y="248"/>
                  </a:lnTo>
                  <a:lnTo>
                    <a:pt x="40" y="248"/>
                  </a:lnTo>
                  <a:lnTo>
                    <a:pt x="48" y="240"/>
                  </a:lnTo>
                  <a:lnTo>
                    <a:pt x="56" y="240"/>
                  </a:lnTo>
                  <a:lnTo>
                    <a:pt x="48" y="240"/>
                  </a:lnTo>
                  <a:lnTo>
                    <a:pt x="48" y="184"/>
                  </a:lnTo>
                  <a:lnTo>
                    <a:pt x="48" y="184"/>
                  </a:lnTo>
                  <a:lnTo>
                    <a:pt x="48" y="184"/>
                  </a:lnTo>
                  <a:lnTo>
                    <a:pt x="56" y="176"/>
                  </a:lnTo>
                  <a:lnTo>
                    <a:pt x="64" y="176"/>
                  </a:lnTo>
                  <a:lnTo>
                    <a:pt x="56" y="176"/>
                  </a:lnTo>
                  <a:lnTo>
                    <a:pt x="56" y="120"/>
                  </a:lnTo>
                  <a:lnTo>
                    <a:pt x="56" y="120"/>
                  </a:lnTo>
                  <a:lnTo>
                    <a:pt x="56" y="120"/>
                  </a:lnTo>
                  <a:lnTo>
                    <a:pt x="64" y="112"/>
                  </a:lnTo>
                  <a:lnTo>
                    <a:pt x="72" y="112"/>
                  </a:lnTo>
                  <a:lnTo>
                    <a:pt x="64" y="112"/>
                  </a:lnTo>
                  <a:lnTo>
                    <a:pt x="64" y="72"/>
                  </a:lnTo>
                  <a:lnTo>
                    <a:pt x="64" y="72"/>
                  </a:lnTo>
                  <a:lnTo>
                    <a:pt x="64" y="72"/>
                  </a:lnTo>
                  <a:lnTo>
                    <a:pt x="72" y="64"/>
                  </a:lnTo>
                  <a:lnTo>
                    <a:pt x="80" y="64"/>
                  </a:lnTo>
                  <a:lnTo>
                    <a:pt x="72" y="64"/>
                  </a:lnTo>
                  <a:lnTo>
                    <a:pt x="72" y="32"/>
                  </a:lnTo>
                  <a:lnTo>
                    <a:pt x="72" y="32"/>
                  </a:lnTo>
                  <a:lnTo>
                    <a:pt x="72" y="32"/>
                  </a:lnTo>
                  <a:lnTo>
                    <a:pt x="80" y="24"/>
                  </a:lnTo>
                  <a:lnTo>
                    <a:pt x="88" y="24"/>
                  </a:lnTo>
                  <a:lnTo>
                    <a:pt x="80" y="24"/>
                  </a:lnTo>
                  <a:lnTo>
                    <a:pt x="80" y="8"/>
                  </a:lnTo>
                  <a:lnTo>
                    <a:pt x="80" y="8"/>
                  </a:lnTo>
                  <a:lnTo>
                    <a:pt x="80" y="8"/>
                  </a:lnTo>
                  <a:lnTo>
                    <a:pt x="88" y="0"/>
                  </a:lnTo>
                  <a:lnTo>
                    <a:pt x="96" y="0"/>
                  </a:lnTo>
                  <a:lnTo>
                    <a:pt x="96" y="8"/>
                  </a:lnTo>
                  <a:lnTo>
                    <a:pt x="96" y="8"/>
                  </a:lnTo>
                  <a:lnTo>
                    <a:pt x="88" y="16"/>
                  </a:lnTo>
                  <a:lnTo>
                    <a:pt x="80" y="8"/>
                  </a:lnTo>
                  <a:lnTo>
                    <a:pt x="88" y="8"/>
                  </a:lnTo>
                  <a:lnTo>
                    <a:pt x="88" y="24"/>
                  </a:lnTo>
                  <a:lnTo>
                    <a:pt x="88" y="32"/>
                  </a:lnTo>
                  <a:lnTo>
                    <a:pt x="88" y="32"/>
                  </a:lnTo>
                  <a:lnTo>
                    <a:pt x="80" y="40"/>
                  </a:lnTo>
                  <a:lnTo>
                    <a:pt x="72" y="32"/>
                  </a:lnTo>
                  <a:lnTo>
                    <a:pt x="80" y="32"/>
                  </a:lnTo>
                  <a:lnTo>
                    <a:pt x="80" y="64"/>
                  </a:lnTo>
                  <a:lnTo>
                    <a:pt x="80" y="72"/>
                  </a:lnTo>
                  <a:lnTo>
                    <a:pt x="80" y="72"/>
                  </a:lnTo>
                  <a:lnTo>
                    <a:pt x="72" y="80"/>
                  </a:lnTo>
                  <a:lnTo>
                    <a:pt x="64" y="72"/>
                  </a:lnTo>
                  <a:lnTo>
                    <a:pt x="72" y="72"/>
                  </a:lnTo>
                  <a:lnTo>
                    <a:pt x="72" y="112"/>
                  </a:lnTo>
                  <a:lnTo>
                    <a:pt x="72" y="120"/>
                  </a:lnTo>
                  <a:lnTo>
                    <a:pt x="72" y="120"/>
                  </a:lnTo>
                  <a:lnTo>
                    <a:pt x="64" y="128"/>
                  </a:lnTo>
                  <a:lnTo>
                    <a:pt x="56" y="120"/>
                  </a:lnTo>
                  <a:lnTo>
                    <a:pt x="64" y="120"/>
                  </a:lnTo>
                  <a:lnTo>
                    <a:pt x="64" y="176"/>
                  </a:lnTo>
                  <a:lnTo>
                    <a:pt x="64" y="184"/>
                  </a:lnTo>
                  <a:lnTo>
                    <a:pt x="64" y="184"/>
                  </a:lnTo>
                  <a:lnTo>
                    <a:pt x="56" y="192"/>
                  </a:lnTo>
                  <a:lnTo>
                    <a:pt x="48" y="184"/>
                  </a:lnTo>
                  <a:lnTo>
                    <a:pt x="56" y="184"/>
                  </a:lnTo>
                  <a:lnTo>
                    <a:pt x="56" y="240"/>
                  </a:lnTo>
                  <a:lnTo>
                    <a:pt x="56" y="248"/>
                  </a:lnTo>
                  <a:lnTo>
                    <a:pt x="56" y="248"/>
                  </a:lnTo>
                  <a:lnTo>
                    <a:pt x="48" y="256"/>
                  </a:lnTo>
                  <a:lnTo>
                    <a:pt x="40" y="248"/>
                  </a:lnTo>
                  <a:lnTo>
                    <a:pt x="48" y="248"/>
                  </a:lnTo>
                  <a:lnTo>
                    <a:pt x="48" y="320"/>
                  </a:lnTo>
                  <a:lnTo>
                    <a:pt x="48" y="328"/>
                  </a:lnTo>
                  <a:lnTo>
                    <a:pt x="48" y="328"/>
                  </a:lnTo>
                  <a:lnTo>
                    <a:pt x="40" y="335"/>
                  </a:lnTo>
                  <a:lnTo>
                    <a:pt x="32" y="328"/>
                  </a:lnTo>
                  <a:lnTo>
                    <a:pt x="40" y="328"/>
                  </a:lnTo>
                  <a:lnTo>
                    <a:pt x="40" y="399"/>
                  </a:lnTo>
                  <a:lnTo>
                    <a:pt x="40" y="407"/>
                  </a:lnTo>
                  <a:lnTo>
                    <a:pt x="40" y="407"/>
                  </a:lnTo>
                  <a:lnTo>
                    <a:pt x="32" y="415"/>
                  </a:lnTo>
                  <a:lnTo>
                    <a:pt x="24" y="407"/>
                  </a:lnTo>
                  <a:lnTo>
                    <a:pt x="32" y="407"/>
                  </a:lnTo>
                  <a:lnTo>
                    <a:pt x="32" y="479"/>
                  </a:lnTo>
                  <a:lnTo>
                    <a:pt x="32" y="487"/>
                  </a:lnTo>
                  <a:lnTo>
                    <a:pt x="32" y="487"/>
                  </a:lnTo>
                  <a:lnTo>
                    <a:pt x="24" y="495"/>
                  </a:lnTo>
                  <a:lnTo>
                    <a:pt x="16" y="487"/>
                  </a:lnTo>
                  <a:lnTo>
                    <a:pt x="24" y="487"/>
                  </a:lnTo>
                  <a:lnTo>
                    <a:pt x="24" y="559"/>
                  </a:lnTo>
                  <a:lnTo>
                    <a:pt x="24" y="567"/>
                  </a:lnTo>
                  <a:lnTo>
                    <a:pt x="24" y="567"/>
                  </a:lnTo>
                  <a:lnTo>
                    <a:pt x="16" y="575"/>
                  </a:lnTo>
                  <a:lnTo>
                    <a:pt x="8" y="567"/>
                  </a:lnTo>
                  <a:lnTo>
                    <a:pt x="16" y="567"/>
                  </a:lnTo>
                  <a:lnTo>
                    <a:pt x="16" y="647"/>
                  </a:lnTo>
                  <a:lnTo>
                    <a:pt x="16" y="655"/>
                  </a:lnTo>
                  <a:lnTo>
                    <a:pt x="16" y="655"/>
                  </a:lnTo>
                  <a:lnTo>
                    <a:pt x="8" y="663"/>
                  </a:lnTo>
                  <a:lnTo>
                    <a:pt x="0" y="655"/>
                  </a:lnTo>
                  <a:lnTo>
                    <a:pt x="8" y="655"/>
                  </a:lnTo>
                  <a:lnTo>
                    <a:pt x="8" y="727"/>
                  </a:lnTo>
                  <a:lnTo>
                    <a:pt x="0" y="727"/>
                  </a:lnTo>
                  <a:close/>
                </a:path>
              </a:pathLst>
            </a:custGeom>
            <a:solidFill>
              <a:schemeClr val="hlink"/>
            </a:solidFill>
            <a:ln w="9525">
              <a:solidFill>
                <a:schemeClr val="hlink"/>
              </a:solidFill>
              <a:round/>
              <a:headEnd/>
              <a:tailEnd/>
            </a:ln>
          </p:spPr>
          <p:txBody>
            <a:bodyPr/>
            <a:lstStyle/>
            <a:p>
              <a:endParaRPr lang="en-US"/>
            </a:p>
          </p:txBody>
        </p:sp>
        <p:sp>
          <p:nvSpPr>
            <p:cNvPr id="59" name="Rectangle 64"/>
            <p:cNvSpPr>
              <a:spLocks noChangeArrowheads="1"/>
            </p:cNvSpPr>
            <p:nvPr/>
          </p:nvSpPr>
          <p:spPr bwMode="auto">
            <a:xfrm>
              <a:off x="1544" y="672"/>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60" name="Rectangle 65"/>
            <p:cNvSpPr>
              <a:spLocks noChangeArrowheads="1"/>
            </p:cNvSpPr>
            <p:nvPr/>
          </p:nvSpPr>
          <p:spPr bwMode="auto">
            <a:xfrm>
              <a:off x="1544" y="672"/>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61" name="Rectangle 66"/>
            <p:cNvSpPr>
              <a:spLocks noChangeArrowheads="1"/>
            </p:cNvSpPr>
            <p:nvPr/>
          </p:nvSpPr>
          <p:spPr bwMode="auto">
            <a:xfrm>
              <a:off x="1553" y="672"/>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62" name="Rectangle 67"/>
            <p:cNvSpPr>
              <a:spLocks noChangeArrowheads="1"/>
            </p:cNvSpPr>
            <p:nvPr/>
          </p:nvSpPr>
          <p:spPr bwMode="auto">
            <a:xfrm>
              <a:off x="1553" y="682"/>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63" name="Rectangle 68"/>
            <p:cNvSpPr>
              <a:spLocks noChangeArrowheads="1"/>
            </p:cNvSpPr>
            <p:nvPr/>
          </p:nvSpPr>
          <p:spPr bwMode="auto">
            <a:xfrm>
              <a:off x="1562" y="682"/>
              <a:ext cx="10" cy="41"/>
            </a:xfrm>
            <a:prstGeom prst="rect">
              <a:avLst/>
            </a:prstGeom>
            <a:solidFill>
              <a:schemeClr val="hlink"/>
            </a:solidFill>
            <a:ln w="9525">
              <a:solidFill>
                <a:schemeClr val="hlink"/>
              </a:solidFill>
              <a:miter lim="800000"/>
              <a:headEnd/>
              <a:tailEnd/>
            </a:ln>
          </p:spPr>
          <p:txBody>
            <a:bodyPr/>
            <a:lstStyle/>
            <a:p>
              <a:endParaRPr lang="en-US"/>
            </a:p>
          </p:txBody>
        </p:sp>
        <p:sp>
          <p:nvSpPr>
            <p:cNvPr id="64" name="Rectangle 69"/>
            <p:cNvSpPr>
              <a:spLocks noChangeArrowheads="1"/>
            </p:cNvSpPr>
            <p:nvPr/>
          </p:nvSpPr>
          <p:spPr bwMode="auto">
            <a:xfrm>
              <a:off x="1562" y="712"/>
              <a:ext cx="19" cy="11"/>
            </a:xfrm>
            <a:prstGeom prst="rect">
              <a:avLst/>
            </a:prstGeom>
            <a:solidFill>
              <a:schemeClr val="hlink"/>
            </a:solidFill>
            <a:ln w="9525">
              <a:solidFill>
                <a:schemeClr val="hlink"/>
              </a:solidFill>
              <a:miter lim="800000"/>
              <a:headEnd/>
              <a:tailEnd/>
            </a:ln>
          </p:spPr>
          <p:txBody>
            <a:bodyPr/>
            <a:lstStyle/>
            <a:p>
              <a:endParaRPr lang="en-US"/>
            </a:p>
          </p:txBody>
        </p:sp>
        <p:sp>
          <p:nvSpPr>
            <p:cNvPr id="65" name="Freeform 70"/>
            <p:cNvSpPr>
              <a:spLocks/>
            </p:cNvSpPr>
            <p:nvPr/>
          </p:nvSpPr>
          <p:spPr bwMode="auto">
            <a:xfrm>
              <a:off x="1572" y="712"/>
              <a:ext cx="120" cy="1061"/>
            </a:xfrm>
            <a:custGeom>
              <a:avLst/>
              <a:gdLst/>
              <a:ahLst/>
              <a:cxnLst>
                <a:cxn ang="0">
                  <a:pos x="0" y="40"/>
                </a:cxn>
                <a:cxn ang="0">
                  <a:pos x="16" y="40"/>
                </a:cxn>
                <a:cxn ang="0">
                  <a:pos x="8" y="88"/>
                </a:cxn>
                <a:cxn ang="0">
                  <a:pos x="24" y="88"/>
                </a:cxn>
                <a:cxn ang="0">
                  <a:pos x="16" y="144"/>
                </a:cxn>
                <a:cxn ang="0">
                  <a:pos x="32" y="144"/>
                </a:cxn>
                <a:cxn ang="0">
                  <a:pos x="24" y="216"/>
                </a:cxn>
                <a:cxn ang="0">
                  <a:pos x="40" y="216"/>
                </a:cxn>
                <a:cxn ang="0">
                  <a:pos x="32" y="296"/>
                </a:cxn>
                <a:cxn ang="0">
                  <a:pos x="48" y="296"/>
                </a:cxn>
                <a:cxn ang="0">
                  <a:pos x="40" y="375"/>
                </a:cxn>
                <a:cxn ang="0">
                  <a:pos x="56" y="375"/>
                </a:cxn>
                <a:cxn ang="0">
                  <a:pos x="48" y="455"/>
                </a:cxn>
                <a:cxn ang="0">
                  <a:pos x="64" y="455"/>
                </a:cxn>
                <a:cxn ang="0">
                  <a:pos x="56" y="535"/>
                </a:cxn>
                <a:cxn ang="0">
                  <a:pos x="72" y="535"/>
                </a:cxn>
                <a:cxn ang="0">
                  <a:pos x="64" y="615"/>
                </a:cxn>
                <a:cxn ang="0">
                  <a:pos x="80" y="615"/>
                </a:cxn>
                <a:cxn ang="0">
                  <a:pos x="72" y="695"/>
                </a:cxn>
                <a:cxn ang="0">
                  <a:pos x="88" y="695"/>
                </a:cxn>
                <a:cxn ang="0">
                  <a:pos x="80" y="767"/>
                </a:cxn>
                <a:cxn ang="0">
                  <a:pos x="96" y="767"/>
                </a:cxn>
                <a:cxn ang="0">
                  <a:pos x="88" y="831"/>
                </a:cxn>
                <a:cxn ang="0">
                  <a:pos x="104" y="831"/>
                </a:cxn>
                <a:cxn ang="0">
                  <a:pos x="88" y="831"/>
                </a:cxn>
                <a:cxn ang="0">
                  <a:pos x="88" y="767"/>
                </a:cxn>
                <a:cxn ang="0">
                  <a:pos x="80" y="767"/>
                </a:cxn>
                <a:cxn ang="0">
                  <a:pos x="80" y="695"/>
                </a:cxn>
                <a:cxn ang="0">
                  <a:pos x="72" y="695"/>
                </a:cxn>
                <a:cxn ang="0">
                  <a:pos x="72" y="615"/>
                </a:cxn>
                <a:cxn ang="0">
                  <a:pos x="64" y="615"/>
                </a:cxn>
                <a:cxn ang="0">
                  <a:pos x="64" y="535"/>
                </a:cxn>
                <a:cxn ang="0">
                  <a:pos x="56" y="535"/>
                </a:cxn>
                <a:cxn ang="0">
                  <a:pos x="56" y="455"/>
                </a:cxn>
                <a:cxn ang="0">
                  <a:pos x="48" y="455"/>
                </a:cxn>
                <a:cxn ang="0">
                  <a:pos x="48" y="375"/>
                </a:cxn>
                <a:cxn ang="0">
                  <a:pos x="40" y="375"/>
                </a:cxn>
                <a:cxn ang="0">
                  <a:pos x="40" y="296"/>
                </a:cxn>
                <a:cxn ang="0">
                  <a:pos x="32" y="296"/>
                </a:cxn>
                <a:cxn ang="0">
                  <a:pos x="32" y="216"/>
                </a:cxn>
                <a:cxn ang="0">
                  <a:pos x="24" y="216"/>
                </a:cxn>
                <a:cxn ang="0">
                  <a:pos x="24" y="144"/>
                </a:cxn>
                <a:cxn ang="0">
                  <a:pos x="16" y="144"/>
                </a:cxn>
                <a:cxn ang="0">
                  <a:pos x="16" y="88"/>
                </a:cxn>
                <a:cxn ang="0">
                  <a:pos x="8" y="88"/>
                </a:cxn>
                <a:cxn ang="0">
                  <a:pos x="8" y="40"/>
                </a:cxn>
                <a:cxn ang="0">
                  <a:pos x="0" y="40"/>
                </a:cxn>
                <a:cxn ang="0">
                  <a:pos x="0" y="0"/>
                </a:cxn>
              </a:cxnLst>
              <a:rect l="0" t="0" r="r" b="b"/>
              <a:pathLst>
                <a:path w="104" h="839">
                  <a:moveTo>
                    <a:pt x="8" y="0"/>
                  </a:moveTo>
                  <a:lnTo>
                    <a:pt x="8" y="32"/>
                  </a:lnTo>
                  <a:lnTo>
                    <a:pt x="0" y="40"/>
                  </a:lnTo>
                  <a:lnTo>
                    <a:pt x="8" y="32"/>
                  </a:lnTo>
                  <a:lnTo>
                    <a:pt x="16" y="40"/>
                  </a:lnTo>
                  <a:lnTo>
                    <a:pt x="16" y="40"/>
                  </a:lnTo>
                  <a:lnTo>
                    <a:pt x="16" y="40"/>
                  </a:lnTo>
                  <a:lnTo>
                    <a:pt x="16" y="80"/>
                  </a:lnTo>
                  <a:lnTo>
                    <a:pt x="8" y="88"/>
                  </a:lnTo>
                  <a:lnTo>
                    <a:pt x="16" y="80"/>
                  </a:lnTo>
                  <a:lnTo>
                    <a:pt x="24" y="88"/>
                  </a:lnTo>
                  <a:lnTo>
                    <a:pt x="24" y="88"/>
                  </a:lnTo>
                  <a:lnTo>
                    <a:pt x="24" y="88"/>
                  </a:lnTo>
                  <a:lnTo>
                    <a:pt x="24" y="136"/>
                  </a:lnTo>
                  <a:lnTo>
                    <a:pt x="16" y="144"/>
                  </a:lnTo>
                  <a:lnTo>
                    <a:pt x="24" y="136"/>
                  </a:lnTo>
                  <a:lnTo>
                    <a:pt x="32" y="144"/>
                  </a:lnTo>
                  <a:lnTo>
                    <a:pt x="32" y="144"/>
                  </a:lnTo>
                  <a:lnTo>
                    <a:pt x="32" y="144"/>
                  </a:lnTo>
                  <a:lnTo>
                    <a:pt x="32" y="208"/>
                  </a:lnTo>
                  <a:lnTo>
                    <a:pt x="24" y="216"/>
                  </a:lnTo>
                  <a:lnTo>
                    <a:pt x="32" y="208"/>
                  </a:lnTo>
                  <a:lnTo>
                    <a:pt x="40" y="216"/>
                  </a:lnTo>
                  <a:lnTo>
                    <a:pt x="40" y="216"/>
                  </a:lnTo>
                  <a:lnTo>
                    <a:pt x="40" y="216"/>
                  </a:lnTo>
                  <a:lnTo>
                    <a:pt x="40" y="288"/>
                  </a:lnTo>
                  <a:lnTo>
                    <a:pt x="32" y="296"/>
                  </a:lnTo>
                  <a:lnTo>
                    <a:pt x="40" y="288"/>
                  </a:lnTo>
                  <a:lnTo>
                    <a:pt x="48" y="296"/>
                  </a:lnTo>
                  <a:lnTo>
                    <a:pt x="48" y="296"/>
                  </a:lnTo>
                  <a:lnTo>
                    <a:pt x="48" y="296"/>
                  </a:lnTo>
                  <a:lnTo>
                    <a:pt x="48" y="367"/>
                  </a:lnTo>
                  <a:lnTo>
                    <a:pt x="40" y="375"/>
                  </a:lnTo>
                  <a:lnTo>
                    <a:pt x="48" y="367"/>
                  </a:lnTo>
                  <a:lnTo>
                    <a:pt x="56" y="375"/>
                  </a:lnTo>
                  <a:lnTo>
                    <a:pt x="56" y="375"/>
                  </a:lnTo>
                  <a:lnTo>
                    <a:pt x="56" y="375"/>
                  </a:lnTo>
                  <a:lnTo>
                    <a:pt x="56" y="447"/>
                  </a:lnTo>
                  <a:lnTo>
                    <a:pt x="48" y="455"/>
                  </a:lnTo>
                  <a:lnTo>
                    <a:pt x="56" y="447"/>
                  </a:lnTo>
                  <a:lnTo>
                    <a:pt x="64" y="455"/>
                  </a:lnTo>
                  <a:lnTo>
                    <a:pt x="64" y="455"/>
                  </a:lnTo>
                  <a:lnTo>
                    <a:pt x="64" y="455"/>
                  </a:lnTo>
                  <a:lnTo>
                    <a:pt x="64" y="527"/>
                  </a:lnTo>
                  <a:lnTo>
                    <a:pt x="56" y="535"/>
                  </a:lnTo>
                  <a:lnTo>
                    <a:pt x="64" y="527"/>
                  </a:lnTo>
                  <a:lnTo>
                    <a:pt x="72" y="535"/>
                  </a:lnTo>
                  <a:lnTo>
                    <a:pt x="72" y="535"/>
                  </a:lnTo>
                  <a:lnTo>
                    <a:pt x="72" y="535"/>
                  </a:lnTo>
                  <a:lnTo>
                    <a:pt x="72" y="607"/>
                  </a:lnTo>
                  <a:lnTo>
                    <a:pt x="64" y="615"/>
                  </a:lnTo>
                  <a:lnTo>
                    <a:pt x="72" y="607"/>
                  </a:lnTo>
                  <a:lnTo>
                    <a:pt x="80" y="615"/>
                  </a:lnTo>
                  <a:lnTo>
                    <a:pt x="80" y="615"/>
                  </a:lnTo>
                  <a:lnTo>
                    <a:pt x="80" y="615"/>
                  </a:lnTo>
                  <a:lnTo>
                    <a:pt x="80" y="687"/>
                  </a:lnTo>
                  <a:lnTo>
                    <a:pt x="72" y="695"/>
                  </a:lnTo>
                  <a:lnTo>
                    <a:pt x="80" y="687"/>
                  </a:lnTo>
                  <a:lnTo>
                    <a:pt x="88" y="695"/>
                  </a:lnTo>
                  <a:lnTo>
                    <a:pt x="88" y="695"/>
                  </a:lnTo>
                  <a:lnTo>
                    <a:pt x="88" y="695"/>
                  </a:lnTo>
                  <a:lnTo>
                    <a:pt x="88" y="759"/>
                  </a:lnTo>
                  <a:lnTo>
                    <a:pt x="80" y="767"/>
                  </a:lnTo>
                  <a:lnTo>
                    <a:pt x="88" y="759"/>
                  </a:lnTo>
                  <a:lnTo>
                    <a:pt x="96" y="767"/>
                  </a:lnTo>
                  <a:lnTo>
                    <a:pt x="96" y="767"/>
                  </a:lnTo>
                  <a:lnTo>
                    <a:pt x="96" y="767"/>
                  </a:lnTo>
                  <a:lnTo>
                    <a:pt x="96" y="823"/>
                  </a:lnTo>
                  <a:lnTo>
                    <a:pt x="88" y="831"/>
                  </a:lnTo>
                  <a:lnTo>
                    <a:pt x="96" y="823"/>
                  </a:lnTo>
                  <a:lnTo>
                    <a:pt x="104" y="831"/>
                  </a:lnTo>
                  <a:lnTo>
                    <a:pt x="104" y="831"/>
                  </a:lnTo>
                  <a:lnTo>
                    <a:pt x="104" y="831"/>
                  </a:lnTo>
                  <a:lnTo>
                    <a:pt x="96" y="839"/>
                  </a:lnTo>
                  <a:lnTo>
                    <a:pt x="88" y="831"/>
                  </a:lnTo>
                  <a:lnTo>
                    <a:pt x="88" y="831"/>
                  </a:lnTo>
                  <a:lnTo>
                    <a:pt x="88" y="823"/>
                  </a:lnTo>
                  <a:lnTo>
                    <a:pt x="88" y="767"/>
                  </a:lnTo>
                  <a:lnTo>
                    <a:pt x="96" y="767"/>
                  </a:lnTo>
                  <a:lnTo>
                    <a:pt x="88" y="775"/>
                  </a:lnTo>
                  <a:lnTo>
                    <a:pt x="80" y="767"/>
                  </a:lnTo>
                  <a:lnTo>
                    <a:pt x="80" y="767"/>
                  </a:lnTo>
                  <a:lnTo>
                    <a:pt x="80" y="759"/>
                  </a:lnTo>
                  <a:lnTo>
                    <a:pt x="80" y="695"/>
                  </a:lnTo>
                  <a:lnTo>
                    <a:pt x="88" y="695"/>
                  </a:lnTo>
                  <a:lnTo>
                    <a:pt x="80" y="703"/>
                  </a:lnTo>
                  <a:lnTo>
                    <a:pt x="72" y="695"/>
                  </a:lnTo>
                  <a:lnTo>
                    <a:pt x="72" y="695"/>
                  </a:lnTo>
                  <a:lnTo>
                    <a:pt x="72" y="687"/>
                  </a:lnTo>
                  <a:lnTo>
                    <a:pt x="72" y="615"/>
                  </a:lnTo>
                  <a:lnTo>
                    <a:pt x="80" y="615"/>
                  </a:lnTo>
                  <a:lnTo>
                    <a:pt x="72" y="623"/>
                  </a:lnTo>
                  <a:lnTo>
                    <a:pt x="64" y="615"/>
                  </a:lnTo>
                  <a:lnTo>
                    <a:pt x="64" y="615"/>
                  </a:lnTo>
                  <a:lnTo>
                    <a:pt x="64" y="607"/>
                  </a:lnTo>
                  <a:lnTo>
                    <a:pt x="64" y="535"/>
                  </a:lnTo>
                  <a:lnTo>
                    <a:pt x="72" y="535"/>
                  </a:lnTo>
                  <a:lnTo>
                    <a:pt x="64" y="543"/>
                  </a:lnTo>
                  <a:lnTo>
                    <a:pt x="56" y="535"/>
                  </a:lnTo>
                  <a:lnTo>
                    <a:pt x="56" y="535"/>
                  </a:lnTo>
                  <a:lnTo>
                    <a:pt x="56" y="527"/>
                  </a:lnTo>
                  <a:lnTo>
                    <a:pt x="56" y="455"/>
                  </a:lnTo>
                  <a:lnTo>
                    <a:pt x="64" y="455"/>
                  </a:lnTo>
                  <a:lnTo>
                    <a:pt x="56" y="463"/>
                  </a:lnTo>
                  <a:lnTo>
                    <a:pt x="48" y="455"/>
                  </a:lnTo>
                  <a:lnTo>
                    <a:pt x="48" y="455"/>
                  </a:lnTo>
                  <a:lnTo>
                    <a:pt x="48" y="447"/>
                  </a:lnTo>
                  <a:lnTo>
                    <a:pt x="48" y="375"/>
                  </a:lnTo>
                  <a:lnTo>
                    <a:pt x="56" y="375"/>
                  </a:lnTo>
                  <a:lnTo>
                    <a:pt x="48" y="383"/>
                  </a:lnTo>
                  <a:lnTo>
                    <a:pt x="40" y="375"/>
                  </a:lnTo>
                  <a:lnTo>
                    <a:pt x="40" y="375"/>
                  </a:lnTo>
                  <a:lnTo>
                    <a:pt x="40" y="367"/>
                  </a:lnTo>
                  <a:lnTo>
                    <a:pt x="40" y="296"/>
                  </a:lnTo>
                  <a:lnTo>
                    <a:pt x="48" y="296"/>
                  </a:lnTo>
                  <a:lnTo>
                    <a:pt x="40" y="304"/>
                  </a:lnTo>
                  <a:lnTo>
                    <a:pt x="32" y="296"/>
                  </a:lnTo>
                  <a:lnTo>
                    <a:pt x="32" y="296"/>
                  </a:lnTo>
                  <a:lnTo>
                    <a:pt x="32" y="288"/>
                  </a:lnTo>
                  <a:lnTo>
                    <a:pt x="32" y="216"/>
                  </a:lnTo>
                  <a:lnTo>
                    <a:pt x="40" y="216"/>
                  </a:lnTo>
                  <a:lnTo>
                    <a:pt x="32" y="224"/>
                  </a:lnTo>
                  <a:lnTo>
                    <a:pt x="24" y="216"/>
                  </a:lnTo>
                  <a:lnTo>
                    <a:pt x="24" y="216"/>
                  </a:lnTo>
                  <a:lnTo>
                    <a:pt x="24" y="208"/>
                  </a:lnTo>
                  <a:lnTo>
                    <a:pt x="24" y="144"/>
                  </a:lnTo>
                  <a:lnTo>
                    <a:pt x="32" y="144"/>
                  </a:lnTo>
                  <a:lnTo>
                    <a:pt x="24" y="152"/>
                  </a:lnTo>
                  <a:lnTo>
                    <a:pt x="16" y="144"/>
                  </a:lnTo>
                  <a:lnTo>
                    <a:pt x="16" y="144"/>
                  </a:lnTo>
                  <a:lnTo>
                    <a:pt x="16" y="136"/>
                  </a:lnTo>
                  <a:lnTo>
                    <a:pt x="16" y="88"/>
                  </a:lnTo>
                  <a:lnTo>
                    <a:pt x="24" y="88"/>
                  </a:lnTo>
                  <a:lnTo>
                    <a:pt x="16" y="96"/>
                  </a:lnTo>
                  <a:lnTo>
                    <a:pt x="8" y="88"/>
                  </a:lnTo>
                  <a:lnTo>
                    <a:pt x="8" y="88"/>
                  </a:lnTo>
                  <a:lnTo>
                    <a:pt x="8" y="80"/>
                  </a:lnTo>
                  <a:lnTo>
                    <a:pt x="8" y="40"/>
                  </a:lnTo>
                  <a:lnTo>
                    <a:pt x="16" y="40"/>
                  </a:lnTo>
                  <a:lnTo>
                    <a:pt x="8" y="48"/>
                  </a:lnTo>
                  <a:lnTo>
                    <a:pt x="0" y="40"/>
                  </a:lnTo>
                  <a:lnTo>
                    <a:pt x="0" y="40"/>
                  </a:lnTo>
                  <a:lnTo>
                    <a:pt x="0" y="32"/>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66" name="Rectangle 71"/>
            <p:cNvSpPr>
              <a:spLocks noChangeArrowheads="1"/>
            </p:cNvSpPr>
            <p:nvPr/>
          </p:nvSpPr>
          <p:spPr bwMode="auto">
            <a:xfrm>
              <a:off x="1683" y="1763"/>
              <a:ext cx="9" cy="81"/>
            </a:xfrm>
            <a:prstGeom prst="rect">
              <a:avLst/>
            </a:prstGeom>
            <a:solidFill>
              <a:schemeClr val="hlink"/>
            </a:solidFill>
            <a:ln w="9525">
              <a:solidFill>
                <a:schemeClr val="hlink"/>
              </a:solidFill>
              <a:miter lim="800000"/>
              <a:headEnd/>
              <a:tailEnd/>
            </a:ln>
          </p:spPr>
          <p:txBody>
            <a:bodyPr/>
            <a:lstStyle/>
            <a:p>
              <a:endParaRPr lang="en-US"/>
            </a:p>
          </p:txBody>
        </p:sp>
        <p:sp>
          <p:nvSpPr>
            <p:cNvPr id="67" name="Rectangle 72"/>
            <p:cNvSpPr>
              <a:spLocks noChangeArrowheads="1"/>
            </p:cNvSpPr>
            <p:nvPr/>
          </p:nvSpPr>
          <p:spPr bwMode="auto">
            <a:xfrm>
              <a:off x="1683" y="1834"/>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68" name="Freeform 73"/>
            <p:cNvSpPr>
              <a:spLocks/>
            </p:cNvSpPr>
            <p:nvPr/>
          </p:nvSpPr>
          <p:spPr bwMode="auto">
            <a:xfrm>
              <a:off x="1692" y="1834"/>
              <a:ext cx="18" cy="91"/>
            </a:xfrm>
            <a:custGeom>
              <a:avLst/>
              <a:gdLst/>
              <a:ahLst/>
              <a:cxnLst>
                <a:cxn ang="0">
                  <a:pos x="8" y="0"/>
                </a:cxn>
                <a:cxn ang="0">
                  <a:pos x="8" y="56"/>
                </a:cxn>
                <a:cxn ang="0">
                  <a:pos x="0" y="64"/>
                </a:cxn>
                <a:cxn ang="0">
                  <a:pos x="8" y="56"/>
                </a:cxn>
                <a:cxn ang="0">
                  <a:pos x="16" y="64"/>
                </a:cxn>
                <a:cxn ang="0">
                  <a:pos x="16" y="64"/>
                </a:cxn>
                <a:cxn ang="0">
                  <a:pos x="16" y="64"/>
                </a:cxn>
                <a:cxn ang="0">
                  <a:pos x="8" y="72"/>
                </a:cxn>
                <a:cxn ang="0">
                  <a:pos x="0" y="64"/>
                </a:cxn>
                <a:cxn ang="0">
                  <a:pos x="0" y="64"/>
                </a:cxn>
                <a:cxn ang="0">
                  <a:pos x="0" y="56"/>
                </a:cxn>
                <a:cxn ang="0">
                  <a:pos x="0" y="0"/>
                </a:cxn>
                <a:cxn ang="0">
                  <a:pos x="8" y="0"/>
                </a:cxn>
              </a:cxnLst>
              <a:rect l="0" t="0" r="r" b="b"/>
              <a:pathLst>
                <a:path w="16" h="72">
                  <a:moveTo>
                    <a:pt x="8" y="0"/>
                  </a:moveTo>
                  <a:lnTo>
                    <a:pt x="8" y="56"/>
                  </a:lnTo>
                  <a:lnTo>
                    <a:pt x="0" y="64"/>
                  </a:lnTo>
                  <a:lnTo>
                    <a:pt x="8" y="56"/>
                  </a:lnTo>
                  <a:lnTo>
                    <a:pt x="16" y="64"/>
                  </a:lnTo>
                  <a:lnTo>
                    <a:pt x="16" y="64"/>
                  </a:lnTo>
                  <a:lnTo>
                    <a:pt x="16" y="64"/>
                  </a:lnTo>
                  <a:lnTo>
                    <a:pt x="8" y="72"/>
                  </a:lnTo>
                  <a:lnTo>
                    <a:pt x="0" y="64"/>
                  </a:lnTo>
                  <a:lnTo>
                    <a:pt x="0" y="64"/>
                  </a:lnTo>
                  <a:lnTo>
                    <a:pt x="0" y="56"/>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69" name="Rectangle 74"/>
            <p:cNvSpPr>
              <a:spLocks noChangeArrowheads="1"/>
            </p:cNvSpPr>
            <p:nvPr/>
          </p:nvSpPr>
          <p:spPr bwMode="auto">
            <a:xfrm>
              <a:off x="1701" y="1915"/>
              <a:ext cx="9" cy="60"/>
            </a:xfrm>
            <a:prstGeom prst="rect">
              <a:avLst/>
            </a:prstGeom>
            <a:solidFill>
              <a:schemeClr val="hlink"/>
            </a:solidFill>
            <a:ln w="9525">
              <a:solidFill>
                <a:schemeClr val="hlink"/>
              </a:solidFill>
              <a:miter lim="800000"/>
              <a:headEnd/>
              <a:tailEnd/>
            </a:ln>
          </p:spPr>
          <p:txBody>
            <a:bodyPr/>
            <a:lstStyle/>
            <a:p>
              <a:endParaRPr lang="en-US"/>
            </a:p>
          </p:txBody>
        </p:sp>
        <p:sp>
          <p:nvSpPr>
            <p:cNvPr id="70" name="Rectangle 75"/>
            <p:cNvSpPr>
              <a:spLocks noChangeArrowheads="1"/>
            </p:cNvSpPr>
            <p:nvPr/>
          </p:nvSpPr>
          <p:spPr bwMode="auto">
            <a:xfrm>
              <a:off x="1701" y="196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1" name="Rectangle 76"/>
            <p:cNvSpPr>
              <a:spLocks noChangeArrowheads="1"/>
            </p:cNvSpPr>
            <p:nvPr/>
          </p:nvSpPr>
          <p:spPr bwMode="auto">
            <a:xfrm>
              <a:off x="1710" y="1965"/>
              <a:ext cx="10" cy="60"/>
            </a:xfrm>
            <a:prstGeom prst="rect">
              <a:avLst/>
            </a:prstGeom>
            <a:solidFill>
              <a:schemeClr val="hlink"/>
            </a:solidFill>
            <a:ln w="9525">
              <a:solidFill>
                <a:schemeClr val="hlink"/>
              </a:solidFill>
              <a:miter lim="800000"/>
              <a:headEnd/>
              <a:tailEnd/>
            </a:ln>
          </p:spPr>
          <p:txBody>
            <a:bodyPr/>
            <a:lstStyle/>
            <a:p>
              <a:endParaRPr lang="en-US"/>
            </a:p>
          </p:txBody>
        </p:sp>
        <p:sp>
          <p:nvSpPr>
            <p:cNvPr id="72" name="Rectangle 77"/>
            <p:cNvSpPr>
              <a:spLocks noChangeArrowheads="1"/>
            </p:cNvSpPr>
            <p:nvPr/>
          </p:nvSpPr>
          <p:spPr bwMode="auto">
            <a:xfrm>
              <a:off x="1710" y="2015"/>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3" name="Freeform 78"/>
            <p:cNvSpPr>
              <a:spLocks/>
            </p:cNvSpPr>
            <p:nvPr/>
          </p:nvSpPr>
          <p:spPr bwMode="auto">
            <a:xfrm>
              <a:off x="1720" y="2015"/>
              <a:ext cx="18" cy="60"/>
            </a:xfrm>
            <a:custGeom>
              <a:avLst/>
              <a:gdLst/>
              <a:ahLst/>
              <a:cxnLst>
                <a:cxn ang="0">
                  <a:pos x="8" y="0"/>
                </a:cxn>
                <a:cxn ang="0">
                  <a:pos x="8" y="32"/>
                </a:cxn>
                <a:cxn ang="0">
                  <a:pos x="0" y="40"/>
                </a:cxn>
                <a:cxn ang="0">
                  <a:pos x="8" y="32"/>
                </a:cxn>
                <a:cxn ang="0">
                  <a:pos x="16" y="40"/>
                </a:cxn>
                <a:cxn ang="0">
                  <a:pos x="16" y="40"/>
                </a:cxn>
                <a:cxn ang="0">
                  <a:pos x="16" y="40"/>
                </a:cxn>
                <a:cxn ang="0">
                  <a:pos x="8" y="48"/>
                </a:cxn>
                <a:cxn ang="0">
                  <a:pos x="0" y="40"/>
                </a:cxn>
                <a:cxn ang="0">
                  <a:pos x="0" y="40"/>
                </a:cxn>
                <a:cxn ang="0">
                  <a:pos x="0" y="32"/>
                </a:cxn>
                <a:cxn ang="0">
                  <a:pos x="0" y="0"/>
                </a:cxn>
                <a:cxn ang="0">
                  <a:pos x="8" y="0"/>
                </a:cxn>
              </a:cxnLst>
              <a:rect l="0" t="0" r="r" b="b"/>
              <a:pathLst>
                <a:path w="16" h="48">
                  <a:moveTo>
                    <a:pt x="8" y="0"/>
                  </a:moveTo>
                  <a:lnTo>
                    <a:pt x="8" y="32"/>
                  </a:lnTo>
                  <a:lnTo>
                    <a:pt x="0" y="40"/>
                  </a:lnTo>
                  <a:lnTo>
                    <a:pt x="8" y="32"/>
                  </a:lnTo>
                  <a:lnTo>
                    <a:pt x="16" y="40"/>
                  </a:lnTo>
                  <a:lnTo>
                    <a:pt x="16" y="40"/>
                  </a:lnTo>
                  <a:lnTo>
                    <a:pt x="16" y="40"/>
                  </a:lnTo>
                  <a:lnTo>
                    <a:pt x="8" y="48"/>
                  </a:lnTo>
                  <a:lnTo>
                    <a:pt x="0" y="40"/>
                  </a:lnTo>
                  <a:lnTo>
                    <a:pt x="0" y="40"/>
                  </a:lnTo>
                  <a:lnTo>
                    <a:pt x="0" y="32"/>
                  </a:lnTo>
                  <a:lnTo>
                    <a:pt x="0" y="0"/>
                  </a:lnTo>
                  <a:lnTo>
                    <a:pt x="8" y="0"/>
                  </a:lnTo>
                  <a:close/>
                </a:path>
              </a:pathLst>
            </a:custGeom>
            <a:solidFill>
              <a:schemeClr val="hlink"/>
            </a:solidFill>
            <a:ln w="9525">
              <a:solidFill>
                <a:schemeClr val="hlink"/>
              </a:solidFill>
              <a:round/>
              <a:headEnd/>
              <a:tailEnd/>
            </a:ln>
          </p:spPr>
          <p:txBody>
            <a:bodyPr/>
            <a:lstStyle/>
            <a:p>
              <a:endParaRPr lang="en-US"/>
            </a:p>
          </p:txBody>
        </p:sp>
        <p:sp>
          <p:nvSpPr>
            <p:cNvPr id="74" name="Rectangle 79"/>
            <p:cNvSpPr>
              <a:spLocks noChangeArrowheads="1"/>
            </p:cNvSpPr>
            <p:nvPr/>
          </p:nvSpPr>
          <p:spPr bwMode="auto">
            <a:xfrm>
              <a:off x="1729" y="2065"/>
              <a:ext cx="9" cy="41"/>
            </a:xfrm>
            <a:prstGeom prst="rect">
              <a:avLst/>
            </a:prstGeom>
            <a:solidFill>
              <a:schemeClr val="hlink"/>
            </a:solidFill>
            <a:ln w="9525">
              <a:solidFill>
                <a:schemeClr val="hlink"/>
              </a:solidFill>
              <a:miter lim="800000"/>
              <a:headEnd/>
              <a:tailEnd/>
            </a:ln>
          </p:spPr>
          <p:txBody>
            <a:bodyPr/>
            <a:lstStyle/>
            <a:p>
              <a:endParaRPr lang="en-US"/>
            </a:p>
          </p:txBody>
        </p:sp>
        <p:sp>
          <p:nvSpPr>
            <p:cNvPr id="75" name="Rectangle 80"/>
            <p:cNvSpPr>
              <a:spLocks noChangeArrowheads="1"/>
            </p:cNvSpPr>
            <p:nvPr/>
          </p:nvSpPr>
          <p:spPr bwMode="auto">
            <a:xfrm>
              <a:off x="1729" y="2096"/>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76" name="Rectangle 81"/>
            <p:cNvSpPr>
              <a:spLocks noChangeArrowheads="1"/>
            </p:cNvSpPr>
            <p:nvPr/>
          </p:nvSpPr>
          <p:spPr bwMode="auto">
            <a:xfrm>
              <a:off x="1738" y="2096"/>
              <a:ext cx="9" cy="40"/>
            </a:xfrm>
            <a:prstGeom prst="rect">
              <a:avLst/>
            </a:prstGeom>
            <a:solidFill>
              <a:schemeClr val="hlink"/>
            </a:solidFill>
            <a:ln w="9525">
              <a:solidFill>
                <a:schemeClr val="hlink"/>
              </a:solidFill>
              <a:miter lim="800000"/>
              <a:headEnd/>
              <a:tailEnd/>
            </a:ln>
          </p:spPr>
          <p:txBody>
            <a:bodyPr/>
            <a:lstStyle/>
            <a:p>
              <a:endParaRPr lang="en-US"/>
            </a:p>
          </p:txBody>
        </p:sp>
        <p:sp>
          <p:nvSpPr>
            <p:cNvPr id="77" name="Rectangle 82"/>
            <p:cNvSpPr>
              <a:spLocks noChangeArrowheads="1"/>
            </p:cNvSpPr>
            <p:nvPr/>
          </p:nvSpPr>
          <p:spPr bwMode="auto">
            <a:xfrm>
              <a:off x="1738" y="2126"/>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78" name="Rectangle 83"/>
            <p:cNvSpPr>
              <a:spLocks noChangeArrowheads="1"/>
            </p:cNvSpPr>
            <p:nvPr/>
          </p:nvSpPr>
          <p:spPr bwMode="auto">
            <a:xfrm>
              <a:off x="1747" y="2126"/>
              <a:ext cx="10" cy="30"/>
            </a:xfrm>
            <a:prstGeom prst="rect">
              <a:avLst/>
            </a:prstGeom>
            <a:solidFill>
              <a:schemeClr val="hlink"/>
            </a:solidFill>
            <a:ln w="9525">
              <a:solidFill>
                <a:schemeClr val="hlink"/>
              </a:solidFill>
              <a:miter lim="800000"/>
              <a:headEnd/>
              <a:tailEnd/>
            </a:ln>
          </p:spPr>
          <p:txBody>
            <a:bodyPr/>
            <a:lstStyle/>
            <a:p>
              <a:endParaRPr lang="en-US"/>
            </a:p>
          </p:txBody>
        </p:sp>
        <p:sp>
          <p:nvSpPr>
            <p:cNvPr id="79" name="Rectangle 84"/>
            <p:cNvSpPr>
              <a:spLocks noChangeArrowheads="1"/>
            </p:cNvSpPr>
            <p:nvPr/>
          </p:nvSpPr>
          <p:spPr bwMode="auto">
            <a:xfrm>
              <a:off x="1747" y="2146"/>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0" name="Rectangle 85"/>
            <p:cNvSpPr>
              <a:spLocks noChangeArrowheads="1"/>
            </p:cNvSpPr>
            <p:nvPr/>
          </p:nvSpPr>
          <p:spPr bwMode="auto">
            <a:xfrm>
              <a:off x="1757" y="2146"/>
              <a:ext cx="9" cy="31"/>
            </a:xfrm>
            <a:prstGeom prst="rect">
              <a:avLst/>
            </a:prstGeom>
            <a:solidFill>
              <a:schemeClr val="hlink"/>
            </a:solidFill>
            <a:ln w="9525">
              <a:solidFill>
                <a:schemeClr val="hlink"/>
              </a:solidFill>
              <a:miter lim="800000"/>
              <a:headEnd/>
              <a:tailEnd/>
            </a:ln>
          </p:spPr>
          <p:txBody>
            <a:bodyPr/>
            <a:lstStyle/>
            <a:p>
              <a:endParaRPr lang="en-US"/>
            </a:p>
          </p:txBody>
        </p:sp>
        <p:sp>
          <p:nvSpPr>
            <p:cNvPr id="81" name="Rectangle 86"/>
            <p:cNvSpPr>
              <a:spLocks noChangeArrowheads="1"/>
            </p:cNvSpPr>
            <p:nvPr/>
          </p:nvSpPr>
          <p:spPr bwMode="auto">
            <a:xfrm>
              <a:off x="1757" y="2166"/>
              <a:ext cx="18" cy="11"/>
            </a:xfrm>
            <a:prstGeom prst="rect">
              <a:avLst/>
            </a:prstGeom>
            <a:solidFill>
              <a:schemeClr val="hlink"/>
            </a:solidFill>
            <a:ln w="9525">
              <a:solidFill>
                <a:schemeClr val="hlink"/>
              </a:solidFill>
              <a:miter lim="800000"/>
              <a:headEnd/>
              <a:tailEnd/>
            </a:ln>
          </p:spPr>
          <p:txBody>
            <a:bodyPr/>
            <a:lstStyle/>
            <a:p>
              <a:endParaRPr lang="en-US"/>
            </a:p>
          </p:txBody>
        </p:sp>
        <p:sp>
          <p:nvSpPr>
            <p:cNvPr id="82" name="Rectangle 87"/>
            <p:cNvSpPr>
              <a:spLocks noChangeArrowheads="1"/>
            </p:cNvSpPr>
            <p:nvPr/>
          </p:nvSpPr>
          <p:spPr bwMode="auto">
            <a:xfrm>
              <a:off x="1766" y="2166"/>
              <a:ext cx="9" cy="31"/>
            </a:xfrm>
            <a:prstGeom prst="rect">
              <a:avLst/>
            </a:prstGeom>
            <a:solidFill>
              <a:schemeClr val="hlink"/>
            </a:solidFill>
            <a:ln w="9525">
              <a:solidFill>
                <a:schemeClr val="hlink"/>
              </a:solidFill>
              <a:miter lim="800000"/>
              <a:headEnd/>
              <a:tailEnd/>
            </a:ln>
          </p:spPr>
          <p:txBody>
            <a:bodyPr/>
            <a:lstStyle/>
            <a:p>
              <a:endParaRPr lang="en-US"/>
            </a:p>
          </p:txBody>
        </p:sp>
        <p:sp>
          <p:nvSpPr>
            <p:cNvPr id="83" name="Rectangle 88"/>
            <p:cNvSpPr>
              <a:spLocks noChangeArrowheads="1"/>
            </p:cNvSpPr>
            <p:nvPr/>
          </p:nvSpPr>
          <p:spPr bwMode="auto">
            <a:xfrm>
              <a:off x="1766" y="2187"/>
              <a:ext cx="18" cy="10"/>
            </a:xfrm>
            <a:prstGeom prst="rect">
              <a:avLst/>
            </a:prstGeom>
            <a:solidFill>
              <a:schemeClr val="hlink"/>
            </a:solidFill>
            <a:ln w="9525">
              <a:solidFill>
                <a:schemeClr val="hlink"/>
              </a:solidFill>
              <a:miter lim="800000"/>
              <a:headEnd/>
              <a:tailEnd/>
            </a:ln>
          </p:spPr>
          <p:txBody>
            <a:bodyPr/>
            <a:lstStyle/>
            <a:p>
              <a:endParaRPr lang="en-US"/>
            </a:p>
          </p:txBody>
        </p:sp>
        <p:sp>
          <p:nvSpPr>
            <p:cNvPr id="84" name="Rectangle 89"/>
            <p:cNvSpPr>
              <a:spLocks noChangeArrowheads="1"/>
            </p:cNvSpPr>
            <p:nvPr/>
          </p:nvSpPr>
          <p:spPr bwMode="auto">
            <a:xfrm>
              <a:off x="1775" y="2187"/>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85" name="Rectangle 90"/>
            <p:cNvSpPr>
              <a:spLocks noChangeArrowheads="1"/>
            </p:cNvSpPr>
            <p:nvPr/>
          </p:nvSpPr>
          <p:spPr bwMode="auto">
            <a:xfrm>
              <a:off x="1775" y="219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6" name="Rectangle 91"/>
            <p:cNvSpPr>
              <a:spLocks noChangeArrowheads="1"/>
            </p:cNvSpPr>
            <p:nvPr/>
          </p:nvSpPr>
          <p:spPr bwMode="auto">
            <a:xfrm>
              <a:off x="1784" y="2197"/>
              <a:ext cx="10" cy="20"/>
            </a:xfrm>
            <a:prstGeom prst="rect">
              <a:avLst/>
            </a:prstGeom>
            <a:solidFill>
              <a:schemeClr val="hlink"/>
            </a:solidFill>
            <a:ln w="9525">
              <a:solidFill>
                <a:schemeClr val="hlink"/>
              </a:solidFill>
              <a:miter lim="800000"/>
              <a:headEnd/>
              <a:tailEnd/>
            </a:ln>
          </p:spPr>
          <p:txBody>
            <a:bodyPr/>
            <a:lstStyle/>
            <a:p>
              <a:endParaRPr lang="en-US"/>
            </a:p>
          </p:txBody>
        </p:sp>
        <p:sp>
          <p:nvSpPr>
            <p:cNvPr id="87" name="Rectangle 92"/>
            <p:cNvSpPr>
              <a:spLocks noChangeArrowheads="1"/>
            </p:cNvSpPr>
            <p:nvPr/>
          </p:nvSpPr>
          <p:spPr bwMode="auto">
            <a:xfrm>
              <a:off x="1784" y="2207"/>
              <a:ext cx="19" cy="10"/>
            </a:xfrm>
            <a:prstGeom prst="rect">
              <a:avLst/>
            </a:prstGeom>
            <a:solidFill>
              <a:schemeClr val="hlink"/>
            </a:solidFill>
            <a:ln w="9525">
              <a:solidFill>
                <a:schemeClr val="hlink"/>
              </a:solidFill>
              <a:miter lim="800000"/>
              <a:headEnd/>
              <a:tailEnd/>
            </a:ln>
          </p:spPr>
          <p:txBody>
            <a:bodyPr/>
            <a:lstStyle/>
            <a:p>
              <a:endParaRPr lang="en-US"/>
            </a:p>
          </p:txBody>
        </p:sp>
        <p:sp>
          <p:nvSpPr>
            <p:cNvPr id="88" name="Rectangle 93"/>
            <p:cNvSpPr>
              <a:spLocks noChangeArrowheads="1"/>
            </p:cNvSpPr>
            <p:nvPr/>
          </p:nvSpPr>
          <p:spPr bwMode="auto">
            <a:xfrm>
              <a:off x="1794" y="2207"/>
              <a:ext cx="9" cy="20"/>
            </a:xfrm>
            <a:prstGeom prst="rect">
              <a:avLst/>
            </a:prstGeom>
            <a:solidFill>
              <a:schemeClr val="hlink"/>
            </a:solidFill>
            <a:ln w="9525">
              <a:solidFill>
                <a:schemeClr val="hlink"/>
              </a:solidFill>
              <a:miter lim="800000"/>
              <a:headEnd/>
              <a:tailEnd/>
            </a:ln>
          </p:spPr>
          <p:txBody>
            <a:bodyPr/>
            <a:lstStyle/>
            <a:p>
              <a:endParaRPr lang="en-US"/>
            </a:p>
          </p:txBody>
        </p:sp>
        <p:sp>
          <p:nvSpPr>
            <p:cNvPr id="89" name="Rectangle 94"/>
            <p:cNvSpPr>
              <a:spLocks noChangeArrowheads="1"/>
            </p:cNvSpPr>
            <p:nvPr/>
          </p:nvSpPr>
          <p:spPr bwMode="auto">
            <a:xfrm>
              <a:off x="1794" y="2217"/>
              <a:ext cx="35" cy="10"/>
            </a:xfrm>
            <a:prstGeom prst="rect">
              <a:avLst/>
            </a:prstGeom>
            <a:solidFill>
              <a:schemeClr val="hlink"/>
            </a:solidFill>
            <a:ln w="9525">
              <a:solidFill>
                <a:schemeClr val="hlink"/>
              </a:solidFill>
              <a:miter lim="800000"/>
              <a:headEnd/>
              <a:tailEnd/>
            </a:ln>
          </p:spPr>
          <p:txBody>
            <a:bodyPr/>
            <a:lstStyle/>
            <a:p>
              <a:endParaRPr lang="en-US"/>
            </a:p>
          </p:txBody>
        </p:sp>
        <p:sp>
          <p:nvSpPr>
            <p:cNvPr id="90" name="Rectangle 95"/>
            <p:cNvSpPr>
              <a:spLocks noChangeArrowheads="1"/>
            </p:cNvSpPr>
            <p:nvPr/>
          </p:nvSpPr>
          <p:spPr bwMode="auto">
            <a:xfrm>
              <a:off x="1821" y="2217"/>
              <a:ext cx="8" cy="20"/>
            </a:xfrm>
            <a:prstGeom prst="rect">
              <a:avLst/>
            </a:prstGeom>
            <a:solidFill>
              <a:schemeClr val="hlink"/>
            </a:solidFill>
            <a:ln w="9525">
              <a:solidFill>
                <a:schemeClr val="hlink"/>
              </a:solidFill>
              <a:miter lim="800000"/>
              <a:headEnd/>
              <a:tailEnd/>
            </a:ln>
          </p:spPr>
          <p:txBody>
            <a:bodyPr/>
            <a:lstStyle/>
            <a:p>
              <a:endParaRPr lang="en-US"/>
            </a:p>
          </p:txBody>
        </p:sp>
        <p:sp>
          <p:nvSpPr>
            <p:cNvPr id="91" name="Freeform 96"/>
            <p:cNvSpPr>
              <a:spLocks/>
            </p:cNvSpPr>
            <p:nvPr/>
          </p:nvSpPr>
          <p:spPr bwMode="auto">
            <a:xfrm>
              <a:off x="1821" y="2227"/>
              <a:ext cx="138" cy="10"/>
            </a:xfrm>
            <a:custGeom>
              <a:avLst/>
              <a:gdLst/>
              <a:ahLst/>
              <a:cxnLst>
                <a:cxn ang="0">
                  <a:pos x="0" y="0"/>
                </a:cxn>
                <a:cxn ang="0">
                  <a:pos x="119" y="0"/>
                </a:cxn>
                <a:cxn ang="0">
                  <a:pos x="119" y="8"/>
                </a:cxn>
                <a:cxn ang="0">
                  <a:pos x="119" y="8"/>
                </a:cxn>
                <a:cxn ang="0">
                  <a:pos x="119" y="8"/>
                </a:cxn>
                <a:cxn ang="0">
                  <a:pos x="0" y="8"/>
                </a:cxn>
                <a:cxn ang="0">
                  <a:pos x="0" y="0"/>
                </a:cxn>
              </a:cxnLst>
              <a:rect l="0" t="0" r="r" b="b"/>
              <a:pathLst>
                <a:path w="119" h="8">
                  <a:moveTo>
                    <a:pt x="0" y="0"/>
                  </a:moveTo>
                  <a:lnTo>
                    <a:pt x="119" y="0"/>
                  </a:lnTo>
                  <a:lnTo>
                    <a:pt x="119" y="8"/>
                  </a:lnTo>
                  <a:lnTo>
                    <a:pt x="119" y="8"/>
                  </a:lnTo>
                  <a:lnTo>
                    <a:pt x="119" y="8"/>
                  </a:lnTo>
                  <a:lnTo>
                    <a:pt x="0" y="8"/>
                  </a:lnTo>
                  <a:lnTo>
                    <a:pt x="0" y="0"/>
                  </a:lnTo>
                  <a:close/>
                </a:path>
              </a:pathLst>
            </a:custGeom>
            <a:solidFill>
              <a:schemeClr val="hlink"/>
            </a:solidFill>
            <a:ln w="9525">
              <a:solidFill>
                <a:schemeClr val="hlink"/>
              </a:solidFill>
              <a:round/>
              <a:headEnd/>
              <a:tailEnd/>
            </a:ln>
          </p:spPr>
          <p:txBody>
            <a:bodyPr/>
            <a:lstStyle/>
            <a:p>
              <a:endParaRPr lang="en-US"/>
            </a:p>
          </p:txBody>
        </p:sp>
        <p:sp>
          <p:nvSpPr>
            <p:cNvPr id="92" name="Rectangle 97"/>
            <p:cNvSpPr>
              <a:spLocks noChangeArrowheads="1"/>
            </p:cNvSpPr>
            <p:nvPr/>
          </p:nvSpPr>
          <p:spPr bwMode="auto">
            <a:xfrm>
              <a:off x="1959" y="2227"/>
              <a:ext cx="9" cy="10"/>
            </a:xfrm>
            <a:prstGeom prst="rect">
              <a:avLst/>
            </a:prstGeom>
            <a:solidFill>
              <a:schemeClr val="hlink"/>
            </a:solidFill>
            <a:ln w="9525">
              <a:solidFill>
                <a:schemeClr val="hlink"/>
              </a:solidFill>
              <a:miter lim="800000"/>
              <a:headEnd/>
              <a:tailEnd/>
            </a:ln>
          </p:spPr>
          <p:txBody>
            <a:bodyPr/>
            <a:lstStyle/>
            <a:p>
              <a:endParaRPr lang="en-US"/>
            </a:p>
          </p:txBody>
        </p:sp>
        <p:sp>
          <p:nvSpPr>
            <p:cNvPr id="93" name="Rectangle 98"/>
            <p:cNvSpPr>
              <a:spLocks noChangeArrowheads="1"/>
            </p:cNvSpPr>
            <p:nvPr/>
          </p:nvSpPr>
          <p:spPr bwMode="auto">
            <a:xfrm>
              <a:off x="1470" y="1601"/>
              <a:ext cx="78" cy="154"/>
            </a:xfrm>
            <a:prstGeom prst="rect">
              <a:avLst/>
            </a:prstGeom>
            <a:noFill/>
            <a:ln w="9525">
              <a:noFill/>
              <a:miter lim="800000"/>
              <a:headEnd/>
              <a:tailEnd/>
            </a:ln>
          </p:spPr>
          <p:txBody>
            <a:bodyPr wrap="none" lIns="0" tIns="0" rIns="0" bIns="0">
              <a:spAutoFit/>
            </a:bodyPr>
            <a:lstStyle/>
            <a:p>
              <a:r>
                <a:rPr lang="en-US" sz="1600">
                  <a:latin typeface="Symbol" pitchFamily="18" charset="2"/>
                </a:rPr>
                <a:t>D</a:t>
              </a:r>
              <a:endParaRPr lang="en-US" sz="1600">
                <a:latin typeface="Times New Roman" pitchFamily="18" charset="0"/>
              </a:endParaRPr>
            </a:p>
          </p:txBody>
        </p:sp>
        <p:sp>
          <p:nvSpPr>
            <p:cNvPr id="94" name="Rectangle 99"/>
            <p:cNvSpPr>
              <a:spLocks noChangeArrowheads="1"/>
            </p:cNvSpPr>
            <p:nvPr/>
          </p:nvSpPr>
          <p:spPr bwMode="auto">
            <a:xfrm>
              <a:off x="1553" y="1611"/>
              <a:ext cx="92" cy="154"/>
            </a:xfrm>
            <a:prstGeom prst="rect">
              <a:avLst/>
            </a:prstGeom>
            <a:noFill/>
            <a:ln w="9525">
              <a:noFill/>
              <a:miter lim="800000"/>
              <a:headEnd/>
              <a:tailEnd/>
            </a:ln>
          </p:spPr>
          <p:txBody>
            <a:bodyPr wrap="none" lIns="0" tIns="0" rIns="0" bIns="0">
              <a:spAutoFit/>
            </a:bodyPr>
            <a:lstStyle/>
            <a:p>
              <a:r>
                <a:rPr lang="en-US" sz="1600">
                  <a:latin typeface="Times" pitchFamily="18" charset="0"/>
                </a:rPr>
                <a:t>w</a:t>
              </a:r>
              <a:endParaRPr lang="en-US" sz="1600">
                <a:latin typeface="Times New Roman" pitchFamily="18" charset="0"/>
              </a:endParaRPr>
            </a:p>
          </p:txBody>
        </p:sp>
        <p:sp>
          <p:nvSpPr>
            <p:cNvPr id="95" name="Rectangle 100"/>
            <p:cNvSpPr>
              <a:spLocks noChangeArrowheads="1"/>
            </p:cNvSpPr>
            <p:nvPr/>
          </p:nvSpPr>
          <p:spPr bwMode="auto">
            <a:xfrm>
              <a:off x="2799" y="2126"/>
              <a:ext cx="92" cy="154"/>
            </a:xfrm>
            <a:prstGeom prst="rect">
              <a:avLst/>
            </a:prstGeom>
            <a:noFill/>
            <a:ln w="9525">
              <a:noFill/>
              <a:miter lim="800000"/>
              <a:headEnd/>
              <a:tailEnd/>
            </a:ln>
          </p:spPr>
          <p:txBody>
            <a:bodyPr wrap="none" lIns="0" tIns="0" rIns="0" bIns="0">
              <a:spAutoFit/>
            </a:bodyPr>
            <a:lstStyle/>
            <a:p>
              <a:r>
                <a:rPr lang="en-US" sz="1600">
                  <a:latin typeface="Times" pitchFamily="18" charset="0"/>
                </a:rPr>
                <a:t>w</a:t>
              </a:r>
              <a:endParaRPr lang="en-US" sz="1600">
                <a:latin typeface="Times New Roman" pitchFamily="18" charset="0"/>
              </a:endParaRPr>
            </a:p>
          </p:txBody>
        </p:sp>
        <p:sp>
          <p:nvSpPr>
            <p:cNvPr id="96" name="Rectangle 101"/>
            <p:cNvSpPr>
              <a:spLocks noChangeArrowheads="1"/>
            </p:cNvSpPr>
            <p:nvPr/>
          </p:nvSpPr>
          <p:spPr bwMode="auto">
            <a:xfrm>
              <a:off x="1498" y="2328"/>
              <a:ext cx="77" cy="154"/>
            </a:xfrm>
            <a:prstGeom prst="rect">
              <a:avLst/>
            </a:prstGeom>
            <a:noFill/>
            <a:ln w="9525">
              <a:noFill/>
              <a:miter lim="800000"/>
              <a:headEnd/>
              <a:tailEnd/>
            </a:ln>
          </p:spPr>
          <p:txBody>
            <a:bodyPr wrap="none" lIns="0" tIns="0" rIns="0" bIns="0">
              <a:spAutoFit/>
            </a:bodyPr>
            <a:lstStyle/>
            <a:p>
              <a:r>
                <a:rPr lang="en-US" sz="1600" b="1" dirty="0">
                  <a:latin typeface="Symbol" pitchFamily="18" charset="2"/>
                </a:rPr>
                <a:t>s</a:t>
              </a:r>
              <a:endParaRPr lang="en-US" sz="1600" b="1" dirty="0">
                <a:latin typeface="Times New Roman" pitchFamily="18" charset="0"/>
              </a:endParaRPr>
            </a:p>
          </p:txBody>
        </p:sp>
        <p:sp>
          <p:nvSpPr>
            <p:cNvPr id="97" name="Rectangle 102"/>
            <p:cNvSpPr>
              <a:spLocks noChangeArrowheads="1"/>
            </p:cNvSpPr>
            <p:nvPr/>
          </p:nvSpPr>
          <p:spPr bwMode="auto">
            <a:xfrm>
              <a:off x="1572" y="2399"/>
              <a:ext cx="94" cy="154"/>
            </a:xfrm>
            <a:prstGeom prst="rect">
              <a:avLst/>
            </a:prstGeom>
            <a:noFill/>
            <a:ln w="9525">
              <a:noFill/>
              <a:miter lim="800000"/>
              <a:headEnd/>
              <a:tailEnd/>
            </a:ln>
          </p:spPr>
          <p:txBody>
            <a:bodyPr wrap="none" lIns="0" tIns="0" rIns="0" bIns="0">
              <a:spAutoFit/>
            </a:bodyPr>
            <a:lstStyle/>
            <a:p>
              <a:r>
                <a:rPr lang="en-US" sz="1600" b="1">
                  <a:latin typeface="Times" pitchFamily="18" charset="0"/>
                </a:rPr>
                <a:t>w</a:t>
              </a:r>
              <a:endParaRPr lang="en-US" sz="1600" b="1">
                <a:latin typeface="Times New Roman" pitchFamily="18" charset="0"/>
              </a:endParaRPr>
            </a:p>
          </p:txBody>
        </p:sp>
        <p:sp>
          <p:nvSpPr>
            <p:cNvPr id="98" name="Line 103"/>
            <p:cNvSpPr>
              <a:spLocks noChangeShapeType="1"/>
            </p:cNvSpPr>
            <p:nvPr/>
          </p:nvSpPr>
          <p:spPr bwMode="auto">
            <a:xfrm>
              <a:off x="1438" y="1597"/>
              <a:ext cx="222"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9" name="Line 104"/>
            <p:cNvSpPr>
              <a:spLocks noChangeShapeType="1"/>
            </p:cNvSpPr>
            <p:nvPr/>
          </p:nvSpPr>
          <p:spPr bwMode="auto">
            <a:xfrm>
              <a:off x="717" y="2326"/>
              <a:ext cx="1663"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00" name="Line 105"/>
            <p:cNvSpPr>
              <a:spLocks noChangeShapeType="1"/>
            </p:cNvSpPr>
            <p:nvPr/>
          </p:nvSpPr>
          <p:spPr bwMode="auto">
            <a:xfrm>
              <a:off x="384" y="2250"/>
              <a:ext cx="2329" cy="0"/>
            </a:xfrm>
            <a:prstGeom prst="line">
              <a:avLst/>
            </a:prstGeom>
            <a:noFill/>
            <a:ln w="28575">
              <a:solidFill>
                <a:schemeClr val="tx1"/>
              </a:solidFill>
              <a:round/>
              <a:headEnd type="triangle" w="med" len="med"/>
              <a:tailEnd type="triangle" w="med" len="med"/>
            </a:ln>
            <a:effectLst/>
          </p:spPr>
          <p:txBody>
            <a:bodyPr/>
            <a:lstStyle/>
            <a:p>
              <a:endParaRPr lang="en-US"/>
            </a:p>
          </p:txBody>
        </p:sp>
        <p:sp>
          <p:nvSpPr>
            <p:cNvPr id="101" name="Text Box 106"/>
            <p:cNvSpPr txBox="1">
              <a:spLocks noChangeArrowheads="1"/>
            </p:cNvSpPr>
            <p:nvPr/>
          </p:nvSpPr>
          <p:spPr bwMode="auto">
            <a:xfrm>
              <a:off x="1622" y="792"/>
              <a:ext cx="715" cy="231"/>
            </a:xfrm>
            <a:prstGeom prst="rect">
              <a:avLst/>
            </a:prstGeom>
            <a:noFill/>
            <a:ln w="9525">
              <a:noFill/>
              <a:miter lim="800000"/>
              <a:headEnd/>
              <a:tailEnd/>
            </a:ln>
            <a:effectLst/>
          </p:spPr>
          <p:txBody>
            <a:bodyPr wrap="none">
              <a:spAutoFit/>
            </a:bodyPr>
            <a:lstStyle/>
            <a:p>
              <a:r>
                <a:rPr lang="en-US" b="1">
                  <a:latin typeface="Times New Roman" pitchFamily="18" charset="0"/>
                </a:rPr>
                <a:t>P(w|D,H</a:t>
              </a:r>
              <a:r>
                <a:rPr lang="en-US" b="1" baseline="-25000">
                  <a:latin typeface="Times New Roman" pitchFamily="18" charset="0"/>
                </a:rPr>
                <a:t>i</a:t>
              </a:r>
              <a:r>
                <a:rPr lang="en-US" b="1">
                  <a:latin typeface="Times New Roman" pitchFamily="18" charset="0"/>
                </a:rPr>
                <a:t>)</a:t>
              </a:r>
            </a:p>
          </p:txBody>
        </p:sp>
        <p:sp>
          <p:nvSpPr>
            <p:cNvPr id="102" name="Text Box 107"/>
            <p:cNvSpPr txBox="1">
              <a:spLocks noChangeArrowheads="1"/>
            </p:cNvSpPr>
            <p:nvPr/>
          </p:nvSpPr>
          <p:spPr bwMode="auto">
            <a:xfrm>
              <a:off x="432" y="1929"/>
              <a:ext cx="575" cy="231"/>
            </a:xfrm>
            <a:prstGeom prst="rect">
              <a:avLst/>
            </a:prstGeom>
            <a:noFill/>
            <a:ln w="9525">
              <a:noFill/>
              <a:miter lim="800000"/>
              <a:headEnd/>
              <a:tailEnd/>
            </a:ln>
            <a:effectLst/>
          </p:spPr>
          <p:txBody>
            <a:bodyPr wrap="none">
              <a:spAutoFit/>
            </a:bodyPr>
            <a:lstStyle/>
            <a:p>
              <a:r>
                <a:rPr lang="en-US" b="1">
                  <a:latin typeface="Times New Roman" pitchFamily="18" charset="0"/>
                </a:rPr>
                <a:t>P(w|H</a:t>
              </a:r>
              <a:r>
                <a:rPr lang="en-US" b="1" baseline="-25000">
                  <a:latin typeface="Times New Roman" pitchFamily="18" charset="0"/>
                </a:rPr>
                <a:t>i</a:t>
              </a:r>
              <a:r>
                <a:rPr lang="en-US" b="1">
                  <a:latin typeface="Times New Roman" pitchFamily="18" charset="0"/>
                </a:rPr>
                <a:t>)</a:t>
              </a:r>
            </a:p>
          </p:txBody>
        </p:sp>
      </p:grpSp>
    </p:spTree>
    <p:extLst>
      <p:ext uri="{BB962C8B-B14F-4D97-AF65-F5344CB8AC3E}">
        <p14:creationId xmlns:p14="http://schemas.microsoft.com/office/powerpoint/2010/main" val="31041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4930" name="Rectangle 2"/>
              <p:cNvSpPr>
                <a:spLocks noGrp="1" noChangeArrowheads="1"/>
              </p:cNvSpPr>
              <p:nvPr>
                <p:ph type="body" idx="1"/>
              </p:nvPr>
            </p:nvSpPr>
            <p:spPr>
              <a:xfrm>
                <a:off x="228600" y="704538"/>
                <a:ext cx="8686800" cy="5651292"/>
              </a:xfrm>
            </p:spPr>
            <p:txBody>
              <a:bodyPr lIns="0" tIns="0" rIns="0" bIns="0"/>
              <a:lstStyle/>
              <a:p>
                <a:pPr marL="165100" indent="-165100">
                  <a:spcBef>
                    <a:spcPts val="0"/>
                  </a:spcBef>
                  <a:spcAft>
                    <a:spcPts val="600"/>
                  </a:spcAft>
                </a:pPr>
                <a:r>
                  <a:rPr lang="en-US" b="1" dirty="0">
                    <a:latin typeface="+mj-lt"/>
                  </a:rPr>
                  <a:t>Still a kernel-based learning machine:</a:t>
                </a:r>
              </a:p>
              <a:p>
                <a:pPr marL="466725" indent="0">
                  <a:spcBef>
                    <a:spcPts val="0"/>
                  </a:spcBef>
                  <a:spcAft>
                    <a:spcPts val="1200"/>
                  </a:spcAft>
                  <a:buNone/>
                </a:pPr>
                <a14:m>
                  <m:oMath xmlns:m="http://schemas.openxmlformats.org/officeDocument/2006/math">
                    <m:r>
                      <a:rPr lang="en-US" b="1" i="1" smtClean="0">
                        <a:latin typeface="Cambria Math" panose="02040503050406030204" pitchFamily="18" charset="0"/>
                      </a:rPr>
                      <m:t>𝒚</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𝒘</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m:t>
                        </m:r>
                      </m:sub>
                    </m:sSub>
                    <m:r>
                      <a:rPr lang="en-US" b="1"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1" i="1">
                                <a:latin typeface="Cambria Math" panose="02040503050406030204" pitchFamily="18" charset="0"/>
                              </a:rPr>
                            </m:ctrlPr>
                          </m:sSubPr>
                          <m:e>
                            <m:r>
                              <a:rPr lang="en-US" b="0" i="1" smtClean="0">
                                <a:latin typeface="Cambria Math" panose="02040503050406030204" pitchFamily="18" charset="0"/>
                              </a:rPr>
                              <m:t>𝑤</m:t>
                            </m:r>
                          </m:e>
                          <m:sub>
                            <m:r>
                              <a:rPr lang="en-US" b="1" i="1">
                                <a:latin typeface="Cambria Math" panose="02040503050406030204" pitchFamily="18" charset="0"/>
                              </a:rPr>
                              <m:t>𝒊</m:t>
                            </m:r>
                          </m:sub>
                        </m:sSub>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r>
                              <a:rPr lang="en-US" b="1" i="1">
                                <a:latin typeface="Cambria Math" panose="02040503050406030204" pitchFamily="18" charset="0"/>
                              </a:rPr>
                              <m:t>𝒙</m:t>
                            </m:r>
                          </m:e>
                        </m:d>
                      </m:e>
                    </m:nary>
                  </m:oMath>
                </a14:m>
                <a:r>
                  <a:rPr lang="en-US" b="1" dirty="0">
                    <a:latin typeface="+mj-lt"/>
                  </a:rPr>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𝒘</m:t>
                            </m:r>
                          </m:e>
                        </m:d>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𝒘</m:t>
                                </m:r>
                              </m:e>
                            </m:d>
                          </m:sup>
                        </m:sSup>
                      </m:den>
                    </m:f>
                  </m:oMath>
                </a14:m>
                <a:endParaRPr lang="en-US" b="1" dirty="0">
                  <a:latin typeface="+mj-lt"/>
                </a:endParaRPr>
              </a:p>
              <a:p>
                <a:pPr marL="165100" indent="-165100">
                  <a:spcBef>
                    <a:spcPts val="0"/>
                  </a:spcBef>
                  <a:spcAft>
                    <a:spcPts val="600"/>
                  </a:spcAft>
                </a:pPr>
                <a:r>
                  <a:rPr lang="en-US" b="1" dirty="0">
                    <a:latin typeface="+mj-lt"/>
                  </a:rPr>
                  <a:t>Incorporates an automatic relevance determination (ARD) prior over each weight (MacKay):</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e>
                        <m:e>
                          <m:r>
                            <a:rPr lang="en-US" b="1" i="1" dirty="0">
                              <a:latin typeface="Cambria Math" panose="02040503050406030204" pitchFamily="18" charset="0"/>
                              <a:ea typeface="Cambria Math" panose="02040503050406030204" pitchFamily="18" charset="0"/>
                            </a:rPr>
                            <m:t>𝜶</m:t>
                          </m:r>
                        </m:e>
                      </m:d>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=0</m:t>
                          </m:r>
                        </m:sub>
                        <m:sup>
                          <m:r>
                            <a:rPr lang="en-US" i="1" dirty="0">
                              <a:latin typeface="Cambria Math" panose="02040503050406030204" pitchFamily="18" charset="0"/>
                            </a:rPr>
                            <m:t>𝑁</m:t>
                          </m:r>
                        </m:sup>
                        <m:e>
                          <m:r>
                            <a:rPr lang="en-US" i="1" dirty="0">
                              <a:latin typeface="Cambria Math" panose="02040503050406030204" pitchFamily="18" charset="0"/>
                              <a:ea typeface="Cambria Math" panose="02040503050406030204" pitchFamily="18" charset="0"/>
                            </a:rPr>
                            <m:t>ℕ</m:t>
                          </m:r>
                          <m:d>
                            <m:dPr>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b="1" i="1" dirty="0">
                                      <a:latin typeface="Cambria Math" panose="02040503050406030204" pitchFamily="18" charset="0"/>
                                      <a:ea typeface="Cambria Math" panose="02040503050406030204" pitchFamily="18" charset="0"/>
                                    </a:rPr>
                                    <m:t>𝒘</m:t>
                                  </m:r>
                                </m:e>
                                <m:sub>
                                  <m:r>
                                    <a:rPr lang="en-US" i="1" dirty="0">
                                      <a:latin typeface="Cambria Math" panose="02040503050406030204" pitchFamily="18" charset="0"/>
                                      <a:ea typeface="Cambria Math" panose="02040503050406030204" pitchFamily="18" charset="0"/>
                                    </a:rPr>
                                    <m:t>𝑖</m:t>
                                  </m:r>
                                </m:sub>
                              </m:sSub>
                              <m:d>
                                <m:dPr>
                                  <m:begChr m:val="|"/>
                                  <m:endChr m:val=""/>
                                  <m:ctrlPr>
                                    <a:rPr lang="en-US" i="1" dirty="0">
                                      <a:latin typeface="Cambria Math" panose="02040503050406030204" pitchFamily="18" charset="0"/>
                                      <a:ea typeface="Cambria Math" panose="02040503050406030204" pitchFamily="18" charset="0"/>
                                    </a:rPr>
                                  </m:ctrlPr>
                                </m:dPr>
                                <m:e>
                                  <m:d>
                                    <m:dPr>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𝜇</m:t>
                                          </m:r>
                                        </m:e>
                                        <m:sub>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=0</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𝛼</m:t>
                                          </m:r>
                                        </m:e>
                                        <m:sub>
                                          <m:r>
                                            <a:rPr lang="en-US" i="1" dirty="0">
                                              <a:latin typeface="Cambria Math" panose="02040503050406030204" pitchFamily="18" charset="0"/>
                                              <a:ea typeface="Cambria Math" panose="02040503050406030204" pitchFamily="18" charset="0"/>
                                            </a:rPr>
                                            <m:t>𝑖</m:t>
                                          </m:r>
                                        </m:sub>
                                      </m:sSub>
                                    </m:den>
                                  </m:f>
                                </m:e>
                              </m:d>
                            </m:e>
                          </m:d>
                        </m:e>
                      </m:nary>
                    </m:oMath>
                  </m:oMathPara>
                </a14:m>
                <a:endParaRPr lang="en-US" b="1" dirty="0">
                  <a:latin typeface="+mj-lt"/>
                </a:endParaRPr>
              </a:p>
              <a:p>
                <a:pPr marL="165100" indent="-165100">
                  <a:spcBef>
                    <a:spcPts val="0"/>
                  </a:spcBef>
                  <a:spcAft>
                    <a:spcPts val="1200"/>
                  </a:spcAft>
                </a:pPr>
                <a:r>
                  <a:rPr lang="en-US" b="1" dirty="0">
                    <a:latin typeface="+mj-lt"/>
                  </a:rPr>
                  <a:t>A flat (non-informative) prior over a completes the Bayesian specification.</a:t>
                </a:r>
              </a:p>
              <a:p>
                <a:pPr marL="165100" indent="-165100">
                  <a:spcBef>
                    <a:spcPts val="0"/>
                  </a:spcBef>
                  <a:spcAft>
                    <a:spcPts val="600"/>
                  </a:spcAft>
                </a:pPr>
                <a:r>
                  <a:rPr lang="en-US" b="1" dirty="0"/>
                  <a:t>The goal in training becomes finding:</a:t>
                </a:r>
              </a:p>
              <a:p>
                <a:pPr marL="466725" indent="0">
                  <a:spcBef>
                    <a:spcPts val="0"/>
                  </a:spcBef>
                  <a:spcAft>
                    <a:spcPts val="600"/>
                  </a:spcAft>
                  <a:buNone/>
                </a:pPr>
                <a14:m>
                  <m:oMath xmlns:m="http://schemas.openxmlformats.org/officeDocument/2006/math">
                    <m:acc>
                      <m:accPr>
                        <m:chr m:val="̂"/>
                        <m:ctrlPr>
                          <a:rPr lang="en-US" b="1" i="1" dirty="0" smtClean="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𝒘</m:t>
                        </m:r>
                      </m:e>
                    </m:acc>
                  </m:oMath>
                </a14:m>
                <a:r>
                  <a:rPr lang="en-US" b="1" dirty="0"/>
                  <a:t>,</a:t>
                </a:r>
                <a:r>
                  <a:rPr lang="en-US" b="1" dirty="0">
                    <a:ea typeface="Cambria Math" panose="02040503050406030204" pitchFamily="18" charset="0"/>
                  </a:rPr>
                  <a:t>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𝜶</m:t>
                        </m:r>
                      </m:e>
                    </m:acc>
                    <m:r>
                      <a:rPr lang="en-US" b="1" i="1"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ea typeface="Cambria Math" panose="02040503050406030204" pitchFamily="18" charset="0"/>
                          </a:rPr>
                        </m:ctrlPr>
                      </m:sSubPr>
                      <m:e>
                        <m:r>
                          <a:rPr lang="en-US" b="0" i="1" dirty="0">
                            <a:latin typeface="Cambria Math" panose="02040503050406030204" pitchFamily="18" charset="0"/>
                            <a:ea typeface="Cambria Math" panose="02040503050406030204" pitchFamily="18" charset="0"/>
                          </a:rPr>
                          <m:t>𝑎𝑟𝑔</m:t>
                        </m:r>
                        <m:r>
                          <a:rPr lang="en-US" b="0" i="1" dirty="0">
                            <a:latin typeface="Cambria Math" panose="02040503050406030204" pitchFamily="18" charset="0"/>
                            <a:ea typeface="Cambria Math" panose="02040503050406030204" pitchFamily="18" charset="0"/>
                          </a:rPr>
                          <m:t> </m:t>
                        </m:r>
                        <m:r>
                          <a:rPr lang="en-US" b="0" i="1" dirty="0">
                            <a:latin typeface="Cambria Math" panose="02040503050406030204" pitchFamily="18" charset="0"/>
                            <a:ea typeface="Cambria Math" panose="02040503050406030204" pitchFamily="18" charset="0"/>
                          </a:rPr>
                          <m:t>𝑚𝑎𝑥</m:t>
                        </m:r>
                      </m:e>
                      <m:sub>
                        <m:r>
                          <a:rPr lang="en-US" b="1" i="1" dirty="0">
                            <a:latin typeface="Cambria Math" panose="02040503050406030204" pitchFamily="18" charset="0"/>
                            <a:ea typeface="Cambria Math" panose="02040503050406030204" pitchFamily="18" charset="0"/>
                          </a:rPr>
                          <m:t>𝒘</m:t>
                        </m:r>
                        <m:r>
                          <a:rPr lang="en-US" b="1" i="1" dirty="0" smtClean="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sub>
                    </m:sSub>
                    <m:r>
                      <a:rPr lang="en-US" b="1"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𝑝</m:t>
                    </m:r>
                    <m:d>
                      <m:dPr>
                        <m:ctrlPr>
                          <a:rPr lang="en-US" b="0" i="1" dirty="0" smtClean="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𝒙</m:t>
                            </m:r>
                          </m:e>
                        </m:d>
                      </m:e>
                    </m:d>
                  </m:oMath>
                </a14:m>
                <a:r>
                  <a:rPr lang="en-US" dirty="0"/>
                  <a:t> </a:t>
                </a:r>
                <a:r>
                  <a:rPr lang="en-US" b="1" dirty="0"/>
                  <a:t>where</a:t>
                </a:r>
              </a:p>
              <a:p>
                <a:pPr marL="466725" indent="0">
                  <a:spcBef>
                    <a:spcPts val="0"/>
                  </a:spcBef>
                  <a:spcAft>
                    <a:spcPts val="1200"/>
                  </a:spcAft>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𝑡</m:t>
                              </m:r>
                              <m:d>
                                <m:dPr>
                                  <m:begChr m:val="|"/>
                                  <m:endChr m:val=""/>
                                  <m:ctrlPr>
                                    <a:rPr lang="en-US"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𝑤</m:t>
                                  </m:r>
                                  <m:r>
                                    <a:rPr lang="en-US" b="0" i="1" dirty="0" smtClean="0">
                                      <a:latin typeface="Cambria Math" panose="02040503050406030204" pitchFamily="18" charset="0"/>
                                      <a:ea typeface="Cambria Math" panose="02040503050406030204" pitchFamily="18" charset="0"/>
                                    </a:rPr>
                                    <m:t>,</m:t>
                                  </m:r>
                                </m:e>
                              </m:d>
                              <m:r>
                                <a:rPr lang="en-US" b="1" i="1" dirty="0">
                                  <a:latin typeface="Cambria Math" panose="02040503050406030204" pitchFamily="18" charset="0"/>
                                  <a:ea typeface="Cambria Math" panose="02040503050406030204" pitchFamily="18" charset="0"/>
                                </a:rPr>
                                <m:t>𝜶</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𝒙</m:t>
                              </m:r>
                            </m:e>
                          </m:d>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𝒘</m:t>
                              </m:r>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ea typeface="Cambria Math" panose="02040503050406030204" pitchFamily="18" charset="0"/>
                                </a:rPr>
                                <m:t>𝜶</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num>
                        <m:den>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𝑡</m:t>
                              </m:r>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ea typeface="Cambria Math" panose="02040503050406030204" pitchFamily="18" charset="0"/>
                                    </a:rPr>
                                    <m:t>𝒙</m:t>
                                  </m:r>
                                </m:e>
                              </m:d>
                            </m:e>
                          </m:d>
                        </m:den>
                      </m:f>
                    </m:oMath>
                  </m:oMathPara>
                </a14:m>
                <a:endParaRPr lang="en-US" b="1" dirty="0"/>
              </a:p>
              <a:p>
                <a:pPr marL="165100" indent="-165100">
                  <a:spcBef>
                    <a:spcPts val="0"/>
                  </a:spcBef>
                  <a:spcAft>
                    <a:spcPts val="1800"/>
                  </a:spcAft>
                </a:pPr>
                <a:r>
                  <a:rPr lang="en-US" b="1" dirty="0"/>
                  <a:t>Estimation of the “sparsity” parameters is inherent in the optimization – no need for a held-out set.</a:t>
                </a:r>
              </a:p>
              <a:p>
                <a:pPr marL="165100" indent="-165100">
                  <a:spcBef>
                    <a:spcPts val="0"/>
                  </a:spcBef>
                  <a:spcAft>
                    <a:spcPts val="1800"/>
                  </a:spcAft>
                </a:pPr>
                <a:r>
                  <a:rPr lang="en-US" b="1" dirty="0"/>
                  <a:t>A closed-form solution to this maximization problem is not available. Rather, we iteratively </a:t>
                </a:r>
                <a:r>
                  <a:rPr lang="en-US" b="1" dirty="0" err="1"/>
                  <a:t>reestimate</a:t>
                </a:r>
                <a:r>
                  <a:rPr lang="en-US" b="1" dirty="0"/>
                  <a:t>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𝒘</m:t>
                        </m:r>
                      </m:e>
                    </m:acc>
                  </m:oMath>
                </a14:m>
                <a:r>
                  <a:rPr lang="en-US" b="1" dirty="0"/>
                  <a:t> and </a:t>
                </a:r>
                <a14:m>
                  <m:oMath xmlns:m="http://schemas.openxmlformats.org/officeDocument/2006/math">
                    <m:acc>
                      <m:accPr>
                        <m:chr m:val="̂"/>
                        <m:ctrlPr>
                          <a:rPr lang="en-US" b="1" i="1" dirty="0">
                            <a:latin typeface="Cambria Math" panose="02040503050406030204" pitchFamily="18" charset="0"/>
                            <a:ea typeface="Cambria Math" panose="02040503050406030204" pitchFamily="18" charset="0"/>
                          </a:rPr>
                        </m:ctrlPr>
                      </m:accPr>
                      <m:e>
                        <m:r>
                          <a:rPr lang="en-US" b="1" i="1" dirty="0">
                            <a:latin typeface="Cambria Math" panose="02040503050406030204" pitchFamily="18" charset="0"/>
                            <a:ea typeface="Cambria Math" panose="02040503050406030204" pitchFamily="18" charset="0"/>
                          </a:rPr>
                          <m:t>𝜶</m:t>
                        </m:r>
                      </m:e>
                    </m:acc>
                  </m:oMath>
                </a14:m>
                <a:r>
                  <a:rPr lang="en-US" b="1" dirty="0"/>
                  <a:t>.</a:t>
                </a:r>
              </a:p>
              <a:p>
                <a:pPr marL="165100" indent="-165100">
                  <a:spcBef>
                    <a:spcPts val="0"/>
                  </a:spcBef>
                  <a:spcAft>
                    <a:spcPts val="1800"/>
                  </a:spcAft>
                </a:pPr>
                <a:r>
                  <a:rPr lang="en-US" b="1" dirty="0">
                    <a:latin typeface="+mj-lt"/>
                  </a:rPr>
                  <a:t>:</a:t>
                </a:r>
              </a:p>
            </p:txBody>
          </p:sp>
        </mc:Choice>
        <mc:Fallback xmlns="">
          <p:sp>
            <p:nvSpPr>
              <p:cNvPr id="124930" name="Rectangle 2"/>
              <p:cNvSpPr>
                <a:spLocks noGrp="1" noRot="1" noChangeAspect="1" noMove="1" noResize="1" noEditPoints="1" noAdjustHandles="1" noChangeArrowheads="1" noChangeShapeType="1" noTextEdit="1"/>
              </p:cNvSpPr>
              <p:nvPr>
                <p:ph type="body" idx="1"/>
              </p:nvPr>
            </p:nvSpPr>
            <p:spPr>
              <a:xfrm>
                <a:off x="228600" y="704538"/>
                <a:ext cx="8686800" cy="5651292"/>
              </a:xfrm>
              <a:blipFill>
                <a:blip r:embed="rId4"/>
                <a:stretch>
                  <a:fillRect l="-1606" t="-1570" b="-11659"/>
                </a:stretch>
              </a:blipFill>
            </p:spPr>
            <p:txBody>
              <a:bodyPr/>
              <a:lstStyle/>
              <a:p>
                <a:r>
                  <a:rPr lang="en-US">
                    <a:noFill/>
                  </a:rPr>
                  <a:t> </a:t>
                </a:r>
              </a:p>
            </p:txBody>
          </p:sp>
        </mc:Fallback>
      </mc:AlternateContent>
      <p:graphicFrame>
        <p:nvGraphicFramePr>
          <p:cNvPr id="124932" name="Object 4"/>
          <p:cNvGraphicFramePr>
            <a:graphicFrameLocks noChangeAspect="1"/>
          </p:cNvGraphicFramePr>
          <p:nvPr/>
        </p:nvGraphicFramePr>
        <p:xfrm>
          <a:off x="4502150" y="3295650"/>
          <a:ext cx="139700" cy="266700"/>
        </p:xfrm>
        <a:graphic>
          <a:graphicData uri="http://schemas.openxmlformats.org/presentationml/2006/ole">
            <mc:AlternateContent xmlns:mc="http://schemas.openxmlformats.org/markup-compatibility/2006">
              <mc:Choice xmlns:v="urn:schemas-microsoft-com:vml" Requires="v">
                <p:oleObj name="Equation" r:id="rId5" imgW="139680" imgH="266400" progId="Equation.3">
                  <p:embed/>
                </p:oleObj>
              </mc:Choice>
              <mc:Fallback>
                <p:oleObj name="Equation" r:id="rId5" imgW="13968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3295650"/>
                        <a:ext cx="139700" cy="2667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Relevance Vector Machines</a:t>
            </a:r>
          </a:p>
        </p:txBody>
      </p:sp>
    </p:spTree>
    <p:extLst>
      <p:ext uri="{BB962C8B-B14F-4D97-AF65-F5344CB8AC3E}">
        <p14:creationId xmlns:p14="http://schemas.microsoft.com/office/powerpoint/2010/main" val="21648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93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493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3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930">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9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57650"/>
            <a:ext cx="8686800" cy="369332"/>
          </a:xfrm>
          <a:prstGeom prst="rect">
            <a:avLst/>
          </a:prstGeom>
          <a:noFill/>
          <a:ln w="9525">
            <a:noFill/>
            <a:miter lim="800000"/>
            <a:headEnd/>
            <a:tailEnd/>
          </a:ln>
        </p:spPr>
        <p:txBody>
          <a:bodyPr lIns="0" tIns="0" rIns="0" bIns="0" anchor="ctr" anchorCtr="0">
            <a:sp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653143"/>
            <a:ext cx="8686801" cy="5170713"/>
          </a:xfrm>
          <a:prstGeom prst="rect">
            <a:avLst/>
          </a:prstGeom>
          <a:noFill/>
          <a:ln w="9525">
            <a:noFill/>
            <a:miter lim="800000"/>
            <a:headEnd/>
            <a:tailEnd/>
          </a:ln>
        </p:spPr>
        <p:txBody>
          <a:bodyPr wrap="square" lIns="0" tIns="0" rIns="0" bIns="0">
            <a:noAutofit/>
          </a:bodyPr>
          <a:lstStyle/>
          <a:p>
            <a:pPr marL="171450" indent="-171450">
              <a:spcBef>
                <a:spcPts val="0"/>
              </a:spcBef>
              <a:spcAft>
                <a:spcPts val="1200"/>
              </a:spcAft>
              <a:buFontTx/>
              <a:buChar char="•"/>
            </a:pPr>
            <a:r>
              <a:rPr lang="en-US" sz="1800" b="1" dirty="0">
                <a:solidFill>
                  <a:schemeClr val="bg1"/>
                </a:solidFill>
              </a:rPr>
              <a:t>Support Vector Machines are one example of a kernel-based learning machine that is trained in a discriminative fashion (directly models the boundary region between two classes; directly minimizes the error rate).</a:t>
            </a:r>
          </a:p>
          <a:p>
            <a:pPr marL="171450" indent="-171450">
              <a:spcBef>
                <a:spcPts val="0"/>
              </a:spcBef>
              <a:spcAft>
                <a:spcPts val="1200"/>
              </a:spcAft>
              <a:buFontTx/>
              <a:buChar char="•"/>
            </a:pPr>
            <a:r>
              <a:rPr lang="en-US" sz="1800" b="1" dirty="0">
                <a:solidFill>
                  <a:schemeClr val="bg1"/>
                </a:solidFill>
              </a:rPr>
              <a:t>Integrates notions of risk minimization, large margin and soft margin classification.</a:t>
            </a:r>
          </a:p>
          <a:p>
            <a:pPr marL="171450" indent="-171450">
              <a:spcBef>
                <a:spcPts val="0"/>
              </a:spcBef>
              <a:spcAft>
                <a:spcPts val="600"/>
              </a:spcAft>
              <a:buFontTx/>
              <a:buChar char="•"/>
            </a:pPr>
            <a:r>
              <a:rPr lang="en-US" sz="1800" b="1" dirty="0">
                <a:solidFill>
                  <a:schemeClr val="bg1"/>
                </a:solidFill>
              </a:rPr>
              <a:t>Two fundamental innovations:</a:t>
            </a:r>
          </a:p>
          <a:p>
            <a:pPr marL="344488" lvl="1" indent="-179388">
              <a:spcBef>
                <a:spcPts val="0"/>
              </a:spcBef>
              <a:spcAft>
                <a:spcPts val="600"/>
              </a:spcAft>
              <a:buFont typeface="Wingdings" pitchFamily="2" charset="2"/>
              <a:buChar char="§"/>
            </a:pPr>
            <a:r>
              <a:rPr lang="en-US" sz="1800" b="1" dirty="0">
                <a:solidFill>
                  <a:schemeClr val="bg1"/>
                </a:solidFill>
              </a:rPr>
              <a:t>maximize the margin between the classes using actual data points,</a:t>
            </a:r>
          </a:p>
          <a:p>
            <a:pPr marL="344488" lvl="1" indent="-179388">
              <a:spcBef>
                <a:spcPts val="0"/>
              </a:spcBef>
              <a:spcAft>
                <a:spcPts val="1200"/>
              </a:spcAft>
              <a:buFont typeface="Wingdings" pitchFamily="2" charset="2"/>
              <a:buChar char="§"/>
            </a:pPr>
            <a:r>
              <a:rPr lang="en-US" sz="1800" b="1" dirty="0">
                <a:solidFill>
                  <a:schemeClr val="bg1"/>
                </a:solidFill>
              </a:rPr>
              <a:t>rotate the data into a higher-dimensional space in which the data is linearly separable.</a:t>
            </a:r>
          </a:p>
          <a:p>
            <a:pPr marL="171450" indent="-171450">
              <a:spcBef>
                <a:spcPts val="0"/>
              </a:spcBef>
              <a:spcAft>
                <a:spcPts val="1200"/>
              </a:spcAft>
              <a:buFontTx/>
              <a:buChar char="•"/>
            </a:pPr>
            <a:r>
              <a:rPr lang="en-US" sz="1800" b="1" dirty="0">
                <a:solidFill>
                  <a:schemeClr val="bg1"/>
                </a:solidFill>
              </a:rPr>
              <a:t>Training can be computationally expensive, but classification is very fast.</a:t>
            </a:r>
          </a:p>
          <a:p>
            <a:pPr marL="171450" indent="-171450">
              <a:spcBef>
                <a:spcPts val="0"/>
              </a:spcBef>
              <a:spcAft>
                <a:spcPts val="1200"/>
              </a:spcAft>
              <a:buFontTx/>
              <a:buChar char="•"/>
            </a:pPr>
            <a:r>
              <a:rPr lang="en-US" sz="1800" b="1" dirty="0">
                <a:solidFill>
                  <a:schemeClr val="bg1"/>
                </a:solidFill>
              </a:rPr>
              <a:t>Note that SVMs are inherently non-probabilistic (e.g., non-Bayesian).</a:t>
            </a:r>
          </a:p>
          <a:p>
            <a:pPr marL="171450" indent="-171450">
              <a:spcBef>
                <a:spcPts val="0"/>
              </a:spcBef>
              <a:spcAft>
                <a:spcPts val="1200"/>
              </a:spcAft>
              <a:buFontTx/>
              <a:buChar char="•"/>
            </a:pPr>
            <a:r>
              <a:rPr lang="en-US" sz="1800" b="1" dirty="0">
                <a:solidFill>
                  <a:schemeClr val="bg1"/>
                </a:solidFill>
              </a:rPr>
              <a:t>SVMs can be used to estimate posteriors by mapping the SVM output to a likelihood-like quantity using a nonlinear function (e.g., sigmoid).</a:t>
            </a:r>
          </a:p>
          <a:p>
            <a:pPr marL="171450" indent="-171450">
              <a:spcBef>
                <a:spcPts val="0"/>
              </a:spcBef>
              <a:spcAft>
                <a:spcPts val="1200"/>
              </a:spcAft>
              <a:buFontTx/>
              <a:buChar char="•"/>
            </a:pPr>
            <a:r>
              <a:rPr lang="en-US" sz="1800" b="1" dirty="0">
                <a:solidFill>
                  <a:schemeClr val="bg1"/>
                </a:solidFill>
              </a:rPr>
              <a:t>SVMs are not inherently suited to an N-way classification problem. Typical approaches include a pairwise comparison or “one vs. world” approach.</a:t>
            </a:r>
          </a:p>
        </p:txBody>
      </p:sp>
    </p:spTree>
    <p:extLst>
      <p:ext uri="{BB962C8B-B14F-4D97-AF65-F5344CB8AC3E}">
        <p14:creationId xmlns:p14="http://schemas.microsoft.com/office/powerpoint/2010/main" val="16278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 (Cont.)</a:t>
            </a:r>
          </a:p>
        </p:txBody>
      </p:sp>
      <p:sp>
        <p:nvSpPr>
          <p:cNvPr id="21507" name="Text Box 4"/>
          <p:cNvSpPr txBox="1">
            <a:spLocks noChangeArrowheads="1"/>
          </p:cNvSpPr>
          <p:nvPr/>
        </p:nvSpPr>
        <p:spPr bwMode="auto">
          <a:xfrm>
            <a:off x="187531" y="562705"/>
            <a:ext cx="8688388" cy="4955203"/>
          </a:xfrm>
          <a:prstGeom prst="rect">
            <a:avLst/>
          </a:prstGeom>
          <a:noFill/>
          <a:ln w="9525">
            <a:noFill/>
            <a:miter lim="800000"/>
            <a:headEnd/>
            <a:tailEnd/>
          </a:ln>
        </p:spPr>
        <p:txBody>
          <a:bodyPr lIns="0" tIns="0" rIns="0" bIns="0">
            <a:spAutoFit/>
          </a:bodyPr>
          <a:lstStyle/>
          <a:p>
            <a:pPr marL="171450" indent="-171450">
              <a:spcBef>
                <a:spcPts val="0"/>
              </a:spcBef>
              <a:spcAft>
                <a:spcPts val="1200"/>
              </a:spcAft>
              <a:buFontTx/>
              <a:buChar char="•"/>
            </a:pPr>
            <a:r>
              <a:rPr lang="en-US" sz="1800" b="1" dirty="0">
                <a:solidFill>
                  <a:schemeClr val="bg1"/>
                </a:solidFill>
              </a:rPr>
              <a:t>Many alternate forms include </a:t>
            </a:r>
            <a:r>
              <a:rPr lang="en-US" sz="1800" b="1" dirty="0" err="1">
                <a:solidFill>
                  <a:schemeClr val="bg1"/>
                </a:solidFill>
              </a:rPr>
              <a:t>Transductive</a:t>
            </a:r>
            <a:r>
              <a:rPr lang="en-US" sz="1800" b="1" dirty="0">
                <a:solidFill>
                  <a:schemeClr val="bg1"/>
                </a:solidFill>
              </a:rPr>
              <a:t> SVMs, Sequential SVMs, Support Vector Regression, Relevance Vector Machines, and data-driven kernels.</a:t>
            </a:r>
          </a:p>
          <a:p>
            <a:pPr marL="171450" indent="-171450">
              <a:spcBef>
                <a:spcPts val="0"/>
              </a:spcBef>
              <a:spcAft>
                <a:spcPts val="1200"/>
              </a:spcAft>
              <a:buFontTx/>
              <a:buChar char="•"/>
            </a:pPr>
            <a:r>
              <a:rPr lang="en-US" sz="1800" b="1" dirty="0">
                <a:solidFill>
                  <a:schemeClr val="bg1"/>
                </a:solidFill>
              </a:rPr>
              <a:t>Key lesson learned: a linear algorithm in the feature space is equivalent to a nonlinear algorithm in the input space. Standard linear algorithms can be generalized (e.g., kernel principal component analysis, kernel independent component analysis, kernel canonical correlation analysis, kernel k-means).</a:t>
            </a:r>
          </a:p>
          <a:p>
            <a:pPr marL="171450" indent="-171450">
              <a:spcBef>
                <a:spcPts val="0"/>
              </a:spcBef>
              <a:spcAft>
                <a:spcPts val="1200"/>
              </a:spcAft>
              <a:buFontTx/>
              <a:buChar char="•"/>
            </a:pPr>
            <a:r>
              <a:rPr lang="en-US" sz="1800" b="1" dirty="0">
                <a:solidFill>
                  <a:schemeClr val="bg1"/>
                </a:solidFill>
              </a:rPr>
              <a:t>What we didn’t discuss:</a:t>
            </a:r>
          </a:p>
          <a:p>
            <a:pPr marL="344488" indent="-179388">
              <a:spcBef>
                <a:spcPts val="0"/>
              </a:spcBef>
              <a:spcAft>
                <a:spcPts val="1200"/>
              </a:spcAft>
              <a:buFont typeface="Wingdings" pitchFamily="2" charset="2"/>
              <a:buChar char="§"/>
            </a:pPr>
            <a:r>
              <a:rPr lang="en-US" sz="1800" b="1" dirty="0">
                <a:solidFill>
                  <a:schemeClr val="bg1"/>
                </a:solidFill>
              </a:rPr>
              <a:t>How do you train SVMs? </a:t>
            </a:r>
          </a:p>
          <a:p>
            <a:pPr marL="344488" indent="-179388">
              <a:spcBef>
                <a:spcPts val="0"/>
              </a:spcBef>
              <a:spcAft>
                <a:spcPts val="1200"/>
              </a:spcAft>
              <a:buFont typeface="Wingdings" pitchFamily="2" charset="2"/>
              <a:buChar char="§"/>
            </a:pPr>
            <a:r>
              <a:rPr lang="en-US" sz="1800" b="1" dirty="0">
                <a:solidFill>
                  <a:schemeClr val="bg1"/>
                </a:solidFill>
              </a:rPr>
              <a:t>Computational complexity?</a:t>
            </a:r>
          </a:p>
          <a:p>
            <a:pPr marL="344488" indent="-179388">
              <a:spcBef>
                <a:spcPts val="0"/>
              </a:spcBef>
              <a:spcAft>
                <a:spcPts val="1200"/>
              </a:spcAft>
              <a:buFont typeface="Wingdings" pitchFamily="2" charset="2"/>
              <a:buChar char="§"/>
            </a:pPr>
            <a:r>
              <a:rPr lang="en-US" sz="1800" b="1" dirty="0">
                <a:solidFill>
                  <a:schemeClr val="bg1"/>
                </a:solidFill>
              </a:rPr>
              <a:t>How to deal with large amounts of data?</a:t>
            </a:r>
          </a:p>
          <a:p>
            <a:pPr marL="165100" indent="-165100">
              <a:spcBef>
                <a:spcPts val="0"/>
              </a:spcBef>
              <a:spcAft>
                <a:spcPts val="1200"/>
              </a:spcAft>
            </a:pPr>
            <a:r>
              <a:rPr lang="en-US" sz="1800" b="1" dirty="0">
                <a:solidFill>
                  <a:schemeClr val="bg1"/>
                </a:solidFill>
              </a:rPr>
              <a:t>	See </a:t>
            </a:r>
            <a:r>
              <a:rPr lang="en-US" sz="1800" b="1" dirty="0">
                <a:solidFill>
                  <a:schemeClr val="bg1"/>
                </a:solidFill>
                <a:hlinkClick r:id="rId2"/>
              </a:rPr>
              <a:t>Ganapathiraju</a:t>
            </a:r>
            <a:r>
              <a:rPr lang="en-US" sz="1800" b="1" dirty="0">
                <a:solidFill>
                  <a:schemeClr val="bg1"/>
                </a:solidFill>
              </a:rPr>
              <a:t> for an excellent, easy to understand discourse on SVMs and </a:t>
            </a:r>
            <a:r>
              <a:rPr lang="en-US" sz="1800" b="1" dirty="0">
                <a:solidFill>
                  <a:schemeClr val="bg1"/>
                </a:solidFill>
                <a:hlinkClick r:id="rId3"/>
              </a:rPr>
              <a:t>Hamaker (Chapter 3)</a:t>
            </a:r>
            <a:r>
              <a:rPr lang="en-US" sz="1800" b="1" dirty="0">
                <a:solidFill>
                  <a:schemeClr val="bg1"/>
                </a:solidFill>
              </a:rPr>
              <a:t> for a nice overview on RVMs. There are many other tutorials available online (see the links on the title slide) as well.</a:t>
            </a:r>
          </a:p>
          <a:p>
            <a:pPr marL="344488" indent="-179388">
              <a:spcBef>
                <a:spcPts val="0"/>
              </a:spcBef>
              <a:spcAft>
                <a:spcPts val="1200"/>
              </a:spcAft>
              <a:buFont typeface="Wingdings" pitchFamily="2" charset="2"/>
              <a:buChar char="§"/>
            </a:pPr>
            <a:r>
              <a:rPr lang="en-US" sz="1800" b="1" dirty="0">
                <a:solidFill>
                  <a:schemeClr val="bg1"/>
                </a:solidFill>
              </a:rPr>
              <a:t>Other methods based on kernels – more to follow.</a:t>
            </a:r>
          </a:p>
        </p:txBody>
      </p:sp>
    </p:spTree>
    <p:extLst>
      <p:ext uri="{BB962C8B-B14F-4D97-AF65-F5344CB8AC3E}">
        <p14:creationId xmlns:p14="http://schemas.microsoft.com/office/powerpoint/2010/main" val="166980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Generative Models</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41117" y="589937"/>
                <a:ext cx="8686800" cy="5601277"/>
              </a:xfrm>
              <a:prstGeom prst="rect">
                <a:avLst/>
              </a:prstGeom>
              <a:noFill/>
              <a:ln w="9525">
                <a:noFill/>
                <a:miter lim="800000"/>
                <a:headEnd/>
                <a:tailEnd/>
              </a:ln>
              <a:effectLst/>
            </p:spPr>
            <p:txBody>
              <a:bodyPr wrap="square" lIns="0" tIns="0" rIns="0" bIns="0">
                <a:spAutoFit/>
              </a:bodyPr>
              <a:lstStyle/>
              <a:p>
                <a:pPr marL="165100" indent="-165100" eaLnBrk="1" hangingPunct="1">
                  <a:spcAft>
                    <a:spcPts val="1200"/>
                  </a:spcAft>
                  <a:buFont typeface="Arial" pitchFamily="34" charset="0"/>
                  <a:buChar char="•"/>
                  <a:defRPr/>
                </a:pPr>
                <a:r>
                  <a:rPr lang="en-US" sz="1800" b="1" dirty="0"/>
                  <a:t>Thus far we have essentially considered techniques that perform classification using Bayes Rule: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𝑷</m:t>
                    </m:r>
                    <m:d>
                      <m:dPr>
                        <m:ctrlPr>
                          <a:rPr lang="en-US" sz="1800" b="1" i="1">
                            <a:solidFill>
                              <a:schemeClr val="bg1"/>
                            </a:solidFill>
                            <a:latin typeface="Cambria Math" panose="02040503050406030204" pitchFamily="18" charset="0"/>
                            <a:ea typeface="Cambria Math" panose="02040503050406030204" pitchFamily="18" charset="0"/>
                          </a:rPr>
                        </m:ctrlPr>
                      </m:dPr>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e>
                        <m:r>
                          <a:rPr lang="en-US" sz="1800" b="1" i="1">
                            <a:solidFill>
                              <a:schemeClr val="bg1"/>
                            </a:solidFill>
                            <a:latin typeface="Cambria Math" panose="02040503050406030204" pitchFamily="18" charset="0"/>
                            <a:ea typeface="Cambria Math" panose="02040503050406030204" pitchFamily="18" charset="0"/>
                          </a:rPr>
                          <m:t>𝒙</m:t>
                        </m:r>
                      </m:e>
                    </m:d>
                    <m:r>
                      <a:rPr lang="en-US" sz="1800" b="1" i="1">
                        <a:solidFill>
                          <a:schemeClr val="bg1"/>
                        </a:solidFill>
                        <a:latin typeface="Cambria Math" panose="02040503050406030204" pitchFamily="18" charset="0"/>
                        <a:ea typeface="Cambria Math" panose="02040503050406030204" pitchFamily="18" charset="0"/>
                      </a:rPr>
                      <m:t>=</m:t>
                    </m:r>
                    <m:f>
                      <m:fPr>
                        <m:type m:val="lin"/>
                        <m:ctrlPr>
                          <a:rPr lang="en-US" sz="1800" b="1" i="1" smtClean="0">
                            <a:solidFill>
                              <a:schemeClr val="bg1"/>
                            </a:solidFill>
                            <a:latin typeface="Cambria Math" panose="02040503050406030204" pitchFamily="18" charset="0"/>
                            <a:ea typeface="Cambria Math" panose="02040503050406030204" pitchFamily="18" charset="0"/>
                          </a:rPr>
                        </m:ctrlPr>
                      </m:fPr>
                      <m:num>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r>
                          <a:rPr lang="en-US" sz="1800" b="1" i="1">
                            <a:solidFill>
                              <a:schemeClr val="bg1"/>
                            </a:solidFill>
                            <a:latin typeface="Cambria Math" panose="02040503050406030204" pitchFamily="18" charset="0"/>
                            <a:ea typeface="Cambria Math" panose="02040503050406030204" pitchFamily="18" charset="0"/>
                          </a:rPr>
                          <m:t>𝑷</m:t>
                        </m:r>
                        <m:d>
                          <m:dPr>
                            <m:ctrlPr>
                              <a:rPr lang="en-US" sz="1800" b="1" i="1">
                                <a:solidFill>
                                  <a:schemeClr val="bg1"/>
                                </a:solidFill>
                                <a:latin typeface="Cambria Math" panose="02040503050406030204" pitchFamily="18" charset="0"/>
                                <a:ea typeface="Cambria Math" panose="02040503050406030204" pitchFamily="18" charset="0"/>
                              </a:rPr>
                            </m:ctrlPr>
                          </m:dPr>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num>
                      <m:den>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d>
                      </m:den>
                    </m:f>
                    <m:r>
                      <a:rPr lang="en-US" sz="1800" b="1" i="1">
                        <a:solidFill>
                          <a:schemeClr val="bg1"/>
                        </a:solidFill>
                        <a:latin typeface="Cambria Math" panose="02040503050406030204" pitchFamily="18" charset="0"/>
                        <a:ea typeface="Cambria Math" panose="02040503050406030204" pitchFamily="18" charset="0"/>
                      </a:rPr>
                      <m:t> </m:t>
                    </m:r>
                  </m:oMath>
                </a14:m>
                <a:r>
                  <a:rPr lang="en-US" sz="1800" b="1" dirty="0"/>
                  <a:t>.</a:t>
                </a:r>
              </a:p>
              <a:p>
                <a:pPr marL="165100" indent="-165100" eaLnBrk="1" hangingPunct="1">
                  <a:spcAft>
                    <a:spcPts val="1200"/>
                  </a:spcAft>
                  <a:buFont typeface="Arial" pitchFamily="34" charset="0"/>
                  <a:buChar char="•"/>
                  <a:defRPr/>
                </a:pPr>
                <a:r>
                  <a:rPr lang="en-US" sz="1800" b="1" dirty="0"/>
                  <a:t>To apply this rule, we need a way to compute </a:t>
                </a:r>
                <a14:m>
                  <m:oMath xmlns:m="http://schemas.openxmlformats.org/officeDocument/2006/math">
                    <m:r>
                      <a:rPr lang="en-US" sz="1800" b="1" i="1">
                        <a:solidFill>
                          <a:schemeClr val="bg1"/>
                        </a:solidFill>
                        <a:latin typeface="Cambria Math" panose="02040503050406030204" pitchFamily="18" charset="0"/>
                        <a:ea typeface="Cambria Math" panose="02040503050406030204" pitchFamily="18" charset="0"/>
                      </a:rPr>
                      <m:t>𝒑</m:t>
                    </m:r>
                    <m:d>
                      <m:dPr>
                        <m:ctrlPr>
                          <a:rPr lang="en-US" sz="1800" b="1" i="1">
                            <a:solidFill>
                              <a:schemeClr val="bg1"/>
                            </a:solidFill>
                            <a:latin typeface="Cambria Math" panose="02040503050406030204" pitchFamily="18" charset="0"/>
                            <a:ea typeface="Cambria Math" panose="02040503050406030204" pitchFamily="18" charset="0"/>
                          </a:rPr>
                        </m:ctrlPr>
                      </m:dPr>
                      <m:e>
                        <m:r>
                          <a:rPr lang="en-US" sz="1800" b="1" i="1">
                            <a:solidFill>
                              <a:schemeClr val="bg1"/>
                            </a:solidFill>
                            <a:latin typeface="Cambria Math" panose="02040503050406030204" pitchFamily="18" charset="0"/>
                            <a:ea typeface="Cambria Math" panose="02040503050406030204" pitchFamily="18" charset="0"/>
                          </a:rPr>
                          <m:t>𝒙</m:t>
                        </m:r>
                      </m:e>
                      <m:e>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𝝎</m:t>
                            </m:r>
                          </m:e>
                          <m:sub>
                            <m:r>
                              <a:rPr lang="en-US" sz="1800" b="1" i="1">
                                <a:solidFill>
                                  <a:schemeClr val="bg1"/>
                                </a:solidFill>
                                <a:latin typeface="Cambria Math" panose="02040503050406030204" pitchFamily="18" charset="0"/>
                                <a:ea typeface="Cambria Math" panose="02040503050406030204" pitchFamily="18" charset="0"/>
                              </a:rPr>
                              <m:t>𝒋</m:t>
                            </m:r>
                          </m:sub>
                        </m:sSub>
                      </m:e>
                    </m:d>
                  </m:oMath>
                </a14:m>
                <a:r>
                  <a:rPr lang="en-US" sz="1800" b="1" dirty="0"/>
                  <a:t>.</a:t>
                </a:r>
              </a:p>
              <a:p>
                <a:pPr marL="165100" indent="-165100" eaLnBrk="1" hangingPunct="1">
                  <a:spcAft>
                    <a:spcPts val="1200"/>
                  </a:spcAft>
                  <a:buFont typeface="Arial" pitchFamily="34" charset="0"/>
                  <a:buChar char="•"/>
                  <a:defRPr/>
                </a:pPr>
                <a:r>
                  <a:rPr lang="en-US" sz="1800" b="1" dirty="0"/>
                  <a:t>We model this likelihood by annotating training data, assuming a model (</a:t>
                </a:r>
                <a:r>
                  <a:rPr lang="en-US" sz="1800" b="1" dirty="0" err="1"/>
                  <a:t>e</a:t>
                </a:r>
                <a:r>
                  <a:rPr lang="en-US" sz="1800" b="1" err="1"/>
                  <a:t>.</a:t>
                </a:r>
                <a:r>
                  <a:rPr lang="en-US" sz="1800" b="1"/>
                  <a:t>g., </a:t>
                </a:r>
                <a:r>
                  <a:rPr lang="en-US" sz="1800" b="1" dirty="0"/>
                  <a:t>a Gaussian mixture model), optimizing the parameters of that model, estimating the priors from domain knowledge or data, and then performing classification by choosing the model with the highest posterior.</a:t>
                </a:r>
              </a:p>
              <a:p>
                <a:pPr marL="165100" indent="-165100" eaLnBrk="1" hangingPunct="1">
                  <a:spcAft>
                    <a:spcPts val="1200"/>
                  </a:spcAft>
                  <a:buFont typeface="Arial" pitchFamily="34" charset="0"/>
                  <a:buChar char="•"/>
                  <a:defRPr/>
                </a:pPr>
                <a:r>
                  <a:rPr lang="en-US" sz="1800" b="1" dirty="0"/>
                  <a:t>This approach is known as </a:t>
                </a:r>
                <a:r>
                  <a:rPr lang="en-US" sz="1800" b="1" dirty="0">
                    <a:solidFill>
                      <a:schemeClr val="accent1"/>
                    </a:solidFill>
                  </a:rPr>
                  <a:t>generative modeling</a:t>
                </a:r>
                <a:r>
                  <a:rPr lang="en-US" sz="1800" b="1" dirty="0"/>
                  <a:t>: the trained model is capable of generating data that is statistically consistent with the training data.</a:t>
                </a:r>
              </a:p>
              <a:p>
                <a:pPr marL="165100" indent="-165100" eaLnBrk="1" hangingPunct="1">
                  <a:spcAft>
                    <a:spcPts val="1200"/>
                  </a:spcAft>
                  <a:buFont typeface="Arial" pitchFamily="34" charset="0"/>
                  <a:buChar char="•"/>
                  <a:defRPr/>
                </a:pPr>
                <a:r>
                  <a:rPr lang="en-US" sz="1800" b="1" dirty="0"/>
                  <a:t>In fact, the trained model is capable of generating more ‘synthetic’ training data, which we will soon see can be exploited as a way to train better deep learning models.</a:t>
                </a:r>
              </a:p>
              <a:p>
                <a:pPr marL="165100" indent="-165100" eaLnBrk="1" hangingPunct="1">
                  <a:spcAft>
                    <a:spcPts val="1200"/>
                  </a:spcAft>
                  <a:buFont typeface="Arial" pitchFamily="34" charset="0"/>
                  <a:buChar char="•"/>
                  <a:defRPr/>
                </a:pPr>
                <a:r>
                  <a:rPr lang="en-US" sz="1800" b="1" dirty="0"/>
                  <a:t>But what if the model we use for the training data is incorrect?</a:t>
                </a:r>
              </a:p>
              <a:p>
                <a:pPr marL="165100" indent="-165100" eaLnBrk="1" hangingPunct="1">
                  <a:spcAft>
                    <a:spcPts val="1200"/>
                  </a:spcAft>
                  <a:buFont typeface="Arial" pitchFamily="34" charset="0"/>
                  <a:buChar char="•"/>
                  <a:defRPr/>
                </a:pPr>
                <a:r>
                  <a:rPr lang="en-US" sz="1800" b="1" dirty="0"/>
                  <a:t>What if we have insufficient amounts of training data?</a:t>
                </a:r>
              </a:p>
              <a:p>
                <a:pPr marL="165100" indent="-165100" eaLnBrk="1" hangingPunct="1">
                  <a:spcAft>
                    <a:spcPts val="1200"/>
                  </a:spcAft>
                  <a:buFont typeface="Arial" pitchFamily="34" charset="0"/>
                  <a:buChar char="•"/>
                  <a:defRPr/>
                </a:pPr>
                <a:r>
                  <a:rPr lang="en-US" sz="1800" b="1" dirty="0"/>
                  <a:t>We often do not know the form of the underlying density function in real applications. We often do not have adequate amounts of labeled data.</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41117" y="589937"/>
                <a:ext cx="8686800" cy="5601277"/>
              </a:xfrm>
              <a:prstGeom prst="rect">
                <a:avLst/>
              </a:prstGeom>
              <a:blipFill>
                <a:blip r:embed="rId2"/>
                <a:stretch>
                  <a:fillRect l="-1606" t="-3167" r="-1168" b="-1584"/>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589817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Convergence in Maximum Likelihood</a:t>
            </a:r>
          </a:p>
        </p:txBody>
      </p:sp>
      <p:sp>
        <p:nvSpPr>
          <p:cNvPr id="8" name="Rectangle 4"/>
          <p:cNvSpPr>
            <a:spLocks noChangeArrowheads="1"/>
          </p:cNvSpPr>
          <p:nvPr/>
        </p:nvSpPr>
        <p:spPr bwMode="auto">
          <a:xfrm>
            <a:off x="241117" y="718457"/>
            <a:ext cx="8686800" cy="3392797"/>
          </a:xfrm>
          <a:prstGeom prst="rect">
            <a:avLst/>
          </a:prstGeom>
          <a:noFill/>
          <a:ln w="9525">
            <a:noFill/>
            <a:miter lim="800000"/>
            <a:headEnd/>
            <a:tailEnd/>
          </a:ln>
          <a:effectLst/>
        </p:spPr>
        <p:txBody>
          <a:bodyPr wrap="square" lIns="0" tIns="0" rIns="0" bIns="0">
            <a:noAutofit/>
          </a:bodyPr>
          <a:lstStyle/>
          <a:p>
            <a:pPr marL="165100" indent="-165100" eaLnBrk="1" hangingPunct="1">
              <a:spcAft>
                <a:spcPts val="1800"/>
              </a:spcAft>
              <a:buFont typeface="Arial" pitchFamily="34" charset="0"/>
              <a:buChar char="•"/>
              <a:defRPr/>
            </a:pPr>
            <a:r>
              <a:rPr lang="en-US" sz="1800" b="1" dirty="0"/>
              <a:t>Does convergence in maximum </a:t>
            </a:r>
            <a:br>
              <a:rPr lang="en-US" sz="1800" b="1" dirty="0"/>
            </a:br>
            <a:r>
              <a:rPr lang="en-US" sz="1800" b="1" dirty="0"/>
              <a:t>likelihood guarantee optimal</a:t>
            </a:r>
            <a:br>
              <a:rPr lang="en-US" sz="1800" b="1" dirty="0"/>
            </a:br>
            <a:r>
              <a:rPr lang="en-US" sz="1800" b="1" dirty="0"/>
              <a:t>classification?</a:t>
            </a:r>
          </a:p>
          <a:p>
            <a:pPr marL="165100" indent="-165100" eaLnBrk="1" hangingPunct="1">
              <a:spcAft>
                <a:spcPts val="1800"/>
              </a:spcAft>
              <a:buFont typeface="Arial" pitchFamily="34" charset="0"/>
              <a:buChar char="•"/>
              <a:defRPr/>
            </a:pPr>
            <a:r>
              <a:rPr lang="en-US" sz="1800" b="1" dirty="0"/>
              <a:t>Gaussian models can produce</a:t>
            </a:r>
            <a:br>
              <a:rPr lang="en-US" sz="1800" b="1" dirty="0"/>
            </a:br>
            <a:r>
              <a:rPr lang="en-US" sz="1800" b="1" dirty="0"/>
              <a:t>an incorrect decision surface.</a:t>
            </a:r>
          </a:p>
          <a:p>
            <a:pPr marL="165100" indent="-165100" eaLnBrk="1" hangingPunct="1">
              <a:spcAft>
                <a:spcPts val="1800"/>
              </a:spcAft>
              <a:buFont typeface="Arial" pitchFamily="34" charset="0"/>
              <a:buChar char="•"/>
              <a:defRPr/>
            </a:pPr>
            <a:r>
              <a:rPr lang="en-US" sz="1800" b="1" dirty="0"/>
              <a:t>Gaussian mixture modeling tends to</a:t>
            </a:r>
            <a:br>
              <a:rPr lang="en-US" sz="1800" b="1" dirty="0"/>
            </a:br>
            <a:r>
              <a:rPr lang="en-US" sz="1800" b="1" dirty="0"/>
              <a:t>overfit data.</a:t>
            </a:r>
          </a:p>
          <a:p>
            <a:pPr marL="165100" indent="-165100">
              <a:spcAft>
                <a:spcPts val="1800"/>
              </a:spcAft>
              <a:buFont typeface="Arial" pitchFamily="34" charset="0"/>
              <a:buChar char="•"/>
              <a:defRPr/>
            </a:pPr>
            <a:r>
              <a:rPr lang="en-US" sz="1800" b="1" dirty="0"/>
              <a:t>How do we know the correct number </a:t>
            </a:r>
            <a:br>
              <a:rPr lang="en-US" sz="1800" b="1" dirty="0"/>
            </a:br>
            <a:r>
              <a:rPr lang="en-US" sz="1800" b="1" dirty="0"/>
              <a:t>of mixture components to use?</a:t>
            </a:r>
          </a:p>
          <a:p>
            <a:pPr eaLnBrk="1" hangingPunct="1">
              <a:spcAft>
                <a:spcPts val="1800"/>
              </a:spcAft>
              <a:defRPr/>
            </a:pPr>
            <a:endParaRPr lang="en-US" sz="1800" b="1" dirty="0"/>
          </a:p>
          <a:p>
            <a:pPr marL="165100" indent="-165100" eaLnBrk="1" hangingPunct="1">
              <a:spcAft>
                <a:spcPts val="1800"/>
              </a:spcAft>
              <a:buFont typeface="Arial" pitchFamily="34" charset="0"/>
              <a:buChar char="•"/>
              <a:defRPr/>
            </a:pPr>
            <a:endParaRPr lang="en-US" sz="1800" b="1" dirty="0"/>
          </a:p>
        </p:txBody>
      </p:sp>
      <p:pic>
        <p:nvPicPr>
          <p:cNvPr id="130051" name="Picture 3"/>
          <p:cNvPicPr>
            <a:picLocks noChangeAspect="1" noChangeArrowheads="1"/>
          </p:cNvPicPr>
          <p:nvPr/>
        </p:nvPicPr>
        <p:blipFill>
          <a:blip r:embed="rId2"/>
          <a:srcRect/>
          <a:stretch>
            <a:fillRect/>
          </a:stretch>
        </p:blipFill>
        <p:spPr bwMode="auto">
          <a:xfrm>
            <a:off x="611232" y="4241100"/>
            <a:ext cx="2360569" cy="2182253"/>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9615B429-50FA-6546-A78B-64D0F09733EE}"/>
              </a:ext>
            </a:extLst>
          </p:cNvPr>
          <p:cNvPicPr>
            <a:picLocks noChangeAspect="1" noChangeArrowheads="1"/>
          </p:cNvPicPr>
          <p:nvPr/>
        </p:nvPicPr>
        <p:blipFill>
          <a:blip r:embed="rId3"/>
          <a:srcRect/>
          <a:stretch>
            <a:fillRect/>
          </a:stretch>
        </p:blipFill>
        <p:spPr bwMode="auto">
          <a:xfrm>
            <a:off x="4472411" y="698797"/>
            <a:ext cx="4441402" cy="3198292"/>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62D5E8BE-1A25-EC4C-A6D8-D35983C3F447}"/>
              </a:ext>
            </a:extLst>
          </p:cNvPr>
          <p:cNvSpPr txBox="1"/>
          <p:nvPr/>
        </p:nvSpPr>
        <p:spPr>
          <a:xfrm>
            <a:off x="2894013" y="4771274"/>
            <a:ext cx="6019800" cy="1387929"/>
          </a:xfrm>
          <a:prstGeom prst="rect">
            <a:avLst/>
          </a:prstGeom>
          <a:noFill/>
          <a:ln w="9525">
            <a:noFill/>
            <a:miter lim="800000"/>
            <a:headEnd/>
            <a:tailEnd/>
          </a:ln>
          <a:effectLst/>
        </p:spPr>
        <p:txBody>
          <a:bodyPr wrap="square" lIns="0" tIns="0" rIns="0" bIns="0">
            <a:noAutofit/>
          </a:bodyPr>
          <a:lstStyle>
            <a:defPPr>
              <a:defRPr lang="en-US"/>
            </a:defPPr>
            <a:lvl1pPr marL="165100" indent="-165100" eaLnBrk="1" hangingPunct="1">
              <a:spcAft>
                <a:spcPts val="1800"/>
              </a:spcAft>
              <a:buFont typeface="Arial" pitchFamily="34" charset="0"/>
              <a:buChar char="•"/>
              <a:defRPr sz="1800" b="1"/>
            </a:lvl1pPr>
          </a:lstStyle>
          <a:p>
            <a:r>
              <a:rPr lang="en-US" dirty="0"/>
              <a:t>Real data is often not separable by hyperplanes.</a:t>
            </a:r>
          </a:p>
          <a:p>
            <a:r>
              <a:rPr lang="en-US" dirty="0"/>
              <a:t>Goal: </a:t>
            </a:r>
            <a:r>
              <a:rPr lang="en-US" dirty="0">
                <a:solidFill>
                  <a:schemeClr val="accent1"/>
                </a:solidFill>
              </a:rPr>
              <a:t>balance representation and discrimination </a:t>
            </a:r>
            <a:r>
              <a:rPr lang="en-US" dirty="0"/>
              <a:t>in a common framework (rather than alternating between the two). </a:t>
            </a:r>
          </a:p>
          <a:p>
            <a:endParaRPr lang="en-US" dirty="0"/>
          </a:p>
        </p:txBody>
      </p:sp>
    </p:spTree>
    <p:extLst>
      <p:ext uri="{BB962C8B-B14F-4D97-AF65-F5344CB8AC3E}">
        <p14:creationId xmlns:p14="http://schemas.microsoft.com/office/powerpoint/2010/main" val="1241453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19456"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Risk Minimization Revisited</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1" y="630626"/>
                <a:ext cx="8693150" cy="5672203"/>
              </a:xfrm>
              <a:prstGeom prst="rect">
                <a:avLst/>
              </a:prstGeom>
              <a:noFill/>
              <a:ln w="9525">
                <a:noFill/>
                <a:miter lim="800000"/>
                <a:headEnd/>
                <a:tailEnd/>
              </a:ln>
              <a:effectLst/>
            </p:spPr>
            <p:txBody>
              <a:bodyPr wrap="square" lIns="0" tIns="0" rIns="0" bIns="0">
                <a:noAutofit/>
              </a:bodyPr>
              <a:lstStyle/>
              <a:p>
                <a:pPr marL="165100" indent="-165100" eaLnBrk="1" hangingPunct="1">
                  <a:spcAft>
                    <a:spcPts val="600"/>
                  </a:spcAft>
                  <a:buFont typeface="Arial" pitchFamily="34" charset="0"/>
                  <a:buChar char="•"/>
                  <a:defRPr/>
                </a:pPr>
                <a:r>
                  <a:rPr lang="en-US" sz="1800" b="1" dirty="0"/>
                  <a:t>The expected risk can be defined as:</a:t>
                </a:r>
              </a:p>
              <a:p>
                <a:pPr marL="466725" eaLnBrk="1" hangingPunct="1">
                  <a:spcAft>
                    <a:spcPts val="1200"/>
                  </a:spcAft>
                  <a:defRPr/>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m:t>
                      </m:r>
                      <m:d>
                        <m:dPr>
                          <m:ctrlPr>
                            <a:rPr lang="en-US" sz="1800"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𝜽</m:t>
                          </m:r>
                        </m:e>
                      </m:d>
                      <m:r>
                        <a:rPr lang="en-US" sz="1800" b="0" i="1" smtClean="0">
                          <a:latin typeface="Cambria Math" panose="02040503050406030204" pitchFamily="18" charset="0"/>
                        </a:rPr>
                        <m:t>=</m:t>
                      </m:r>
                      <m:nary>
                        <m:naryPr>
                          <m:limLoc m:val="undOvr"/>
                          <m:subHide m:val="on"/>
                          <m:supHide m:val="on"/>
                          <m:ctrlPr>
                            <a:rPr lang="en-US" sz="1800" i="1" smtClean="0">
                              <a:latin typeface="Cambria Math" panose="02040503050406030204" pitchFamily="18" charset="0"/>
                            </a:rPr>
                          </m:ctrlPr>
                        </m:naryPr>
                        <m:sub/>
                        <m:sup/>
                        <m:e>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nary>
                      <m:d>
                        <m:dPr>
                          <m:begChr m:val="|"/>
                          <m:endChr m:val="|"/>
                          <m:ctrlPr>
                            <a:rPr lang="en-US" sz="1800" i="1" smtClean="0">
                              <a:latin typeface="Cambria Math" panose="02040503050406030204" pitchFamily="18" charset="0"/>
                            </a:rPr>
                          </m:ctrlPr>
                        </m:dPr>
                        <m:e>
                          <m:r>
                            <a:rPr lang="en-US" sz="1800" b="1" i="1" smtClean="0">
                              <a:latin typeface="Cambria Math" panose="02040503050406030204" pitchFamily="18" charset="0"/>
                            </a:rPr>
                            <m:t>𝒚</m:t>
                          </m:r>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i="1" smtClean="0">
                                  <a:latin typeface="Cambria Math" panose="02040503050406030204" pitchFamily="18" charset="0"/>
                                </a:rPr>
                              </m:ctrlPr>
                            </m:dPr>
                            <m:e>
                              <m:r>
                                <a:rPr lang="en-US" sz="1800" b="1" i="1" smtClean="0">
                                  <a:latin typeface="Cambria Math" panose="02040503050406030204" pitchFamily="18" charset="0"/>
                                </a:rPr>
                                <m:t>𝒙</m:t>
                              </m:r>
                              <m:r>
                                <a:rPr lang="en-US" sz="1800" b="0" i="1" smtClean="0">
                                  <a:latin typeface="Cambria Math" panose="02040503050406030204" pitchFamily="18" charset="0"/>
                                </a:rPr>
                                <m:t>,</m:t>
                              </m:r>
                              <m:r>
                                <a:rPr lang="en-US" sz="1800" b="1" i="1">
                                  <a:latin typeface="Cambria Math" panose="02040503050406030204" pitchFamily="18" charset="0"/>
                                  <a:ea typeface="Cambria Math" panose="02040503050406030204" pitchFamily="18" charset="0"/>
                                </a:rPr>
                                <m:t>𝜽</m:t>
                              </m:r>
                            </m:e>
                          </m:d>
                        </m:e>
                      </m:d>
                      <m:r>
                        <a:rPr lang="en-US" sz="1800" b="0" i="1" smtClean="0">
                          <a:latin typeface="Cambria Math" panose="02040503050406030204" pitchFamily="18" charset="0"/>
                        </a:rPr>
                        <m:t>ⅆ</m:t>
                      </m:r>
                      <m:r>
                        <a:rPr lang="en-US" sz="1800" b="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b="1" i="1" smtClean="0">
                              <a:latin typeface="Cambria Math" panose="02040503050406030204" pitchFamily="18" charset="0"/>
                            </a:rPr>
                            <m:t>𝒙</m:t>
                          </m:r>
                          <m:r>
                            <a:rPr lang="en-US" sz="1800" b="0" i="1" smtClean="0">
                              <a:latin typeface="Cambria Math" panose="02040503050406030204" pitchFamily="18" charset="0"/>
                            </a:rPr>
                            <m:t>,</m:t>
                          </m:r>
                          <m:r>
                            <a:rPr lang="en-US" sz="1800" b="1" i="1" smtClean="0">
                              <a:latin typeface="Cambria Math" panose="02040503050406030204" pitchFamily="18" charset="0"/>
                            </a:rPr>
                            <m:t>𝒚</m:t>
                          </m:r>
                        </m:e>
                      </m:d>
                    </m:oMath>
                  </m:oMathPara>
                </a14:m>
                <a:endParaRPr lang="en-US" sz="1800" dirty="0"/>
              </a:p>
              <a:p>
                <a:pPr marL="165100" indent="-165100">
                  <a:spcAft>
                    <a:spcPts val="600"/>
                  </a:spcAft>
                  <a:buFont typeface="Arial" pitchFamily="34" charset="0"/>
                  <a:buChar char="•"/>
                  <a:defRPr/>
                </a:pPr>
                <a:r>
                  <a:rPr lang="en-US" sz="1800" b="1" dirty="0"/>
                  <a:t>Empirical risk is defined as:</a:t>
                </a:r>
              </a:p>
              <a:p>
                <a:pPr marL="466725">
                  <a:spcAft>
                    <a:spcPts val="1200"/>
                  </a:spcAft>
                  <a:defRPr/>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𝑒𝑚𝑝</m:t>
                          </m:r>
                        </m:sub>
                      </m:sSub>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𝑙</m:t>
                          </m:r>
                        </m:den>
                      </m:f>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𝑙</m:t>
                          </m:r>
                        </m:sup>
                        <m:e>
                          <m:d>
                            <m:dPr>
                              <m:begChr m:val="|"/>
                              <m:endChr m:val="|"/>
                              <m:ctrlPr>
                                <a:rPr lang="en-US" sz="1800" i="1">
                                  <a:latin typeface="Cambria Math" panose="02040503050406030204" pitchFamily="18" charset="0"/>
                                </a:rPr>
                              </m:ctrlPr>
                            </m:dPr>
                            <m:e>
                              <m:r>
                                <a:rPr lang="en-US" sz="1800" b="1" i="1">
                                  <a:latin typeface="Cambria Math" panose="02040503050406030204" pitchFamily="18" charset="0"/>
                                </a:rPr>
                                <m:t>𝒚</m:t>
                              </m:r>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1" i="1">
                                      <a:latin typeface="Cambria Math" panose="02040503050406030204" pitchFamily="18" charset="0"/>
                                    </a:rPr>
                                    <m:t>𝒙</m:t>
                                  </m:r>
                                  <m:r>
                                    <a:rPr lang="en-US" sz="1800" i="1">
                                      <a:latin typeface="Cambria Math" panose="02040503050406030204" pitchFamily="18" charset="0"/>
                                    </a:rPr>
                                    <m:t>,</m:t>
                                  </m:r>
                                  <m:r>
                                    <a:rPr lang="en-US" sz="1800" b="1" i="1">
                                      <a:latin typeface="Cambria Math" panose="02040503050406030204" pitchFamily="18" charset="0"/>
                                      <a:ea typeface="Cambria Math" panose="02040503050406030204" pitchFamily="18" charset="0"/>
                                    </a:rPr>
                                    <m:t>𝜽</m:t>
                                  </m:r>
                                </m:e>
                              </m:d>
                            </m:e>
                          </m:d>
                        </m:e>
                      </m:nary>
                    </m:oMath>
                  </m:oMathPara>
                </a14:m>
                <a:endParaRPr lang="en-US" sz="1800" dirty="0"/>
              </a:p>
              <a:p>
                <a:pPr marL="165100" indent="-165100">
                  <a:spcAft>
                    <a:spcPts val="600"/>
                  </a:spcAft>
                  <a:buFont typeface="Arial" pitchFamily="34" charset="0"/>
                  <a:buChar char="•"/>
                  <a:defRPr/>
                </a:pPr>
                <a:r>
                  <a:rPr lang="en-US" sz="1800" b="1" dirty="0"/>
                  <a:t>These are related, or bounded, by the </a:t>
                </a:r>
                <a:r>
                  <a:rPr lang="en-US" sz="1800" b="1" dirty="0" err="1"/>
                  <a:t>Vapnik-Chervonenkis</a:t>
                </a:r>
                <a:r>
                  <a:rPr lang="en-US" sz="1800" b="1" dirty="0"/>
                  <a:t> (VC) dimension:</a:t>
                </a:r>
              </a:p>
              <a:p>
                <a:pPr marL="466725">
                  <a:spcAft>
                    <a:spcPts val="600"/>
                  </a:spcAft>
                  <a:defRPr/>
                </a:pPr>
                <a14:m>
                  <m:oMath xmlns:m="http://schemas.openxmlformats.org/officeDocument/2006/math">
                    <m:r>
                      <a:rPr lang="en-US" sz="1800" i="1">
                        <a:latin typeface="Cambria Math" panose="02040503050406030204" pitchFamily="18" charset="0"/>
                      </a:rPr>
                      <m:t>𝑅</m:t>
                    </m:r>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b="1" i="1" smtClean="0">
                        <a:latin typeface="Cambria Math" panose="02040503050406030204" pitchFamily="18" charset="0"/>
                        <a:ea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𝑒𝑚𝑝</m:t>
                        </m:r>
                      </m:sub>
                    </m:sSub>
                    <m:d>
                      <m:dPr>
                        <m:ctrlPr>
                          <a:rPr lang="en-US" sz="1800" i="1">
                            <a:latin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𝜽</m:t>
                        </m:r>
                      </m:e>
                    </m:d>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h</m:t>
                        </m:r>
                      </m:e>
                    </m:d>
                  </m:oMath>
                </a14:m>
                <a:endParaRPr lang="en-US" sz="1800" dirty="0"/>
              </a:p>
              <a:p>
                <a:pPr marL="173038">
                  <a:spcAft>
                    <a:spcPts val="600"/>
                  </a:spcAft>
                  <a:defRPr/>
                </a:pPr>
                <a:r>
                  <a:rPr lang="en-US" sz="1800" b="1" dirty="0"/>
                  <a:t>where </a:t>
                </a:r>
                <a14:m>
                  <m:oMath xmlns:m="http://schemas.openxmlformats.org/officeDocument/2006/math">
                    <m:r>
                      <a:rPr lang="en-US" sz="1800" i="1">
                        <a:latin typeface="Cambria Math" panose="02040503050406030204" pitchFamily="18" charset="0"/>
                        <a:ea typeface="Cambria Math" panose="02040503050406030204" pitchFamily="18" charset="0"/>
                      </a:rPr>
                      <m:t>𝑓</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h</m:t>
                        </m:r>
                      </m:e>
                    </m:d>
                  </m:oMath>
                </a14:m>
                <a:r>
                  <a:rPr lang="en-US" sz="1800" b="1" dirty="0"/>
                  <a:t> is given by:</a:t>
                </a:r>
              </a:p>
              <a:p>
                <a:pPr marL="466725">
                  <a:spcAft>
                    <a:spcPts val="1200"/>
                  </a:spcAft>
                  <a:defRPr/>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𝑓</m:t>
                      </m:r>
                      <m:d>
                        <m:dPr>
                          <m:ctrlPr>
                            <a:rPr lang="en-US" sz="1800" i="1">
                              <a:latin typeface="Cambria Math" panose="02040503050406030204" pitchFamily="18" charset="0"/>
                            </a:rPr>
                          </m:ctrlPr>
                        </m:dPr>
                        <m:e>
                          <m:r>
                            <a:rPr lang="en-US" sz="1800" b="0" i="1" smtClean="0">
                              <a:latin typeface="Cambria Math" panose="02040503050406030204" pitchFamily="18" charset="0"/>
                            </a:rPr>
                            <m:t>h</m:t>
                          </m:r>
                        </m:e>
                      </m:d>
                      <m:r>
                        <a:rPr lang="en-US" sz="1800" b="0" i="1" smtClean="0">
                          <a:latin typeface="Cambria Math" panose="02040503050406030204" pitchFamily="18" charset="0"/>
                          <a:ea typeface="Cambria Math" panose="02040503050406030204" pitchFamily="18" charset="0"/>
                        </a:rPr>
                        <m:t>=</m:t>
                      </m:r>
                      <m:rad>
                        <m:radPr>
                          <m:degHide m:val="on"/>
                          <m:ctrlPr>
                            <a:rPr lang="en-US" sz="1800" i="1" smtClean="0">
                              <a:latin typeface="Cambria Math" panose="02040503050406030204" pitchFamily="18" charset="0"/>
                              <a:ea typeface="Cambria Math" panose="02040503050406030204" pitchFamily="18" charset="0"/>
                            </a:rPr>
                          </m:ctrlPr>
                        </m:radPr>
                        <m:deg/>
                        <m:e>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𝑙𝑜𝑔</m:t>
                              </m:r>
                              <m:d>
                                <m:dPr>
                                  <m:ctrlPr>
                                    <a:rPr lang="en-US" sz="1800" i="1" smtClean="0">
                                      <a:latin typeface="Cambria Math" panose="02040503050406030204" pitchFamily="18" charset="0"/>
                                      <a:ea typeface="Cambria Math" panose="02040503050406030204" pitchFamily="18" charset="0"/>
                                    </a:rPr>
                                  </m:ctrlPr>
                                </m:dPr>
                                <m:e>
                                  <m:d>
                                    <m:dPr>
                                      <m:ctrlPr>
                                        <a:rPr lang="en-US" sz="1800" i="1" smtClean="0">
                                          <a:latin typeface="Cambria Math" panose="02040503050406030204" pitchFamily="18" charset="0"/>
                                          <a:ea typeface="Cambria Math" panose="02040503050406030204" pitchFamily="18" charset="0"/>
                                        </a:rPr>
                                      </m:ctrlPr>
                                    </m:dPr>
                                    <m:e>
                                      <m:f>
                                        <m:fPr>
                                          <m:type m:val="lin"/>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𝑙</m:t>
                                          </m:r>
                                        </m:num>
                                        <m:den>
                                          <m:r>
                                            <a:rPr lang="en-US" sz="1800" b="0" i="1" smtClean="0">
                                              <a:latin typeface="Cambria Math" panose="02040503050406030204" pitchFamily="18" charset="0"/>
                                              <a:ea typeface="Cambria Math" panose="02040503050406030204" pitchFamily="18" charset="0"/>
                                            </a:rPr>
                                            <m:t>h</m:t>
                                          </m:r>
                                        </m:den>
                                      </m:f>
                                    </m:e>
                                  </m:d>
                                  <m:r>
                                    <a:rPr lang="en-US" sz="1800" b="0" i="1" smtClean="0">
                                      <a:latin typeface="Cambria Math" panose="02040503050406030204" pitchFamily="18" charset="0"/>
                                      <a:ea typeface="Cambria Math" panose="02040503050406030204" pitchFamily="18" charset="0"/>
                                    </a:rPr>
                                    <m:t>+1</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𝑙𝑜𝑔</m:t>
                              </m:r>
                              <m:r>
                                <a:rPr lang="en-US" sz="1800" b="0" i="1" smtClean="0">
                                  <a:latin typeface="Cambria Math" panose="02040503050406030204" pitchFamily="18" charset="0"/>
                                  <a:ea typeface="Cambria Math" panose="02040503050406030204" pitchFamily="18" charset="0"/>
                                </a:rPr>
                                <m:t>(</m:t>
                              </m:r>
                              <m:f>
                                <m:fPr>
                                  <m:type m:val="lin"/>
                                  <m:ctrlPr>
                                    <a:rPr lang="en-US" sz="1800" b="0" i="1" smtClean="0">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𝜂</m:t>
                                  </m:r>
                                </m:num>
                                <m:den>
                                  <m:r>
                                    <a:rPr lang="en-US" sz="1800" b="0" i="1" smtClean="0">
                                      <a:latin typeface="Cambria Math" panose="02040503050406030204" pitchFamily="18" charset="0"/>
                                      <a:ea typeface="Cambria Math" panose="02040503050406030204" pitchFamily="18" charset="0"/>
                                    </a:rPr>
                                    <m:t>4</m:t>
                                  </m:r>
                                </m:den>
                              </m:f>
                              <m:r>
                                <a:rPr lang="en-US" sz="1800" b="0" i="1" smtClean="0">
                                  <a:latin typeface="Cambria Math" panose="02040503050406030204" pitchFamily="18" charset="0"/>
                                  <a:ea typeface="Cambria Math" panose="02040503050406030204" pitchFamily="18" charset="0"/>
                                </a:rPr>
                                <m:t>)</m:t>
                              </m:r>
                            </m:num>
                            <m:den>
                              <m:r>
                                <a:rPr lang="en-US" sz="1800" b="0" i="1" smtClean="0">
                                  <a:latin typeface="Cambria Math" panose="02040503050406030204" pitchFamily="18" charset="0"/>
                                  <a:ea typeface="Cambria Math" panose="02040503050406030204" pitchFamily="18" charset="0"/>
                                </a:rPr>
                                <m:t>𝑙</m:t>
                              </m:r>
                            </m:den>
                          </m:f>
                        </m:e>
                      </m:rad>
                    </m:oMath>
                  </m:oMathPara>
                </a14:m>
                <a:endParaRPr lang="en-US" sz="1800" b="1" dirty="0"/>
              </a:p>
              <a:p>
                <a:pPr marL="173038" indent="-173038">
                  <a:spcAft>
                    <a:spcPts val="1200"/>
                  </a:spcAft>
                  <a:buFont typeface="Arial" panose="020B0604020202020204" pitchFamily="34" charset="0"/>
                  <a:buChar char="•"/>
                  <a:defRPr/>
                </a:pP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h</m:t>
                        </m:r>
                      </m:e>
                    </m:d>
                    <m:r>
                      <a:rPr lang="en-US" sz="1800" i="1">
                        <a:latin typeface="Cambria Math" panose="02040503050406030204" pitchFamily="18" charset="0"/>
                      </a:rPr>
                      <m:t> </m:t>
                    </m:r>
                  </m:oMath>
                </a14:m>
                <a:r>
                  <a:rPr lang="en-US" sz="1800" b="1" dirty="0"/>
                  <a:t>referred to as the VC confidence, where</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𝜂</m:t>
                    </m:r>
                    <m:r>
                      <a:rPr lang="en-US" sz="1800" i="1">
                        <a:latin typeface="Cambria Math" panose="02040503050406030204" pitchFamily="18" charset="0"/>
                        <a:ea typeface="Cambria Math" panose="02040503050406030204" pitchFamily="18" charset="0"/>
                      </a:rPr>
                      <m:t> </m:t>
                    </m:r>
                  </m:oMath>
                </a14:m>
                <a:r>
                  <a:rPr lang="en-US" sz="1800" b="1" dirty="0">
                    <a:sym typeface="Symbol"/>
                  </a:rPr>
                  <a:t>is a confidence measure in the range </a:t>
                </a:r>
                <a14:m>
                  <m:oMath xmlns:m="http://schemas.openxmlformats.org/officeDocument/2006/math">
                    <m:r>
                      <a:rPr lang="en-US" sz="1800" i="1" dirty="0" smtClean="0">
                        <a:latin typeface="Cambria Math" panose="02040503050406030204" pitchFamily="18" charset="0"/>
                        <a:sym typeface="Symbol"/>
                      </a:rPr>
                      <m:t>[0,1]</m:t>
                    </m:r>
                  </m:oMath>
                </a14:m>
                <a:r>
                  <a:rPr lang="en-US" sz="1800" b="1" dirty="0">
                    <a:sym typeface="Symbol"/>
                  </a:rPr>
                  <a:t>.</a:t>
                </a:r>
              </a:p>
              <a:p>
                <a:pPr marL="165100" indent="-165100" eaLnBrk="1" hangingPunct="1">
                  <a:spcAft>
                    <a:spcPts val="600"/>
                  </a:spcAft>
                  <a:buFont typeface="Arial" pitchFamily="34" charset="0"/>
                  <a:buChar char="•"/>
                  <a:defRPr/>
                </a:pPr>
                <a:r>
                  <a:rPr lang="en-US" sz="1800" b="1" dirty="0">
                    <a:sym typeface="Symbol"/>
                  </a:rPr>
                  <a:t>The VC dimension, </a:t>
                </a:r>
                <a14:m>
                  <m:oMath xmlns:m="http://schemas.openxmlformats.org/officeDocument/2006/math">
                    <m:r>
                      <a:rPr lang="en-US" sz="1800" i="1">
                        <a:latin typeface="Cambria Math" panose="02040503050406030204" pitchFamily="18" charset="0"/>
                        <a:ea typeface="Cambria Math" panose="02040503050406030204" pitchFamily="18" charset="0"/>
                      </a:rPr>
                      <m:t>h</m:t>
                    </m:r>
                  </m:oMath>
                </a14:m>
                <a:r>
                  <a:rPr lang="en-US" sz="1800" b="1" dirty="0">
                    <a:sym typeface="Symbol"/>
                  </a:rPr>
                  <a:t>, is a measure of the capacity of the learning machine.</a:t>
                </a:r>
                <a:endParaRPr lang="en-US" sz="1800" b="1" dirty="0"/>
              </a:p>
              <a:p>
                <a:pPr marL="165100" indent="-165100">
                  <a:spcAft>
                    <a:spcPts val="1800"/>
                  </a:spcAft>
                  <a:buFont typeface="Arial" pitchFamily="34" charset="0"/>
                  <a:buChar char="•"/>
                  <a:defRPr/>
                </a:pPr>
                <a:endParaRPr lang="en-US" sz="1800" b="1" dirty="0"/>
              </a:p>
              <a:p>
                <a:pPr marL="165100" indent="-165100" eaLnBrk="1" hangingPunct="1">
                  <a:spcAft>
                    <a:spcPts val="1800"/>
                  </a:spcAft>
                  <a:buFont typeface="Arial" pitchFamily="34" charset="0"/>
                  <a:buChar char="•"/>
                  <a:defRPr/>
                </a:pPr>
                <a:endParaRPr lang="en-US" sz="1800" b="1" dirty="0"/>
              </a:p>
            </p:txBody>
          </p:sp>
        </mc:Choice>
        <mc:Fallback xmlns="">
          <p:sp>
            <p:nvSpPr>
              <p:cNvPr id="8" name="Rectangle 4"/>
              <p:cNvSpPr>
                <a:spLocks noRot="1" noChangeAspect="1" noMove="1" noResize="1" noEditPoints="1" noAdjustHandles="1" noChangeArrowheads="1" noChangeShapeType="1" noTextEdit="1"/>
              </p:cNvSpPr>
              <p:nvPr/>
            </p:nvSpPr>
            <p:spPr bwMode="auto">
              <a:xfrm>
                <a:off x="228601" y="630626"/>
                <a:ext cx="8693150" cy="5672203"/>
              </a:xfrm>
              <a:prstGeom prst="rect">
                <a:avLst/>
              </a:prstGeom>
              <a:blipFill>
                <a:blip r:embed="rId2"/>
                <a:stretch>
                  <a:fillRect l="-1606" t="-13839" r="-730"/>
                </a:stretch>
              </a:blipFill>
              <a:ln w="9525">
                <a:noFill/>
                <a:miter lim="800000"/>
                <a:headEnd/>
                <a:tailEnd/>
              </a:ln>
              <a:effectLst/>
            </p:spPr>
            <p:txBody>
              <a:bodyPr/>
              <a:lstStyle/>
              <a:p>
                <a:r>
                  <a:rPr lang="en-US">
                    <a:noFill/>
                  </a:rPr>
                  <a:t> </a:t>
                </a:r>
              </a:p>
            </p:txBody>
          </p:sp>
        </mc:Fallback>
      </mc:AlternateContent>
      <p:sp>
        <p:nvSpPr>
          <p:cNvPr id="14" name="Rectangle 4"/>
          <p:cNvSpPr>
            <a:spLocks noChangeArrowheads="1"/>
          </p:cNvSpPr>
          <p:nvPr/>
        </p:nvSpPr>
        <p:spPr bwMode="auto">
          <a:xfrm>
            <a:off x="219075" y="3610455"/>
            <a:ext cx="8693150" cy="276999"/>
          </a:xfrm>
          <a:prstGeom prst="rect">
            <a:avLst/>
          </a:prstGeom>
          <a:noFill/>
          <a:ln w="9525">
            <a:noFill/>
            <a:miter lim="800000"/>
            <a:headEnd/>
            <a:tailEnd/>
          </a:ln>
          <a:effectLst/>
        </p:spPr>
        <p:txBody>
          <a:bodyPr wrap="square" lIns="0" tIns="0" rIns="0" bIns="0">
            <a:spAutoFit/>
          </a:bodyPr>
          <a:lstStyle/>
          <a:p>
            <a:pPr marL="165100" indent="-165100" eaLnBrk="1" hangingPunct="1">
              <a:spcAft>
                <a:spcPts val="900"/>
              </a:spcAft>
              <a:defRPr/>
            </a:pPr>
            <a:r>
              <a:rPr lang="en-US" sz="1800" b="1" dirty="0"/>
              <a:t>	</a:t>
            </a:r>
            <a:endParaRPr lang="en-US" sz="1800" b="1" dirty="0">
              <a:sym typeface="Symbol"/>
            </a:endParaRPr>
          </a:p>
        </p:txBody>
      </p:sp>
    </p:spTree>
    <p:extLst>
      <p:ext uri="{BB962C8B-B14F-4D97-AF65-F5344CB8AC3E}">
        <p14:creationId xmlns:p14="http://schemas.microsoft.com/office/powerpoint/2010/main" val="3172740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19456"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Expected Risk vs. VC Dimension</a:t>
            </a:r>
          </a:p>
        </p:txBody>
      </p:sp>
      <p:sp>
        <p:nvSpPr>
          <p:cNvPr id="14" name="Rectangle 4"/>
          <p:cNvSpPr>
            <a:spLocks noChangeArrowheads="1"/>
          </p:cNvSpPr>
          <p:nvPr/>
        </p:nvSpPr>
        <p:spPr bwMode="auto">
          <a:xfrm>
            <a:off x="237744" y="679677"/>
            <a:ext cx="8668512" cy="5498646"/>
          </a:xfrm>
          <a:prstGeom prst="rect">
            <a:avLst/>
          </a:prstGeom>
          <a:noFill/>
          <a:ln w="9525">
            <a:noFill/>
            <a:miter lim="800000"/>
            <a:headEnd/>
            <a:tailEnd/>
          </a:ln>
          <a:effectLst/>
        </p:spPr>
        <p:txBody>
          <a:bodyPr wrap="square" lIns="0" tIns="0" rIns="0" bIns="0">
            <a:noAutofit/>
          </a:bodyPr>
          <a:lstStyle/>
          <a:p>
            <a:pPr marL="165100" indent="-165100">
              <a:spcAft>
                <a:spcPts val="1200"/>
              </a:spcAft>
              <a:buFont typeface="Arial" pitchFamily="34" charset="0"/>
              <a:buChar char="•"/>
              <a:defRPr/>
            </a:pPr>
            <a:r>
              <a:rPr lang="en-US" sz="1800" b="1" dirty="0">
                <a:sym typeface="Symbol"/>
              </a:rPr>
              <a:t>The principle of </a:t>
            </a:r>
            <a:r>
              <a:rPr lang="en-US" sz="1800" b="1" dirty="0">
                <a:solidFill>
                  <a:schemeClr val="accent1"/>
                </a:solidFill>
                <a:sym typeface="Symbol"/>
              </a:rPr>
              <a:t>structural risk </a:t>
            </a:r>
            <a:br>
              <a:rPr lang="en-US" sz="1800" b="1" dirty="0">
                <a:solidFill>
                  <a:schemeClr val="accent1"/>
                </a:solidFill>
                <a:sym typeface="Symbol"/>
              </a:rPr>
            </a:br>
            <a:r>
              <a:rPr lang="en-US" sz="1800" b="1" dirty="0">
                <a:solidFill>
                  <a:schemeClr val="accent1"/>
                </a:solidFill>
                <a:sym typeface="Symbol"/>
              </a:rPr>
              <a:t>minimization (SRM) </a:t>
            </a:r>
            <a:r>
              <a:rPr lang="en-US" sz="1800" b="1" dirty="0">
                <a:sym typeface="Symbol"/>
              </a:rPr>
              <a:t>involves </a:t>
            </a:r>
            <a:br>
              <a:rPr lang="en-US" sz="1800" b="1" dirty="0">
                <a:sym typeface="Symbol"/>
              </a:rPr>
            </a:br>
            <a:r>
              <a:rPr lang="en-US" sz="1800" b="1" dirty="0">
                <a:sym typeface="Symbol"/>
              </a:rPr>
              <a:t>finding the subset of functions </a:t>
            </a:r>
            <a:br>
              <a:rPr lang="en-US" sz="1800" b="1" dirty="0">
                <a:sym typeface="Symbol"/>
              </a:rPr>
            </a:br>
            <a:r>
              <a:rPr lang="en-US" sz="1800" b="1" dirty="0">
                <a:sym typeface="Symbol"/>
              </a:rPr>
              <a:t>that minimizes the bound on </a:t>
            </a:r>
            <a:br>
              <a:rPr lang="en-US" sz="1800" b="1" dirty="0">
                <a:sym typeface="Symbol"/>
              </a:rPr>
            </a:br>
            <a:r>
              <a:rPr lang="en-US" sz="1800" b="1" dirty="0">
                <a:sym typeface="Symbol"/>
              </a:rPr>
              <a:t>the empirical risk.</a:t>
            </a:r>
          </a:p>
          <a:p>
            <a:pPr marL="165100" indent="-165100" eaLnBrk="1" hangingPunct="1">
              <a:spcAft>
                <a:spcPts val="1200"/>
              </a:spcAft>
              <a:buFont typeface="Arial" pitchFamily="34" charset="0"/>
              <a:buChar char="•"/>
              <a:defRPr/>
            </a:pPr>
            <a:r>
              <a:rPr lang="en-US" sz="1800" b="1" dirty="0">
                <a:sym typeface="Symbol"/>
              </a:rPr>
              <a:t>Optimal hyperplane classifiers </a:t>
            </a:r>
            <a:br>
              <a:rPr lang="en-US" sz="1800" b="1" dirty="0">
                <a:sym typeface="Symbol"/>
              </a:rPr>
            </a:br>
            <a:r>
              <a:rPr lang="en-US" sz="1800" b="1" dirty="0">
                <a:sym typeface="Symbol"/>
              </a:rPr>
              <a:t>achieve zero empirical risk for </a:t>
            </a:r>
            <a:br>
              <a:rPr lang="en-US" sz="1800" b="1" dirty="0">
                <a:sym typeface="Symbol"/>
              </a:rPr>
            </a:br>
            <a:r>
              <a:rPr lang="en-US" sz="1800" b="1" dirty="0">
                <a:sym typeface="Symbol"/>
              </a:rPr>
              <a:t>linearly separable data.</a:t>
            </a:r>
          </a:p>
          <a:p>
            <a:pPr marL="165100" indent="-165100">
              <a:spcAft>
                <a:spcPts val="1200"/>
              </a:spcAft>
              <a:buFont typeface="Arial" pitchFamily="34" charset="0"/>
              <a:buChar char="•"/>
              <a:defRPr/>
            </a:pPr>
            <a:r>
              <a:rPr lang="en-US" sz="1800" b="1" dirty="0">
                <a:sym typeface="Symbol"/>
              </a:rPr>
              <a:t>A </a:t>
            </a:r>
            <a:r>
              <a:rPr lang="en-US" sz="1800" b="1" dirty="0">
                <a:solidFill>
                  <a:schemeClr val="accent1"/>
                </a:solidFill>
                <a:sym typeface="Symbol"/>
              </a:rPr>
              <a:t>Support Vector Machine (SVM)</a:t>
            </a:r>
            <a:br>
              <a:rPr lang="en-US" sz="1800" b="1" dirty="0">
                <a:solidFill>
                  <a:schemeClr val="accent1"/>
                </a:solidFill>
                <a:sym typeface="Symbol"/>
              </a:rPr>
            </a:br>
            <a:r>
              <a:rPr lang="en-US" sz="1800" b="1" dirty="0">
                <a:sym typeface="Symbol"/>
              </a:rPr>
              <a:t>is an approach that gives the </a:t>
            </a:r>
            <a:br>
              <a:rPr lang="en-US" sz="1800" b="1" dirty="0">
                <a:sym typeface="Symbol"/>
              </a:rPr>
            </a:br>
            <a:r>
              <a:rPr lang="en-US" sz="1800" b="1" dirty="0">
                <a:sym typeface="Symbol"/>
              </a:rPr>
              <a:t>least upper bound on the risk.</a:t>
            </a:r>
          </a:p>
          <a:p>
            <a:pPr marL="165100" indent="-165100">
              <a:spcAft>
                <a:spcPts val="1200"/>
              </a:spcAft>
              <a:buFont typeface="Arial" pitchFamily="34" charset="0"/>
              <a:buChar char="•"/>
              <a:defRPr/>
            </a:pPr>
            <a:r>
              <a:rPr lang="en-US" sz="1800" b="1" dirty="0">
                <a:sym typeface="Symbol"/>
              </a:rPr>
              <a:t>SVMs first appeared in the 1970’s, but it took many years for researchers to understand their potential and find practical implementations that would allow training on large datasets.</a:t>
            </a:r>
          </a:p>
          <a:p>
            <a:pPr marL="165100" indent="-165100">
              <a:spcAft>
                <a:spcPts val="1200"/>
              </a:spcAft>
              <a:buFont typeface="Arial" pitchFamily="34" charset="0"/>
              <a:buChar char="•"/>
              <a:defRPr/>
            </a:pPr>
            <a:r>
              <a:rPr lang="en-US" sz="1800" b="1" dirty="0">
                <a:sym typeface="Symbol"/>
              </a:rPr>
              <a:t>Offline training was very computationally expensive and convergence was problematic.</a:t>
            </a:r>
          </a:p>
          <a:p>
            <a:pPr marL="165100" indent="-165100">
              <a:spcAft>
                <a:spcPts val="1200"/>
              </a:spcAft>
              <a:buFont typeface="Arial" pitchFamily="34" charset="0"/>
              <a:buChar char="•"/>
              <a:defRPr/>
            </a:pPr>
            <a:r>
              <a:rPr lang="en-US" sz="1800" b="1" dirty="0">
                <a:sym typeface="Symbol"/>
              </a:rPr>
              <a:t>In the 1990’s, however, fast training techniques emerged. </a:t>
            </a:r>
          </a:p>
        </p:txBody>
      </p:sp>
      <p:pic>
        <p:nvPicPr>
          <p:cNvPr id="1031" name="Picture 7"/>
          <p:cNvPicPr>
            <a:picLocks noChangeAspect="1" noChangeArrowheads="1"/>
          </p:cNvPicPr>
          <p:nvPr/>
        </p:nvPicPr>
        <p:blipFill>
          <a:blip r:embed="rId2"/>
          <a:srcRect/>
          <a:stretch>
            <a:fillRect/>
          </a:stretch>
        </p:blipFill>
        <p:spPr bwMode="auto">
          <a:xfrm>
            <a:off x="4108650" y="679677"/>
            <a:ext cx="4797606" cy="3228295"/>
          </a:xfrm>
          <a:prstGeom prst="rect">
            <a:avLst/>
          </a:prstGeom>
          <a:noFill/>
          <a:ln w="9525">
            <a:noFill/>
            <a:miter lim="800000"/>
            <a:headEnd/>
            <a:tailEnd/>
          </a:ln>
          <a:effectLst/>
        </p:spPr>
      </p:pic>
    </p:spTree>
    <p:extLst>
      <p:ext uri="{BB962C8B-B14F-4D97-AF65-F5344CB8AC3E}">
        <p14:creationId xmlns:p14="http://schemas.microsoft.com/office/powerpoint/2010/main" val="3423941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Large Margin Classification</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41117" y="733530"/>
                <a:ext cx="8686800" cy="6124470"/>
              </a:xfrm>
              <a:prstGeom prst="rect">
                <a:avLst/>
              </a:prstGeom>
              <a:noFill/>
              <a:ln w="9525">
                <a:noFill/>
                <a:miter lim="800000"/>
                <a:headEnd/>
                <a:tailEnd/>
              </a:ln>
              <a:effectLst/>
            </p:spPr>
            <p:txBody>
              <a:bodyPr wrap="square" lIns="0" tIns="0" rIns="0" bIns="0">
                <a:noAutofit/>
              </a:bodyPr>
              <a:lstStyle/>
              <a:p>
                <a:pPr marL="165100" indent="-165100">
                  <a:spcBef>
                    <a:spcPts val="0"/>
                  </a:spcBef>
                  <a:spcAft>
                    <a:spcPts val="600"/>
                  </a:spcAft>
                  <a:buFont typeface="Arial" pitchFamily="34" charset="0"/>
                  <a:buChar char="•"/>
                </a:pPr>
                <a:r>
                  <a:rPr lang="en-US" sz="1800" b="1" dirty="0"/>
                  <a:t>Hyperplanes C0 - C2 achieve perfect</a:t>
                </a:r>
                <a:br>
                  <a:rPr lang="en-US" sz="1800" b="1" dirty="0"/>
                </a:br>
                <a:r>
                  <a:rPr lang="en-US" sz="1800" b="1" dirty="0"/>
                  <a:t>classification (zero empirical risk):</a:t>
                </a:r>
              </a:p>
              <a:p>
                <a:pPr marL="344488" lvl="1" indent="-179388">
                  <a:spcBef>
                    <a:spcPts val="0"/>
                  </a:spcBef>
                  <a:spcAft>
                    <a:spcPts val="600"/>
                  </a:spcAft>
                  <a:buFont typeface="Wingdings" pitchFamily="2" charset="2"/>
                  <a:buChar char="§"/>
                </a:pPr>
                <a:r>
                  <a:rPr lang="en-US" sz="1800" b="1" dirty="0"/>
                  <a:t>C0 is optimal in terms of generalization.</a:t>
                </a:r>
              </a:p>
              <a:p>
                <a:pPr marL="344488" lvl="1" indent="-179388">
                  <a:spcBef>
                    <a:spcPts val="0"/>
                  </a:spcBef>
                  <a:spcAft>
                    <a:spcPts val="1200"/>
                  </a:spcAft>
                  <a:buFont typeface="Wingdings" pitchFamily="2" charset="2"/>
                  <a:buChar char="§"/>
                </a:pPr>
                <a:r>
                  <a:rPr lang="en-US" sz="1800" b="1" dirty="0"/>
                  <a:t>The data points that define the boundary</a:t>
                </a:r>
                <a:br>
                  <a:rPr lang="en-US" sz="1800" b="1" dirty="0"/>
                </a:br>
                <a:r>
                  <a:rPr lang="en-US" sz="1800" b="1" dirty="0"/>
                  <a:t>are called </a:t>
                </a:r>
                <a:r>
                  <a:rPr lang="en-US" sz="1800" b="1" dirty="0">
                    <a:solidFill>
                      <a:schemeClr val="accent1"/>
                    </a:solidFill>
                  </a:rPr>
                  <a:t>support vectors</a:t>
                </a:r>
                <a:r>
                  <a:rPr lang="en-US" sz="1800" b="1" dirty="0"/>
                  <a:t>.</a:t>
                </a:r>
                <a:endParaRPr lang="en-US" sz="1800" dirty="0"/>
              </a:p>
              <a:p>
                <a:pPr marL="173038" lvl="1" indent="-173038">
                  <a:spcBef>
                    <a:spcPts val="0"/>
                  </a:spcBef>
                  <a:spcAft>
                    <a:spcPts val="600"/>
                  </a:spcAft>
                  <a:buFont typeface="Arial" panose="020B0604020202020204" pitchFamily="34" charset="0"/>
                  <a:buChar char="•"/>
                </a:pPr>
                <a:r>
                  <a:rPr lang="en-US" sz="1800" b="1" dirty="0"/>
                  <a:t>A hyperplane can be defined by: </a:t>
                </a:r>
                <a14:m>
                  <m:oMath xmlns:m="http://schemas.openxmlformats.org/officeDocument/2006/math">
                    <m:r>
                      <a:rPr lang="en-US" sz="1800" b="1" i="1" smtClean="0">
                        <a:latin typeface="Cambria Math" panose="02040503050406030204" pitchFamily="18" charset="0"/>
                      </a:rPr>
                      <m:t>𝒙</m:t>
                    </m:r>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ea typeface="Cambria Math" panose="02040503050406030204" pitchFamily="18" charset="0"/>
                      </a:rPr>
                      <m:t>𝒘</m:t>
                    </m:r>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oMath>
                </a14:m>
                <a:r>
                  <a:rPr lang="en-US" sz="1800" b="1" dirty="0"/>
                  <a:t>.</a:t>
                </a:r>
              </a:p>
              <a:p>
                <a:pPr marL="173038" lvl="1" indent="-173038">
                  <a:spcBef>
                    <a:spcPts val="0"/>
                  </a:spcBef>
                  <a:spcAft>
                    <a:spcPts val="600"/>
                  </a:spcAft>
                  <a:buFont typeface="Arial" panose="020B0604020202020204" pitchFamily="34" charset="0"/>
                  <a:buChar char="•"/>
                </a:pPr>
                <a:r>
                  <a:rPr lang="en-US" sz="1800" b="1" dirty="0"/>
                  <a:t>We will impose the constraints:</a:t>
                </a:r>
              </a:p>
              <a:p>
                <a:pPr marL="466725" lvl="1">
                  <a:spcBef>
                    <a:spcPts val="0"/>
                  </a:spcBef>
                  <a:spcAft>
                    <a:spcPts val="600"/>
                  </a:spcAft>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d>
                        <m:dPr>
                          <m:ctrlPr>
                            <a:rPr lang="en-US" sz="1800" b="1" i="1" smtClean="0">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smtClean="0">
                                  <a:latin typeface="Cambria Math" panose="02040503050406030204" pitchFamily="18" charset="0"/>
                                </a:rPr>
                                <m:t>𝒙</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b="1" i="1" smtClean="0">
                                  <a:latin typeface="Cambria Math" panose="02040503050406030204" pitchFamily="18" charset="0"/>
                                </a:rPr>
                                <m:t>𝒘</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e>
                      </m:d>
                      <m:r>
                        <a:rPr lang="en-US" sz="1800" b="0" i="1" smtClean="0">
                          <a:latin typeface="Cambria Math" panose="02040503050406030204" pitchFamily="18" charset="0"/>
                          <a:ea typeface="Cambria Math" panose="02040503050406030204" pitchFamily="18" charset="0"/>
                        </a:rPr>
                        <m:t>−1≥0</m:t>
                      </m:r>
                    </m:oMath>
                  </m:oMathPara>
                </a14:m>
                <a:endParaRPr lang="en-US" sz="1800" b="1" dirty="0"/>
              </a:p>
              <a:p>
                <a:pPr marL="165100" lvl="1" indent="-165100">
                  <a:spcBef>
                    <a:spcPts val="0"/>
                  </a:spcBef>
                  <a:spcAft>
                    <a:spcPts val="1200"/>
                  </a:spcAft>
                </a:pPr>
                <a:r>
                  <a:rPr lang="en-US" sz="1800" b="1" dirty="0"/>
                  <a:t>	The data points that satisfy this equality</a:t>
                </a:r>
                <a:br>
                  <a:rPr lang="en-US" sz="1800" b="1" dirty="0"/>
                </a:br>
                <a:r>
                  <a:rPr lang="en-US" sz="1800" b="1" dirty="0"/>
                  <a:t>are called </a:t>
                </a:r>
                <a:r>
                  <a:rPr lang="en-US" sz="1800" b="1" dirty="0">
                    <a:solidFill>
                      <a:schemeClr val="accent1"/>
                    </a:solidFill>
                  </a:rPr>
                  <a:t>support vectors</a:t>
                </a:r>
                <a:r>
                  <a:rPr lang="en-US" sz="1800" b="1" dirty="0"/>
                  <a:t>.</a:t>
                </a:r>
              </a:p>
              <a:p>
                <a:pPr marL="165100" lvl="1" indent="-165100">
                  <a:spcBef>
                    <a:spcPts val="0"/>
                  </a:spcBef>
                  <a:spcAft>
                    <a:spcPts val="600"/>
                  </a:spcAft>
                  <a:buFont typeface="Arial" pitchFamily="34" charset="0"/>
                  <a:buChar char="•"/>
                </a:pPr>
                <a:r>
                  <a:rPr lang="en-US" sz="1800" b="1" dirty="0"/>
                  <a:t>Support vectors are found using a constrained optimization:</a:t>
                </a:r>
              </a:p>
              <a:p>
                <a:pPr marL="466725" lvl="1">
                  <a:spcBef>
                    <a:spcPts val="0"/>
                  </a:spcBef>
                  <a:spcAft>
                    <a:spcPts val="600"/>
                  </a:spcAft>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𝑝</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d>
                            <m:dPr>
                              <m:begChr m:val="‖"/>
                              <m:endChr m:val="‖"/>
                              <m:ctrlPr>
                                <a:rPr lang="en-US" sz="1800" i="1">
                                  <a:latin typeface="Cambria Math" panose="02040503050406030204" pitchFamily="18" charset="0"/>
                                </a:rPr>
                              </m:ctrlPr>
                            </m:dPr>
                            <m:e>
                              <m:r>
                                <a:rPr lang="en-US" sz="1800" b="1" i="1" smtClean="0">
                                  <a:latin typeface="Cambria Math" panose="02040503050406030204" pitchFamily="18" charset="0"/>
                                </a:rPr>
                                <m:t>𝒘</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nary>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smtClean="0">
                                  <a:latin typeface="Cambria Math" panose="02040503050406030204" pitchFamily="18" charset="0"/>
                                </a:rPr>
                                <m:t>𝒙</m:t>
                              </m:r>
                            </m:e>
                            <m:sub>
                              <m:r>
                                <a:rPr lang="en-US" sz="1800" i="1">
                                  <a:latin typeface="Cambria Math" panose="02040503050406030204" pitchFamily="18" charset="0"/>
                                </a:rPr>
                                <m:t>𝑖</m:t>
                              </m:r>
                            </m:sub>
                          </m:sSub>
                          <m:sSub>
                            <m:sSubPr>
                              <m:ctrlPr>
                                <a:rPr lang="en-US" sz="1800" b="1" i="1">
                                  <a:latin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rPr>
                                <m:t>𝒘</m:t>
                              </m:r>
                            </m:e>
                            <m:sub>
                              <m:r>
                                <a:rPr lang="en-US" sz="1800" b="1" i="1">
                                  <a:latin typeface="Cambria Math" panose="02040503050406030204" pitchFamily="18" charset="0"/>
                                </a:rPr>
                                <m:t>𝒊</m:t>
                              </m:r>
                            </m:sub>
                          </m:sSub>
                          <m:r>
                            <a:rPr lang="en-US" sz="1800" b="1" i="1" smtClean="0">
                              <a:latin typeface="Cambria Math" panose="02040503050406030204" pitchFamily="18" charset="0"/>
                            </a:rPr>
                            <m:t>+ </m:t>
                          </m:r>
                          <m:r>
                            <a:rPr lang="en-US" sz="1800" b="0" i="1" smtClean="0">
                              <a:latin typeface="Cambria Math" panose="02040503050406030204" pitchFamily="18" charset="0"/>
                            </a:rPr>
                            <m:t>𝑏</m:t>
                          </m:r>
                        </m:e>
                      </m:d>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e>
                      </m:nary>
                    </m:oMath>
                  </m:oMathPara>
                </a14:m>
                <a:endParaRPr lang="en-US" sz="1800" b="1" dirty="0"/>
              </a:p>
              <a:p>
                <a:pPr marL="165100" lvl="1" indent="-165100">
                  <a:spcBef>
                    <a:spcPts val="0"/>
                  </a:spcBef>
                  <a:spcAft>
                    <a:spcPts val="600"/>
                  </a:spcAft>
                  <a:buFont typeface="Arial" pitchFamily="34" charset="0"/>
                  <a:buChar char="•"/>
                </a:pPr>
                <a:r>
                  <a:rPr lang="en-US" sz="1800" b="1" dirty="0"/>
                  <a:t>The final classifier is computed using the support vectors and the weights:</a:t>
                </a:r>
              </a:p>
              <a:p>
                <a:pPr marL="466725" lvl="1">
                  <a:spcBef>
                    <a:spcPts val="0"/>
                  </a:spcBef>
                  <a:spcAft>
                    <a:spcPts val="12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𝒙</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ea typeface="Cambria Math" panose="02040503050406030204" pitchFamily="18" charset="0"/>
                            </a:rPr>
                            <m:t>𝒙</m:t>
                          </m:r>
                          <m:r>
                            <a:rPr lang="en-US" sz="1800" b="1" i="1" smtClean="0">
                              <a:latin typeface="Cambria Math" panose="02040503050406030204" pitchFamily="18" charset="0"/>
                              <a:ea typeface="Cambria Math" panose="02040503050406030204" pitchFamily="18" charset="0"/>
                            </a:rPr>
                            <m:t>)</m:t>
                          </m:r>
                        </m:e>
                      </m:nary>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b="1" dirty="0"/>
              </a:p>
              <a:p>
                <a:pPr marL="165100" lvl="1" indent="-165100">
                  <a:spcBef>
                    <a:spcPts val="0"/>
                  </a:spcBef>
                  <a:spcAft>
                    <a:spcPts val="1200"/>
                  </a:spcAft>
                  <a:buFont typeface="Arial" pitchFamily="34" charset="0"/>
                  <a:buChar char="•"/>
                </a:pPr>
                <a:endParaRPr lang="en-US" sz="1800" dirty="0"/>
              </a:p>
            </p:txBody>
          </p:sp>
        </mc:Choice>
        <mc:Fallback xmlns="">
          <p:sp>
            <p:nvSpPr>
              <p:cNvPr id="8" name="Rectangle 4"/>
              <p:cNvSpPr>
                <a:spLocks noRot="1" noChangeAspect="1" noMove="1" noResize="1" noEditPoints="1" noAdjustHandles="1" noChangeArrowheads="1" noChangeShapeType="1" noTextEdit="1"/>
              </p:cNvSpPr>
              <p:nvPr/>
            </p:nvSpPr>
            <p:spPr bwMode="auto">
              <a:xfrm>
                <a:off x="241117" y="733530"/>
                <a:ext cx="8686800" cy="6124470"/>
              </a:xfrm>
              <a:prstGeom prst="rect">
                <a:avLst/>
              </a:prstGeom>
              <a:blipFill>
                <a:blip r:embed="rId2"/>
                <a:stretch>
                  <a:fillRect l="-1606" t="-1242" b="-16563"/>
                </a:stretch>
              </a:blipFill>
              <a:ln w="9525">
                <a:noFill/>
                <a:miter lim="800000"/>
                <a:headEnd/>
                <a:tailEnd/>
              </a:ln>
              <a:effectLst/>
            </p:spPr>
            <p:txBody>
              <a:bodyPr/>
              <a:lstStyle/>
              <a:p>
                <a:r>
                  <a:rPr lang="en-US">
                    <a:noFill/>
                  </a:rPr>
                  <a:t> </a:t>
                </a:r>
              </a:p>
            </p:txBody>
          </p:sp>
        </mc:Fallback>
      </mc:AlternateContent>
      <p:pic>
        <p:nvPicPr>
          <p:cNvPr id="22535" name="Picture 7"/>
          <p:cNvPicPr>
            <a:picLocks noChangeAspect="1" noChangeArrowheads="1"/>
          </p:cNvPicPr>
          <p:nvPr/>
        </p:nvPicPr>
        <p:blipFill>
          <a:blip r:embed="rId3"/>
          <a:srcRect/>
          <a:stretch>
            <a:fillRect/>
          </a:stretch>
        </p:blipFill>
        <p:spPr bwMode="auto">
          <a:xfrm>
            <a:off x="5377219" y="660147"/>
            <a:ext cx="3550698" cy="3193395"/>
          </a:xfrm>
          <a:prstGeom prst="rect">
            <a:avLst/>
          </a:prstGeom>
          <a:noFill/>
          <a:ln w="9525">
            <a:noFill/>
            <a:miter lim="800000"/>
            <a:headEnd/>
            <a:tailEnd/>
          </a:ln>
          <a:effectLst/>
        </p:spPr>
      </p:pic>
    </p:spTree>
    <p:extLst>
      <p:ext uri="{BB962C8B-B14F-4D97-AF65-F5344CB8AC3E}">
        <p14:creationId xmlns:p14="http://schemas.microsoft.com/office/powerpoint/2010/main" val="54066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4814224" y="772321"/>
            <a:ext cx="3858952" cy="3112273"/>
            <a:chOff x="1008" y="1056"/>
            <a:chExt cx="4416" cy="3024"/>
          </a:xfrm>
        </p:grpSpPr>
        <p:sp>
          <p:nvSpPr>
            <p:cNvPr id="106502" name="Line 6"/>
            <p:cNvSpPr>
              <a:spLocks noChangeShapeType="1"/>
            </p:cNvSpPr>
            <p:nvPr/>
          </p:nvSpPr>
          <p:spPr bwMode="auto">
            <a:xfrm flipV="1">
              <a:off x="1344" y="1128"/>
              <a:ext cx="0" cy="2696"/>
            </a:xfrm>
            <a:prstGeom prst="line">
              <a:avLst/>
            </a:prstGeom>
            <a:noFill/>
            <a:ln w="12700">
              <a:solidFill>
                <a:schemeClr val="tx1"/>
              </a:solidFill>
              <a:miter lim="800000"/>
              <a:headEnd/>
              <a:tailEnd type="triangle" w="med" len="med"/>
            </a:ln>
            <a:effectLst/>
          </p:spPr>
          <p:txBody>
            <a:bodyPr wrap="none"/>
            <a:lstStyle/>
            <a:p>
              <a:endParaRPr lang="en-US"/>
            </a:p>
          </p:txBody>
        </p:sp>
        <p:sp>
          <p:nvSpPr>
            <p:cNvPr id="106503" name="Line 7"/>
            <p:cNvSpPr>
              <a:spLocks noChangeShapeType="1"/>
            </p:cNvSpPr>
            <p:nvPr/>
          </p:nvSpPr>
          <p:spPr bwMode="auto">
            <a:xfrm flipV="1">
              <a:off x="1344" y="3824"/>
              <a:ext cx="2568" cy="0"/>
            </a:xfrm>
            <a:prstGeom prst="line">
              <a:avLst/>
            </a:prstGeom>
            <a:noFill/>
            <a:ln w="12700">
              <a:solidFill>
                <a:schemeClr val="tx1"/>
              </a:solidFill>
              <a:miter lim="800000"/>
              <a:headEnd/>
              <a:tailEnd type="triangle" w="med" len="med"/>
            </a:ln>
            <a:effectLst/>
          </p:spPr>
          <p:txBody>
            <a:bodyPr wrap="none"/>
            <a:lstStyle/>
            <a:p>
              <a:endParaRPr lang="en-US"/>
            </a:p>
          </p:txBody>
        </p:sp>
        <p:sp>
          <p:nvSpPr>
            <p:cNvPr id="106504" name="Oval 8"/>
            <p:cNvSpPr>
              <a:spLocks noChangeArrowheads="1"/>
            </p:cNvSpPr>
            <p:nvPr/>
          </p:nvSpPr>
          <p:spPr bwMode="auto">
            <a:xfrm>
              <a:off x="3078" y="1642"/>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5" name="Oval 9"/>
            <p:cNvSpPr>
              <a:spLocks noChangeArrowheads="1"/>
            </p:cNvSpPr>
            <p:nvPr/>
          </p:nvSpPr>
          <p:spPr bwMode="auto">
            <a:xfrm>
              <a:off x="3600" y="1344"/>
              <a:ext cx="129" cy="12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6" name="Oval 10"/>
            <p:cNvSpPr>
              <a:spLocks noChangeArrowheads="1"/>
            </p:cNvSpPr>
            <p:nvPr/>
          </p:nvSpPr>
          <p:spPr bwMode="auto">
            <a:xfrm>
              <a:off x="3936" y="2496"/>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7" name="Oval 11"/>
            <p:cNvSpPr>
              <a:spLocks noChangeArrowheads="1"/>
            </p:cNvSpPr>
            <p:nvPr/>
          </p:nvSpPr>
          <p:spPr bwMode="auto">
            <a:xfrm>
              <a:off x="2400" y="1728"/>
              <a:ext cx="129" cy="129"/>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8" name="Oval 12"/>
            <p:cNvSpPr>
              <a:spLocks noChangeArrowheads="1"/>
            </p:cNvSpPr>
            <p:nvPr/>
          </p:nvSpPr>
          <p:spPr bwMode="auto">
            <a:xfrm>
              <a:off x="4080" y="2064"/>
              <a:ext cx="128" cy="128"/>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06509" name="Rectangle 13"/>
            <p:cNvSpPr>
              <a:spLocks noChangeArrowheads="1"/>
            </p:cNvSpPr>
            <p:nvPr/>
          </p:nvSpPr>
          <p:spPr bwMode="auto">
            <a:xfrm>
              <a:off x="1632" y="2657"/>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0" name="Rectangle 14"/>
            <p:cNvSpPr>
              <a:spLocks noChangeArrowheads="1"/>
            </p:cNvSpPr>
            <p:nvPr/>
          </p:nvSpPr>
          <p:spPr bwMode="auto">
            <a:xfrm>
              <a:off x="3360" y="2448"/>
              <a:ext cx="129"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1" name="Rectangle 15"/>
            <p:cNvSpPr>
              <a:spLocks noChangeArrowheads="1"/>
            </p:cNvSpPr>
            <p:nvPr/>
          </p:nvSpPr>
          <p:spPr bwMode="auto">
            <a:xfrm>
              <a:off x="2208" y="2928"/>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2" name="Rectangle 16"/>
            <p:cNvSpPr>
              <a:spLocks noChangeArrowheads="1"/>
            </p:cNvSpPr>
            <p:nvPr/>
          </p:nvSpPr>
          <p:spPr bwMode="auto">
            <a:xfrm>
              <a:off x="1729" y="3247"/>
              <a:ext cx="129"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3" name="Rectangle 17"/>
            <p:cNvSpPr>
              <a:spLocks noChangeArrowheads="1"/>
            </p:cNvSpPr>
            <p:nvPr/>
          </p:nvSpPr>
          <p:spPr bwMode="auto">
            <a:xfrm>
              <a:off x="1440" y="2832"/>
              <a:ext cx="128" cy="128"/>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06514" name="Text Box 18"/>
            <p:cNvSpPr txBox="1">
              <a:spLocks noChangeArrowheads="1"/>
            </p:cNvSpPr>
            <p:nvPr/>
          </p:nvSpPr>
          <p:spPr bwMode="auto">
            <a:xfrm>
              <a:off x="1680" y="3569"/>
              <a:ext cx="722" cy="295"/>
            </a:xfrm>
            <a:prstGeom prst="rect">
              <a:avLst/>
            </a:prstGeom>
            <a:noFill/>
            <a:ln w="9525">
              <a:noFill/>
              <a:miter lim="800000"/>
              <a:headEnd/>
              <a:tailEnd/>
            </a:ln>
            <a:effectLst/>
          </p:spPr>
          <p:txBody>
            <a:bodyPr wrap="none">
              <a:spAutoFit/>
            </a:bodyPr>
            <a:lstStyle/>
            <a:p>
              <a:r>
                <a:rPr lang="en-US" sz="2000"/>
                <a:t>Class 1</a:t>
              </a:r>
            </a:p>
          </p:txBody>
        </p:sp>
        <p:sp>
          <p:nvSpPr>
            <p:cNvPr id="106515" name="Text Box 19"/>
            <p:cNvSpPr txBox="1">
              <a:spLocks noChangeArrowheads="1"/>
            </p:cNvSpPr>
            <p:nvPr/>
          </p:nvSpPr>
          <p:spPr bwMode="auto">
            <a:xfrm>
              <a:off x="3792" y="1488"/>
              <a:ext cx="721" cy="295"/>
            </a:xfrm>
            <a:prstGeom prst="rect">
              <a:avLst/>
            </a:prstGeom>
            <a:noFill/>
            <a:ln w="9525">
              <a:noFill/>
              <a:miter lim="800000"/>
              <a:headEnd/>
              <a:tailEnd/>
            </a:ln>
            <a:effectLst/>
          </p:spPr>
          <p:txBody>
            <a:bodyPr wrap="none">
              <a:spAutoFit/>
            </a:bodyPr>
            <a:lstStyle/>
            <a:p>
              <a:r>
                <a:rPr lang="en-US" sz="2000"/>
                <a:t>Class 2</a:t>
              </a:r>
            </a:p>
          </p:txBody>
        </p:sp>
        <p:sp>
          <p:nvSpPr>
            <p:cNvPr id="106516" name="Line 20"/>
            <p:cNvSpPr>
              <a:spLocks noChangeShapeType="1"/>
            </p:cNvSpPr>
            <p:nvPr/>
          </p:nvSpPr>
          <p:spPr bwMode="auto">
            <a:xfrm>
              <a:off x="2496" y="1056"/>
              <a:ext cx="2119" cy="2118"/>
            </a:xfrm>
            <a:prstGeom prst="line">
              <a:avLst/>
            </a:prstGeom>
            <a:noFill/>
            <a:ln w="38100">
              <a:solidFill>
                <a:schemeClr val="folHlink"/>
              </a:solidFill>
              <a:prstDash val="sysDot"/>
              <a:miter lim="800000"/>
              <a:headEnd/>
              <a:tailEnd/>
            </a:ln>
            <a:effectLst/>
          </p:spPr>
          <p:txBody>
            <a:bodyPr wrap="none"/>
            <a:lstStyle/>
            <a:p>
              <a:endParaRPr lang="en-US"/>
            </a:p>
          </p:txBody>
        </p:sp>
        <p:sp>
          <p:nvSpPr>
            <p:cNvPr id="106517" name="Line 21"/>
            <p:cNvSpPr>
              <a:spLocks noChangeShapeType="1"/>
            </p:cNvSpPr>
            <p:nvPr/>
          </p:nvSpPr>
          <p:spPr bwMode="auto">
            <a:xfrm>
              <a:off x="1008" y="1728"/>
              <a:ext cx="2288" cy="2262"/>
            </a:xfrm>
            <a:prstGeom prst="line">
              <a:avLst/>
            </a:prstGeom>
            <a:noFill/>
            <a:ln w="38100">
              <a:solidFill>
                <a:schemeClr val="folHlink"/>
              </a:solidFill>
              <a:prstDash val="sysDot"/>
              <a:miter lim="800000"/>
              <a:headEnd/>
              <a:tailEnd/>
            </a:ln>
            <a:effectLst/>
          </p:spPr>
          <p:txBody>
            <a:bodyPr wrap="none"/>
            <a:lstStyle/>
            <a:p>
              <a:endParaRPr lang="en-US"/>
            </a:p>
          </p:txBody>
        </p:sp>
        <p:sp>
          <p:nvSpPr>
            <p:cNvPr id="106518" name="Line 22"/>
            <p:cNvSpPr>
              <a:spLocks noChangeShapeType="1"/>
            </p:cNvSpPr>
            <p:nvPr/>
          </p:nvSpPr>
          <p:spPr bwMode="auto">
            <a:xfrm>
              <a:off x="1408" y="1064"/>
              <a:ext cx="2624" cy="2601"/>
            </a:xfrm>
            <a:prstGeom prst="line">
              <a:avLst/>
            </a:prstGeom>
            <a:noFill/>
            <a:ln w="38100">
              <a:solidFill>
                <a:schemeClr val="folHlink"/>
              </a:solidFill>
              <a:miter lim="800000"/>
              <a:headEnd/>
              <a:tailEnd/>
            </a:ln>
            <a:effectLst/>
          </p:spPr>
          <p:txBody>
            <a:bodyPr wrap="none"/>
            <a:lstStyle/>
            <a:p>
              <a:endParaRPr lang="en-US"/>
            </a:p>
          </p:txBody>
        </p:sp>
        <p:pic>
          <p:nvPicPr>
            <p:cNvPr id="106519" name="Picture 23" descr="txp_fig"/>
            <p:cNvPicPr>
              <a:picLocks noChangeAspect="1" noChangeArrowheads="1"/>
            </p:cNvPicPr>
            <p:nvPr>
              <p:custDataLst>
                <p:tags r:id="rId1"/>
              </p:custDataLst>
            </p:nvPr>
          </p:nvPicPr>
          <p:blipFill>
            <a:blip r:embed="rId10" cstate="print"/>
            <a:srcRect/>
            <a:stretch>
              <a:fillRect/>
            </a:stretch>
          </p:blipFill>
          <p:spPr bwMode="auto">
            <a:xfrm>
              <a:off x="3936" y="3521"/>
              <a:ext cx="1200" cy="224"/>
            </a:xfrm>
            <a:prstGeom prst="rect">
              <a:avLst/>
            </a:prstGeom>
            <a:noFill/>
            <a:ln w="9525">
              <a:noFill/>
              <a:miter lim="800000"/>
              <a:headEnd/>
              <a:tailEnd/>
            </a:ln>
            <a:effectLst/>
          </p:spPr>
        </p:pic>
        <p:pic>
          <p:nvPicPr>
            <p:cNvPr id="106520" name="Picture 24" descr="txp_fig"/>
            <p:cNvPicPr>
              <a:picLocks noChangeAspect="1" noChangeArrowheads="1"/>
            </p:cNvPicPr>
            <p:nvPr>
              <p:custDataLst>
                <p:tags r:id="rId2"/>
              </p:custDataLst>
            </p:nvPr>
          </p:nvPicPr>
          <p:blipFill>
            <a:blip r:embed="rId11" cstate="print"/>
            <a:srcRect/>
            <a:stretch>
              <a:fillRect/>
            </a:stretch>
          </p:blipFill>
          <p:spPr bwMode="auto">
            <a:xfrm>
              <a:off x="4272" y="3137"/>
              <a:ext cx="1152" cy="217"/>
            </a:xfrm>
            <a:prstGeom prst="rect">
              <a:avLst/>
            </a:prstGeom>
            <a:noFill/>
            <a:ln w="9525">
              <a:noFill/>
              <a:miter lim="800000"/>
              <a:headEnd/>
              <a:tailEnd/>
            </a:ln>
            <a:effectLst/>
          </p:spPr>
        </p:pic>
        <p:pic>
          <p:nvPicPr>
            <p:cNvPr id="106521" name="Picture 25" descr="txp_fig"/>
            <p:cNvPicPr>
              <a:picLocks noChangeAspect="1" noChangeArrowheads="1"/>
            </p:cNvPicPr>
            <p:nvPr>
              <p:custDataLst>
                <p:tags r:id="rId3"/>
              </p:custDataLst>
            </p:nvPr>
          </p:nvPicPr>
          <p:blipFill>
            <a:blip r:embed="rId12" cstate="print"/>
            <a:srcRect/>
            <a:stretch>
              <a:fillRect/>
            </a:stretch>
          </p:blipFill>
          <p:spPr bwMode="auto">
            <a:xfrm>
              <a:off x="3216" y="3857"/>
              <a:ext cx="1344" cy="223"/>
            </a:xfrm>
            <a:prstGeom prst="rect">
              <a:avLst/>
            </a:prstGeom>
            <a:noFill/>
            <a:ln w="9525">
              <a:noFill/>
              <a:miter lim="800000"/>
              <a:headEnd/>
              <a:tailEnd/>
            </a:ln>
            <a:effectLst/>
          </p:spPr>
        </p:pic>
        <p:sp>
          <p:nvSpPr>
            <p:cNvPr id="106522" name="Line 26"/>
            <p:cNvSpPr>
              <a:spLocks noChangeShapeType="1"/>
            </p:cNvSpPr>
            <p:nvPr/>
          </p:nvSpPr>
          <p:spPr bwMode="auto">
            <a:xfrm flipV="1">
              <a:off x="2371" y="1642"/>
              <a:ext cx="1349" cy="1412"/>
            </a:xfrm>
            <a:prstGeom prst="line">
              <a:avLst/>
            </a:prstGeom>
            <a:noFill/>
            <a:ln w="25400">
              <a:solidFill>
                <a:srgbClr val="993366"/>
              </a:solidFill>
              <a:miter lim="800000"/>
              <a:headEnd/>
              <a:tailEnd type="triangle" w="med" len="med"/>
            </a:ln>
            <a:effectLst/>
          </p:spPr>
          <p:txBody>
            <a:bodyPr wrap="none"/>
            <a:lstStyle/>
            <a:p>
              <a:endParaRPr lang="en-US"/>
            </a:p>
          </p:txBody>
        </p:sp>
        <p:pic>
          <p:nvPicPr>
            <p:cNvPr id="106523" name="Picture 27" descr="txp_fig"/>
            <p:cNvPicPr>
              <a:picLocks noChangeAspect="1" noChangeArrowheads="1"/>
            </p:cNvPicPr>
            <p:nvPr>
              <p:custDataLst>
                <p:tags r:id="rId4"/>
              </p:custDataLst>
            </p:nvPr>
          </p:nvPicPr>
          <p:blipFill>
            <a:blip r:embed="rId13"/>
            <a:srcRect/>
            <a:stretch>
              <a:fillRect/>
            </a:stretch>
          </p:blipFill>
          <p:spPr bwMode="auto">
            <a:xfrm>
              <a:off x="3024" y="1968"/>
              <a:ext cx="240" cy="156"/>
            </a:xfrm>
            <a:prstGeom prst="rect">
              <a:avLst/>
            </a:prstGeom>
            <a:noFill/>
            <a:ln w="9525">
              <a:noFill/>
              <a:miter lim="800000"/>
              <a:headEnd/>
              <a:tailEnd/>
            </a:ln>
            <a:effectLst/>
          </p:spPr>
        </p:pic>
        <p:sp>
          <p:nvSpPr>
            <p:cNvPr id="106533" name="Line 37"/>
            <p:cNvSpPr>
              <a:spLocks noChangeShapeType="1"/>
            </p:cNvSpPr>
            <p:nvPr/>
          </p:nvSpPr>
          <p:spPr bwMode="auto">
            <a:xfrm flipH="1">
              <a:off x="2621" y="2554"/>
              <a:ext cx="768" cy="768"/>
            </a:xfrm>
            <a:prstGeom prst="line">
              <a:avLst/>
            </a:prstGeom>
            <a:noFill/>
            <a:ln w="25400">
              <a:solidFill>
                <a:srgbClr val="FF00FF"/>
              </a:solidFill>
              <a:miter lim="800000"/>
              <a:headEnd type="triangle" w="med" len="med"/>
              <a:tailEnd type="triangle" w="med" len="med"/>
            </a:ln>
            <a:effectLst/>
          </p:spPr>
          <p:txBody>
            <a:bodyPr wrap="none"/>
            <a:lstStyle/>
            <a:p>
              <a:endParaRPr lang="en-US"/>
            </a:p>
          </p:txBody>
        </p:sp>
        <p:pic>
          <p:nvPicPr>
            <p:cNvPr id="106534" name="Picture 38" descr="txp_fig"/>
            <p:cNvPicPr>
              <a:picLocks noChangeAspect="1" noChangeArrowheads="1"/>
            </p:cNvPicPr>
            <p:nvPr>
              <p:custDataLst>
                <p:tags r:id="rId5"/>
              </p:custDataLst>
            </p:nvPr>
          </p:nvPicPr>
          <p:blipFill>
            <a:blip r:embed="rId14"/>
            <a:srcRect/>
            <a:stretch>
              <a:fillRect/>
            </a:stretch>
          </p:blipFill>
          <p:spPr bwMode="auto">
            <a:xfrm>
              <a:off x="2976" y="2976"/>
              <a:ext cx="190" cy="240"/>
            </a:xfrm>
            <a:prstGeom prst="rect">
              <a:avLst/>
            </a:prstGeom>
            <a:noFill/>
            <a:ln w="9525">
              <a:noFill/>
              <a:miter lim="800000"/>
              <a:headEnd/>
              <a:tailEnd/>
            </a:ln>
            <a:effectLst/>
          </p:spPr>
        </p:pic>
        <p:pic>
          <p:nvPicPr>
            <p:cNvPr id="106536" name="Picture 40" descr="txp_fig"/>
            <p:cNvPicPr>
              <a:picLocks noChangeAspect="1" noChangeArrowheads="1"/>
            </p:cNvPicPr>
            <p:nvPr>
              <p:custDataLst>
                <p:tags r:id="rId6"/>
              </p:custDataLst>
            </p:nvPr>
          </p:nvPicPr>
          <p:blipFill>
            <a:blip r:embed="rId15"/>
            <a:srcRect/>
            <a:stretch>
              <a:fillRect/>
            </a:stretch>
          </p:blipFill>
          <p:spPr bwMode="auto">
            <a:xfrm>
              <a:off x="3497" y="2592"/>
              <a:ext cx="199" cy="155"/>
            </a:xfrm>
            <a:prstGeom prst="rect">
              <a:avLst/>
            </a:prstGeom>
            <a:noFill/>
            <a:ln w="9525">
              <a:noFill/>
              <a:miter lim="800000"/>
              <a:headEnd/>
              <a:tailEnd/>
            </a:ln>
            <a:effectLst/>
          </p:spPr>
        </p:pic>
        <p:sp>
          <p:nvSpPr>
            <p:cNvPr id="106537" name="Line 41"/>
            <p:cNvSpPr>
              <a:spLocks noChangeShapeType="1"/>
            </p:cNvSpPr>
            <p:nvPr/>
          </p:nvSpPr>
          <p:spPr bwMode="auto">
            <a:xfrm flipH="1">
              <a:off x="2496" y="1429"/>
              <a:ext cx="374" cy="347"/>
            </a:xfrm>
            <a:prstGeom prst="line">
              <a:avLst/>
            </a:prstGeom>
            <a:noFill/>
            <a:ln w="25400">
              <a:solidFill>
                <a:srgbClr val="FF00FF"/>
              </a:solidFill>
              <a:miter lim="800000"/>
              <a:headEnd type="triangle" w="med" len="med"/>
              <a:tailEnd type="triangle" w="med" len="med"/>
            </a:ln>
            <a:effectLst/>
          </p:spPr>
          <p:txBody>
            <a:bodyPr wrap="none"/>
            <a:lstStyle/>
            <a:p>
              <a:endParaRPr lang="en-US"/>
            </a:p>
          </p:txBody>
        </p:sp>
        <p:pic>
          <p:nvPicPr>
            <p:cNvPr id="106540" name="Picture 44" descr="txp_fig"/>
            <p:cNvPicPr>
              <a:picLocks noChangeAspect="1" noChangeArrowheads="1"/>
            </p:cNvPicPr>
            <p:nvPr>
              <p:custDataLst>
                <p:tags r:id="rId7"/>
              </p:custDataLst>
            </p:nvPr>
          </p:nvPicPr>
          <p:blipFill>
            <a:blip r:embed="rId16"/>
            <a:srcRect/>
            <a:stretch>
              <a:fillRect/>
            </a:stretch>
          </p:blipFill>
          <p:spPr bwMode="auto">
            <a:xfrm>
              <a:off x="2530" y="1802"/>
              <a:ext cx="221" cy="188"/>
            </a:xfrm>
            <a:prstGeom prst="rect">
              <a:avLst/>
            </a:prstGeom>
            <a:noFill/>
            <a:ln w="9525">
              <a:noFill/>
              <a:miter lim="800000"/>
              <a:headEnd/>
              <a:tailEnd/>
            </a:ln>
            <a:effectLst/>
          </p:spPr>
        </p:pic>
        <p:pic>
          <p:nvPicPr>
            <p:cNvPr id="106541" name="Picture 45" descr="txp_fig"/>
            <p:cNvPicPr>
              <a:picLocks noChangeAspect="1" noChangeArrowheads="1"/>
            </p:cNvPicPr>
            <p:nvPr>
              <p:custDataLst>
                <p:tags r:id="rId8"/>
              </p:custDataLst>
            </p:nvPr>
          </p:nvPicPr>
          <p:blipFill>
            <a:blip r:embed="rId17"/>
            <a:srcRect/>
            <a:stretch>
              <a:fillRect/>
            </a:stretch>
          </p:blipFill>
          <p:spPr bwMode="auto">
            <a:xfrm>
              <a:off x="2389" y="1373"/>
              <a:ext cx="215" cy="278"/>
            </a:xfrm>
            <a:prstGeom prst="rect">
              <a:avLst/>
            </a:prstGeom>
            <a:noFill/>
            <a:ln w="9525">
              <a:noFill/>
              <a:miter lim="800000"/>
              <a:headEnd/>
              <a:tailEnd/>
            </a:ln>
            <a:effectLst/>
          </p:spPr>
        </p:pic>
      </p:grpSp>
      <p:sp>
        <p:nvSpPr>
          <p:cNvPr id="36" name="Text Box 10"/>
          <p:cNvSpPr txBox="1">
            <a:spLocks noChangeArrowheads="1"/>
          </p:cNvSpPr>
          <p:nvPr/>
        </p:nvSpPr>
        <p:spPr bwMode="auto">
          <a:xfrm>
            <a:off x="228600" y="0"/>
            <a:ext cx="8686800" cy="457200"/>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Soft Margin Classification</a:t>
            </a:r>
          </a:p>
        </p:txBody>
      </p:sp>
      <mc:AlternateContent xmlns:mc="http://schemas.openxmlformats.org/markup-compatibility/2006" xmlns:a14="http://schemas.microsoft.com/office/drawing/2010/main">
        <mc:Choice Requires="a14">
          <p:sp>
            <p:nvSpPr>
              <p:cNvPr id="38" name="Rectangle 4"/>
              <p:cNvSpPr>
                <a:spLocks noChangeArrowheads="1"/>
              </p:cNvSpPr>
              <p:nvPr/>
            </p:nvSpPr>
            <p:spPr bwMode="auto">
              <a:xfrm>
                <a:off x="228600" y="643150"/>
                <a:ext cx="8686800" cy="5920936"/>
              </a:xfrm>
              <a:prstGeom prst="rect">
                <a:avLst/>
              </a:prstGeom>
              <a:noFill/>
              <a:ln w="9525">
                <a:noFill/>
                <a:miter lim="800000"/>
                <a:headEnd/>
                <a:tailEnd/>
              </a:ln>
              <a:effectLst/>
            </p:spPr>
            <p:txBody>
              <a:bodyPr wrap="square" lIns="0" tIns="0" rIns="0" bIns="0">
                <a:noAutofit/>
              </a:bodyPr>
              <a:lstStyle/>
              <a:p>
                <a:pPr marL="165100" indent="-165100">
                  <a:spcBef>
                    <a:spcPts val="0"/>
                  </a:spcBef>
                  <a:spcAft>
                    <a:spcPts val="1200"/>
                  </a:spcAft>
                  <a:buFont typeface="Arial" pitchFamily="34" charset="0"/>
                  <a:buChar char="•"/>
                </a:pPr>
                <a:r>
                  <a:rPr lang="en-US" sz="1800" b="1" dirty="0"/>
                  <a:t>In practice, the number of support </a:t>
                </a:r>
                <a:br>
                  <a:rPr lang="en-US" sz="1800" b="1" dirty="0"/>
                </a:br>
                <a:r>
                  <a:rPr lang="en-US" sz="1800" b="1" dirty="0"/>
                  <a:t>vectors will grow unacceptably large </a:t>
                </a:r>
                <a:br>
                  <a:rPr lang="en-US" sz="1800" b="1" dirty="0"/>
                </a:br>
                <a:r>
                  <a:rPr lang="en-US" sz="1800" b="1" dirty="0"/>
                  <a:t>for real problems with large amounts </a:t>
                </a:r>
                <a:br>
                  <a:rPr lang="en-US" sz="1800" b="1" dirty="0"/>
                </a:br>
                <a:r>
                  <a:rPr lang="en-US" sz="1800" b="1" dirty="0"/>
                  <a:t>of data.</a:t>
                </a:r>
              </a:p>
              <a:p>
                <a:pPr marL="165100" indent="-165100">
                  <a:spcBef>
                    <a:spcPts val="0"/>
                  </a:spcBef>
                  <a:spcAft>
                    <a:spcPts val="1200"/>
                  </a:spcAft>
                  <a:buFont typeface="Arial" pitchFamily="34" charset="0"/>
                  <a:buChar char="•"/>
                </a:pPr>
                <a:r>
                  <a:rPr lang="en-US" sz="1800" b="1" dirty="0"/>
                  <a:t>Also, the system will be very sensitive </a:t>
                </a:r>
                <a:br>
                  <a:rPr lang="en-US" sz="1800" b="1" dirty="0"/>
                </a:br>
                <a:r>
                  <a:rPr lang="en-US" sz="1800" b="1" dirty="0"/>
                  <a:t>to mislabeled training data or outliers.</a:t>
                </a:r>
              </a:p>
              <a:p>
                <a:pPr marL="165100" indent="-165100">
                  <a:spcBef>
                    <a:spcPts val="0"/>
                  </a:spcBef>
                  <a:spcAft>
                    <a:spcPts val="600"/>
                  </a:spcAft>
                  <a:buFont typeface="Arial" pitchFamily="34" charset="0"/>
                  <a:buChar char="•"/>
                </a:pPr>
                <a:r>
                  <a:rPr lang="en-US" sz="1800" b="1" dirty="0"/>
                  <a:t>Solution: introduce “slack variables”</a:t>
                </a:r>
                <a:br>
                  <a:rPr lang="en-US" sz="1800" b="1" dirty="0"/>
                </a:br>
                <a:r>
                  <a:rPr lang="en-US" sz="1800" b="1" dirty="0"/>
                  <a:t>or a </a:t>
                </a:r>
                <a:r>
                  <a:rPr lang="en-US" sz="1800" b="1" dirty="0">
                    <a:solidFill>
                      <a:schemeClr val="accent1"/>
                    </a:solidFill>
                  </a:rPr>
                  <a:t>soft margin</a:t>
                </a:r>
                <a:r>
                  <a:rPr lang="en-US" sz="1800" b="1" dirty="0"/>
                  <a:t>:</a:t>
                </a:r>
              </a:p>
              <a:p>
                <a:pPr marL="466725">
                  <a:spcBef>
                    <a:spcPts val="0"/>
                  </a:spcBef>
                  <a:spcAft>
                    <a:spcPts val="1200"/>
                  </a:spcAft>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b="1" i="1">
                                  <a:latin typeface="Cambria Math" panose="02040503050406030204" pitchFamily="18" charset="0"/>
                                </a:rPr>
                                <m:t>𝒘</m:t>
                              </m:r>
                            </m:e>
                            <m:sub>
                              <m:r>
                                <a:rPr lang="en-US" sz="1800" b="1" i="1">
                                  <a:latin typeface="Cambria Math" panose="02040503050406030204" pitchFamily="18" charset="0"/>
                                </a:rPr>
                                <m:t>𝒊</m:t>
                              </m:r>
                            </m:sub>
                          </m:sSub>
                          <m:r>
                            <a:rPr lang="en-US" sz="1800" b="1"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e>
                      </m:d>
                      <m:r>
                        <a:rPr lang="en-US" sz="1800" i="1">
                          <a:latin typeface="Cambria Math" panose="02040503050406030204" pitchFamily="18" charset="0"/>
                          <a:ea typeface="Cambria Math" panose="02040503050406030204" pitchFamily="18" charset="0"/>
                        </a:rPr>
                        <m:t>−</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m:t>
                          </m:r>
                          <m:sSub>
                            <m:sSubPr>
                              <m:ctrlPr>
                                <a:rPr lang="en-US"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b="0" i="1" smtClean="0">
                                  <a:latin typeface="Cambria Math" panose="02040503050406030204" pitchFamily="18" charset="0"/>
                                  <a:ea typeface="Cambria Math" panose="02040503050406030204" pitchFamily="18" charset="0"/>
                                </a:rPr>
                                <m:t>𝑖</m:t>
                              </m:r>
                            </m:sub>
                          </m:sSub>
                        </m:e>
                      </m:d>
                      <m:r>
                        <a:rPr lang="en-US" sz="1800" i="1">
                          <a:latin typeface="Cambria Math" panose="02040503050406030204" pitchFamily="18" charset="0"/>
                          <a:ea typeface="Cambria Math" panose="02040503050406030204" pitchFamily="18" charset="0"/>
                        </a:rPr>
                        <m:t>≥0</m:t>
                      </m:r>
                    </m:oMath>
                  </m:oMathPara>
                </a14:m>
                <a:endParaRPr lang="en-US" sz="1800" b="1" dirty="0"/>
              </a:p>
              <a:p>
                <a:pPr marL="165100" indent="-165100">
                  <a:spcBef>
                    <a:spcPts val="0"/>
                  </a:spcBef>
                  <a:spcAft>
                    <a:spcPts val="1200"/>
                  </a:spcAft>
                </a:pPr>
                <a:r>
                  <a:rPr lang="en-US" sz="1800" b="1" dirty="0"/>
                  <a:t>	This gives the system the ability to</a:t>
                </a:r>
                <a:br>
                  <a:rPr lang="en-US" sz="1800" b="1" dirty="0"/>
                </a:br>
                <a:r>
                  <a:rPr lang="en-US" sz="1800" b="1" dirty="0"/>
                  <a:t>ignore data points near the boundary,</a:t>
                </a:r>
                <a:br>
                  <a:rPr lang="en-US" sz="1800" b="1" dirty="0"/>
                </a:br>
                <a:r>
                  <a:rPr lang="en-US" sz="1800" b="1" dirty="0"/>
                  <a:t>and effectively pushes the margin towards the centroid of the training data.</a:t>
                </a:r>
              </a:p>
              <a:p>
                <a:pPr marL="165100" indent="-165100">
                  <a:spcBef>
                    <a:spcPts val="0"/>
                  </a:spcBef>
                  <a:spcAft>
                    <a:spcPts val="600"/>
                  </a:spcAft>
                  <a:buFont typeface="Arial" pitchFamily="34" charset="0"/>
                  <a:buChar char="•"/>
                </a:pPr>
                <a:r>
                  <a:rPr lang="en-US" sz="1800" b="1" dirty="0"/>
                  <a:t>This is now a constrained optimization with an additional constraint:</a:t>
                </a:r>
              </a:p>
              <a:p>
                <a:pPr marL="466725">
                  <a:spcBef>
                    <a:spcPts val="0"/>
                  </a:spcBef>
                  <a:spcAft>
                    <a:spcPts val="1200"/>
                  </a:spcAft>
                </a:pPr>
                <a14:m>
                  <m:oMathPara xmlns:m="http://schemas.openxmlformats.org/officeDocument/2006/math">
                    <m:oMathParaPr>
                      <m:jc m:val="left"/>
                    </m:oMathParaPr>
                    <m:oMath xmlns:m="http://schemas.openxmlformats.org/officeDocument/2006/math">
                      <m:d>
                        <m:dPr>
                          <m:begChr m:val="{"/>
                          <m:endChr m:val=""/>
                          <m:ctrlPr>
                            <a:rPr lang="en-US" sz="1800" b="1" i="1" smtClean="0">
                              <a:latin typeface="Cambria Math" panose="02040503050406030204" pitchFamily="18" charset="0"/>
                            </a:rPr>
                          </m:ctrlPr>
                        </m:dPr>
                        <m:e>
                          <m:m>
                            <m:mPr>
                              <m:mcs>
                                <m:mc>
                                  <m:mcPr>
                                    <m:count m:val="2"/>
                                    <m:mcJc m:val="center"/>
                                  </m:mcPr>
                                </m:mc>
                              </m:mcs>
                              <m:ctrlPr>
                                <a:rPr lang="en-US" sz="1800" b="1" i="1" smtClean="0">
                                  <a:latin typeface="Cambria Math" panose="02040503050406030204" pitchFamily="18" charset="0"/>
                                </a:rPr>
                              </m:ctrlPr>
                            </m:mPr>
                            <m:mr>
                              <m:e>
                                <m:sSup>
                                  <m:sSupPr>
                                    <m:ctrlPr>
                                      <a:rPr lang="en-US" sz="1800" b="1" i="1" smtClean="0">
                                        <a:latin typeface="Cambria Math" panose="02040503050406030204" pitchFamily="18" charset="0"/>
                                      </a:rPr>
                                    </m:ctrlPr>
                                  </m:sSupPr>
                                  <m:e>
                                    <m:r>
                                      <m:rPr>
                                        <m:brk m:alnAt="7"/>
                                      </m:rPr>
                                      <a:rPr lang="en-US" sz="1800" b="1" i="1">
                                        <a:latin typeface="Cambria Math" panose="02040503050406030204" pitchFamily="18" charset="0"/>
                                      </a:rPr>
                                      <m:t>𝒘</m:t>
                                    </m:r>
                                  </m:e>
                                  <m:sup>
                                    <m:r>
                                      <a:rPr lang="en-US" sz="1800" b="0" i="1" smtClean="0">
                                        <a:latin typeface="Cambria Math" panose="02040503050406030204" pitchFamily="18" charset="0"/>
                                      </a:rPr>
                                      <m:t>𝑇</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m:rPr>
                                    <m:brk m:alnAt="7"/>
                                  </m:rPr>
                                  <a:rPr lang="en-US" sz="1800" b="1" i="1" smtClean="0">
                                    <a:latin typeface="Cambria Math" panose="02040503050406030204" pitchFamily="18" charset="0"/>
                                  </a:rPr>
                                  <m:t>+</m:t>
                                </m:r>
                                <m:r>
                                  <m:rPr>
                                    <m:brk m:alnAt="7"/>
                                  </m:rPr>
                                  <a:rPr lang="en-US" sz="1800" b="0" i="1" smtClean="0">
                                    <a:latin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e>
                            </m:mr>
                            <m:mr>
                              <m:e>
                                <m:sSup>
                                  <m:sSupPr>
                                    <m:ctrlPr>
                                      <a:rPr lang="en-US" sz="1800" b="1" i="1">
                                        <a:latin typeface="Cambria Math" panose="02040503050406030204" pitchFamily="18" charset="0"/>
                                      </a:rPr>
                                    </m:ctrlPr>
                                  </m:sSupPr>
                                  <m:e>
                                    <m:r>
                                      <m:rPr>
                                        <m:brk m:alnAt="7"/>
                                      </m:rPr>
                                      <a:rPr lang="en-US" sz="1800" b="1" i="1">
                                        <a:latin typeface="Cambria Math" panose="02040503050406030204" pitchFamily="18" charset="0"/>
                                      </a:rPr>
                                      <m:t>𝒘</m:t>
                                    </m:r>
                                  </m:e>
                                  <m:sup>
                                    <m:r>
                                      <a:rPr lang="en-US" sz="1800" i="1">
                                        <a:latin typeface="Cambria Math" panose="02040503050406030204" pitchFamily="18" charset="0"/>
                                      </a:rPr>
                                      <m:t>𝑇</m:t>
                                    </m:r>
                                  </m:sup>
                                </m:sSup>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a:latin typeface="Cambria Math" panose="02040503050406030204" pitchFamily="18" charset="0"/>
                                      </a:rPr>
                                      <m:t>𝒊</m:t>
                                    </m:r>
                                  </m:sub>
                                </m:sSub>
                                <m:r>
                                  <m:rPr>
                                    <m:brk m:alnAt="7"/>
                                  </m:rPr>
                                  <a:rPr lang="en-US" sz="1800" b="1" i="1">
                                    <a:latin typeface="Cambria Math" panose="02040503050406030204" pitchFamily="18" charset="0"/>
                                  </a:rPr>
                                  <m:t>+</m:t>
                                </m:r>
                                <m:r>
                                  <m:rPr>
                                    <m:brk m:alnAt="7"/>
                                  </m:rPr>
                                  <a:rPr lang="en-US" sz="1800" i="1">
                                    <a:latin typeface="Cambria Math" panose="02040503050406030204" pitchFamily="18" charset="0"/>
                                  </a:rPr>
                                  <m:t>𝑏</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m:t>
                                </m:r>
                                <m:r>
                                  <a:rPr lang="en-US" sz="1800" i="1">
                                    <a:latin typeface="Cambria Math" panose="02040503050406030204" pitchFamily="18" charset="0"/>
                                  </a:rPr>
                                  <m:t>1</m:t>
                                </m:r>
                              </m:e>
                            </m:mr>
                            <m:m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𝜉</m:t>
                                    </m:r>
                                  </m:e>
                                  <m:sub>
                                    <m:r>
                                      <a:rPr lang="en-US" sz="1800" i="1">
                                        <a:latin typeface="Cambria Math" panose="02040503050406030204" pitchFamily="18" charset="0"/>
                                        <a:ea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e>
                              <m:e>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e>
                            </m:mr>
                          </m:m>
                        </m:e>
                      </m:d>
                    </m:oMath>
                  </m:oMathPara>
                </a14:m>
                <a:endParaRPr lang="en-US" sz="1800" b="1" dirty="0"/>
              </a:p>
              <a:p>
                <a:pPr marL="165100" indent="-165100">
                  <a:spcBef>
                    <a:spcPts val="0"/>
                  </a:spcBef>
                  <a:spcAft>
                    <a:spcPts val="1200"/>
                  </a:spcAft>
                  <a:buFont typeface="Arial" pitchFamily="34" charset="0"/>
                  <a:buChar char="•"/>
                </a:pPr>
                <a:r>
                  <a:rPr lang="en-US" sz="1800" b="1" dirty="0"/>
                  <a:t>The solution to this problem can still be found using Lagrange multipliers.</a:t>
                </a:r>
              </a:p>
            </p:txBody>
          </p:sp>
        </mc:Choice>
        <mc:Fallback xmlns="">
          <p:sp>
            <p:nvSpPr>
              <p:cNvPr id="38" name="Rectangle 4"/>
              <p:cNvSpPr>
                <a:spLocks noRot="1" noChangeAspect="1" noMove="1" noResize="1" noEditPoints="1" noAdjustHandles="1" noChangeArrowheads="1" noChangeShapeType="1" noTextEdit="1"/>
              </p:cNvSpPr>
              <p:nvPr/>
            </p:nvSpPr>
            <p:spPr bwMode="auto">
              <a:xfrm>
                <a:off x="228600" y="643150"/>
                <a:ext cx="8686800" cy="5920936"/>
              </a:xfrm>
              <a:prstGeom prst="rect">
                <a:avLst/>
              </a:prstGeom>
              <a:blipFill>
                <a:blip r:embed="rId18"/>
                <a:stretch>
                  <a:fillRect l="-17226" t="-1071" b="-48180"/>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42272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Nonlinear Decision Surfaces</a:t>
            </a:r>
          </a:p>
        </p:txBody>
      </p:sp>
      <p:grpSp>
        <p:nvGrpSpPr>
          <p:cNvPr id="9" name="Group 8"/>
          <p:cNvGrpSpPr/>
          <p:nvPr/>
        </p:nvGrpSpPr>
        <p:grpSpPr>
          <a:xfrm>
            <a:off x="1413643" y="1428208"/>
            <a:ext cx="6324600" cy="2514600"/>
            <a:chOff x="1981200" y="1143000"/>
            <a:chExt cx="6324600" cy="2514600"/>
          </a:xfrm>
        </p:grpSpPr>
        <p:sp>
          <p:nvSpPr>
            <p:cNvPr id="10" name="Freeform 1028"/>
            <p:cNvSpPr>
              <a:spLocks/>
            </p:cNvSpPr>
            <p:nvPr/>
          </p:nvSpPr>
          <p:spPr bwMode="auto">
            <a:xfrm>
              <a:off x="2209800" y="1295400"/>
              <a:ext cx="1600200" cy="1524000"/>
            </a:xfrm>
            <a:custGeom>
              <a:avLst/>
              <a:gdLst/>
              <a:ahLst/>
              <a:cxnLst>
                <a:cxn ang="0">
                  <a:pos x="0" y="0"/>
                </a:cxn>
                <a:cxn ang="0">
                  <a:pos x="96" y="432"/>
                </a:cxn>
                <a:cxn ang="0">
                  <a:pos x="384" y="624"/>
                </a:cxn>
                <a:cxn ang="0">
                  <a:pos x="768" y="672"/>
                </a:cxn>
                <a:cxn ang="0">
                  <a:pos x="1008" y="960"/>
                </a:cxn>
              </a:cxnLst>
              <a:rect l="0" t="0" r="r" b="b"/>
              <a:pathLst>
                <a:path w="1008" h="960">
                  <a:moveTo>
                    <a:pt x="0" y="0"/>
                  </a:moveTo>
                  <a:cubicBezTo>
                    <a:pt x="16" y="164"/>
                    <a:pt x="32" y="328"/>
                    <a:pt x="96" y="432"/>
                  </a:cubicBezTo>
                  <a:cubicBezTo>
                    <a:pt x="160" y="536"/>
                    <a:pt x="272" y="584"/>
                    <a:pt x="384" y="624"/>
                  </a:cubicBezTo>
                  <a:cubicBezTo>
                    <a:pt x="496" y="664"/>
                    <a:pt x="664" y="616"/>
                    <a:pt x="768" y="672"/>
                  </a:cubicBezTo>
                  <a:cubicBezTo>
                    <a:pt x="872" y="728"/>
                    <a:pt x="940" y="844"/>
                    <a:pt x="1008" y="96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1" name="Line 1029"/>
            <p:cNvSpPr>
              <a:spLocks noChangeShapeType="1"/>
            </p:cNvSpPr>
            <p:nvPr/>
          </p:nvSpPr>
          <p:spPr bwMode="auto">
            <a:xfrm flipV="1">
              <a:off x="1981200" y="1143000"/>
              <a:ext cx="0" cy="2057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2" name="Line 1030"/>
            <p:cNvSpPr>
              <a:spLocks noChangeShapeType="1"/>
            </p:cNvSpPr>
            <p:nvPr/>
          </p:nvSpPr>
          <p:spPr bwMode="auto">
            <a:xfrm>
              <a:off x="1981200" y="3200400"/>
              <a:ext cx="2057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3" name="Oval 1031"/>
            <p:cNvSpPr>
              <a:spLocks noChangeArrowheads="1"/>
            </p:cNvSpPr>
            <p:nvPr/>
          </p:nvSpPr>
          <p:spPr bwMode="auto">
            <a:xfrm>
              <a:off x="2362200" y="12954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4" name="Rectangle 1032"/>
            <p:cNvSpPr>
              <a:spLocks noChangeArrowheads="1"/>
            </p:cNvSpPr>
            <p:nvPr/>
          </p:nvSpPr>
          <p:spPr bwMode="auto">
            <a:xfrm>
              <a:off x="2133600" y="1676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15" name="Oval 1033"/>
            <p:cNvSpPr>
              <a:spLocks noChangeArrowheads="1"/>
            </p:cNvSpPr>
            <p:nvPr/>
          </p:nvSpPr>
          <p:spPr bwMode="auto">
            <a:xfrm>
              <a:off x="2667000" y="15240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6" name="Oval 1034"/>
            <p:cNvSpPr>
              <a:spLocks noChangeArrowheads="1"/>
            </p:cNvSpPr>
            <p:nvPr/>
          </p:nvSpPr>
          <p:spPr bwMode="auto">
            <a:xfrm>
              <a:off x="29718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7" name="Oval 1035"/>
            <p:cNvSpPr>
              <a:spLocks noChangeArrowheads="1"/>
            </p:cNvSpPr>
            <p:nvPr/>
          </p:nvSpPr>
          <p:spPr bwMode="auto">
            <a:xfrm>
              <a:off x="3200400" y="1447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8" name="Oval 1036"/>
            <p:cNvSpPr>
              <a:spLocks noChangeArrowheads="1"/>
            </p:cNvSpPr>
            <p:nvPr/>
          </p:nvSpPr>
          <p:spPr bwMode="auto">
            <a:xfrm>
              <a:off x="3581400" y="1828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19" name="Rectangle 1037"/>
            <p:cNvSpPr>
              <a:spLocks noChangeArrowheads="1"/>
            </p:cNvSpPr>
            <p:nvPr/>
          </p:nvSpPr>
          <p:spPr bwMode="auto">
            <a:xfrm>
              <a:off x="2133600" y="19812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0" name="Rectangle 1038"/>
            <p:cNvSpPr>
              <a:spLocks noChangeArrowheads="1"/>
            </p:cNvSpPr>
            <p:nvPr/>
          </p:nvSpPr>
          <p:spPr bwMode="auto">
            <a:xfrm>
              <a:off x="2362200" y="22098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1" name="Rectangle 1039"/>
            <p:cNvSpPr>
              <a:spLocks noChangeArrowheads="1"/>
            </p:cNvSpPr>
            <p:nvPr/>
          </p:nvSpPr>
          <p:spPr bwMode="auto">
            <a:xfrm>
              <a:off x="2209800" y="2438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2" name="Rectangle 1040"/>
            <p:cNvSpPr>
              <a:spLocks noChangeArrowheads="1"/>
            </p:cNvSpPr>
            <p:nvPr/>
          </p:nvSpPr>
          <p:spPr bwMode="auto">
            <a:xfrm>
              <a:off x="2743200" y="24384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3" name="Rectangle 1041"/>
            <p:cNvSpPr>
              <a:spLocks noChangeArrowheads="1"/>
            </p:cNvSpPr>
            <p:nvPr/>
          </p:nvSpPr>
          <p:spPr bwMode="auto">
            <a:xfrm>
              <a:off x="3124200" y="2514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4" name="Rectangle 1042"/>
            <p:cNvSpPr>
              <a:spLocks noChangeArrowheads="1"/>
            </p:cNvSpPr>
            <p:nvPr/>
          </p:nvSpPr>
          <p:spPr bwMode="auto">
            <a:xfrm>
              <a:off x="3429000" y="27432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5" name="Rectangle 1043"/>
            <p:cNvSpPr>
              <a:spLocks noChangeArrowheads="1"/>
            </p:cNvSpPr>
            <p:nvPr/>
          </p:nvSpPr>
          <p:spPr bwMode="auto">
            <a:xfrm>
              <a:off x="2819400" y="2895600"/>
              <a:ext cx="76200" cy="762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6" name="Oval 1044"/>
            <p:cNvSpPr>
              <a:spLocks noChangeArrowheads="1"/>
            </p:cNvSpPr>
            <p:nvPr/>
          </p:nvSpPr>
          <p:spPr bwMode="auto">
            <a:xfrm>
              <a:off x="2438400" y="17526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7" name="Oval 1045"/>
            <p:cNvSpPr>
              <a:spLocks noChangeArrowheads="1"/>
            </p:cNvSpPr>
            <p:nvPr/>
          </p:nvSpPr>
          <p:spPr bwMode="auto">
            <a:xfrm>
              <a:off x="2743200" y="20574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8" name="Oval 1046"/>
            <p:cNvSpPr>
              <a:spLocks noChangeArrowheads="1"/>
            </p:cNvSpPr>
            <p:nvPr/>
          </p:nvSpPr>
          <p:spPr bwMode="auto">
            <a:xfrm>
              <a:off x="3352800" y="22098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29" name="Oval 1047"/>
            <p:cNvSpPr>
              <a:spLocks noChangeArrowheads="1"/>
            </p:cNvSpPr>
            <p:nvPr/>
          </p:nvSpPr>
          <p:spPr bwMode="auto">
            <a:xfrm>
              <a:off x="3657600" y="23622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30" name="Oval 1048"/>
            <p:cNvSpPr>
              <a:spLocks noChangeArrowheads="1"/>
            </p:cNvSpPr>
            <p:nvPr/>
          </p:nvSpPr>
          <p:spPr bwMode="auto">
            <a:xfrm>
              <a:off x="3810000" y="2667000"/>
              <a:ext cx="76200" cy="76200"/>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31" name="Line 1049"/>
            <p:cNvSpPr>
              <a:spLocks noChangeShapeType="1"/>
            </p:cNvSpPr>
            <p:nvPr/>
          </p:nvSpPr>
          <p:spPr bwMode="auto">
            <a:xfrm flipV="1">
              <a:off x="5943600" y="1143000"/>
              <a:ext cx="0" cy="2057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 name="Line 1050"/>
            <p:cNvSpPr>
              <a:spLocks noChangeShapeType="1"/>
            </p:cNvSpPr>
            <p:nvPr/>
          </p:nvSpPr>
          <p:spPr bwMode="auto">
            <a:xfrm>
              <a:off x="5943600" y="3200400"/>
              <a:ext cx="20574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 name="Line 1051"/>
            <p:cNvSpPr>
              <a:spLocks noChangeShapeType="1"/>
            </p:cNvSpPr>
            <p:nvPr/>
          </p:nvSpPr>
          <p:spPr bwMode="auto">
            <a:xfrm>
              <a:off x="6324600" y="1295400"/>
              <a:ext cx="1447800" cy="1828800"/>
            </a:xfrm>
            <a:prstGeom prst="line">
              <a:avLst/>
            </a:prstGeom>
            <a:noFill/>
            <a:ln w="9525">
              <a:solidFill>
                <a:schemeClr val="tx1"/>
              </a:solidFill>
              <a:miter lim="800000"/>
              <a:headEnd/>
              <a:tailEnd/>
            </a:ln>
            <a:effectLst/>
          </p:spPr>
          <p:txBody>
            <a:bodyPr wrap="none"/>
            <a:lstStyle/>
            <a:p>
              <a:endParaRPr lang="en-US"/>
            </a:p>
          </p:txBody>
        </p:sp>
        <p:grpSp>
          <p:nvGrpSpPr>
            <p:cNvPr id="34" name="Group 1052"/>
            <p:cNvGrpSpPr>
              <a:grpSpLocks/>
            </p:cNvGrpSpPr>
            <p:nvPr/>
          </p:nvGrpSpPr>
          <p:grpSpPr bwMode="auto">
            <a:xfrm>
              <a:off x="6019800" y="1371600"/>
              <a:ext cx="528638" cy="336550"/>
              <a:chOff x="3001" y="2496"/>
              <a:chExt cx="333" cy="212"/>
            </a:xfrm>
          </p:grpSpPr>
          <p:sp>
            <p:nvSpPr>
              <p:cNvPr id="90" name="Rectangle 1053"/>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91" name="Text Box 1054"/>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5" name="Group 1055"/>
            <p:cNvGrpSpPr>
              <a:grpSpLocks/>
            </p:cNvGrpSpPr>
            <p:nvPr/>
          </p:nvGrpSpPr>
          <p:grpSpPr bwMode="auto">
            <a:xfrm>
              <a:off x="6253172" y="1797050"/>
              <a:ext cx="528638" cy="336550"/>
              <a:chOff x="3001" y="2496"/>
              <a:chExt cx="333" cy="212"/>
            </a:xfrm>
          </p:grpSpPr>
          <p:sp>
            <p:nvSpPr>
              <p:cNvPr id="88" name="Rectangle 1056"/>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9" name="Text Box 1057"/>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6" name="Group 1058"/>
            <p:cNvGrpSpPr>
              <a:grpSpLocks/>
            </p:cNvGrpSpPr>
            <p:nvPr/>
          </p:nvGrpSpPr>
          <p:grpSpPr bwMode="auto">
            <a:xfrm>
              <a:off x="6634172" y="2254250"/>
              <a:ext cx="528638" cy="336550"/>
              <a:chOff x="3001" y="2496"/>
              <a:chExt cx="333" cy="212"/>
            </a:xfrm>
          </p:grpSpPr>
          <p:sp>
            <p:nvSpPr>
              <p:cNvPr id="86" name="Rectangle 1059"/>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7" name="Text Box 1060"/>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7" name="Group 1061"/>
            <p:cNvGrpSpPr>
              <a:grpSpLocks/>
            </p:cNvGrpSpPr>
            <p:nvPr/>
          </p:nvGrpSpPr>
          <p:grpSpPr bwMode="auto">
            <a:xfrm>
              <a:off x="6786572" y="2482850"/>
              <a:ext cx="528638" cy="336550"/>
              <a:chOff x="3001" y="2496"/>
              <a:chExt cx="333" cy="212"/>
            </a:xfrm>
          </p:grpSpPr>
          <p:sp>
            <p:nvSpPr>
              <p:cNvPr id="84" name="Rectangle 1062"/>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5" name="Text Box 1063"/>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8" name="Group 1064"/>
            <p:cNvGrpSpPr>
              <a:grpSpLocks/>
            </p:cNvGrpSpPr>
            <p:nvPr/>
          </p:nvGrpSpPr>
          <p:grpSpPr bwMode="auto">
            <a:xfrm>
              <a:off x="6096000" y="2438400"/>
              <a:ext cx="528638" cy="336550"/>
              <a:chOff x="3001" y="2496"/>
              <a:chExt cx="333" cy="212"/>
            </a:xfrm>
          </p:grpSpPr>
          <p:sp>
            <p:nvSpPr>
              <p:cNvPr id="82" name="Rectangle 1065"/>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3" name="Text Box 1066"/>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39" name="Group 1067"/>
            <p:cNvGrpSpPr>
              <a:grpSpLocks/>
            </p:cNvGrpSpPr>
            <p:nvPr/>
          </p:nvGrpSpPr>
          <p:grpSpPr bwMode="auto">
            <a:xfrm>
              <a:off x="5867400" y="1905000"/>
              <a:ext cx="528638" cy="336550"/>
              <a:chOff x="3001" y="2496"/>
              <a:chExt cx="333" cy="212"/>
            </a:xfrm>
          </p:grpSpPr>
          <p:sp>
            <p:nvSpPr>
              <p:cNvPr id="80" name="Rectangle 1068"/>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81" name="Text Box 1069"/>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0" name="Group 1070"/>
            <p:cNvGrpSpPr>
              <a:grpSpLocks/>
            </p:cNvGrpSpPr>
            <p:nvPr/>
          </p:nvGrpSpPr>
          <p:grpSpPr bwMode="auto">
            <a:xfrm>
              <a:off x="7091372" y="2863850"/>
              <a:ext cx="528638" cy="336550"/>
              <a:chOff x="3001" y="2496"/>
              <a:chExt cx="333" cy="212"/>
            </a:xfrm>
          </p:grpSpPr>
          <p:sp>
            <p:nvSpPr>
              <p:cNvPr id="78" name="Rectangle 1071"/>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79" name="Text Box 1072"/>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1" name="Group 1073"/>
            <p:cNvGrpSpPr>
              <a:grpSpLocks/>
            </p:cNvGrpSpPr>
            <p:nvPr/>
          </p:nvGrpSpPr>
          <p:grpSpPr bwMode="auto">
            <a:xfrm>
              <a:off x="6248400" y="2743200"/>
              <a:ext cx="528638" cy="336550"/>
              <a:chOff x="3001" y="2496"/>
              <a:chExt cx="333" cy="212"/>
            </a:xfrm>
          </p:grpSpPr>
          <p:sp>
            <p:nvSpPr>
              <p:cNvPr id="76" name="Rectangle 1074"/>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77" name="Text Box 1075"/>
              <p:cNvSpPr txBox="1">
                <a:spLocks noChangeArrowheads="1"/>
              </p:cNvSpPr>
              <p:nvPr/>
            </p:nvSpPr>
            <p:spPr bwMode="auto">
              <a:xfrm>
                <a:off x="3001" y="2496"/>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sp>
          <p:nvSpPr>
            <p:cNvPr id="42" name="AutoShape 1076"/>
            <p:cNvSpPr>
              <a:spLocks noChangeArrowheads="1"/>
            </p:cNvSpPr>
            <p:nvPr/>
          </p:nvSpPr>
          <p:spPr bwMode="auto">
            <a:xfrm>
              <a:off x="4343400" y="2209800"/>
              <a:ext cx="990600" cy="381000"/>
            </a:xfrm>
            <a:prstGeom prst="rightArrow">
              <a:avLst>
                <a:gd name="adj1" fmla="val 50000"/>
                <a:gd name="adj2" fmla="val 65000"/>
              </a:avLst>
            </a:prstGeom>
            <a:solidFill>
              <a:srgbClr val="FFFF00"/>
            </a:solidFill>
            <a:ln w="9525">
              <a:solidFill>
                <a:schemeClr val="tx1"/>
              </a:solidFill>
              <a:miter lim="800000"/>
              <a:headEnd/>
              <a:tailEnd/>
            </a:ln>
            <a:effectLst/>
          </p:spPr>
          <p:txBody>
            <a:bodyPr wrap="none" anchor="ctr"/>
            <a:lstStyle/>
            <a:p>
              <a:endParaRPr lang="en-US"/>
            </a:p>
          </p:txBody>
        </p:sp>
        <p:sp>
          <p:nvSpPr>
            <p:cNvPr id="43" name="Text Box 1077"/>
            <p:cNvSpPr txBox="1">
              <a:spLocks noChangeArrowheads="1"/>
            </p:cNvSpPr>
            <p:nvPr/>
          </p:nvSpPr>
          <p:spPr bwMode="auto">
            <a:xfrm>
              <a:off x="4418013" y="1624013"/>
              <a:ext cx="766762" cy="579437"/>
            </a:xfrm>
            <a:prstGeom prst="rect">
              <a:avLst/>
            </a:prstGeom>
            <a:noFill/>
            <a:ln w="9525">
              <a:noFill/>
              <a:miter lim="800000"/>
              <a:headEnd/>
              <a:tailEnd/>
            </a:ln>
            <a:effectLst/>
          </p:spPr>
          <p:txBody>
            <a:bodyPr wrap="none">
              <a:spAutoFit/>
            </a:bodyPr>
            <a:lstStyle/>
            <a:p>
              <a:pPr algn="ctr">
                <a:spcBef>
                  <a:spcPct val="20000"/>
                </a:spcBef>
              </a:pPr>
              <a:r>
                <a:rPr lang="en-US" sz="3200">
                  <a:latin typeface="Symbol" pitchFamily="18" charset="2"/>
                </a:rPr>
                <a:t>f</a:t>
              </a:r>
              <a:r>
                <a:rPr lang="en-US" sz="3200">
                  <a:latin typeface="Times New Roman" pitchFamily="18" charset="0"/>
                </a:rPr>
                <a:t>(.)</a:t>
              </a:r>
            </a:p>
          </p:txBody>
        </p:sp>
        <p:grpSp>
          <p:nvGrpSpPr>
            <p:cNvPr id="44" name="Group 1078"/>
            <p:cNvGrpSpPr>
              <a:grpSpLocks/>
            </p:cNvGrpSpPr>
            <p:nvPr/>
          </p:nvGrpSpPr>
          <p:grpSpPr bwMode="auto">
            <a:xfrm>
              <a:off x="7162800" y="1600200"/>
              <a:ext cx="528638" cy="336550"/>
              <a:chOff x="4307" y="2352"/>
              <a:chExt cx="333" cy="212"/>
            </a:xfrm>
          </p:grpSpPr>
          <p:sp>
            <p:nvSpPr>
              <p:cNvPr id="74" name="Oval 1079"/>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5" name="Text Box 1080"/>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5" name="Group 1081"/>
            <p:cNvGrpSpPr>
              <a:grpSpLocks/>
            </p:cNvGrpSpPr>
            <p:nvPr/>
          </p:nvGrpSpPr>
          <p:grpSpPr bwMode="auto">
            <a:xfrm>
              <a:off x="6553200" y="1143000"/>
              <a:ext cx="528638" cy="336550"/>
              <a:chOff x="4307" y="2352"/>
              <a:chExt cx="333" cy="212"/>
            </a:xfrm>
          </p:grpSpPr>
          <p:sp>
            <p:nvSpPr>
              <p:cNvPr id="72" name="Oval 1082"/>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3" name="Text Box 1083"/>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6" name="Group 1084"/>
            <p:cNvGrpSpPr>
              <a:grpSpLocks/>
            </p:cNvGrpSpPr>
            <p:nvPr/>
          </p:nvGrpSpPr>
          <p:grpSpPr bwMode="auto">
            <a:xfrm>
              <a:off x="6934200" y="1828800"/>
              <a:ext cx="528638" cy="336550"/>
              <a:chOff x="4307" y="2352"/>
              <a:chExt cx="333" cy="212"/>
            </a:xfrm>
          </p:grpSpPr>
          <p:sp>
            <p:nvSpPr>
              <p:cNvPr id="70" name="Oval 1085"/>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71" name="Text Box 1086"/>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7" name="Group 1087"/>
            <p:cNvGrpSpPr>
              <a:grpSpLocks/>
            </p:cNvGrpSpPr>
            <p:nvPr/>
          </p:nvGrpSpPr>
          <p:grpSpPr bwMode="auto">
            <a:xfrm>
              <a:off x="6705600" y="1524000"/>
              <a:ext cx="528638" cy="336550"/>
              <a:chOff x="4307" y="2352"/>
              <a:chExt cx="333" cy="212"/>
            </a:xfrm>
          </p:grpSpPr>
          <p:sp>
            <p:nvSpPr>
              <p:cNvPr id="68" name="Oval 1088"/>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9" name="Text Box 1089"/>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8" name="Group 1090"/>
            <p:cNvGrpSpPr>
              <a:grpSpLocks/>
            </p:cNvGrpSpPr>
            <p:nvPr/>
          </p:nvGrpSpPr>
          <p:grpSpPr bwMode="auto">
            <a:xfrm>
              <a:off x="6858000" y="1295400"/>
              <a:ext cx="528638" cy="336550"/>
              <a:chOff x="4307" y="2352"/>
              <a:chExt cx="333" cy="212"/>
            </a:xfrm>
          </p:grpSpPr>
          <p:sp>
            <p:nvSpPr>
              <p:cNvPr id="66" name="Oval 1091"/>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7" name="Text Box 1092"/>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49" name="Group 1093"/>
            <p:cNvGrpSpPr>
              <a:grpSpLocks/>
            </p:cNvGrpSpPr>
            <p:nvPr/>
          </p:nvGrpSpPr>
          <p:grpSpPr bwMode="auto">
            <a:xfrm>
              <a:off x="7391400" y="2406650"/>
              <a:ext cx="528638" cy="336550"/>
              <a:chOff x="4307" y="2352"/>
              <a:chExt cx="333" cy="212"/>
            </a:xfrm>
          </p:grpSpPr>
          <p:sp>
            <p:nvSpPr>
              <p:cNvPr id="64" name="Oval 1094"/>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5" name="Text Box 1095"/>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0" name="Group 1096"/>
            <p:cNvGrpSpPr>
              <a:grpSpLocks/>
            </p:cNvGrpSpPr>
            <p:nvPr/>
          </p:nvGrpSpPr>
          <p:grpSpPr bwMode="auto">
            <a:xfrm>
              <a:off x="7620000" y="1447800"/>
              <a:ext cx="528638" cy="336550"/>
              <a:chOff x="4307" y="2352"/>
              <a:chExt cx="333" cy="212"/>
            </a:xfrm>
          </p:grpSpPr>
          <p:sp>
            <p:nvSpPr>
              <p:cNvPr id="62" name="Oval 1097"/>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3" name="Text Box 1098"/>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1" name="Group 1099"/>
            <p:cNvGrpSpPr>
              <a:grpSpLocks/>
            </p:cNvGrpSpPr>
            <p:nvPr/>
          </p:nvGrpSpPr>
          <p:grpSpPr bwMode="auto">
            <a:xfrm>
              <a:off x="7391400" y="1981200"/>
              <a:ext cx="528638" cy="336550"/>
              <a:chOff x="4307" y="2352"/>
              <a:chExt cx="333" cy="212"/>
            </a:xfrm>
          </p:grpSpPr>
          <p:sp>
            <p:nvSpPr>
              <p:cNvPr id="60" name="Oval 1100"/>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61" name="Text Box 1101"/>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2" name="Group 1102"/>
            <p:cNvGrpSpPr>
              <a:grpSpLocks/>
            </p:cNvGrpSpPr>
            <p:nvPr/>
          </p:nvGrpSpPr>
          <p:grpSpPr bwMode="auto">
            <a:xfrm>
              <a:off x="7239000" y="2178050"/>
              <a:ext cx="528638" cy="336550"/>
              <a:chOff x="4307" y="2352"/>
              <a:chExt cx="333" cy="212"/>
            </a:xfrm>
          </p:grpSpPr>
          <p:sp>
            <p:nvSpPr>
              <p:cNvPr id="58" name="Oval 1103"/>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59" name="Text Box 1104"/>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grpSp>
          <p:nvGrpSpPr>
            <p:cNvPr id="53" name="Group 1105"/>
            <p:cNvGrpSpPr>
              <a:grpSpLocks/>
            </p:cNvGrpSpPr>
            <p:nvPr/>
          </p:nvGrpSpPr>
          <p:grpSpPr bwMode="auto">
            <a:xfrm>
              <a:off x="7777176" y="2057400"/>
              <a:ext cx="528638" cy="336550"/>
              <a:chOff x="4307" y="2352"/>
              <a:chExt cx="333" cy="212"/>
            </a:xfrm>
          </p:grpSpPr>
          <p:sp>
            <p:nvSpPr>
              <p:cNvPr id="56" name="Oval 1106"/>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a:effectLst/>
            </p:spPr>
            <p:txBody>
              <a:bodyPr wrap="none" anchor="ctr"/>
              <a:lstStyle/>
              <a:p>
                <a:endParaRPr lang="en-US"/>
              </a:p>
            </p:txBody>
          </p:sp>
          <p:sp>
            <p:nvSpPr>
              <p:cNvPr id="57" name="Text Box 1107"/>
              <p:cNvSpPr txBox="1">
                <a:spLocks noChangeArrowheads="1"/>
              </p:cNvSpPr>
              <p:nvPr/>
            </p:nvSpPr>
            <p:spPr bwMode="auto">
              <a:xfrm>
                <a:off x="4307" y="2352"/>
                <a:ext cx="333" cy="212"/>
              </a:xfrm>
              <a:prstGeom prst="rect">
                <a:avLst/>
              </a:prstGeom>
              <a:noFill/>
              <a:ln w="9525">
                <a:noFill/>
                <a:miter lim="800000"/>
                <a:headEnd/>
                <a:tailEnd/>
              </a:ln>
              <a:effectLst/>
            </p:spPr>
            <p:txBody>
              <a:bodyPr wrap="none">
                <a:spAutoFit/>
              </a:bodyPr>
              <a:lstStyle/>
              <a:p>
                <a:pPr algn="ctr">
                  <a:spcBef>
                    <a:spcPct val="20000"/>
                  </a:spcBef>
                </a:pPr>
                <a:r>
                  <a:rPr lang="en-US" sz="1600">
                    <a:latin typeface="Symbol" pitchFamily="18" charset="2"/>
                  </a:rPr>
                  <a:t>f</a:t>
                </a:r>
                <a:r>
                  <a:rPr lang="en-US" sz="1600">
                    <a:latin typeface="Times New Roman" pitchFamily="18" charset="0"/>
                  </a:rPr>
                  <a:t>(  )</a:t>
                </a:r>
              </a:p>
            </p:txBody>
          </p:sp>
        </p:grpSp>
        <p:sp>
          <p:nvSpPr>
            <p:cNvPr id="54" name="Text Box 1108"/>
            <p:cNvSpPr txBox="1">
              <a:spLocks noChangeArrowheads="1"/>
            </p:cNvSpPr>
            <p:nvPr/>
          </p:nvSpPr>
          <p:spPr bwMode="auto">
            <a:xfrm>
              <a:off x="6019800" y="3124200"/>
              <a:ext cx="1849438" cy="457200"/>
            </a:xfrm>
            <a:prstGeom prst="rect">
              <a:avLst/>
            </a:prstGeom>
            <a:noFill/>
            <a:ln w="9525">
              <a:noFill/>
              <a:miter lim="800000"/>
              <a:headEnd/>
              <a:tailEnd/>
            </a:ln>
            <a:effectLst/>
          </p:spPr>
          <p:txBody>
            <a:bodyPr wrap="none">
              <a:spAutoFit/>
            </a:bodyPr>
            <a:lstStyle/>
            <a:p>
              <a:pPr algn="ctr">
                <a:spcBef>
                  <a:spcPct val="20000"/>
                </a:spcBef>
              </a:pPr>
              <a:r>
                <a:rPr lang="en-US">
                  <a:latin typeface="Times New Roman" pitchFamily="18" charset="0"/>
                </a:rPr>
                <a:t>Feature space</a:t>
              </a:r>
            </a:p>
          </p:txBody>
        </p:sp>
        <p:sp>
          <p:nvSpPr>
            <p:cNvPr id="55" name="Text Box 1109"/>
            <p:cNvSpPr txBox="1">
              <a:spLocks noChangeArrowheads="1"/>
            </p:cNvSpPr>
            <p:nvPr/>
          </p:nvSpPr>
          <p:spPr bwMode="auto">
            <a:xfrm>
              <a:off x="2192338" y="3200400"/>
              <a:ext cx="1579562" cy="457200"/>
            </a:xfrm>
            <a:prstGeom prst="rect">
              <a:avLst/>
            </a:prstGeom>
            <a:noFill/>
            <a:ln w="9525">
              <a:noFill/>
              <a:miter lim="800000"/>
              <a:headEnd/>
              <a:tailEnd/>
            </a:ln>
            <a:effectLst/>
          </p:spPr>
          <p:txBody>
            <a:bodyPr wrap="none">
              <a:spAutoFit/>
            </a:bodyPr>
            <a:lstStyle/>
            <a:p>
              <a:pPr algn="ctr">
                <a:spcBef>
                  <a:spcPct val="20000"/>
                </a:spcBef>
              </a:pPr>
              <a:r>
                <a:rPr lang="en-US">
                  <a:latin typeface="Times New Roman" pitchFamily="18" charset="0"/>
                </a:rPr>
                <a:t>Input space</a:t>
              </a:r>
            </a:p>
          </p:txBody>
        </p:sp>
      </p:grpSp>
      <p:sp>
        <p:nvSpPr>
          <p:cNvPr id="92" name="Rectangle 4"/>
          <p:cNvSpPr>
            <a:spLocks noChangeArrowheads="1"/>
          </p:cNvSpPr>
          <p:nvPr/>
        </p:nvSpPr>
        <p:spPr bwMode="auto">
          <a:xfrm>
            <a:off x="228601" y="622595"/>
            <a:ext cx="8686800" cy="622596"/>
          </a:xfrm>
          <a:prstGeom prst="rect">
            <a:avLst/>
          </a:prstGeom>
          <a:noFill/>
          <a:ln w="9525">
            <a:noFill/>
            <a:miter lim="800000"/>
            <a:headEnd/>
            <a:tailEnd/>
          </a:ln>
          <a:effectLst/>
        </p:spPr>
        <p:txBody>
          <a:bodyPr wrap="square" lIns="0" tIns="0" rIns="0" bIns="0">
            <a:noAutofit/>
          </a:bodyPr>
          <a:lstStyle/>
          <a:p>
            <a:pPr marL="165100" indent="-165100">
              <a:spcAft>
                <a:spcPts val="1200"/>
              </a:spcAft>
              <a:buFont typeface="Arial" pitchFamily="34" charset="0"/>
              <a:buChar char="•"/>
            </a:pPr>
            <a:r>
              <a:rPr lang="en-US" sz="1800" b="1" dirty="0"/>
              <a:t>Thus far we have only considered linear decision surfaces. How do we generalize this to a nonlinear surface?</a:t>
            </a:r>
          </a:p>
        </p:txBody>
      </p:sp>
      <mc:AlternateContent xmlns:mc="http://schemas.openxmlformats.org/markup-compatibility/2006" xmlns:a14="http://schemas.microsoft.com/office/drawing/2010/main">
        <mc:Choice Requires="a14">
          <p:sp>
            <p:nvSpPr>
              <p:cNvPr id="93" name="Rectangle 4"/>
              <p:cNvSpPr>
                <a:spLocks noChangeArrowheads="1"/>
              </p:cNvSpPr>
              <p:nvPr/>
            </p:nvSpPr>
            <p:spPr bwMode="auto">
              <a:xfrm>
                <a:off x="207835" y="4095347"/>
                <a:ext cx="8728329" cy="2363917"/>
              </a:xfrm>
              <a:prstGeom prst="rect">
                <a:avLst/>
              </a:prstGeom>
              <a:noFill/>
              <a:ln w="9525">
                <a:noFill/>
                <a:miter lim="800000"/>
                <a:headEnd/>
                <a:tailEnd/>
              </a:ln>
              <a:effectLst/>
            </p:spPr>
            <p:txBody>
              <a:bodyPr wrap="square" lIns="0" tIns="0" rIns="0" bIns="0">
                <a:spAutoFit/>
              </a:bodyPr>
              <a:lstStyle/>
              <a:p>
                <a:pPr marL="165100" indent="-165100">
                  <a:spcBef>
                    <a:spcPts val="0"/>
                  </a:spcBef>
                  <a:spcAft>
                    <a:spcPts val="1200"/>
                  </a:spcAft>
                  <a:buFont typeface="Arial" pitchFamily="34" charset="0"/>
                  <a:buChar char="•"/>
                </a:pPr>
                <a:r>
                  <a:rPr lang="en-US" sz="1800" b="1" dirty="0"/>
                  <a:t>Our approach will be to transform the data to a higher dimensional space where the data can be separated by a linear surface.</a:t>
                </a:r>
              </a:p>
              <a:p>
                <a:pPr marL="165100" indent="-165100">
                  <a:spcBef>
                    <a:spcPts val="0"/>
                  </a:spcBef>
                  <a:spcAft>
                    <a:spcPts val="600"/>
                  </a:spcAft>
                  <a:buFont typeface="Arial" pitchFamily="34" charset="0"/>
                  <a:buChar char="•"/>
                </a:pPr>
                <a:r>
                  <a:rPr lang="en-US" sz="1800" b="1" dirty="0"/>
                  <a:t>Define a kernel function:</a:t>
                </a:r>
              </a:p>
              <a:p>
                <a:pPr marL="466725">
                  <a:spcBef>
                    <a:spcPts val="0"/>
                  </a:spcBef>
                  <a:spcAft>
                    <a:spcPts val="600"/>
                  </a:spcAft>
                </a:pPr>
                <a14:m>
                  <m:oMath xmlns:m="http://schemas.openxmlformats.org/officeDocument/2006/math">
                    <m:r>
                      <a:rPr lang="en-US" sz="1800" b="0" i="1" smtClean="0">
                        <a:latin typeface="Cambria Math" panose="02040503050406030204" pitchFamily="18" charset="0"/>
                      </a:rPr>
                      <m:t>𝐾</m:t>
                    </m:r>
                    <m:d>
                      <m:dPr>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𝑗</m:t>
                            </m:r>
                          </m:sub>
                        </m:sSub>
                      </m:e>
                    </m:d>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𝜙</m:t>
                    </m:r>
                    <m:d>
                      <m:dPr>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a:latin typeface="Cambria Math" panose="02040503050406030204" pitchFamily="18" charset="0"/>
                              </a:rPr>
                              <m:t>𝑖</m:t>
                            </m:r>
                          </m:sub>
                        </m:sSub>
                      </m:e>
                    </m:d>
                  </m:oMath>
                </a14:m>
                <a:r>
                  <a:rPr lang="en-US" sz="1800" dirty="0">
                    <a:ea typeface="Cambria Math" panose="02040503050406030204" pitchFamily="18" charset="0"/>
                  </a:rPr>
                  <a:t> </a:t>
                </a:r>
                <a14:m>
                  <m:oMath xmlns:m="http://schemas.openxmlformats.org/officeDocument/2006/math">
                    <m:r>
                      <a:rPr lang="en-US" sz="1800" b="0" i="1">
                        <a:latin typeface="Cambria Math" panose="02040503050406030204" pitchFamily="18" charset="0"/>
                        <a:ea typeface="Cambria Math" panose="02040503050406030204" pitchFamily="18" charset="0"/>
                      </a:rPr>
                      <m:t>𝜙</m:t>
                    </m:r>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𝑗</m:t>
                            </m:r>
                          </m:sub>
                        </m:sSub>
                      </m:e>
                    </m:d>
                  </m:oMath>
                </a14:m>
                <a:endParaRPr lang="en-US" sz="1800" dirty="0"/>
              </a:p>
              <a:p>
                <a:pPr marL="173038" indent="-173038">
                  <a:spcBef>
                    <a:spcPts val="0"/>
                  </a:spcBef>
                  <a:spcAft>
                    <a:spcPts val="600"/>
                  </a:spcAft>
                  <a:buFont typeface="Arial" panose="020B0604020202020204" pitchFamily="34" charset="0"/>
                  <a:buChar char="•"/>
                </a:pPr>
                <a:r>
                  <a:rPr lang="en-US" sz="1800" b="1" dirty="0"/>
                  <a:t>Examples of successful kernel functions include a polynomial function:</a:t>
                </a:r>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sSup>
                        <m:sSupPr>
                          <m:ctrlPr>
                            <a:rPr lang="en-US" sz="1800" i="1" smtClean="0">
                              <a:latin typeface="Cambria Math" panose="02040503050406030204" pitchFamily="18" charset="0"/>
                            </a:rPr>
                          </m:ctrlPr>
                        </m:sSupPr>
                        <m:e>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r>
                                <a:rPr lang="en-US" sz="1800" i="1">
                                  <a:latin typeface="Cambria Math" panose="02040503050406030204" pitchFamily="18" charset="0"/>
                                </a:rPr>
                                <m:t>+1</m:t>
                              </m:r>
                            </m:e>
                          </m:d>
                        </m:e>
                        <m:sup>
                          <m:r>
                            <a:rPr lang="en-US" sz="1800" b="0" i="1" smtClean="0">
                              <a:latin typeface="Cambria Math" panose="02040503050406030204" pitchFamily="18" charset="0"/>
                            </a:rPr>
                            <m:t>𝑑</m:t>
                          </m:r>
                        </m:sup>
                      </m:sSup>
                    </m:oMath>
                  </m:oMathPara>
                </a14:m>
                <a:endParaRPr lang="en-US" sz="1800" b="1" dirty="0"/>
              </a:p>
            </p:txBody>
          </p:sp>
        </mc:Choice>
        <mc:Fallback xmlns="">
          <p:sp>
            <p:nvSpPr>
              <p:cNvPr id="93" name="Rectangle 4"/>
              <p:cNvSpPr>
                <a:spLocks noRot="1" noChangeAspect="1" noMove="1" noResize="1" noEditPoints="1" noAdjustHandles="1" noChangeArrowheads="1" noChangeShapeType="1" noTextEdit="1"/>
              </p:cNvSpPr>
              <p:nvPr/>
            </p:nvSpPr>
            <p:spPr bwMode="auto">
              <a:xfrm>
                <a:off x="207835" y="4095347"/>
                <a:ext cx="8728329" cy="2363917"/>
              </a:xfrm>
              <a:prstGeom prst="rect">
                <a:avLst/>
              </a:prstGeom>
              <a:blipFill>
                <a:blip r:embed="rId3"/>
                <a:stretch>
                  <a:fillRect l="-1453" t="-3209"/>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414498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Kernel Functions</a:t>
            </a:r>
          </a:p>
        </p:txBody>
      </p:sp>
      <mc:AlternateContent xmlns:mc="http://schemas.openxmlformats.org/markup-compatibility/2006" xmlns:a14="http://schemas.microsoft.com/office/drawing/2010/main">
        <mc:Choice Requires="a14">
          <p:sp>
            <p:nvSpPr>
              <p:cNvPr id="93" name="Rectangle 4"/>
              <p:cNvSpPr>
                <a:spLocks noChangeArrowheads="1"/>
              </p:cNvSpPr>
              <p:nvPr/>
            </p:nvSpPr>
            <p:spPr bwMode="auto">
              <a:xfrm>
                <a:off x="228600" y="707571"/>
                <a:ext cx="8686800" cy="5747657"/>
              </a:xfrm>
              <a:prstGeom prst="rect">
                <a:avLst/>
              </a:prstGeom>
              <a:noFill/>
              <a:ln w="9525">
                <a:noFill/>
                <a:miter lim="800000"/>
                <a:headEnd/>
                <a:tailEnd/>
              </a:ln>
              <a:effectLst/>
            </p:spPr>
            <p:txBody>
              <a:bodyPr wrap="square" lIns="0" tIns="0" rIns="0" bIns="0">
                <a:noAutofit/>
              </a:bodyPr>
              <a:lstStyle/>
              <a:p>
                <a:pPr marL="173038" indent="-173038">
                  <a:spcBef>
                    <a:spcPts val="0"/>
                  </a:spcBef>
                  <a:spcAft>
                    <a:spcPts val="600"/>
                  </a:spcAft>
                  <a:buFont typeface="Arial" panose="020B0604020202020204" pitchFamily="34" charset="0"/>
                  <a:buChar char="•"/>
                </a:pPr>
                <a:r>
                  <a:rPr lang="en-US" sz="1800" b="1" dirty="0"/>
                  <a:t>Other popular kernels are a radial basis</a:t>
                </a:r>
                <a:br>
                  <a:rPr lang="en-US" sz="1800" b="1" dirty="0"/>
                </a:br>
                <a:r>
                  <a:rPr lang="en-US" sz="1800" b="1" dirty="0"/>
                  <a:t>function (popular with neural networks):</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r>
                        <a:rPr lang="en-US" sz="1800" b="0" i="1" smtClean="0">
                          <a:latin typeface="Cambria Math" panose="02040503050406030204" pitchFamily="18" charset="0"/>
                        </a:rPr>
                        <m:t>𝑒𝑥𝑝</m:t>
                      </m:r>
                      <m:d>
                        <m:dPr>
                          <m:ctrlPr>
                            <a:rPr lang="en-US" sz="1800" b="0" i="1" smtClean="0">
                              <a:latin typeface="Cambria Math" panose="02040503050406030204" pitchFamily="18" charset="0"/>
                            </a:rPr>
                          </m:ctrlPr>
                        </m:dPr>
                        <m:e>
                          <m:f>
                            <m:fPr>
                              <m:type m:val="lin"/>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d>
                                    <m:dPr>
                                      <m:begChr m:val="‖"/>
                                      <m:endChr m:val="‖"/>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2</m:t>
                              </m:r>
                              <m:sSup>
                                <m:sSupPr>
                                  <m:ctrlPr>
                                    <a:rPr lang="en-US" sz="1800" b="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den>
                          </m:f>
                        </m:e>
                      </m:d>
                    </m:oMath>
                  </m:oMathPara>
                </a14:m>
                <a:endParaRPr lang="en-US" sz="1800" b="1" dirty="0"/>
              </a:p>
              <a:p>
                <a:pPr marL="173038">
                  <a:spcBef>
                    <a:spcPts val="0"/>
                  </a:spcBef>
                  <a:spcAft>
                    <a:spcPts val="600"/>
                  </a:spcAft>
                </a:pPr>
                <a:r>
                  <a:rPr lang="en-US" sz="1800" b="1" dirty="0"/>
                  <a:t>and a sigmoid function:</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sSubSup>
                                <m:sSubSupPr>
                                  <m:ctrlPr>
                                    <a:rPr lang="en-US" sz="1800" i="1">
                                      <a:latin typeface="Cambria Math" panose="02040503050406030204" pitchFamily="18" charset="0"/>
                                    </a:rPr>
                                  </m:ctrlPr>
                                </m:sSubSupPr>
                                <m:e>
                                  <m:r>
                                    <a:rPr lang="en-US" sz="1800" i="1">
                                      <a:latin typeface="Cambria Math" panose="02040503050406030204" pitchFamily="18" charset="0"/>
                                    </a:rPr>
                                    <m:t>𝑘</m:t>
                                  </m:r>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sup>
                          </m:sSup>
                        </m:den>
                      </m:f>
                    </m:oMath>
                  </m:oMathPara>
                </a14:m>
                <a:endParaRPr lang="en-US" sz="1800" i="1" dirty="0">
                  <a:latin typeface="Cambria Math" panose="02040503050406030204" pitchFamily="18" charset="0"/>
                  <a:ea typeface="Cambria Math" panose="02040503050406030204" pitchFamily="18" charset="0"/>
                </a:endParaRPr>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r>
                        <a:rPr lang="en-US" sz="1800" i="1">
                          <a:latin typeface="Cambria Math" panose="02040503050406030204" pitchFamily="18" charset="0"/>
                        </a:rPr>
                        <m:t>=</m:t>
                      </m:r>
                      <m:r>
                        <a:rPr lang="en-US" sz="1800" b="0" i="1" smtClean="0">
                          <a:latin typeface="Cambria Math" panose="02040503050406030204" pitchFamily="18" charset="0"/>
                        </a:rPr>
                        <m:t>𝑡𝑎𝑛h</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b="0" i="1" smtClean="0">
                                  <a:latin typeface="Cambria Math" panose="02040503050406030204" pitchFamily="18" charset="0"/>
                                </a:rPr>
                                <m:t>𝑘</m:t>
                              </m:r>
                              <m:r>
                                <a:rPr lang="en-US" sz="1800" b="1" i="1">
                                  <a:latin typeface="Cambria Math" panose="02040503050406030204" pitchFamily="18" charset="0"/>
                                </a:rPr>
                                <m:t>𝒙</m:t>
                              </m:r>
                            </m:e>
                            <m:sub>
                              <m:r>
                                <a:rPr lang="en-US" sz="1800" i="1">
                                  <a:latin typeface="Cambria Math" panose="02040503050406030204" pitchFamily="18" charset="0"/>
                                </a:rPr>
                                <m:t>𝑖</m:t>
                              </m:r>
                            </m:sub>
                            <m:sup>
                              <m:r>
                                <a:rPr lang="en-US" sz="1800" i="1">
                                  <a:latin typeface="Cambria Math" panose="02040503050406030204" pitchFamily="18" charset="0"/>
                                </a:rPr>
                                <m:t>𝑡</m:t>
                              </m:r>
                            </m:sup>
                          </m:sSubSup>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d>
                    </m:oMath>
                  </m:oMathPara>
                </a14:m>
                <a:endParaRPr lang="en-US" sz="1800" b="1" dirty="0"/>
              </a:p>
              <a:p>
                <a:pPr marL="173038" indent="-173038">
                  <a:spcBef>
                    <a:spcPts val="0"/>
                  </a:spcBef>
                  <a:spcAft>
                    <a:spcPts val="1200"/>
                  </a:spcAft>
                  <a:buFont typeface="Arial" panose="020B0604020202020204" pitchFamily="34" charset="0"/>
                  <a:buChar char="•"/>
                </a:pPr>
                <a:r>
                  <a:rPr lang="en-US" sz="1800" b="1" dirty="0"/>
                  <a:t>Our optimization does not change</a:t>
                </a:r>
                <a:br>
                  <a:rPr lang="en-US" sz="1800" b="1" dirty="0"/>
                </a:br>
                <a:r>
                  <a:rPr lang="en-US" sz="1800" b="1" dirty="0"/>
                  <a:t>significantly:</a:t>
                </a:r>
              </a:p>
              <a:p>
                <a:pPr marL="466725">
                  <a:spcBef>
                    <a:spcPts val="0"/>
                  </a:spcBef>
                  <a:spcAft>
                    <a:spcPts val="600"/>
                  </a:spcAft>
                </a:pPr>
                <a14:m>
                  <m:oMath xmlns:m="http://schemas.openxmlformats.org/officeDocument/2006/math">
                    <m:r>
                      <a:rPr lang="en-US" sz="1800" b="0" i="1" smtClean="0">
                        <a:latin typeface="Cambria Math" panose="02040503050406030204" pitchFamily="18" charset="0"/>
                      </a:rPr>
                      <m:t>𝑚𝑎𝑥</m:t>
                    </m:r>
                    <m:r>
                      <a:rPr lang="en-US" sz="1800" b="0" i="1" smtClean="0">
                        <a:latin typeface="Cambria Math" panose="02040503050406030204" pitchFamily="18" charset="0"/>
                      </a:rPr>
                      <m:t> </m:t>
                    </m:r>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nary>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nary>
                          <m:naryPr>
                            <m:chr m:val="∑"/>
                            <m:ctrlPr>
                              <a:rPr lang="en-US" sz="1800" i="1">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smtClean="0">
                                    <a:latin typeface="Cambria Math" panose="02040503050406030204" pitchFamily="18" charset="0"/>
                                    <a:ea typeface="Cambria Math" panose="02040503050406030204" pitchFamily="18" charset="0"/>
                                  </a:rPr>
                                  <m:t>𝒋</m:t>
                                </m:r>
                              </m:sub>
                            </m:sSub>
                          </m:e>
                        </m:nary>
                      </m:e>
                    </m:nary>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𝑗</m:t>
                        </m:r>
                      </m:sub>
                    </m:sSub>
                  </m:oMath>
                </a14:m>
                <a:r>
                  <a:rPr lang="en-US" sz="1800" dirty="0"/>
                  <a:t> </a:t>
                </a:r>
                <a14:m>
                  <m:oMath xmlns:m="http://schemas.openxmlformats.org/officeDocument/2006/math">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oMath>
                </a14:m>
                <a:endParaRPr lang="en-US" sz="1800" dirty="0"/>
              </a:p>
              <a:p>
                <a:pPr marL="466725">
                  <a:spcBef>
                    <a:spcPts val="0"/>
                  </a:spcBef>
                  <a:spcAft>
                    <a:spcPts val="12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𝑠𝑢𝑏𝑗𝑒𝑐𝑡</m:t>
                      </m:r>
                      <m:r>
                        <a:rPr lang="en-US" sz="1800" b="0" i="1" smtClean="0">
                          <a:latin typeface="Cambria Math" panose="02040503050406030204" pitchFamily="18" charset="0"/>
                        </a:rPr>
                        <m:t> </m:t>
                      </m:r>
                      <m:r>
                        <a:rPr lang="en-US" sz="1800" b="0" i="1" smtClean="0">
                          <a:latin typeface="Cambria Math" panose="02040503050406030204" pitchFamily="18" charset="0"/>
                        </a:rPr>
                        <m:t>𝑡𝑜</m:t>
                      </m:r>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ea typeface="Cambria Math" panose="02040503050406030204" pitchFamily="18" charset="0"/>
                        </a:rPr>
                        <m:t>≥</m:t>
                      </m:r>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b="1" i="1" smtClean="0">
                          <a:latin typeface="Cambria Math" panose="02040503050406030204" pitchFamily="18" charset="0"/>
                          <a:ea typeface="Cambria Math" panose="02040503050406030204" pitchFamily="18" charset="0"/>
                        </a:rPr>
                        <m:t>,   </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e>
                      </m:nary>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=0</m:t>
                      </m:r>
                    </m:oMath>
                  </m:oMathPara>
                </a14:m>
                <a:endParaRPr lang="en-US" sz="1800" dirty="0"/>
              </a:p>
              <a:p>
                <a:pPr marL="173038" indent="-173038">
                  <a:spcBef>
                    <a:spcPts val="0"/>
                  </a:spcBef>
                  <a:spcAft>
                    <a:spcPts val="600"/>
                  </a:spcAft>
                  <a:buFont typeface="Arial" panose="020B0604020202020204" pitchFamily="34" charset="0"/>
                  <a:buChar char="•"/>
                </a:pPr>
                <a:r>
                  <a:rPr lang="en-US" sz="1800" b="1" dirty="0"/>
                  <a:t>The final classifier has a similar form:</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1" i="1">
                              <a:latin typeface="Cambria Math" panose="02040503050406030204" pitchFamily="18" charset="0"/>
                            </a:rPr>
                            <m:t>𝒙</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sSub>
                            <m:sSubPr>
                              <m:ctrlPr>
                                <a:rPr lang="en-US" sz="1800" b="1"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𝛼</m:t>
                              </m:r>
                            </m:e>
                            <m:sub>
                              <m:r>
                                <a:rPr lang="en-US" sz="1800" b="1" i="1">
                                  <a:latin typeface="Cambria Math" panose="02040503050406030204" pitchFamily="18" charset="0"/>
                                </a:rPr>
                                <m:t>𝒊</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𝐾</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𝒙</m:t>
                                  </m:r>
                                </m:e>
                                <m:sub>
                                  <m:r>
                                    <a:rPr lang="en-US" sz="1800" i="1">
                                      <a:latin typeface="Cambria Math" panose="02040503050406030204" pitchFamily="18" charset="0"/>
                                    </a:rPr>
                                    <m:t>𝑗</m:t>
                                  </m:r>
                                </m:sub>
                              </m:sSub>
                            </m:e>
                          </m:d>
                        </m:e>
                      </m:nary>
                      <m:r>
                        <a:rPr lang="en-US" sz="1800" i="1">
                          <a:latin typeface="Cambria Math" panose="02040503050406030204" pitchFamily="18" charset="0"/>
                        </a:rPr>
                        <m:t>+</m:t>
                      </m:r>
                      <m:r>
                        <a:rPr lang="en-US" sz="1800" i="1">
                          <a:latin typeface="Cambria Math" panose="02040503050406030204" pitchFamily="18" charset="0"/>
                        </a:rPr>
                        <m:t>𝑏</m:t>
                      </m:r>
                    </m:oMath>
                  </m:oMathPara>
                </a14:m>
                <a:endParaRPr lang="en-US" sz="1800" b="1" dirty="0"/>
              </a:p>
              <a:p>
                <a:pPr marL="173038" indent="-173038">
                  <a:spcBef>
                    <a:spcPts val="3600"/>
                  </a:spcBef>
                  <a:spcAft>
                    <a:spcPts val="1800"/>
                  </a:spcAft>
                  <a:buFont typeface="Arial" panose="020B0604020202020204" pitchFamily="34" charset="0"/>
                  <a:buChar char="•"/>
                </a:pPr>
                <a:endParaRPr lang="en-US" sz="1800" b="1" dirty="0"/>
              </a:p>
              <a:p>
                <a:pPr marL="173038" indent="-173038">
                  <a:spcBef>
                    <a:spcPts val="3600"/>
                  </a:spcBef>
                  <a:spcAft>
                    <a:spcPts val="1800"/>
                  </a:spcAft>
                  <a:buFont typeface="Arial" panose="020B0604020202020204" pitchFamily="34" charset="0"/>
                  <a:buChar char="•"/>
                </a:pPr>
                <a:endParaRPr lang="en-US" sz="1800" b="1" dirty="0"/>
              </a:p>
            </p:txBody>
          </p:sp>
        </mc:Choice>
        <mc:Fallback xmlns="">
          <p:sp>
            <p:nvSpPr>
              <p:cNvPr id="93" name="Rectangle 4"/>
              <p:cNvSpPr>
                <a:spLocks noRot="1" noChangeAspect="1" noMove="1" noResize="1" noEditPoints="1" noAdjustHandles="1" noChangeArrowheads="1" noChangeShapeType="1" noTextEdit="1"/>
              </p:cNvSpPr>
              <p:nvPr/>
            </p:nvSpPr>
            <p:spPr bwMode="auto">
              <a:xfrm>
                <a:off x="228600" y="707571"/>
                <a:ext cx="8686800" cy="5747657"/>
              </a:xfrm>
              <a:prstGeom prst="rect">
                <a:avLst/>
              </a:prstGeom>
              <a:blipFill>
                <a:blip r:embed="rId4"/>
                <a:stretch>
                  <a:fillRect l="-1606" t="-1322" b="-24229"/>
                </a:stretch>
              </a:blipFill>
              <a:ln w="9525">
                <a:noFill/>
                <a:miter lim="800000"/>
                <a:headEnd/>
                <a:tailEnd/>
              </a:ln>
              <a:effectLst/>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02150" y="3282950"/>
          <a:ext cx="139700" cy="292100"/>
        </p:xfrm>
        <a:graphic>
          <a:graphicData uri="http://schemas.openxmlformats.org/presentationml/2006/ole">
            <mc:AlternateContent xmlns:mc="http://schemas.openxmlformats.org/markup-compatibility/2006">
              <mc:Choice xmlns:v="urn:schemas-microsoft-com:vml" Requires="v">
                <p:oleObj name="Equation" r:id="rId5" imgW="139680" imgH="291960" progId="Equation.3">
                  <p:embed/>
                </p:oleObj>
              </mc:Choice>
              <mc:Fallback>
                <p:oleObj name="Equation" r:id="rId5" imgW="13968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50" y="3282950"/>
                        <a:ext cx="139700" cy="292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168164" name="Picture 228">
            <a:hlinkClick r:id="rId7"/>
            <a:extLst>
              <a:ext uri="{FF2B5EF4-FFF2-40B4-BE49-F238E27FC236}">
                <a16:creationId xmlns:a16="http://schemas.microsoft.com/office/drawing/2014/main" id="{4021BEF6-B920-3F4D-BC63-6C20397350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44" y="707571"/>
            <a:ext cx="3590956" cy="29491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8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j$&#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7"/>
  <p:tag name="PICTUREFILESIZE" val="1549"/>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i$&#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5"/>
  <p:tag name="PICTUREFILESIZE" val="142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i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8"/>
  <p:tag name="PICTUREFILESIZE" val="1269"/>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j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0"/>
  <p:tag name="PICTUREFILESIZE" val="1338"/>
</p:tagLst>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8101</TotalTime>
  <Words>2206</Words>
  <Application>Microsoft Macintosh PowerPoint</Application>
  <PresentationFormat>Letter Paper (8.5x11 in)</PresentationFormat>
  <Paragraphs>186</Paragraphs>
  <Slides>14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Cambria Math</vt:lpstr>
      <vt:lpstr>Symbol</vt:lpstr>
      <vt:lpstr>Times</vt:lpstr>
      <vt:lpstr>Times New Roman</vt:lpstr>
      <vt:lpstr>Wingdings</vt:lpstr>
      <vt:lpstr>isip_default</vt:lpstr>
      <vt:lpstr>1_lecture_title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460</cp:revision>
  <dcterms:created xsi:type="dcterms:W3CDTF">2002-09-12T17:13:32Z</dcterms:created>
  <dcterms:modified xsi:type="dcterms:W3CDTF">2023-03-20T12:21:51Z</dcterms:modified>
</cp:coreProperties>
</file>