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bffee4fc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bffee4fc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Lot</a:t>
            </a:r>
            <a:r>
              <a:rPr lang="en"/>
              <a:t> of people believe that diamonds are sourced from coal. This could not be farther from the truth. Diamonds have existed longer than there has been living creatures on the planet which is what causes the formation of coal. Rather diamonds are formed from incredible heat and pressure somewhere 90 miles in the earth where temperatures range to about 2000F. </a:t>
            </a:r>
            <a:r>
              <a:rPr lang="en"/>
              <a:t>It's</a:t>
            </a:r>
            <a:r>
              <a:rPr lang="en"/>
              <a:t> with these temperatures that diamonds can be formed and remain stably. Diamonds reach the surface through volcanic activity whether it be igneous intrusions or other means. Also as a fun fact diamonds are incredible unstable at normal atmospheric pressure and diamonds exposed to such condition are slowly transforming into graphite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bffee4fc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bffee4fc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Diamonds take billions of years to form under constant exposure of incredible heat and temperature. The romans used to think diamonds where tears cried by the gods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bffee4fc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bffee4fc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a very rare type of igneous intrusion called Kimberlite Pipes that takes thousands of years. Once it reaches the surface </a:t>
            </a:r>
            <a:r>
              <a:rPr lang="en"/>
              <a:t>it's</a:t>
            </a:r>
            <a:r>
              <a:rPr lang="en"/>
              <a:t> incredibly violent and often more explosive than some of the biggest recorded </a:t>
            </a:r>
            <a:r>
              <a:rPr lang="en"/>
              <a:t>eruptions.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bffee4fc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bffee4fc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Pit mining is pretty boring. Basically miners dig out the surface of a kimberlite deposit and load it with explosives. They detonate a massive deep explosion that breaks all the ore up where it is then hauled out to special processing plants that sort and collect the diamonds. Alluvial mining is a little bit different in that it searches for where the </a:t>
            </a:r>
            <a:r>
              <a:rPr lang="en"/>
              <a:t>eroded</a:t>
            </a:r>
            <a:r>
              <a:rPr lang="en"/>
              <a:t> sediments of kimberlite may have been deposited. Over time they can be completely eroded allowing for diamonds to be deposited across in rivers. Marine mining is basically a massive vacuum that sucks up gravel to be </a:t>
            </a:r>
            <a:r>
              <a:rPr lang="en"/>
              <a:t>processed</a:t>
            </a:r>
            <a:r>
              <a:rPr lang="en"/>
              <a:t>. The coasts of africa are actually the richest location for diamonds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bffee4fc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bffee4fc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Diamonds have many uses that most people </a:t>
            </a:r>
            <a:r>
              <a:rPr lang="en"/>
              <a:t>wouldn't</a:t>
            </a:r>
            <a:r>
              <a:rPr lang="en"/>
              <a:t> even be aware of. One of the most common known usages of diamonds is in abrasive applications such as saws and drills. But not many people know that diamonds are actually used in computer chips to increase </a:t>
            </a:r>
            <a:r>
              <a:rPr lang="en"/>
              <a:t>performance</a:t>
            </a:r>
            <a:r>
              <a:rPr lang="en"/>
              <a:t> as well as in the tip the needle in a record player. The reason for this is diamonds can vibrate very quickly without </a:t>
            </a:r>
            <a:r>
              <a:rPr lang="en"/>
              <a:t>undergoing</a:t>
            </a:r>
            <a:r>
              <a:rPr lang="en"/>
              <a:t> any deformation making it one of the #1 picks for anyone who is a </a:t>
            </a:r>
            <a:r>
              <a:rPr lang="en"/>
              <a:t>audiophile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bffee4fc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bffee4fc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eology.com/articles/diamonds-from-coal/" TargetMode="External"/><Relationship Id="rId4" Type="http://schemas.openxmlformats.org/officeDocument/2006/relationships/hyperlink" Target="https://www.shimansky.co.za/discover/about-diamonds/mining" TargetMode="External"/><Relationship Id="rId5" Type="http://schemas.openxmlformats.org/officeDocument/2006/relationships/hyperlink" Target="https://www.capetowndiamondmuseum.org/blog/2017/05/fascinating-uses-for-diamonds-beyond-jewellery-mak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Diamonds Form	</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Gavin McRoy</a:t>
            </a:r>
            <a:endParaRPr/>
          </a:p>
        </p:txBody>
      </p:sp>
      <p:pic>
        <p:nvPicPr>
          <p:cNvPr id="61" name="Google Shape;61;p13"/>
          <p:cNvPicPr preferRelativeResize="0"/>
          <p:nvPr/>
        </p:nvPicPr>
        <p:blipFill>
          <a:blip r:embed="rId3">
            <a:alphaModFix/>
          </a:blip>
          <a:stretch>
            <a:fillRect/>
          </a:stretch>
        </p:blipFill>
        <p:spPr>
          <a:xfrm>
            <a:off x="6459475" y="410825"/>
            <a:ext cx="1922925" cy="144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a:t>
            </a:r>
            <a:r>
              <a:rPr lang="en"/>
              <a:t> Talk About Diamonds	</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Misconceptions</a:t>
            </a:r>
            <a:endParaRPr/>
          </a:p>
          <a:p>
            <a:pPr indent="-342900" lvl="0" marL="457200" rtl="0" algn="l">
              <a:spcBef>
                <a:spcPts val="0"/>
              </a:spcBef>
              <a:spcAft>
                <a:spcPts val="0"/>
              </a:spcAft>
              <a:buSzPts val="1800"/>
              <a:buChar char="●"/>
            </a:pPr>
            <a:r>
              <a:rPr lang="en"/>
              <a:t>Diamond Forming Conditions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they form?</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Subduction Zones</a:t>
            </a:r>
            <a:endParaRPr/>
          </a:p>
          <a:p>
            <a:pPr indent="-342900" lvl="0" marL="457200" rtl="0" algn="l">
              <a:spcBef>
                <a:spcPts val="0"/>
              </a:spcBef>
              <a:spcAft>
                <a:spcPts val="0"/>
              </a:spcAft>
              <a:buSzPts val="1800"/>
              <a:buChar char="●"/>
            </a:pPr>
            <a:r>
              <a:rPr lang="en"/>
              <a:t>Space</a:t>
            </a:r>
            <a:endParaRPr/>
          </a:p>
          <a:p>
            <a:pPr indent="-342900" lvl="0" marL="457200" rtl="0" algn="l">
              <a:spcBef>
                <a:spcPts val="0"/>
              </a:spcBef>
              <a:spcAft>
                <a:spcPts val="0"/>
              </a:spcAft>
              <a:buSzPts val="1800"/>
              <a:buChar char="●"/>
            </a:pPr>
            <a:r>
              <a:rPr lang="en"/>
              <a:t>Meteor Collisions</a:t>
            </a:r>
            <a:endParaRPr/>
          </a:p>
          <a:p>
            <a:pPr indent="-342900" lvl="0" marL="457200" rtl="0" algn="l">
              <a:spcBef>
                <a:spcPts val="0"/>
              </a:spcBef>
              <a:spcAft>
                <a:spcPts val="0"/>
              </a:spcAft>
              <a:buSzPts val="1800"/>
              <a:buChar char="●"/>
            </a:pPr>
            <a:r>
              <a:rPr lang="en"/>
              <a:t>In the Mantle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Diamonds Reach the Surface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Kimberlite Pipes </a:t>
            </a:r>
            <a:endParaRPr/>
          </a:p>
        </p:txBody>
      </p:sp>
      <p:pic>
        <p:nvPicPr>
          <p:cNvPr id="80" name="Google Shape;80;p16"/>
          <p:cNvPicPr preferRelativeResize="0"/>
          <p:nvPr/>
        </p:nvPicPr>
        <p:blipFill>
          <a:blip r:embed="rId3">
            <a:alphaModFix/>
          </a:blip>
          <a:stretch>
            <a:fillRect/>
          </a:stretch>
        </p:blipFill>
        <p:spPr>
          <a:xfrm>
            <a:off x="4061302" y="1536775"/>
            <a:ext cx="4725824" cy="3032099"/>
          </a:xfrm>
          <a:prstGeom prst="rect">
            <a:avLst/>
          </a:prstGeom>
          <a:noFill/>
          <a:ln>
            <a:noFill/>
          </a:ln>
        </p:spPr>
      </p:pic>
      <p:pic>
        <p:nvPicPr>
          <p:cNvPr id="81" name="Google Shape;81;p16"/>
          <p:cNvPicPr preferRelativeResize="0"/>
          <p:nvPr/>
        </p:nvPicPr>
        <p:blipFill>
          <a:blip r:embed="rId4">
            <a:alphaModFix/>
          </a:blip>
          <a:stretch>
            <a:fillRect/>
          </a:stretch>
        </p:blipFill>
        <p:spPr>
          <a:xfrm>
            <a:off x="590870" y="2145070"/>
            <a:ext cx="2265025" cy="224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Diamonds Mined</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Pit Mining</a:t>
            </a:r>
            <a:endParaRPr/>
          </a:p>
          <a:p>
            <a:pPr indent="-342900" lvl="0" marL="457200" rtl="0" algn="l">
              <a:spcBef>
                <a:spcPts val="0"/>
              </a:spcBef>
              <a:spcAft>
                <a:spcPts val="0"/>
              </a:spcAft>
              <a:buSzPts val="1800"/>
              <a:buChar char="●"/>
            </a:pPr>
            <a:r>
              <a:rPr lang="en"/>
              <a:t>Alluvial Mining</a:t>
            </a:r>
            <a:endParaRPr/>
          </a:p>
          <a:p>
            <a:pPr indent="-342900" lvl="0" marL="457200" rtl="0" algn="l">
              <a:spcBef>
                <a:spcPts val="0"/>
              </a:spcBef>
              <a:spcAft>
                <a:spcPts val="0"/>
              </a:spcAft>
              <a:buSzPts val="1800"/>
              <a:buChar char="●"/>
            </a:pPr>
            <a:r>
              <a:rPr lang="en"/>
              <a:t>Marine Mining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Usage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Saw blades (Any Abrasive Use)</a:t>
            </a:r>
            <a:endParaRPr/>
          </a:p>
          <a:p>
            <a:pPr indent="-342900" lvl="0" marL="457200" rtl="0" algn="l">
              <a:spcBef>
                <a:spcPts val="0"/>
              </a:spcBef>
              <a:spcAft>
                <a:spcPts val="0"/>
              </a:spcAft>
              <a:buSzPts val="1800"/>
              <a:buChar char="●"/>
            </a:pPr>
            <a:r>
              <a:rPr lang="en"/>
              <a:t>Computer Chips</a:t>
            </a:r>
            <a:endParaRPr/>
          </a:p>
          <a:p>
            <a:pPr indent="-342900" lvl="0" marL="457200" rtl="0" algn="l">
              <a:spcBef>
                <a:spcPts val="0"/>
              </a:spcBef>
              <a:spcAft>
                <a:spcPts val="0"/>
              </a:spcAft>
              <a:buSzPts val="1800"/>
              <a:buChar char="●"/>
            </a:pPr>
            <a:r>
              <a:rPr lang="en"/>
              <a:t>Record Player Needles</a:t>
            </a:r>
            <a:endParaRPr/>
          </a:p>
        </p:txBody>
      </p:sp>
      <p:pic>
        <p:nvPicPr>
          <p:cNvPr id="94" name="Google Shape;94;p18"/>
          <p:cNvPicPr preferRelativeResize="0"/>
          <p:nvPr/>
        </p:nvPicPr>
        <p:blipFill>
          <a:blip r:embed="rId3">
            <a:alphaModFix/>
          </a:blip>
          <a:stretch>
            <a:fillRect/>
          </a:stretch>
        </p:blipFill>
        <p:spPr>
          <a:xfrm>
            <a:off x="6260550" y="445025"/>
            <a:ext cx="2571750" cy="2571750"/>
          </a:xfrm>
          <a:prstGeom prst="rect">
            <a:avLst/>
          </a:prstGeom>
          <a:noFill/>
          <a:ln>
            <a:noFill/>
          </a:ln>
        </p:spPr>
      </p:pic>
      <p:pic>
        <p:nvPicPr>
          <p:cNvPr id="95" name="Google Shape;95;p18"/>
          <p:cNvPicPr preferRelativeResize="0"/>
          <p:nvPr/>
        </p:nvPicPr>
        <p:blipFill>
          <a:blip r:embed="rId4">
            <a:alphaModFix/>
          </a:blip>
          <a:stretch>
            <a:fillRect/>
          </a:stretch>
        </p:blipFill>
        <p:spPr>
          <a:xfrm>
            <a:off x="133500" y="3016775"/>
            <a:ext cx="3237101" cy="1820875"/>
          </a:xfrm>
          <a:prstGeom prst="rect">
            <a:avLst/>
          </a:prstGeom>
          <a:noFill/>
          <a:ln>
            <a:noFill/>
          </a:ln>
        </p:spPr>
      </p:pic>
      <p:pic>
        <p:nvPicPr>
          <p:cNvPr id="96" name="Google Shape;96;p18"/>
          <p:cNvPicPr preferRelativeResize="0"/>
          <p:nvPr/>
        </p:nvPicPr>
        <p:blipFill>
          <a:blip r:embed="rId5">
            <a:alphaModFix/>
          </a:blip>
          <a:stretch>
            <a:fillRect/>
          </a:stretch>
        </p:blipFill>
        <p:spPr>
          <a:xfrm>
            <a:off x="4146500" y="3359363"/>
            <a:ext cx="3028525" cy="113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https://geology.com/articles/diamonds-from-coal/</a:t>
            </a:r>
            <a:endParaRPr/>
          </a:p>
          <a:p>
            <a:pPr indent="0" lvl="0" marL="0" rtl="0" algn="l">
              <a:spcBef>
                <a:spcPts val="1600"/>
              </a:spcBef>
              <a:spcAft>
                <a:spcPts val="0"/>
              </a:spcAft>
              <a:buNone/>
            </a:pPr>
            <a:r>
              <a:rPr lang="en" u="sng">
                <a:solidFill>
                  <a:schemeClr val="hlink"/>
                </a:solidFill>
                <a:hlinkClick r:id="rId4"/>
              </a:rPr>
              <a:t>https://www.shimansky.co.za/discover/about-diamonds/mining</a:t>
            </a:r>
            <a:endParaRPr/>
          </a:p>
          <a:p>
            <a:pPr indent="0" lvl="0" marL="0" rtl="0" algn="l">
              <a:spcBef>
                <a:spcPts val="1600"/>
              </a:spcBef>
              <a:spcAft>
                <a:spcPts val="0"/>
              </a:spcAft>
              <a:buNone/>
            </a:pPr>
            <a:r>
              <a:rPr lang="en" u="sng">
                <a:solidFill>
                  <a:schemeClr val="hlink"/>
                </a:solidFill>
                <a:hlinkClick r:id="rId5"/>
              </a:rPr>
              <a:t>https://www.capetowndiamondmuseum.org/blog/2017/05/fascinating-uses-for-diamonds-beyond-jewellery-making/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