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3" r:id="rId16"/>
    <p:sldId id="274" r:id="rId17"/>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5C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590" autoAdjust="0"/>
  </p:normalViewPr>
  <p:slideViewPr>
    <p:cSldViewPr>
      <p:cViewPr varScale="1">
        <p:scale>
          <a:sx n="70" d="100"/>
          <a:sy n="70" d="100"/>
        </p:scale>
        <p:origin x="27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13/03/2019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a:t>
            </a:fld>
            <a:endParaRPr lang="en-GB"/>
          </a:p>
        </p:txBody>
      </p:sp>
    </p:spTree>
    <p:extLst>
      <p:ext uri="{BB962C8B-B14F-4D97-AF65-F5344CB8AC3E}">
        <p14:creationId xmlns:p14="http://schemas.microsoft.com/office/powerpoint/2010/main" val="19365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it is true that some designers have flair and creativity and able to come up with wonderfully inspired designs, very little in the world is really completely new. </a:t>
            </a:r>
          </a:p>
          <a:p>
            <a:endParaRPr lang="en-US" baseline="0" dirty="0" smtClean="0"/>
          </a:p>
          <a:p>
            <a:r>
              <a:rPr lang="en-US" baseline="0" dirty="0" smtClean="0"/>
              <a:t>For example, steam engines were inspired by the fact that if you have steam kettle on the stove, the steam from the boiling kettle would lift the lid. The kettle provide the inspiration and experience to translate experience gained in one context into a set of principles that could be applied to another. </a:t>
            </a:r>
          </a:p>
          <a:p>
            <a:endParaRPr lang="en-US" baseline="0" dirty="0" smtClean="0"/>
          </a:p>
          <a:p>
            <a:r>
              <a:rPr lang="en-US" baseline="0" dirty="0" smtClean="0"/>
              <a:t>Innovations usually arise through cross-fertilization of ideas from different perspectives, individuals and contexts; the evolution of product through use or observation; or straight forward copying of other similar product. Creativity is also an incremental process, like in the case of the development of the word processor, early designs were just an electronic typewriter, but the GUI was developed slowly to allow for editing tasks, and inserting pictures, tables and other media in a innovative manner using the WIMP interface. </a:t>
            </a:r>
          </a:p>
          <a:p>
            <a:endParaRPr lang="en-US" baseline="0" dirty="0" smtClean="0"/>
          </a:p>
          <a:p>
            <a:r>
              <a:rPr lang="en-US" baseline="0" dirty="0" smtClean="0"/>
              <a:t>Alternatives come from seeking different perspective and looking at other designs.  The process of inspiration and creativity can be enhanced by promoting a designers own experience and studying other’s ideas and suggestions. </a:t>
            </a:r>
          </a:p>
          <a:p>
            <a:r>
              <a:rPr lang="en-US" baseline="0" dirty="0" smtClean="0"/>
              <a:t>In research, we often go to conference, study the design and experience of other researchers in the field as they design, build, evaluate and study users reactions to various situations.  I always encourage students to read papers all the time, the reading of papers sparks creativity in terms of understand how user’s react to different interaction metaphors, what worked and what didn’t, and inspirations for new research opportunities potentially that no one has thought about, or identifying the hole in the literature. Also, giving demos of your current work to people, I tell my students (not often enough) to keep a journal with you, when you giving a demo.  You might discover, or your guest might discover something about the system that you never thought about. </a:t>
            </a:r>
          </a:p>
          <a:p>
            <a:endParaRPr lang="en-US" baseline="0" dirty="0" smtClean="0"/>
          </a:p>
        </p:txBody>
      </p:sp>
      <p:sp>
        <p:nvSpPr>
          <p:cNvPr id="4" name="Slide Number Placeholder 3"/>
          <p:cNvSpPr>
            <a:spLocks noGrp="1"/>
          </p:cNvSpPr>
          <p:nvPr>
            <p:ph type="sldNum" sz="quarter" idx="10"/>
          </p:nvPr>
        </p:nvSpPr>
        <p:spPr/>
        <p:txBody>
          <a:bodyPr/>
          <a:lstStyle/>
          <a:p>
            <a:fld id="{3F55A965-49CD-492E-84BE-5EB2A9CC3DBD}" type="slidenum">
              <a:rPr lang="en-GB" smtClean="0"/>
              <a:t>13</a:t>
            </a:fld>
            <a:endParaRPr lang="en-GB"/>
          </a:p>
        </p:txBody>
      </p:sp>
    </p:spTree>
    <p:extLst>
      <p:ext uri="{BB962C8B-B14F-4D97-AF65-F5344CB8AC3E}">
        <p14:creationId xmlns:p14="http://schemas.microsoft.com/office/powerpoint/2010/main" val="45911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I use a keyboard or a touch screen interface?</a:t>
            </a:r>
            <a:r>
              <a:rPr lang="en-US" baseline="0" dirty="0" smtClean="0"/>
              <a:t> Will products provide an automatic memory function or not? </a:t>
            </a:r>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14</a:t>
            </a:fld>
            <a:endParaRPr lang="en-GB"/>
          </a:p>
        </p:txBody>
      </p:sp>
    </p:spTree>
    <p:extLst>
      <p:ext uri="{BB962C8B-B14F-4D97-AF65-F5344CB8AC3E}">
        <p14:creationId xmlns:p14="http://schemas.microsoft.com/office/powerpoint/2010/main" val="55317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Relevant</a:t>
            </a:r>
            <a:r>
              <a:rPr lang="en-US" baseline="0" dirty="0" smtClean="0"/>
              <a:t> software engineering models that allow for the integration of the Interaction Design Activities </a:t>
            </a:r>
            <a:r>
              <a:rPr lang="en-US" baseline="0" dirty="0" err="1" smtClean="0"/>
              <a:t>inclue</a:t>
            </a:r>
            <a:r>
              <a:rPr lang="en-US" baseline="0" dirty="0" smtClean="0"/>
              <a:t> </a:t>
            </a:r>
            <a:r>
              <a:rPr lang="en-US" baseline="0" dirty="0" err="1" smtClean="0"/>
              <a:t>eXtreme</a:t>
            </a:r>
            <a:r>
              <a:rPr lang="en-US" baseline="0" dirty="0" smtClean="0"/>
              <a:t> Programming (XP) Beck and Andres, 2005, Crystal Cockburn 2005), Scrum (</a:t>
            </a:r>
            <a:r>
              <a:rPr lang="en-US" baseline="0" dirty="0" err="1" smtClean="0"/>
              <a:t>Schwaber</a:t>
            </a:r>
            <a:r>
              <a:rPr lang="en-US" baseline="0" dirty="0" smtClean="0"/>
              <a:t> and </a:t>
            </a:r>
            <a:r>
              <a:rPr lang="en-US" baseline="0" dirty="0" err="1" smtClean="0"/>
              <a:t>Beedle</a:t>
            </a:r>
            <a:r>
              <a:rPr lang="en-US" baseline="0" dirty="0" smtClean="0"/>
              <a:t> 2002), and Adaptive Software Development (ASD) Highsmith 2000), </a:t>
            </a:r>
          </a:p>
          <a:p>
            <a:endParaRPr lang="en-US" baseline="0" dirty="0" smtClean="0"/>
          </a:p>
          <a:p>
            <a:r>
              <a:rPr lang="en-US" baseline="0" dirty="0" smtClean="0"/>
              <a:t>The agile software development framework emphasizes the following bullets, that make integration of the IDA easier. </a:t>
            </a:r>
          </a:p>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15</a:t>
            </a:fld>
            <a:endParaRPr lang="en-GB"/>
          </a:p>
        </p:txBody>
      </p:sp>
    </p:spTree>
    <p:extLst>
      <p:ext uri="{BB962C8B-B14F-4D97-AF65-F5344CB8AC3E}">
        <p14:creationId xmlns:p14="http://schemas.microsoft.com/office/powerpoint/2010/main" val="143012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3</a:t>
            </a:fld>
            <a:endParaRPr lang="en-GB"/>
          </a:p>
        </p:txBody>
      </p:sp>
    </p:spTree>
    <p:extLst>
      <p:ext uri="{BB962C8B-B14F-4D97-AF65-F5344CB8AC3E}">
        <p14:creationId xmlns:p14="http://schemas.microsoft.com/office/powerpoint/2010/main" val="184059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Preamble: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Often common to involve proxy</a:t>
            </a:r>
            <a:r>
              <a:rPr lang="en-US" baseline="0" dirty="0" smtClean="0"/>
              <a:t> users, but they will not have the same perspectives as users who perform the task every day, or on a regular basis. </a:t>
            </a:r>
            <a:endParaRPr lang="en-US" dirty="0" smtClean="0"/>
          </a:p>
          <a:p>
            <a:endParaRPr lang="en-US" dirty="0" smtClean="0"/>
          </a:p>
          <a:p>
            <a:r>
              <a:rPr lang="en-US" dirty="0" smtClean="0"/>
              <a:t>It</a:t>
            </a:r>
            <a:r>
              <a:rPr lang="en-US" baseline="0" dirty="0" smtClean="0"/>
              <a:t> is important that developers continue to take users activities into account when creating a system.</a:t>
            </a:r>
          </a:p>
          <a:p>
            <a:endParaRPr lang="en-US" baseline="0" dirty="0" smtClean="0"/>
          </a:p>
          <a:p>
            <a:r>
              <a:rPr lang="en-US" baseline="0" dirty="0" smtClean="0"/>
              <a:t>Slide:</a:t>
            </a:r>
          </a:p>
          <a:p>
            <a:r>
              <a:rPr lang="en-US" baseline="0" dirty="0" smtClean="0"/>
              <a:t>Two other important parts to make products usable and used is expectation management and ownership:</a:t>
            </a:r>
          </a:p>
          <a:p>
            <a:r>
              <a:rPr lang="en-US" baseline="0" dirty="0" smtClean="0"/>
              <a:t>Expectation:</a:t>
            </a:r>
          </a:p>
          <a:p>
            <a:r>
              <a:rPr lang="en-US" baseline="0" dirty="0" smtClean="0"/>
              <a:t> - users should not feel cheated when they get the product.  The </a:t>
            </a:r>
            <a:r>
              <a:rPr lang="en-US" baseline="0" dirty="0" err="1" smtClean="0"/>
              <a:t>prduct</a:t>
            </a:r>
            <a:r>
              <a:rPr lang="en-US" baseline="0" dirty="0" smtClean="0"/>
              <a:t> should not over promise to the user, then this will cause resistance and rejection. Marketing should be careful not to </a:t>
            </a:r>
            <a:r>
              <a:rPr lang="en-US" baseline="0" dirty="0" err="1" smtClean="0"/>
              <a:t>mis</a:t>
            </a:r>
            <a:r>
              <a:rPr lang="en-US" baseline="0" dirty="0" smtClean="0"/>
              <a:t> represent the product.</a:t>
            </a:r>
          </a:p>
          <a:p>
            <a:pPr marL="171450" indent="-171450">
              <a:buFontTx/>
              <a:buChar char="-"/>
            </a:pPr>
            <a:r>
              <a:rPr lang="en-US" baseline="0" dirty="0" smtClean="0"/>
              <a:t>Involving users from an early stage of development is good, as they will see that the product’s capabilities are. </a:t>
            </a:r>
          </a:p>
          <a:p>
            <a:pPr marL="171450" indent="-171450">
              <a:buFontTx/>
              <a:buChar char="-"/>
            </a:pPr>
            <a:r>
              <a:rPr lang="en-US" baseline="0" dirty="0" smtClean="0"/>
              <a:t>If users have a change to train with the product through development releases or pre-release versions, hands-on demonstrations and videos, then they will understand better what to expect when the final product arrives. </a:t>
            </a:r>
          </a:p>
          <a:p>
            <a:pPr marL="0" indent="0">
              <a:buFontTx/>
              <a:buNone/>
            </a:pPr>
            <a:endParaRPr lang="en-US" baseline="0" dirty="0" smtClean="0"/>
          </a:p>
          <a:p>
            <a:pPr marL="0" indent="0">
              <a:buFontTx/>
              <a:buNone/>
            </a:pPr>
            <a:r>
              <a:rPr lang="en-US" baseline="0" dirty="0" smtClean="0"/>
              <a:t>Ownership:</a:t>
            </a:r>
          </a:p>
          <a:p>
            <a:pPr marL="0" indent="0">
              <a:buFontTx/>
              <a:buNone/>
            </a:pPr>
            <a:r>
              <a:rPr lang="en-US" baseline="0" dirty="0" smtClean="0"/>
              <a:t>- Users who are involved and feel that they have contributed to a product’s development are more likely to feel a sense of ownership towards it and support it. </a:t>
            </a:r>
          </a:p>
          <a:p>
            <a:pPr marL="171450" indent="-171450">
              <a:buFontTx/>
              <a:buChar char="-"/>
            </a:pPr>
            <a:endParaRPr lang="en-US" baseline="0"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4</a:t>
            </a:fld>
            <a:endParaRPr lang="en-GB"/>
          </a:p>
        </p:txBody>
      </p:sp>
    </p:spTree>
    <p:extLst>
      <p:ext uri="{BB962C8B-B14F-4D97-AF65-F5344CB8AC3E}">
        <p14:creationId xmlns:p14="http://schemas.microsoft.com/office/powerpoint/2010/main" val="304230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can also influence the development through engagement of the development team</a:t>
            </a:r>
            <a:r>
              <a:rPr lang="en-US" baseline="0" dirty="0" smtClean="0"/>
              <a:t> with potential users through product workshops. </a:t>
            </a:r>
          </a:p>
          <a:p>
            <a:endParaRPr lang="en-US" baseline="0" dirty="0" smtClean="0"/>
          </a:p>
          <a:p>
            <a:pPr marL="171450" indent="-171450">
              <a:buFontTx/>
              <a:buChar char="-"/>
            </a:pPr>
            <a:r>
              <a:rPr lang="en-US" baseline="0" dirty="0" smtClean="0"/>
              <a:t>Newsletter, blogs, and user input and feedback on updated blogs may be helpful in setting expectations and providing users with a way to get involved with a products development. </a:t>
            </a:r>
          </a:p>
          <a:p>
            <a:pPr marL="0" indent="0">
              <a:buFontTx/>
              <a:buNone/>
            </a:pPr>
            <a:endParaRPr lang="en-US" baseline="0" dirty="0" smtClean="0"/>
          </a:p>
          <a:p>
            <a:pPr marL="0" indent="0">
              <a:buFontTx/>
              <a:buNone/>
            </a:pPr>
            <a:r>
              <a:rPr lang="en-US" baseline="0" dirty="0" smtClean="0"/>
              <a:t>Costs associated with involving users:</a:t>
            </a:r>
          </a:p>
          <a:p>
            <a:pPr marL="0" indent="0">
              <a:buFontTx/>
              <a:buNone/>
            </a:pPr>
            <a:r>
              <a:rPr lang="en-US" baseline="0" dirty="0" smtClean="0"/>
              <a:t>- One study found that some low level of user involvement was beneficial where as too much can lead to problems. High user involvements can generate conflicts and cost associated with increased reworking. </a:t>
            </a:r>
          </a:p>
          <a:p>
            <a:pPr marL="171450" indent="-171450">
              <a:buFontTx/>
              <a:buChar char="-"/>
            </a:pPr>
            <a:r>
              <a:rPr lang="en-US" baseline="0" dirty="0" smtClean="0"/>
              <a:t>Involving different users in different stages of the product development may be beneficial. </a:t>
            </a:r>
          </a:p>
          <a:p>
            <a:pPr marL="171450" indent="-171450">
              <a:buFontTx/>
              <a:buChar char="-"/>
            </a:pPr>
            <a:r>
              <a:rPr lang="en-US" baseline="0" dirty="0" smtClean="0"/>
              <a:t>If there is no clear conceptual model, then user opinions can vary vastly. </a:t>
            </a:r>
          </a:p>
          <a:p>
            <a:pPr marL="0" indent="0">
              <a:buFontTx/>
              <a:buNone/>
            </a:pPr>
            <a:endParaRPr lang="en-US" baseline="0" dirty="0" smtClean="0"/>
          </a:p>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5</a:t>
            </a:fld>
            <a:endParaRPr lang="en-GB"/>
          </a:p>
        </p:txBody>
      </p:sp>
    </p:spTree>
    <p:extLst>
      <p:ext uri="{BB962C8B-B14F-4D97-AF65-F5344CB8AC3E}">
        <p14:creationId xmlns:p14="http://schemas.microsoft.com/office/powerpoint/2010/main" val="61749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Early focus: This requires</a:t>
            </a:r>
            <a:r>
              <a:rPr lang="en-US" baseline="0" dirty="0" smtClean="0"/>
              <a:t> observing users doing their normal tasks, studying the nature of those tasks, and then involving users in the design process.</a:t>
            </a:r>
          </a:p>
          <a:p>
            <a:pPr marL="171450" indent="-171450">
              <a:buFontTx/>
              <a:buChar char="-"/>
            </a:pPr>
            <a:r>
              <a:rPr lang="en-US" dirty="0" smtClean="0"/>
              <a:t>Empirical measurement: </a:t>
            </a:r>
          </a:p>
          <a:p>
            <a:pPr marL="171450" indent="-171450">
              <a:buFontTx/>
              <a:buChar char="-"/>
            </a:pPr>
            <a:r>
              <a:rPr lang="en-US" dirty="0" smtClean="0"/>
              <a:t>Iterative</a:t>
            </a:r>
            <a:r>
              <a:rPr lang="en-US" baseline="0" dirty="0" smtClean="0"/>
              <a:t> design: This means that design and development is iterative, with cycles of design-test-measure-redesign being repeated as often as possible. </a:t>
            </a:r>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6</a:t>
            </a:fld>
            <a:endParaRPr lang="en-GB"/>
          </a:p>
        </p:txBody>
      </p:sp>
    </p:spTree>
    <p:extLst>
      <p:ext uri="{BB962C8B-B14F-4D97-AF65-F5344CB8AC3E}">
        <p14:creationId xmlns:p14="http://schemas.microsoft.com/office/powerpoint/2010/main" val="13392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7F2D46C-139E-2F4F-8987-EC36C117A5B1}" type="slidenum">
              <a:rPr lang="en-GB"/>
              <a:pPr/>
              <a:t>8</a:t>
            </a:fld>
            <a:endParaRPr lang="en-GB"/>
          </a:p>
        </p:txBody>
      </p:sp>
      <p:sp>
        <p:nvSpPr>
          <p:cNvPr id="2" name="Notes Placeholder 1"/>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interaction design lifecycle model augments other models of software engineering such as the Waterfall, Spiral, RAD models, with a user centric approach to interaction design.  It is not meant to be prescriptive, but as a general guideline to interaction design approach.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 Establishing requirements: </a:t>
            </a:r>
            <a:r>
              <a:rPr lang="en-US" dirty="0" smtClean="0"/>
              <a:t>In</a:t>
            </a:r>
            <a:r>
              <a:rPr lang="en-US" baseline="0" dirty="0" smtClean="0"/>
              <a:t> order to design something to support people, we must know who our target users are and what kinds of support and interactive product could usefully provide. </a:t>
            </a:r>
          </a:p>
          <a:p>
            <a:r>
              <a:rPr lang="en-US" baseline="0" dirty="0" smtClean="0"/>
              <a:t>Understanding these needs is gleaned through data gathering and analysis, which are discussed in chapters 7.</a:t>
            </a:r>
          </a:p>
          <a:p>
            <a:r>
              <a:rPr lang="en-US" baseline="0" dirty="0" smtClean="0"/>
              <a:t>2. Designing Alternatives: Conceptual design involves producing the conceptual model for the product, and the conceptual model describes an abstraction outlining what people can do with a product and what concepts are needed to understand how to interact with it. Concrete design includes, color, sound, menu design, and icons to use, and based on these concrete design a few alternative conceptual models are put forth. </a:t>
            </a:r>
          </a:p>
          <a:p>
            <a:r>
              <a:rPr lang="en-US" baseline="0" dirty="0" smtClean="0"/>
              <a:t>3. </a:t>
            </a:r>
            <a:r>
              <a:rPr lang="en-US" baseline="0" dirty="0" err="1" smtClean="0"/>
              <a:t>Pototyping</a:t>
            </a:r>
            <a:r>
              <a:rPr lang="en-US" baseline="0" dirty="0" smtClean="0"/>
              <a:t>: The most sensible way for users to evaluate such design is to interact with them, and this can be achieved through prototyping. </a:t>
            </a:r>
          </a:p>
          <a:p>
            <a:r>
              <a:rPr lang="en-US" baseline="0" dirty="0" smtClean="0"/>
              <a:t>Not necessarily involving software, paper-based design </a:t>
            </a:r>
            <a:r>
              <a:rPr lang="en-US" baseline="0" dirty="0" err="1" smtClean="0"/>
              <a:t>protytypes</a:t>
            </a:r>
            <a:r>
              <a:rPr lang="en-US" baseline="0" dirty="0" smtClean="0"/>
              <a:t> are very quick and cheap to build and are very effective for identifying problems in the early stages of design, and through role-playing users can get a real sense of what it would be like to interact with this product. </a:t>
            </a:r>
          </a:p>
          <a:p>
            <a:r>
              <a:rPr lang="en-US" baseline="0" dirty="0" smtClean="0"/>
              <a:t>4. Evaluating: This is the process of determining the usability and acceptability of the product or design that is measured in terms of usability and user experience criteria. </a:t>
            </a:r>
          </a:p>
          <a:p>
            <a:r>
              <a:rPr lang="en-US" baseline="0" dirty="0" smtClean="0"/>
              <a:t>Interact design requires a high level of user involvement throughout development, and this enhances the chances of an acceptable product being delivered. </a:t>
            </a:r>
          </a:p>
          <a:p>
            <a:r>
              <a:rPr lang="en-US" baseline="0" dirty="0" smtClean="0"/>
              <a:t>Evaluating the design or prototypes can be fed back into further design or might allow for the identification of missing requirements.  This iteration is one of the key characteristic of a user-centered approach. </a:t>
            </a:r>
          </a:p>
          <a:p>
            <a:endParaRPr lang="en-US" baseline="0" dirty="0" smtClean="0"/>
          </a:p>
        </p:txBody>
      </p:sp>
    </p:spTree>
    <p:extLst>
      <p:ext uri="{BB962C8B-B14F-4D97-AF65-F5344CB8AC3E}">
        <p14:creationId xmlns:p14="http://schemas.microsoft.com/office/powerpoint/2010/main" val="233729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obvious definition is those who interact</a:t>
            </a:r>
            <a:r>
              <a:rPr lang="en-US" baseline="0" dirty="0" smtClean="0"/>
              <a:t> directly with the product to accomplish a task, however there are other operational definitions. </a:t>
            </a:r>
          </a:p>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10</a:t>
            </a:fld>
            <a:endParaRPr lang="en-GB"/>
          </a:p>
        </p:txBody>
      </p:sp>
    </p:spTree>
    <p:extLst>
      <p:ext uri="{BB962C8B-B14F-4D97-AF65-F5344CB8AC3E}">
        <p14:creationId xmlns:p14="http://schemas.microsoft.com/office/powerpoint/2010/main" val="406182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apply these operational definition to conduct a stakeholder analysis.  The question here is who are the stakeholders for an automated check-out system of a large supermarket?</a:t>
            </a:r>
          </a:p>
          <a:p>
            <a:pPr marL="171450" indent="-171450">
              <a:buFontTx/>
              <a:buChar char="-"/>
            </a:pPr>
            <a:r>
              <a:rPr lang="en-US" baseline="0" dirty="0" smtClean="0"/>
              <a:t>First the customer! Their stake in the success and usability of the system is fairly clear and direct. WANT: Customers want the system to work properly so that they are charged the right amount for the goods, receive the correct receipt, and can purchase their goods quickly and efficiently without any frustration. </a:t>
            </a:r>
          </a:p>
          <a:p>
            <a:pPr marL="171450" indent="-171450">
              <a:buFontTx/>
              <a:buChar char="-"/>
            </a:pPr>
            <a:r>
              <a:rPr lang="en-US" baseline="0" dirty="0" smtClean="0"/>
              <a:t>Second Checkout assistant.  People who are available to help customers if they have any problems. Checkout assistants want the customers to be satisfied and happy so that they don’t have to deal with anyone grumpy.  </a:t>
            </a:r>
          </a:p>
          <a:p>
            <a:pPr marL="171450" indent="-171450">
              <a:buFontTx/>
              <a:buChar char="-"/>
            </a:pPr>
            <a:r>
              <a:rPr lang="en-US" baseline="0" dirty="0" smtClean="0"/>
              <a:t>Third, managers and owners: Who also want customers to be happy and satisfied.  They also </a:t>
            </a:r>
            <a:r>
              <a:rPr lang="en-US" baseline="0" dirty="0" err="1" smtClean="0"/>
              <a:t>doen’t</a:t>
            </a:r>
            <a:r>
              <a:rPr lang="en-US" baseline="0" dirty="0" smtClean="0"/>
              <a:t> want to lose money because the system can’t handle payments correctly. </a:t>
            </a:r>
          </a:p>
          <a:p>
            <a:pPr marL="171450" indent="-171450">
              <a:buFontTx/>
              <a:buChar char="-"/>
            </a:pPr>
            <a:r>
              <a:rPr lang="en-US" baseline="0" dirty="0" smtClean="0"/>
              <a:t>Fourth, supermarket staff: supermarket staff, warehouse staff, suppliers, supermarket owners families, and local shop owners, whose business would be affected by the success and failure of the system.  It doesn’t mean that we should consult with suppliers and family to suggest requirements for a supermarket check-out system, but you might want to talk to a warehouse staff, especially if the system links in with stock control and other functions. </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3F55A965-49CD-492E-84BE-5EB2A9CC3DBD}" type="slidenum">
              <a:rPr lang="en-GB" smtClean="0"/>
              <a:t>11</a:t>
            </a:fld>
            <a:endParaRPr lang="en-GB"/>
          </a:p>
        </p:txBody>
      </p:sp>
    </p:spTree>
    <p:extLst>
      <p:ext uri="{BB962C8B-B14F-4D97-AF65-F5344CB8AC3E}">
        <p14:creationId xmlns:p14="http://schemas.microsoft.com/office/powerpoint/2010/main" val="536732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asked someone</a:t>
            </a:r>
            <a:r>
              <a:rPr lang="en-US" baseline="0" dirty="0" smtClean="0"/>
              <a:t> on the street in 1998-99 on what they needed, I doubt they would have said interactive “smart” TV, </a:t>
            </a:r>
            <a:r>
              <a:rPr lang="en-US" baseline="0" dirty="0" err="1" smtClean="0"/>
              <a:t>ipad</a:t>
            </a:r>
            <a:r>
              <a:rPr lang="en-US" baseline="0" dirty="0" smtClean="0"/>
              <a:t>, a ski jacket with integrated mp3 player, smart phone with a </a:t>
            </a:r>
            <a:r>
              <a:rPr lang="en-US" baseline="0" dirty="0" err="1" smtClean="0"/>
              <a:t>gazzilion</a:t>
            </a:r>
            <a:r>
              <a:rPr lang="en-US" baseline="0" dirty="0" smtClean="0"/>
              <a:t> apps, that are on your finger tips. </a:t>
            </a:r>
          </a:p>
          <a:p>
            <a:r>
              <a:rPr lang="en-US" baseline="0" dirty="0" smtClean="0"/>
              <a:t>However, if you asked the same person if they would buy them if the possibility existed, then they would have a more positive answer. It is NOT SIMPLY ASKING A USER “ WHAT DO YOU NEED?” NO.  Because, people don’t necessarily know what is possible.  As Robertson and Robertson says (2013) un-dreamed-of needs, which are those that users are unaware of. </a:t>
            </a:r>
          </a:p>
          <a:p>
            <a:r>
              <a:rPr lang="en-US" baseline="0" dirty="0" smtClean="0"/>
              <a:t>Instead, we should approach it by understanding the characteristics and capabilities of users, what they are trying to achieve, how they achieve it currently, and whether they would achieve their goals more effectively and have a more enjoyable experience if they were supported differently by an alternative design. </a:t>
            </a:r>
          </a:p>
          <a:p>
            <a:r>
              <a:rPr lang="en-US" baseline="0" dirty="0" smtClean="0"/>
              <a:t>Personal characteristics can be considered, size of hands denotes the design of buttons and input devices, height denotes the average height of information/checkout kiosk, and strength – toys cannot require too much strength to operate. </a:t>
            </a:r>
          </a:p>
          <a:p>
            <a:r>
              <a:rPr lang="en-US" baseline="0" dirty="0" smtClean="0"/>
              <a:t>It may be tempting for designers simply to design what they would like to use themselves, but their ideas would not coincide with the target user group, because of differing expectations and experiences. Many companies like </a:t>
            </a:r>
            <a:r>
              <a:rPr lang="en-US" baseline="0" dirty="0" err="1" smtClean="0"/>
              <a:t>Netpliance</a:t>
            </a:r>
            <a:r>
              <a:rPr lang="en-US" baseline="0" dirty="0" smtClean="0"/>
              <a:t>, use a user-centric approach, employ focus groups to study and survey customer’s needs, developers learned from the focus group about the intended users. </a:t>
            </a:r>
          </a:p>
          <a:p>
            <a:r>
              <a:rPr lang="en-US" baseline="0" dirty="0" smtClean="0"/>
              <a:t>Can be grounded in theory as well: Focusing on </a:t>
            </a:r>
            <a:r>
              <a:rPr lang="en-US" baseline="0" dirty="0" err="1" smtClean="0"/>
              <a:t>peole’s</a:t>
            </a:r>
            <a:r>
              <a:rPr lang="en-US" baseline="0" dirty="0" smtClean="0"/>
              <a:t> goals and on usability and user experience can be a more promising approach than focusing on people’s needs and expectations only to help with the requirements for a product. </a:t>
            </a:r>
          </a:p>
          <a:p>
            <a:endParaRPr lang="en-US" baseline="0" dirty="0" smtClean="0"/>
          </a:p>
        </p:txBody>
      </p:sp>
      <p:sp>
        <p:nvSpPr>
          <p:cNvPr id="4" name="Slide Number Placeholder 3"/>
          <p:cNvSpPr>
            <a:spLocks noGrp="1"/>
          </p:cNvSpPr>
          <p:nvPr>
            <p:ph type="sldNum" sz="quarter" idx="10"/>
          </p:nvPr>
        </p:nvSpPr>
        <p:spPr/>
        <p:txBody>
          <a:bodyPr/>
          <a:lstStyle/>
          <a:p>
            <a:fld id="{3F55A965-49CD-492E-84BE-5EB2A9CC3DBD}" type="slidenum">
              <a:rPr lang="en-GB" smtClean="0"/>
              <a:t>12</a:t>
            </a:fld>
            <a:endParaRPr lang="en-GB"/>
          </a:p>
        </p:txBody>
      </p:sp>
    </p:spTree>
    <p:extLst>
      <p:ext uri="{BB962C8B-B14F-4D97-AF65-F5344CB8AC3E}">
        <p14:creationId xmlns:p14="http://schemas.microsoft.com/office/powerpoint/2010/main" val="34761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r>
              <a:rPr lang="en-US" smtClean="0"/>
              <a:t>www.id-book.com</a:t>
            </a:r>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www.id-book.com</a:t>
            </a:r>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www.id-book.com</a:t>
            </a:r>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143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www.id-book.com</a:t>
            </a:r>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593415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www.id-book.com</a:t>
            </a:r>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www.id-book.com</a:t>
            </a:r>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www.id-book.com</a:t>
            </a:r>
            <a:endParaRPr lang="en-GB"/>
          </a:p>
        </p:txBody>
      </p:sp>
      <p:sp>
        <p:nvSpPr>
          <p:cNvPr id="8" name="Footer Placeholder 7"/>
          <p:cNvSpPr>
            <a:spLocks noGrp="1"/>
          </p:cNvSpPr>
          <p:nvPr>
            <p:ph type="ftr" sz="quarter" idx="11"/>
          </p:nvPr>
        </p:nvSpPr>
        <p:spPr/>
        <p:txBody>
          <a:bodyPr/>
          <a:lstStyle/>
          <a:p>
            <a:r>
              <a:rPr lang="en-GB" smtClean="0"/>
              <a:t>www.id-book.com</a:t>
            </a:r>
            <a:endParaRPr lang="en-GB"/>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r>
              <a:rPr lang="en-US" smtClean="0"/>
              <a:t>www.id-book.com</a:t>
            </a:r>
            <a:endParaRPr lang="en-GB"/>
          </a:p>
        </p:txBody>
      </p:sp>
      <p:sp>
        <p:nvSpPr>
          <p:cNvPr id="4" name="Footer Placeholder 3"/>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www.id-book.com</a:t>
            </a:r>
            <a:endParaRPr lang="en-GB"/>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www.id-book.com</a:t>
            </a:r>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www.id-book.com</a:t>
            </a:r>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smtClean="0"/>
              <a:t>www.id-book.com</a:t>
            </a: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smtClean="0"/>
              <a:t>www.id-book.com</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b="0" i="0" u="none"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0" i="0" u="none"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0059" y="4581128"/>
            <a:ext cx="8621070" cy="1292662"/>
          </a:xfrm>
          <a:prstGeom prst="rect">
            <a:avLst/>
          </a:prstGeom>
          <a:noFill/>
        </p:spPr>
        <p:txBody>
          <a:bodyPr wrap="none" rtlCol="0">
            <a:spAutoFit/>
          </a:bodyPr>
          <a:lstStyle/>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9</a:t>
            </a:r>
            <a:b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THE PROCESS OF INTERACTION DESIGN</a:t>
            </a:r>
            <a:endPar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ext uri="{BB962C8B-B14F-4D97-AF65-F5344CB8AC3E}">
        <p14:creationId xmlns:p14="http://schemas.microsoft.com/office/powerpoint/2010/main" val="1471185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067944" y="6381328"/>
            <a:ext cx="1666528" cy="365125"/>
          </a:xfr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22530" name="Rectangle 2"/>
          <p:cNvSpPr>
            <a:spLocks noGrp="1" noChangeArrowheads="1"/>
          </p:cNvSpPr>
          <p:nvPr>
            <p:ph type="title"/>
          </p:nvPr>
        </p:nvSpPr>
        <p:spPr>
          <a:xfrm>
            <a:off x="467544" y="332656"/>
            <a:ext cx="7989887" cy="1143000"/>
          </a:xfrm>
        </p:spPr>
        <p:txBody>
          <a:bodyPr/>
          <a:lstStyle/>
          <a:p>
            <a:r>
              <a:rPr lang="en-GB" sz="3600" dirty="0"/>
              <a:t>Who are the users/stakeholders?</a:t>
            </a:r>
          </a:p>
        </p:txBody>
      </p:sp>
      <p:sp>
        <p:nvSpPr>
          <p:cNvPr id="22531" name="Rectangle 3"/>
          <p:cNvSpPr>
            <a:spLocks noGrp="1" noChangeArrowheads="1"/>
          </p:cNvSpPr>
          <p:nvPr>
            <p:ph type="body" idx="1"/>
          </p:nvPr>
        </p:nvSpPr>
        <p:spPr>
          <a:ln/>
          <a:extLst>
            <a:ext uri="{91240B29-F687-4F45-9708-019B960494DF}">
              <a14:hiddenLine xmlns:a14="http://schemas.microsoft.com/office/drawing/2010/main" w="9525">
                <a:solidFill>
                  <a:srgbClr val="1D6E76"/>
                </a:solidFill>
                <a:miter lim="800000"/>
                <a:headEnd/>
                <a:tailEnd/>
              </a14:hiddenLine>
            </a:ext>
          </a:extLst>
        </p:spPr>
        <p:txBody>
          <a:bodyPr>
            <a:normAutofit lnSpcReduction="10000"/>
          </a:bodyPr>
          <a:lstStyle/>
          <a:p>
            <a:pPr>
              <a:lnSpc>
                <a:spcPct val="90000"/>
              </a:lnSpc>
            </a:pPr>
            <a:r>
              <a:rPr lang="en-GB" sz="2400" dirty="0">
                <a:solidFill>
                  <a:srgbClr val="7030A0"/>
                </a:solidFill>
              </a:rPr>
              <a:t>Not as obvious as you think</a:t>
            </a:r>
            <a:r>
              <a:rPr lang="en-GB" sz="2400" dirty="0" smtClean="0">
                <a:solidFill>
                  <a:srgbClr val="7030A0"/>
                </a:solidFill>
              </a:rPr>
              <a:t>:</a:t>
            </a:r>
          </a:p>
          <a:p>
            <a:pPr>
              <a:lnSpc>
                <a:spcPct val="90000"/>
              </a:lnSpc>
            </a:pPr>
            <a:endParaRPr lang="en-GB" sz="800" dirty="0">
              <a:solidFill>
                <a:srgbClr val="7030A0"/>
              </a:solidFill>
            </a:endParaRPr>
          </a:p>
          <a:p>
            <a:pPr lvl="1">
              <a:lnSpc>
                <a:spcPct val="90000"/>
              </a:lnSpc>
            </a:pPr>
            <a:r>
              <a:rPr lang="en-GB" sz="2000" dirty="0"/>
              <a:t> </a:t>
            </a:r>
            <a:r>
              <a:rPr lang="en-GB" sz="2000" dirty="0">
                <a:solidFill>
                  <a:schemeClr val="accent1"/>
                </a:solidFill>
              </a:rPr>
              <a:t>those who interact directly with the </a:t>
            </a:r>
            <a:r>
              <a:rPr lang="en-GB" sz="2000" dirty="0" smtClean="0">
                <a:solidFill>
                  <a:schemeClr val="accent1"/>
                </a:solidFill>
              </a:rPr>
              <a:t>product </a:t>
            </a:r>
          </a:p>
          <a:p>
            <a:pPr lvl="1">
              <a:lnSpc>
                <a:spcPct val="90000"/>
              </a:lnSpc>
            </a:pPr>
            <a:endParaRPr lang="en-GB" sz="800" dirty="0" smtClean="0">
              <a:solidFill>
                <a:schemeClr val="accent1"/>
              </a:solidFill>
            </a:endParaRPr>
          </a:p>
          <a:p>
            <a:pPr lvl="1">
              <a:lnSpc>
                <a:spcPct val="90000"/>
              </a:lnSpc>
            </a:pPr>
            <a:r>
              <a:rPr lang="en-GB" sz="2000" dirty="0">
                <a:solidFill>
                  <a:schemeClr val="accent1"/>
                </a:solidFill>
              </a:rPr>
              <a:t> </a:t>
            </a:r>
            <a:r>
              <a:rPr lang="en-GB" sz="2000" dirty="0" smtClean="0">
                <a:solidFill>
                  <a:schemeClr val="accent1"/>
                </a:solidFill>
              </a:rPr>
              <a:t>those </a:t>
            </a:r>
            <a:r>
              <a:rPr lang="en-GB" sz="2000" dirty="0">
                <a:solidFill>
                  <a:schemeClr val="accent1"/>
                </a:solidFill>
              </a:rPr>
              <a:t>who manage direct </a:t>
            </a:r>
            <a:r>
              <a:rPr lang="en-GB" sz="2000" dirty="0" smtClean="0">
                <a:solidFill>
                  <a:schemeClr val="accent1"/>
                </a:solidFill>
              </a:rPr>
              <a:t>users</a:t>
            </a:r>
          </a:p>
          <a:p>
            <a:pPr lvl="1">
              <a:lnSpc>
                <a:spcPct val="90000"/>
              </a:lnSpc>
            </a:pPr>
            <a:endParaRPr lang="en-GB" sz="900" dirty="0">
              <a:solidFill>
                <a:schemeClr val="accent1"/>
              </a:solidFill>
            </a:endParaRPr>
          </a:p>
          <a:p>
            <a:pPr lvl="1">
              <a:lnSpc>
                <a:spcPct val="90000"/>
              </a:lnSpc>
            </a:pPr>
            <a:r>
              <a:rPr lang="en-GB" sz="2000" dirty="0">
                <a:solidFill>
                  <a:schemeClr val="accent1"/>
                </a:solidFill>
              </a:rPr>
              <a:t> those who receive output from the product </a:t>
            </a:r>
            <a:endParaRPr lang="en-GB" sz="2000" dirty="0" smtClean="0">
              <a:solidFill>
                <a:schemeClr val="accent1"/>
              </a:solidFill>
            </a:endParaRPr>
          </a:p>
          <a:p>
            <a:pPr lvl="1">
              <a:lnSpc>
                <a:spcPct val="90000"/>
              </a:lnSpc>
            </a:pPr>
            <a:endParaRPr lang="en-GB" sz="800" dirty="0">
              <a:solidFill>
                <a:schemeClr val="accent1"/>
              </a:solidFill>
            </a:endParaRPr>
          </a:p>
          <a:p>
            <a:pPr lvl="1">
              <a:lnSpc>
                <a:spcPct val="90000"/>
              </a:lnSpc>
            </a:pPr>
            <a:r>
              <a:rPr lang="en-GB" sz="2000" dirty="0">
                <a:solidFill>
                  <a:schemeClr val="accent1"/>
                </a:solidFill>
              </a:rPr>
              <a:t> those who make the purchasing decision </a:t>
            </a:r>
            <a:endParaRPr lang="en-GB" sz="2000" dirty="0" smtClean="0">
              <a:solidFill>
                <a:schemeClr val="accent1"/>
              </a:solidFill>
            </a:endParaRPr>
          </a:p>
          <a:p>
            <a:pPr lvl="1">
              <a:lnSpc>
                <a:spcPct val="90000"/>
              </a:lnSpc>
            </a:pPr>
            <a:endParaRPr lang="en-GB" sz="800" dirty="0">
              <a:solidFill>
                <a:schemeClr val="accent1"/>
              </a:solidFill>
            </a:endParaRPr>
          </a:p>
          <a:p>
            <a:pPr lvl="1">
              <a:lnSpc>
                <a:spcPct val="90000"/>
              </a:lnSpc>
            </a:pPr>
            <a:r>
              <a:rPr lang="en-GB" sz="2000" dirty="0">
                <a:solidFill>
                  <a:schemeClr val="accent1"/>
                </a:solidFill>
              </a:rPr>
              <a:t> those who use competitor</a:t>
            </a:r>
            <a:r>
              <a:rPr lang="ja-JP" altLang="en-GB" sz="2000" dirty="0">
                <a:solidFill>
                  <a:schemeClr val="accent1"/>
                </a:solidFill>
                <a:latin typeface="Arial"/>
              </a:rPr>
              <a:t>’</a:t>
            </a:r>
            <a:r>
              <a:rPr lang="en-GB" sz="2000" dirty="0">
                <a:solidFill>
                  <a:schemeClr val="accent1"/>
                </a:solidFill>
              </a:rPr>
              <a:t>s </a:t>
            </a:r>
            <a:r>
              <a:rPr lang="en-GB" sz="2000" dirty="0" smtClean="0">
                <a:solidFill>
                  <a:schemeClr val="accent1"/>
                </a:solidFill>
              </a:rPr>
              <a:t>products</a:t>
            </a:r>
          </a:p>
          <a:p>
            <a:pPr lvl="1">
              <a:lnSpc>
                <a:spcPct val="90000"/>
              </a:lnSpc>
            </a:pPr>
            <a:endParaRPr lang="en-GB" sz="800" dirty="0">
              <a:solidFill>
                <a:schemeClr val="accent1"/>
              </a:solidFill>
            </a:endParaRPr>
          </a:p>
          <a:p>
            <a:pPr lvl="1">
              <a:lnSpc>
                <a:spcPct val="90000"/>
              </a:lnSpc>
            </a:pPr>
            <a:endParaRPr lang="en-GB" sz="800" dirty="0"/>
          </a:p>
          <a:p>
            <a:pPr>
              <a:lnSpc>
                <a:spcPct val="90000"/>
              </a:lnSpc>
            </a:pPr>
            <a:r>
              <a:rPr lang="en-GB" sz="2400" dirty="0">
                <a:solidFill>
                  <a:srgbClr val="7030A0"/>
                </a:solidFill>
              </a:rPr>
              <a:t>Three categories of user (Eason, 1987):  </a:t>
            </a:r>
            <a:endParaRPr lang="en-GB" sz="2400" dirty="0" smtClean="0">
              <a:solidFill>
                <a:srgbClr val="7030A0"/>
              </a:solidFill>
            </a:endParaRPr>
          </a:p>
          <a:p>
            <a:pPr>
              <a:lnSpc>
                <a:spcPct val="90000"/>
              </a:lnSpc>
            </a:pPr>
            <a:endParaRPr lang="en-GB" sz="800" dirty="0">
              <a:solidFill>
                <a:srgbClr val="7030A0"/>
              </a:solidFill>
            </a:endParaRPr>
          </a:p>
          <a:p>
            <a:pPr lvl="1">
              <a:lnSpc>
                <a:spcPct val="90000"/>
              </a:lnSpc>
            </a:pPr>
            <a:r>
              <a:rPr lang="en-GB" sz="2000" dirty="0">
                <a:solidFill>
                  <a:schemeClr val="accent1"/>
                </a:solidFill>
              </a:rPr>
              <a:t> primary: frequent </a:t>
            </a:r>
            <a:r>
              <a:rPr lang="en-GB" sz="2000" dirty="0" smtClean="0">
                <a:solidFill>
                  <a:schemeClr val="accent1"/>
                </a:solidFill>
              </a:rPr>
              <a:t>hands-on</a:t>
            </a:r>
          </a:p>
          <a:p>
            <a:pPr lvl="1">
              <a:lnSpc>
                <a:spcPct val="90000"/>
              </a:lnSpc>
            </a:pPr>
            <a:endParaRPr lang="en-GB" sz="800" dirty="0">
              <a:solidFill>
                <a:schemeClr val="accent1"/>
              </a:solidFill>
            </a:endParaRPr>
          </a:p>
          <a:p>
            <a:pPr lvl="1">
              <a:lnSpc>
                <a:spcPct val="90000"/>
              </a:lnSpc>
            </a:pPr>
            <a:r>
              <a:rPr lang="en-GB" sz="2000" dirty="0">
                <a:solidFill>
                  <a:schemeClr val="accent1"/>
                </a:solidFill>
              </a:rPr>
              <a:t> secondary: occasional or via someone </a:t>
            </a:r>
            <a:r>
              <a:rPr lang="en-GB" sz="2000" dirty="0" smtClean="0">
                <a:solidFill>
                  <a:schemeClr val="accent1"/>
                </a:solidFill>
              </a:rPr>
              <a:t>else</a:t>
            </a:r>
          </a:p>
          <a:p>
            <a:pPr lvl="1">
              <a:lnSpc>
                <a:spcPct val="90000"/>
              </a:lnSpc>
            </a:pPr>
            <a:endParaRPr lang="en-GB" sz="900" dirty="0">
              <a:solidFill>
                <a:schemeClr val="accent1"/>
              </a:solidFill>
            </a:endParaRPr>
          </a:p>
          <a:p>
            <a:pPr lvl="1">
              <a:lnSpc>
                <a:spcPct val="90000"/>
              </a:lnSpc>
            </a:pPr>
            <a:r>
              <a:rPr lang="en-GB" sz="2000" dirty="0">
                <a:solidFill>
                  <a:schemeClr val="accent1"/>
                </a:solidFill>
              </a:rPr>
              <a:t> tertiary: affected by its introduction, or will influence its purchase</a:t>
            </a:r>
          </a:p>
          <a:p>
            <a:pPr>
              <a:lnSpc>
                <a:spcPct val="90000"/>
              </a:lnSpc>
            </a:pPr>
            <a:endParaRPr lang="en-GB" sz="2400" dirty="0"/>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10</a:t>
            </a:fld>
            <a:endParaRPr lang="en-GB" sz="1000" dirty="0">
              <a:solidFill>
                <a:schemeClr val="accent6">
                  <a:lumMod val="75000"/>
                </a:schemeClr>
              </a:solidFill>
            </a:endParaRPr>
          </a:p>
        </p:txBody>
      </p:sp>
    </p:spTree>
    <p:extLst>
      <p:ext uri="{BB962C8B-B14F-4D97-AF65-F5344CB8AC3E}">
        <p14:creationId xmlns:p14="http://schemas.microsoft.com/office/powerpoint/2010/main" val="590036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a:xfrm>
            <a:off x="3995936" y="6361089"/>
            <a:ext cx="1500187" cy="365125"/>
          </a:xfr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23554" name="Rectangle 2"/>
          <p:cNvSpPr>
            <a:spLocks noChangeArrowheads="1"/>
          </p:cNvSpPr>
          <p:nvPr/>
        </p:nvSpPr>
        <p:spPr bwMode="auto">
          <a:xfrm>
            <a:off x="395536" y="116632"/>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3600" dirty="0">
                <a:solidFill>
                  <a:schemeClr val="accent6">
                    <a:lumMod val="75000"/>
                  </a:schemeClr>
                </a:solidFill>
                <a:latin typeface="Liberation Sans"/>
              </a:rPr>
              <a:t>Who are the stakeholders?</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2420938"/>
            <a:ext cx="2514600"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556" name="Text Box 4"/>
          <p:cNvSpPr txBox="1">
            <a:spLocks noChangeArrowheads="1"/>
          </p:cNvSpPr>
          <p:nvPr/>
        </p:nvSpPr>
        <p:spPr bwMode="auto">
          <a:xfrm>
            <a:off x="6443663" y="1700213"/>
            <a:ext cx="248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r>
              <a:rPr lang="en-US" sz="2000" dirty="0">
                <a:solidFill>
                  <a:srgbClr val="7030A0"/>
                </a:solidFill>
                <a:latin typeface="Liberation Sans"/>
              </a:rPr>
              <a:t>Check-out operators</a:t>
            </a:r>
          </a:p>
        </p:txBody>
      </p:sp>
      <p:sp>
        <p:nvSpPr>
          <p:cNvPr id="23557" name="Text Box 5"/>
          <p:cNvSpPr txBox="1">
            <a:spLocks noChangeArrowheads="1"/>
          </p:cNvSpPr>
          <p:nvPr/>
        </p:nvSpPr>
        <p:spPr bwMode="auto">
          <a:xfrm>
            <a:off x="7092950" y="5949950"/>
            <a:ext cx="1411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r>
              <a:rPr lang="en-US" sz="2000" dirty="0">
                <a:solidFill>
                  <a:srgbClr val="7030A0"/>
                </a:solidFill>
                <a:latin typeface="Liberation Sans"/>
              </a:rPr>
              <a:t>Customers</a:t>
            </a:r>
          </a:p>
        </p:txBody>
      </p:sp>
      <p:sp>
        <p:nvSpPr>
          <p:cNvPr id="23558" name="Line 6"/>
          <p:cNvSpPr>
            <a:spLocks noChangeShapeType="1"/>
          </p:cNvSpPr>
          <p:nvPr/>
        </p:nvSpPr>
        <p:spPr bwMode="auto">
          <a:xfrm>
            <a:off x="7235825" y="2060575"/>
            <a:ext cx="533400" cy="457200"/>
          </a:xfrm>
          <a:prstGeom prst="line">
            <a:avLst/>
          </a:prstGeom>
          <a:noFill/>
          <a:ln w="12700">
            <a:solidFill>
              <a:srgbClr val="FF01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pic>
        <p:nvPicPr>
          <p:cNvPr id="235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953000"/>
            <a:ext cx="2292350" cy="1008063"/>
          </a:xfrm>
          <a:prstGeom prst="rect">
            <a:avLst/>
          </a:prstGeom>
          <a:noFill/>
          <a:extLst>
            <a:ext uri="{909E8E84-426E-40DD-AFC4-6F175D3DCCD1}">
              <a14:hiddenFill xmlns:a14="http://schemas.microsoft.com/office/drawing/2010/main">
                <a:solidFill>
                  <a:srgbClr val="FFFFFF"/>
                </a:solidFill>
              </a14:hiddenFill>
            </a:ext>
          </a:extLst>
        </p:spPr>
      </p:pic>
      <p:sp>
        <p:nvSpPr>
          <p:cNvPr id="23560" name="Text Box 8"/>
          <p:cNvSpPr txBox="1">
            <a:spLocks noChangeArrowheads="1"/>
          </p:cNvSpPr>
          <p:nvPr/>
        </p:nvSpPr>
        <p:spPr bwMode="auto">
          <a:xfrm>
            <a:off x="609600" y="6096000"/>
            <a:ext cx="2695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r>
              <a:rPr lang="en-US" sz="2000" dirty="0">
                <a:solidFill>
                  <a:srgbClr val="7030A0"/>
                </a:solidFill>
                <a:latin typeface="Liberation Sans"/>
              </a:rPr>
              <a:t>Managers and owners</a:t>
            </a:r>
            <a:endParaRPr lang="en-US" sz="2000" b="1" dirty="0">
              <a:solidFill>
                <a:srgbClr val="7030A0"/>
              </a:solidFill>
              <a:latin typeface="Liberation Sans"/>
            </a:endParaRPr>
          </a:p>
        </p:txBody>
      </p:sp>
      <p:sp>
        <p:nvSpPr>
          <p:cNvPr id="23561" name="Text Box 9"/>
          <p:cNvSpPr txBox="1">
            <a:spLocks noChangeArrowheads="1"/>
          </p:cNvSpPr>
          <p:nvPr/>
        </p:nvSpPr>
        <p:spPr bwMode="auto">
          <a:xfrm>
            <a:off x="685800" y="2514600"/>
            <a:ext cx="1641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r>
              <a:rPr lang="en-US" sz="2000" dirty="0">
                <a:solidFill>
                  <a:srgbClr val="7030A0"/>
                </a:solidFill>
                <a:latin typeface="Liberation Sans"/>
              </a:rPr>
              <a:t>• Suppliers</a:t>
            </a:r>
          </a:p>
          <a:p>
            <a:pPr eaLnBrk="0" hangingPunct="0"/>
            <a:r>
              <a:rPr lang="en-US" sz="2000" dirty="0">
                <a:solidFill>
                  <a:srgbClr val="7030A0"/>
                </a:solidFill>
                <a:latin typeface="Liberation Sans"/>
              </a:rPr>
              <a:t>• Local shop </a:t>
            </a:r>
            <a:br>
              <a:rPr lang="en-US" sz="2000" dirty="0">
                <a:solidFill>
                  <a:srgbClr val="7030A0"/>
                </a:solidFill>
                <a:latin typeface="Liberation Sans"/>
              </a:rPr>
            </a:br>
            <a:r>
              <a:rPr lang="en-US" sz="2000" dirty="0">
                <a:solidFill>
                  <a:srgbClr val="7030A0"/>
                </a:solidFill>
                <a:latin typeface="Liberation Sans"/>
              </a:rPr>
              <a:t>  owners</a:t>
            </a:r>
          </a:p>
        </p:txBody>
      </p:sp>
      <p:sp>
        <p:nvSpPr>
          <p:cNvPr id="23562" name="Rectangle 10"/>
          <p:cNvSpPr>
            <a:spLocks noChangeArrowheads="1"/>
          </p:cNvSpPr>
          <p:nvPr/>
        </p:nvSpPr>
        <p:spPr bwMode="auto">
          <a:xfrm>
            <a:off x="6326188" y="3048000"/>
            <a:ext cx="13700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pic>
        <p:nvPicPr>
          <p:cNvPr id="23563"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9088" y="1679504"/>
            <a:ext cx="34671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356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652963"/>
            <a:ext cx="2555875"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565" name="AutoShape 13"/>
          <p:cNvSpPr>
            <a:spLocks noChangeArrowheads="1"/>
          </p:cNvSpPr>
          <p:nvPr/>
        </p:nvSpPr>
        <p:spPr bwMode="auto">
          <a:xfrm>
            <a:off x="236538" y="1379537"/>
            <a:ext cx="2513012" cy="3276600"/>
          </a:xfrm>
          <a:prstGeom prst="irregularSeal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66" name="Line 14"/>
          <p:cNvSpPr>
            <a:spLocks noChangeShapeType="1"/>
          </p:cNvSpPr>
          <p:nvPr/>
        </p:nvSpPr>
        <p:spPr bwMode="auto">
          <a:xfrm flipH="1" flipV="1">
            <a:off x="5724525" y="5229225"/>
            <a:ext cx="2209800" cy="762000"/>
          </a:xfrm>
          <a:prstGeom prst="line">
            <a:avLst/>
          </a:prstGeom>
          <a:noFill/>
          <a:ln w="12700">
            <a:solidFill>
              <a:srgbClr val="FF01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11</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922816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8094" y="18864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GB" sz="3600" dirty="0">
                <a:solidFill>
                  <a:srgbClr val="E46C0A"/>
                </a:solidFill>
                <a:latin typeface="Liberation Sans"/>
              </a:rPr>
              <a:t>What do we mean by </a:t>
            </a:r>
            <a:r>
              <a:rPr lang="ja-JP" altLang="en-GB" sz="3600" dirty="0">
                <a:solidFill>
                  <a:srgbClr val="E46C0A"/>
                </a:solidFill>
                <a:latin typeface="Liberation Sans"/>
              </a:rPr>
              <a:t>‘</a:t>
            </a:r>
            <a:r>
              <a:rPr lang="en-GB" sz="3600" dirty="0">
                <a:solidFill>
                  <a:srgbClr val="E46C0A"/>
                </a:solidFill>
                <a:latin typeface="Liberation Sans"/>
              </a:rPr>
              <a:t>needs</a:t>
            </a:r>
            <a:r>
              <a:rPr lang="ja-JP" altLang="en-GB" sz="3600" dirty="0">
                <a:solidFill>
                  <a:srgbClr val="E46C0A"/>
                </a:solidFill>
                <a:latin typeface="Liberation Sans"/>
              </a:rPr>
              <a:t>’</a:t>
            </a:r>
            <a:r>
              <a:rPr lang="en-GB" sz="3600" dirty="0">
                <a:solidFill>
                  <a:srgbClr val="E46C0A"/>
                </a:solidFill>
                <a:latin typeface="Liberation Sans"/>
              </a:rPr>
              <a:t>?</a:t>
            </a:r>
            <a:endParaRPr lang="en-GB" sz="3600" i="1" dirty="0">
              <a:solidFill>
                <a:srgbClr val="E46C0A"/>
              </a:solidFill>
              <a:latin typeface="Liberation Sans"/>
            </a:endParaRPr>
          </a:p>
        </p:txBody>
      </p:sp>
      <p:sp>
        <p:nvSpPr>
          <p:cNvPr id="24579" name="Rectangle 3"/>
          <p:cNvSpPr>
            <a:spLocks noChangeArrowheads="1"/>
          </p:cNvSpPr>
          <p:nvPr/>
        </p:nvSpPr>
        <p:spPr bwMode="auto">
          <a:xfrm>
            <a:off x="395288" y="1331640"/>
            <a:ext cx="8420100" cy="497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lnSpc>
                <a:spcPct val="90000"/>
              </a:lnSpc>
              <a:spcBef>
                <a:spcPct val="50000"/>
              </a:spcBef>
              <a:buFontTx/>
              <a:buChar char="•"/>
            </a:pPr>
            <a:r>
              <a:rPr lang="en-GB" sz="2500" dirty="0">
                <a:solidFill>
                  <a:srgbClr val="7030A0"/>
                </a:solidFill>
                <a:latin typeface="Liberation Sans"/>
              </a:rPr>
              <a:t>Users rarely know what is possible</a:t>
            </a:r>
          </a:p>
          <a:p>
            <a:pPr marL="342900" indent="-342900" eaLnBrk="0" hangingPunct="0">
              <a:lnSpc>
                <a:spcPct val="90000"/>
              </a:lnSpc>
              <a:spcBef>
                <a:spcPct val="50000"/>
              </a:spcBef>
              <a:buFontTx/>
              <a:buChar char="•"/>
            </a:pPr>
            <a:r>
              <a:rPr lang="en-GB" sz="2500" dirty="0">
                <a:solidFill>
                  <a:srgbClr val="7030A0"/>
                </a:solidFill>
                <a:latin typeface="Liberation Sans"/>
              </a:rPr>
              <a:t>Users can</a:t>
            </a:r>
            <a:r>
              <a:rPr lang="ja-JP" altLang="en-GB" sz="2500" dirty="0">
                <a:solidFill>
                  <a:srgbClr val="7030A0"/>
                </a:solidFill>
                <a:latin typeface="Liberation Sans"/>
              </a:rPr>
              <a:t>’</a:t>
            </a:r>
            <a:r>
              <a:rPr lang="en-GB" sz="2500" dirty="0">
                <a:solidFill>
                  <a:srgbClr val="7030A0"/>
                </a:solidFill>
                <a:latin typeface="Liberation Sans"/>
              </a:rPr>
              <a:t>t  tell you what they </a:t>
            </a:r>
            <a:r>
              <a:rPr lang="ja-JP" altLang="en-GB" sz="2500" dirty="0">
                <a:solidFill>
                  <a:srgbClr val="7030A0"/>
                </a:solidFill>
                <a:latin typeface="Liberation Sans"/>
              </a:rPr>
              <a:t>‘</a:t>
            </a:r>
            <a:r>
              <a:rPr lang="en-GB" sz="2500" dirty="0">
                <a:solidFill>
                  <a:srgbClr val="7030A0"/>
                </a:solidFill>
                <a:latin typeface="Liberation Sans"/>
              </a:rPr>
              <a:t>need</a:t>
            </a:r>
            <a:r>
              <a:rPr lang="ja-JP" altLang="en-GB" sz="2500" dirty="0">
                <a:solidFill>
                  <a:srgbClr val="7030A0"/>
                </a:solidFill>
                <a:latin typeface="Liberation Sans"/>
              </a:rPr>
              <a:t>’</a:t>
            </a:r>
            <a:r>
              <a:rPr lang="en-GB" sz="2500" dirty="0">
                <a:solidFill>
                  <a:srgbClr val="7030A0"/>
                </a:solidFill>
                <a:latin typeface="Liberation Sans"/>
              </a:rPr>
              <a:t> to help them achieve their goals </a:t>
            </a:r>
          </a:p>
          <a:p>
            <a:pPr marL="342900" indent="-342900" eaLnBrk="0" hangingPunct="0">
              <a:lnSpc>
                <a:spcPct val="90000"/>
              </a:lnSpc>
              <a:spcBef>
                <a:spcPct val="50000"/>
              </a:spcBef>
              <a:buFontTx/>
              <a:buChar char="•"/>
            </a:pPr>
            <a:r>
              <a:rPr lang="en-GB" sz="2500" dirty="0">
                <a:solidFill>
                  <a:srgbClr val="7030A0"/>
                </a:solidFill>
                <a:latin typeface="Liberation Sans"/>
              </a:rPr>
              <a:t>Instead, look at existing tasks:</a:t>
            </a:r>
          </a:p>
          <a:p>
            <a:pPr marL="742950" lvl="1" indent="-285750" eaLnBrk="0" hangingPunct="0">
              <a:lnSpc>
                <a:spcPct val="90000"/>
              </a:lnSpc>
              <a:spcBef>
                <a:spcPct val="50000"/>
              </a:spcBef>
              <a:buFontTx/>
              <a:buChar char="–"/>
            </a:pPr>
            <a:r>
              <a:rPr lang="en-GB" sz="2000" dirty="0">
                <a:solidFill>
                  <a:schemeClr val="accent1"/>
                </a:solidFill>
                <a:latin typeface="Liberation Sans"/>
              </a:rPr>
              <a:t>their context</a:t>
            </a:r>
          </a:p>
          <a:p>
            <a:pPr marL="742950" lvl="1" indent="-285750" eaLnBrk="0" hangingPunct="0">
              <a:lnSpc>
                <a:spcPct val="90000"/>
              </a:lnSpc>
              <a:spcBef>
                <a:spcPct val="50000"/>
              </a:spcBef>
              <a:buFontTx/>
              <a:buChar char="–"/>
            </a:pPr>
            <a:r>
              <a:rPr lang="en-GB" sz="2000" dirty="0">
                <a:solidFill>
                  <a:schemeClr val="accent1"/>
                </a:solidFill>
                <a:latin typeface="Liberation Sans"/>
              </a:rPr>
              <a:t>what information do they require?</a:t>
            </a:r>
          </a:p>
          <a:p>
            <a:pPr marL="742950" lvl="1" indent="-285750" eaLnBrk="0" hangingPunct="0">
              <a:lnSpc>
                <a:spcPct val="90000"/>
              </a:lnSpc>
              <a:spcBef>
                <a:spcPct val="50000"/>
              </a:spcBef>
              <a:buFontTx/>
              <a:buChar char="–"/>
            </a:pPr>
            <a:r>
              <a:rPr lang="en-GB" sz="2000" dirty="0">
                <a:solidFill>
                  <a:schemeClr val="accent1"/>
                </a:solidFill>
                <a:latin typeface="Liberation Sans"/>
              </a:rPr>
              <a:t>who collaborates to achieve the task?</a:t>
            </a:r>
          </a:p>
          <a:p>
            <a:pPr marL="742950" lvl="1" indent="-285750" eaLnBrk="0" hangingPunct="0">
              <a:lnSpc>
                <a:spcPct val="90000"/>
              </a:lnSpc>
              <a:spcBef>
                <a:spcPct val="50000"/>
              </a:spcBef>
              <a:buFontTx/>
              <a:buChar char="–"/>
            </a:pPr>
            <a:r>
              <a:rPr lang="en-GB" sz="2000" dirty="0">
                <a:solidFill>
                  <a:schemeClr val="accent1"/>
                </a:solidFill>
                <a:latin typeface="Liberation Sans"/>
              </a:rPr>
              <a:t>why is the task achieved the way it is?</a:t>
            </a:r>
          </a:p>
          <a:p>
            <a:pPr marL="342900" indent="-342900" eaLnBrk="0" hangingPunct="0">
              <a:lnSpc>
                <a:spcPct val="90000"/>
              </a:lnSpc>
              <a:spcBef>
                <a:spcPct val="50000"/>
              </a:spcBef>
              <a:buFontTx/>
              <a:buChar char="•"/>
            </a:pPr>
            <a:r>
              <a:rPr lang="en-GB" sz="2500" dirty="0">
                <a:solidFill>
                  <a:srgbClr val="7030A0"/>
                </a:solidFill>
                <a:latin typeface="Liberation Sans"/>
              </a:rPr>
              <a:t>Envisioned tasks:</a:t>
            </a:r>
          </a:p>
          <a:p>
            <a:pPr marL="742950" lvl="1" indent="-285750" eaLnBrk="0" hangingPunct="0">
              <a:lnSpc>
                <a:spcPct val="90000"/>
              </a:lnSpc>
              <a:spcBef>
                <a:spcPct val="50000"/>
              </a:spcBef>
              <a:buFontTx/>
              <a:buChar char="–"/>
            </a:pPr>
            <a:r>
              <a:rPr lang="en-GB" sz="2000" dirty="0">
                <a:solidFill>
                  <a:schemeClr val="accent1"/>
                </a:solidFill>
                <a:latin typeface="Liberation Sans"/>
              </a:rPr>
              <a:t>can be rooted in existing behaviour</a:t>
            </a:r>
          </a:p>
          <a:p>
            <a:pPr marL="742950" lvl="1" indent="-285750" eaLnBrk="0" hangingPunct="0">
              <a:lnSpc>
                <a:spcPct val="90000"/>
              </a:lnSpc>
              <a:spcBef>
                <a:spcPct val="50000"/>
              </a:spcBef>
              <a:buFontTx/>
              <a:buChar char="–"/>
            </a:pPr>
            <a:r>
              <a:rPr lang="en-GB" sz="2000" dirty="0">
                <a:solidFill>
                  <a:schemeClr val="accent1"/>
                </a:solidFill>
                <a:latin typeface="Liberation Sans"/>
              </a:rPr>
              <a:t>can be described as future </a:t>
            </a:r>
            <a:r>
              <a:rPr lang="en-GB" sz="2000" dirty="0" smtClean="0">
                <a:solidFill>
                  <a:schemeClr val="accent1"/>
                </a:solidFill>
                <a:latin typeface="Liberation Sans"/>
              </a:rPr>
              <a:t>scenarios</a:t>
            </a:r>
            <a:endParaRPr lang="en-GB" sz="2000" dirty="0">
              <a:solidFill>
                <a:schemeClr val="accent1"/>
              </a:solidFill>
              <a:latin typeface="Liberation Sans"/>
            </a:endParaRPr>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12</a:t>
            </a:fld>
            <a:endParaRPr lang="en-GB" sz="1000" dirty="0">
              <a:solidFill>
                <a:schemeClr val="accent6">
                  <a:lumMod val="75000"/>
                </a:schemeClr>
              </a:solidFill>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1442974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z="3600" dirty="0"/>
              <a:t>How to generate alternatives</a:t>
            </a:r>
            <a:endParaRPr lang="en-GB" sz="3600" i="1" dirty="0"/>
          </a:p>
        </p:txBody>
      </p:sp>
      <p:sp>
        <p:nvSpPr>
          <p:cNvPr id="25603" name="Rectangle 3"/>
          <p:cNvSpPr>
            <a:spLocks noGrp="1" noChangeArrowheads="1"/>
          </p:cNvSpPr>
          <p:nvPr>
            <p:ph type="body" idx="1"/>
          </p:nvPr>
        </p:nvSpPr>
        <p:spPr>
          <a:xfrm>
            <a:off x="685800" y="1484784"/>
            <a:ext cx="7772400" cy="4687416"/>
          </a:xfrm>
        </p:spPr>
        <p:txBody>
          <a:bodyPr>
            <a:normAutofit fontScale="85000" lnSpcReduction="20000"/>
          </a:bodyPr>
          <a:lstStyle/>
          <a:p>
            <a:pPr eaLnBrk="0" hangingPunct="0">
              <a:spcBef>
                <a:spcPct val="0"/>
              </a:spcBef>
              <a:spcAft>
                <a:spcPts val="600"/>
              </a:spcAft>
            </a:pPr>
            <a:r>
              <a:rPr lang="en-GB" sz="2600" dirty="0">
                <a:solidFill>
                  <a:srgbClr val="7030A0"/>
                </a:solidFill>
              </a:rPr>
              <a:t>Humans stick to what they know </a:t>
            </a:r>
            <a:r>
              <a:rPr lang="en-GB" sz="2600" dirty="0" smtClean="0">
                <a:solidFill>
                  <a:srgbClr val="7030A0"/>
                </a:solidFill>
              </a:rPr>
              <a:t>works</a:t>
            </a:r>
          </a:p>
          <a:p>
            <a:pPr eaLnBrk="0" hangingPunct="0">
              <a:spcBef>
                <a:spcPct val="0"/>
              </a:spcBef>
              <a:spcAft>
                <a:spcPts val="600"/>
              </a:spcAft>
            </a:pPr>
            <a:endParaRPr lang="en-GB" sz="2600" dirty="0">
              <a:solidFill>
                <a:srgbClr val="7030A0"/>
              </a:solidFill>
            </a:endParaRPr>
          </a:p>
          <a:p>
            <a:pPr eaLnBrk="0" hangingPunct="0">
              <a:spcBef>
                <a:spcPct val="0"/>
              </a:spcBef>
              <a:spcAft>
                <a:spcPts val="600"/>
              </a:spcAft>
            </a:pPr>
            <a:r>
              <a:rPr lang="en-GB" sz="2600" dirty="0">
                <a:solidFill>
                  <a:srgbClr val="7030A0"/>
                </a:solidFill>
              </a:rPr>
              <a:t>But considering alternatives is important to </a:t>
            </a:r>
            <a:r>
              <a:rPr lang="ja-JP" altLang="en-GB" sz="2600" dirty="0">
                <a:solidFill>
                  <a:srgbClr val="7030A0"/>
                </a:solidFill>
                <a:latin typeface="Arial"/>
              </a:rPr>
              <a:t>‘</a:t>
            </a:r>
            <a:r>
              <a:rPr lang="en-GB" sz="2600" dirty="0">
                <a:solidFill>
                  <a:srgbClr val="7030A0"/>
                </a:solidFill>
              </a:rPr>
              <a:t>break out of the box</a:t>
            </a:r>
            <a:r>
              <a:rPr lang="ja-JP" altLang="en-GB" sz="2600" dirty="0" smtClean="0">
                <a:solidFill>
                  <a:srgbClr val="7030A0"/>
                </a:solidFill>
                <a:latin typeface="Arial"/>
              </a:rPr>
              <a:t>’</a:t>
            </a:r>
            <a:endParaRPr lang="en-GB" altLang="ja-JP" sz="2600" dirty="0" smtClean="0">
              <a:solidFill>
                <a:srgbClr val="7030A0"/>
              </a:solidFill>
              <a:latin typeface="Arial"/>
            </a:endParaRPr>
          </a:p>
          <a:p>
            <a:pPr eaLnBrk="0" hangingPunct="0">
              <a:spcBef>
                <a:spcPct val="0"/>
              </a:spcBef>
              <a:spcAft>
                <a:spcPts val="600"/>
              </a:spcAft>
            </a:pPr>
            <a:endParaRPr lang="en-GB" sz="2600" dirty="0">
              <a:solidFill>
                <a:srgbClr val="7030A0"/>
              </a:solidFill>
            </a:endParaRPr>
          </a:p>
          <a:p>
            <a:pPr eaLnBrk="0" hangingPunct="0">
              <a:spcBef>
                <a:spcPct val="0"/>
              </a:spcBef>
              <a:spcAft>
                <a:spcPts val="600"/>
              </a:spcAft>
            </a:pPr>
            <a:r>
              <a:rPr lang="en-GB" sz="2600" dirty="0">
                <a:solidFill>
                  <a:srgbClr val="7030A0"/>
                </a:solidFill>
              </a:rPr>
              <a:t>Designers are trained to consider alternatives, software people generally are </a:t>
            </a:r>
            <a:r>
              <a:rPr lang="en-GB" sz="2600" dirty="0" smtClean="0">
                <a:solidFill>
                  <a:srgbClr val="7030A0"/>
                </a:solidFill>
              </a:rPr>
              <a:t>not</a:t>
            </a:r>
          </a:p>
          <a:p>
            <a:pPr eaLnBrk="0" hangingPunct="0">
              <a:spcBef>
                <a:spcPct val="0"/>
              </a:spcBef>
              <a:spcAft>
                <a:spcPts val="600"/>
              </a:spcAft>
            </a:pPr>
            <a:endParaRPr lang="en-GB" sz="2600" dirty="0">
              <a:solidFill>
                <a:srgbClr val="7030A0"/>
              </a:solidFill>
            </a:endParaRPr>
          </a:p>
          <a:p>
            <a:pPr eaLnBrk="0" hangingPunct="0">
              <a:spcBef>
                <a:spcPct val="0"/>
              </a:spcBef>
              <a:spcAft>
                <a:spcPts val="600"/>
              </a:spcAft>
            </a:pPr>
            <a:r>
              <a:rPr lang="en-GB" sz="2600" dirty="0">
                <a:solidFill>
                  <a:srgbClr val="7030A0"/>
                </a:solidFill>
              </a:rPr>
              <a:t>How do you generate alternatives</a:t>
            </a:r>
            <a:r>
              <a:rPr lang="en-GB" sz="2600" dirty="0" smtClean="0">
                <a:solidFill>
                  <a:srgbClr val="7030A0"/>
                </a:solidFill>
              </a:rPr>
              <a:t>?</a:t>
            </a:r>
          </a:p>
          <a:p>
            <a:pPr eaLnBrk="0" hangingPunct="0">
              <a:spcBef>
                <a:spcPct val="0"/>
              </a:spcBef>
              <a:spcAft>
                <a:spcPts val="600"/>
              </a:spcAft>
            </a:pPr>
            <a:endParaRPr lang="en-GB" sz="2200" dirty="0">
              <a:solidFill>
                <a:schemeClr val="accent6">
                  <a:lumMod val="75000"/>
                </a:schemeClr>
              </a:solidFill>
            </a:endParaRPr>
          </a:p>
          <a:p>
            <a:pPr lvl="1" eaLnBrk="0" hangingPunct="0">
              <a:spcBef>
                <a:spcPct val="0"/>
              </a:spcBef>
              <a:spcAft>
                <a:spcPts val="600"/>
              </a:spcAft>
              <a:buFontTx/>
              <a:buChar char="—"/>
            </a:pPr>
            <a:r>
              <a:rPr lang="ja-JP" altLang="en-GB" sz="2200" dirty="0">
                <a:solidFill>
                  <a:schemeClr val="accent1"/>
                </a:solidFill>
                <a:latin typeface="Arial"/>
              </a:rPr>
              <a:t>‘</a:t>
            </a:r>
            <a:r>
              <a:rPr lang="en-GB" sz="2200" dirty="0">
                <a:solidFill>
                  <a:schemeClr val="accent1"/>
                </a:solidFill>
              </a:rPr>
              <a:t>Flair and creativity</a:t>
            </a:r>
            <a:r>
              <a:rPr lang="ja-JP" altLang="en-GB" sz="2200" dirty="0">
                <a:solidFill>
                  <a:schemeClr val="accent1"/>
                </a:solidFill>
                <a:latin typeface="Arial"/>
              </a:rPr>
              <a:t>’</a:t>
            </a:r>
            <a:r>
              <a:rPr lang="en-GB" sz="2200" dirty="0">
                <a:solidFill>
                  <a:schemeClr val="accent1"/>
                </a:solidFill>
              </a:rPr>
              <a:t>: research and </a:t>
            </a:r>
            <a:r>
              <a:rPr lang="en-GB" sz="2200" dirty="0" smtClean="0">
                <a:solidFill>
                  <a:schemeClr val="accent1"/>
                </a:solidFill>
              </a:rPr>
              <a:t>synthesis</a:t>
            </a:r>
          </a:p>
          <a:p>
            <a:pPr lvl="1" eaLnBrk="0" hangingPunct="0">
              <a:spcBef>
                <a:spcPct val="0"/>
              </a:spcBef>
              <a:spcAft>
                <a:spcPts val="600"/>
              </a:spcAft>
              <a:buFontTx/>
              <a:buChar char="—"/>
            </a:pPr>
            <a:endParaRPr lang="en-GB" sz="900" dirty="0">
              <a:solidFill>
                <a:schemeClr val="accent1"/>
              </a:solidFill>
            </a:endParaRPr>
          </a:p>
          <a:p>
            <a:pPr lvl="1" eaLnBrk="0" hangingPunct="0">
              <a:spcBef>
                <a:spcPct val="0"/>
              </a:spcBef>
              <a:spcAft>
                <a:spcPts val="600"/>
              </a:spcAft>
              <a:buFontTx/>
              <a:buChar char="—"/>
            </a:pPr>
            <a:r>
              <a:rPr lang="en-GB" sz="2200" dirty="0">
                <a:solidFill>
                  <a:schemeClr val="accent1"/>
                </a:solidFill>
              </a:rPr>
              <a:t>Seek inspiration: look at similar products or look at very different products</a:t>
            </a:r>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13</a:t>
            </a:fld>
            <a:endParaRPr lang="en-GB" sz="1000" dirty="0">
              <a:solidFill>
                <a:schemeClr val="accent6">
                  <a:lumMod val="75000"/>
                </a:schemeClr>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1264891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16632"/>
            <a:ext cx="9324528" cy="864096"/>
          </a:xfrm>
        </p:spPr>
        <p:txBody>
          <a:bodyPr>
            <a:normAutofit/>
          </a:bodyPr>
          <a:lstStyle/>
          <a:p>
            <a:r>
              <a:rPr lang="en-GB" dirty="0"/>
              <a:t>How to choose among </a:t>
            </a:r>
            <a:r>
              <a:rPr lang="en-GB" dirty="0" smtClean="0"/>
              <a:t>alternatives</a:t>
            </a:r>
            <a:endParaRPr lang="en-GB" i="1" dirty="0"/>
          </a:p>
        </p:txBody>
      </p:sp>
      <p:sp>
        <p:nvSpPr>
          <p:cNvPr id="28675" name="Rectangle 3"/>
          <p:cNvSpPr>
            <a:spLocks noGrp="1" noChangeArrowheads="1"/>
          </p:cNvSpPr>
          <p:nvPr>
            <p:ph type="body" idx="1"/>
          </p:nvPr>
        </p:nvSpPr>
        <p:spPr>
          <a:xfrm>
            <a:off x="539552" y="1052736"/>
            <a:ext cx="8229600" cy="4925144"/>
          </a:xfrm>
        </p:spPr>
        <p:txBody>
          <a:bodyPr>
            <a:noAutofit/>
          </a:bodyPr>
          <a:lstStyle/>
          <a:p>
            <a:pPr eaLnBrk="0" hangingPunct="0">
              <a:lnSpc>
                <a:spcPct val="90000"/>
              </a:lnSpc>
              <a:spcBef>
                <a:spcPct val="0"/>
              </a:spcBef>
              <a:spcAft>
                <a:spcPts val="600"/>
              </a:spcAft>
            </a:pPr>
            <a:r>
              <a:rPr lang="en-GB" sz="2400" dirty="0">
                <a:solidFill>
                  <a:srgbClr val="7030A0"/>
                </a:solidFill>
              </a:rPr>
              <a:t>Evaluation with users or with peers, e.g. </a:t>
            </a:r>
            <a:r>
              <a:rPr lang="en-GB" sz="2400" dirty="0" smtClean="0">
                <a:solidFill>
                  <a:srgbClr val="7030A0"/>
                </a:solidFill>
              </a:rPr>
              <a:t>prototypes</a:t>
            </a:r>
          </a:p>
          <a:p>
            <a:pPr eaLnBrk="0" hangingPunct="0">
              <a:lnSpc>
                <a:spcPct val="90000"/>
              </a:lnSpc>
              <a:spcBef>
                <a:spcPct val="0"/>
              </a:spcBef>
              <a:spcAft>
                <a:spcPts val="600"/>
              </a:spcAft>
            </a:pPr>
            <a:endParaRPr lang="en-GB" sz="600" dirty="0">
              <a:solidFill>
                <a:srgbClr val="7030A0"/>
              </a:solidFill>
            </a:endParaRPr>
          </a:p>
          <a:p>
            <a:pPr eaLnBrk="0" hangingPunct="0">
              <a:lnSpc>
                <a:spcPct val="90000"/>
              </a:lnSpc>
              <a:spcBef>
                <a:spcPct val="0"/>
              </a:spcBef>
              <a:spcAft>
                <a:spcPts val="600"/>
              </a:spcAft>
            </a:pPr>
            <a:r>
              <a:rPr lang="en-GB" sz="2400" dirty="0">
                <a:solidFill>
                  <a:srgbClr val="7030A0"/>
                </a:solidFill>
              </a:rPr>
              <a:t>Technical feasibility: some not </a:t>
            </a:r>
            <a:r>
              <a:rPr lang="en-GB" sz="2400" dirty="0" smtClean="0">
                <a:solidFill>
                  <a:srgbClr val="7030A0"/>
                </a:solidFill>
              </a:rPr>
              <a:t>possible</a:t>
            </a:r>
          </a:p>
          <a:p>
            <a:pPr eaLnBrk="0" hangingPunct="0">
              <a:lnSpc>
                <a:spcPct val="90000"/>
              </a:lnSpc>
              <a:spcBef>
                <a:spcPct val="0"/>
              </a:spcBef>
              <a:spcAft>
                <a:spcPts val="600"/>
              </a:spcAft>
            </a:pPr>
            <a:endParaRPr lang="en-GB" sz="600" dirty="0">
              <a:solidFill>
                <a:srgbClr val="7030A0"/>
              </a:solidFill>
            </a:endParaRPr>
          </a:p>
          <a:p>
            <a:pPr eaLnBrk="0" hangingPunct="0">
              <a:lnSpc>
                <a:spcPct val="90000"/>
              </a:lnSpc>
              <a:spcBef>
                <a:spcPct val="0"/>
              </a:spcBef>
              <a:spcAft>
                <a:spcPts val="600"/>
              </a:spcAft>
            </a:pPr>
            <a:r>
              <a:rPr lang="en-GB" sz="2400" dirty="0">
                <a:solidFill>
                  <a:srgbClr val="7030A0"/>
                </a:solidFill>
              </a:rPr>
              <a:t>Quality thresholds: Usability goals lead to usability criteria set early on and check </a:t>
            </a:r>
            <a:r>
              <a:rPr lang="en-GB" sz="2400" dirty="0" smtClean="0">
                <a:solidFill>
                  <a:srgbClr val="7030A0"/>
                </a:solidFill>
              </a:rPr>
              <a:t>regularly</a:t>
            </a:r>
          </a:p>
          <a:p>
            <a:pPr eaLnBrk="0" hangingPunct="0">
              <a:lnSpc>
                <a:spcPct val="90000"/>
              </a:lnSpc>
              <a:spcBef>
                <a:spcPct val="0"/>
              </a:spcBef>
              <a:spcAft>
                <a:spcPts val="600"/>
              </a:spcAft>
            </a:pPr>
            <a:endParaRPr lang="en-GB" sz="600" dirty="0">
              <a:solidFill>
                <a:srgbClr val="7030A0"/>
              </a:solidFill>
            </a:endParaRPr>
          </a:p>
          <a:p>
            <a:pPr lvl="1" eaLnBrk="0" hangingPunct="0">
              <a:lnSpc>
                <a:spcPct val="90000"/>
              </a:lnSpc>
              <a:spcBef>
                <a:spcPct val="0"/>
              </a:spcBef>
              <a:spcAft>
                <a:spcPts val="600"/>
              </a:spcAft>
            </a:pPr>
            <a:r>
              <a:rPr lang="en-GB" sz="2200" dirty="0">
                <a:solidFill>
                  <a:schemeClr val="accent1"/>
                </a:solidFill>
              </a:rPr>
              <a:t>safety: how safe</a:t>
            </a:r>
            <a:r>
              <a:rPr lang="en-GB" sz="2200" dirty="0" smtClean="0">
                <a:solidFill>
                  <a:schemeClr val="accent1"/>
                </a:solidFill>
              </a:rPr>
              <a:t>?</a:t>
            </a:r>
            <a:endParaRPr lang="en-GB" sz="2200" dirty="0">
              <a:solidFill>
                <a:schemeClr val="accent1"/>
              </a:solidFill>
            </a:endParaRPr>
          </a:p>
          <a:p>
            <a:pPr lvl="1" eaLnBrk="0" hangingPunct="0">
              <a:lnSpc>
                <a:spcPct val="90000"/>
              </a:lnSpc>
              <a:spcBef>
                <a:spcPct val="0"/>
              </a:spcBef>
              <a:spcAft>
                <a:spcPts val="600"/>
              </a:spcAft>
            </a:pPr>
            <a:r>
              <a:rPr lang="en-GB" sz="2200" dirty="0">
                <a:solidFill>
                  <a:schemeClr val="accent1"/>
                </a:solidFill>
              </a:rPr>
              <a:t>utility: which functions are superfluous? </a:t>
            </a:r>
          </a:p>
          <a:p>
            <a:pPr lvl="1" eaLnBrk="0" hangingPunct="0">
              <a:lnSpc>
                <a:spcPct val="90000"/>
              </a:lnSpc>
              <a:spcBef>
                <a:spcPts val="600"/>
              </a:spcBef>
            </a:pPr>
            <a:r>
              <a:rPr lang="en-GB" sz="2200" dirty="0">
                <a:solidFill>
                  <a:schemeClr val="accent1"/>
                </a:solidFill>
              </a:rPr>
              <a:t>effectiveness: appropriate support? task coverage, information </a:t>
            </a:r>
            <a:r>
              <a:rPr lang="en-GB" sz="2200" dirty="0" smtClean="0">
                <a:solidFill>
                  <a:schemeClr val="accent1"/>
                </a:solidFill>
              </a:rPr>
              <a:t>available</a:t>
            </a:r>
            <a:endParaRPr lang="en-GB" sz="2200" dirty="0">
              <a:solidFill>
                <a:schemeClr val="accent1"/>
              </a:solidFill>
            </a:endParaRPr>
          </a:p>
          <a:p>
            <a:pPr lvl="1" eaLnBrk="0" hangingPunct="0">
              <a:lnSpc>
                <a:spcPct val="90000"/>
              </a:lnSpc>
              <a:spcBef>
                <a:spcPts val="600"/>
              </a:spcBef>
            </a:pPr>
            <a:r>
              <a:rPr lang="en-GB" sz="2200" dirty="0">
                <a:solidFill>
                  <a:schemeClr val="accent1"/>
                </a:solidFill>
              </a:rPr>
              <a:t>efficiency: performance </a:t>
            </a:r>
            <a:r>
              <a:rPr lang="en-GB" sz="2200" dirty="0" smtClean="0">
                <a:solidFill>
                  <a:schemeClr val="accent1"/>
                </a:solidFill>
              </a:rPr>
              <a:t>measurements</a:t>
            </a:r>
          </a:p>
          <a:p>
            <a:pPr lvl="1" eaLnBrk="0" hangingPunct="0">
              <a:lnSpc>
                <a:spcPct val="90000"/>
              </a:lnSpc>
              <a:spcBef>
                <a:spcPts val="600"/>
              </a:spcBef>
            </a:pPr>
            <a:r>
              <a:rPr lang="en-GB" sz="2200" dirty="0" smtClean="0">
                <a:solidFill>
                  <a:schemeClr val="accent1"/>
                </a:solidFill>
              </a:rPr>
              <a:t>learnability: is the time taken to learn a function acceptable to the users?</a:t>
            </a:r>
          </a:p>
          <a:p>
            <a:pPr lvl="1" eaLnBrk="0" hangingPunct="0">
              <a:lnSpc>
                <a:spcPct val="90000"/>
              </a:lnSpc>
              <a:spcBef>
                <a:spcPts val="600"/>
              </a:spcBef>
            </a:pPr>
            <a:r>
              <a:rPr lang="en-GB" sz="2200" dirty="0" smtClean="0">
                <a:solidFill>
                  <a:schemeClr val="accent1"/>
                </a:solidFill>
              </a:rPr>
              <a:t>memorability: can infrequent users remember how to achieve their goal?</a:t>
            </a:r>
            <a:endParaRPr lang="en-GB" sz="2200" dirty="0">
              <a:solidFill>
                <a:schemeClr val="accent1"/>
              </a:solidFill>
            </a:endParaRPr>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14</a:t>
            </a:fld>
            <a:endParaRPr lang="en-GB" sz="1000" dirty="0">
              <a:solidFill>
                <a:schemeClr val="accent6">
                  <a:lumMod val="75000"/>
                </a:schemeClr>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1165655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GB"/>
              <a:t>How to integrate interaction design in other models</a:t>
            </a:r>
            <a:endParaRPr lang="en-GB" i="1"/>
          </a:p>
        </p:txBody>
      </p:sp>
      <p:sp>
        <p:nvSpPr>
          <p:cNvPr id="30723" name="Rectangle 3"/>
          <p:cNvSpPr>
            <a:spLocks noGrp="1" noChangeArrowheads="1"/>
          </p:cNvSpPr>
          <p:nvPr>
            <p:ph type="body" idx="1"/>
          </p:nvPr>
        </p:nvSpPr>
        <p:spPr>
          <a:xfrm>
            <a:off x="467544" y="1484784"/>
            <a:ext cx="8229600" cy="4752528"/>
          </a:xfrm>
        </p:spPr>
        <p:txBody>
          <a:bodyPr>
            <a:normAutofit fontScale="92500"/>
          </a:bodyPr>
          <a:lstStyle/>
          <a:p>
            <a:pPr eaLnBrk="0" hangingPunct="0">
              <a:lnSpc>
                <a:spcPct val="110000"/>
              </a:lnSpc>
              <a:spcBef>
                <a:spcPts val="300"/>
              </a:spcBef>
              <a:spcAft>
                <a:spcPts val="300"/>
              </a:spcAft>
            </a:pPr>
            <a:r>
              <a:rPr lang="en-GB" sz="2800" dirty="0" smtClean="0">
                <a:solidFill>
                  <a:srgbClr val="7030A0"/>
                </a:solidFill>
              </a:rPr>
              <a:t>Integrating interaction design activities in lifecycle </a:t>
            </a:r>
            <a:r>
              <a:rPr lang="en-GB" sz="2800" dirty="0">
                <a:solidFill>
                  <a:srgbClr val="7030A0"/>
                </a:solidFill>
              </a:rPr>
              <a:t>models from other </a:t>
            </a:r>
            <a:r>
              <a:rPr lang="en-GB" sz="2800" dirty="0" smtClean="0">
                <a:solidFill>
                  <a:srgbClr val="7030A0"/>
                </a:solidFill>
              </a:rPr>
              <a:t>disciplines needs careful planning</a:t>
            </a:r>
            <a:endParaRPr lang="en-GB" sz="2800" dirty="0">
              <a:solidFill>
                <a:srgbClr val="7030A0"/>
              </a:solidFill>
            </a:endParaRPr>
          </a:p>
          <a:p>
            <a:pPr eaLnBrk="0" hangingPunct="0">
              <a:lnSpc>
                <a:spcPct val="110000"/>
              </a:lnSpc>
              <a:spcBef>
                <a:spcPts val="300"/>
              </a:spcBef>
              <a:spcAft>
                <a:spcPts val="300"/>
              </a:spcAft>
            </a:pPr>
            <a:r>
              <a:rPr lang="en-GB" sz="2800" dirty="0" smtClean="0">
                <a:solidFill>
                  <a:srgbClr val="7030A0"/>
                </a:solidFill>
              </a:rPr>
              <a:t>Several software engineering lifecycle models have been considered</a:t>
            </a:r>
          </a:p>
          <a:p>
            <a:pPr eaLnBrk="0" hangingPunct="0">
              <a:lnSpc>
                <a:spcPct val="110000"/>
              </a:lnSpc>
              <a:spcBef>
                <a:spcPts val="300"/>
              </a:spcBef>
              <a:spcAft>
                <a:spcPts val="300"/>
              </a:spcAft>
            </a:pPr>
            <a:r>
              <a:rPr lang="en-GB" sz="2800" dirty="0" smtClean="0">
                <a:solidFill>
                  <a:srgbClr val="7030A0"/>
                </a:solidFill>
              </a:rPr>
              <a:t>Integrating with agile </a:t>
            </a:r>
            <a:r>
              <a:rPr lang="en-GB" sz="2800" dirty="0">
                <a:solidFill>
                  <a:srgbClr val="7030A0"/>
                </a:solidFill>
              </a:rPr>
              <a:t>software development </a:t>
            </a:r>
            <a:r>
              <a:rPr lang="en-GB" sz="2800" dirty="0" smtClean="0">
                <a:solidFill>
                  <a:srgbClr val="7030A0"/>
                </a:solidFill>
              </a:rPr>
              <a:t>is promising</a:t>
            </a:r>
            <a:endParaRPr lang="en-GB" sz="2800" dirty="0">
              <a:solidFill>
                <a:srgbClr val="7030A0"/>
              </a:solidFill>
            </a:endParaRPr>
          </a:p>
          <a:p>
            <a:pPr lvl="1">
              <a:lnSpc>
                <a:spcPct val="110000"/>
              </a:lnSpc>
            </a:pPr>
            <a:r>
              <a:rPr lang="en-GB" sz="2400" dirty="0">
                <a:solidFill>
                  <a:schemeClr val="accent1"/>
                </a:solidFill>
              </a:rPr>
              <a:t>i</a:t>
            </a:r>
            <a:r>
              <a:rPr lang="en-GB" sz="2400" dirty="0" smtClean="0">
                <a:solidFill>
                  <a:schemeClr val="accent1"/>
                </a:solidFill>
              </a:rPr>
              <a:t>t stresses the importance of iteration</a:t>
            </a:r>
            <a:endParaRPr lang="en-GB" sz="2400" dirty="0">
              <a:solidFill>
                <a:schemeClr val="accent1"/>
              </a:solidFill>
            </a:endParaRPr>
          </a:p>
          <a:p>
            <a:pPr lvl="1">
              <a:lnSpc>
                <a:spcPct val="110000"/>
              </a:lnSpc>
            </a:pPr>
            <a:r>
              <a:rPr lang="en-GB" sz="2400" dirty="0">
                <a:solidFill>
                  <a:schemeClr val="accent1"/>
                </a:solidFill>
              </a:rPr>
              <a:t>i</a:t>
            </a:r>
            <a:r>
              <a:rPr lang="en-GB" sz="2400" dirty="0" smtClean="0">
                <a:solidFill>
                  <a:schemeClr val="accent1"/>
                </a:solidFill>
              </a:rPr>
              <a:t>t champions early and regular feedback</a:t>
            </a:r>
          </a:p>
          <a:p>
            <a:pPr lvl="1">
              <a:lnSpc>
                <a:spcPct val="110000"/>
              </a:lnSpc>
            </a:pPr>
            <a:r>
              <a:rPr lang="en-GB" sz="2400" dirty="0">
                <a:solidFill>
                  <a:schemeClr val="accent1"/>
                </a:solidFill>
              </a:rPr>
              <a:t>i</a:t>
            </a:r>
            <a:r>
              <a:rPr lang="en-GB" sz="2400" dirty="0" smtClean="0">
                <a:solidFill>
                  <a:schemeClr val="accent1"/>
                </a:solidFill>
              </a:rPr>
              <a:t>t handles emergent requirements</a:t>
            </a:r>
          </a:p>
          <a:p>
            <a:pPr lvl="1">
              <a:lnSpc>
                <a:spcPct val="110000"/>
              </a:lnSpc>
            </a:pPr>
            <a:r>
              <a:rPr lang="en-GB" sz="2400" dirty="0" smtClean="0">
                <a:solidFill>
                  <a:schemeClr val="accent1"/>
                </a:solidFill>
              </a:rPr>
              <a:t>it aims to strike a balance between flexibility and structure</a:t>
            </a:r>
            <a:endParaRPr lang="en-GB" sz="2400" dirty="0">
              <a:solidFill>
                <a:schemeClr val="accent1"/>
              </a:solidFill>
            </a:endParaRPr>
          </a:p>
          <a:p>
            <a:pPr lvl="1" eaLnBrk="0" hangingPunct="0">
              <a:lnSpc>
                <a:spcPct val="110000"/>
              </a:lnSpc>
              <a:spcBef>
                <a:spcPts val="300"/>
              </a:spcBef>
              <a:spcAft>
                <a:spcPts val="300"/>
              </a:spcAft>
              <a:buFontTx/>
              <a:buChar char="—"/>
            </a:pPr>
            <a:endParaRPr lang="en-GB" dirty="0"/>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15</a:t>
            </a:fld>
            <a:endParaRPr lang="en-GB" sz="1000" dirty="0">
              <a:solidFill>
                <a:schemeClr val="accent6">
                  <a:lumMod val="75000"/>
                </a:schemeClr>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3498785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400" dirty="0"/>
              <a:t>Summary</a:t>
            </a:r>
            <a:endParaRPr lang="en-GB" sz="4400" i="1" dirty="0"/>
          </a:p>
        </p:txBody>
      </p:sp>
      <p:sp>
        <p:nvSpPr>
          <p:cNvPr id="31747" name="Rectangle 3"/>
          <p:cNvSpPr>
            <a:spLocks noGrp="1" noChangeArrowheads="1"/>
          </p:cNvSpPr>
          <p:nvPr>
            <p:ph type="body" idx="1"/>
          </p:nvPr>
        </p:nvSpPr>
        <p:spPr>
          <a:xfrm>
            <a:off x="684213" y="1340768"/>
            <a:ext cx="7772400" cy="4968552"/>
          </a:xfrm>
        </p:spPr>
        <p:txBody>
          <a:bodyPr>
            <a:normAutofit fontScale="85000" lnSpcReduction="10000"/>
          </a:bodyPr>
          <a:lstStyle/>
          <a:p>
            <a:pPr marL="590550" indent="-533400" eaLnBrk="0" hangingPunct="0">
              <a:spcBef>
                <a:spcPts val="300"/>
              </a:spcBef>
              <a:buFontTx/>
              <a:buNone/>
            </a:pPr>
            <a:r>
              <a:rPr lang="en-US" dirty="0">
                <a:solidFill>
                  <a:srgbClr val="7030A0"/>
                </a:solidFill>
              </a:rPr>
              <a:t>Four basic activities in the design </a:t>
            </a:r>
            <a:r>
              <a:rPr lang="en-US" dirty="0" smtClean="0">
                <a:solidFill>
                  <a:srgbClr val="7030A0"/>
                </a:solidFill>
              </a:rPr>
              <a:t>process</a:t>
            </a:r>
          </a:p>
          <a:p>
            <a:pPr marL="590550" indent="-533400" eaLnBrk="0" hangingPunct="0">
              <a:spcBef>
                <a:spcPts val="300"/>
              </a:spcBef>
              <a:buFontTx/>
              <a:buNone/>
            </a:pPr>
            <a:endParaRPr lang="en-US" sz="900" dirty="0">
              <a:solidFill>
                <a:srgbClr val="7030A0"/>
              </a:solidFill>
            </a:endParaRPr>
          </a:p>
          <a:p>
            <a:pPr marL="971550" lvl="1" indent="-457200" eaLnBrk="0" hangingPunct="0">
              <a:spcBef>
                <a:spcPts val="300"/>
              </a:spcBef>
              <a:buFontTx/>
              <a:buAutoNum type="arabicPeriod"/>
            </a:pPr>
            <a:r>
              <a:rPr lang="en-US" dirty="0">
                <a:solidFill>
                  <a:schemeClr val="accent1"/>
                </a:solidFill>
              </a:rPr>
              <a:t>Establishing </a:t>
            </a:r>
            <a:r>
              <a:rPr lang="en-US" dirty="0" smtClean="0">
                <a:solidFill>
                  <a:schemeClr val="accent1"/>
                </a:solidFill>
              </a:rPr>
              <a:t>requirements</a:t>
            </a:r>
          </a:p>
          <a:p>
            <a:pPr marL="971550" lvl="1" indent="-457200" eaLnBrk="0" hangingPunct="0">
              <a:spcBef>
                <a:spcPts val="300"/>
              </a:spcBef>
              <a:buFontTx/>
              <a:buAutoNum type="arabicPeriod"/>
            </a:pPr>
            <a:endParaRPr lang="en-US" sz="600" dirty="0">
              <a:solidFill>
                <a:schemeClr val="accent1"/>
              </a:solidFill>
            </a:endParaRPr>
          </a:p>
          <a:p>
            <a:pPr marL="971550" lvl="1" indent="-457200" eaLnBrk="0" hangingPunct="0">
              <a:spcBef>
                <a:spcPts val="300"/>
              </a:spcBef>
              <a:buFontTx/>
              <a:buAutoNum type="arabicPeriod"/>
            </a:pPr>
            <a:r>
              <a:rPr lang="en-GB" dirty="0">
                <a:solidFill>
                  <a:schemeClr val="accent1"/>
                </a:solidFill>
              </a:rPr>
              <a:t>Designing </a:t>
            </a:r>
            <a:r>
              <a:rPr lang="en-GB" dirty="0" smtClean="0">
                <a:solidFill>
                  <a:schemeClr val="accent1"/>
                </a:solidFill>
              </a:rPr>
              <a:t>alternatives</a:t>
            </a:r>
          </a:p>
          <a:p>
            <a:pPr marL="971550" lvl="1" indent="-457200" eaLnBrk="0" hangingPunct="0">
              <a:spcBef>
                <a:spcPts val="300"/>
              </a:spcBef>
              <a:buFontTx/>
              <a:buAutoNum type="arabicPeriod"/>
            </a:pPr>
            <a:endParaRPr lang="en-GB" sz="600" dirty="0">
              <a:solidFill>
                <a:schemeClr val="accent1"/>
              </a:solidFill>
            </a:endParaRPr>
          </a:p>
          <a:p>
            <a:pPr marL="971550" lvl="1" indent="-457200" eaLnBrk="0" hangingPunct="0">
              <a:spcBef>
                <a:spcPts val="300"/>
              </a:spcBef>
              <a:buFontTx/>
              <a:buAutoNum type="arabicPeriod"/>
            </a:pPr>
            <a:r>
              <a:rPr lang="en-GB" dirty="0" smtClean="0">
                <a:solidFill>
                  <a:schemeClr val="accent1"/>
                </a:solidFill>
              </a:rPr>
              <a:t>Prototyping</a:t>
            </a:r>
          </a:p>
          <a:p>
            <a:pPr marL="971550" lvl="1" indent="-457200" eaLnBrk="0" hangingPunct="0">
              <a:spcBef>
                <a:spcPts val="300"/>
              </a:spcBef>
              <a:buFontTx/>
              <a:buAutoNum type="arabicPeriod"/>
            </a:pPr>
            <a:endParaRPr lang="en-GB" sz="700" dirty="0">
              <a:solidFill>
                <a:schemeClr val="accent1"/>
              </a:solidFill>
            </a:endParaRPr>
          </a:p>
          <a:p>
            <a:pPr marL="971550" lvl="1" indent="-457200" eaLnBrk="0" hangingPunct="0">
              <a:spcBef>
                <a:spcPts val="300"/>
              </a:spcBef>
              <a:buFontTx/>
              <a:buAutoNum type="arabicPeriod"/>
            </a:pPr>
            <a:r>
              <a:rPr lang="en-GB" dirty="0" smtClean="0">
                <a:solidFill>
                  <a:schemeClr val="accent1"/>
                </a:solidFill>
              </a:rPr>
              <a:t>Evaluating</a:t>
            </a:r>
          </a:p>
          <a:p>
            <a:pPr marL="971550" lvl="1" indent="-457200" eaLnBrk="0" hangingPunct="0">
              <a:spcBef>
                <a:spcPts val="300"/>
              </a:spcBef>
              <a:buFontTx/>
              <a:buAutoNum type="arabicPeriod"/>
            </a:pPr>
            <a:endParaRPr lang="en-GB" sz="700" dirty="0">
              <a:solidFill>
                <a:schemeClr val="accent1"/>
              </a:solidFill>
            </a:endParaRPr>
          </a:p>
          <a:p>
            <a:pPr marL="971550" lvl="1" indent="-457200" eaLnBrk="0" hangingPunct="0">
              <a:spcBef>
                <a:spcPts val="300"/>
              </a:spcBef>
              <a:buFontTx/>
              <a:buAutoNum type="arabicPeriod"/>
            </a:pPr>
            <a:endParaRPr lang="en-US" sz="1200" dirty="0"/>
          </a:p>
          <a:p>
            <a:pPr marL="590550" indent="-533400" eaLnBrk="0" hangingPunct="0">
              <a:spcBef>
                <a:spcPts val="300"/>
              </a:spcBef>
              <a:buFontTx/>
              <a:buNone/>
            </a:pPr>
            <a:r>
              <a:rPr lang="en-US" dirty="0">
                <a:solidFill>
                  <a:srgbClr val="7030A0"/>
                </a:solidFill>
              </a:rPr>
              <a:t>User-centered design rests on three </a:t>
            </a:r>
            <a:r>
              <a:rPr lang="en-US" dirty="0" smtClean="0">
                <a:solidFill>
                  <a:srgbClr val="7030A0"/>
                </a:solidFill>
              </a:rPr>
              <a:t>principles</a:t>
            </a:r>
          </a:p>
          <a:p>
            <a:pPr marL="590550" indent="-533400" eaLnBrk="0" hangingPunct="0">
              <a:spcBef>
                <a:spcPts val="300"/>
              </a:spcBef>
              <a:buFontTx/>
              <a:buNone/>
            </a:pPr>
            <a:endParaRPr lang="en-US" sz="900" dirty="0">
              <a:solidFill>
                <a:srgbClr val="7030A0"/>
              </a:solidFill>
            </a:endParaRPr>
          </a:p>
          <a:p>
            <a:pPr marL="971550" lvl="1" indent="-457200" eaLnBrk="0" hangingPunct="0">
              <a:spcBef>
                <a:spcPts val="300"/>
              </a:spcBef>
              <a:buFontTx/>
              <a:buAutoNum type="arabicPeriod"/>
            </a:pPr>
            <a:r>
              <a:rPr lang="en-GB" dirty="0">
                <a:solidFill>
                  <a:schemeClr val="accent1"/>
                </a:solidFill>
              </a:rPr>
              <a:t>Early focus on users and </a:t>
            </a:r>
            <a:r>
              <a:rPr lang="en-GB" dirty="0" smtClean="0">
                <a:solidFill>
                  <a:schemeClr val="accent1"/>
                </a:solidFill>
              </a:rPr>
              <a:t>tasks</a:t>
            </a:r>
          </a:p>
          <a:p>
            <a:pPr marL="971550" lvl="1" indent="-457200" eaLnBrk="0" hangingPunct="0">
              <a:spcBef>
                <a:spcPts val="300"/>
              </a:spcBef>
              <a:buFontTx/>
              <a:buAutoNum type="arabicPeriod"/>
            </a:pPr>
            <a:endParaRPr lang="en-GB" sz="700" dirty="0">
              <a:solidFill>
                <a:schemeClr val="accent1"/>
              </a:solidFill>
            </a:endParaRPr>
          </a:p>
          <a:p>
            <a:pPr marL="971550" lvl="1" indent="-457200" eaLnBrk="0" hangingPunct="0">
              <a:spcBef>
                <a:spcPts val="300"/>
              </a:spcBef>
              <a:buFontTx/>
              <a:buAutoNum type="arabicPeriod"/>
            </a:pPr>
            <a:r>
              <a:rPr lang="en-GB" dirty="0">
                <a:solidFill>
                  <a:schemeClr val="accent1"/>
                </a:solidFill>
              </a:rPr>
              <a:t>Empirical measurement using quantifiable &amp; measurable usability </a:t>
            </a:r>
            <a:r>
              <a:rPr lang="en-GB" dirty="0" smtClean="0">
                <a:solidFill>
                  <a:schemeClr val="accent1"/>
                </a:solidFill>
              </a:rPr>
              <a:t>criteria</a:t>
            </a:r>
          </a:p>
          <a:p>
            <a:pPr marL="971550" lvl="1" indent="-457200" eaLnBrk="0" hangingPunct="0">
              <a:spcBef>
                <a:spcPts val="300"/>
              </a:spcBef>
              <a:buFontTx/>
              <a:buAutoNum type="arabicPeriod"/>
            </a:pPr>
            <a:endParaRPr lang="en-GB" sz="700" dirty="0">
              <a:solidFill>
                <a:schemeClr val="accent1"/>
              </a:solidFill>
            </a:endParaRPr>
          </a:p>
          <a:p>
            <a:pPr marL="971550" lvl="1" indent="-457200" eaLnBrk="0" hangingPunct="0">
              <a:spcBef>
                <a:spcPts val="300"/>
              </a:spcBef>
              <a:buFontTx/>
              <a:buAutoNum type="arabicPeriod"/>
            </a:pPr>
            <a:r>
              <a:rPr lang="en-GB" dirty="0">
                <a:solidFill>
                  <a:schemeClr val="accent1"/>
                </a:solidFill>
              </a:rPr>
              <a:t>Iterative design</a:t>
            </a:r>
          </a:p>
          <a:p>
            <a:pPr marL="1371600" lvl="2" indent="-457200" eaLnBrk="0" hangingPunct="0">
              <a:spcBef>
                <a:spcPts val="300"/>
              </a:spcBef>
              <a:buFontTx/>
              <a:buAutoNum type="arabicPeriod"/>
            </a:pPr>
            <a:endParaRPr lang="en-GB" sz="2000" dirty="0"/>
          </a:p>
          <a:p>
            <a:pPr marL="990600" lvl="1" indent="-533400" eaLnBrk="0" hangingPunct="0">
              <a:spcBef>
                <a:spcPts val="300"/>
              </a:spcBef>
              <a:buFontTx/>
              <a:buNone/>
            </a:pPr>
            <a:endParaRPr lang="en-US" sz="2400" dirty="0"/>
          </a:p>
          <a:p>
            <a:pPr marL="609600" indent="-609600" eaLnBrk="0" hangingPunct="0">
              <a:spcBef>
                <a:spcPct val="0"/>
              </a:spcBef>
              <a:buFontTx/>
              <a:buNone/>
            </a:pPr>
            <a:endParaRPr lang="en-US" sz="2400" dirty="0"/>
          </a:p>
          <a:p>
            <a:pPr marL="609600" indent="-609600"/>
            <a:endParaRPr lang="en-GB" sz="2800" dirty="0"/>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16</a:t>
            </a:fld>
            <a:endParaRPr lang="en-GB" sz="1000" dirty="0">
              <a:solidFill>
                <a:schemeClr val="accent6">
                  <a:lumMod val="75000"/>
                </a:schemeClr>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2040690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normAutofit fontScale="92500" lnSpcReduction="10000"/>
          </a:bodyPr>
          <a:lstStyle/>
          <a:p>
            <a:pPr>
              <a:lnSpc>
                <a:spcPct val="80000"/>
              </a:lnSpc>
            </a:pPr>
            <a:r>
              <a:rPr lang="en-US" sz="2400" dirty="0">
                <a:solidFill>
                  <a:srgbClr val="7030A0"/>
                </a:solidFill>
              </a:rPr>
              <a:t>What is involved in Interaction Design</a:t>
            </a:r>
            <a:r>
              <a:rPr lang="en-US" sz="2400" dirty="0" smtClean="0">
                <a:solidFill>
                  <a:srgbClr val="7030A0"/>
                </a:solidFill>
              </a:rPr>
              <a:t>?</a:t>
            </a:r>
          </a:p>
          <a:p>
            <a:pPr>
              <a:lnSpc>
                <a:spcPct val="80000"/>
              </a:lnSpc>
            </a:pPr>
            <a:endParaRPr lang="en-US" sz="800" dirty="0">
              <a:solidFill>
                <a:srgbClr val="7030A0"/>
              </a:solidFill>
            </a:endParaRPr>
          </a:p>
          <a:p>
            <a:pPr lvl="1">
              <a:lnSpc>
                <a:spcPct val="80000"/>
              </a:lnSpc>
            </a:pPr>
            <a:r>
              <a:rPr lang="en-US" sz="2000" dirty="0">
                <a:solidFill>
                  <a:schemeClr val="accent1"/>
                </a:solidFill>
              </a:rPr>
              <a:t>Importance of involving </a:t>
            </a:r>
            <a:r>
              <a:rPr lang="en-US" sz="2000" dirty="0" smtClean="0">
                <a:solidFill>
                  <a:schemeClr val="accent1"/>
                </a:solidFill>
              </a:rPr>
              <a:t>users</a:t>
            </a:r>
          </a:p>
          <a:p>
            <a:pPr marL="457200" lvl="1" indent="0">
              <a:lnSpc>
                <a:spcPct val="80000"/>
              </a:lnSpc>
              <a:buNone/>
            </a:pPr>
            <a:endParaRPr lang="en-US" sz="600" dirty="0">
              <a:solidFill>
                <a:schemeClr val="accent1"/>
              </a:solidFill>
            </a:endParaRPr>
          </a:p>
          <a:p>
            <a:pPr lvl="1">
              <a:lnSpc>
                <a:spcPct val="80000"/>
              </a:lnSpc>
            </a:pPr>
            <a:r>
              <a:rPr lang="en-US" sz="2000" dirty="0">
                <a:solidFill>
                  <a:schemeClr val="accent1"/>
                </a:solidFill>
              </a:rPr>
              <a:t>Degrees of user </a:t>
            </a:r>
            <a:r>
              <a:rPr lang="en-US" sz="2000" dirty="0" smtClean="0">
                <a:solidFill>
                  <a:schemeClr val="accent1"/>
                </a:solidFill>
              </a:rPr>
              <a:t>involvement</a:t>
            </a:r>
          </a:p>
          <a:p>
            <a:pPr lvl="1">
              <a:lnSpc>
                <a:spcPct val="80000"/>
              </a:lnSpc>
            </a:pPr>
            <a:endParaRPr lang="en-US" sz="600" dirty="0">
              <a:solidFill>
                <a:schemeClr val="accent1"/>
              </a:solidFill>
            </a:endParaRPr>
          </a:p>
          <a:p>
            <a:pPr lvl="1">
              <a:lnSpc>
                <a:spcPct val="80000"/>
              </a:lnSpc>
            </a:pPr>
            <a:r>
              <a:rPr lang="en-US" sz="2000" dirty="0">
                <a:solidFill>
                  <a:schemeClr val="accent1"/>
                </a:solidFill>
              </a:rPr>
              <a:t>What is a user-centered approach</a:t>
            </a:r>
            <a:r>
              <a:rPr lang="en-US" sz="2000" dirty="0" smtClean="0">
                <a:solidFill>
                  <a:schemeClr val="accent1"/>
                </a:solidFill>
              </a:rPr>
              <a:t>?</a:t>
            </a:r>
          </a:p>
          <a:p>
            <a:pPr lvl="1">
              <a:lnSpc>
                <a:spcPct val="80000"/>
              </a:lnSpc>
            </a:pPr>
            <a:endParaRPr lang="en-US" sz="600" dirty="0" smtClean="0">
              <a:solidFill>
                <a:schemeClr val="accent1"/>
              </a:solidFill>
            </a:endParaRPr>
          </a:p>
          <a:p>
            <a:pPr lvl="1">
              <a:lnSpc>
                <a:spcPct val="80000"/>
              </a:lnSpc>
            </a:pPr>
            <a:endParaRPr lang="en-US" sz="600" dirty="0">
              <a:solidFill>
                <a:schemeClr val="accent1"/>
              </a:solidFill>
            </a:endParaRPr>
          </a:p>
          <a:p>
            <a:pPr lvl="1">
              <a:lnSpc>
                <a:spcPct val="80000"/>
              </a:lnSpc>
            </a:pPr>
            <a:r>
              <a:rPr lang="en-US" sz="2000" dirty="0">
                <a:solidFill>
                  <a:schemeClr val="accent1"/>
                </a:solidFill>
              </a:rPr>
              <a:t>Four basic </a:t>
            </a:r>
            <a:r>
              <a:rPr lang="en-US" sz="2000" dirty="0" smtClean="0">
                <a:solidFill>
                  <a:schemeClr val="accent1"/>
                </a:solidFill>
              </a:rPr>
              <a:t>activities</a:t>
            </a:r>
          </a:p>
          <a:p>
            <a:pPr lvl="1">
              <a:lnSpc>
                <a:spcPct val="80000"/>
              </a:lnSpc>
            </a:pPr>
            <a:endParaRPr lang="en-US" sz="600" dirty="0">
              <a:solidFill>
                <a:schemeClr val="accent1"/>
              </a:solidFill>
            </a:endParaRPr>
          </a:p>
          <a:p>
            <a:pPr lvl="1">
              <a:lnSpc>
                <a:spcPct val="80000"/>
              </a:lnSpc>
            </a:pPr>
            <a:endParaRPr lang="en-US" sz="2000" dirty="0"/>
          </a:p>
          <a:p>
            <a:pPr>
              <a:lnSpc>
                <a:spcPct val="80000"/>
              </a:lnSpc>
            </a:pPr>
            <a:r>
              <a:rPr lang="en-US" sz="2400" dirty="0">
                <a:solidFill>
                  <a:srgbClr val="7030A0"/>
                </a:solidFill>
              </a:rPr>
              <a:t>Some practical </a:t>
            </a:r>
            <a:r>
              <a:rPr lang="en-US" sz="2400" dirty="0" smtClean="0">
                <a:solidFill>
                  <a:srgbClr val="7030A0"/>
                </a:solidFill>
              </a:rPr>
              <a:t>issues</a:t>
            </a:r>
          </a:p>
          <a:p>
            <a:pPr>
              <a:lnSpc>
                <a:spcPct val="80000"/>
              </a:lnSpc>
            </a:pPr>
            <a:endParaRPr lang="en-US" sz="600" dirty="0">
              <a:solidFill>
                <a:srgbClr val="7030A0"/>
              </a:solidFill>
            </a:endParaRPr>
          </a:p>
          <a:p>
            <a:pPr lvl="1">
              <a:lnSpc>
                <a:spcPct val="80000"/>
              </a:lnSpc>
            </a:pPr>
            <a:r>
              <a:rPr lang="en-US" sz="2000" dirty="0">
                <a:solidFill>
                  <a:schemeClr val="accent1"/>
                </a:solidFill>
              </a:rPr>
              <a:t>Who are the users</a:t>
            </a:r>
            <a:r>
              <a:rPr lang="en-US" sz="2000" dirty="0" smtClean="0">
                <a:solidFill>
                  <a:schemeClr val="accent1"/>
                </a:solidFill>
              </a:rPr>
              <a:t>?</a:t>
            </a:r>
          </a:p>
          <a:p>
            <a:pPr lvl="1">
              <a:lnSpc>
                <a:spcPct val="80000"/>
              </a:lnSpc>
            </a:pPr>
            <a:endParaRPr lang="en-US" sz="600" dirty="0">
              <a:solidFill>
                <a:schemeClr val="accent1"/>
              </a:solidFill>
            </a:endParaRPr>
          </a:p>
          <a:p>
            <a:pPr lvl="1">
              <a:lnSpc>
                <a:spcPct val="80000"/>
              </a:lnSpc>
            </a:pPr>
            <a:r>
              <a:rPr lang="en-US" sz="2000" dirty="0">
                <a:solidFill>
                  <a:schemeClr val="accent1"/>
                </a:solidFill>
              </a:rPr>
              <a:t>What are ‘needs</a:t>
            </a:r>
            <a:r>
              <a:rPr lang="en-US" sz="2000" dirty="0" smtClean="0">
                <a:solidFill>
                  <a:schemeClr val="accent1"/>
                </a:solidFill>
              </a:rPr>
              <a:t>’?</a:t>
            </a:r>
          </a:p>
          <a:p>
            <a:pPr lvl="1">
              <a:lnSpc>
                <a:spcPct val="80000"/>
              </a:lnSpc>
            </a:pPr>
            <a:endParaRPr lang="en-US" sz="600" dirty="0">
              <a:solidFill>
                <a:schemeClr val="accent1"/>
              </a:solidFill>
            </a:endParaRPr>
          </a:p>
          <a:p>
            <a:pPr lvl="1">
              <a:lnSpc>
                <a:spcPct val="80000"/>
              </a:lnSpc>
            </a:pPr>
            <a:r>
              <a:rPr lang="en-US" sz="2000" dirty="0">
                <a:solidFill>
                  <a:schemeClr val="accent1"/>
                </a:solidFill>
              </a:rPr>
              <a:t>Where do alternatives come from</a:t>
            </a:r>
            <a:r>
              <a:rPr lang="en-US" sz="2000" dirty="0" smtClean="0">
                <a:solidFill>
                  <a:schemeClr val="accent1"/>
                </a:solidFill>
              </a:rPr>
              <a:t>?</a:t>
            </a:r>
          </a:p>
          <a:p>
            <a:pPr lvl="1">
              <a:lnSpc>
                <a:spcPct val="80000"/>
              </a:lnSpc>
            </a:pPr>
            <a:endParaRPr lang="en-US" sz="600" dirty="0">
              <a:solidFill>
                <a:schemeClr val="accent1"/>
              </a:solidFill>
            </a:endParaRPr>
          </a:p>
          <a:p>
            <a:pPr lvl="1">
              <a:lnSpc>
                <a:spcPct val="80000"/>
              </a:lnSpc>
            </a:pPr>
            <a:r>
              <a:rPr lang="en-US" sz="2000" dirty="0">
                <a:solidFill>
                  <a:schemeClr val="accent1"/>
                </a:solidFill>
              </a:rPr>
              <a:t>How </a:t>
            </a:r>
            <a:r>
              <a:rPr lang="en-US" sz="2000" dirty="0" smtClean="0">
                <a:solidFill>
                  <a:schemeClr val="accent1"/>
                </a:solidFill>
              </a:rPr>
              <a:t>to choose </a:t>
            </a:r>
            <a:r>
              <a:rPr lang="en-US" sz="2000" dirty="0">
                <a:solidFill>
                  <a:schemeClr val="accent1"/>
                </a:solidFill>
              </a:rPr>
              <a:t>among alternatives</a:t>
            </a:r>
            <a:r>
              <a:rPr lang="en-US" sz="2000" dirty="0" smtClean="0">
                <a:solidFill>
                  <a:schemeClr val="accent1"/>
                </a:solidFill>
              </a:rPr>
              <a:t>?</a:t>
            </a:r>
          </a:p>
          <a:p>
            <a:pPr lvl="1">
              <a:lnSpc>
                <a:spcPct val="80000"/>
              </a:lnSpc>
            </a:pPr>
            <a:endParaRPr lang="en-US" sz="600" dirty="0" smtClean="0">
              <a:solidFill>
                <a:schemeClr val="accent1"/>
              </a:solidFill>
            </a:endParaRPr>
          </a:p>
          <a:p>
            <a:pPr lvl="1">
              <a:lnSpc>
                <a:spcPct val="80000"/>
              </a:lnSpc>
            </a:pPr>
            <a:endParaRPr lang="en-US" sz="600" dirty="0" smtClean="0">
              <a:solidFill>
                <a:schemeClr val="accent1"/>
              </a:solidFill>
            </a:endParaRPr>
          </a:p>
          <a:p>
            <a:pPr lvl="1">
              <a:lnSpc>
                <a:spcPct val="80000"/>
              </a:lnSpc>
            </a:pPr>
            <a:r>
              <a:rPr lang="en-US" sz="2000" dirty="0" smtClean="0">
                <a:solidFill>
                  <a:schemeClr val="accent1"/>
                </a:solidFill>
              </a:rPr>
              <a:t>How to integrate interaction design activities in other lifecycle models?</a:t>
            </a:r>
            <a:endParaRPr lang="en-US" sz="2000" dirty="0">
              <a:solidFill>
                <a:schemeClr val="accent1"/>
              </a:solidFill>
            </a:endParaRPr>
          </a:p>
        </p:txBody>
      </p:sp>
      <p:graphicFrame>
        <p:nvGraphicFramePr>
          <p:cNvPr id="7" name="Object 5"/>
          <p:cNvGraphicFramePr>
            <a:graphicFrameLocks noChangeAspect="1"/>
          </p:cNvGraphicFramePr>
          <p:nvPr>
            <p:extLst>
              <p:ext uri="{D42A27DB-BD31-4B8C-83A1-F6EECF244321}">
                <p14:modId xmlns:p14="http://schemas.microsoft.com/office/powerpoint/2010/main" val="2869759569"/>
              </p:ext>
            </p:extLst>
          </p:nvPr>
        </p:nvGraphicFramePr>
        <p:xfrm>
          <a:off x="6804248" y="1196752"/>
          <a:ext cx="1674813" cy="3741737"/>
        </p:xfrm>
        <a:graphic>
          <a:graphicData uri="http://schemas.openxmlformats.org/presentationml/2006/ole">
            <mc:AlternateContent xmlns:mc="http://schemas.openxmlformats.org/markup-compatibility/2006">
              <mc:Choice xmlns:v="urn:schemas-microsoft-com:vml" Requires="v">
                <p:oleObj spid="_x0000_s1053" name="Clip" r:id="rId4" imgW="1857600" imgH="3995640" progId="MS_ClipArt_Gallery.2">
                  <p:embed/>
                </p:oleObj>
              </mc:Choice>
              <mc:Fallback>
                <p:oleObj name="Clip" r:id="rId4" imgW="1857600" imgH="399564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1196752"/>
                        <a:ext cx="1674813" cy="374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8" name="Footer Placeholder 7"/>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9" name="Slide Number Placeholder 8"/>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2</a:t>
            </a:fld>
            <a:endParaRPr lang="en-GB" sz="1000" dirty="0">
              <a:solidFill>
                <a:schemeClr val="accent6">
                  <a:lumMod val="75000"/>
                </a:schemeClr>
              </a:solidFill>
            </a:endParaRPr>
          </a:p>
        </p:txBody>
      </p:sp>
    </p:spTree>
    <p:extLst>
      <p:ext uri="{BB962C8B-B14F-4D97-AF65-F5344CB8AC3E}">
        <p14:creationId xmlns:p14="http://schemas.microsoft.com/office/powerpoint/2010/main" val="1234859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is involved in Interaction Design?</a:t>
            </a:r>
          </a:p>
        </p:txBody>
      </p:sp>
      <p:sp>
        <p:nvSpPr>
          <p:cNvPr id="3" name="Content Placeholder 2"/>
          <p:cNvSpPr>
            <a:spLocks noGrp="1"/>
          </p:cNvSpPr>
          <p:nvPr>
            <p:ph idx="1"/>
          </p:nvPr>
        </p:nvSpPr>
        <p:spPr>
          <a:xfrm>
            <a:off x="457200" y="1600200"/>
            <a:ext cx="8229600" cy="4493096"/>
          </a:xfrm>
        </p:spPr>
        <p:txBody>
          <a:bodyPr>
            <a:normAutofit fontScale="92500"/>
          </a:bodyPr>
          <a:lstStyle/>
          <a:p>
            <a:pPr>
              <a:lnSpc>
                <a:spcPct val="80000"/>
              </a:lnSpc>
            </a:pPr>
            <a:r>
              <a:rPr lang="en-GB" sz="2800" dirty="0">
                <a:solidFill>
                  <a:srgbClr val="7030A0"/>
                </a:solidFill>
              </a:rPr>
              <a:t>It is a process</a:t>
            </a:r>
            <a:r>
              <a:rPr lang="en-GB" sz="2800" dirty="0" smtClean="0">
                <a:solidFill>
                  <a:srgbClr val="7030A0"/>
                </a:solidFill>
              </a:rPr>
              <a:t>:</a:t>
            </a:r>
          </a:p>
          <a:p>
            <a:pPr>
              <a:lnSpc>
                <a:spcPct val="80000"/>
              </a:lnSpc>
            </a:pPr>
            <a:endParaRPr lang="en-GB" sz="900" dirty="0">
              <a:solidFill>
                <a:srgbClr val="7030A0"/>
              </a:solidFill>
            </a:endParaRPr>
          </a:p>
          <a:p>
            <a:pPr lvl="1">
              <a:lnSpc>
                <a:spcPct val="80000"/>
              </a:lnSpc>
            </a:pPr>
            <a:r>
              <a:rPr lang="en-GB" sz="2400" dirty="0" smtClean="0">
                <a:solidFill>
                  <a:schemeClr val="accent1"/>
                </a:solidFill>
              </a:rPr>
              <a:t>a </a:t>
            </a:r>
            <a:r>
              <a:rPr lang="en-GB" sz="2400" dirty="0">
                <a:solidFill>
                  <a:schemeClr val="accent1"/>
                </a:solidFill>
              </a:rPr>
              <a:t>goal-directed problem solving activity informed by intended use, target domain, materials, cost, and </a:t>
            </a:r>
            <a:r>
              <a:rPr lang="en-GB" sz="2400" dirty="0" smtClean="0">
                <a:solidFill>
                  <a:schemeClr val="accent1"/>
                </a:solidFill>
              </a:rPr>
              <a:t>feasibility</a:t>
            </a:r>
          </a:p>
          <a:p>
            <a:pPr lvl="1">
              <a:lnSpc>
                <a:spcPct val="80000"/>
              </a:lnSpc>
            </a:pPr>
            <a:endParaRPr lang="en-GB" sz="900" dirty="0">
              <a:solidFill>
                <a:schemeClr val="accent1"/>
              </a:solidFill>
            </a:endParaRPr>
          </a:p>
          <a:p>
            <a:pPr lvl="1">
              <a:lnSpc>
                <a:spcPct val="80000"/>
              </a:lnSpc>
            </a:pPr>
            <a:r>
              <a:rPr lang="en-GB" sz="2400" dirty="0" smtClean="0">
                <a:solidFill>
                  <a:schemeClr val="accent1"/>
                </a:solidFill>
              </a:rPr>
              <a:t>a </a:t>
            </a:r>
            <a:r>
              <a:rPr lang="en-GB" sz="2400" dirty="0">
                <a:solidFill>
                  <a:schemeClr val="accent1"/>
                </a:solidFill>
              </a:rPr>
              <a:t>creative </a:t>
            </a:r>
            <a:r>
              <a:rPr lang="en-GB" sz="2400" dirty="0" smtClean="0">
                <a:solidFill>
                  <a:schemeClr val="accent1"/>
                </a:solidFill>
              </a:rPr>
              <a:t>activity</a:t>
            </a:r>
          </a:p>
          <a:p>
            <a:pPr lvl="1">
              <a:lnSpc>
                <a:spcPct val="80000"/>
              </a:lnSpc>
            </a:pPr>
            <a:endParaRPr lang="en-GB" sz="900" dirty="0">
              <a:solidFill>
                <a:schemeClr val="accent1"/>
              </a:solidFill>
            </a:endParaRPr>
          </a:p>
          <a:p>
            <a:pPr lvl="1">
              <a:lnSpc>
                <a:spcPct val="80000"/>
              </a:lnSpc>
            </a:pPr>
            <a:r>
              <a:rPr lang="en-GB" sz="2400" dirty="0" smtClean="0">
                <a:solidFill>
                  <a:schemeClr val="accent1"/>
                </a:solidFill>
              </a:rPr>
              <a:t>a </a:t>
            </a:r>
            <a:r>
              <a:rPr lang="en-GB" sz="2400" dirty="0">
                <a:solidFill>
                  <a:schemeClr val="accent1"/>
                </a:solidFill>
              </a:rPr>
              <a:t>decision-making activity to balance trade-</a:t>
            </a:r>
            <a:r>
              <a:rPr lang="en-GB" sz="2400" dirty="0" smtClean="0">
                <a:solidFill>
                  <a:schemeClr val="accent1"/>
                </a:solidFill>
              </a:rPr>
              <a:t>offs</a:t>
            </a:r>
          </a:p>
          <a:p>
            <a:pPr>
              <a:lnSpc>
                <a:spcPct val="80000"/>
              </a:lnSpc>
            </a:pPr>
            <a:endParaRPr lang="en-GB" sz="2800" dirty="0" smtClean="0"/>
          </a:p>
          <a:p>
            <a:pPr>
              <a:lnSpc>
                <a:spcPct val="80000"/>
              </a:lnSpc>
            </a:pPr>
            <a:r>
              <a:rPr lang="en-GB" sz="2800" dirty="0" smtClean="0">
                <a:solidFill>
                  <a:srgbClr val="7030A0"/>
                </a:solidFill>
              </a:rPr>
              <a:t>Generating alternatives and choosing between them is key</a:t>
            </a:r>
            <a:endParaRPr lang="en-GB" sz="2800" dirty="0">
              <a:solidFill>
                <a:srgbClr val="7030A0"/>
              </a:solidFill>
            </a:endParaRPr>
          </a:p>
          <a:p>
            <a:pPr>
              <a:lnSpc>
                <a:spcPct val="80000"/>
              </a:lnSpc>
            </a:pPr>
            <a:endParaRPr lang="en-GB" sz="2800" dirty="0">
              <a:solidFill>
                <a:srgbClr val="7030A0"/>
              </a:solidFill>
            </a:endParaRPr>
          </a:p>
          <a:p>
            <a:pPr>
              <a:lnSpc>
                <a:spcPct val="80000"/>
              </a:lnSpc>
            </a:pPr>
            <a:r>
              <a:rPr lang="en-GB" sz="2800" dirty="0">
                <a:solidFill>
                  <a:srgbClr val="7030A0"/>
                </a:solidFill>
              </a:rPr>
              <a:t>Four approaches: user-</a:t>
            </a:r>
            <a:r>
              <a:rPr lang="en-GB" sz="2800" dirty="0" err="1">
                <a:solidFill>
                  <a:srgbClr val="7030A0"/>
                </a:solidFill>
              </a:rPr>
              <a:t>centered</a:t>
            </a:r>
            <a:r>
              <a:rPr lang="en-GB" sz="2800" dirty="0">
                <a:solidFill>
                  <a:srgbClr val="7030A0"/>
                </a:solidFill>
              </a:rPr>
              <a:t> design, activity-</a:t>
            </a:r>
            <a:r>
              <a:rPr lang="en-GB" sz="2800" dirty="0" err="1">
                <a:solidFill>
                  <a:srgbClr val="7030A0"/>
                </a:solidFill>
              </a:rPr>
              <a:t>centered</a:t>
            </a:r>
            <a:r>
              <a:rPr lang="en-GB" sz="2800" dirty="0">
                <a:solidFill>
                  <a:srgbClr val="7030A0"/>
                </a:solidFill>
              </a:rPr>
              <a:t> design, systems design, and genius </a:t>
            </a:r>
            <a:r>
              <a:rPr lang="en-GB" sz="2800" dirty="0" smtClean="0">
                <a:solidFill>
                  <a:srgbClr val="7030A0"/>
                </a:solidFill>
              </a:rPr>
              <a:t>design</a:t>
            </a:r>
          </a:p>
        </p:txBody>
      </p:sp>
      <p:sp>
        <p:nvSpPr>
          <p:cNvPr id="5" name="Footer Placeholder 4"/>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3</a:t>
            </a:fld>
            <a:endParaRPr lang="en-GB" sz="1000" dirty="0">
              <a:solidFill>
                <a:schemeClr val="accent6">
                  <a:lumMod val="75000"/>
                </a:schemeClr>
              </a:solidFill>
            </a:endParaRPr>
          </a:p>
        </p:txBody>
      </p:sp>
    </p:spTree>
    <p:extLst>
      <p:ext uri="{BB962C8B-B14F-4D97-AF65-F5344CB8AC3E}">
        <p14:creationId xmlns:p14="http://schemas.microsoft.com/office/powerpoint/2010/main" val="2557704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995936" y="6381328"/>
            <a:ext cx="2133600" cy="365125"/>
          </a:xfr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16386" name="Rectangle 2"/>
          <p:cNvSpPr>
            <a:spLocks noGrp="1" noChangeArrowheads="1"/>
          </p:cNvSpPr>
          <p:nvPr>
            <p:ph type="title"/>
          </p:nvPr>
        </p:nvSpPr>
        <p:spPr/>
        <p:txBody>
          <a:bodyPr>
            <a:normAutofit/>
          </a:bodyPr>
          <a:lstStyle/>
          <a:p>
            <a:r>
              <a:rPr lang="en-GB" dirty="0"/>
              <a:t>Importance of involving users</a:t>
            </a:r>
          </a:p>
        </p:txBody>
      </p:sp>
      <p:sp>
        <p:nvSpPr>
          <p:cNvPr id="16387" name="Rectangle 3"/>
          <p:cNvSpPr>
            <a:spLocks noGrp="1" noChangeArrowheads="1"/>
          </p:cNvSpPr>
          <p:nvPr>
            <p:ph type="body" idx="1"/>
          </p:nvPr>
        </p:nvSpPr>
        <p:spPr>
          <a:xfrm>
            <a:off x="467544" y="1412776"/>
            <a:ext cx="8229600" cy="5040560"/>
          </a:xfrm>
        </p:spPr>
        <p:txBody>
          <a:bodyPr>
            <a:normAutofit lnSpcReduction="10000"/>
          </a:bodyPr>
          <a:lstStyle/>
          <a:p>
            <a:pPr>
              <a:lnSpc>
                <a:spcPct val="90000"/>
              </a:lnSpc>
            </a:pPr>
            <a:r>
              <a:rPr lang="en-GB" sz="2800" dirty="0">
                <a:solidFill>
                  <a:srgbClr val="7030A0"/>
                </a:solidFill>
              </a:rPr>
              <a:t>Expectation management</a:t>
            </a:r>
            <a:r>
              <a:rPr lang="en-GB" sz="2800" i="1" dirty="0">
                <a:solidFill>
                  <a:srgbClr val="7030A0"/>
                </a:solidFill>
              </a:rPr>
              <a:t> </a:t>
            </a:r>
            <a:endParaRPr lang="en-GB" sz="2800" i="1" dirty="0" smtClean="0">
              <a:solidFill>
                <a:srgbClr val="7030A0"/>
              </a:solidFill>
            </a:endParaRPr>
          </a:p>
          <a:p>
            <a:pPr>
              <a:lnSpc>
                <a:spcPct val="90000"/>
              </a:lnSpc>
            </a:pPr>
            <a:endParaRPr lang="en-GB" sz="800" dirty="0">
              <a:solidFill>
                <a:srgbClr val="7030A0"/>
              </a:solidFill>
            </a:endParaRPr>
          </a:p>
          <a:p>
            <a:pPr lvl="1">
              <a:lnSpc>
                <a:spcPct val="90000"/>
              </a:lnSpc>
            </a:pPr>
            <a:r>
              <a:rPr lang="en-GB" sz="2400" dirty="0" smtClean="0">
                <a:solidFill>
                  <a:schemeClr val="accent1"/>
                </a:solidFill>
              </a:rPr>
              <a:t>Realistic </a:t>
            </a:r>
            <a:r>
              <a:rPr lang="en-GB" sz="2400" dirty="0">
                <a:solidFill>
                  <a:schemeClr val="accent1"/>
                </a:solidFill>
              </a:rPr>
              <a:t>expectations </a:t>
            </a:r>
            <a:endParaRPr lang="en-GB" sz="2400" dirty="0" smtClean="0">
              <a:solidFill>
                <a:schemeClr val="accent1"/>
              </a:solidFill>
            </a:endParaRPr>
          </a:p>
          <a:p>
            <a:pPr lvl="1">
              <a:lnSpc>
                <a:spcPct val="90000"/>
              </a:lnSpc>
            </a:pPr>
            <a:endParaRPr lang="en-GB" sz="800" dirty="0">
              <a:solidFill>
                <a:schemeClr val="accent1"/>
              </a:solidFill>
            </a:endParaRPr>
          </a:p>
          <a:p>
            <a:pPr lvl="1">
              <a:lnSpc>
                <a:spcPct val="90000"/>
              </a:lnSpc>
            </a:pPr>
            <a:r>
              <a:rPr lang="en-GB" sz="2400" dirty="0" smtClean="0">
                <a:solidFill>
                  <a:schemeClr val="accent1"/>
                </a:solidFill>
              </a:rPr>
              <a:t>No </a:t>
            </a:r>
            <a:r>
              <a:rPr lang="en-GB" sz="2400" dirty="0">
                <a:solidFill>
                  <a:schemeClr val="accent1"/>
                </a:solidFill>
              </a:rPr>
              <a:t>surprises, no </a:t>
            </a:r>
            <a:r>
              <a:rPr lang="en-GB" sz="2400" dirty="0" smtClean="0">
                <a:solidFill>
                  <a:schemeClr val="accent1"/>
                </a:solidFill>
              </a:rPr>
              <a:t>disappointments</a:t>
            </a:r>
          </a:p>
          <a:p>
            <a:pPr lvl="1">
              <a:lnSpc>
                <a:spcPct val="90000"/>
              </a:lnSpc>
            </a:pPr>
            <a:endParaRPr lang="en-GB" sz="800" dirty="0">
              <a:solidFill>
                <a:schemeClr val="accent1"/>
              </a:solidFill>
            </a:endParaRPr>
          </a:p>
          <a:p>
            <a:pPr lvl="1">
              <a:lnSpc>
                <a:spcPct val="90000"/>
              </a:lnSpc>
            </a:pPr>
            <a:r>
              <a:rPr lang="en-GB" sz="2400" dirty="0" smtClean="0">
                <a:solidFill>
                  <a:schemeClr val="accent1"/>
                </a:solidFill>
              </a:rPr>
              <a:t>Timely training</a:t>
            </a:r>
          </a:p>
          <a:p>
            <a:pPr lvl="1">
              <a:lnSpc>
                <a:spcPct val="90000"/>
              </a:lnSpc>
            </a:pPr>
            <a:endParaRPr lang="en-GB" sz="800" dirty="0">
              <a:solidFill>
                <a:schemeClr val="accent1"/>
              </a:solidFill>
            </a:endParaRPr>
          </a:p>
          <a:p>
            <a:pPr lvl="1">
              <a:lnSpc>
                <a:spcPct val="90000"/>
              </a:lnSpc>
            </a:pPr>
            <a:r>
              <a:rPr lang="en-GB" sz="2400" dirty="0" smtClean="0">
                <a:solidFill>
                  <a:schemeClr val="accent1"/>
                </a:solidFill>
              </a:rPr>
              <a:t>Communication</a:t>
            </a:r>
            <a:r>
              <a:rPr lang="en-GB" sz="2400" dirty="0">
                <a:solidFill>
                  <a:schemeClr val="accent1"/>
                </a:solidFill>
              </a:rPr>
              <a:t>, but no </a:t>
            </a:r>
            <a:r>
              <a:rPr lang="en-GB" sz="2400" dirty="0" smtClean="0">
                <a:solidFill>
                  <a:schemeClr val="accent1"/>
                </a:solidFill>
              </a:rPr>
              <a:t>hype</a:t>
            </a:r>
          </a:p>
          <a:p>
            <a:pPr lvl="1">
              <a:lnSpc>
                <a:spcPct val="90000"/>
              </a:lnSpc>
            </a:pPr>
            <a:endParaRPr lang="en-GB" sz="800" b="1" dirty="0">
              <a:solidFill>
                <a:schemeClr val="accent1"/>
              </a:solidFill>
            </a:endParaRPr>
          </a:p>
          <a:p>
            <a:pPr>
              <a:lnSpc>
                <a:spcPct val="90000"/>
              </a:lnSpc>
            </a:pPr>
            <a:r>
              <a:rPr lang="en-GB" sz="2800" dirty="0">
                <a:solidFill>
                  <a:srgbClr val="7030A0"/>
                </a:solidFill>
              </a:rPr>
              <a:t>Ownership</a:t>
            </a:r>
            <a:r>
              <a:rPr lang="en-GB" sz="2800" i="1" dirty="0">
                <a:solidFill>
                  <a:srgbClr val="7030A0"/>
                </a:solidFill>
              </a:rPr>
              <a:t> </a:t>
            </a:r>
            <a:endParaRPr lang="en-GB" sz="2800" i="1" dirty="0" smtClean="0">
              <a:solidFill>
                <a:srgbClr val="7030A0"/>
              </a:solidFill>
            </a:endParaRPr>
          </a:p>
          <a:p>
            <a:pPr>
              <a:lnSpc>
                <a:spcPct val="90000"/>
              </a:lnSpc>
            </a:pPr>
            <a:endParaRPr lang="en-GB" sz="1000" i="1" dirty="0">
              <a:solidFill>
                <a:srgbClr val="7030A0"/>
              </a:solidFill>
            </a:endParaRPr>
          </a:p>
          <a:p>
            <a:pPr lvl="1">
              <a:lnSpc>
                <a:spcPct val="90000"/>
              </a:lnSpc>
            </a:pPr>
            <a:r>
              <a:rPr lang="en-GB" sz="2400" dirty="0" smtClean="0">
                <a:solidFill>
                  <a:schemeClr val="accent1"/>
                </a:solidFill>
              </a:rPr>
              <a:t>Make </a:t>
            </a:r>
            <a:r>
              <a:rPr lang="en-GB" sz="2400" dirty="0">
                <a:solidFill>
                  <a:schemeClr val="accent1"/>
                </a:solidFill>
              </a:rPr>
              <a:t>the users active </a:t>
            </a:r>
            <a:r>
              <a:rPr lang="en-GB" sz="2400" dirty="0" smtClean="0">
                <a:solidFill>
                  <a:schemeClr val="accent1"/>
                </a:solidFill>
              </a:rPr>
              <a:t>stakeholders</a:t>
            </a:r>
          </a:p>
          <a:p>
            <a:pPr lvl="1">
              <a:lnSpc>
                <a:spcPct val="90000"/>
              </a:lnSpc>
            </a:pPr>
            <a:endParaRPr lang="en-GB" sz="800" dirty="0">
              <a:solidFill>
                <a:schemeClr val="accent1"/>
              </a:solidFill>
            </a:endParaRPr>
          </a:p>
          <a:p>
            <a:pPr lvl="1">
              <a:lnSpc>
                <a:spcPct val="90000"/>
              </a:lnSpc>
            </a:pPr>
            <a:r>
              <a:rPr lang="en-GB" sz="2400" dirty="0" smtClean="0">
                <a:solidFill>
                  <a:schemeClr val="accent1"/>
                </a:solidFill>
              </a:rPr>
              <a:t>More </a:t>
            </a:r>
            <a:r>
              <a:rPr lang="en-GB" sz="2400" dirty="0">
                <a:solidFill>
                  <a:schemeClr val="accent1"/>
                </a:solidFill>
              </a:rPr>
              <a:t>likely to forgive or accept </a:t>
            </a:r>
            <a:r>
              <a:rPr lang="en-GB" sz="2400" dirty="0" smtClean="0">
                <a:solidFill>
                  <a:schemeClr val="accent1"/>
                </a:solidFill>
              </a:rPr>
              <a:t>problems</a:t>
            </a:r>
          </a:p>
          <a:p>
            <a:pPr lvl="1">
              <a:lnSpc>
                <a:spcPct val="90000"/>
              </a:lnSpc>
            </a:pPr>
            <a:endParaRPr lang="en-GB" sz="800" dirty="0">
              <a:solidFill>
                <a:schemeClr val="accent1"/>
              </a:solidFill>
            </a:endParaRPr>
          </a:p>
          <a:p>
            <a:pPr lvl="1">
              <a:lnSpc>
                <a:spcPct val="90000"/>
              </a:lnSpc>
            </a:pPr>
            <a:r>
              <a:rPr lang="en-GB" sz="2400" dirty="0" smtClean="0">
                <a:solidFill>
                  <a:schemeClr val="accent1"/>
                </a:solidFill>
              </a:rPr>
              <a:t>Can </a:t>
            </a:r>
            <a:r>
              <a:rPr lang="en-GB" sz="2400" dirty="0">
                <a:solidFill>
                  <a:schemeClr val="accent1"/>
                </a:solidFill>
              </a:rPr>
              <a:t>make a big difference to acceptance </a:t>
            </a:r>
            <a:r>
              <a:rPr lang="en-GB" sz="2400" dirty="0" smtClean="0">
                <a:solidFill>
                  <a:schemeClr val="accent1"/>
                </a:solidFill>
              </a:rPr>
              <a:t>and </a:t>
            </a:r>
            <a:r>
              <a:rPr lang="en-GB" sz="2400" dirty="0">
                <a:solidFill>
                  <a:schemeClr val="accent1"/>
                </a:solidFill>
              </a:rPr>
              <a:t>success of product</a:t>
            </a:r>
          </a:p>
          <a:p>
            <a:pPr>
              <a:lnSpc>
                <a:spcPct val="90000"/>
              </a:lnSpc>
            </a:pPr>
            <a:endParaRPr lang="en-GB" sz="2800" dirty="0"/>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4</a:t>
            </a:fld>
            <a:endParaRPr lang="en-GB" sz="1000" dirty="0">
              <a:solidFill>
                <a:schemeClr val="accent6">
                  <a:lumMod val="75000"/>
                </a:schemeClr>
              </a:solidFill>
            </a:endParaRPr>
          </a:p>
        </p:txBody>
      </p:sp>
    </p:spTree>
    <p:extLst>
      <p:ext uri="{BB962C8B-B14F-4D97-AF65-F5344CB8AC3E}">
        <p14:creationId xmlns:p14="http://schemas.microsoft.com/office/powerpoint/2010/main" val="1296046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067944" y="6381328"/>
            <a:ext cx="2133600" cy="365125"/>
          </a:xfr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17410" name="Rectangle 2"/>
          <p:cNvSpPr>
            <a:spLocks noGrp="1" noChangeArrowheads="1"/>
          </p:cNvSpPr>
          <p:nvPr>
            <p:ph type="title"/>
          </p:nvPr>
        </p:nvSpPr>
        <p:spPr/>
        <p:txBody>
          <a:bodyPr/>
          <a:lstStyle/>
          <a:p>
            <a:r>
              <a:rPr lang="en-GB" dirty="0"/>
              <a:t>Degrees of user involvement</a:t>
            </a:r>
          </a:p>
        </p:txBody>
      </p:sp>
      <p:sp>
        <p:nvSpPr>
          <p:cNvPr id="17411" name="Rectangle 3"/>
          <p:cNvSpPr>
            <a:spLocks noGrp="1" noChangeArrowheads="1"/>
          </p:cNvSpPr>
          <p:nvPr>
            <p:ph type="body" idx="1"/>
          </p:nvPr>
        </p:nvSpPr>
        <p:spPr>
          <a:xfrm>
            <a:off x="683568" y="1556792"/>
            <a:ext cx="7772400" cy="5111973"/>
          </a:xfrm>
        </p:spPr>
        <p:txBody>
          <a:bodyPr>
            <a:normAutofit lnSpcReduction="10000"/>
          </a:bodyPr>
          <a:lstStyle/>
          <a:p>
            <a:pPr>
              <a:lnSpc>
                <a:spcPct val="80000"/>
              </a:lnSpc>
            </a:pPr>
            <a:r>
              <a:rPr lang="en-GB" sz="2400" dirty="0">
                <a:solidFill>
                  <a:srgbClr val="7030A0"/>
                </a:solidFill>
              </a:rPr>
              <a:t>Member of the design </a:t>
            </a:r>
            <a:r>
              <a:rPr lang="en-GB" sz="2400" dirty="0" smtClean="0">
                <a:solidFill>
                  <a:srgbClr val="7030A0"/>
                </a:solidFill>
              </a:rPr>
              <a:t>team</a:t>
            </a:r>
          </a:p>
          <a:p>
            <a:pPr>
              <a:lnSpc>
                <a:spcPct val="80000"/>
              </a:lnSpc>
            </a:pPr>
            <a:endParaRPr lang="en-GB" sz="800" i="1" dirty="0">
              <a:solidFill>
                <a:srgbClr val="7030A0"/>
              </a:solidFill>
            </a:endParaRPr>
          </a:p>
          <a:p>
            <a:pPr lvl="1">
              <a:lnSpc>
                <a:spcPct val="80000"/>
              </a:lnSpc>
            </a:pPr>
            <a:r>
              <a:rPr lang="en-GB" sz="2000" dirty="0">
                <a:solidFill>
                  <a:schemeClr val="accent1"/>
                </a:solidFill>
              </a:rPr>
              <a:t>	Full time: constant input, but lose touch with </a:t>
            </a:r>
            <a:r>
              <a:rPr lang="en-GB" sz="2000" dirty="0" smtClean="0">
                <a:solidFill>
                  <a:schemeClr val="accent1"/>
                </a:solidFill>
              </a:rPr>
              <a:t>other users</a:t>
            </a:r>
          </a:p>
          <a:p>
            <a:pPr lvl="1">
              <a:lnSpc>
                <a:spcPct val="80000"/>
              </a:lnSpc>
            </a:pPr>
            <a:endParaRPr lang="en-GB" sz="800" dirty="0">
              <a:solidFill>
                <a:schemeClr val="accent1"/>
              </a:solidFill>
            </a:endParaRPr>
          </a:p>
          <a:p>
            <a:pPr lvl="1">
              <a:lnSpc>
                <a:spcPct val="80000"/>
              </a:lnSpc>
            </a:pPr>
            <a:r>
              <a:rPr lang="en-GB" sz="2000" dirty="0">
                <a:solidFill>
                  <a:schemeClr val="accent1"/>
                </a:solidFill>
              </a:rPr>
              <a:t>	Part time: patchy input, and very </a:t>
            </a:r>
            <a:r>
              <a:rPr lang="en-GB" sz="2000" dirty="0" smtClean="0">
                <a:solidFill>
                  <a:schemeClr val="accent1"/>
                </a:solidFill>
              </a:rPr>
              <a:t>stressful</a:t>
            </a:r>
          </a:p>
          <a:p>
            <a:pPr lvl="1">
              <a:lnSpc>
                <a:spcPct val="80000"/>
              </a:lnSpc>
            </a:pPr>
            <a:endParaRPr lang="en-GB" sz="800" dirty="0">
              <a:solidFill>
                <a:schemeClr val="accent1"/>
              </a:solidFill>
            </a:endParaRPr>
          </a:p>
          <a:p>
            <a:pPr lvl="1">
              <a:lnSpc>
                <a:spcPct val="80000"/>
              </a:lnSpc>
            </a:pPr>
            <a:r>
              <a:rPr lang="en-GB" sz="2000" dirty="0">
                <a:solidFill>
                  <a:schemeClr val="accent1"/>
                </a:solidFill>
              </a:rPr>
              <a:t>	Short term: inconsistent across project </a:t>
            </a:r>
            <a:r>
              <a:rPr lang="en-GB" sz="2000" dirty="0" smtClean="0">
                <a:solidFill>
                  <a:schemeClr val="accent1"/>
                </a:solidFill>
              </a:rPr>
              <a:t>life</a:t>
            </a:r>
          </a:p>
          <a:p>
            <a:pPr lvl="1">
              <a:lnSpc>
                <a:spcPct val="80000"/>
              </a:lnSpc>
            </a:pPr>
            <a:endParaRPr lang="en-GB" sz="800" dirty="0">
              <a:solidFill>
                <a:schemeClr val="accent1"/>
              </a:solidFill>
            </a:endParaRPr>
          </a:p>
          <a:p>
            <a:pPr lvl="1">
              <a:lnSpc>
                <a:spcPct val="80000"/>
              </a:lnSpc>
            </a:pPr>
            <a:r>
              <a:rPr lang="en-GB" sz="2000" dirty="0">
                <a:solidFill>
                  <a:schemeClr val="accent1"/>
                </a:solidFill>
              </a:rPr>
              <a:t>	Long term: consistent, but lose touch with </a:t>
            </a:r>
            <a:r>
              <a:rPr lang="en-GB" sz="2000" dirty="0" smtClean="0">
                <a:solidFill>
                  <a:schemeClr val="accent1"/>
                </a:solidFill>
              </a:rPr>
              <a:t>other users</a:t>
            </a:r>
          </a:p>
          <a:p>
            <a:pPr lvl="1">
              <a:lnSpc>
                <a:spcPct val="80000"/>
              </a:lnSpc>
            </a:pPr>
            <a:endParaRPr lang="en-GB" sz="800" dirty="0">
              <a:solidFill>
                <a:schemeClr val="accent1"/>
              </a:solidFill>
            </a:endParaRPr>
          </a:p>
          <a:p>
            <a:pPr marL="457200" lvl="1" indent="0">
              <a:lnSpc>
                <a:spcPct val="80000"/>
              </a:lnSpc>
              <a:buNone/>
            </a:pPr>
            <a:endParaRPr lang="en-GB" sz="800" dirty="0">
              <a:solidFill>
                <a:schemeClr val="accent1"/>
              </a:solidFill>
            </a:endParaRPr>
          </a:p>
          <a:p>
            <a:pPr lvl="1">
              <a:lnSpc>
                <a:spcPct val="80000"/>
              </a:lnSpc>
            </a:pPr>
            <a:endParaRPr lang="en-GB" sz="2000" dirty="0">
              <a:solidFill>
                <a:schemeClr val="accent1"/>
              </a:solidFill>
            </a:endParaRPr>
          </a:p>
          <a:p>
            <a:pPr>
              <a:lnSpc>
                <a:spcPct val="80000"/>
              </a:lnSpc>
            </a:pPr>
            <a:r>
              <a:rPr lang="en-GB" sz="2400" dirty="0">
                <a:solidFill>
                  <a:srgbClr val="7030A0"/>
                </a:solidFill>
              </a:rPr>
              <a:t>Newsletters and other dissemination devices</a:t>
            </a:r>
            <a:r>
              <a:rPr lang="en-GB" sz="2400" b="1" dirty="0">
                <a:solidFill>
                  <a:srgbClr val="7030A0"/>
                </a:solidFill>
              </a:rPr>
              <a:t> </a:t>
            </a:r>
            <a:endParaRPr lang="en-GB" sz="2400" b="1" dirty="0" smtClean="0">
              <a:solidFill>
                <a:srgbClr val="7030A0"/>
              </a:solidFill>
            </a:endParaRPr>
          </a:p>
          <a:p>
            <a:pPr>
              <a:lnSpc>
                <a:spcPct val="80000"/>
              </a:lnSpc>
            </a:pPr>
            <a:endParaRPr lang="en-GB" sz="900" dirty="0">
              <a:solidFill>
                <a:srgbClr val="7030A0"/>
              </a:solidFill>
            </a:endParaRPr>
          </a:p>
          <a:p>
            <a:pPr lvl="1">
              <a:lnSpc>
                <a:spcPct val="80000"/>
              </a:lnSpc>
            </a:pPr>
            <a:r>
              <a:rPr lang="en-GB" sz="2000" dirty="0">
                <a:solidFill>
                  <a:schemeClr val="accent1"/>
                </a:solidFill>
              </a:rPr>
              <a:t>	Reach wider selection of </a:t>
            </a:r>
            <a:r>
              <a:rPr lang="en-GB" sz="2000" dirty="0" smtClean="0">
                <a:solidFill>
                  <a:schemeClr val="accent1"/>
                </a:solidFill>
              </a:rPr>
              <a:t>users</a:t>
            </a:r>
          </a:p>
          <a:p>
            <a:pPr lvl="1">
              <a:lnSpc>
                <a:spcPct val="80000"/>
              </a:lnSpc>
            </a:pPr>
            <a:endParaRPr lang="en-GB" sz="900" dirty="0">
              <a:solidFill>
                <a:schemeClr val="accent1"/>
              </a:solidFill>
            </a:endParaRPr>
          </a:p>
          <a:p>
            <a:pPr lvl="1">
              <a:lnSpc>
                <a:spcPct val="80000"/>
              </a:lnSpc>
            </a:pPr>
            <a:r>
              <a:rPr lang="en-GB" sz="2000" dirty="0">
                <a:solidFill>
                  <a:schemeClr val="accent1"/>
                </a:solidFill>
              </a:rPr>
              <a:t>	Need communication both ways</a:t>
            </a:r>
          </a:p>
          <a:p>
            <a:pPr lvl="1">
              <a:lnSpc>
                <a:spcPct val="80000"/>
              </a:lnSpc>
            </a:pPr>
            <a:endParaRPr lang="en-GB" sz="2000" dirty="0"/>
          </a:p>
          <a:p>
            <a:pPr>
              <a:lnSpc>
                <a:spcPct val="80000"/>
              </a:lnSpc>
            </a:pPr>
            <a:r>
              <a:rPr lang="en-GB" sz="2400" dirty="0">
                <a:solidFill>
                  <a:srgbClr val="7030A0"/>
                </a:solidFill>
              </a:rPr>
              <a:t>User involvement after product is released</a:t>
            </a:r>
          </a:p>
          <a:p>
            <a:pPr lvl="1">
              <a:lnSpc>
                <a:spcPct val="80000"/>
              </a:lnSpc>
            </a:pPr>
            <a:endParaRPr lang="en-GB" sz="2000" dirty="0"/>
          </a:p>
          <a:p>
            <a:pPr>
              <a:lnSpc>
                <a:spcPct val="80000"/>
              </a:lnSpc>
            </a:pPr>
            <a:r>
              <a:rPr lang="en-GB" sz="2400" dirty="0">
                <a:solidFill>
                  <a:srgbClr val="7030A0"/>
                </a:solidFill>
              </a:rPr>
              <a:t>Combination of these approaches</a:t>
            </a:r>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5</a:t>
            </a:fld>
            <a:endParaRPr lang="en-GB" sz="1000" dirty="0">
              <a:solidFill>
                <a:schemeClr val="accent6">
                  <a:lumMod val="75000"/>
                </a:schemeClr>
              </a:solidFill>
            </a:endParaRPr>
          </a:p>
        </p:txBody>
      </p:sp>
    </p:spTree>
    <p:extLst>
      <p:ext uri="{BB962C8B-B14F-4D97-AF65-F5344CB8AC3E}">
        <p14:creationId xmlns:p14="http://schemas.microsoft.com/office/powerpoint/2010/main" val="3236990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923928" y="6381328"/>
            <a:ext cx="2133600" cy="365125"/>
          </a:xfr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18434" name="Rectangle 2"/>
          <p:cNvSpPr>
            <a:spLocks noGrp="1" noChangeArrowheads="1"/>
          </p:cNvSpPr>
          <p:nvPr>
            <p:ph type="title"/>
          </p:nvPr>
        </p:nvSpPr>
        <p:spPr>
          <a:xfrm>
            <a:off x="168720" y="260648"/>
            <a:ext cx="8964488" cy="1143000"/>
          </a:xfrm>
        </p:spPr>
        <p:txBody>
          <a:bodyPr>
            <a:noAutofit/>
          </a:bodyPr>
          <a:lstStyle/>
          <a:p>
            <a:r>
              <a:rPr lang="en-GB" dirty="0"/>
              <a:t>What is a user-</a:t>
            </a:r>
            <a:r>
              <a:rPr lang="en-GB" dirty="0" err="1"/>
              <a:t>centered</a:t>
            </a:r>
            <a:r>
              <a:rPr lang="en-GB" dirty="0"/>
              <a:t> approach?</a:t>
            </a:r>
          </a:p>
        </p:txBody>
      </p:sp>
      <p:sp>
        <p:nvSpPr>
          <p:cNvPr id="18435" name="Rectangle 3"/>
          <p:cNvSpPr>
            <a:spLocks noGrp="1" noChangeArrowheads="1"/>
          </p:cNvSpPr>
          <p:nvPr>
            <p:ph type="body" idx="1"/>
          </p:nvPr>
        </p:nvSpPr>
        <p:spPr>
          <a:xfrm>
            <a:off x="395536" y="1484784"/>
            <a:ext cx="8229600" cy="4752528"/>
          </a:xfrm>
        </p:spPr>
        <p:txBody>
          <a:bodyPr>
            <a:normAutofit fontScale="85000" lnSpcReduction="20000"/>
          </a:bodyPr>
          <a:lstStyle/>
          <a:p>
            <a:pPr>
              <a:lnSpc>
                <a:spcPct val="120000"/>
              </a:lnSpc>
              <a:buFontTx/>
              <a:buNone/>
            </a:pPr>
            <a:r>
              <a:rPr lang="en-US" dirty="0">
                <a:solidFill>
                  <a:srgbClr val="7030A0"/>
                </a:solidFill>
              </a:rPr>
              <a:t>User-centered approach is based on</a:t>
            </a:r>
            <a:r>
              <a:rPr lang="en-US" dirty="0" smtClean="0">
                <a:solidFill>
                  <a:srgbClr val="7030A0"/>
                </a:solidFill>
              </a:rPr>
              <a:t>:</a:t>
            </a:r>
          </a:p>
          <a:p>
            <a:pPr>
              <a:lnSpc>
                <a:spcPct val="120000"/>
              </a:lnSpc>
              <a:buFontTx/>
              <a:buNone/>
            </a:pPr>
            <a:endParaRPr lang="en-US" sz="2800" dirty="0">
              <a:solidFill>
                <a:srgbClr val="7030A0"/>
              </a:solidFill>
            </a:endParaRPr>
          </a:p>
          <a:p>
            <a:pPr lvl="1">
              <a:lnSpc>
                <a:spcPct val="120000"/>
              </a:lnSpc>
              <a:spcBef>
                <a:spcPts val="600"/>
              </a:spcBef>
            </a:pPr>
            <a:r>
              <a:rPr lang="en-GB" sz="2400" dirty="0">
                <a:solidFill>
                  <a:schemeClr val="accent1"/>
                </a:solidFill>
              </a:rPr>
              <a:t>Early focus on users and tasks: directly studying cognitive, </a:t>
            </a:r>
            <a:r>
              <a:rPr lang="en-GB" sz="2400" dirty="0" err="1">
                <a:solidFill>
                  <a:schemeClr val="accent1"/>
                </a:solidFill>
              </a:rPr>
              <a:t>behavioral</a:t>
            </a:r>
            <a:r>
              <a:rPr lang="en-GB" sz="2400" dirty="0">
                <a:solidFill>
                  <a:schemeClr val="accent1"/>
                </a:solidFill>
              </a:rPr>
              <a:t>, anthropomorphic &amp; attitudinal characteristics </a:t>
            </a:r>
            <a:endParaRPr lang="en-GB" sz="2400" dirty="0" smtClean="0">
              <a:solidFill>
                <a:schemeClr val="accent1"/>
              </a:solidFill>
            </a:endParaRPr>
          </a:p>
          <a:p>
            <a:pPr lvl="1">
              <a:lnSpc>
                <a:spcPct val="120000"/>
              </a:lnSpc>
              <a:spcBef>
                <a:spcPts val="600"/>
              </a:spcBef>
            </a:pPr>
            <a:endParaRPr lang="en-GB" sz="2400" dirty="0">
              <a:solidFill>
                <a:schemeClr val="accent1"/>
              </a:solidFill>
            </a:endParaRPr>
          </a:p>
          <a:p>
            <a:pPr lvl="1">
              <a:lnSpc>
                <a:spcPct val="120000"/>
              </a:lnSpc>
              <a:spcBef>
                <a:spcPts val="600"/>
              </a:spcBef>
            </a:pPr>
            <a:r>
              <a:rPr lang="en-GB" sz="2400" dirty="0">
                <a:solidFill>
                  <a:schemeClr val="accent1"/>
                </a:solidFill>
              </a:rPr>
              <a:t>Empirical measurement:</a:t>
            </a:r>
            <a:r>
              <a:rPr lang="en-GB" sz="2400" i="1" dirty="0">
                <a:solidFill>
                  <a:schemeClr val="accent1"/>
                </a:solidFill>
              </a:rPr>
              <a:t> </a:t>
            </a:r>
            <a:r>
              <a:rPr lang="en-GB" sz="2400" dirty="0">
                <a:solidFill>
                  <a:schemeClr val="accent1"/>
                </a:solidFill>
              </a:rPr>
              <a:t> </a:t>
            </a:r>
            <a:r>
              <a:rPr lang="en-GB" sz="2400" dirty="0" smtClean="0">
                <a:solidFill>
                  <a:schemeClr val="accent1"/>
                </a:solidFill>
              </a:rPr>
              <a:t>Early in development, users</a:t>
            </a:r>
            <a:r>
              <a:rPr lang="ja-JP" altLang="en-GB" sz="2400" dirty="0">
                <a:solidFill>
                  <a:schemeClr val="accent1"/>
                </a:solidFill>
                <a:latin typeface="Arial"/>
              </a:rPr>
              <a:t>’</a:t>
            </a:r>
            <a:r>
              <a:rPr lang="en-GB" sz="2400" dirty="0">
                <a:solidFill>
                  <a:schemeClr val="accent1"/>
                </a:solidFill>
              </a:rPr>
              <a:t> reactions and performance to scenarios, manuals, simulations &amp; prototypes are observed, recorded and </a:t>
            </a:r>
            <a:r>
              <a:rPr lang="en-GB" sz="2400" dirty="0" smtClean="0">
                <a:solidFill>
                  <a:schemeClr val="accent1"/>
                </a:solidFill>
              </a:rPr>
              <a:t>analysed. Later on, users interact with simulations and prototypes and their performance and reactions are observed, recorded and </a:t>
            </a:r>
            <a:r>
              <a:rPr lang="en-GB" sz="2400" dirty="0" err="1" smtClean="0">
                <a:solidFill>
                  <a:schemeClr val="accent1"/>
                </a:solidFill>
              </a:rPr>
              <a:t>analyzed</a:t>
            </a:r>
            <a:r>
              <a:rPr lang="en-GB" sz="2400" dirty="0" smtClean="0">
                <a:solidFill>
                  <a:schemeClr val="accent1"/>
                </a:solidFill>
              </a:rPr>
              <a:t>. </a:t>
            </a:r>
          </a:p>
          <a:p>
            <a:pPr lvl="1">
              <a:lnSpc>
                <a:spcPct val="120000"/>
              </a:lnSpc>
              <a:spcBef>
                <a:spcPts val="600"/>
              </a:spcBef>
            </a:pPr>
            <a:endParaRPr lang="en-GB" sz="2400" dirty="0">
              <a:solidFill>
                <a:schemeClr val="accent1"/>
              </a:solidFill>
            </a:endParaRPr>
          </a:p>
          <a:p>
            <a:pPr lvl="1">
              <a:lnSpc>
                <a:spcPct val="120000"/>
              </a:lnSpc>
              <a:spcBef>
                <a:spcPts val="600"/>
              </a:spcBef>
            </a:pPr>
            <a:r>
              <a:rPr lang="en-GB" sz="2400" dirty="0">
                <a:solidFill>
                  <a:schemeClr val="accent1"/>
                </a:solidFill>
              </a:rPr>
              <a:t>Iterative design: when problems are found in user testing, fix them and carry out more tests</a:t>
            </a:r>
            <a:endParaRPr lang="en-US" sz="2400" dirty="0">
              <a:solidFill>
                <a:schemeClr val="accent1"/>
              </a:solidFill>
            </a:endParaRPr>
          </a:p>
          <a:p>
            <a:pPr>
              <a:lnSpc>
                <a:spcPct val="120000"/>
              </a:lnSpc>
            </a:pPr>
            <a:endParaRPr lang="en-GB" sz="2000" dirty="0"/>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6</a:t>
            </a:fld>
            <a:endParaRPr lang="en-GB" sz="1000" dirty="0">
              <a:solidFill>
                <a:schemeClr val="accent6">
                  <a:lumMod val="75000"/>
                </a:schemeClr>
              </a:solidFill>
            </a:endParaRPr>
          </a:p>
        </p:txBody>
      </p:sp>
    </p:spTree>
    <p:extLst>
      <p:ext uri="{BB962C8B-B14F-4D97-AF65-F5344CB8AC3E}">
        <p14:creationId xmlns:p14="http://schemas.microsoft.com/office/powerpoint/2010/main" val="369285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067944" y="6309320"/>
            <a:ext cx="2133600" cy="365125"/>
          </a:xfr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19458" name="Rectangle 2"/>
          <p:cNvSpPr>
            <a:spLocks noGrp="1" noChangeArrowheads="1"/>
          </p:cNvSpPr>
          <p:nvPr>
            <p:ph type="title"/>
          </p:nvPr>
        </p:nvSpPr>
        <p:spPr>
          <a:xfrm>
            <a:off x="467544" y="476672"/>
            <a:ext cx="8229600" cy="1143000"/>
          </a:xfrm>
        </p:spPr>
        <p:txBody>
          <a:bodyPr>
            <a:noAutofit/>
          </a:bodyPr>
          <a:lstStyle/>
          <a:p>
            <a:r>
              <a:rPr lang="en-GB" dirty="0"/>
              <a:t>Four basic activities in Interaction Design</a:t>
            </a:r>
          </a:p>
        </p:txBody>
      </p:sp>
      <p:sp>
        <p:nvSpPr>
          <p:cNvPr id="19459" name="Rectangle 3"/>
          <p:cNvSpPr>
            <a:spLocks noGrp="1" noChangeArrowheads="1"/>
          </p:cNvSpPr>
          <p:nvPr>
            <p:ph type="body" idx="1"/>
          </p:nvPr>
        </p:nvSpPr>
        <p:spPr>
          <a:xfrm>
            <a:off x="755576" y="1700808"/>
            <a:ext cx="7772400" cy="4114800"/>
          </a:xfrm>
        </p:spPr>
        <p:txBody>
          <a:bodyPr/>
          <a:lstStyle/>
          <a:p>
            <a:pPr marL="990600" lvl="1" indent="-533400">
              <a:buFontTx/>
              <a:buAutoNum type="arabicPeriod"/>
            </a:pPr>
            <a:endParaRPr lang="en-GB" dirty="0"/>
          </a:p>
          <a:p>
            <a:pPr marL="990600" lvl="1" indent="-533400">
              <a:buFontTx/>
              <a:buAutoNum type="arabicPeriod"/>
            </a:pPr>
            <a:r>
              <a:rPr lang="en-GB" dirty="0"/>
              <a:t>Establishing requirements</a:t>
            </a:r>
          </a:p>
          <a:p>
            <a:pPr marL="990600" lvl="1" indent="-533400">
              <a:buFontTx/>
              <a:buAutoNum type="arabicPeriod"/>
            </a:pPr>
            <a:endParaRPr lang="en-GB" dirty="0"/>
          </a:p>
          <a:p>
            <a:pPr marL="990600" lvl="1" indent="-533400">
              <a:buFontTx/>
              <a:buAutoNum type="arabicPeriod"/>
            </a:pPr>
            <a:r>
              <a:rPr lang="en-GB" dirty="0"/>
              <a:t>Designing alternatives</a:t>
            </a:r>
          </a:p>
          <a:p>
            <a:pPr marL="990600" lvl="1" indent="-533400">
              <a:buFontTx/>
              <a:buAutoNum type="arabicPeriod"/>
            </a:pPr>
            <a:endParaRPr lang="en-GB" dirty="0"/>
          </a:p>
          <a:p>
            <a:pPr marL="990600" lvl="1" indent="-533400">
              <a:buFontTx/>
              <a:buAutoNum type="arabicPeriod"/>
            </a:pPr>
            <a:r>
              <a:rPr lang="en-GB" dirty="0"/>
              <a:t>Prototyping</a:t>
            </a:r>
          </a:p>
          <a:p>
            <a:pPr marL="990600" lvl="1" indent="-533400">
              <a:buFontTx/>
              <a:buAutoNum type="arabicPeriod"/>
            </a:pPr>
            <a:endParaRPr lang="en-GB" dirty="0"/>
          </a:p>
          <a:p>
            <a:pPr marL="990600" lvl="1" indent="-533400">
              <a:buFontTx/>
              <a:buAutoNum type="arabicPeriod"/>
            </a:pPr>
            <a:r>
              <a:rPr lang="en-GB" dirty="0"/>
              <a:t>Evaluating</a:t>
            </a:r>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7</a:t>
            </a:fld>
            <a:endParaRPr lang="en-GB" sz="1000" dirty="0">
              <a:solidFill>
                <a:schemeClr val="accent6">
                  <a:lumMod val="75000"/>
                </a:schemeClr>
              </a:solidFill>
            </a:endParaRPr>
          </a:p>
        </p:txBody>
      </p:sp>
    </p:spTree>
    <p:extLst>
      <p:ext uri="{BB962C8B-B14F-4D97-AF65-F5344CB8AC3E}">
        <p14:creationId xmlns:p14="http://schemas.microsoft.com/office/powerpoint/2010/main" val="2549609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882752" y="6457560"/>
            <a:ext cx="1378496" cy="244475"/>
          </a:xfr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2048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6" name="Rectangle 6"/>
          <p:cNvSpPr>
            <a:spLocks noGrp="1" noChangeArrowheads="1"/>
          </p:cNvSpPr>
          <p:nvPr>
            <p:ph type="title"/>
          </p:nvPr>
        </p:nvSpPr>
        <p:spPr>
          <a:xfrm>
            <a:off x="703263" y="260648"/>
            <a:ext cx="7772400" cy="11874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3600" dirty="0">
                <a:latin typeface="Liberation Sans"/>
              </a:rPr>
              <a:t>A simple interaction design lifecycle model</a:t>
            </a:r>
            <a:endParaRPr lang="en-US" sz="3600" i="1" dirty="0">
              <a:latin typeface="Liberation Sans"/>
            </a:endParaRPr>
          </a:p>
        </p:txBody>
      </p:sp>
      <p:sp>
        <p:nvSpPr>
          <p:cNvPr id="20487" name="Text Box 7"/>
          <p:cNvSpPr txBox="1">
            <a:spLocks noChangeArrowheads="1"/>
          </p:cNvSpPr>
          <p:nvPr/>
        </p:nvSpPr>
        <p:spPr bwMode="auto">
          <a:xfrm>
            <a:off x="4119014" y="1723202"/>
            <a:ext cx="48782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r>
              <a:rPr lang="en-US" dirty="0">
                <a:solidFill>
                  <a:srgbClr val="7030A0"/>
                </a:solidFill>
                <a:latin typeface="Liberation Sans"/>
              </a:rPr>
              <a:t>Exemplifies a user-centered design approach </a:t>
            </a:r>
          </a:p>
        </p:txBody>
      </p:sp>
      <p:sp>
        <p:nvSpPr>
          <p:cNvPr id="20488" name="Rectangle 8"/>
          <p:cNvSpPr>
            <a:spLocks noGrp="1" noChangeArrowheads="1"/>
          </p:cNvSpPr>
          <p:nvPr>
            <p:ph idx="1"/>
          </p:nvPr>
        </p:nvSpPr>
        <p:spPr>
          <a:xfrm>
            <a:off x="313184" y="1648762"/>
            <a:ext cx="8229600" cy="4525963"/>
          </a:xfrm>
        </p:spPr>
        <p:txBody>
          <a:bodyPr/>
          <a:lstStyle/>
          <a:p>
            <a:endParaRPr lang="en-US" dirty="0" smtClean="0">
              <a:latin typeface="Liberation Sans"/>
            </a:endParaRPr>
          </a:p>
          <a:p>
            <a:pPr marL="0" indent="0">
              <a:buNone/>
            </a:pPr>
            <a:endParaRPr lang="en-US" dirty="0">
              <a:latin typeface="Liberation Sans"/>
            </a:endParaRPr>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8</a:t>
            </a:fld>
            <a:endParaRPr lang="en-GB" sz="1000" dirty="0">
              <a:solidFill>
                <a:schemeClr val="accent6">
                  <a:lumMod val="75000"/>
                </a:schemeClr>
              </a:solidFill>
              <a:latin typeface="Liberation San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92534"/>
            <a:ext cx="7776864" cy="4419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39753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067944" y="6381328"/>
            <a:ext cx="1450504" cy="365125"/>
          </a:xfr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21506" name="Rectangle 2"/>
          <p:cNvSpPr>
            <a:spLocks noGrp="1" noChangeArrowheads="1"/>
          </p:cNvSpPr>
          <p:nvPr>
            <p:ph type="title"/>
          </p:nvPr>
        </p:nvSpPr>
        <p:spPr>
          <a:xfrm>
            <a:off x="683568" y="188640"/>
            <a:ext cx="7772400" cy="1143000"/>
          </a:xfrm>
        </p:spPr>
        <p:txBody>
          <a:bodyPr/>
          <a:lstStyle/>
          <a:p>
            <a:r>
              <a:rPr lang="en-GB" dirty="0"/>
              <a:t>Some practical issues</a:t>
            </a:r>
          </a:p>
        </p:txBody>
      </p:sp>
      <p:sp>
        <p:nvSpPr>
          <p:cNvPr id="21507" name="Rectangle 3"/>
          <p:cNvSpPr>
            <a:spLocks noGrp="1" noChangeArrowheads="1"/>
          </p:cNvSpPr>
          <p:nvPr>
            <p:ph type="body" idx="1"/>
          </p:nvPr>
        </p:nvSpPr>
        <p:spPr>
          <a:xfrm>
            <a:off x="685800" y="1484313"/>
            <a:ext cx="7772400" cy="4611687"/>
          </a:xfrm>
        </p:spPr>
        <p:txBody>
          <a:bodyPr/>
          <a:lstStyle/>
          <a:p>
            <a:pPr>
              <a:lnSpc>
                <a:spcPct val="70000"/>
              </a:lnSpc>
              <a:spcBef>
                <a:spcPct val="30000"/>
              </a:spcBef>
            </a:pPr>
            <a:r>
              <a:rPr lang="en-GB" dirty="0">
                <a:solidFill>
                  <a:srgbClr val="7030A0"/>
                </a:solidFill>
              </a:rPr>
              <a:t>Who are the users?</a:t>
            </a:r>
          </a:p>
          <a:p>
            <a:pPr>
              <a:lnSpc>
                <a:spcPct val="70000"/>
              </a:lnSpc>
            </a:pPr>
            <a:endParaRPr lang="en-GB" dirty="0">
              <a:solidFill>
                <a:srgbClr val="7030A0"/>
              </a:solidFill>
            </a:endParaRPr>
          </a:p>
          <a:p>
            <a:pPr>
              <a:lnSpc>
                <a:spcPct val="70000"/>
              </a:lnSpc>
            </a:pPr>
            <a:r>
              <a:rPr lang="en-GB" dirty="0">
                <a:solidFill>
                  <a:srgbClr val="7030A0"/>
                </a:solidFill>
              </a:rPr>
              <a:t>What do we mean by </a:t>
            </a:r>
            <a:r>
              <a:rPr lang="ja-JP" altLang="en-GB" dirty="0">
                <a:solidFill>
                  <a:srgbClr val="7030A0"/>
                </a:solidFill>
                <a:latin typeface="Arial"/>
              </a:rPr>
              <a:t>‘</a:t>
            </a:r>
            <a:r>
              <a:rPr lang="en-GB" dirty="0">
                <a:solidFill>
                  <a:srgbClr val="7030A0"/>
                </a:solidFill>
              </a:rPr>
              <a:t>needs</a:t>
            </a:r>
            <a:r>
              <a:rPr lang="ja-JP" altLang="en-GB" dirty="0">
                <a:solidFill>
                  <a:srgbClr val="7030A0"/>
                </a:solidFill>
                <a:latin typeface="Arial"/>
              </a:rPr>
              <a:t>’</a:t>
            </a:r>
            <a:r>
              <a:rPr lang="en-GB" dirty="0">
                <a:solidFill>
                  <a:srgbClr val="7030A0"/>
                </a:solidFill>
              </a:rPr>
              <a:t>?</a:t>
            </a:r>
          </a:p>
          <a:p>
            <a:pPr>
              <a:lnSpc>
                <a:spcPct val="70000"/>
              </a:lnSpc>
            </a:pPr>
            <a:endParaRPr lang="en-GB" dirty="0">
              <a:solidFill>
                <a:srgbClr val="7030A0"/>
              </a:solidFill>
            </a:endParaRPr>
          </a:p>
          <a:p>
            <a:pPr>
              <a:lnSpc>
                <a:spcPct val="70000"/>
              </a:lnSpc>
            </a:pPr>
            <a:r>
              <a:rPr lang="en-US" dirty="0">
                <a:solidFill>
                  <a:srgbClr val="7030A0"/>
                </a:solidFill>
              </a:rPr>
              <a:t>How to generate alternatives</a:t>
            </a:r>
          </a:p>
          <a:p>
            <a:pPr>
              <a:lnSpc>
                <a:spcPct val="70000"/>
              </a:lnSpc>
            </a:pPr>
            <a:endParaRPr lang="en-US" dirty="0">
              <a:solidFill>
                <a:srgbClr val="7030A0"/>
              </a:solidFill>
            </a:endParaRPr>
          </a:p>
          <a:p>
            <a:pPr>
              <a:lnSpc>
                <a:spcPct val="90000"/>
              </a:lnSpc>
            </a:pPr>
            <a:r>
              <a:rPr lang="en-US" dirty="0">
                <a:solidFill>
                  <a:srgbClr val="7030A0"/>
                </a:solidFill>
              </a:rPr>
              <a:t>How to choose among alternatives</a:t>
            </a:r>
          </a:p>
          <a:p>
            <a:pPr>
              <a:lnSpc>
                <a:spcPct val="70000"/>
              </a:lnSpc>
            </a:pPr>
            <a:endParaRPr lang="en-US" dirty="0">
              <a:solidFill>
                <a:srgbClr val="7030A0"/>
              </a:solidFill>
            </a:endParaRPr>
          </a:p>
          <a:p>
            <a:pPr>
              <a:lnSpc>
                <a:spcPct val="90000"/>
              </a:lnSpc>
            </a:pPr>
            <a:r>
              <a:rPr lang="en-GB" dirty="0">
                <a:solidFill>
                  <a:srgbClr val="7030A0"/>
                </a:solidFill>
              </a:rPr>
              <a:t>How to integrate interaction design activities with other </a:t>
            </a:r>
            <a:r>
              <a:rPr lang="en-GB" dirty="0" smtClean="0">
                <a:solidFill>
                  <a:srgbClr val="7030A0"/>
                </a:solidFill>
              </a:rPr>
              <a:t>lifecycle models</a:t>
            </a:r>
            <a:r>
              <a:rPr lang="en-GB" dirty="0">
                <a:solidFill>
                  <a:srgbClr val="7030A0"/>
                </a:solidFill>
              </a:rPr>
              <a:t>?</a:t>
            </a:r>
            <a:endParaRPr lang="en-US" dirty="0">
              <a:solidFill>
                <a:srgbClr val="7030A0"/>
              </a:solidFill>
            </a:endParaRPr>
          </a:p>
          <a:p>
            <a:pPr>
              <a:lnSpc>
                <a:spcPct val="70000"/>
              </a:lnSpc>
            </a:pPr>
            <a:endParaRPr lang="en-GB" dirty="0"/>
          </a:p>
        </p:txBody>
      </p:sp>
      <p:sp>
        <p:nvSpPr>
          <p:cNvPr id="2" name="Slide Number Placeholder 1"/>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9</a:t>
            </a:fld>
            <a:endParaRPr lang="en-GB" sz="1000" dirty="0">
              <a:solidFill>
                <a:schemeClr val="accent6">
                  <a:lumMod val="75000"/>
                </a:schemeClr>
              </a:solidFill>
            </a:endParaRPr>
          </a:p>
        </p:txBody>
      </p:sp>
    </p:spTree>
    <p:extLst>
      <p:ext uri="{BB962C8B-B14F-4D97-AF65-F5344CB8AC3E}">
        <p14:creationId xmlns:p14="http://schemas.microsoft.com/office/powerpoint/2010/main" val="8933996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 - &amp;quot;Overview&amp;quot;&quot;/&gt;&lt;property id=&quot;20307&quot; value=&quot;257&quot;/&gt;&lt;/object&gt;&lt;object type=&quot;3&quot; unique_id=&quot;10005&quot;&gt;&lt;property id=&quot;20148&quot; value=&quot;5&quot;/&gt;&lt;property id=&quot;20300&quot; value=&quot;Slide 3 - &amp;quot;What is involved in Interaction Design?&amp;quot;&quot;/&gt;&lt;property id=&quot;20307&quot; value=&quot;258&quot;/&gt;&lt;/object&gt;&lt;object type=&quot;3&quot; unique_id=&quot;10006&quot;&gt;&lt;property id=&quot;20148&quot; value=&quot;5&quot;/&gt;&lt;property id=&quot;20300&quot; value=&quot;Slide 4 - &amp;quot;Importance of involving users&amp;quot;&quot;/&gt;&lt;property id=&quot;20307&quot; value=&quot;259&quot;/&gt;&lt;/object&gt;&lt;object type=&quot;3&quot; unique_id=&quot;10007&quot;&gt;&lt;property id=&quot;20148&quot; value=&quot;5&quot;/&gt;&lt;property id=&quot;20300&quot; value=&quot;Slide 5 - &amp;quot;Degrees of user involvement&amp;quot;&quot;/&gt;&lt;property id=&quot;20307&quot; value=&quot;260&quot;/&gt;&lt;/object&gt;&lt;object type=&quot;3&quot; unique_id=&quot;10008&quot;&gt;&lt;property id=&quot;20148&quot; value=&quot;5&quot;/&gt;&lt;property id=&quot;20300&quot; value=&quot;Slide 6 - &amp;quot;What is a user-centered approach?&amp;quot;&quot;/&gt;&lt;property id=&quot;20307&quot; value=&quot;261&quot;/&gt;&lt;/object&gt;&lt;object type=&quot;3&quot; unique_id=&quot;10009&quot;&gt;&lt;property id=&quot;20148&quot; value=&quot;5&quot;/&gt;&lt;property id=&quot;20300&quot; value=&quot;Slide 7 - &amp;quot;Four basic activities in Interaction Design&amp;quot;&quot;/&gt;&lt;property id=&quot;20307&quot; value=&quot;262&quot;/&gt;&lt;/object&gt;&lt;object type=&quot;3&quot; unique_id=&quot;10010&quot;&gt;&lt;property id=&quot;20148&quot; value=&quot;5&quot;/&gt;&lt;property id=&quot;20300&quot; value=&quot;Slide 8 - &amp;quot;A simple interaction design lifecycle model&amp;quot;&quot;/&gt;&lt;property id=&quot;20307&quot; value=&quot;263&quot;/&gt;&lt;/object&gt;&lt;object type=&quot;3&quot; unique_id=&quot;10011&quot;&gt;&lt;property id=&quot;20148&quot; value=&quot;5&quot;/&gt;&lt;property id=&quot;20300&quot; value=&quot;Slide 9 - &amp;quot;Some practical issues&amp;quot;&quot;/&gt;&lt;property id=&quot;20307&quot; value=&quot;264&quot;/&gt;&lt;/object&gt;&lt;object type=&quot;3&quot; unique_id=&quot;10012&quot;&gt;&lt;property id=&quot;20148&quot; value=&quot;5&quot;/&gt;&lt;property id=&quot;20300&quot; value=&quot;Slide 10 - &amp;quot;Who are the users/stakeholders?&amp;quot;&quot;/&gt;&lt;property id=&quot;20307&quot; value=&quot;265&quot;/&gt;&lt;/object&gt;&lt;object type=&quot;3&quot; unique_id=&quot;10013&quot;&gt;&lt;property id=&quot;20148&quot; value=&quot;5&quot;/&gt;&lt;property id=&quot;20300&quot; value=&quot;Slide 11&quot;/&gt;&lt;property id=&quot;20307&quot; value=&quot;266&quot;/&gt;&lt;/object&gt;&lt;object type=&quot;3&quot; unique_id=&quot;10014&quot;&gt;&lt;property id=&quot;20148&quot; value=&quot;5&quot;/&gt;&lt;property id=&quot;20300&quot; value=&quot;Slide 12&quot;/&gt;&lt;property id=&quot;20307&quot; value=&quot;267&quot;/&gt;&lt;/object&gt;&lt;object type=&quot;3&quot; unique_id=&quot;10015&quot;&gt;&lt;property id=&quot;20148&quot; value=&quot;5&quot;/&gt;&lt;property id=&quot;20300&quot; value=&quot;Slide 13 - &amp;quot;How to generate alternatives&amp;quot;&quot;/&gt;&lt;property id=&quot;20307&quot; value=&quot;268&quot;/&gt;&lt;/object&gt;&lt;object type=&quot;3&quot; unique_id=&quot;10018&quot;&gt;&lt;property id=&quot;20148&quot; value=&quot;5&quot;/&gt;&lt;property id=&quot;20300&quot; value=&quot;Slide 14 - &amp;quot;How to choose among alternatives&amp;quot;&quot;/&gt;&lt;property id=&quot;20307&quot; value=&quot;271&quot;/&gt;&lt;/object&gt;&lt;object type=&quot;3&quot; unique_id=&quot;10020&quot;&gt;&lt;property id=&quot;20148&quot; value=&quot;5&quot;/&gt;&lt;property id=&quot;20300&quot; value=&quot;Slide 15 - &amp;quot;How to integrate interaction design in other models&amp;quot;&quot;/&gt;&lt;property id=&quot;20307&quot; value=&quot;273&quot;/&gt;&lt;/object&gt;&lt;object type=&quot;3&quot; unique_id=&quot;10021&quot;&gt;&lt;property id=&quot;20148&quot; value=&quot;5&quot;/&gt;&lt;property id=&quot;20300&quot; value=&quot;Slide 16 - &amp;quot;Summary&amp;quot;&quot;/&gt;&lt;property id=&quot;20307&quot; value=&quot;274&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2548</Words>
  <Application>Microsoft Office PowerPoint</Application>
  <PresentationFormat>On-screen Show (4:3)</PresentationFormat>
  <Paragraphs>302</Paragraphs>
  <Slides>16</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ＭＳ Ｐゴシック</vt:lpstr>
      <vt:lpstr>Arial</vt:lpstr>
      <vt:lpstr>Calibri</vt:lpstr>
      <vt:lpstr>Liberation Sans</vt:lpstr>
      <vt:lpstr>Office Theme</vt:lpstr>
      <vt:lpstr>Clip</vt:lpstr>
      <vt:lpstr>PowerPoint Presentation</vt:lpstr>
      <vt:lpstr>Overview</vt:lpstr>
      <vt:lpstr>What is involved in Interaction Design?</vt:lpstr>
      <vt:lpstr>Importance of involving users</vt:lpstr>
      <vt:lpstr>Degrees of user involvement</vt:lpstr>
      <vt:lpstr>What is a user-centered approach?</vt:lpstr>
      <vt:lpstr>Four basic activities in Interaction Design</vt:lpstr>
      <vt:lpstr>A simple interaction design lifecycle model</vt:lpstr>
      <vt:lpstr>Some practical issues</vt:lpstr>
      <vt:lpstr>Who are the users/stakeholders?</vt:lpstr>
      <vt:lpstr>PowerPoint Presentation</vt:lpstr>
      <vt:lpstr>PowerPoint Presentation</vt:lpstr>
      <vt:lpstr>How to generate alternatives</vt:lpstr>
      <vt:lpstr>How to choose among alternatives</vt:lpstr>
      <vt:lpstr>How to integrate interaction design in other models</vt:lpstr>
      <vt:lpstr>Summary</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Sabarish Babu</cp:lastModifiedBy>
  <cp:revision>36</cp:revision>
  <dcterms:created xsi:type="dcterms:W3CDTF">2015-01-06T09:40:09Z</dcterms:created>
  <dcterms:modified xsi:type="dcterms:W3CDTF">2019-03-13T05:30:12Z</dcterms:modified>
</cp:coreProperties>
</file>