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48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7674-514F-4E94-88A6-35087B9F4B2C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9C51-7039-4D7C-AB10-43AD4EAFA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2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7674-514F-4E94-88A6-35087B9F4B2C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9C51-7039-4D7C-AB10-43AD4EAFA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12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7674-514F-4E94-88A6-35087B9F4B2C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9C51-7039-4D7C-AB10-43AD4EAFA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335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48676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7674-514F-4E94-88A6-35087B9F4B2C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9C51-7039-4D7C-AB10-43AD4EAFA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99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7674-514F-4E94-88A6-35087B9F4B2C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9C51-7039-4D7C-AB10-43AD4EAFA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3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7674-514F-4E94-88A6-35087B9F4B2C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9C51-7039-4D7C-AB10-43AD4EAFA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40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7674-514F-4E94-88A6-35087B9F4B2C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9C51-7039-4D7C-AB10-43AD4EAFA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49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7674-514F-4E94-88A6-35087B9F4B2C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9C51-7039-4D7C-AB10-43AD4EAFA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91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7674-514F-4E94-88A6-35087B9F4B2C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9C51-7039-4D7C-AB10-43AD4EAFA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22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7674-514F-4E94-88A6-35087B9F4B2C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9C51-7039-4D7C-AB10-43AD4EAFA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70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7674-514F-4E94-88A6-35087B9F4B2C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9C51-7039-4D7C-AB10-43AD4EAFA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1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77674-514F-4E94-88A6-35087B9F4B2C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39C51-7039-4D7C-AB10-43AD4EAFA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92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pc="-150" dirty="0">
                <a:ln w="3175"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Lets build this</a:t>
            </a:r>
            <a:endParaRPr lang="en-I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97" y="1235360"/>
            <a:ext cx="11174083" cy="4834587"/>
          </a:xfrm>
          <a:prstGeom prst="rect">
            <a:avLst/>
          </a:prstGeom>
        </p:spPr>
      </p:pic>
      <p:pic>
        <p:nvPicPr>
          <p:cNvPr id="7" name="Picture 1" descr="image001">
            <a:extLst>
              <a:ext uri="{FF2B5EF4-FFF2-40B4-BE49-F238E27FC236}">
                <a16:creationId xmlns:a16="http://schemas.microsoft.com/office/drawing/2014/main" id="{76190C54-CADC-468E-9187-AEE6ED795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04352" y="6077211"/>
            <a:ext cx="1317794" cy="53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87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pc="-150" dirty="0">
                <a:ln w="3175"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Lab Guide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599" cy="41273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Segoe UI Light"/>
              </a:rPr>
              <a:t>You are all using a single Azure Subscription.  IP Address ranges will overlap.  You can ignore the errors.</a:t>
            </a:r>
          </a:p>
          <a:p>
            <a:pPr>
              <a:lnSpc>
                <a:spcPct val="150000"/>
              </a:lnSpc>
            </a:pPr>
            <a:r>
              <a:rPr lang="en-IE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Segoe UI Light"/>
              </a:rPr>
              <a:t>Attendees will pair up and work together.  You will be given a unique number e.g. 03</a:t>
            </a:r>
          </a:p>
          <a:p>
            <a:pPr>
              <a:lnSpc>
                <a:spcPct val="150000"/>
              </a:lnSpc>
            </a:pPr>
            <a:r>
              <a:rPr lang="en-IE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Segoe UI Light"/>
              </a:rPr>
              <a:t>All Resources should be a in single Resource Group e.g. </a:t>
            </a:r>
            <a:r>
              <a:rPr lang="en-IE" sz="20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Segoe UI Light"/>
              </a:rPr>
              <a:t>VNETxx</a:t>
            </a:r>
            <a:r>
              <a:rPr lang="en-IE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Segoe UI Light"/>
              </a:rPr>
              <a:t> where XX is your group number e.g. VNET03</a:t>
            </a:r>
          </a:p>
          <a:p>
            <a:pPr>
              <a:lnSpc>
                <a:spcPct val="150000"/>
              </a:lnSpc>
            </a:pPr>
            <a:r>
              <a:rPr lang="en-IE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Segoe UI Light"/>
              </a:rPr>
              <a:t>All VMs should be A2v2 in size</a:t>
            </a:r>
          </a:p>
          <a:p>
            <a:pPr>
              <a:lnSpc>
                <a:spcPct val="150000"/>
              </a:lnSpc>
            </a:pPr>
            <a:r>
              <a:rPr lang="en-IE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Segoe UI Light"/>
              </a:rPr>
              <a:t>App01 and DC01 are domain joined.  All other VMs are workgroup.</a:t>
            </a:r>
          </a:p>
          <a:p>
            <a:pPr marL="0" indent="0">
              <a:lnSpc>
                <a:spcPct val="150000"/>
              </a:lnSpc>
              <a:buNone/>
            </a:pPr>
            <a:endParaRPr lang="en-IE" sz="2000" dirty="0">
              <a:solidFill>
                <a:srgbClr val="000000">
                  <a:lumMod val="65000"/>
                  <a:lumOff val="35000"/>
                </a:srgbClr>
              </a:solidFill>
              <a:latin typeface="Segoe UI Light"/>
            </a:endParaRPr>
          </a:p>
        </p:txBody>
      </p:sp>
      <p:pic>
        <p:nvPicPr>
          <p:cNvPr id="6" name="Picture 1" descr="image001">
            <a:extLst>
              <a:ext uri="{FF2B5EF4-FFF2-40B4-BE49-F238E27FC236}">
                <a16:creationId xmlns:a16="http://schemas.microsoft.com/office/drawing/2014/main" id="{13087270-320F-4BBE-9BD4-4415A2149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04352" y="6077211"/>
            <a:ext cx="1317794" cy="53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058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pc="-150" dirty="0">
                <a:ln w="3175"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Lab Guide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599" cy="41273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Segoe UI Light"/>
              </a:rPr>
              <a:t>Be sure that that IP addresses for servers match the EXCEL sheet.</a:t>
            </a:r>
          </a:p>
          <a:p>
            <a:pPr>
              <a:lnSpc>
                <a:spcPct val="150000"/>
              </a:lnSpc>
            </a:pPr>
            <a:r>
              <a:rPr lang="en-IE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Segoe UI Light"/>
              </a:rPr>
              <a:t>Don’t forget to put the web servers in an availability set (I bet you will forget).</a:t>
            </a:r>
          </a:p>
          <a:p>
            <a:pPr>
              <a:lnSpc>
                <a:spcPct val="150000"/>
              </a:lnSpc>
            </a:pPr>
            <a:r>
              <a:rPr lang="en-IE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Segoe UI Light"/>
              </a:rPr>
              <a:t>Install IIS components on the web servers are per the EXCEL sheet.</a:t>
            </a:r>
          </a:p>
          <a:p>
            <a:pPr>
              <a:lnSpc>
                <a:spcPct val="150000"/>
              </a:lnSpc>
            </a:pPr>
            <a:r>
              <a:rPr lang="en-IE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Segoe UI Light"/>
              </a:rPr>
              <a:t>When IIS installed run the create-iis-site-webxx.ps1 PowerShell Script locally</a:t>
            </a:r>
          </a:p>
          <a:p>
            <a:pPr>
              <a:lnSpc>
                <a:spcPct val="150000"/>
              </a:lnSpc>
            </a:pPr>
            <a:r>
              <a:rPr lang="en-IE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Segoe UI Light"/>
              </a:rPr>
              <a:t>When the App server has been configured run the file-share-app01.</a:t>
            </a:r>
            <a:r>
              <a:rPr lang="en-IE" sz="2000">
                <a:solidFill>
                  <a:srgbClr val="000000">
                    <a:lumMod val="65000"/>
                    <a:lumOff val="35000"/>
                  </a:srgbClr>
                </a:solidFill>
                <a:latin typeface="Segoe UI Light"/>
              </a:rPr>
              <a:t>ps1 script</a:t>
            </a:r>
          </a:p>
          <a:p>
            <a:pPr>
              <a:lnSpc>
                <a:spcPct val="150000"/>
              </a:lnSpc>
            </a:pPr>
            <a:endParaRPr lang="en-IE" sz="2000" dirty="0">
              <a:solidFill>
                <a:srgbClr val="000000">
                  <a:lumMod val="65000"/>
                  <a:lumOff val="35000"/>
                </a:srgbClr>
              </a:solidFill>
              <a:latin typeface="Segoe UI Light"/>
            </a:endParaRPr>
          </a:p>
          <a:p>
            <a:pPr>
              <a:lnSpc>
                <a:spcPct val="150000"/>
              </a:lnSpc>
            </a:pPr>
            <a:endParaRPr lang="en-IE" sz="2000" dirty="0">
              <a:solidFill>
                <a:srgbClr val="000000">
                  <a:lumMod val="65000"/>
                  <a:lumOff val="35000"/>
                </a:srgbClr>
              </a:solidFill>
              <a:latin typeface="Segoe UI Light"/>
            </a:endParaRPr>
          </a:p>
          <a:p>
            <a:pPr marL="0" indent="0">
              <a:lnSpc>
                <a:spcPct val="150000"/>
              </a:lnSpc>
              <a:buNone/>
            </a:pPr>
            <a:endParaRPr lang="en-IE" sz="2000" dirty="0">
              <a:solidFill>
                <a:srgbClr val="000000">
                  <a:lumMod val="65000"/>
                  <a:lumOff val="35000"/>
                </a:srgbClr>
              </a:solidFill>
              <a:latin typeface="Segoe UI Light"/>
            </a:endParaRPr>
          </a:p>
        </p:txBody>
      </p:sp>
      <p:pic>
        <p:nvPicPr>
          <p:cNvPr id="6" name="Picture 1" descr="image001">
            <a:extLst>
              <a:ext uri="{FF2B5EF4-FFF2-40B4-BE49-F238E27FC236}">
                <a16:creationId xmlns:a16="http://schemas.microsoft.com/office/drawing/2014/main" id="{13087270-320F-4BBE-9BD4-4415A2149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04352" y="6077211"/>
            <a:ext cx="1317794" cy="53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3162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161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 Light</vt:lpstr>
      <vt:lpstr>Segoe UI Semibold</vt:lpstr>
      <vt:lpstr>1_Office Theme</vt:lpstr>
      <vt:lpstr>Lets build this</vt:lpstr>
      <vt:lpstr>Lab Guide</vt:lpstr>
      <vt:lpstr>Lab Guide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Lets build this</dc:title>
  <dc:creator>Gavin McShera</dc:creator>
  <cp:lastModifiedBy>Gavin McShera</cp:lastModifiedBy>
  <cp:revision>1</cp:revision>
  <dcterms:created xsi:type="dcterms:W3CDTF">2017-10-02T16:56:01Z</dcterms:created>
  <dcterms:modified xsi:type="dcterms:W3CDTF">2017-10-02T17:03:53Z</dcterms:modified>
</cp:coreProperties>
</file>