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83" r:id="rId10"/>
    <p:sldId id="275" r:id="rId11"/>
    <p:sldId id="276" r:id="rId12"/>
    <p:sldId id="277" r:id="rId13"/>
    <p:sldId id="278" r:id="rId14"/>
    <p:sldId id="260" r:id="rId15"/>
    <p:sldId id="261" r:id="rId16"/>
    <p:sldId id="263" r:id="rId17"/>
    <p:sldId id="264" r:id="rId18"/>
    <p:sldId id="265" r:id="rId19"/>
    <p:sldId id="279" r:id="rId20"/>
    <p:sldId id="280" r:id="rId21"/>
    <p:sldId id="282" r:id="rId22"/>
    <p:sldId id="281" r:id="rId23"/>
    <p:sldId id="266" r:id="rId24"/>
    <p:sldId id="28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4F3"/>
    <a:srgbClr val="8627DB"/>
    <a:srgbClr val="FFFFFF"/>
    <a:srgbClr val="E6E6E6"/>
    <a:srgbClr val="573EEF"/>
    <a:srgbClr val="573FF0"/>
    <a:srgbClr val="3E0D81"/>
    <a:srgbClr val="5A3492"/>
    <a:srgbClr val="3F2381"/>
    <a:srgbClr val="584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8" autoAdjust="0"/>
  </p:normalViewPr>
  <p:slideViewPr>
    <p:cSldViewPr snapToGrid="0">
      <p:cViewPr>
        <p:scale>
          <a:sx n="75" d="100"/>
          <a:sy n="75" d="100"/>
        </p:scale>
        <p:origin x="1724" y="9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21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EB969FA-941C-4FDE-B54A-6EEF8AD5F1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7E9769-C27A-40A3-ABFF-448929998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1C250-9E4B-488D-BCB6-004DF068DFE9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449367-9F2C-4A29-ABFA-4BBC182C0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3EA919-57B0-4EB9-9648-0F883D10B7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060CB-00FF-43FA-8BB7-7EF5A2EABE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839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EEE7-B93B-49AF-A22D-C1244B1CD204}" type="datetimeFigureOut">
              <a:rPr lang="fr-FR" smtClean="0"/>
              <a:t>21/02/2019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1E7DE-7724-4FAA-9313-E9F0A418BA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39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Ble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6"/>
            <a:ext cx="8200741" cy="123110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0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 </a:t>
            </a:r>
            <a:br>
              <a:rPr lang="fr-FR"/>
            </a:br>
            <a:r>
              <a:rPr lang="fr-FR"/>
              <a:t>SUR DEUX LIGNES MAXIMUM</a:t>
            </a:r>
            <a:endParaRPr lang="fr-FR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209A506E-6241-4F98-97C9-ED2BCCA92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4298950"/>
            <a:ext cx="2256772" cy="1938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None/>
              <a:defRPr sz="1400" b="1" i="0" spc="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JOUR MOIS ANNÉE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373" y="3700890"/>
            <a:ext cx="2299325" cy="312478"/>
          </a:xfrm>
          <a:prstGeom prst="rect">
            <a:avLst/>
          </a:prstGeom>
          <a:solidFill>
            <a:schemeClr val="bg2"/>
          </a:solidFill>
        </p:spPr>
        <p:txBody>
          <a:bodyPr wrap="none" lIns="90000" tIns="54000" rIns="90000" bIns="36000">
            <a:spAutoFit/>
          </a:bodyPr>
          <a:lstStyle>
            <a:lvl1pPr marL="0" indent="0" algn="l">
              <a:buNone/>
              <a:defRPr sz="1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94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BC1F219E-6EE5-45E1-95BF-24AF2AE9B670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4C8E49-10A8-4B97-A07C-9996B45095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7579" y="2360258"/>
            <a:ext cx="3784319" cy="20863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5045EE-9823-4299-B2AD-149B222C23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23746" y="592138"/>
            <a:ext cx="2786062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1442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A6029C02-FF1D-4946-B0E8-50832E90EF58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B777760-0DDA-4E7E-AD3C-49A729EBF7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7583" y="2357536"/>
            <a:ext cx="3777671" cy="20890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BE4419-5819-4E16-B314-B7BBE4C609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2988" y="592138"/>
            <a:ext cx="2786062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64536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EFAE98A2-8138-4EE9-A8BE-5A0AFAE9122D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540555D-49F7-4ED2-A528-60D56A5F67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7583" y="2351180"/>
            <a:ext cx="3777671" cy="209540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B28701-941F-4C97-AD87-1B8D6E4B30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23746" y="602896"/>
            <a:ext cx="2797175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24973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BEED087-F2FD-4906-8C61-61A7C5DBF264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32A1E69-C3B5-4A64-938E-FB5B8479C7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7583" y="2360258"/>
            <a:ext cx="3777671" cy="20863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8FFF5E-B233-4CF2-8E7D-DFF511C3A1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2988" y="592138"/>
            <a:ext cx="2797175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97109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9B918CD8-03E5-4DBF-B058-8714A6F9F991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6201EFC-76F8-4DC5-813E-EECEF163CA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1992" y="2360258"/>
            <a:ext cx="3777671" cy="20863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191F3-624C-4754-B027-319858716A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2988" y="592138"/>
            <a:ext cx="2808287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88538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27C16BB3-6421-4A83-B0C9-DBE4919C18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800" y="1022400"/>
            <a:ext cx="10441975" cy="1508414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800" b="1" kern="1200" cap="none" spc="0" baseline="0" dirty="0">
                <a:solidFill>
                  <a:schemeClr val="tx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fr-FR"/>
              <a:t>Sous-titre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90ECECF-F8EE-472F-AAAC-77516672C0A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EB5593-5AB2-4459-A5A0-245869585A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660AA14-17CC-44B4-8530-F53B98A18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</p:spTree>
    <p:extLst>
      <p:ext uri="{BB962C8B-B14F-4D97-AF65-F5344CB8AC3E}">
        <p14:creationId xmlns:p14="http://schemas.microsoft.com/office/powerpoint/2010/main" val="37828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A13E3DF-15F4-4B75-83F6-023D046F2F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2C03E7B-CBCE-47FD-95FB-2D4D91E2CF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994F548F-A399-4411-B9BF-BDBAA7AE4B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7" y="1008000"/>
            <a:ext cx="10440987" cy="4999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(premeir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7" name="Titre 5">
            <a:extLst>
              <a:ext uri="{FF2B5EF4-FFF2-40B4-BE49-F238E27FC236}">
                <a16:creationId xmlns:a16="http://schemas.microsoft.com/office/drawing/2014/main" id="{25FC0EDE-30E2-4F5A-B08C-8D79B82BB5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9265"/>
            <a:ext cx="10442575" cy="27699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</p:spTree>
    <p:extLst>
      <p:ext uri="{BB962C8B-B14F-4D97-AF65-F5344CB8AC3E}">
        <p14:creationId xmlns:p14="http://schemas.microsoft.com/office/powerpoint/2010/main" val="1378831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0D8EFD0-DD87-44F2-90BC-CD4BF9ED5B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18DA38-E683-43E9-9656-D018CD605BE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Titre 5">
            <a:extLst>
              <a:ext uri="{FF2B5EF4-FFF2-40B4-BE49-F238E27FC236}">
                <a16:creationId xmlns:a16="http://schemas.microsoft.com/office/drawing/2014/main" id="{196E6E0A-156A-4841-A350-BE191FCF2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9265"/>
            <a:ext cx="10442575" cy="27699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965367BF-2907-4F13-AEC8-A36F6E32C4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787" y="1008000"/>
            <a:ext cx="5038499" cy="4999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(premeir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ECAAD123-C781-451D-88A4-AC5B03044E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2276" y="1008000"/>
            <a:ext cx="5038499" cy="4999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(premeir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20537113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A988C761-4C7D-423A-B1FF-7DBEE783B9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978413"/>
            <a:ext cx="10440987" cy="48526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fr-FR" sz="2800" b="1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fr-FR"/>
              <a:t>Sous-titre </a:t>
            </a:r>
            <a:r>
              <a:rPr lang="fr-FR" dirty="0"/>
              <a:t>(</a:t>
            </a:r>
            <a:r>
              <a:rPr lang="fr-FR"/>
              <a:t>1 ligne</a:t>
            </a:r>
            <a:r>
              <a:rPr lang="fr-FR" dirty="0"/>
              <a:t>)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3966CBE-AEA8-4050-8067-1B4E5EE195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922039-7D6E-4924-99A6-A50FE142D6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6A90E34-218B-44F8-B3EE-12D9E5329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11300" y="1864859"/>
            <a:ext cx="9769475" cy="2774182"/>
          </a:xfr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" name="Titre 5">
            <a:extLst>
              <a:ext uri="{FF2B5EF4-FFF2-40B4-BE49-F238E27FC236}">
                <a16:creationId xmlns:a16="http://schemas.microsoft.com/office/drawing/2014/main" id="{1C2B61A0-D5D7-455B-96D4-0AC93A906D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9265"/>
            <a:ext cx="10442575" cy="27699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</p:spTree>
    <p:extLst>
      <p:ext uri="{BB962C8B-B14F-4D97-AF65-F5344CB8AC3E}">
        <p14:creationId xmlns:p14="http://schemas.microsoft.com/office/powerpoint/2010/main" val="3232419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</a:t>
            </a:r>
            <a:r>
              <a:rPr lang="fr-FR" dirty="0"/>
              <a:t>(</a:t>
            </a:r>
            <a:r>
              <a:rPr lang="fr-FR"/>
              <a:t>3 lignes </a:t>
            </a:r>
            <a:r>
              <a:rPr lang="fr-FR" dirty="0"/>
              <a:t>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</a:t>
            </a:r>
            <a:r>
              <a:rPr lang="fr-FR" dirty="0"/>
              <a:t>(</a:t>
            </a:r>
            <a:r>
              <a:rPr lang="fr-FR"/>
              <a:t>1 ligne</a:t>
            </a:r>
            <a:r>
              <a:rPr lang="fr-FR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0CC3A4-C275-45F8-AB86-82A4A9B43C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77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Blan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6"/>
            <a:ext cx="8200741" cy="123110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000" b="1" i="0" cap="all" spc="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 </a:t>
            </a:r>
            <a:br>
              <a:rPr lang="fr-FR"/>
            </a:br>
            <a:r>
              <a:rPr lang="fr-FR"/>
              <a:t>SUR DEUX LIGNES MAXIMUM</a:t>
            </a:r>
            <a:endParaRPr lang="fr-FR" dirty="0"/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209A506E-6241-4F98-97C9-ED2BCCA92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4298950"/>
            <a:ext cx="2256772" cy="1938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None/>
              <a:defRPr sz="1400" b="1" i="0" spc="3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JOUR MOIS ANNÉE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721F3F3-2AF1-407B-9C3E-3BA0B4104B5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rgbClr val="3F238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286CA3D1-4161-4AFB-ACE2-50613BBB54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373" y="3700890"/>
            <a:ext cx="2299325" cy="312478"/>
          </a:xfrm>
          <a:prstGeom prst="rect">
            <a:avLst/>
          </a:prstGeom>
          <a:solidFill>
            <a:schemeClr val="bg2"/>
          </a:solidFill>
        </p:spPr>
        <p:txBody>
          <a:bodyPr wrap="none" lIns="90000" tIns="54000" rIns="90000" bIns="36000">
            <a:spAutoFit/>
          </a:bodyPr>
          <a:lstStyle>
            <a:lvl1pPr marL="0" indent="0" algn="l">
              <a:buNone/>
              <a:defRPr sz="1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37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bandea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50035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ce réservé du numéro de diapositive 4">
            <a:extLst>
              <a:ext uri="{FF2B5EF4-FFF2-40B4-BE49-F238E27FC236}">
                <a16:creationId xmlns:a16="http://schemas.microsoft.com/office/drawing/2014/main" id="{4851EEEE-251B-465C-9A44-B3EC2ADCE2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20375" y="6390938"/>
            <a:ext cx="660400" cy="184666"/>
          </a:xfrm>
        </p:spPr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1C5ABFC-2DD7-43C0-854B-86C3B1B7EC33}"/>
              </a:ext>
            </a:extLst>
          </p:cNvPr>
          <p:cNvSpPr txBox="1">
            <a:spLocks/>
          </p:cNvSpPr>
          <p:nvPr userDrawn="1"/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5400" b="1" kern="120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  <a:endParaRPr lang="fr-FR" dirty="0"/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85665673-C441-4E89-8AF2-E736B5FD12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</a:t>
            </a:r>
            <a:r>
              <a:rPr lang="fr-FR" dirty="0"/>
              <a:t>(</a:t>
            </a:r>
            <a:r>
              <a:rPr lang="fr-FR"/>
              <a:t>1 ligne</a:t>
            </a:r>
            <a:r>
              <a:rPr lang="fr-FR" dirty="0"/>
              <a:t>)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BCFE1BB-1DE5-4317-B5D8-DB6D96FB7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</p:spTree>
    <p:extLst>
      <p:ext uri="{BB962C8B-B14F-4D97-AF65-F5344CB8AC3E}">
        <p14:creationId xmlns:p14="http://schemas.microsoft.com/office/powerpoint/2010/main" val="836734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9">
            <a:extLst>
              <a:ext uri="{FF2B5EF4-FFF2-40B4-BE49-F238E27FC236}">
                <a16:creationId xmlns:a16="http://schemas.microsoft.com/office/drawing/2014/main" id="{CF8E1BD4-2E9A-4788-88E6-0120D51CBCE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022400"/>
            <a:ext cx="10442576" cy="4996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Texte libre ou élément graphique sans titre (cliquer alors sur l’icône ci-dessous)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E5B653E-BC7D-489F-B3CE-58D9EB676D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A731D0-C3E7-45C9-A87A-611FBCF368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CF64C1BA-4AE9-4E7E-AA90-8576B9433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9265"/>
            <a:ext cx="10442575" cy="27699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</p:spTree>
    <p:extLst>
      <p:ext uri="{BB962C8B-B14F-4D97-AF65-F5344CB8AC3E}">
        <p14:creationId xmlns:p14="http://schemas.microsoft.com/office/powerpoint/2010/main" val="675545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7B89DD-B9B2-4C1B-9F0B-588822599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55E634-7523-4740-9664-E11BE6F53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Titre 5">
            <a:extLst>
              <a:ext uri="{FF2B5EF4-FFF2-40B4-BE49-F238E27FC236}">
                <a16:creationId xmlns:a16="http://schemas.microsoft.com/office/drawing/2014/main" id="{B1818323-5F00-4A01-A64C-B1AC4375C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9265"/>
            <a:ext cx="10442575" cy="27699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 chapitre </a:t>
            </a:r>
          </a:p>
        </p:txBody>
      </p:sp>
    </p:spTree>
    <p:extLst>
      <p:ext uri="{BB962C8B-B14F-4D97-AF65-F5344CB8AC3E}">
        <p14:creationId xmlns:p14="http://schemas.microsoft.com/office/powerpoint/2010/main" val="1035216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fond coule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803266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475888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23409" y="5943600"/>
            <a:ext cx="2620853" cy="241439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88ACDEA-C11A-4C4F-A94B-BBB7014BA3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803266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44594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io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52B1AC74-424E-4978-A5B4-EF39545E59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373" y="3700890"/>
            <a:ext cx="2299325" cy="312478"/>
          </a:xfrm>
          <a:prstGeom prst="rect">
            <a:avLst/>
          </a:prstGeom>
          <a:solidFill>
            <a:schemeClr val="bg1"/>
          </a:solidFill>
        </p:spPr>
        <p:txBody>
          <a:bodyPr wrap="none" lIns="90000" tIns="54000" rIns="90000" bIns="36000">
            <a:spAutoFit/>
          </a:bodyPr>
          <a:lstStyle>
            <a:lvl1pPr marL="0" indent="0" algn="l">
              <a:buNone/>
              <a:defRPr sz="16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70B4347-3ACE-40C7-A56B-D0FBDC9610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6"/>
            <a:ext cx="8200741" cy="123110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0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 </a:t>
            </a:r>
            <a:br>
              <a:rPr lang="fr-FR"/>
            </a:br>
            <a:r>
              <a:rPr lang="fr-FR"/>
              <a:t>SUR DEUX LIGNES MAXIMUM</a:t>
            </a:r>
            <a:endParaRPr lang="fr-FR" dirty="0"/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26847B3-D800-48D1-A2E1-E725CEF868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8000" y="4298950"/>
            <a:ext cx="2256772" cy="1938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buNone/>
              <a:defRPr sz="1400" b="1" i="0" spc="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JOUR MOIS ANNÉE</a:t>
            </a:r>
          </a:p>
        </p:txBody>
      </p:sp>
    </p:spTree>
    <p:extLst>
      <p:ext uri="{BB962C8B-B14F-4D97-AF65-F5344CB8AC3E}">
        <p14:creationId xmlns:p14="http://schemas.microsoft.com/office/powerpoint/2010/main" val="2451921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Ble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1119840"/>
            <a:ext cx="6191250" cy="1329595"/>
          </a:xfr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1" y="2541815"/>
            <a:ext cx="6191250" cy="29541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31608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viol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1119840"/>
            <a:ext cx="6191250" cy="1329595"/>
          </a:xfr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1" y="2541815"/>
            <a:ext cx="6191250" cy="29541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22222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1119840"/>
            <a:ext cx="6191250" cy="1329595"/>
          </a:xfrm>
        </p:spPr>
        <p:txBody>
          <a:bodyPr/>
          <a:lstStyle>
            <a:lvl1pPr>
              <a:defRPr sz="9600" b="1">
                <a:solidFill>
                  <a:schemeClr val="tx2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1" y="2541815"/>
            <a:ext cx="6191250" cy="29541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8E3B9C8-10DF-49C3-98AD-9648E90DFBB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51985" y="5943600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rgbClr val="3F238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rgbClr val="3F238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3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50DCE55-0914-418C-838D-74D38308EF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808841" y="5956852"/>
            <a:ext cx="2574318" cy="255727"/>
          </a:xfrm>
          <a:custGeom>
            <a:avLst/>
            <a:gdLst>
              <a:gd name="T0" fmla="*/ 24 w 1033"/>
              <a:gd name="T1" fmla="*/ 18 h 100"/>
              <a:gd name="T2" fmla="*/ 98 w 1033"/>
              <a:gd name="T3" fmla="*/ 43 h 100"/>
              <a:gd name="T4" fmla="*/ 110 w 1033"/>
              <a:gd name="T5" fmla="*/ 53 h 100"/>
              <a:gd name="T6" fmla="*/ 55 w 1033"/>
              <a:gd name="T7" fmla="*/ 0 h 100"/>
              <a:gd name="T8" fmla="*/ 15 w 1033"/>
              <a:gd name="T9" fmla="*/ 90 h 100"/>
              <a:gd name="T10" fmla="*/ 105 w 1033"/>
              <a:gd name="T11" fmla="*/ 94 h 100"/>
              <a:gd name="T12" fmla="*/ 55 w 1033"/>
              <a:gd name="T13" fmla="*/ 90 h 100"/>
              <a:gd name="T14" fmla="*/ 12 w 1033"/>
              <a:gd name="T15" fmla="*/ 53 h 100"/>
              <a:gd name="T16" fmla="*/ 215 w 1033"/>
              <a:gd name="T17" fmla="*/ 84 h 100"/>
              <a:gd name="T18" fmla="*/ 141 w 1033"/>
              <a:gd name="T19" fmla="*/ 52 h 100"/>
              <a:gd name="T20" fmla="*/ 213 w 1033"/>
              <a:gd name="T21" fmla="*/ 16 h 100"/>
              <a:gd name="T22" fmla="*/ 150 w 1033"/>
              <a:gd name="T23" fmla="*/ 12 h 100"/>
              <a:gd name="T24" fmla="*/ 176 w 1033"/>
              <a:gd name="T25" fmla="*/ 98 h 100"/>
              <a:gd name="T26" fmla="*/ 287 w 1033"/>
              <a:gd name="T27" fmla="*/ 89 h 100"/>
              <a:gd name="T28" fmla="*/ 253 w 1033"/>
              <a:gd name="T29" fmla="*/ 22 h 100"/>
              <a:gd name="T30" fmla="*/ 333 w 1033"/>
              <a:gd name="T31" fmla="*/ 52 h 100"/>
              <a:gd name="T32" fmla="*/ 287 w 1033"/>
              <a:gd name="T33" fmla="*/ 4 h 100"/>
              <a:gd name="T34" fmla="*/ 246 w 1033"/>
              <a:gd name="T35" fmla="*/ 89 h 100"/>
              <a:gd name="T36" fmla="*/ 344 w 1033"/>
              <a:gd name="T37" fmla="*/ 51 h 100"/>
              <a:gd name="T38" fmla="*/ 463 w 1033"/>
              <a:gd name="T39" fmla="*/ 40 h 100"/>
              <a:gd name="T40" fmla="*/ 377 w 1033"/>
              <a:gd name="T41" fmla="*/ 12 h 100"/>
              <a:gd name="T42" fmla="*/ 368 w 1033"/>
              <a:gd name="T43" fmla="*/ 96 h 100"/>
              <a:gd name="T44" fmla="*/ 423 w 1033"/>
              <a:gd name="T45" fmla="*/ 14 h 100"/>
              <a:gd name="T46" fmla="*/ 453 w 1033"/>
              <a:gd name="T47" fmla="*/ 96 h 100"/>
              <a:gd name="T48" fmla="*/ 544 w 1033"/>
              <a:gd name="T49" fmla="*/ 89 h 100"/>
              <a:gd name="T50" fmla="*/ 510 w 1033"/>
              <a:gd name="T51" fmla="*/ 22 h 100"/>
              <a:gd name="T52" fmla="*/ 590 w 1033"/>
              <a:gd name="T53" fmla="*/ 52 h 100"/>
              <a:gd name="T54" fmla="*/ 544 w 1033"/>
              <a:gd name="T55" fmla="*/ 4 h 100"/>
              <a:gd name="T56" fmla="*/ 503 w 1033"/>
              <a:gd name="T57" fmla="*/ 89 h 100"/>
              <a:gd name="T58" fmla="*/ 601 w 1033"/>
              <a:gd name="T59" fmla="*/ 51 h 100"/>
              <a:gd name="T60" fmla="*/ 707 w 1033"/>
              <a:gd name="T61" fmla="*/ 84 h 100"/>
              <a:gd name="T62" fmla="*/ 633 w 1033"/>
              <a:gd name="T63" fmla="*/ 52 h 100"/>
              <a:gd name="T64" fmla="*/ 705 w 1033"/>
              <a:gd name="T65" fmla="*/ 16 h 100"/>
              <a:gd name="T66" fmla="*/ 641 w 1033"/>
              <a:gd name="T67" fmla="*/ 12 h 100"/>
              <a:gd name="T68" fmla="*/ 667 w 1033"/>
              <a:gd name="T69" fmla="*/ 99 h 100"/>
              <a:gd name="T70" fmla="*/ 779 w 1033"/>
              <a:gd name="T71" fmla="*/ 89 h 100"/>
              <a:gd name="T72" fmla="*/ 744 w 1033"/>
              <a:gd name="T73" fmla="*/ 22 h 100"/>
              <a:gd name="T74" fmla="*/ 824 w 1033"/>
              <a:gd name="T75" fmla="*/ 52 h 100"/>
              <a:gd name="T76" fmla="*/ 779 w 1033"/>
              <a:gd name="T77" fmla="*/ 4 h 100"/>
              <a:gd name="T78" fmla="*/ 738 w 1033"/>
              <a:gd name="T79" fmla="*/ 89 h 100"/>
              <a:gd name="T80" fmla="*/ 835 w 1033"/>
              <a:gd name="T81" fmla="*/ 51 h 100"/>
              <a:gd name="T82" fmla="*/ 1024 w 1033"/>
              <a:gd name="T83" fmla="*/ 13 h 100"/>
              <a:gd name="T84" fmla="*/ 945 w 1033"/>
              <a:gd name="T85" fmla="*/ 13 h 100"/>
              <a:gd name="T86" fmla="*/ 868 w 1033"/>
              <a:gd name="T87" fmla="*/ 7 h 100"/>
              <a:gd name="T88" fmla="*/ 870 w 1033"/>
              <a:gd name="T89" fmla="*/ 96 h 100"/>
              <a:gd name="T90" fmla="*/ 937 w 1033"/>
              <a:gd name="T91" fmla="*/ 20 h 100"/>
              <a:gd name="T92" fmla="*/ 954 w 1033"/>
              <a:gd name="T93" fmla="*/ 96 h 100"/>
              <a:gd name="T94" fmla="*/ 956 w 1033"/>
              <a:gd name="T95" fmla="*/ 20 h 100"/>
              <a:gd name="T96" fmla="*/ 1023 w 1033"/>
              <a:gd name="T9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33" h="100">
                <a:moveTo>
                  <a:pt x="12" y="43"/>
                </a:moveTo>
                <a:cubicBezTo>
                  <a:pt x="12" y="43"/>
                  <a:pt x="12" y="43"/>
                  <a:pt x="12" y="43"/>
                </a:cubicBezTo>
                <a:cubicBezTo>
                  <a:pt x="13" y="31"/>
                  <a:pt x="17" y="23"/>
                  <a:pt x="24" y="18"/>
                </a:cubicBezTo>
                <a:cubicBezTo>
                  <a:pt x="32" y="12"/>
                  <a:pt x="42" y="10"/>
                  <a:pt x="55" y="10"/>
                </a:cubicBezTo>
                <a:cubicBezTo>
                  <a:pt x="68" y="10"/>
                  <a:pt x="79" y="12"/>
                  <a:pt x="85" y="17"/>
                </a:cubicBezTo>
                <a:cubicBezTo>
                  <a:pt x="93" y="22"/>
                  <a:pt x="97" y="30"/>
                  <a:pt x="98" y="43"/>
                </a:cubicBezTo>
                <a:cubicBezTo>
                  <a:pt x="12" y="43"/>
                  <a:pt x="12" y="43"/>
                  <a:pt x="12" y="43"/>
                </a:cubicBezTo>
                <a:close/>
                <a:moveTo>
                  <a:pt x="12" y="53"/>
                </a:move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36"/>
                  <a:pt x="108" y="19"/>
                  <a:pt x="93" y="9"/>
                </a:cubicBezTo>
                <a:cubicBezTo>
                  <a:pt x="81" y="1"/>
                  <a:pt x="66" y="0"/>
                  <a:pt x="55" y="0"/>
                </a:cubicBezTo>
                <a:cubicBezTo>
                  <a:pt x="39" y="0"/>
                  <a:pt x="27" y="3"/>
                  <a:pt x="18" y="10"/>
                </a:cubicBezTo>
                <a:cubicBezTo>
                  <a:pt x="6" y="18"/>
                  <a:pt x="0" y="33"/>
                  <a:pt x="0" y="50"/>
                </a:cubicBezTo>
                <a:cubicBezTo>
                  <a:pt x="0" y="68"/>
                  <a:pt x="5" y="81"/>
                  <a:pt x="15" y="90"/>
                </a:cubicBezTo>
                <a:cubicBezTo>
                  <a:pt x="24" y="97"/>
                  <a:pt x="35" y="100"/>
                  <a:pt x="55" y="100"/>
                </a:cubicBezTo>
                <a:cubicBezTo>
                  <a:pt x="71" y="100"/>
                  <a:pt x="88" y="98"/>
                  <a:pt x="105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88" y="88"/>
                  <a:pt x="72" y="89"/>
                  <a:pt x="55" y="90"/>
                </a:cubicBezTo>
                <a:cubicBezTo>
                  <a:pt x="41" y="90"/>
                  <a:pt x="30" y="87"/>
                  <a:pt x="23" y="82"/>
                </a:cubicBezTo>
                <a:cubicBezTo>
                  <a:pt x="16" y="76"/>
                  <a:pt x="12" y="67"/>
                  <a:pt x="11" y="53"/>
                </a:cubicBezTo>
                <a:lnTo>
                  <a:pt x="12" y="53"/>
                </a:lnTo>
                <a:close/>
                <a:moveTo>
                  <a:pt x="176" y="98"/>
                </a:moveTo>
                <a:cubicBezTo>
                  <a:pt x="189" y="98"/>
                  <a:pt x="202" y="96"/>
                  <a:pt x="215" y="93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03" y="86"/>
                  <a:pt x="191" y="88"/>
                  <a:pt x="178" y="89"/>
                </a:cubicBezTo>
                <a:cubicBezTo>
                  <a:pt x="169" y="89"/>
                  <a:pt x="160" y="87"/>
                  <a:pt x="152" y="82"/>
                </a:cubicBezTo>
                <a:cubicBezTo>
                  <a:pt x="145" y="76"/>
                  <a:pt x="141" y="66"/>
                  <a:pt x="141" y="52"/>
                </a:cubicBezTo>
                <a:cubicBezTo>
                  <a:pt x="141" y="37"/>
                  <a:pt x="146" y="26"/>
                  <a:pt x="155" y="20"/>
                </a:cubicBezTo>
                <a:cubicBezTo>
                  <a:pt x="162" y="16"/>
                  <a:pt x="172" y="14"/>
                  <a:pt x="185" y="14"/>
                </a:cubicBezTo>
                <a:cubicBezTo>
                  <a:pt x="195" y="14"/>
                  <a:pt x="204" y="15"/>
                  <a:pt x="213" y="16"/>
                </a:cubicBezTo>
                <a:cubicBezTo>
                  <a:pt x="213" y="6"/>
                  <a:pt x="213" y="6"/>
                  <a:pt x="213" y="6"/>
                </a:cubicBezTo>
                <a:cubicBezTo>
                  <a:pt x="204" y="5"/>
                  <a:pt x="195" y="4"/>
                  <a:pt x="186" y="4"/>
                </a:cubicBezTo>
                <a:cubicBezTo>
                  <a:pt x="172" y="4"/>
                  <a:pt x="160" y="6"/>
                  <a:pt x="150" y="12"/>
                </a:cubicBezTo>
                <a:cubicBezTo>
                  <a:pt x="135" y="20"/>
                  <a:pt x="130" y="35"/>
                  <a:pt x="130" y="51"/>
                </a:cubicBezTo>
                <a:cubicBezTo>
                  <a:pt x="130" y="67"/>
                  <a:pt x="133" y="80"/>
                  <a:pt x="144" y="89"/>
                </a:cubicBezTo>
                <a:cubicBezTo>
                  <a:pt x="153" y="97"/>
                  <a:pt x="164" y="98"/>
                  <a:pt x="176" y="98"/>
                </a:cubicBezTo>
                <a:moveTo>
                  <a:pt x="333" y="52"/>
                </a:moveTo>
                <a:cubicBezTo>
                  <a:pt x="333" y="66"/>
                  <a:pt x="329" y="75"/>
                  <a:pt x="322" y="81"/>
                </a:cubicBezTo>
                <a:cubicBezTo>
                  <a:pt x="314" y="87"/>
                  <a:pt x="303" y="89"/>
                  <a:pt x="287" y="89"/>
                </a:cubicBezTo>
                <a:cubicBezTo>
                  <a:pt x="272" y="89"/>
                  <a:pt x="261" y="86"/>
                  <a:pt x="253" y="81"/>
                </a:cubicBezTo>
                <a:cubicBezTo>
                  <a:pt x="245" y="74"/>
                  <a:pt x="241" y="65"/>
                  <a:pt x="241" y="51"/>
                </a:cubicBezTo>
                <a:cubicBezTo>
                  <a:pt x="241" y="37"/>
                  <a:pt x="245" y="28"/>
                  <a:pt x="253" y="22"/>
                </a:cubicBezTo>
                <a:cubicBezTo>
                  <a:pt x="261" y="16"/>
                  <a:pt x="272" y="14"/>
                  <a:pt x="287" y="14"/>
                </a:cubicBezTo>
                <a:cubicBezTo>
                  <a:pt x="302" y="14"/>
                  <a:pt x="313" y="16"/>
                  <a:pt x="320" y="21"/>
                </a:cubicBezTo>
                <a:cubicBezTo>
                  <a:pt x="329" y="28"/>
                  <a:pt x="333" y="38"/>
                  <a:pt x="333" y="52"/>
                </a:cubicBezTo>
                <a:moveTo>
                  <a:pt x="344" y="51"/>
                </a:moveTo>
                <a:cubicBezTo>
                  <a:pt x="344" y="35"/>
                  <a:pt x="340" y="22"/>
                  <a:pt x="328" y="14"/>
                </a:cubicBezTo>
                <a:cubicBezTo>
                  <a:pt x="317" y="6"/>
                  <a:pt x="303" y="4"/>
                  <a:pt x="287" y="4"/>
                </a:cubicBezTo>
                <a:cubicBezTo>
                  <a:pt x="271" y="4"/>
                  <a:pt x="257" y="6"/>
                  <a:pt x="246" y="14"/>
                </a:cubicBezTo>
                <a:cubicBezTo>
                  <a:pt x="235" y="22"/>
                  <a:pt x="230" y="35"/>
                  <a:pt x="230" y="51"/>
                </a:cubicBezTo>
                <a:cubicBezTo>
                  <a:pt x="230" y="68"/>
                  <a:pt x="235" y="81"/>
                  <a:pt x="246" y="89"/>
                </a:cubicBezTo>
                <a:cubicBezTo>
                  <a:pt x="257" y="96"/>
                  <a:pt x="271" y="98"/>
                  <a:pt x="287" y="98"/>
                </a:cubicBezTo>
                <a:cubicBezTo>
                  <a:pt x="304" y="98"/>
                  <a:pt x="317" y="96"/>
                  <a:pt x="328" y="89"/>
                </a:cubicBezTo>
                <a:cubicBezTo>
                  <a:pt x="340" y="81"/>
                  <a:pt x="344" y="68"/>
                  <a:pt x="344" y="51"/>
                </a:cubicBezTo>
                <a:moveTo>
                  <a:pt x="453" y="96"/>
                </a:moveTo>
                <a:cubicBezTo>
                  <a:pt x="463" y="96"/>
                  <a:pt x="463" y="96"/>
                  <a:pt x="463" y="96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63" y="29"/>
                  <a:pt x="462" y="20"/>
                  <a:pt x="454" y="13"/>
                </a:cubicBezTo>
                <a:cubicBezTo>
                  <a:pt x="446" y="6"/>
                  <a:pt x="435" y="4"/>
                  <a:pt x="424" y="4"/>
                </a:cubicBezTo>
                <a:cubicBezTo>
                  <a:pt x="408" y="4"/>
                  <a:pt x="392" y="9"/>
                  <a:pt x="377" y="12"/>
                </a:cubicBezTo>
                <a:cubicBezTo>
                  <a:pt x="376" y="7"/>
                  <a:pt x="376" y="7"/>
                  <a:pt x="376" y="7"/>
                </a:cubicBezTo>
                <a:cubicBezTo>
                  <a:pt x="368" y="7"/>
                  <a:pt x="368" y="7"/>
                  <a:pt x="368" y="7"/>
                </a:cubicBezTo>
                <a:cubicBezTo>
                  <a:pt x="368" y="96"/>
                  <a:pt x="368" y="96"/>
                  <a:pt x="36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8" y="21"/>
                  <a:pt x="378" y="21"/>
                  <a:pt x="378" y="21"/>
                </a:cubicBezTo>
                <a:cubicBezTo>
                  <a:pt x="394" y="17"/>
                  <a:pt x="408" y="14"/>
                  <a:pt x="423" y="14"/>
                </a:cubicBezTo>
                <a:cubicBezTo>
                  <a:pt x="432" y="14"/>
                  <a:pt x="440" y="16"/>
                  <a:pt x="445" y="20"/>
                </a:cubicBezTo>
                <a:cubicBezTo>
                  <a:pt x="450" y="25"/>
                  <a:pt x="453" y="31"/>
                  <a:pt x="453" y="40"/>
                </a:cubicBezTo>
                <a:lnTo>
                  <a:pt x="453" y="96"/>
                </a:lnTo>
                <a:close/>
                <a:moveTo>
                  <a:pt x="590" y="52"/>
                </a:moveTo>
                <a:cubicBezTo>
                  <a:pt x="590" y="66"/>
                  <a:pt x="586" y="75"/>
                  <a:pt x="579" y="81"/>
                </a:cubicBezTo>
                <a:cubicBezTo>
                  <a:pt x="571" y="87"/>
                  <a:pt x="560" y="89"/>
                  <a:pt x="544" y="89"/>
                </a:cubicBezTo>
                <a:cubicBezTo>
                  <a:pt x="529" y="89"/>
                  <a:pt x="518" y="86"/>
                  <a:pt x="510" y="81"/>
                </a:cubicBezTo>
                <a:cubicBezTo>
                  <a:pt x="502" y="74"/>
                  <a:pt x="498" y="65"/>
                  <a:pt x="498" y="51"/>
                </a:cubicBezTo>
                <a:cubicBezTo>
                  <a:pt x="498" y="37"/>
                  <a:pt x="502" y="28"/>
                  <a:pt x="510" y="22"/>
                </a:cubicBezTo>
                <a:cubicBezTo>
                  <a:pt x="517" y="16"/>
                  <a:pt x="529" y="14"/>
                  <a:pt x="544" y="14"/>
                </a:cubicBezTo>
                <a:cubicBezTo>
                  <a:pt x="559" y="14"/>
                  <a:pt x="570" y="16"/>
                  <a:pt x="577" y="21"/>
                </a:cubicBezTo>
                <a:cubicBezTo>
                  <a:pt x="586" y="28"/>
                  <a:pt x="590" y="38"/>
                  <a:pt x="590" y="52"/>
                </a:cubicBezTo>
                <a:moveTo>
                  <a:pt x="601" y="51"/>
                </a:moveTo>
                <a:cubicBezTo>
                  <a:pt x="601" y="35"/>
                  <a:pt x="597" y="22"/>
                  <a:pt x="585" y="14"/>
                </a:cubicBezTo>
                <a:cubicBezTo>
                  <a:pt x="574" y="6"/>
                  <a:pt x="560" y="4"/>
                  <a:pt x="544" y="4"/>
                </a:cubicBezTo>
                <a:cubicBezTo>
                  <a:pt x="528" y="4"/>
                  <a:pt x="514" y="6"/>
                  <a:pt x="503" y="14"/>
                </a:cubicBezTo>
                <a:cubicBezTo>
                  <a:pt x="492" y="22"/>
                  <a:pt x="487" y="35"/>
                  <a:pt x="487" y="51"/>
                </a:cubicBezTo>
                <a:cubicBezTo>
                  <a:pt x="487" y="68"/>
                  <a:pt x="492" y="81"/>
                  <a:pt x="503" y="89"/>
                </a:cubicBezTo>
                <a:cubicBezTo>
                  <a:pt x="514" y="96"/>
                  <a:pt x="528" y="98"/>
                  <a:pt x="544" y="98"/>
                </a:cubicBezTo>
                <a:cubicBezTo>
                  <a:pt x="560" y="98"/>
                  <a:pt x="574" y="96"/>
                  <a:pt x="585" y="89"/>
                </a:cubicBezTo>
                <a:cubicBezTo>
                  <a:pt x="596" y="81"/>
                  <a:pt x="601" y="68"/>
                  <a:pt x="601" y="51"/>
                </a:cubicBezTo>
                <a:moveTo>
                  <a:pt x="667" y="98"/>
                </a:moveTo>
                <a:cubicBezTo>
                  <a:pt x="680" y="98"/>
                  <a:pt x="694" y="96"/>
                  <a:pt x="707" y="93"/>
                </a:cubicBezTo>
                <a:cubicBezTo>
                  <a:pt x="707" y="84"/>
                  <a:pt x="707" y="84"/>
                  <a:pt x="707" y="84"/>
                </a:cubicBezTo>
                <a:cubicBezTo>
                  <a:pt x="695" y="86"/>
                  <a:pt x="682" y="88"/>
                  <a:pt x="669" y="89"/>
                </a:cubicBezTo>
                <a:cubicBezTo>
                  <a:pt x="660" y="89"/>
                  <a:pt x="652" y="87"/>
                  <a:pt x="644" y="82"/>
                </a:cubicBezTo>
                <a:cubicBezTo>
                  <a:pt x="636" y="76"/>
                  <a:pt x="633" y="66"/>
                  <a:pt x="633" y="52"/>
                </a:cubicBezTo>
                <a:cubicBezTo>
                  <a:pt x="633" y="37"/>
                  <a:pt x="637" y="26"/>
                  <a:pt x="647" y="20"/>
                </a:cubicBezTo>
                <a:cubicBezTo>
                  <a:pt x="654" y="16"/>
                  <a:pt x="664" y="14"/>
                  <a:pt x="677" y="14"/>
                </a:cubicBezTo>
                <a:cubicBezTo>
                  <a:pt x="687" y="14"/>
                  <a:pt x="696" y="15"/>
                  <a:pt x="705" y="16"/>
                </a:cubicBezTo>
                <a:cubicBezTo>
                  <a:pt x="705" y="6"/>
                  <a:pt x="705" y="6"/>
                  <a:pt x="705" y="6"/>
                </a:cubicBezTo>
                <a:cubicBezTo>
                  <a:pt x="696" y="5"/>
                  <a:pt x="687" y="4"/>
                  <a:pt x="678" y="4"/>
                </a:cubicBezTo>
                <a:cubicBezTo>
                  <a:pt x="664" y="4"/>
                  <a:pt x="652" y="6"/>
                  <a:pt x="641" y="12"/>
                </a:cubicBezTo>
                <a:cubicBezTo>
                  <a:pt x="627" y="20"/>
                  <a:pt x="621" y="36"/>
                  <a:pt x="621" y="51"/>
                </a:cubicBezTo>
                <a:cubicBezTo>
                  <a:pt x="621" y="67"/>
                  <a:pt x="624" y="80"/>
                  <a:pt x="635" y="89"/>
                </a:cubicBezTo>
                <a:cubicBezTo>
                  <a:pt x="644" y="97"/>
                  <a:pt x="656" y="99"/>
                  <a:pt x="667" y="99"/>
                </a:cubicBezTo>
                <a:moveTo>
                  <a:pt x="824" y="52"/>
                </a:moveTo>
                <a:cubicBezTo>
                  <a:pt x="824" y="66"/>
                  <a:pt x="821" y="75"/>
                  <a:pt x="813" y="81"/>
                </a:cubicBezTo>
                <a:cubicBezTo>
                  <a:pt x="806" y="87"/>
                  <a:pt x="794" y="89"/>
                  <a:pt x="779" y="89"/>
                </a:cubicBezTo>
                <a:cubicBezTo>
                  <a:pt x="763" y="89"/>
                  <a:pt x="752" y="86"/>
                  <a:pt x="745" y="81"/>
                </a:cubicBezTo>
                <a:cubicBezTo>
                  <a:pt x="737" y="74"/>
                  <a:pt x="733" y="65"/>
                  <a:pt x="733" y="51"/>
                </a:cubicBezTo>
                <a:cubicBezTo>
                  <a:pt x="733" y="37"/>
                  <a:pt x="736" y="28"/>
                  <a:pt x="744" y="22"/>
                </a:cubicBezTo>
                <a:cubicBezTo>
                  <a:pt x="752" y="16"/>
                  <a:pt x="763" y="14"/>
                  <a:pt x="779" y="14"/>
                </a:cubicBezTo>
                <a:cubicBezTo>
                  <a:pt x="793" y="14"/>
                  <a:pt x="804" y="16"/>
                  <a:pt x="812" y="21"/>
                </a:cubicBezTo>
                <a:cubicBezTo>
                  <a:pt x="821" y="28"/>
                  <a:pt x="824" y="38"/>
                  <a:pt x="824" y="52"/>
                </a:cubicBezTo>
                <a:moveTo>
                  <a:pt x="836" y="51"/>
                </a:moveTo>
                <a:cubicBezTo>
                  <a:pt x="836" y="35"/>
                  <a:pt x="831" y="22"/>
                  <a:pt x="820" y="14"/>
                </a:cubicBezTo>
                <a:cubicBezTo>
                  <a:pt x="809" y="6"/>
                  <a:pt x="795" y="4"/>
                  <a:pt x="779" y="4"/>
                </a:cubicBezTo>
                <a:cubicBezTo>
                  <a:pt x="762" y="4"/>
                  <a:pt x="748" y="6"/>
                  <a:pt x="738" y="14"/>
                </a:cubicBezTo>
                <a:cubicBezTo>
                  <a:pt x="726" y="22"/>
                  <a:pt x="722" y="35"/>
                  <a:pt x="722" y="51"/>
                </a:cubicBezTo>
                <a:cubicBezTo>
                  <a:pt x="722" y="68"/>
                  <a:pt x="726" y="81"/>
                  <a:pt x="738" y="89"/>
                </a:cubicBezTo>
                <a:cubicBezTo>
                  <a:pt x="748" y="96"/>
                  <a:pt x="762" y="98"/>
                  <a:pt x="779" y="98"/>
                </a:cubicBezTo>
                <a:cubicBezTo>
                  <a:pt x="795" y="98"/>
                  <a:pt x="809" y="96"/>
                  <a:pt x="819" y="89"/>
                </a:cubicBezTo>
                <a:cubicBezTo>
                  <a:pt x="831" y="81"/>
                  <a:pt x="835" y="68"/>
                  <a:pt x="835" y="51"/>
                </a:cubicBezTo>
                <a:moveTo>
                  <a:pt x="1033" y="96"/>
                </a:moveTo>
                <a:cubicBezTo>
                  <a:pt x="1033" y="40"/>
                  <a:pt x="1033" y="40"/>
                  <a:pt x="1033" y="40"/>
                </a:cubicBezTo>
                <a:cubicBezTo>
                  <a:pt x="1033" y="29"/>
                  <a:pt x="1032" y="20"/>
                  <a:pt x="1024" y="13"/>
                </a:cubicBezTo>
                <a:cubicBezTo>
                  <a:pt x="1017" y="6"/>
                  <a:pt x="1007" y="4"/>
                  <a:pt x="996" y="4"/>
                </a:cubicBezTo>
                <a:cubicBezTo>
                  <a:pt x="981" y="5"/>
                  <a:pt x="966" y="7"/>
                  <a:pt x="951" y="11"/>
                </a:cubicBezTo>
                <a:cubicBezTo>
                  <a:pt x="945" y="13"/>
                  <a:pt x="945" y="13"/>
                  <a:pt x="945" y="13"/>
                </a:cubicBezTo>
                <a:cubicBezTo>
                  <a:pt x="937" y="6"/>
                  <a:pt x="925" y="4"/>
                  <a:pt x="914" y="4"/>
                </a:cubicBezTo>
                <a:cubicBezTo>
                  <a:pt x="898" y="5"/>
                  <a:pt x="869" y="12"/>
                  <a:pt x="869" y="12"/>
                </a:cubicBezTo>
                <a:cubicBezTo>
                  <a:pt x="868" y="7"/>
                  <a:pt x="868" y="7"/>
                  <a:pt x="868" y="7"/>
                </a:cubicBezTo>
                <a:cubicBezTo>
                  <a:pt x="860" y="7"/>
                  <a:pt x="860" y="7"/>
                  <a:pt x="860" y="7"/>
                </a:cubicBezTo>
                <a:cubicBezTo>
                  <a:pt x="860" y="96"/>
                  <a:pt x="860" y="96"/>
                  <a:pt x="860" y="96"/>
                </a:cubicBezTo>
                <a:cubicBezTo>
                  <a:pt x="870" y="96"/>
                  <a:pt x="870" y="96"/>
                  <a:pt x="870" y="96"/>
                </a:cubicBezTo>
                <a:cubicBezTo>
                  <a:pt x="870" y="21"/>
                  <a:pt x="870" y="21"/>
                  <a:pt x="870" y="21"/>
                </a:cubicBezTo>
                <a:cubicBezTo>
                  <a:pt x="884" y="18"/>
                  <a:pt x="899" y="15"/>
                  <a:pt x="913" y="14"/>
                </a:cubicBezTo>
                <a:cubicBezTo>
                  <a:pt x="922" y="14"/>
                  <a:pt x="932" y="16"/>
                  <a:pt x="937" y="20"/>
                </a:cubicBezTo>
                <a:cubicBezTo>
                  <a:pt x="942" y="25"/>
                  <a:pt x="944" y="31"/>
                  <a:pt x="944" y="40"/>
                </a:cubicBezTo>
                <a:cubicBezTo>
                  <a:pt x="944" y="96"/>
                  <a:pt x="944" y="96"/>
                  <a:pt x="944" y="96"/>
                </a:cubicBezTo>
                <a:cubicBezTo>
                  <a:pt x="954" y="96"/>
                  <a:pt x="954" y="96"/>
                  <a:pt x="954" y="96"/>
                </a:cubicBezTo>
                <a:cubicBezTo>
                  <a:pt x="954" y="40"/>
                  <a:pt x="954" y="40"/>
                  <a:pt x="954" y="40"/>
                </a:cubicBezTo>
                <a:cubicBezTo>
                  <a:pt x="955" y="34"/>
                  <a:pt x="954" y="27"/>
                  <a:pt x="951" y="21"/>
                </a:cubicBezTo>
                <a:cubicBezTo>
                  <a:pt x="956" y="20"/>
                  <a:pt x="956" y="20"/>
                  <a:pt x="956" y="20"/>
                </a:cubicBezTo>
                <a:cubicBezTo>
                  <a:pt x="969" y="16"/>
                  <a:pt x="982" y="15"/>
                  <a:pt x="995" y="14"/>
                </a:cubicBezTo>
                <a:cubicBezTo>
                  <a:pt x="1002" y="13"/>
                  <a:pt x="1010" y="16"/>
                  <a:pt x="1016" y="20"/>
                </a:cubicBezTo>
                <a:cubicBezTo>
                  <a:pt x="1020" y="24"/>
                  <a:pt x="1023" y="31"/>
                  <a:pt x="1023" y="40"/>
                </a:cubicBezTo>
                <a:cubicBezTo>
                  <a:pt x="1023" y="96"/>
                  <a:pt x="1023" y="96"/>
                  <a:pt x="1023" y="96"/>
                </a:cubicBezTo>
                <a:lnTo>
                  <a:pt x="1033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A38B8CE-E1A2-4BA0-AC9D-0E15EF70E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9784" y="2182122"/>
            <a:ext cx="9972431" cy="2281565"/>
          </a:xfrm>
          <a:prstGeom prst="rect">
            <a:avLst/>
          </a:prstGeom>
        </p:spPr>
        <p:txBody>
          <a:bodyPr anchor="t"/>
          <a:lstStyle>
            <a:lvl1pPr marL="0" algn="ctr" defTabSz="914400" rtl="0" eaLnBrk="1" latinLnBrk="0" hangingPunct="1">
              <a:lnSpc>
                <a:spcPct val="100000"/>
              </a:lnSpc>
              <a:defRPr lang="fr-FR" sz="14400" b="1" i="0" kern="1200" cap="none" spc="-300" baseline="0" dirty="0">
                <a:solidFill>
                  <a:schemeClr val="bg1"/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279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8" y="2360258"/>
            <a:ext cx="3777671" cy="208529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7740350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 - couleur 2">
    <p:bg>
      <p:bgPr>
        <a:solidFill>
          <a:srgbClr val="A95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8A66C0B-7A91-49D1-B6DC-75E2CABB243D}"/>
              </a:ext>
            </a:extLst>
          </p:cNvPr>
          <p:cNvSpPr/>
          <p:nvPr userDrawn="1"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E69A519-AD58-4C3A-B352-6640C7E8B1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3987" y="2360258"/>
            <a:ext cx="3777671" cy="20863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spc="-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Titre </a:t>
            </a:r>
            <a:r>
              <a:rPr kumimoji="0" lang="fr-FR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lorem</a:t>
            </a: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b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</a:b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ipsum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D991CF-D89E-47DF-9E4C-C96B50AB65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23746" y="602896"/>
            <a:ext cx="2797175" cy="1998662"/>
          </a:xfrm>
        </p:spPr>
        <p:txBody>
          <a:bodyPr/>
          <a:lstStyle>
            <a:lvl1pPr marL="0" indent="0">
              <a:buNone/>
              <a:defRPr sz="1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5591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>
            <a:extLst>
              <a:ext uri="{FF2B5EF4-FFF2-40B4-BE49-F238E27FC236}">
                <a16:creationId xmlns:a16="http://schemas.microsoft.com/office/drawing/2014/main" id="{9F07089D-51ED-4AB4-9286-8248C8A0E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90938"/>
            <a:ext cx="8100530" cy="18466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1200" b="1" cap="all" spc="0" baseline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titre 3">
            <a:extLst>
              <a:ext uri="{FF2B5EF4-FFF2-40B4-BE49-F238E27FC236}">
                <a16:creationId xmlns:a16="http://schemas.microsoft.com/office/drawing/2014/main" id="{19044148-8431-4774-8F99-F73470E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0375" y="6390938"/>
            <a:ext cx="660400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16F61B19-5FB1-451F-938F-D0B1FAC2BD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84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916" r:id="rId2"/>
    <p:sldLayoutId id="2147483919" r:id="rId3"/>
    <p:sldLayoutId id="2147483658" r:id="rId4"/>
    <p:sldLayoutId id="2147483922" r:id="rId5"/>
    <p:sldLayoutId id="2147483923" r:id="rId6"/>
    <p:sldLayoutId id="2147483900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895" r:id="rId15"/>
    <p:sldLayoutId id="2147483897" r:id="rId16"/>
    <p:sldLayoutId id="2147483901" r:id="rId17"/>
    <p:sldLayoutId id="2147483663" r:id="rId18"/>
    <p:sldLayoutId id="2147483902" r:id="rId19"/>
    <p:sldLayoutId id="2147483906" r:id="rId20"/>
    <p:sldLayoutId id="2147483898" r:id="rId21"/>
    <p:sldLayoutId id="2147483899" r:id="rId22"/>
    <p:sldLayoutId id="2147483904" r:id="rId23"/>
    <p:sldLayoutId id="2147483905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2000" b="0" kern="1200" cap="none" spc="40" baseline="0">
          <a:solidFill>
            <a:schemeClr val="accent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1200"/>
        </a:spcBef>
        <a:buFont typeface="+mj-lt"/>
        <a:buAutoNum type="alphaUcPeriod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360000" indent="-360000" algn="l" defTabSz="914400" rtl="0" eaLnBrk="1" latinLnBrk="0" hangingPunct="1">
        <a:lnSpc>
          <a:spcPct val="90000"/>
        </a:lnSpc>
        <a:spcBef>
          <a:spcPts val="1200"/>
        </a:spcBef>
        <a:buFont typeface="+mj-lt"/>
        <a:buAutoNum type="alphaLcPeriod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84" userDrawn="1">
          <p15:clr>
            <a:srgbClr val="F26B43"/>
          </p15:clr>
        </p15:guide>
        <p15:guide id="2" pos="529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pos="1598" userDrawn="1">
          <p15:clr>
            <a:srgbClr val="F26B43"/>
          </p15:clr>
        </p15:guide>
        <p15:guide id="5" orient="horz" pos="1480" userDrawn="1">
          <p15:clr>
            <a:srgbClr val="F26B43"/>
          </p15:clr>
        </p15:guide>
        <p15:guide id="6" orient="horz" pos="2801" userDrawn="1">
          <p15:clr>
            <a:srgbClr val="F26B43"/>
          </p15:clr>
        </p15:guide>
        <p15:guide id="7" pos="1457" userDrawn="1">
          <p15:clr>
            <a:srgbClr val="F26B43"/>
          </p15:clr>
        </p15:guide>
        <p15:guide id="8" orient="horz" pos="373" userDrawn="1">
          <p15:clr>
            <a:srgbClr val="F26B43"/>
          </p15:clr>
        </p15:guide>
        <p15:guide id="9" orient="horz" pos="16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F3C4A-1C60-45C5-9839-32950D4A7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6"/>
            <a:ext cx="8200741" cy="615553"/>
          </a:xfrm>
        </p:spPr>
        <p:txBody>
          <a:bodyPr/>
          <a:lstStyle/>
          <a:p>
            <a:r>
              <a:rPr lang="en-GB" dirty="0" err="1"/>
              <a:t>NoSql</a:t>
            </a:r>
            <a:r>
              <a:rPr lang="en-GB" dirty="0"/>
              <a:t> et le big data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0766D7-3124-420F-8512-8479B1013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8490BE-B126-49A9-9965-43337635A2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75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A3F15A-58B2-4263-BF6F-B13388F19D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82738-6C65-40A2-A727-4651409F6E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FC9AA-8E15-4588-879E-F957CB9196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9787" y="1008000"/>
            <a:ext cx="10440987" cy="4999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Consistancy</a:t>
            </a:r>
            <a:r>
              <a:rPr lang="fr-FR" dirty="0"/>
              <a:t> (consistance) : tous les client on la même vue sur les données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Availability</a:t>
            </a:r>
            <a:r>
              <a:rPr lang="fr-FR" dirty="0"/>
              <a:t> (disponibilité): tous les client peuvent toujours lire et </a:t>
            </a:r>
            <a:r>
              <a:rPr lang="fr-FR" dirty="0" err="1"/>
              <a:t>ecrire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Partition </a:t>
            </a:r>
            <a:r>
              <a:rPr lang="fr-FR" dirty="0" err="1"/>
              <a:t>tolerance</a:t>
            </a:r>
            <a:r>
              <a:rPr lang="fr-FR" dirty="0"/>
              <a:t> (tolérance au partitionnent): le system fonctionne bien en dépit de partitionnement au niveau du réseaux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6E651D-5C2D-4DFE-A44D-95D8175B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Big data challenges ? The CAP </a:t>
            </a:r>
            <a:r>
              <a:rPr lang="fr-FR" dirty="0" err="1"/>
              <a:t>theorème</a:t>
            </a: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882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A3F15A-58B2-4263-BF6F-B13388F19D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82738-6C65-40A2-A727-4651409F6E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6E651D-5C2D-4DFE-A44D-95D8175B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 </a:t>
            </a:r>
            <a:r>
              <a:rPr lang="fr-FR" dirty="0" err="1"/>
              <a:t>theorème</a:t>
            </a:r>
            <a:r>
              <a:rPr lang="fr-FR" dirty="0"/>
              <a:t>	</a:t>
            </a:r>
          </a:p>
        </p:txBody>
      </p:sp>
      <p:pic>
        <p:nvPicPr>
          <p:cNvPr id="4098" name="Picture 2" descr="CAP Theorem  ">
            <a:extLst>
              <a:ext uri="{FF2B5EF4-FFF2-40B4-BE49-F238E27FC236}">
                <a16:creationId xmlns:a16="http://schemas.microsoft.com/office/drawing/2014/main" id="{4CBC2BE4-77AF-492D-89E1-5E64716F0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823913"/>
            <a:ext cx="80962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72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A3F15A-58B2-4263-BF6F-B13388F19D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82738-6C65-40A2-A727-4651409F6E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FC9AA-8E15-4588-879E-F957CB9196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9787" y="1008000"/>
            <a:ext cx="10440987" cy="4999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ACID:</a:t>
            </a:r>
          </a:p>
          <a:p>
            <a:pPr lvl="5"/>
            <a:r>
              <a:rPr lang="fr-FR" i="1" dirty="0"/>
              <a:t>Atomic: tous les opération d’une transaction fonctionne ou chaque opération de </a:t>
            </a:r>
            <a:r>
              <a:rPr lang="fr-FR" i="1" dirty="0" err="1"/>
              <a:t>rolled</a:t>
            </a:r>
            <a:r>
              <a:rPr lang="fr-FR" i="1" dirty="0"/>
              <a:t> back</a:t>
            </a:r>
            <a:endParaRPr lang="fr-FR" b="0" dirty="0"/>
          </a:p>
          <a:p>
            <a:pPr lvl="5"/>
            <a:r>
              <a:rPr lang="fr-FR" i="1" dirty="0"/>
              <a:t>Consistent: a la complétion d’une transaction tous les nœuds son a jour</a:t>
            </a:r>
          </a:p>
          <a:p>
            <a:pPr lvl="5"/>
            <a:r>
              <a:rPr lang="fr-FR" i="1" dirty="0"/>
              <a:t>Isolé : les transition n’entre pas en conflit et son exécuté les un après les autres</a:t>
            </a:r>
          </a:p>
          <a:p>
            <a:pPr lvl="5"/>
            <a:r>
              <a:rPr lang="fr-FR" i="1" dirty="0"/>
              <a:t>Durable : toutes transaction comité reste comité même en cas d’échec system comme les coupure de courant.</a:t>
            </a:r>
          </a:p>
          <a:p>
            <a:pPr lvl="4"/>
            <a:r>
              <a:rPr lang="fr-FR" dirty="0"/>
              <a:t>Les base ACID sont le base où la consistance est primordiale:</a:t>
            </a:r>
          </a:p>
          <a:p>
            <a:pPr lvl="5"/>
            <a:r>
              <a:rPr lang="fr-FR" dirty="0"/>
              <a:t>Base de donné relationnel, </a:t>
            </a:r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6E651D-5C2D-4DFE-A44D-95D8175B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donner ACID et BASE</a:t>
            </a:r>
          </a:p>
        </p:txBody>
      </p:sp>
    </p:spTree>
    <p:extLst>
      <p:ext uri="{BB962C8B-B14F-4D97-AF65-F5344CB8AC3E}">
        <p14:creationId xmlns:p14="http://schemas.microsoft.com/office/powerpoint/2010/main" val="94545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A3F15A-58B2-4263-BF6F-B13388F19D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82738-6C65-40A2-A727-4651409F6E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FC9AA-8E15-4588-879E-F957CB9196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9787" y="1008000"/>
            <a:ext cx="10440987" cy="4999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BASE:</a:t>
            </a:r>
          </a:p>
          <a:p>
            <a:pPr lvl="5"/>
            <a:r>
              <a:rPr lang="fr-FR" i="1" dirty="0"/>
              <a:t>Basic </a:t>
            </a:r>
            <a:r>
              <a:rPr lang="fr-FR" i="1" dirty="0" err="1"/>
              <a:t>availability</a:t>
            </a:r>
            <a:r>
              <a:rPr lang="fr-FR" i="1" dirty="0"/>
              <a:t> (disponible) : La base de données est presque toujours fonctionne</a:t>
            </a:r>
          </a:p>
          <a:p>
            <a:pPr lvl="5"/>
            <a:r>
              <a:rPr lang="fr-FR" i="1" dirty="0"/>
              <a:t>Soft State (souplesse): la base de données n’a pas besoin consistance d’</a:t>
            </a:r>
            <a:r>
              <a:rPr lang="fr-FR" i="1" dirty="0" err="1"/>
              <a:t>ecriture</a:t>
            </a:r>
            <a:r>
              <a:rPr lang="fr-FR" i="1" dirty="0"/>
              <a:t> ou sur ces </a:t>
            </a:r>
            <a:r>
              <a:rPr lang="fr-FR" i="1" dirty="0" err="1"/>
              <a:t>replica</a:t>
            </a:r>
            <a:r>
              <a:rPr lang="fr-FR" i="1" dirty="0"/>
              <a:t> set en tout temps</a:t>
            </a:r>
          </a:p>
          <a:p>
            <a:pPr lvl="5"/>
            <a:r>
              <a:rPr lang="fr-FR" i="1" dirty="0" err="1"/>
              <a:t>Eventual</a:t>
            </a:r>
            <a:r>
              <a:rPr lang="fr-FR" i="1" dirty="0"/>
              <a:t> </a:t>
            </a:r>
            <a:r>
              <a:rPr lang="fr-FR" i="1" dirty="0" err="1"/>
              <a:t>Consistency</a:t>
            </a:r>
            <a:r>
              <a:rPr lang="fr-FR" i="1" dirty="0"/>
              <a:t> (cohérence éventuelle) : la base de données sera consistant plus tard</a:t>
            </a:r>
          </a:p>
          <a:p>
            <a:pPr lvl="4"/>
            <a:r>
              <a:rPr lang="fr-FR" dirty="0"/>
              <a:t>Les base </a:t>
            </a:r>
            <a:r>
              <a:rPr lang="fr-FR" dirty="0" err="1"/>
              <a:t>BASE</a:t>
            </a:r>
            <a:r>
              <a:rPr lang="fr-FR" dirty="0"/>
              <a:t> sont le base où la disponibilité est primordiale:</a:t>
            </a:r>
          </a:p>
          <a:p>
            <a:pPr lvl="5"/>
            <a:r>
              <a:rPr lang="fr-FR" dirty="0" err="1"/>
              <a:t>CouchDB</a:t>
            </a:r>
            <a:r>
              <a:rPr lang="fr-FR" dirty="0"/>
              <a:t>, Neo4j, </a:t>
            </a:r>
            <a:r>
              <a:rPr lang="fr-FR" dirty="0" err="1"/>
              <a:t>mongodb</a:t>
            </a:r>
            <a:r>
              <a:rPr lang="fr-FR" dirty="0"/>
              <a:t> (optionnel)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6E651D-5C2D-4DFE-A44D-95D8175B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donner ACID et BASE</a:t>
            </a:r>
          </a:p>
        </p:txBody>
      </p:sp>
    </p:spTree>
    <p:extLst>
      <p:ext uri="{BB962C8B-B14F-4D97-AF65-F5344CB8AC3E}">
        <p14:creationId xmlns:p14="http://schemas.microsoft.com/office/powerpoint/2010/main" val="98433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0EE92C-A5E1-4916-9145-4F62BD9BCC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54C38-7DE8-4405-AF9A-71DCC608A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8EAF9C-ED89-4FCE-B80C-491CCC5C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relationnel: un model robuste et fiable mais limité</a:t>
            </a:r>
          </a:p>
        </p:txBody>
      </p:sp>
      <p:pic>
        <p:nvPicPr>
          <p:cNvPr id="1028" name="Picture 4" descr="Image result for relational model">
            <a:extLst>
              <a:ext uri="{FF2B5EF4-FFF2-40B4-BE49-F238E27FC236}">
                <a16:creationId xmlns:a16="http://schemas.microsoft.com/office/drawing/2014/main" id="{C0637D23-7417-4049-BFD9-A958E59EE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86" y="1918164"/>
            <a:ext cx="68389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7D129B-ED6A-49C1-BD84-71CE20517A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9787" y="1008000"/>
            <a:ext cx="10440987" cy="4999100"/>
          </a:xfrm>
        </p:spPr>
        <p:txBody>
          <a:bodyPr/>
          <a:lstStyle/>
          <a:p>
            <a:pPr lvl="3"/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Stock l’information sous la forme de tuple + relation</a:t>
            </a:r>
          </a:p>
          <a:p>
            <a:pPr lvl="3"/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Model intuitif a comprendre</a:t>
            </a:r>
          </a:p>
          <a:p>
            <a:pPr lvl="3"/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Excellent pour les données </a:t>
            </a:r>
            <a:br>
              <a:rPr lang="fr-FR" dirty="0"/>
            </a:br>
            <a:r>
              <a:rPr lang="fr-FR" dirty="0"/>
              <a:t>très structuré</a:t>
            </a:r>
          </a:p>
          <a:p>
            <a:pPr lvl="3"/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Compatible avec le CSV (</a:t>
            </a:r>
            <a:r>
              <a:rPr lang="fr-FR" dirty="0" err="1"/>
              <a:t>excel</a:t>
            </a:r>
            <a:r>
              <a:rPr lang="fr-FR" dirty="0"/>
              <a:t>)</a:t>
            </a:r>
          </a:p>
          <a:p>
            <a:pPr marL="360000" lvl="3" indent="0">
              <a:buNone/>
            </a:pPr>
            <a:endParaRPr lang="fr-FR" dirty="0"/>
          </a:p>
          <a:p>
            <a:pPr lvl="3"/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Comment sa fonctionne avec de grand </a:t>
            </a:r>
            <a:br>
              <a:rPr lang="fr-FR" dirty="0"/>
            </a:br>
            <a:r>
              <a:rPr lang="fr-FR" dirty="0"/>
              <a:t>volume de données ou des données </a:t>
            </a:r>
            <a:br>
              <a:rPr lang="fr-FR" dirty="0"/>
            </a:br>
            <a:r>
              <a:rPr lang="fr-FR" dirty="0"/>
              <a:t>non structuré ?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80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B2E7FA-A5B5-4F78-BD9D-7F3434537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462EA-87BA-4BB6-8231-1053F4866F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B4093-A741-43B0-BC1E-AC6B5CD6A1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9787" y="580500"/>
            <a:ext cx="10440987" cy="4999100"/>
          </a:xfrm>
        </p:spPr>
        <p:txBody>
          <a:bodyPr/>
          <a:lstStyle/>
          <a:p>
            <a:pPr lvl="3"/>
            <a:endParaRPr lang="fr-FR" dirty="0"/>
          </a:p>
          <a:p>
            <a:pPr lvl="3"/>
            <a:endParaRPr lang="fr-FR" dirty="0"/>
          </a:p>
          <a:p>
            <a:pPr lvl="3"/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03610F-B7E5-4724-95E9-EED1B0A7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relationnel pour le big data, distribué?</a:t>
            </a:r>
          </a:p>
        </p:txBody>
      </p:sp>
      <p:pic>
        <p:nvPicPr>
          <p:cNvPr id="6" name="Picture 4" descr="Image result for relational model">
            <a:extLst>
              <a:ext uri="{FF2B5EF4-FFF2-40B4-BE49-F238E27FC236}">
                <a16:creationId xmlns:a16="http://schemas.microsoft.com/office/drawing/2014/main" id="{D9CB8805-8944-49F8-A956-DA308F430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099" y="1425350"/>
            <a:ext cx="68389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omputer clipart">
            <a:extLst>
              <a:ext uri="{FF2B5EF4-FFF2-40B4-BE49-F238E27FC236}">
                <a16:creationId xmlns:a16="http://schemas.microsoft.com/office/drawing/2014/main" id="{93E65E8C-254D-45EA-A561-A42998FFB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7" y="882713"/>
            <a:ext cx="1207226" cy="76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computer clipart">
            <a:extLst>
              <a:ext uri="{FF2B5EF4-FFF2-40B4-BE49-F238E27FC236}">
                <a16:creationId xmlns:a16="http://schemas.microsoft.com/office/drawing/2014/main" id="{A74875F9-8939-4504-A592-DB509FC0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7" y="2505873"/>
            <a:ext cx="1207226" cy="76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computer clipart">
            <a:extLst>
              <a:ext uri="{FF2B5EF4-FFF2-40B4-BE49-F238E27FC236}">
                <a16:creationId xmlns:a16="http://schemas.microsoft.com/office/drawing/2014/main" id="{40C9C4C4-7362-4947-BD10-4B72D7605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36" y="4348961"/>
            <a:ext cx="1207226" cy="76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7BF854-891E-45EF-B461-40405624F168}"/>
              </a:ext>
            </a:extLst>
          </p:cNvPr>
          <p:cNvCxnSpPr>
            <a:cxnSpLocks/>
          </p:cNvCxnSpPr>
          <p:nvPr/>
        </p:nvCxnSpPr>
        <p:spPr>
          <a:xfrm flipH="1" flipV="1">
            <a:off x="2200003" y="1425351"/>
            <a:ext cx="4457523" cy="29808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68A6E4-C684-4F4D-9A76-683A7749E83B}"/>
              </a:ext>
            </a:extLst>
          </p:cNvPr>
          <p:cNvCxnSpPr>
            <a:cxnSpLocks/>
          </p:cNvCxnSpPr>
          <p:nvPr/>
        </p:nvCxnSpPr>
        <p:spPr>
          <a:xfrm flipH="1" flipV="1">
            <a:off x="2352993" y="2996252"/>
            <a:ext cx="4345164" cy="14099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744769-3AAD-445B-A8DA-3730B4F192AF}"/>
              </a:ext>
            </a:extLst>
          </p:cNvPr>
          <p:cNvCxnSpPr>
            <a:cxnSpLocks/>
          </p:cNvCxnSpPr>
          <p:nvPr/>
        </p:nvCxnSpPr>
        <p:spPr>
          <a:xfrm flipH="1">
            <a:off x="2200003" y="4406243"/>
            <a:ext cx="4498154" cy="4680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2397F8-9F2F-4838-9B97-B3A4ED3FC365}"/>
              </a:ext>
            </a:extLst>
          </p:cNvPr>
          <p:cNvCxnSpPr/>
          <p:nvPr/>
        </p:nvCxnSpPr>
        <p:spPr>
          <a:xfrm flipH="1" flipV="1">
            <a:off x="2243800" y="1425350"/>
            <a:ext cx="2086437" cy="5026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95F79E-166C-4106-A027-FD1399F44665}"/>
              </a:ext>
            </a:extLst>
          </p:cNvPr>
          <p:cNvCxnSpPr/>
          <p:nvPr/>
        </p:nvCxnSpPr>
        <p:spPr>
          <a:xfrm flipH="1">
            <a:off x="2396790" y="2122035"/>
            <a:ext cx="4584520" cy="8742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060FD1-7CD0-42A1-8489-EE99EFBAFDDE}"/>
              </a:ext>
            </a:extLst>
          </p:cNvPr>
          <p:cNvCxnSpPr>
            <a:cxnSpLocks/>
          </p:cNvCxnSpPr>
          <p:nvPr/>
        </p:nvCxnSpPr>
        <p:spPr>
          <a:xfrm flipH="1">
            <a:off x="2319858" y="3798315"/>
            <a:ext cx="7563678" cy="1068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Connector 2047">
            <a:extLst>
              <a:ext uri="{FF2B5EF4-FFF2-40B4-BE49-F238E27FC236}">
                <a16:creationId xmlns:a16="http://schemas.microsoft.com/office/drawing/2014/main" id="{8DF6CDCC-F886-4E9D-91CA-50FE4B50CAA2}"/>
              </a:ext>
            </a:extLst>
          </p:cNvPr>
          <p:cNvCxnSpPr/>
          <p:nvPr/>
        </p:nvCxnSpPr>
        <p:spPr>
          <a:xfrm>
            <a:off x="9839739" y="2037403"/>
            <a:ext cx="1275310" cy="0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5FC3BF-0271-4D32-8D49-4DB4F01AC60A}"/>
              </a:ext>
            </a:extLst>
          </p:cNvPr>
          <p:cNvCxnSpPr/>
          <p:nvPr/>
        </p:nvCxnSpPr>
        <p:spPr>
          <a:xfrm>
            <a:off x="9839739" y="2305760"/>
            <a:ext cx="1275310" cy="0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A7A53496-F8AE-4569-BCBE-FD619DFEE623}"/>
              </a:ext>
            </a:extLst>
          </p:cNvPr>
          <p:cNvCxnSpPr>
            <a:cxnSpLocks/>
          </p:cNvCxnSpPr>
          <p:nvPr/>
        </p:nvCxnSpPr>
        <p:spPr>
          <a:xfrm flipH="1" flipV="1">
            <a:off x="2289240" y="1389006"/>
            <a:ext cx="7550499" cy="5389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3EC821-7571-4987-B74F-41941BD13DEF}"/>
              </a:ext>
            </a:extLst>
          </p:cNvPr>
          <p:cNvCxnSpPr>
            <a:cxnSpLocks/>
          </p:cNvCxnSpPr>
          <p:nvPr/>
        </p:nvCxnSpPr>
        <p:spPr>
          <a:xfrm flipH="1">
            <a:off x="2352993" y="2154874"/>
            <a:ext cx="7486747" cy="9065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458E7A-523F-4137-A0F0-00B46C045DEF}"/>
              </a:ext>
            </a:extLst>
          </p:cNvPr>
          <p:cNvCxnSpPr>
            <a:cxnSpLocks/>
          </p:cNvCxnSpPr>
          <p:nvPr/>
        </p:nvCxnSpPr>
        <p:spPr>
          <a:xfrm flipH="1">
            <a:off x="2346704" y="2384920"/>
            <a:ext cx="7499326" cy="23320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6EC945-61B2-4828-B4B7-BC30F67C0FAA}"/>
              </a:ext>
            </a:extLst>
          </p:cNvPr>
          <p:cNvCxnSpPr>
            <a:cxnSpLocks/>
          </p:cNvCxnSpPr>
          <p:nvPr/>
        </p:nvCxnSpPr>
        <p:spPr>
          <a:xfrm flipV="1">
            <a:off x="4136509" y="816202"/>
            <a:ext cx="7127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9E60A3-3D5A-463B-9F7B-FB8B45508A04}"/>
              </a:ext>
            </a:extLst>
          </p:cNvPr>
          <p:cNvCxnSpPr>
            <a:cxnSpLocks/>
          </p:cNvCxnSpPr>
          <p:nvPr/>
        </p:nvCxnSpPr>
        <p:spPr>
          <a:xfrm flipV="1">
            <a:off x="6338331" y="813089"/>
            <a:ext cx="71273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B4CDE1-5A0D-4D52-A395-60B7657FCD9A}"/>
              </a:ext>
            </a:extLst>
          </p:cNvPr>
          <p:cNvCxnSpPr>
            <a:cxnSpLocks/>
          </p:cNvCxnSpPr>
          <p:nvPr/>
        </p:nvCxnSpPr>
        <p:spPr>
          <a:xfrm flipV="1">
            <a:off x="8583950" y="813090"/>
            <a:ext cx="71273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TextBox 2058">
            <a:extLst>
              <a:ext uri="{FF2B5EF4-FFF2-40B4-BE49-F238E27FC236}">
                <a16:creationId xmlns:a16="http://schemas.microsoft.com/office/drawing/2014/main" id="{2C12E497-7531-4126-AA52-7B7ECA2FE203}"/>
              </a:ext>
            </a:extLst>
          </p:cNvPr>
          <p:cNvSpPr txBox="1"/>
          <p:nvPr/>
        </p:nvSpPr>
        <p:spPr>
          <a:xfrm>
            <a:off x="4933850" y="5959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localisé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E3954C-0671-45B4-BF96-469291B7840B}"/>
              </a:ext>
            </a:extLst>
          </p:cNvPr>
          <p:cNvSpPr txBox="1"/>
          <p:nvPr/>
        </p:nvSpPr>
        <p:spPr>
          <a:xfrm>
            <a:off x="7089003" y="61542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dupliquer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0F2B28-3788-4D91-8D5A-60B007A6A8B1}"/>
              </a:ext>
            </a:extLst>
          </p:cNvPr>
          <p:cNvSpPr txBox="1"/>
          <p:nvPr/>
        </p:nvSpPr>
        <p:spPr>
          <a:xfrm>
            <a:off x="9350824" y="64416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distribué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660B7B4E-174C-466D-B98C-A789F3B2417C}"/>
              </a:ext>
            </a:extLst>
          </p:cNvPr>
          <p:cNvSpPr txBox="1">
            <a:spLocks/>
          </p:cNvSpPr>
          <p:nvPr/>
        </p:nvSpPr>
        <p:spPr>
          <a:xfrm>
            <a:off x="1015888" y="5222271"/>
            <a:ext cx="10440987" cy="499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UcPeriod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Probleme</a:t>
            </a:r>
            <a:r>
              <a:rPr lang="fr-FR" dirty="0"/>
              <a:t>:</a:t>
            </a:r>
          </a:p>
          <a:p>
            <a:pPr lvl="3"/>
            <a:r>
              <a:rPr lang="fr-FR" dirty="0"/>
              <a:t>Beaucoup Information son stocké dans les relations</a:t>
            </a:r>
          </a:p>
          <a:p>
            <a:pPr lvl="5"/>
            <a:r>
              <a:rPr lang="fr-FR" dirty="0"/>
              <a:t>Gros over Head réseaux pour transféré les données entre les machines </a:t>
            </a:r>
          </a:p>
        </p:txBody>
      </p:sp>
    </p:spTree>
    <p:extLst>
      <p:ext uri="{BB962C8B-B14F-4D97-AF65-F5344CB8AC3E}">
        <p14:creationId xmlns:p14="http://schemas.microsoft.com/office/powerpoint/2010/main" val="5517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/>
      <p:bldP spid="50" grpId="0"/>
      <p:bldP spid="51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0EE92C-A5E1-4916-9145-4F62BD9BCC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54C38-7DE8-4405-AF9A-71DCC608A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8EAF9C-ED89-4FCE-B80C-491CCC5C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</p:spPr>
        <p:txBody>
          <a:bodyPr/>
          <a:lstStyle/>
          <a:p>
            <a:r>
              <a:rPr lang="fr-FR" dirty="0"/>
              <a:t>Données peu structuré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7D129B-ED6A-49C1-BD84-71CE20517A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9787" y="1008000"/>
            <a:ext cx="10440987" cy="4999100"/>
          </a:xfrm>
        </p:spPr>
        <p:txBody>
          <a:bodyPr/>
          <a:lstStyle/>
          <a:p>
            <a:pPr lvl="3"/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Comment géré des données dont la liste de attribut peu varié</a:t>
            </a:r>
          </a:p>
          <a:p>
            <a:pPr lvl="5"/>
            <a:endParaRPr lang="fr-FR" dirty="0"/>
          </a:p>
          <a:p>
            <a:pPr lvl="5"/>
            <a:endParaRPr lang="fr-FR" dirty="0"/>
          </a:p>
          <a:p>
            <a:pPr lvl="5"/>
            <a:r>
              <a:rPr lang="fr-FR" dirty="0"/>
              <a:t>Option table qui qui prend le nom de la variable, la valeur et une clef pour l’associer au tuple d'origine</a:t>
            </a:r>
          </a:p>
          <a:p>
            <a:pPr lvl="5"/>
            <a:endParaRPr lang="fr-FR" dirty="0"/>
          </a:p>
          <a:p>
            <a:pPr lvl="5"/>
            <a:r>
              <a:rPr lang="fr-FR" dirty="0"/>
              <a:t>De plus en plus de base sont capable de géré du </a:t>
            </a:r>
            <a:r>
              <a:rPr lang="fr-FR" dirty="0" err="1"/>
              <a:t>json</a:t>
            </a:r>
            <a:r>
              <a:rPr lang="fr-FR" dirty="0"/>
              <a:t> (pas vraiment du relationnel) 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25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0EE92C-A5E1-4916-9145-4F62BD9BCC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54C38-7DE8-4405-AF9A-71DCC608A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8EAF9C-ED89-4FCE-B80C-491CCC5C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</p:spPr>
        <p:txBody>
          <a:bodyPr/>
          <a:lstStyle/>
          <a:p>
            <a:r>
              <a:rPr lang="fr-FR" dirty="0"/>
              <a:t>Base de données relationnel limite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7D129B-ED6A-49C1-BD84-71CE20517A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9787" y="1008000"/>
            <a:ext cx="10440987" cy="4999100"/>
          </a:xfrm>
        </p:spPr>
        <p:txBody>
          <a:bodyPr/>
          <a:lstStyle/>
          <a:p>
            <a:pPr lvl="3"/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Rend la gestion de données semi structuré très compliqué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 des soucis de scalabilité en volume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Solution NoSQL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903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8A2FFF-F711-4F33-8F82-84A1CCB20B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328E9-D5BA-494B-B4A3-D437C10320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1E91B-BF64-4C36-B5D8-209586339B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NoSQL pour Not SQL ou Not </a:t>
            </a:r>
            <a:r>
              <a:rPr lang="fr-FR" dirty="0" err="1"/>
              <a:t>only</a:t>
            </a:r>
            <a:r>
              <a:rPr lang="fr-FR" dirty="0"/>
              <a:t> SQL</a:t>
            </a:r>
          </a:p>
          <a:p>
            <a:pPr lvl="5"/>
            <a:r>
              <a:rPr lang="fr-FR" sz="2000" b="1" dirty="0"/>
              <a:t>Se focalise sur l’aspect non relationnel de c’est base pas le langage</a:t>
            </a:r>
          </a:p>
          <a:p>
            <a:pPr lvl="5"/>
            <a:r>
              <a:rPr lang="fr-FR" sz="2000" b="1" dirty="0"/>
              <a:t>Il existe des langage similaire au SQL fait pour requêté des base de données non relationnel (</a:t>
            </a:r>
            <a:r>
              <a:rPr lang="fr-FR" sz="2000" b="1" dirty="0" err="1"/>
              <a:t>Hive</a:t>
            </a:r>
            <a:r>
              <a:rPr lang="fr-FR" sz="2000" b="1" dirty="0"/>
              <a:t>, </a:t>
            </a:r>
            <a:r>
              <a:rPr lang="fr-FR" sz="2000" b="1" dirty="0" err="1"/>
              <a:t>UnQL</a:t>
            </a:r>
            <a:r>
              <a:rPr lang="fr-FR" sz="20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En plus de :</a:t>
            </a:r>
          </a:p>
          <a:p>
            <a:pPr lvl="5"/>
            <a:r>
              <a:rPr lang="fr-FR" sz="2000" b="1" dirty="0"/>
              <a:t>Base de données relationnel</a:t>
            </a:r>
          </a:p>
          <a:p>
            <a:pPr lvl="5"/>
            <a:r>
              <a:rPr lang="fr-FR" sz="2000" b="1" dirty="0"/>
              <a:t>Base de données objet</a:t>
            </a:r>
          </a:p>
          <a:p>
            <a:pPr lvl="5"/>
            <a:endParaRPr lang="fr-F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Inclues</a:t>
            </a:r>
            <a:endParaRPr lang="fr-FR" sz="2400" b="1" dirty="0"/>
          </a:p>
          <a:p>
            <a:pPr lvl="5"/>
            <a:r>
              <a:rPr lang="fr-FR" sz="2000" b="1" dirty="0"/>
              <a:t>Base de </a:t>
            </a:r>
            <a:r>
              <a:rPr lang="fr-FR" sz="2000" b="1"/>
              <a:t>données Colonne </a:t>
            </a:r>
            <a:r>
              <a:rPr lang="fr-FR" sz="2000" b="1" dirty="0"/>
              <a:t>large</a:t>
            </a:r>
          </a:p>
          <a:p>
            <a:pPr lvl="5"/>
            <a:r>
              <a:rPr lang="fr-FR" sz="2000" b="1" dirty="0"/>
              <a:t>Base de données document</a:t>
            </a:r>
          </a:p>
          <a:p>
            <a:pPr lvl="5"/>
            <a:r>
              <a:rPr lang="fr-FR" sz="2000" b="1" dirty="0"/>
              <a:t>Base de données Clef Valeur</a:t>
            </a:r>
          </a:p>
          <a:p>
            <a:pPr lvl="5"/>
            <a:r>
              <a:rPr lang="fr-FR" sz="2000" b="1" dirty="0"/>
              <a:t>Base de données Graphe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E93BBA-4934-4049-92BD-2549E237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NoSQL </a:t>
            </a:r>
          </a:p>
        </p:txBody>
      </p:sp>
    </p:spTree>
    <p:extLst>
      <p:ext uri="{BB962C8B-B14F-4D97-AF65-F5344CB8AC3E}">
        <p14:creationId xmlns:p14="http://schemas.microsoft.com/office/powerpoint/2010/main" val="1215550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68FFB-3BF3-452A-832A-8AE7D68E9C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EFFD66-C565-4835-B5CA-BEFC532BF7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DAEF9-2238-467C-8D1E-0E374BBF99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9787" y="1008000"/>
            <a:ext cx="10440987" cy="4999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Stock les données sous la forme d’un grands table avec de colonne et des colonne imbriqué</a:t>
            </a:r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3"/>
            <a:r>
              <a:rPr lang="fr-FR" dirty="0"/>
              <a:t>Capacité limité a géré les données semi structuré</a:t>
            </a:r>
          </a:p>
          <a:p>
            <a:pPr lvl="3"/>
            <a:endParaRPr lang="fr-FR" dirty="0"/>
          </a:p>
          <a:p>
            <a:pPr lvl="3"/>
            <a:r>
              <a:rPr lang="fr-FR" dirty="0"/>
              <a:t>Permet un distribution sur plusieurs machine</a:t>
            </a:r>
            <a:br>
              <a:rPr lang="fr-FR" dirty="0"/>
            </a:br>
            <a:r>
              <a:rPr lang="fr-FR" dirty="0"/>
              <a:t>horizontal (line) et vertical (colonne)</a:t>
            </a:r>
          </a:p>
          <a:p>
            <a:pPr lvl="3"/>
            <a:endParaRPr lang="fr-FR" dirty="0"/>
          </a:p>
          <a:p>
            <a:pPr lvl="3"/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DD84CF-A30E-4BD8-A5C0-6E348AAB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</p:spPr>
        <p:txBody>
          <a:bodyPr/>
          <a:lstStyle/>
          <a:p>
            <a:r>
              <a:rPr lang="fr-FR" dirty="0"/>
              <a:t>Base de données a colonne large</a:t>
            </a:r>
          </a:p>
        </p:txBody>
      </p:sp>
      <p:pic>
        <p:nvPicPr>
          <p:cNvPr id="1028" name="Picture 4" descr="Image result for wide column database">
            <a:extLst>
              <a:ext uri="{FF2B5EF4-FFF2-40B4-BE49-F238E27FC236}">
                <a16:creationId xmlns:a16="http://schemas.microsoft.com/office/drawing/2014/main" id="{3ABA3618-3D51-4492-95FE-610FA43D5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441" y="1573212"/>
            <a:ext cx="4995333" cy="290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63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EBD3E3-CDCC-4A86-938D-828726CF47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912A8-B58F-4A87-A70A-503A2266DD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A4B0A-A617-4B9C-8DA6-B9D0404F8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Big Data</a:t>
            </a:r>
          </a:p>
          <a:p>
            <a:pPr lvl="5"/>
            <a:r>
              <a:rPr lang="fr-FR" sz="2000" b="1" dirty="0"/>
              <a:t>Collection de données avec un volume, une vélocité, une variété et une variabilité qui rend le traitement difficile sur un seul machine ou base de données traditionnel.</a:t>
            </a:r>
          </a:p>
          <a:p>
            <a:pPr lvl="5"/>
            <a:endParaRPr lang="fr-FR" sz="2000" b="1" dirty="0"/>
          </a:p>
          <a:p>
            <a:pPr lvl="5"/>
            <a:r>
              <a:rPr lang="fr-FR" sz="2000" b="1" dirty="0"/>
              <a:t>Une nouvelle génération d’outil, </a:t>
            </a:r>
            <a:r>
              <a:rPr lang="fr-FR" sz="2000" b="1" dirty="0" err="1"/>
              <a:t>methode</a:t>
            </a:r>
            <a:r>
              <a:rPr lang="fr-FR" sz="2000" b="1" dirty="0"/>
              <a:t> et technologie utilisé pour collecter, traité et analysé que des volumes massive de données.</a:t>
            </a:r>
          </a:p>
          <a:p>
            <a:pPr lvl="5"/>
            <a:endParaRPr lang="fr-FR" sz="2000" b="1" dirty="0"/>
          </a:p>
          <a:p>
            <a:pPr lvl="5"/>
            <a:endParaRPr lang="fr-F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/>
              <a:t>Impose l’utilisation de </a:t>
            </a:r>
            <a:r>
              <a:rPr lang="fr-FR" sz="2400" dirty="0"/>
              <a:t>traitement et de stockage </a:t>
            </a:r>
            <a:r>
              <a:rPr lang="fr-FR" sz="2400" b="1" dirty="0"/>
              <a:t>parallèle et de distribué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b="1" dirty="0"/>
          </a:p>
          <a:p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11592B-5435-4CAA-B027-655C3EC4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Big Data</a:t>
            </a:r>
          </a:p>
        </p:txBody>
      </p:sp>
    </p:spTree>
    <p:extLst>
      <p:ext uri="{BB962C8B-B14F-4D97-AF65-F5344CB8AC3E}">
        <p14:creationId xmlns:p14="http://schemas.microsoft.com/office/powerpoint/2010/main" val="2768603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68FFB-3BF3-452A-832A-8AE7D68E9C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EFFD66-C565-4835-B5CA-BEFC532BF7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DAEF9-2238-467C-8D1E-0E374BBF99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9787" y="1008000"/>
            <a:ext cx="10440987" cy="4999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Stock et requêté les données sous la forme de document </a:t>
            </a:r>
            <a:r>
              <a:rPr lang="fr-FR" dirty="0" err="1"/>
              <a:t>Json</a:t>
            </a:r>
            <a:r>
              <a:rPr lang="fr-FR" dirty="0"/>
              <a:t> ou XML</a:t>
            </a:r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3"/>
            <a:r>
              <a:rPr lang="fr-FR" dirty="0"/>
              <a:t>Schéma très souple, peut géré et requêté des </a:t>
            </a:r>
            <a:br>
              <a:rPr lang="fr-FR" dirty="0"/>
            </a:br>
            <a:r>
              <a:rPr lang="fr-FR" dirty="0"/>
              <a:t>données semi structuré</a:t>
            </a:r>
          </a:p>
          <a:p>
            <a:pPr lvl="3"/>
            <a:endParaRPr lang="fr-FR" dirty="0"/>
          </a:p>
          <a:p>
            <a:pPr lvl="3"/>
            <a:r>
              <a:rPr lang="fr-FR" dirty="0"/>
              <a:t>Peux requêté n’import quel attribut</a:t>
            </a:r>
          </a:p>
          <a:p>
            <a:pPr lvl="3"/>
            <a:endParaRPr lang="fr-FR" dirty="0"/>
          </a:p>
          <a:p>
            <a:pPr lvl="3"/>
            <a:r>
              <a:rPr lang="fr-FR" dirty="0"/>
              <a:t>Implémente souvent </a:t>
            </a:r>
            <a:r>
              <a:rPr lang="fr-FR" dirty="0" err="1"/>
              <a:t>mapr-reduce</a:t>
            </a:r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DD84CF-A30E-4BD8-A5C0-6E348AAB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</p:spPr>
        <p:txBody>
          <a:bodyPr/>
          <a:lstStyle/>
          <a:p>
            <a:r>
              <a:rPr lang="fr-FR" dirty="0"/>
              <a:t>Base de données Document</a:t>
            </a:r>
          </a:p>
        </p:txBody>
      </p:sp>
      <p:pic>
        <p:nvPicPr>
          <p:cNvPr id="2050" name="Picture 2" descr="Image result for mongo document">
            <a:extLst>
              <a:ext uri="{FF2B5EF4-FFF2-40B4-BE49-F238E27FC236}">
                <a16:creationId xmlns:a16="http://schemas.microsoft.com/office/drawing/2014/main" id="{2E11C410-2DC7-4766-B4AE-331D117E7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65" y="1365089"/>
            <a:ext cx="5693305" cy="30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76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68FFB-3BF3-452A-832A-8AE7D68E9C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EFFD66-C565-4835-B5CA-BEFC532BF7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DAEF9-2238-467C-8D1E-0E374BBF99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9787" y="1008000"/>
            <a:ext cx="10440987" cy="4999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Stock les données sous la forme de clef et valeur</a:t>
            </a:r>
          </a:p>
          <a:p>
            <a:pPr lvl="4"/>
            <a:endParaRPr lang="fr-FR" dirty="0"/>
          </a:p>
          <a:p>
            <a:pPr lvl="4"/>
            <a:endParaRPr lang="fr-FR" dirty="0"/>
          </a:p>
          <a:p>
            <a:pPr lvl="4"/>
            <a:r>
              <a:rPr lang="fr-FR" dirty="0"/>
              <a:t>Seul la clef peut être </a:t>
            </a:r>
            <a:r>
              <a:rPr lang="fr-FR" dirty="0" err="1"/>
              <a:t>requété</a:t>
            </a:r>
            <a:endParaRPr lang="fr-FR" dirty="0"/>
          </a:p>
          <a:p>
            <a:pPr lvl="4"/>
            <a:endParaRPr lang="fr-FR" dirty="0"/>
          </a:p>
          <a:p>
            <a:pPr lvl="4"/>
            <a:endParaRPr lang="fr-FR" dirty="0"/>
          </a:p>
          <a:p>
            <a:pPr lvl="4"/>
            <a:r>
              <a:rPr lang="fr-FR" dirty="0"/>
              <a:t>Utilisé pour des bases très rapide</a:t>
            </a:r>
            <a:br>
              <a:rPr lang="fr-FR" dirty="0"/>
            </a:br>
            <a:r>
              <a:rPr lang="fr-FR" dirty="0"/>
              <a:t>ou optimisé la ram</a:t>
            </a:r>
          </a:p>
          <a:p>
            <a:pPr lvl="4"/>
            <a:endParaRPr lang="fr-FR" dirty="0"/>
          </a:p>
          <a:p>
            <a:pPr lvl="4"/>
            <a:endParaRPr lang="fr-FR" dirty="0"/>
          </a:p>
          <a:p>
            <a:pPr lvl="4"/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DD84CF-A30E-4BD8-A5C0-6E348AAB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</p:spPr>
        <p:txBody>
          <a:bodyPr/>
          <a:lstStyle/>
          <a:p>
            <a:r>
              <a:rPr lang="fr-FR" dirty="0"/>
              <a:t>Base de données clef valeur</a:t>
            </a:r>
          </a:p>
        </p:txBody>
      </p:sp>
      <p:pic>
        <p:nvPicPr>
          <p:cNvPr id="3074" name="Picture 2" descr="https://upload.wikimedia.org/wikipedia/commons/5/5b/KeyValue.PNG">
            <a:extLst>
              <a:ext uri="{FF2B5EF4-FFF2-40B4-BE49-F238E27FC236}">
                <a16:creationId xmlns:a16="http://schemas.microsoft.com/office/drawing/2014/main" id="{B277ECEB-0189-4DAB-AC9A-193B0B17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382" y="1869546"/>
            <a:ext cx="5216525" cy="352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953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68FFB-3BF3-452A-832A-8AE7D68E9C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EFFD66-C565-4835-B5CA-BEFC532BF7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DAEF9-2238-467C-8D1E-0E374BBF99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9787" y="1008000"/>
            <a:ext cx="10440987" cy="4999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Stock les données sous la forme de tuple lié a d’autre tuple</a:t>
            </a:r>
          </a:p>
          <a:p>
            <a:pPr lvl="4"/>
            <a:endParaRPr lang="fr-FR" dirty="0"/>
          </a:p>
          <a:p>
            <a:pPr lvl="4"/>
            <a:r>
              <a:rPr lang="fr-FR" dirty="0"/>
              <a:t>Scalabilité limité</a:t>
            </a:r>
          </a:p>
          <a:p>
            <a:pPr lvl="4"/>
            <a:endParaRPr lang="fr-FR" dirty="0"/>
          </a:p>
          <a:p>
            <a:pPr lvl="4"/>
            <a:endParaRPr lang="fr-FR" dirty="0"/>
          </a:p>
          <a:p>
            <a:pPr lvl="4"/>
            <a:r>
              <a:rPr lang="fr-FR" dirty="0"/>
              <a:t>Excellent pour schématisé de relation</a:t>
            </a:r>
          </a:p>
          <a:p>
            <a:pPr lvl="4"/>
            <a:endParaRPr lang="fr-FR" dirty="0"/>
          </a:p>
          <a:p>
            <a:pPr lvl="4"/>
            <a:endParaRPr lang="fr-FR" dirty="0"/>
          </a:p>
          <a:p>
            <a:pPr lvl="4"/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DD84CF-A30E-4BD8-A5C0-6E348AAB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</p:spPr>
        <p:txBody>
          <a:bodyPr/>
          <a:lstStyle/>
          <a:p>
            <a:r>
              <a:rPr lang="fr-FR" dirty="0"/>
              <a:t>Base de données graphe</a:t>
            </a:r>
          </a:p>
        </p:txBody>
      </p:sp>
      <p:pic>
        <p:nvPicPr>
          <p:cNvPr id="4098" name="Picture 2" descr="Image result for graph database">
            <a:extLst>
              <a:ext uri="{FF2B5EF4-FFF2-40B4-BE49-F238E27FC236}">
                <a16:creationId xmlns:a16="http://schemas.microsoft.com/office/drawing/2014/main" id="{36628C6A-06C9-4ECE-9C68-646498FA7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33"/>
          <a:stretch/>
        </p:blipFill>
        <p:spPr bwMode="auto">
          <a:xfrm>
            <a:off x="5828818" y="1593601"/>
            <a:ext cx="6223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479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A045CC-D07A-4F3E-A603-FAEFDC7B4B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AB4E8-422C-4099-9E6E-5985EB25C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0B0E4-2961-44B8-AA81-F18ED75EAE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Limite l’utilisation de jointure</a:t>
            </a:r>
          </a:p>
          <a:p>
            <a:pPr lvl="5"/>
            <a:endParaRPr lang="fr-FR" dirty="0"/>
          </a:p>
          <a:p>
            <a:pPr lvl="5"/>
            <a:r>
              <a:rPr lang="fr-FR" dirty="0"/>
              <a:t>La jointure est opération la plus couteuse en réseaux</a:t>
            </a:r>
          </a:p>
          <a:p>
            <a:pPr lvl="5"/>
            <a:r>
              <a:rPr lang="fr-FR" dirty="0"/>
              <a:t>Sur beaucoup de base il faut la codé soit même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Favorise l’utilisation de tuples avec toutes l’information plutôt que distribué dans plusieurs table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Utilise beaucoup le model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Favorise des model de données moins structuré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F38495-0BEC-4CDC-BAA4-45C81136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</p:spPr>
        <p:txBody>
          <a:bodyPr/>
          <a:lstStyle/>
          <a:p>
            <a:r>
              <a:rPr lang="fr-FR" dirty="0"/>
              <a:t>Que fond les base de données NoSQL? </a:t>
            </a:r>
          </a:p>
        </p:txBody>
      </p:sp>
    </p:spTree>
    <p:extLst>
      <p:ext uri="{BB962C8B-B14F-4D97-AF65-F5344CB8AC3E}">
        <p14:creationId xmlns:p14="http://schemas.microsoft.com/office/powerpoint/2010/main" val="2566610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E764E2-EED2-4043-A9C3-E372746EF1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4C1A0-D366-46EE-AE00-C86217CACC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04AD7-8601-4EA7-B089-32ABADB5C9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Mongodb</a:t>
            </a:r>
            <a:r>
              <a:rPr lang="fr-FR" dirty="0"/>
              <a:t>:</a:t>
            </a:r>
          </a:p>
          <a:p>
            <a:pPr lvl="5"/>
            <a:r>
              <a:rPr lang="fr-FR" dirty="0"/>
              <a:t>Base de données document</a:t>
            </a:r>
          </a:p>
          <a:p>
            <a:pPr lvl="5"/>
            <a:r>
              <a:rPr lang="fr-FR" dirty="0"/>
              <a:t>fournit a langage de requêtage complète</a:t>
            </a:r>
          </a:p>
          <a:p>
            <a:pPr lvl="5"/>
            <a:r>
              <a:rPr lang="fr-FR" dirty="0"/>
              <a:t>Permet de définir de règle de </a:t>
            </a:r>
            <a:r>
              <a:rPr lang="fr-FR" dirty="0" err="1"/>
              <a:t>sharding</a:t>
            </a:r>
            <a:r>
              <a:rPr lang="fr-FR" dirty="0"/>
              <a:t> (distribution des données)</a:t>
            </a:r>
          </a:p>
          <a:p>
            <a:pPr lvl="5"/>
            <a:endParaRPr lang="fr-FR" dirty="0"/>
          </a:p>
          <a:p>
            <a:pPr lvl="5"/>
            <a:endParaRPr lang="fr-FR"/>
          </a:p>
          <a:p>
            <a:pPr lvl="5"/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But du </a:t>
            </a:r>
            <a:r>
              <a:rPr lang="fr-FR" dirty="0" err="1"/>
              <a:t>tp</a:t>
            </a:r>
            <a:r>
              <a:rPr lang="fr-FR" dirty="0"/>
              <a:t>:</a:t>
            </a:r>
          </a:p>
          <a:p>
            <a:pPr lvl="5"/>
            <a:r>
              <a:rPr lang="fr-FR" dirty="0"/>
              <a:t>déployée </a:t>
            </a:r>
            <a:r>
              <a:rPr lang="fr-FR" dirty="0" err="1"/>
              <a:t>mongodb</a:t>
            </a:r>
            <a:r>
              <a:rPr lang="fr-FR" dirty="0"/>
              <a:t> sur le cloud</a:t>
            </a:r>
          </a:p>
          <a:p>
            <a:pPr lvl="5"/>
            <a:r>
              <a:rPr lang="fr-FR" dirty="0"/>
              <a:t>Déployée en mode distribué</a:t>
            </a:r>
          </a:p>
          <a:p>
            <a:pPr lvl="5"/>
            <a:r>
              <a:rPr lang="fr-FR" dirty="0"/>
              <a:t>Testé les options de </a:t>
            </a:r>
            <a:r>
              <a:rPr lang="fr-FR" dirty="0" err="1"/>
              <a:t>sharding</a:t>
            </a:r>
            <a:endParaRPr lang="fr-FR" dirty="0"/>
          </a:p>
          <a:p>
            <a:pPr lvl="5"/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E7890D-52A4-462F-8328-7629DE2F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</a:t>
            </a:r>
            <a:r>
              <a:rPr lang="fr-FR" dirty="0" err="1"/>
              <a:t>Mongodb</a:t>
            </a: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7905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EBD3E3-CDCC-4A86-938D-828726CF47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912A8-B58F-4A87-A70A-503A2266DD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11592B-5435-4CAA-B027-655C3EC4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Big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FF9651-3DE7-4B53-9D63-A51A20D498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28813" y="1349817"/>
            <a:ext cx="10440987" cy="49991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Volume (taille)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Velocity (vitesse de production)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Variety</a:t>
            </a:r>
            <a:r>
              <a:rPr lang="fr-FR" dirty="0"/>
              <a:t> (data types &amp; format)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Variability</a:t>
            </a:r>
            <a:r>
              <a:rPr lang="fr-FR" dirty="0"/>
              <a:t> (inconsistance dans le format, type et rythme production)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Veracity</a:t>
            </a:r>
            <a:r>
              <a:rPr lang="fr-FR" dirty="0"/>
              <a:t> (Vérité et consistance)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Value (quel quantité d’information)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Parenthèse ouvrante 6">
            <a:extLst>
              <a:ext uri="{FF2B5EF4-FFF2-40B4-BE49-F238E27FC236}">
                <a16:creationId xmlns:a16="http://schemas.microsoft.com/office/drawing/2014/main" id="{63E9263E-16B3-468D-BBE3-C78B0F2D34C7}"/>
              </a:ext>
            </a:extLst>
          </p:cNvPr>
          <p:cNvSpPr/>
          <p:nvPr/>
        </p:nvSpPr>
        <p:spPr bwMode="auto">
          <a:xfrm>
            <a:off x="2339752" y="1347613"/>
            <a:ext cx="88351" cy="1994347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Parenthèse ouvrante 13">
            <a:extLst>
              <a:ext uri="{FF2B5EF4-FFF2-40B4-BE49-F238E27FC236}">
                <a16:creationId xmlns:a16="http://schemas.microsoft.com/office/drawing/2014/main" id="{A4BE6A0B-FBE8-4FAE-A658-F6F488316F6A}"/>
              </a:ext>
            </a:extLst>
          </p:cNvPr>
          <p:cNvSpPr/>
          <p:nvPr/>
        </p:nvSpPr>
        <p:spPr bwMode="auto">
          <a:xfrm>
            <a:off x="2654073" y="1347614"/>
            <a:ext cx="83297" cy="1012527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GB" sz="2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Parenthèse ouvrante 15">
            <a:extLst>
              <a:ext uri="{FF2B5EF4-FFF2-40B4-BE49-F238E27FC236}">
                <a16:creationId xmlns:a16="http://schemas.microsoft.com/office/drawing/2014/main" id="{AC8871EF-0031-4E5F-B4F9-66B094459434}"/>
              </a:ext>
            </a:extLst>
          </p:cNvPr>
          <p:cNvSpPr/>
          <p:nvPr/>
        </p:nvSpPr>
        <p:spPr bwMode="auto">
          <a:xfrm>
            <a:off x="2005526" y="1347614"/>
            <a:ext cx="95391" cy="248916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E8ADE4-49A5-4F8C-BE30-6D82F55F729F}"/>
              </a:ext>
            </a:extLst>
          </p:cNvPr>
          <p:cNvGrpSpPr/>
          <p:nvPr/>
        </p:nvGrpSpPr>
        <p:grpSpPr>
          <a:xfrm>
            <a:off x="1330415" y="1500872"/>
            <a:ext cx="661346" cy="3772348"/>
            <a:chOff x="1393606" y="1491630"/>
            <a:chExt cx="550662" cy="2664296"/>
          </a:xfrm>
        </p:grpSpPr>
        <p:sp>
          <p:nvSpPr>
            <p:cNvPr id="9" name="ZoneTexte 5">
              <a:extLst>
                <a:ext uri="{FF2B5EF4-FFF2-40B4-BE49-F238E27FC236}">
                  <a16:creationId xmlns:a16="http://schemas.microsoft.com/office/drawing/2014/main" id="{5627C53B-E3F7-4B5A-B30B-9E51805CB9E8}"/>
                </a:ext>
              </a:extLst>
            </p:cNvPr>
            <p:cNvSpPr txBox="1"/>
            <p:nvPr/>
          </p:nvSpPr>
          <p:spPr>
            <a:xfrm>
              <a:off x="1485488" y="1491630"/>
              <a:ext cx="458780" cy="333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206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3V</a:t>
              </a:r>
            </a:p>
          </p:txBody>
        </p:sp>
        <p:sp>
          <p:nvSpPr>
            <p:cNvPr id="12" name="ZoneTexte 14">
              <a:extLst>
                <a:ext uri="{FF2B5EF4-FFF2-40B4-BE49-F238E27FC236}">
                  <a16:creationId xmlns:a16="http://schemas.microsoft.com/office/drawing/2014/main" id="{4A4E1229-AA32-4C64-99C0-5A372188F916}"/>
                </a:ext>
              </a:extLst>
            </p:cNvPr>
            <p:cNvSpPr txBox="1"/>
            <p:nvPr/>
          </p:nvSpPr>
          <p:spPr>
            <a:xfrm>
              <a:off x="1438974" y="2283718"/>
              <a:ext cx="458780" cy="333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96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4V</a:t>
              </a:r>
            </a:p>
          </p:txBody>
        </p:sp>
        <p:sp>
          <p:nvSpPr>
            <p:cNvPr id="14" name="ZoneTexte 16">
              <a:extLst>
                <a:ext uri="{FF2B5EF4-FFF2-40B4-BE49-F238E27FC236}">
                  <a16:creationId xmlns:a16="http://schemas.microsoft.com/office/drawing/2014/main" id="{B31FFBE1-3404-4911-BEBA-95A50615F56A}"/>
                </a:ext>
              </a:extLst>
            </p:cNvPr>
            <p:cNvSpPr txBox="1"/>
            <p:nvPr/>
          </p:nvSpPr>
          <p:spPr>
            <a:xfrm>
              <a:off x="1463340" y="2958534"/>
              <a:ext cx="458780" cy="333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9973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5V</a:t>
              </a:r>
            </a:p>
          </p:txBody>
        </p:sp>
        <p:sp>
          <p:nvSpPr>
            <p:cNvPr id="15" name="ZoneTexte 17">
              <a:extLst>
                <a:ext uri="{FF2B5EF4-FFF2-40B4-BE49-F238E27FC236}">
                  <a16:creationId xmlns:a16="http://schemas.microsoft.com/office/drawing/2014/main" id="{B152886C-68CF-4C89-8110-936D98CFF8A8}"/>
                </a:ext>
              </a:extLst>
            </p:cNvPr>
            <p:cNvSpPr txBox="1"/>
            <p:nvPr/>
          </p:nvSpPr>
          <p:spPr>
            <a:xfrm>
              <a:off x="1495669" y="336383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...</a:t>
              </a:r>
            </a:p>
          </p:txBody>
        </p:sp>
        <p:sp>
          <p:nvSpPr>
            <p:cNvPr id="16" name="ZoneTexte 24">
              <a:extLst>
                <a:ext uri="{FF2B5EF4-FFF2-40B4-BE49-F238E27FC236}">
                  <a16:creationId xmlns:a16="http://schemas.microsoft.com/office/drawing/2014/main" id="{5A277AD6-E5A2-4CEB-A021-8F3C645D66E4}"/>
                </a:ext>
              </a:extLst>
            </p:cNvPr>
            <p:cNvSpPr txBox="1"/>
            <p:nvPr/>
          </p:nvSpPr>
          <p:spPr>
            <a:xfrm>
              <a:off x="1393606" y="3849367"/>
              <a:ext cx="542136" cy="306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10V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3D86D-C9ED-4266-98BF-F94DC07DA098}"/>
              </a:ext>
            </a:extLst>
          </p:cNvPr>
          <p:cNvSpPr/>
          <p:nvPr/>
        </p:nvSpPr>
        <p:spPr>
          <a:xfrm>
            <a:off x="1965162" y="5095838"/>
            <a:ext cx="4572000" cy="2530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00206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V’s models [</a:t>
            </a:r>
            <a:r>
              <a:rPr lang="en-US" sz="1200" dirty="0">
                <a:solidFill>
                  <a:srgbClr val="00206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Big Data and its Technical} Challenges 2014</a:t>
            </a:r>
            <a:endParaRPr lang="en-GB" sz="1200" dirty="0"/>
          </a:p>
        </p:txBody>
      </p:sp>
      <p:pic>
        <p:nvPicPr>
          <p:cNvPr id="18" name="Image 8">
            <a:extLst>
              <a:ext uri="{FF2B5EF4-FFF2-40B4-BE49-F238E27FC236}">
                <a16:creationId xmlns:a16="http://schemas.microsoft.com/office/drawing/2014/main" id="{2A594F19-7E40-4C5E-8E96-B4F3436D5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44828" r="-229" b="24276"/>
          <a:stretch/>
        </p:blipFill>
        <p:spPr>
          <a:xfrm rot="5400000">
            <a:off x="-727494" y="2653307"/>
            <a:ext cx="3631940" cy="58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6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8480CB-E39B-4842-9260-D45C490726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85CC7B-F58C-4EC1-B371-56CD896CB9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FDE13-FA8D-4EE5-BFED-B7AB0C8D78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Distribué:</a:t>
            </a:r>
          </a:p>
          <a:p>
            <a:pPr lvl="3"/>
            <a:r>
              <a:rPr lang="fr-FR" sz="2000" dirty="0"/>
              <a:t>Traitement</a:t>
            </a:r>
            <a:r>
              <a:rPr lang="fr-FR" dirty="0"/>
              <a:t>  : </a:t>
            </a:r>
            <a:r>
              <a:rPr lang="fr-FR" sz="1800" dirty="0"/>
              <a:t>Les étapes du traitement sont traiter sur des machines différente (Exemple: workflow de traitement de données apache </a:t>
            </a:r>
            <a:r>
              <a:rPr lang="fr-FR" sz="1800" dirty="0" err="1"/>
              <a:t>beam</a:t>
            </a:r>
            <a:r>
              <a:rPr lang="fr-FR" sz="1800" dirty="0"/>
              <a:t>)</a:t>
            </a:r>
            <a:endParaRPr lang="fr-FR" dirty="0"/>
          </a:p>
          <a:p>
            <a:pPr lvl="3"/>
            <a:r>
              <a:rPr lang="fr-FR" sz="2000" dirty="0"/>
              <a:t>Stockage : </a:t>
            </a:r>
            <a:r>
              <a:rPr lang="fr-FR" sz="1800" dirty="0"/>
              <a:t>les données sont distribué sur plusieurs machine et donc différente (Exemple: base de données distribué </a:t>
            </a:r>
            <a:r>
              <a:rPr lang="fr-FR" sz="1800" dirty="0" err="1"/>
              <a:t>mongodb</a:t>
            </a:r>
            <a:r>
              <a:rPr lang="fr-FR" sz="1800" dirty="0"/>
              <a:t>)</a:t>
            </a:r>
          </a:p>
          <a:p>
            <a:pPr lvl="3"/>
            <a:endParaRPr lang="fr-FR" sz="1800" dirty="0"/>
          </a:p>
          <a:p>
            <a:pPr lvl="3"/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/>
              <a:t>Parallèle</a:t>
            </a:r>
          </a:p>
          <a:p>
            <a:pPr marL="727200" lvl="4" indent="-457200"/>
            <a:r>
              <a:rPr lang="fr-FR" sz="2000" dirty="0"/>
              <a:t>Traitement : Le même traitement de données est fait sur plusieurs machine (exemple :  </a:t>
            </a:r>
            <a:r>
              <a:rPr lang="fr-FR" sz="2000" dirty="0" err="1"/>
              <a:t>map</a:t>
            </a:r>
            <a:r>
              <a:rPr lang="fr-FR" sz="2000" dirty="0"/>
              <a:t> </a:t>
            </a:r>
            <a:r>
              <a:rPr lang="fr-FR" sz="2000" dirty="0" err="1"/>
              <a:t>reduce</a:t>
            </a:r>
            <a:r>
              <a:rPr lang="fr-FR" sz="2000" dirty="0"/>
              <a:t>)</a:t>
            </a:r>
          </a:p>
          <a:p>
            <a:pPr marL="727200" lvl="4" indent="-457200"/>
            <a:r>
              <a:rPr lang="fr-FR" sz="2000" dirty="0"/>
              <a:t>Stockage :  même données répliquer sur plusieurs machine utilisé comme back up mais aussi comme machine supplémentaire pour la lecture (</a:t>
            </a:r>
            <a:r>
              <a:rPr lang="fr-FR" sz="2000" dirty="0" err="1"/>
              <a:t>dirty</a:t>
            </a:r>
            <a:r>
              <a:rPr lang="fr-FR" sz="2000" dirty="0"/>
              <a:t> </a:t>
            </a:r>
            <a:r>
              <a:rPr lang="fr-FR" sz="2000" dirty="0" err="1"/>
              <a:t>reads</a:t>
            </a:r>
            <a:r>
              <a:rPr lang="fr-FR" sz="2000" dirty="0"/>
              <a:t>)</a:t>
            </a:r>
          </a:p>
          <a:p>
            <a:pPr marL="2743200" lvl="6" indent="0">
              <a:buNone/>
            </a:pPr>
            <a:endParaRPr lang="fr-FR" dirty="0"/>
          </a:p>
          <a:p>
            <a:pPr lvl="5"/>
            <a:endParaRPr lang="fr-FR" dirty="0"/>
          </a:p>
          <a:p>
            <a:pPr lvl="5"/>
            <a:endParaRPr lang="fr-FR" dirty="0"/>
          </a:p>
          <a:p>
            <a:pPr lvl="5"/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74EDA0-57FD-492F-8BDD-03456415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Distribué et parallèle </a:t>
            </a:r>
          </a:p>
        </p:txBody>
      </p:sp>
    </p:spTree>
    <p:extLst>
      <p:ext uri="{BB962C8B-B14F-4D97-AF65-F5344CB8AC3E}">
        <p14:creationId xmlns:p14="http://schemas.microsoft.com/office/powerpoint/2010/main" val="286449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C28EB9-2D8D-4CE4-A7A1-C1DCD92E0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97B1D0-8284-4BD9-AE95-A66FCFDC13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5C2D1-98DE-4A09-A5DB-ADC6E2B5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distribué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5A6BE-AB95-437C-8719-81D138D6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723900"/>
            <a:ext cx="46863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C28EB9-2D8D-4CE4-A7A1-C1DCD92E0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97B1D0-8284-4BD9-AE95-A66FCFDC13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5C2D1-98DE-4A09-A5DB-ADC6E2B5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Stockage distribué</a:t>
            </a:r>
          </a:p>
        </p:txBody>
      </p:sp>
      <p:pic>
        <p:nvPicPr>
          <p:cNvPr id="1026" name="Picture 2" descr="Image result for mongodb">
            <a:extLst>
              <a:ext uri="{FF2B5EF4-FFF2-40B4-BE49-F238E27FC236}">
                <a16:creationId xmlns:a16="http://schemas.microsoft.com/office/drawing/2014/main" id="{C7D85712-9EE3-4C15-A9B7-9B59A43D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44" y="1333960"/>
            <a:ext cx="7458492" cy="45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8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C28EB9-2D8D-4CE4-A7A1-C1DCD92E0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97B1D0-8284-4BD9-AE95-A66FCFDC13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5C2D1-98DE-4A09-A5DB-ADC6E2B5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parallèle</a:t>
            </a:r>
          </a:p>
        </p:txBody>
      </p:sp>
      <p:pic>
        <p:nvPicPr>
          <p:cNvPr id="2050" name="Picture 2" descr="Image result for map reduce">
            <a:extLst>
              <a:ext uri="{FF2B5EF4-FFF2-40B4-BE49-F238E27FC236}">
                <a16:creationId xmlns:a16="http://schemas.microsoft.com/office/drawing/2014/main" id="{89411B3C-8B0E-444D-92A6-32D62E2BE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7F5F8"/>
              </a:clrFrom>
              <a:clrTo>
                <a:srgbClr val="F7F5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t="4125" r="10208" b="4205"/>
          <a:stretch/>
        </p:blipFill>
        <p:spPr bwMode="auto">
          <a:xfrm>
            <a:off x="1767016" y="1244184"/>
            <a:ext cx="8763574" cy="436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50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C28EB9-2D8D-4CE4-A7A1-C1DCD92E0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cap="none">
                <a:solidFill>
                  <a:schemeClr val="tx2"/>
                </a:solidFill>
              </a:rPr>
              <a:t>Sujet de la présentation – V°001 | 27 juillet 2018</a:t>
            </a:r>
            <a:endParaRPr lang="fr-FR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97B1D0-8284-4BD9-AE95-A66FCFDC13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5C2D1-98DE-4A09-A5DB-ADC6E2B5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stockage parallèle</a:t>
            </a:r>
          </a:p>
        </p:txBody>
      </p:sp>
      <p:pic>
        <p:nvPicPr>
          <p:cNvPr id="3074" name="Picture 2" descr="Image result for mongodb">
            <a:extLst>
              <a:ext uri="{FF2B5EF4-FFF2-40B4-BE49-F238E27FC236}">
                <a16:creationId xmlns:a16="http://schemas.microsoft.com/office/drawing/2014/main" id="{951C2F3E-AE36-4060-83CD-39F48839D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181100"/>
            <a:ext cx="70580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16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C55705-E857-4B0C-BC9E-A4F7496CD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D75FD-481D-412F-85CD-C113CE8CFF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721" y="103716"/>
            <a:ext cx="1022032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94868"/>
      </p:ext>
    </p:extLst>
  </p:cSld>
  <p:clrMapOvr>
    <a:masterClrMapping/>
  </p:clrMapOvr>
</p:sld>
</file>

<file path=ppt/theme/theme1.xml><?xml version="1.0" encoding="utf-8"?>
<a:theme xmlns:a="http://schemas.openxmlformats.org/drawingml/2006/main" name="ECONOCOM FR">
  <a:themeElements>
    <a:clrScheme name="ECO_NEW_CHART_PPT_2018_2019">
      <a:dk1>
        <a:srgbClr val="573EEF"/>
      </a:dk1>
      <a:lt1>
        <a:sysClr val="window" lastClr="FFFFFF"/>
      </a:lt1>
      <a:dk2>
        <a:srgbClr val="3E0D81"/>
      </a:dk2>
      <a:lt2>
        <a:srgbClr val="E7E6E6"/>
      </a:lt2>
      <a:accent1>
        <a:srgbClr val="573EEF"/>
      </a:accent1>
      <a:accent2>
        <a:srgbClr val="3E0D81"/>
      </a:accent2>
      <a:accent3>
        <a:srgbClr val="8727DB"/>
      </a:accent3>
      <a:accent4>
        <a:srgbClr val="F9D957"/>
      </a:accent4>
      <a:accent5>
        <a:srgbClr val="FF997F"/>
      </a:accent5>
      <a:accent6>
        <a:srgbClr val="CDB8FA"/>
      </a:accent6>
      <a:hlink>
        <a:srgbClr val="A954F3"/>
      </a:hlink>
      <a:folHlink>
        <a:srgbClr val="99E5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FR_econocom_v06" id="{6BD2BC2D-D4CC-4EDD-9665-8838CA53E5F5}" vid="{7A5F3061-9967-4EAE-A0B1-2FAC750A28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Template_FR_econocom_v06</Template>
  <TotalTime>0</TotalTime>
  <Words>1162</Words>
  <Application>Microsoft Office PowerPoint</Application>
  <PresentationFormat>Widescreen</PresentationFormat>
  <Paragraphs>225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Helvetica Neue</vt:lpstr>
      <vt:lpstr>Montserrat</vt:lpstr>
      <vt:lpstr>ECONOCOM FR</vt:lpstr>
      <vt:lpstr>NoSql et le big data</vt:lpstr>
      <vt:lpstr>Le Big Data</vt:lpstr>
      <vt:lpstr>Le Big Data</vt:lpstr>
      <vt:lpstr>Distribué et parallèle </vt:lpstr>
      <vt:lpstr>Traitement distribué</vt:lpstr>
      <vt:lpstr>Stockage distribué</vt:lpstr>
      <vt:lpstr>Traitement parallèle</vt:lpstr>
      <vt:lpstr>stockage parallèle</vt:lpstr>
      <vt:lpstr>PowerPoint Presentation</vt:lpstr>
      <vt:lpstr>Big data challenges ? The CAP theorème </vt:lpstr>
      <vt:lpstr>CAP theorème </vt:lpstr>
      <vt:lpstr>Base de donner ACID et BASE</vt:lpstr>
      <vt:lpstr>Base de donner ACID et BASE</vt:lpstr>
      <vt:lpstr>Le relationnel: un model robuste et fiable mais limité</vt:lpstr>
      <vt:lpstr>Le relationnel pour le big data, distribué?</vt:lpstr>
      <vt:lpstr>Données peu structuré </vt:lpstr>
      <vt:lpstr>Base de données relationnel limite</vt:lpstr>
      <vt:lpstr>NoSQL </vt:lpstr>
      <vt:lpstr>Base de données a colonne large</vt:lpstr>
      <vt:lpstr>Base de données Document</vt:lpstr>
      <vt:lpstr>Base de données clef valeur</vt:lpstr>
      <vt:lpstr>Base de données graphe</vt:lpstr>
      <vt:lpstr>Que fond les base de données NoSQL? </vt:lpstr>
      <vt:lpstr>TP Mongodb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SAVIN, STEPHANIE</dc:creator>
  <cp:lastModifiedBy>Gavin KEMP</cp:lastModifiedBy>
  <cp:revision>61</cp:revision>
  <dcterms:created xsi:type="dcterms:W3CDTF">2018-09-03T09:45:21Z</dcterms:created>
  <dcterms:modified xsi:type="dcterms:W3CDTF">2019-02-21T16:33:23Z</dcterms:modified>
</cp:coreProperties>
</file>