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zh-CN" altLang="en-US" sz="4000">
                <a:solidFill>
                  <a:schemeClr val="bg1"/>
                </a:solidFill>
              </a:rPr>
              <a:t>1.RTSP &amp; RTP协议</a:t>
            </a:r>
            <a:br>
              <a:rPr lang="zh-CN" altLang="en-US" sz="4000">
                <a:solidFill>
                  <a:schemeClr val="bg1"/>
                </a:solidFill>
              </a:rPr>
            </a:b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2.流媒体服务器EasyDarwin 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RTSP &amp; RTP协议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solidFill>
                  <a:schemeClr val="bg1"/>
                </a:solidFill>
              </a:rPr>
              <a:t>RTSP（Real Time Streaming Protocol）</a:t>
            </a:r>
            <a:endParaRPr lang="zh-CN" alt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RTP（Real-time Transport Protocol）</a:t>
            </a: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bg1"/>
                </a:solidFill>
              </a:rPr>
              <a:t>由</a:t>
            </a:r>
            <a:r>
              <a:rPr lang="en-US" altLang="zh-CN" sz="1600">
                <a:solidFill>
                  <a:schemeClr val="bg1"/>
                </a:solidFill>
              </a:rPr>
              <a:t>RTSP</a:t>
            </a:r>
            <a:r>
              <a:rPr lang="zh-CN" altLang="en-US" sz="1600">
                <a:solidFill>
                  <a:schemeClr val="bg1"/>
                </a:solidFill>
              </a:rPr>
              <a:t>建立</a:t>
            </a:r>
            <a:r>
              <a:rPr lang="en-US" altLang="zh-CN" sz="1600">
                <a:solidFill>
                  <a:schemeClr val="bg1"/>
                </a:solidFill>
              </a:rPr>
              <a:t>Server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en-US" altLang="zh-CN" sz="1600">
                <a:solidFill>
                  <a:schemeClr val="bg1"/>
                </a:solidFill>
              </a:rPr>
              <a:t>Client</a:t>
            </a:r>
            <a:r>
              <a:rPr lang="zh-CN" altLang="en-US" sz="1600">
                <a:solidFill>
                  <a:schemeClr val="bg1"/>
                </a:solidFill>
              </a:rPr>
              <a:t>的流媒体连接，由</a:t>
            </a:r>
            <a:r>
              <a:rPr lang="en-US" altLang="zh-CN" sz="1600">
                <a:solidFill>
                  <a:schemeClr val="bg1"/>
                </a:solidFill>
              </a:rPr>
              <a:t>RTP</a:t>
            </a:r>
            <a:r>
              <a:rPr lang="zh-CN" altLang="en-US" sz="1600">
                <a:solidFill>
                  <a:schemeClr val="bg1"/>
                </a:solidFill>
              </a:rPr>
              <a:t>承担流媒体数据的</a:t>
            </a:r>
            <a:r>
              <a:rPr lang="zh-CN" altLang="en-US" sz="1600">
                <a:solidFill>
                  <a:schemeClr val="bg1"/>
                </a:solidFill>
              </a:rPr>
              <a:t>传输。</a:t>
            </a:r>
            <a:endParaRPr lang="zh-CN" alt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RTSP</a:t>
            </a:r>
            <a:r>
              <a:rPr lang="zh-CN" altLang="en-US" sz="1600">
                <a:solidFill>
                  <a:schemeClr val="bg1"/>
                </a:solidFill>
              </a:rPr>
              <a:t>交互过程：</a:t>
            </a:r>
            <a:endParaRPr lang="zh-CN" alt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bg1"/>
                </a:solidFill>
              </a:rPr>
              <a:t>拉流客户端： </a:t>
            </a:r>
            <a:r>
              <a:rPr lang="en-US" altLang="zh-CN" sz="1600">
                <a:solidFill>
                  <a:schemeClr val="bg1"/>
                </a:solidFill>
              </a:rPr>
              <a:t>option -&gt; describe -&gt; setup -&gt; play -&gt; teardown</a:t>
            </a: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bg1"/>
                </a:solidFill>
              </a:rPr>
              <a:t>推流客户端： </a:t>
            </a:r>
            <a:r>
              <a:rPr lang="en-US" altLang="zh-CN" sz="1600">
                <a:solidFill>
                  <a:schemeClr val="bg1"/>
                </a:solidFill>
              </a:rPr>
              <a:t>option -&gt; announce -&gt; setup -&gt; play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- &gt; teardown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EasyDarwin </a:t>
            </a:r>
            <a:r>
              <a:rPr lang="zh-CN" altLang="en-US">
                <a:solidFill>
                  <a:schemeClr val="bg1"/>
                </a:solidFill>
              </a:rPr>
              <a:t>内部用</a:t>
            </a:r>
            <a:r>
              <a:rPr lang="zh-CN" altLang="en-US">
                <a:solidFill>
                  <a:schemeClr val="bg1"/>
                </a:solidFill>
              </a:rPr>
              <a:t>一个以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HashTable</a:t>
            </a:r>
            <a:r>
              <a:rPr lang="zh-CN" altLang="en-US">
                <a:solidFill>
                  <a:schemeClr val="bg1"/>
                </a:solidFill>
              </a:rPr>
              <a:t>用来存储所有的推流。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1</cp:revision>
  <dcterms:created xsi:type="dcterms:W3CDTF">2016-11-27T13:43:37Z</dcterms:created>
  <dcterms:modified xsi:type="dcterms:W3CDTF">2016-11-27T15:19:20Z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