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36"/>
  </p:notesMasterIdLst>
  <p:handoutMasterIdLst>
    <p:handoutMasterId r:id="rId37"/>
  </p:handoutMasterIdLst>
  <p:sldIdLst>
    <p:sldId id="261" r:id="rId2"/>
    <p:sldId id="290" r:id="rId3"/>
    <p:sldId id="305" r:id="rId4"/>
    <p:sldId id="296" r:id="rId5"/>
    <p:sldId id="344" r:id="rId6"/>
    <p:sldId id="339" r:id="rId7"/>
    <p:sldId id="345" r:id="rId8"/>
    <p:sldId id="346" r:id="rId9"/>
    <p:sldId id="347" r:id="rId10"/>
    <p:sldId id="348" r:id="rId11"/>
    <p:sldId id="350" r:id="rId12"/>
    <p:sldId id="349" r:id="rId13"/>
    <p:sldId id="356" r:id="rId14"/>
    <p:sldId id="351" r:id="rId15"/>
    <p:sldId id="352" r:id="rId16"/>
    <p:sldId id="353" r:id="rId17"/>
    <p:sldId id="354" r:id="rId18"/>
    <p:sldId id="355" r:id="rId19"/>
    <p:sldId id="342" r:id="rId20"/>
    <p:sldId id="357" r:id="rId21"/>
    <p:sldId id="358" r:id="rId22"/>
    <p:sldId id="359" r:id="rId23"/>
    <p:sldId id="360" r:id="rId24"/>
    <p:sldId id="337" r:id="rId25"/>
    <p:sldId id="366" r:id="rId26"/>
    <p:sldId id="343" r:id="rId27"/>
    <p:sldId id="341" r:id="rId28"/>
    <p:sldId id="361" r:id="rId29"/>
    <p:sldId id="340" r:id="rId30"/>
    <p:sldId id="363" r:id="rId31"/>
    <p:sldId id="364" r:id="rId32"/>
    <p:sldId id="365" r:id="rId33"/>
    <p:sldId id="362" r:id="rId34"/>
    <p:sldId id="312" r:id="rId35"/>
  </p:sldIdLst>
  <p:sldSz cx="12192000" cy="6858000"/>
  <p:notesSz cx="6797675" cy="9926638"/>
  <p:embeddedFontLst>
    <p:embeddedFont>
      <p:font typeface="AU Passata" panose="020B0503030502030804" pitchFamily="34" charset="0"/>
      <p:regular r:id="rId38"/>
      <p:bold r:id="rId39"/>
    </p:embeddedFont>
    <p:embeddedFont>
      <p:font typeface="AU Passata Light" panose="020B0303030902030804" pitchFamily="34" charset="0"/>
      <p:regular r:id="rId40"/>
      <p:bold r:id="rId41"/>
    </p:embeddedFont>
    <p:embeddedFont>
      <p:font typeface="AU Peto" panose="040C0B07020602020301" pitchFamily="82" charset="0"/>
      <p:regular r:id="rId42"/>
      <p:bold r:id="rId43"/>
    </p:embeddedFont>
    <p:embeddedFont>
      <p:font typeface="Calibri" panose="020F0502020204030204" pitchFamily="34" charset="0"/>
      <p:regular r:id="rId44"/>
      <p:bold r:id="rId45"/>
      <p:italic r:id="rId46"/>
      <p:boldItalic r:id="rId47"/>
    </p:embeddedFont>
    <p:embeddedFont>
      <p:font typeface="Georgia" panose="02040502050405020303" pitchFamily="18" charset="0"/>
      <p:regular r:id="rId48"/>
      <p:bold r:id="rId49"/>
      <p:italic r:id="rId50"/>
      <p:boldItalic r:id="rId51"/>
    </p:embeddedFont>
    <p:embeddedFont>
      <p:font typeface="Wingdings 3" panose="05040102010807070707" pitchFamily="18" charset="2"/>
      <p:regular r:id="rId52"/>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FFA1"/>
    <a:srgbClr val="FFE38B"/>
    <a:srgbClr val="80A5E8"/>
    <a:srgbClr val="2663D0"/>
    <a:srgbClr val="FF6D6D"/>
    <a:srgbClr val="D00000"/>
    <a:srgbClr val="C39BE1"/>
    <a:srgbClr val="7030A0"/>
    <a:srgbClr val="FF8989"/>
    <a:srgbClr val="FFF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7AF98-4BE0-43AC-8E2F-30654EFB3230}" v="67" dt="2023-11-16T12:49:25.696"/>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autoAdjust="0"/>
    <p:restoredTop sz="95441" autoAdjust="0"/>
  </p:normalViewPr>
  <p:slideViewPr>
    <p:cSldViewPr snapToObjects="1" showGuides="1">
      <p:cViewPr varScale="1">
        <p:scale>
          <a:sx n="98" d="100"/>
          <a:sy n="98" d="100"/>
        </p:scale>
        <p:origin x="90" y="59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‹nr.›</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‹nr.›</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90488" y="744538"/>
            <a:ext cx="6616700" cy="3722687"/>
          </a:xfrm>
        </p:spPr>
      </p:sp>
      <p:sp>
        <p:nvSpPr>
          <p:cNvPr id="3" name="Pladsholder til noter 2"/>
          <p:cNvSpPr>
            <a:spLocks noGrp="1"/>
          </p:cNvSpPr>
          <p:nvPr>
            <p:ph type="body" idx="1"/>
          </p:nvPr>
        </p:nvSpPr>
        <p:spPr/>
        <p:txBody>
          <a:bodyPr/>
          <a:lstStyle/>
          <a:p>
            <a:endParaRPr lang="en-GB" sz="1600" kern="1200" dirty="0">
              <a:solidFill>
                <a:schemeClr val="tx1"/>
              </a:solidFill>
              <a:effectLst/>
              <a:latin typeface="AU Passata" pitchFamily="34" charset="0"/>
              <a:ea typeface="+mn-ea"/>
              <a:cs typeface="Arial" charset="0"/>
            </a:endParaRPr>
          </a:p>
        </p:txBody>
      </p:sp>
      <p:sp>
        <p:nvSpPr>
          <p:cNvPr id="4" name="Pladsholder til slidenummer 3"/>
          <p:cNvSpPr>
            <a:spLocks noGrp="1"/>
          </p:cNvSpPr>
          <p:nvPr>
            <p:ph type="sldNum" sz="quarter" idx="10"/>
          </p:nvPr>
        </p:nvSpPr>
        <p:spPr/>
        <p:txBody>
          <a:bodyPr/>
          <a:lstStyle/>
          <a:p>
            <a:pPr>
              <a:defRPr/>
            </a:pPr>
            <a:fld id="{72C160C3-3AB6-49C1-8001-AFDAD271EB5B}" type="slidenum">
              <a:rPr lang="en-GB" smtClean="0"/>
              <a:pPr>
                <a:defRPr/>
              </a:pPr>
              <a:t>1</a:t>
            </a:fld>
            <a:endParaRPr lang="en-GB" dirty="0"/>
          </a:p>
        </p:txBody>
      </p:sp>
    </p:spTree>
    <p:extLst>
      <p:ext uri="{BB962C8B-B14F-4D97-AF65-F5344CB8AC3E}">
        <p14:creationId xmlns:p14="http://schemas.microsoft.com/office/powerpoint/2010/main" val="384300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90488" y="744538"/>
            <a:ext cx="6616700" cy="3722687"/>
          </a:xfrm>
        </p:spPr>
      </p:sp>
      <p:sp>
        <p:nvSpPr>
          <p:cNvPr id="3" name="Pladsholder til noter 2"/>
          <p:cNvSpPr>
            <a:spLocks noGrp="1"/>
          </p:cNvSpPr>
          <p:nvPr>
            <p:ph type="body" idx="1"/>
          </p:nvPr>
        </p:nvSpPr>
        <p:spPr/>
        <p:txBody>
          <a:bodyPr/>
          <a:lstStyle/>
          <a:p>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34</a:t>
            </a:fld>
            <a:endParaRPr lang="en-GB" dirty="0"/>
          </a:p>
        </p:txBody>
      </p:sp>
    </p:spTree>
    <p:extLst>
      <p:ext uri="{BB962C8B-B14F-4D97-AF65-F5344CB8AC3E}">
        <p14:creationId xmlns:p14="http://schemas.microsoft.com/office/powerpoint/2010/main" val="1653861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tx2"/>
          </a:solidFill>
        </p:spPr>
      </p:pic>
      <p:sp>
        <p:nvSpPr>
          <p:cNvPr id="34819" name="Title 1"/>
          <p:cNvSpPr>
            <a:spLocks noGrp="1" noChangeArrowheads="1"/>
          </p:cNvSpPr>
          <p:nvPr>
            <p:ph type="ctrTitle"/>
          </p:nvPr>
        </p:nvSpPr>
        <p:spPr>
          <a:xfrm>
            <a:off x="986096" y="2482346"/>
            <a:ext cx="10222987"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5" name="TextBox 14"/>
          <p:cNvSpPr txBox="1"/>
          <p:nvPr userDrawn="1"/>
        </p:nvSpPr>
        <p:spPr>
          <a:xfrm>
            <a:off x="-1974112" y="3082508"/>
            <a:ext cx="1826368"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sz="4799"/>
          </a:p>
          <a:p>
            <a:pPr algn="r">
              <a:lnSpc>
                <a:spcPct val="100000"/>
              </a:lnSpc>
            </a:pPr>
            <a:r>
              <a:rPr lang="en-GB" sz="1000" noProof="1">
                <a:solidFill>
                  <a:schemeClr val="tx1">
                    <a:lumMod val="75000"/>
                    <a:lumOff val="25000"/>
                  </a:schemeClr>
                </a:solidFill>
              </a:rPr>
              <a:t>AU Passata Bold</a:t>
            </a:r>
            <a:endParaRPr lang="en-GB" sz="4799" dirty="0"/>
          </a:p>
        </p:txBody>
      </p:sp>
      <p:sp>
        <p:nvSpPr>
          <p:cNvPr id="33" name="OFF_logo2Computed"/>
          <p:cNvSpPr txBox="1">
            <a:spLocks noChangeArrowheads="1"/>
          </p:cNvSpPr>
          <p:nvPr userDrawn="1"/>
        </p:nvSpPr>
        <p:spPr bwMode="auto">
          <a:xfrm>
            <a:off x="972256" y="5997600"/>
            <a:ext cx="2350657"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US" sz="600" cap="all" spc="40" baseline="0" dirty="0">
                <a:solidFill>
                  <a:schemeClr val="bg1"/>
                </a:solidFill>
                <a:latin typeface="AU Passata Light" pitchFamily="34" charset="0"/>
              </a:rPr>
              <a:t>Department of Animal and veterinary Sciences</a:t>
            </a:r>
            <a:endParaRPr lang="en-GB" sz="600" cap="all" spc="40" baseline="0" dirty="0">
              <a:solidFill>
                <a:schemeClr val="bg1"/>
              </a:solidFill>
              <a:latin typeface="AU Passata Light" pitchFamily="34" charset="0"/>
            </a:endParaRPr>
          </a:p>
        </p:txBody>
      </p:sp>
      <p:sp>
        <p:nvSpPr>
          <p:cNvPr id="34" name="Date_DateCustomA"/>
          <p:cNvSpPr txBox="1">
            <a:spLocks noChangeArrowheads="1"/>
          </p:cNvSpPr>
          <p:nvPr userDrawn="1"/>
        </p:nvSpPr>
        <p:spPr bwMode="auto">
          <a:xfrm>
            <a:off x="3692295" y="5997601"/>
            <a:ext cx="2272432"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16 </a:t>
            </a:r>
            <a:r>
              <a:rPr lang="en-GB" sz="700" b="0" cap="all" baseline="0" dirty="0" err="1">
                <a:solidFill>
                  <a:schemeClr val="bg1"/>
                </a:solidFill>
                <a:latin typeface="+mn-lt"/>
              </a:rPr>
              <a:t>november</a:t>
            </a:r>
            <a:r>
              <a:rPr lang="en-GB" sz="700" b="0" cap="all" baseline="0" dirty="0">
                <a:solidFill>
                  <a:schemeClr val="bg1"/>
                </a:solidFill>
                <a:latin typeface="+mn-lt"/>
              </a:rPr>
              <a:t> 2023</a:t>
            </a:r>
          </a:p>
        </p:txBody>
      </p:sp>
      <p:sp>
        <p:nvSpPr>
          <p:cNvPr id="36" name="USR_Title"/>
          <p:cNvSpPr txBox="1">
            <a:spLocks noChangeArrowheads="1"/>
          </p:cNvSpPr>
          <p:nvPr userDrawn="1"/>
        </p:nvSpPr>
        <p:spPr bwMode="auto">
          <a:xfrm>
            <a:off x="6241670" y="5997601"/>
            <a:ext cx="2983193" cy="582176"/>
          </a:xfrm>
          <a:prstGeom prst="rect">
            <a:avLst/>
          </a:prstGeom>
          <a:noFill/>
          <a:ln w="1778" algn="ctr">
            <a:noFill/>
            <a:miter lim="800000"/>
            <a:headEnd/>
            <a:tailEnd/>
          </a:ln>
          <a:effectLst/>
        </p:spPr>
        <p:txBody>
          <a:bodyPr lIns="0" tIns="475200" rIns="0" bIns="0" anchor="t" anchorCtr="0">
            <a:spAutoFit/>
          </a:bodyPr>
          <a:lstStyle/>
          <a:p>
            <a:pPr algn="l" defTabSz="1073124">
              <a:lnSpc>
                <a:spcPct val="95000"/>
              </a:lnSpc>
              <a:tabLst>
                <a:tab pos="1079973" algn="l"/>
              </a:tabLst>
              <a:defRPr/>
            </a:pPr>
            <a:r>
              <a:rPr lang="en-GB" sz="700" b="0" cap="all" baseline="0" dirty="0">
                <a:solidFill>
                  <a:schemeClr val="bg1"/>
                </a:solidFill>
                <a:latin typeface="+mn-lt"/>
              </a:rPr>
              <a:t>Senior Researcher</a:t>
            </a:r>
          </a:p>
        </p:txBody>
      </p:sp>
      <p:sp>
        <p:nvSpPr>
          <p:cNvPr id="35" name="FLD_Event"/>
          <p:cNvSpPr txBox="1">
            <a:spLocks noChangeArrowheads="1"/>
          </p:cNvSpPr>
          <p:nvPr userDrawn="1"/>
        </p:nvSpPr>
        <p:spPr bwMode="auto">
          <a:xfrm>
            <a:off x="3692295" y="5997601"/>
            <a:ext cx="2272432"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US" sz="700" b="0" cap="all" baseline="0" dirty="0">
                <a:solidFill>
                  <a:schemeClr val="bg1"/>
                </a:solidFill>
                <a:latin typeface="+mn-lt"/>
              </a:rPr>
              <a:t>Power Simulations using R</a:t>
            </a:r>
            <a:endParaRPr lang="en-GB" sz="700" b="0" cap="all" baseline="0" dirty="0">
              <a:solidFill>
                <a:schemeClr val="bg1"/>
              </a:solidFill>
              <a:latin typeface="+mn-lt"/>
            </a:endParaRPr>
          </a:p>
        </p:txBody>
      </p:sp>
      <p:sp>
        <p:nvSpPr>
          <p:cNvPr id="37" name="USR_Name"/>
          <p:cNvSpPr txBox="1">
            <a:spLocks noChangeArrowheads="1"/>
          </p:cNvSpPr>
          <p:nvPr userDrawn="1"/>
        </p:nvSpPr>
        <p:spPr bwMode="auto">
          <a:xfrm>
            <a:off x="6241670" y="5997601"/>
            <a:ext cx="2983193" cy="447676"/>
          </a:xfrm>
          <a:prstGeom prst="rect">
            <a:avLst/>
          </a:prstGeom>
          <a:noFill/>
          <a:ln w="1778" algn="ctr">
            <a:noFill/>
            <a:miter lim="800000"/>
            <a:headEnd/>
            <a:tailEnd/>
          </a:ln>
          <a:effectLst/>
        </p:spPr>
        <p:txBody>
          <a:bodyPr lIns="0" tIns="342000" rIns="0" bIns="0" anchor="t" anchorCtr="0">
            <a:spAutoFit/>
          </a:bodyPr>
          <a:lstStyle/>
          <a:p>
            <a:pPr algn="l" defTabSz="990575">
              <a:lnSpc>
                <a:spcPct val="95000"/>
              </a:lnSpc>
              <a:tabLst>
                <a:tab pos="1079973" algn="l"/>
              </a:tabLst>
              <a:defRPr/>
            </a:pPr>
            <a:r>
              <a:rPr lang="en-GB" sz="700" b="0" cap="all" baseline="0" dirty="0">
                <a:solidFill>
                  <a:schemeClr val="bg1"/>
                </a:solidFill>
                <a:latin typeface="+mn-lt"/>
              </a:rPr>
              <a:t>Leslie Foldager</a:t>
            </a:r>
          </a:p>
        </p:txBody>
      </p:sp>
      <p:sp>
        <p:nvSpPr>
          <p:cNvPr id="39" name="OFF_logo1Computed"/>
          <p:cNvSpPr/>
          <p:nvPr userDrawn="1"/>
        </p:nvSpPr>
        <p:spPr bwMode="auto">
          <a:xfrm>
            <a:off x="972254" y="5997601"/>
            <a:ext cx="665247" cy="589622"/>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79" y="5997600"/>
            <a:ext cx="557715" cy="558000"/>
          </a:xfrm>
          <a:prstGeom prst="rect">
            <a:avLst/>
          </a:prstGeom>
        </p:spPr>
      </p:pic>
      <p:pic>
        <p:nvPicPr>
          <p:cNvPr id="320453340" name="SecondaryLogo"/>
          <p:cNvPicPr>
            <a:picLocks noChangeAspect="1"/>
          </p:cNvPicPr>
          <p:nvPr/>
        </p:nvPicPr>
        <p:blipFill>
          <a:blip r:embed="rId4"/>
          <a:stretch>
            <a:fillRect/>
          </a:stretch>
        </p:blipFill>
        <p:spPr>
          <a:xfrm>
            <a:off x="10208660" y="5997600"/>
            <a:ext cx="1658669"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4784" y="5997603"/>
            <a:ext cx="71753" cy="557999"/>
          </a:xfrm>
          <a:prstGeom prst="rect">
            <a:avLst/>
          </a:prstGeom>
        </p:spPr>
      </p:pic>
      <p:sp>
        <p:nvSpPr>
          <p:cNvPr id="4" name="Slide Number Placeholder 3"/>
          <p:cNvSpPr>
            <a:spLocks noGrp="1"/>
          </p:cNvSpPr>
          <p:nvPr>
            <p:ph type="sldNum" sz="quarter" idx="12"/>
          </p:nvPr>
        </p:nvSpPr>
        <p:spPr>
          <a:xfrm>
            <a:off x="11811068" y="6581497"/>
            <a:ext cx="252067" cy="153888"/>
          </a:xfrm>
        </p:spPr>
        <p:txBody>
          <a:bodyPr/>
          <a:lstStyle>
            <a:lvl1pPr>
              <a:defRPr>
                <a:solidFill>
                  <a:schemeClr val="bg1"/>
                </a:solidFill>
              </a:defRPr>
            </a:lvl1pPr>
          </a:lstStyle>
          <a:p>
            <a:pPr>
              <a:defRPr/>
            </a:pPr>
            <a:fld id="{E90C1E0A-682D-40DC-B1EA-26C007FDC330}" type="slidenum">
              <a:rPr lang="en-GB" smtClean="0"/>
              <a:pPr>
                <a:defRPr/>
              </a:pPr>
              <a:t>‹nr.›</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3" name="Footer Placeholder 2" hidden="1"/>
          <p:cNvSpPr>
            <a:spLocks noGrp="1"/>
          </p:cNvSpPr>
          <p:nvPr>
            <p:ph type="ftr" sz="quarter" idx="11"/>
          </p:nvPr>
        </p:nvSpPr>
        <p:spPr/>
        <p:txBody>
          <a:bodyPr/>
          <a:lstStyle/>
          <a:p>
            <a:endParaRPr lang="en-GB" dirty="0"/>
          </a:p>
        </p:txBody>
      </p:sp>
      <p:pic>
        <p:nvPicPr>
          <p:cNvPr id="17" name="Billed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83" y="316800"/>
            <a:ext cx="5646271" cy="26532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7" name="Picture Placeholder 2"/>
          <p:cNvSpPr>
            <a:spLocks noGrp="1"/>
          </p:cNvSpPr>
          <p:nvPr>
            <p:ph type="pic" sz="quarter" idx="13" hasCustomPrompt="1"/>
          </p:nvPr>
        </p:nvSpPr>
        <p:spPr>
          <a:xfrm>
            <a:off x="316883" y="3237372"/>
            <a:ext cx="5646271" cy="2653200"/>
          </a:xfrm>
        </p:spPr>
        <p:txBody>
          <a:bodyPr/>
          <a:lstStyle>
            <a:lvl1pPr marL="0" indent="0">
              <a:buFontTx/>
              <a:buNone/>
              <a:defRPr b="0"/>
            </a:lvl1pPr>
          </a:lstStyle>
          <a:p>
            <a:r>
              <a:rPr lang="en-GB" dirty="0"/>
              <a:t>Click here and add image via Templafy Image Library</a:t>
            </a:r>
            <a:endParaRPr lang="en-GB"/>
          </a:p>
        </p:txBody>
      </p:sp>
      <p:sp>
        <p:nvSpPr>
          <p:cNvPr id="5" name="Picture Placeholder 3"/>
          <p:cNvSpPr>
            <a:spLocks noGrp="1"/>
          </p:cNvSpPr>
          <p:nvPr>
            <p:ph type="pic" sz="quarter" idx="12" hasCustomPrompt="1"/>
          </p:nvPr>
        </p:nvSpPr>
        <p:spPr>
          <a:xfrm>
            <a:off x="6233223" y="316800"/>
            <a:ext cx="5646271" cy="55836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16/11/2023</a:t>
            </a:fld>
            <a:r>
              <a:rPr lang="en-GB" dirty="0"/>
              <a:t>26/08/2019</a:t>
            </a:r>
          </a:p>
        </p:txBody>
      </p:sp>
      <p:sp>
        <p:nvSpPr>
          <p:cNvPr id="9" name="Footer Placeholder 8" hidden="1"/>
          <p:cNvSpPr>
            <a:spLocks noGrp="1"/>
          </p:cNvSpPr>
          <p:nvPr>
            <p:ph type="ftr" sz="quarter" idx="15"/>
          </p:nvPr>
        </p:nvSpPr>
        <p:spPr/>
        <p:txBody>
          <a:bodyPr/>
          <a:lstStyle/>
          <a:p>
            <a:endParaRPr lang="en-GB" dirty="0"/>
          </a:p>
        </p:txBody>
      </p:sp>
      <p:pic>
        <p:nvPicPr>
          <p:cNvPr id="11" name="Bille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3" userDrawn="1">
          <p15:clr>
            <a:srgbClr val="A4A3A4"/>
          </p15:clr>
        </p15:guide>
        <p15:guide id="2" pos="3756"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83" y="316800"/>
            <a:ext cx="5646271"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4" name="Picture Placeholder 2"/>
          <p:cNvSpPr>
            <a:spLocks noGrp="1"/>
          </p:cNvSpPr>
          <p:nvPr>
            <p:ph type="pic" sz="quarter" idx="11" hasCustomPrompt="1"/>
          </p:nvPr>
        </p:nvSpPr>
        <p:spPr>
          <a:xfrm>
            <a:off x="6233223" y="316800"/>
            <a:ext cx="5646271" cy="2653200"/>
          </a:xfrm>
        </p:spPr>
        <p:txBody>
          <a:bodyPr/>
          <a:lstStyle>
            <a:lvl1pPr marL="0" indent="0">
              <a:buFontTx/>
              <a:buNone/>
              <a:defRPr b="0"/>
            </a:lvl1pPr>
          </a:lstStyle>
          <a:p>
            <a:r>
              <a:rPr lang="en-GB" dirty="0"/>
              <a:t>Click here and add image via Templafy Image Library</a:t>
            </a:r>
            <a:endParaRPr lang="en-GB"/>
          </a:p>
        </p:txBody>
      </p:sp>
      <p:sp>
        <p:nvSpPr>
          <p:cNvPr id="7" name="Picture Placeholder 3"/>
          <p:cNvSpPr>
            <a:spLocks noGrp="1"/>
          </p:cNvSpPr>
          <p:nvPr>
            <p:ph type="pic" sz="quarter" idx="13" hasCustomPrompt="1"/>
          </p:nvPr>
        </p:nvSpPr>
        <p:spPr>
          <a:xfrm>
            <a:off x="6233223" y="3237372"/>
            <a:ext cx="5646271" cy="26532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16/11/2023</a:t>
            </a:fld>
            <a:r>
              <a:rPr lang="en-GB" dirty="0"/>
              <a:t>26/08/2019</a:t>
            </a:r>
          </a:p>
        </p:txBody>
      </p:sp>
      <p:sp>
        <p:nvSpPr>
          <p:cNvPr id="9" name="Footer Placeholder 8" hidden="1"/>
          <p:cNvSpPr>
            <a:spLocks noGrp="1"/>
          </p:cNvSpPr>
          <p:nvPr>
            <p:ph type="ftr" sz="quarter" idx="15"/>
          </p:nvPr>
        </p:nvSpPr>
        <p:spPr/>
        <p:txBody>
          <a:bodyPr/>
          <a:lstStyle/>
          <a:p>
            <a:endParaRPr lang="en-GB" dirty="0"/>
          </a:p>
        </p:txBody>
      </p:sp>
      <p:pic>
        <p:nvPicPr>
          <p:cNvPr id="11" name="Bille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3" userDrawn="1">
          <p15:clr>
            <a:srgbClr val="A4A3A4"/>
          </p15:clr>
        </p15:guide>
        <p15:guide id="2" pos="3756"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96" y="315913"/>
            <a:ext cx="11560011" cy="6220354"/>
          </a:xfrm>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16/11/2023</a:t>
            </a:fld>
            <a:r>
              <a:rPr lang="en-GB" dirty="0"/>
              <a:t>26/08/2019</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1" y="3"/>
            <a:ext cx="12192000"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377"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16/11/2023</a:t>
            </a:fld>
            <a:r>
              <a:rPr lang="en-GB" dirty="0"/>
              <a:t>26/08/2019</a:t>
            </a:r>
          </a:p>
        </p:txBody>
      </p:sp>
      <p:sp>
        <p:nvSpPr>
          <p:cNvPr id="8" name="Footer Placeholder 7" hidden="1"/>
          <p:cNvSpPr>
            <a:spLocks noGrp="1"/>
          </p:cNvSpPr>
          <p:nvPr>
            <p:ph type="ftr" sz="quarter" idx="14"/>
          </p:nvPr>
        </p:nvSpPr>
        <p:spPr/>
        <p:txBody>
          <a:bodyPr/>
          <a:lstStyle/>
          <a:p>
            <a:endParaRPr lang="en-GB" dirty="0"/>
          </a:p>
        </p:txBody>
      </p:sp>
      <p:sp>
        <p:nvSpPr>
          <p:cNvPr id="11" name="Text Placeholder 61"/>
          <p:cNvSpPr>
            <a:spLocks noGrp="1"/>
          </p:cNvSpPr>
          <p:nvPr>
            <p:ph type="body" sz="quarter" idx="16" hasCustomPrompt="1"/>
          </p:nvPr>
        </p:nvSpPr>
        <p:spPr>
          <a:xfrm>
            <a:off x="1846422" y="1412776"/>
            <a:ext cx="8499157" cy="3744416"/>
          </a:xfrm>
        </p:spPr>
        <p:txBody>
          <a:bodyPr/>
          <a:lstStyle>
            <a:lvl1pPr marL="431989" indent="-431989" algn="ctr">
              <a:lnSpc>
                <a:spcPct val="107000"/>
              </a:lnSpc>
              <a:buSzPct val="250000"/>
              <a:buFontTx/>
              <a:buBlip>
                <a:blip r:embed="rId2"/>
              </a:buBlip>
              <a:defRPr sz="2800">
                <a:latin typeface="Georgia" panose="02040502050405020303" pitchFamily="18" charset="0"/>
              </a:defRPr>
            </a:lvl1pPr>
            <a:lvl2pPr marL="215995" indent="-215995"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en-GB" dirty="0"/>
              <a:t>Click to add Quote text, for next level ENTER and TAB</a:t>
            </a:r>
            <a:endParaRPr lang="en-GB"/>
          </a:p>
          <a:p>
            <a:pPr lvl="1"/>
            <a:r>
              <a:rPr lang="en-GB" dirty="0"/>
              <a:t>Second level</a:t>
            </a:r>
            <a:endParaRPr lang="en-GB"/>
          </a:p>
          <a:p>
            <a:pPr lvl="2"/>
            <a:endParaRPr lang="en-GB"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1" y="3"/>
            <a:ext cx="12192000"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377"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95" y="230400"/>
            <a:ext cx="11566212" cy="752400"/>
          </a:xfrm>
        </p:spPr>
        <p:txBody>
          <a:bodyPr anchor="t" anchorCtr="0"/>
          <a:lstStyle/>
          <a:p>
            <a:r>
              <a:rPr lang="en-GB" dirty="0"/>
              <a:t>Click to edit Master title style</a:t>
            </a:r>
            <a:endParaRPr lang="en-GB"/>
          </a:p>
        </p:txBody>
      </p:sp>
      <p:sp>
        <p:nvSpPr>
          <p:cNvPr id="7" name="Text Placeholder 2"/>
          <p:cNvSpPr>
            <a:spLocks noGrp="1"/>
          </p:cNvSpPr>
          <p:nvPr>
            <p:ph type="body" sz="quarter" idx="11" hasCustomPrompt="1"/>
          </p:nvPr>
        </p:nvSpPr>
        <p:spPr>
          <a:xfrm>
            <a:off x="2998849" y="1853461"/>
            <a:ext cx="6266328" cy="2725288"/>
          </a:xfrm>
        </p:spPr>
        <p:txBody>
          <a:bodyPr/>
          <a:lstStyle>
            <a:lvl1pPr marL="431989" indent="-431989" algn="ctr">
              <a:lnSpc>
                <a:spcPct val="107000"/>
              </a:lnSpc>
              <a:buSzPct val="250000"/>
              <a:buFontTx/>
              <a:buBlip>
                <a:blip r:embed="rId2"/>
              </a:buBlip>
              <a:defRPr sz="2800">
                <a:latin typeface="Georgia" panose="02040502050405020303" pitchFamily="18" charset="0"/>
              </a:defRPr>
            </a:lvl1pPr>
            <a:lvl2pPr marL="215995" indent="-215995" algn="ctr">
              <a:lnSpc>
                <a:spcPct val="99000"/>
              </a:lnSpc>
              <a:buFont typeface="Arial" panose="020B0604020202020204" pitchFamily="34" charset="0"/>
              <a:buChar char="-"/>
              <a:defRPr sz="2000" cap="all" baseline="0">
                <a:latin typeface="Georgia" panose="02040502050405020303" pitchFamily="18" charset="0"/>
              </a:defRPr>
            </a:lvl2pPr>
            <a:lvl3pPr marL="575986" indent="0">
              <a:buNone/>
              <a:defRPr/>
            </a:lvl3pPr>
          </a:lstStyle>
          <a:p>
            <a:pPr lvl="0"/>
            <a:r>
              <a:rPr lang="en-GB" dirty="0"/>
              <a:t>Click to add Quote text, for next level ENTER and TAB</a:t>
            </a:r>
            <a:endParaRPr lang="en-GB"/>
          </a:p>
          <a:p>
            <a:pPr lvl="1"/>
            <a:r>
              <a:rPr lang="en-GB" dirty="0"/>
              <a:t>Second level</a:t>
            </a:r>
            <a:endParaRPr lang="en-GB"/>
          </a:p>
        </p:txBody>
      </p:sp>
      <p:sp>
        <p:nvSpPr>
          <p:cNvPr id="11" name="Slide Number Placeholder 10"/>
          <p:cNvSpPr>
            <a:spLocks noGrp="1"/>
          </p:cNvSpPr>
          <p:nvPr>
            <p:ph type="sldNum" sz="quarter" idx="15"/>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16/11/2023</a:t>
            </a:fld>
            <a:r>
              <a:rPr lang="en-GB" dirty="0"/>
              <a:t>26/08/2019</a:t>
            </a:r>
          </a:p>
        </p:txBody>
      </p:sp>
      <p:sp>
        <p:nvSpPr>
          <p:cNvPr id="10" name="Footer Placeholder 9" hidden="1"/>
          <p:cNvSpPr>
            <a:spLocks noGrp="1"/>
          </p:cNvSpPr>
          <p:nvPr>
            <p:ph type="ftr" sz="quarter" idx="14"/>
          </p:nvPr>
        </p:nvSpPr>
        <p:spPr/>
        <p:txBody>
          <a:bodyPr/>
          <a:lstStyle/>
          <a:p>
            <a:endParaRPr lang="en-GB" dirty="0"/>
          </a:p>
        </p:txBody>
      </p:sp>
      <p:pic>
        <p:nvPicPr>
          <p:cNvPr id="9" name="Bille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99" y="328612"/>
            <a:ext cx="11553659" cy="6213475"/>
          </a:xfrm>
        </p:spPr>
        <p:txBody>
          <a:body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8" name="Slide Number Placeholder 7"/>
          <p:cNvSpPr>
            <a:spLocks noGrp="1"/>
          </p:cNvSpPr>
          <p:nvPr>
            <p:ph type="sldNum" sz="quarter" idx="15"/>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16/11/2023</a:t>
            </a:fld>
            <a:r>
              <a:rPr lang="en-GB" dirty="0"/>
              <a:t>26/08/2019</a:t>
            </a:r>
          </a:p>
        </p:txBody>
      </p:sp>
      <p:sp>
        <p:nvSpPr>
          <p:cNvPr id="7" name="Footer Placeholder 6"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a:p>
        </p:txBody>
      </p:sp>
      <p:sp>
        <p:nvSpPr>
          <p:cNvPr id="6" name="TextBox 5"/>
          <p:cNvSpPr txBox="1"/>
          <p:nvPr userDrawn="1"/>
        </p:nvSpPr>
        <p:spPr>
          <a:xfrm>
            <a:off x="-2160917" y="1022479"/>
            <a:ext cx="2013173" cy="473425"/>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Light</a:t>
            </a:r>
            <a:endParaRPr lang="en-GB" sz="4799" dirty="0"/>
          </a:p>
        </p:txBody>
      </p:sp>
      <p:sp>
        <p:nvSpPr>
          <p:cNvPr id="9" name="Slide Number Placeholder 8"/>
          <p:cNvSpPr>
            <a:spLocks noGrp="1"/>
          </p:cNvSpPr>
          <p:nvPr>
            <p:ph type="sldNum" sz="quarter" idx="12"/>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8" name="Footer Placeholder 7" hidden="1"/>
          <p:cNvSpPr>
            <a:spLocks noGrp="1"/>
          </p:cNvSpPr>
          <p:nvPr>
            <p:ph type="ftr" sz="quarter" idx="11"/>
          </p:nvPr>
        </p:nvSpPr>
        <p:spPr/>
        <p:txBody>
          <a:bodyPr/>
          <a:lstStyle/>
          <a:p>
            <a:endParaRPr lang="en-GB" dirty="0"/>
          </a:p>
        </p:txBody>
      </p:sp>
      <p:pic>
        <p:nvPicPr>
          <p:cNvPr id="10" name="Bille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6021" y="1340768"/>
            <a:ext cx="1224455"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377"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4" name="Footer Placeholder 3" hidden="1"/>
          <p:cNvSpPr>
            <a:spLocks noGrp="1"/>
          </p:cNvSpPr>
          <p:nvPr>
            <p:ph type="ftr" sz="quarter" idx="11"/>
          </p:nvPr>
        </p:nvSpPr>
        <p:spPr/>
        <p:txBody>
          <a:bodyPr/>
          <a:lstStyle/>
          <a:p>
            <a:endParaRPr lang="en-GB" dirty="0"/>
          </a:p>
        </p:txBody>
      </p:sp>
      <p:pic>
        <p:nvPicPr>
          <p:cNvPr id="6" name="Bille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0035" y="2163364"/>
            <a:ext cx="2531931"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7" name="Footer Placeholder 6" hidden="1"/>
          <p:cNvSpPr>
            <a:spLocks noGrp="1"/>
          </p:cNvSpPr>
          <p:nvPr>
            <p:ph type="ftr" sz="quarter" idx="11"/>
          </p:nvPr>
        </p:nvSpPr>
        <p:spPr/>
        <p:txBody>
          <a:bodyPr/>
          <a:lstStyle/>
          <a:p>
            <a:endParaRPr lang="en-GB" dirty="0"/>
          </a:p>
        </p:txBody>
      </p:sp>
      <p:sp>
        <p:nvSpPr>
          <p:cNvPr id="9" name="Slide Number Placeholder 8" hidden="1"/>
          <p:cNvSpPr>
            <a:spLocks noGrp="1"/>
          </p:cNvSpPr>
          <p:nvPr>
            <p:ph type="sldNum" sz="quarter" idx="12"/>
          </p:nvPr>
        </p:nvSpPr>
        <p:spPr>
          <a:xfrm>
            <a:off x="0" y="7020003"/>
            <a:ext cx="0" cy="769441"/>
          </a:xfrm>
        </p:spPr>
        <p:txBody>
          <a:bodyPr/>
          <a:lstStyle>
            <a:lvl1pPr>
              <a:defRPr sz="133">
                <a:noFill/>
              </a:defRPr>
            </a:lvl1pPr>
          </a:lstStyle>
          <a:p>
            <a:pPr>
              <a:defRPr/>
            </a:pPr>
            <a:fld id="{E90C1E0A-682D-40DC-B1EA-26C007FDC330}" type="slidenum">
              <a:rPr lang="en-GB" smtClean="0"/>
              <a:pPr>
                <a:defRPr/>
              </a:pPr>
              <a:t>‹nr.›</a:t>
            </a:fld>
            <a:endParaRPr lang="en-GB"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 name="Pladsholder til tekst 2"/>
          <p:cNvSpPr txBox="1">
            <a:spLocks/>
          </p:cNvSpPr>
          <p:nvPr userDrawn="1"/>
        </p:nvSpPr>
        <p:spPr>
          <a:xfrm>
            <a:off x="1091199" y="2098692"/>
            <a:ext cx="12748736" cy="1324409"/>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a:solidFill>
                  <a:schemeClr val="accent6"/>
                </a:solidFill>
                <a:latin typeface="AU Peto" panose="040C0B07020602020301" pitchFamily="82" charset="0"/>
              </a:rPr>
              <a:t>Aarhus</a:t>
            </a:r>
            <a:endParaRPr lang="en-GB" sz="2200"/>
          </a:p>
        </p:txBody>
      </p:sp>
      <p:sp>
        <p:nvSpPr>
          <p:cNvPr id="6" name="Pladsholder til tekst 2"/>
          <p:cNvSpPr txBox="1">
            <a:spLocks/>
          </p:cNvSpPr>
          <p:nvPr userDrawn="1"/>
        </p:nvSpPr>
        <p:spPr>
          <a:xfrm>
            <a:off x="7441479" y="2093603"/>
            <a:ext cx="4357619"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err="1">
                <a:solidFill>
                  <a:schemeClr val="bg1"/>
                </a:solidFill>
                <a:latin typeface="AU Peto" panose="040C0B07020602020301" pitchFamily="82" charset="0"/>
              </a:rPr>
              <a:t>uni</a:t>
            </a:r>
            <a:endParaRPr lang="en-GB"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983" y="3428553"/>
            <a:ext cx="929145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en-GB" sz="10000" kern="0" dirty="0" err="1">
                <a:solidFill>
                  <a:schemeClr val="bg1"/>
                </a:solidFill>
                <a:latin typeface="AU Peto" panose="040C0B07020602020301" pitchFamily="82" charset="0"/>
              </a:rPr>
              <a:t>versiet</a:t>
            </a:r>
            <a:endParaRPr lang="en-GB"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16/11/2023</a:t>
            </a:fld>
            <a:r>
              <a:rPr lang="en-GB" dirty="0"/>
              <a:t>26/08/2019</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3"/>
            <a:ext cx="0" cy="769441"/>
          </a:xfrm>
        </p:spPr>
        <p:txBody>
          <a:bodyPr/>
          <a:lstStyle>
            <a:lvl1pPr>
              <a:defRPr sz="133">
                <a:noFill/>
              </a:defRPr>
            </a:lvl1pPr>
          </a:lstStyle>
          <a:p>
            <a:pPr>
              <a:defRPr/>
            </a:pPr>
            <a:fld id="{E90C1E0A-682D-40DC-B1EA-26C007FDC330}" type="slidenum">
              <a:rPr lang="en-GB" smtClean="0"/>
              <a:pPr>
                <a:defRPr/>
              </a:pPr>
              <a:t>‹nr.›</a:t>
            </a:fld>
            <a:endParaRPr lang="en-GB"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19" name="White Top Rectangle"/>
          <p:cNvSpPr>
            <a:spLocks noChangeArrowheads="1"/>
          </p:cNvSpPr>
          <p:nvPr userDrawn="1"/>
        </p:nvSpPr>
        <p:spPr bwMode="auto">
          <a:xfrm>
            <a:off x="986097" y="3443622"/>
            <a:ext cx="648169" cy="46800"/>
          </a:xfrm>
          <a:prstGeom prst="rect">
            <a:avLst/>
          </a:prstGeom>
          <a:solidFill>
            <a:schemeClr val="bg1"/>
          </a:solidFill>
          <a:ln w="9525">
            <a:noFill/>
            <a:miter lim="800000"/>
            <a:headEnd/>
            <a:tailEnd/>
          </a:ln>
          <a:effectLst/>
        </p:spPr>
        <p:txBody>
          <a:bodyPr wrap="none" anchor="ctr"/>
          <a:lstStyle/>
          <a:p>
            <a:pPr>
              <a:defRPr/>
            </a:pPr>
            <a:endParaRPr lang="en-GB" sz="4799" dirty="0"/>
          </a:p>
        </p:txBody>
      </p:sp>
      <p:sp>
        <p:nvSpPr>
          <p:cNvPr id="34819" name="Title 1"/>
          <p:cNvSpPr>
            <a:spLocks noGrp="1" noChangeArrowheads="1"/>
          </p:cNvSpPr>
          <p:nvPr>
            <p:ph type="ctrTitle"/>
          </p:nvPr>
        </p:nvSpPr>
        <p:spPr>
          <a:xfrm>
            <a:off x="982101" y="1520318"/>
            <a:ext cx="9545793"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4" name="Text Placeholder 3"/>
          <p:cNvSpPr>
            <a:spLocks noGrp="1"/>
          </p:cNvSpPr>
          <p:nvPr>
            <p:ph type="body" sz="quarter" idx="11"/>
          </p:nvPr>
        </p:nvSpPr>
        <p:spPr>
          <a:xfrm>
            <a:off x="986096" y="3715434"/>
            <a:ext cx="7163077"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endParaRPr lang="en-GB"/>
          </a:p>
        </p:txBody>
      </p:sp>
      <p:sp>
        <p:nvSpPr>
          <p:cNvPr id="22" name="TextBox 21"/>
          <p:cNvSpPr txBox="1"/>
          <p:nvPr userDrawn="1"/>
        </p:nvSpPr>
        <p:spPr>
          <a:xfrm>
            <a:off x="-2160917" y="2132856"/>
            <a:ext cx="2013173" cy="738664"/>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bold</a:t>
            </a:r>
            <a:endParaRPr lang="en-GB" sz="4799" dirty="0"/>
          </a:p>
        </p:txBody>
      </p:sp>
      <p:sp>
        <p:nvSpPr>
          <p:cNvPr id="38" name="OFF_logo2Computed"/>
          <p:cNvSpPr txBox="1">
            <a:spLocks noChangeArrowheads="1"/>
          </p:cNvSpPr>
          <p:nvPr userDrawn="1"/>
        </p:nvSpPr>
        <p:spPr bwMode="auto">
          <a:xfrm>
            <a:off x="972256" y="5997600"/>
            <a:ext cx="2350657"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US" sz="600" cap="all" spc="40" baseline="0" dirty="0">
                <a:solidFill>
                  <a:schemeClr val="bg1"/>
                </a:solidFill>
                <a:latin typeface="AU Passata Light" pitchFamily="34" charset="0"/>
              </a:rPr>
              <a:t>Department of Animal and veterinary Sciences</a:t>
            </a:r>
            <a:endParaRPr lang="en-GB" sz="600" cap="all" spc="40" baseline="0" dirty="0">
              <a:solidFill>
                <a:schemeClr val="bg1"/>
              </a:solidFill>
              <a:latin typeface="AU Passata Light" pitchFamily="34" charset="0"/>
            </a:endParaRPr>
          </a:p>
        </p:txBody>
      </p:sp>
      <p:sp>
        <p:nvSpPr>
          <p:cNvPr id="43" name="OFF_logo1Computed"/>
          <p:cNvSpPr/>
          <p:nvPr userDrawn="1"/>
        </p:nvSpPr>
        <p:spPr bwMode="auto">
          <a:xfrm>
            <a:off x="972254" y="5997601"/>
            <a:ext cx="665247" cy="589622"/>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39" name="Date_DateCustomA"/>
          <p:cNvSpPr txBox="1">
            <a:spLocks noChangeArrowheads="1"/>
          </p:cNvSpPr>
          <p:nvPr userDrawn="1"/>
        </p:nvSpPr>
        <p:spPr bwMode="auto">
          <a:xfrm>
            <a:off x="3692295" y="5997601"/>
            <a:ext cx="2272432"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16 </a:t>
            </a:r>
            <a:r>
              <a:rPr lang="en-GB" sz="700" b="0" cap="all" baseline="0" dirty="0" err="1">
                <a:solidFill>
                  <a:schemeClr val="bg1"/>
                </a:solidFill>
                <a:latin typeface="+mn-lt"/>
              </a:rPr>
              <a:t>november</a:t>
            </a:r>
            <a:r>
              <a:rPr lang="en-GB" sz="700" b="0" cap="all" baseline="0" dirty="0">
                <a:solidFill>
                  <a:schemeClr val="bg1"/>
                </a:solidFill>
                <a:latin typeface="+mn-lt"/>
              </a:rPr>
              <a:t> 2023</a:t>
            </a:r>
          </a:p>
        </p:txBody>
      </p:sp>
      <p:sp>
        <p:nvSpPr>
          <p:cNvPr id="41" name="USR_Title"/>
          <p:cNvSpPr txBox="1">
            <a:spLocks noChangeArrowheads="1"/>
          </p:cNvSpPr>
          <p:nvPr userDrawn="1"/>
        </p:nvSpPr>
        <p:spPr bwMode="auto">
          <a:xfrm>
            <a:off x="6241670" y="5997601"/>
            <a:ext cx="2983193"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Senior Researcher</a:t>
            </a:r>
          </a:p>
        </p:txBody>
      </p:sp>
      <p:sp>
        <p:nvSpPr>
          <p:cNvPr id="40" name="FLD_Event"/>
          <p:cNvSpPr txBox="1">
            <a:spLocks noChangeArrowheads="1"/>
          </p:cNvSpPr>
          <p:nvPr userDrawn="1"/>
        </p:nvSpPr>
        <p:spPr bwMode="auto">
          <a:xfrm>
            <a:off x="3692295" y="5997601"/>
            <a:ext cx="2272432"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US" sz="700" b="0" cap="all" baseline="0" dirty="0">
                <a:solidFill>
                  <a:schemeClr val="bg1"/>
                </a:solidFill>
                <a:latin typeface="+mn-lt"/>
              </a:rPr>
              <a:t>Power Simulations using R</a:t>
            </a:r>
            <a:endParaRPr lang="en-GB" sz="700" b="0" cap="all" baseline="0" dirty="0">
              <a:solidFill>
                <a:schemeClr val="bg1"/>
              </a:solidFill>
              <a:latin typeface="+mn-lt"/>
            </a:endParaRPr>
          </a:p>
        </p:txBody>
      </p:sp>
      <p:sp>
        <p:nvSpPr>
          <p:cNvPr id="42" name="USR_Name"/>
          <p:cNvSpPr txBox="1">
            <a:spLocks noChangeArrowheads="1"/>
          </p:cNvSpPr>
          <p:nvPr userDrawn="1"/>
        </p:nvSpPr>
        <p:spPr bwMode="auto">
          <a:xfrm>
            <a:off x="6241670" y="5997601"/>
            <a:ext cx="2983193" cy="447676"/>
          </a:xfrm>
          <a:prstGeom prst="rect">
            <a:avLst/>
          </a:prstGeom>
          <a:noFill/>
          <a:ln w="1778" algn="ctr">
            <a:noFill/>
            <a:miter lim="800000"/>
            <a:headEnd/>
            <a:tailEnd/>
          </a:ln>
          <a:effectLst/>
        </p:spPr>
        <p:txBody>
          <a:bodyPr lIns="0" tIns="342000" rIns="0" bIns="0" anchor="t" anchorCtr="0">
            <a:spAutoFit/>
          </a:bodyPr>
          <a:lstStyle/>
          <a:p>
            <a:pPr algn="l" defTabSz="990575">
              <a:lnSpc>
                <a:spcPct val="95000"/>
              </a:lnSpc>
              <a:tabLst>
                <a:tab pos="1079973" algn="l"/>
              </a:tabLst>
              <a:defRPr/>
            </a:pPr>
            <a:r>
              <a:rPr lang="en-GB" sz="700" b="0" kern="1200" cap="all" baseline="0" dirty="0">
                <a:solidFill>
                  <a:schemeClr val="bg1"/>
                </a:solidFill>
                <a:latin typeface="AU Passata" pitchFamily="34" charset="0"/>
                <a:ea typeface="+mn-ea"/>
                <a:cs typeface="+mn-cs"/>
              </a:rPr>
              <a:t>Leslie Foldager</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79" y="5997600"/>
            <a:ext cx="557715"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4784" y="5997603"/>
            <a:ext cx="71753" cy="557999"/>
          </a:xfrm>
          <a:prstGeom prst="rect">
            <a:avLst/>
          </a:prstGeom>
        </p:spPr>
      </p:pic>
      <p:pic>
        <p:nvPicPr>
          <p:cNvPr id="1236304667" name="SecondaryLogo"/>
          <p:cNvPicPr>
            <a:picLocks noChangeAspect="1"/>
          </p:cNvPicPr>
          <p:nvPr/>
        </p:nvPicPr>
        <p:blipFill>
          <a:blip r:embed="rId4"/>
          <a:stretch>
            <a:fillRect/>
          </a:stretch>
        </p:blipFill>
        <p:spPr>
          <a:xfrm>
            <a:off x="10208660" y="5997600"/>
            <a:ext cx="1658669" cy="558000"/>
          </a:xfrm>
          <a:prstGeom prst="rect">
            <a:avLst/>
          </a:prstGeom>
        </p:spPr>
      </p:pic>
      <p:sp>
        <p:nvSpPr>
          <p:cNvPr id="5" name="Slide Number Placeholder 4"/>
          <p:cNvSpPr>
            <a:spLocks noGrp="1"/>
          </p:cNvSpPr>
          <p:nvPr>
            <p:ph type="sldNum" sz="quarter" idx="14"/>
          </p:nvPr>
        </p:nvSpPr>
        <p:spPr>
          <a:xfrm>
            <a:off x="11811068" y="6581497"/>
            <a:ext cx="252067" cy="153888"/>
          </a:xfrm>
        </p:spPr>
        <p:txBody>
          <a:bodyPr/>
          <a:lstStyle>
            <a:lvl1pPr>
              <a:defRPr>
                <a:solidFill>
                  <a:schemeClr val="bg1"/>
                </a:solidFill>
              </a:defRPr>
            </a:lvl1pPr>
          </a:lstStyle>
          <a:p>
            <a:pPr>
              <a:defRPr/>
            </a:pPr>
            <a:fld id="{E90C1E0A-682D-40DC-B1EA-26C007FDC330}" type="slidenum">
              <a:rPr lang="en-GB" smtClean="0"/>
              <a:pPr>
                <a:defRPr/>
              </a:pPr>
              <a:t>‹nr.›</a:t>
            </a:fld>
            <a:endParaRPr lang="en-GB" dirty="0"/>
          </a:p>
        </p:txBody>
      </p:sp>
      <p:sp>
        <p:nvSpPr>
          <p:cNvPr id="2" name="Date Placeholder 1" hidden="1"/>
          <p:cNvSpPr>
            <a:spLocks noGrp="1"/>
          </p:cNvSpPr>
          <p:nvPr>
            <p:ph type="dt" sz="half" idx="12"/>
          </p:nvPr>
        </p:nvSpPr>
        <p:spPr/>
        <p:txBody>
          <a:bodyPr/>
          <a:lstStyle/>
          <a:p>
            <a:fld id="{78417F83-4CBA-48F2-BAD0-783AE3701E32}" type="datetimeFigureOut">
              <a:rPr lang="en-GB" smtClean="0"/>
              <a:pPr/>
              <a:t>16/11/2023</a:t>
            </a:fld>
            <a:r>
              <a:rPr lang="en-GB" dirty="0"/>
              <a:t>26/08/2019</a:t>
            </a:r>
          </a:p>
        </p:txBody>
      </p:sp>
      <p:sp>
        <p:nvSpPr>
          <p:cNvPr id="3" name="Footer Placeholder 2" hidden="1"/>
          <p:cNvSpPr>
            <a:spLocks noGrp="1"/>
          </p:cNvSpPr>
          <p:nvPr>
            <p:ph type="ftr" sz="quarter" idx="13"/>
          </p:nvPr>
        </p:nvSpPr>
        <p:spPr/>
        <p:txBody>
          <a:bodyPr/>
          <a:lstStyle/>
          <a:p>
            <a:endParaRPr lang="en-GB" dirty="0"/>
          </a:p>
        </p:txBody>
      </p:sp>
      <p:pic>
        <p:nvPicPr>
          <p:cNvPr id="20" name="Billed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5" name="LAN_AUWBreak"/>
          <p:cNvSpPr/>
          <p:nvPr userDrawn="1"/>
        </p:nvSpPr>
        <p:spPr bwMode="auto">
          <a:xfrm>
            <a:off x="6024183" y="2804401"/>
            <a:ext cx="2664191" cy="1293389"/>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4000" b="0" i="0" u="none" strike="noStrike" cap="all" normalizeH="0" baseline="0" noProof="1">
                <a:ln>
                  <a:noFill/>
                </a:ln>
                <a:solidFill>
                  <a:schemeClr val="bg1"/>
                </a:solidFill>
                <a:effectLst/>
                <a:latin typeface="AU Passata" pitchFamily="34" charset="0"/>
              </a:rPr>
              <a:t>Aarhus
University</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9134" y="2864711"/>
            <a:ext cx="222898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16/11/2023</a:t>
            </a:fld>
            <a:r>
              <a:rPr lang="en-GB" dirty="0"/>
              <a:t>26/08/2019</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3"/>
            <a:ext cx="0" cy="769441"/>
          </a:xfrm>
        </p:spPr>
        <p:txBody>
          <a:bodyPr/>
          <a:lstStyle>
            <a:lvl1pPr>
              <a:defRPr sz="133">
                <a:noFill/>
              </a:defRPr>
            </a:lvl1pPr>
          </a:lstStyle>
          <a:p>
            <a:pPr>
              <a:defRPr/>
            </a:pPr>
            <a:fld id="{E90C1E0A-682D-40DC-B1EA-26C007FDC330}" type="slidenum">
              <a:rPr lang="en-GB" smtClean="0"/>
              <a:pPr>
                <a:defRPr/>
              </a:pPr>
              <a:t>‹nr.›</a:t>
            </a:fld>
            <a:endParaRPr lang="en-GB" dirty="0"/>
          </a:p>
        </p:txBody>
      </p:sp>
    </p:spTree>
    <p:extLst>
      <p:ext uri="{BB962C8B-B14F-4D97-AF65-F5344CB8AC3E}">
        <p14:creationId xmlns:p14="http://schemas.microsoft.com/office/powerpoint/2010/main" val="4128896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grpSp>
        <p:nvGrpSpPr>
          <p:cNvPr id="2" name="Gruppe 1"/>
          <p:cNvGrpSpPr/>
          <p:nvPr userDrawn="1"/>
        </p:nvGrpSpPr>
        <p:grpSpPr>
          <a:xfrm>
            <a:off x="173258" y="5300171"/>
            <a:ext cx="7298054" cy="1182589"/>
            <a:chOff x="3318269" y="2804400"/>
            <a:chExt cx="7296155" cy="1182589"/>
          </a:xfrm>
        </p:grpSpPr>
        <p:sp>
          <p:nvSpPr>
            <p:cNvPr id="5" name="LAN_AUWBreak"/>
            <p:cNvSpPr/>
            <p:nvPr userDrawn="1"/>
          </p:nvSpPr>
          <p:spPr bwMode="auto">
            <a:xfrm>
              <a:off x="5551472" y="2804400"/>
              <a:ext cx="5062952" cy="1182589"/>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2800" b="0" i="0" u="none" strike="noStrike" cap="all" normalizeH="0" baseline="0" noProof="1">
                  <a:ln>
                    <a:noFill/>
                  </a:ln>
                  <a:solidFill>
                    <a:schemeClr val="bg1"/>
                  </a:solidFill>
                  <a:effectLst/>
                  <a:latin typeface="AU Passata" pitchFamily="34" charset="0"/>
                </a:rPr>
                <a:t>Aarhus
University</a:t>
              </a:r>
            </a:p>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1600" b="0" i="0" u="none" strike="noStrike" cap="all" normalizeH="0" baseline="0" noProof="1">
                  <a:ln>
                    <a:noFill/>
                  </a:ln>
                  <a:solidFill>
                    <a:schemeClr val="bg1"/>
                  </a:solidFill>
                  <a:effectLst/>
                  <a:latin typeface="AU Passata Light" panose="020B0303030902030804" pitchFamily="34" charset="0"/>
                </a:rPr>
                <a:t>Department of Animal And veterinary  Sciences</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9" y="3008242"/>
              <a:ext cx="1953598" cy="978747"/>
            </a:xfrm>
            <a:prstGeom prst="rect">
              <a:avLst/>
            </a:prstGeom>
          </p:spPr>
        </p:pic>
      </p:grpSp>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16/11/2023</a:t>
            </a:fld>
            <a:r>
              <a:rPr lang="en-GB" dirty="0"/>
              <a:t>26/08/2019</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3"/>
            <a:ext cx="0" cy="769441"/>
          </a:xfrm>
        </p:spPr>
        <p:txBody>
          <a:bodyPr/>
          <a:lstStyle>
            <a:lvl1pPr>
              <a:defRPr sz="133">
                <a:noFill/>
              </a:defRPr>
            </a:lvl1pPr>
          </a:lstStyle>
          <a:p>
            <a:pPr>
              <a:defRPr/>
            </a:pPr>
            <a:fld id="{E90C1E0A-682D-40DC-B1EA-26C007FDC330}" type="slidenum">
              <a:rPr lang="en-GB" smtClean="0"/>
              <a:pPr>
                <a:defRPr/>
              </a:pPr>
              <a:t>‹nr.›</a:t>
            </a:fld>
            <a:endParaRPr lang="en-GB" dirty="0"/>
          </a:p>
        </p:txBody>
      </p:sp>
      <p:pic>
        <p:nvPicPr>
          <p:cNvPr id="11" name="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3235" y="4960446"/>
            <a:ext cx="1583097" cy="1581583"/>
          </a:xfrm>
          <a:prstGeom prst="rect">
            <a:avLst/>
          </a:prstGeom>
        </p:spPr>
      </p:pic>
      <p:pic>
        <p:nvPicPr>
          <p:cNvPr id="3" name="Billed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72883" y="5019717"/>
            <a:ext cx="1463043" cy="1463043"/>
          </a:xfrm>
          <a:prstGeom prst="rect">
            <a:avLst/>
          </a:prstGeom>
        </p:spPr>
      </p:pic>
    </p:spTree>
    <p:extLst>
      <p:ext uri="{BB962C8B-B14F-4D97-AF65-F5344CB8AC3E}">
        <p14:creationId xmlns:p14="http://schemas.microsoft.com/office/powerpoint/2010/main" val="155604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562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819" name="Title 1"/>
          <p:cNvSpPr>
            <a:spLocks noGrp="1" noChangeArrowheads="1"/>
          </p:cNvSpPr>
          <p:nvPr>
            <p:ph type="ctrTitle"/>
          </p:nvPr>
        </p:nvSpPr>
        <p:spPr>
          <a:xfrm>
            <a:off x="986096" y="2482346"/>
            <a:ext cx="10222987"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4" name="TextBox 13"/>
          <p:cNvSpPr txBox="1"/>
          <p:nvPr userDrawn="1"/>
        </p:nvSpPr>
        <p:spPr>
          <a:xfrm>
            <a:off x="-1974112" y="3082508"/>
            <a:ext cx="1826368"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sz="4799"/>
          </a:p>
          <a:p>
            <a:pPr algn="r">
              <a:lnSpc>
                <a:spcPct val="100000"/>
              </a:lnSpc>
            </a:pPr>
            <a:r>
              <a:rPr lang="en-GB" sz="1000" noProof="1">
                <a:solidFill>
                  <a:schemeClr val="tx1">
                    <a:lumMod val="75000"/>
                    <a:lumOff val="25000"/>
                  </a:schemeClr>
                </a:solidFill>
              </a:rPr>
              <a:t>AU Passata Bold</a:t>
            </a:r>
            <a:endParaRPr lang="en-GB" sz="4799" dirty="0"/>
          </a:p>
        </p:txBody>
      </p:sp>
      <p:sp>
        <p:nvSpPr>
          <p:cNvPr id="25" name="OFF_logo2Computed"/>
          <p:cNvSpPr txBox="1">
            <a:spLocks noChangeArrowheads="1"/>
          </p:cNvSpPr>
          <p:nvPr userDrawn="1"/>
        </p:nvSpPr>
        <p:spPr bwMode="auto">
          <a:xfrm>
            <a:off x="972256" y="5997600"/>
            <a:ext cx="2350657"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US" sz="600" cap="all" spc="40" baseline="0" dirty="0">
                <a:solidFill>
                  <a:schemeClr val="bg1"/>
                </a:solidFill>
                <a:latin typeface="AU Passata Light" pitchFamily="34" charset="0"/>
              </a:rPr>
              <a:t>Department of Animal and veterinary Sciences</a:t>
            </a:r>
            <a:endParaRPr lang="en-GB" sz="600" cap="all" spc="40" baseline="0" dirty="0">
              <a:solidFill>
                <a:schemeClr val="bg1"/>
              </a:solidFill>
              <a:latin typeface="AU Passata Light" pitchFamily="34" charset="0"/>
            </a:endParaRPr>
          </a:p>
        </p:txBody>
      </p:sp>
      <p:sp>
        <p:nvSpPr>
          <p:cNvPr id="30" name="OFF_logo1Computed"/>
          <p:cNvSpPr/>
          <p:nvPr userDrawn="1"/>
        </p:nvSpPr>
        <p:spPr bwMode="auto">
          <a:xfrm>
            <a:off x="972254" y="5997601"/>
            <a:ext cx="665247" cy="589622"/>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26" name="Date_DateCustomA"/>
          <p:cNvSpPr txBox="1">
            <a:spLocks noChangeArrowheads="1"/>
          </p:cNvSpPr>
          <p:nvPr userDrawn="1"/>
        </p:nvSpPr>
        <p:spPr bwMode="auto">
          <a:xfrm>
            <a:off x="3692295" y="5997601"/>
            <a:ext cx="2272432"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16 </a:t>
            </a:r>
            <a:r>
              <a:rPr lang="en-GB" sz="700" b="0" cap="all" baseline="0" dirty="0" err="1">
                <a:solidFill>
                  <a:schemeClr val="bg1"/>
                </a:solidFill>
                <a:latin typeface="+mn-lt"/>
              </a:rPr>
              <a:t>november</a:t>
            </a:r>
            <a:r>
              <a:rPr lang="en-GB" sz="700" b="0" cap="all" baseline="0" dirty="0">
                <a:solidFill>
                  <a:schemeClr val="bg1"/>
                </a:solidFill>
                <a:latin typeface="+mn-lt"/>
              </a:rPr>
              <a:t> 2023</a:t>
            </a:r>
          </a:p>
        </p:txBody>
      </p:sp>
      <p:sp>
        <p:nvSpPr>
          <p:cNvPr id="28" name="USR_Title"/>
          <p:cNvSpPr txBox="1">
            <a:spLocks noChangeArrowheads="1"/>
          </p:cNvSpPr>
          <p:nvPr userDrawn="1"/>
        </p:nvSpPr>
        <p:spPr bwMode="auto">
          <a:xfrm>
            <a:off x="6241670" y="5997601"/>
            <a:ext cx="2983193"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Senior Researcher</a:t>
            </a:r>
          </a:p>
        </p:txBody>
      </p:sp>
      <p:sp>
        <p:nvSpPr>
          <p:cNvPr id="27" name="FLD_Event"/>
          <p:cNvSpPr txBox="1">
            <a:spLocks noChangeArrowheads="1"/>
          </p:cNvSpPr>
          <p:nvPr userDrawn="1"/>
        </p:nvSpPr>
        <p:spPr bwMode="auto">
          <a:xfrm>
            <a:off x="3692295" y="5997601"/>
            <a:ext cx="2272432"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US" sz="700" b="0" cap="all" baseline="0" dirty="0">
                <a:solidFill>
                  <a:schemeClr val="bg1"/>
                </a:solidFill>
                <a:latin typeface="+mn-lt"/>
              </a:rPr>
              <a:t>Power Simulations using R</a:t>
            </a:r>
            <a:endParaRPr lang="en-GB" sz="700" b="0" cap="all" baseline="0" dirty="0">
              <a:solidFill>
                <a:schemeClr val="bg1"/>
              </a:solidFill>
              <a:latin typeface="+mn-lt"/>
            </a:endParaRPr>
          </a:p>
        </p:txBody>
      </p:sp>
      <p:sp>
        <p:nvSpPr>
          <p:cNvPr id="29" name="USR_Name"/>
          <p:cNvSpPr txBox="1">
            <a:spLocks noChangeArrowheads="1"/>
          </p:cNvSpPr>
          <p:nvPr userDrawn="1"/>
        </p:nvSpPr>
        <p:spPr bwMode="auto">
          <a:xfrm>
            <a:off x="6241670" y="5997601"/>
            <a:ext cx="2983193" cy="447676"/>
          </a:xfrm>
          <a:prstGeom prst="rect">
            <a:avLst/>
          </a:prstGeom>
          <a:noFill/>
          <a:ln w="1778" algn="ctr">
            <a:noFill/>
            <a:miter lim="800000"/>
            <a:headEnd/>
            <a:tailEnd/>
          </a:ln>
          <a:effectLst/>
        </p:spPr>
        <p:txBody>
          <a:bodyPr lIns="0" tIns="342000" rIns="0" bIns="0" anchor="t" anchorCtr="0">
            <a:spAutoFit/>
          </a:bodyPr>
          <a:lstStyle/>
          <a:p>
            <a:pPr algn="l" defTabSz="990575">
              <a:lnSpc>
                <a:spcPct val="95000"/>
              </a:lnSpc>
              <a:tabLst>
                <a:tab pos="1079973" algn="l"/>
              </a:tabLst>
              <a:defRPr/>
            </a:pPr>
            <a:r>
              <a:rPr lang="en-GB" sz="700" b="0" kern="1200" cap="all" baseline="0" dirty="0">
                <a:solidFill>
                  <a:schemeClr val="bg1"/>
                </a:solidFill>
                <a:latin typeface="AU Passata" pitchFamily="34" charset="0"/>
                <a:ea typeface="+mn-ea"/>
                <a:cs typeface="+mn-cs"/>
              </a:rPr>
              <a:t>Leslie Foldager</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79" y="5997600"/>
            <a:ext cx="557715"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4784" y="5997603"/>
            <a:ext cx="71753" cy="557999"/>
          </a:xfrm>
          <a:prstGeom prst="rect">
            <a:avLst/>
          </a:prstGeom>
        </p:spPr>
      </p:pic>
      <p:pic>
        <p:nvPicPr>
          <p:cNvPr id="1927613388" name="SecondaryLogo"/>
          <p:cNvPicPr>
            <a:picLocks noChangeAspect="1"/>
          </p:cNvPicPr>
          <p:nvPr/>
        </p:nvPicPr>
        <p:blipFill>
          <a:blip r:embed="rId4"/>
          <a:stretch>
            <a:fillRect/>
          </a:stretch>
        </p:blipFill>
        <p:spPr>
          <a:xfrm>
            <a:off x="10208660" y="5997600"/>
            <a:ext cx="1658669" cy="558000"/>
          </a:xfrm>
          <a:prstGeom prst="rect">
            <a:avLst/>
          </a:prstGeom>
        </p:spPr>
      </p:pic>
      <p:sp>
        <p:nvSpPr>
          <p:cNvPr id="4" name="Slide Number Placeholder 3"/>
          <p:cNvSpPr>
            <a:spLocks noGrp="1"/>
          </p:cNvSpPr>
          <p:nvPr>
            <p:ph type="sldNum" sz="quarter" idx="12"/>
          </p:nvPr>
        </p:nvSpPr>
        <p:spPr>
          <a:xfrm>
            <a:off x="11811068" y="6581497"/>
            <a:ext cx="252067" cy="153888"/>
          </a:xfrm>
        </p:spPr>
        <p:txBody>
          <a:bodyPr/>
          <a:lstStyle>
            <a:lvl1pPr>
              <a:defRPr>
                <a:solidFill>
                  <a:schemeClr val="bg1"/>
                </a:solidFill>
              </a:defRPr>
            </a:lvl1pPr>
          </a:lstStyle>
          <a:p>
            <a:pPr>
              <a:defRPr/>
            </a:pPr>
            <a:fld id="{E90C1E0A-682D-40DC-B1EA-26C007FDC330}" type="slidenum">
              <a:rPr lang="en-GB" smtClean="0"/>
              <a:pPr>
                <a:defRPr/>
              </a:pPr>
              <a:t>‹nr.›</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3" name="Footer Placeholder 2" hidden="1"/>
          <p:cNvSpPr>
            <a:spLocks noGrp="1"/>
          </p:cNvSpPr>
          <p:nvPr>
            <p:ph type="ftr" sz="quarter" idx="11"/>
          </p:nvPr>
        </p:nvSpPr>
        <p:spPr/>
        <p:txBody>
          <a:bodyPr/>
          <a:lstStyle/>
          <a:p>
            <a:endParaRPr lang="en-GB" dirty="0"/>
          </a:p>
        </p:txBody>
      </p:sp>
      <p:pic>
        <p:nvPicPr>
          <p:cNvPr id="18" name="Billede 1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986096" y="1960079"/>
            <a:ext cx="10222987" cy="393748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5" name="TextBox 4"/>
          <p:cNvSpPr txBox="1"/>
          <p:nvPr userDrawn="1"/>
        </p:nvSpPr>
        <p:spPr>
          <a:xfrm>
            <a:off x="-1974112" y="340164"/>
            <a:ext cx="1826368" cy="461665"/>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 </a:t>
            </a:r>
            <a:endParaRPr lang="en-GB" sz="4799"/>
          </a:p>
          <a:p>
            <a:pPr algn="r">
              <a:lnSpc>
                <a:spcPct val="100000"/>
              </a:lnSpc>
            </a:pPr>
            <a:r>
              <a:rPr lang="en-GB" sz="1000" baseline="0" noProof="1">
                <a:solidFill>
                  <a:schemeClr val="tx1">
                    <a:lumMod val="75000"/>
                    <a:lumOff val="25000"/>
                  </a:schemeClr>
                </a:solidFill>
              </a:rPr>
              <a:t>ændr 2. linje til</a:t>
            </a:r>
            <a:endParaRPr lang="en-GB" sz="4799"/>
          </a:p>
          <a:p>
            <a:pPr algn="r">
              <a:lnSpc>
                <a:spcPct val="100000"/>
              </a:lnSpc>
            </a:pPr>
            <a:r>
              <a:rPr lang="en-GB" sz="1000" noProof="1">
                <a:solidFill>
                  <a:schemeClr val="tx1">
                    <a:lumMod val="75000"/>
                    <a:lumOff val="25000"/>
                  </a:schemeClr>
                </a:solidFill>
              </a:rPr>
              <a:t>AU Passata Bold</a:t>
            </a:r>
            <a:endParaRPr lang="en-GB" sz="4799" dirty="0"/>
          </a:p>
        </p:txBody>
      </p:sp>
      <p:sp>
        <p:nvSpPr>
          <p:cNvPr id="9" name="Slide Number Placeholder 8"/>
          <p:cNvSpPr>
            <a:spLocks noGrp="1"/>
          </p:cNvSpPr>
          <p:nvPr>
            <p:ph type="sldNum" sz="quarter" idx="12"/>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8" name="Footer Placeholder 7" hidden="1"/>
          <p:cNvSpPr>
            <a:spLocks noGrp="1"/>
          </p:cNvSpPr>
          <p:nvPr>
            <p:ph type="ftr" sz="quarter" idx="11"/>
          </p:nvPr>
        </p:nvSpPr>
        <p:spPr/>
        <p:txBody>
          <a:bodyPr/>
          <a:lstStyle/>
          <a:p>
            <a:endParaRPr lang="en-GB" dirty="0"/>
          </a:p>
        </p:txBody>
      </p:sp>
      <p:pic>
        <p:nvPicPr>
          <p:cNvPr id="10" name="Bille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6376"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377"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259" y="1045684"/>
            <a:ext cx="648000"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4" name="Title 1"/>
          <p:cNvSpPr>
            <a:spLocks noGrp="1"/>
          </p:cNvSpPr>
          <p:nvPr>
            <p:ph type="title"/>
          </p:nvPr>
        </p:nvSpPr>
        <p:spPr>
          <a:xfrm>
            <a:off x="315995" y="228630"/>
            <a:ext cx="11559011" cy="752101"/>
          </a:xfrm>
        </p:spPr>
        <p:txBody>
          <a:bodyPr anchor="t" anchorCtr="0"/>
          <a:lstStyle/>
          <a:p>
            <a:r>
              <a:rPr lang="en-GB" dirty="0"/>
              <a:t>Click to edit Master title style</a:t>
            </a:r>
            <a:endParaRPr lang="en-GB"/>
          </a:p>
        </p:txBody>
      </p:sp>
      <p:sp>
        <p:nvSpPr>
          <p:cNvPr id="3" name="Content Placeholder 2"/>
          <p:cNvSpPr>
            <a:spLocks noGrp="1"/>
          </p:cNvSpPr>
          <p:nvPr>
            <p:ph idx="1"/>
          </p:nvPr>
        </p:nvSpPr>
        <p:spPr>
          <a:xfrm>
            <a:off x="986096" y="1373021"/>
            <a:ext cx="10222987" cy="4521366"/>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8" name="TextBox 17"/>
          <p:cNvSpPr txBox="1"/>
          <p:nvPr userDrawn="1"/>
        </p:nvSpPr>
        <p:spPr>
          <a:xfrm>
            <a:off x="-1974112" y="340163"/>
            <a:ext cx="1826368"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sz="4799"/>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9" name="Slide Number Placeholder 8"/>
          <p:cNvSpPr>
            <a:spLocks noGrp="1"/>
          </p:cNvSpPr>
          <p:nvPr>
            <p:ph type="sldNum" sz="quarter" idx="12"/>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16/11/2023</a:t>
            </a:fld>
            <a:r>
              <a:rPr lang="en-GB" dirty="0"/>
              <a:t>26/08/2019</a:t>
            </a:r>
          </a:p>
        </p:txBody>
      </p:sp>
      <p:sp>
        <p:nvSpPr>
          <p:cNvPr id="8" name="Footer Placeholder 7" hidden="1"/>
          <p:cNvSpPr>
            <a:spLocks noGrp="1"/>
          </p:cNvSpPr>
          <p:nvPr>
            <p:ph type="ftr" sz="quarter" idx="11"/>
          </p:nvPr>
        </p:nvSpPr>
        <p:spPr/>
        <p:txBody>
          <a:bodyPr/>
          <a:lstStyle/>
          <a:p>
            <a:endParaRPr lang="en-GB" dirty="0"/>
          </a:p>
        </p:txBody>
      </p:sp>
      <p:pic>
        <p:nvPicPr>
          <p:cNvPr id="10" name="Bille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6376"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377"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259" y="1045684"/>
            <a:ext cx="648000"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hasCustomPrompt="1"/>
          </p:nvPr>
        </p:nvSpPr>
        <p:spPr>
          <a:xfrm>
            <a:off x="316884" y="230400"/>
            <a:ext cx="5645733" cy="752400"/>
          </a:xfrm>
        </p:spPr>
        <p:txBody>
          <a:bodyPr anchor="t" anchorCtr="0"/>
          <a:lstStyle>
            <a:lvl1pPr>
              <a:defRPr/>
            </a:lvl1pPr>
          </a:lstStyle>
          <a:p>
            <a:r>
              <a:rPr lang="en-GB" dirty="0"/>
              <a:t>Insert title</a:t>
            </a:r>
            <a:endParaRPr lang="en-GB"/>
          </a:p>
        </p:txBody>
      </p:sp>
      <p:sp>
        <p:nvSpPr>
          <p:cNvPr id="10" name="Text Placeholder 2"/>
          <p:cNvSpPr>
            <a:spLocks noGrp="1"/>
          </p:cNvSpPr>
          <p:nvPr>
            <p:ph type="body" sz="quarter" idx="14"/>
          </p:nvPr>
        </p:nvSpPr>
        <p:spPr>
          <a:xfrm>
            <a:off x="986097" y="1371600"/>
            <a:ext cx="4976521" cy="452596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Picture Placeholder 3"/>
          <p:cNvSpPr>
            <a:spLocks noGrp="1"/>
          </p:cNvSpPr>
          <p:nvPr>
            <p:ph type="pic" sz="quarter" idx="13" hasCustomPrompt="1"/>
          </p:nvPr>
        </p:nvSpPr>
        <p:spPr>
          <a:xfrm>
            <a:off x="6231822" y="315913"/>
            <a:ext cx="5645580" cy="558165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4112" y="340163"/>
            <a:ext cx="1826368"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sz="4799"/>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8" name="Slide Number Placeholder 7"/>
          <p:cNvSpPr>
            <a:spLocks noGrp="1"/>
          </p:cNvSpPr>
          <p:nvPr>
            <p:ph type="sldNum" sz="quarter" idx="17"/>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16/11/2023</a:t>
            </a:fld>
            <a:r>
              <a:rPr lang="en-GB" dirty="0"/>
              <a:t>26/08/2019</a:t>
            </a:r>
          </a:p>
        </p:txBody>
      </p:sp>
      <p:sp>
        <p:nvSpPr>
          <p:cNvPr id="6" name="Footer Placeholder 5" hidden="1"/>
          <p:cNvSpPr>
            <a:spLocks noGrp="1"/>
          </p:cNvSpPr>
          <p:nvPr>
            <p:ph type="ftr" sz="quarter" idx="16"/>
          </p:nvPr>
        </p:nvSpPr>
        <p:spPr/>
        <p:txBody>
          <a:bodyPr/>
          <a:lstStyle/>
          <a:p>
            <a:endParaRPr lang="en-GB" dirty="0"/>
          </a:p>
        </p:txBody>
      </p:sp>
      <p:pic>
        <p:nvPicPr>
          <p:cNvPr id="11" name="Bille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5" userDrawn="1">
          <p15:clr>
            <a:srgbClr val="A4A3A4"/>
          </p15:clr>
        </p15:guide>
        <p15:guide id="2" pos="3756"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3"/>
            <a:ext cx="12196376"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377"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336" y="2694542"/>
            <a:ext cx="648000"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p:nvPr>
        </p:nvSpPr>
        <p:spPr>
          <a:xfrm>
            <a:off x="986097" y="1484784"/>
            <a:ext cx="4976521" cy="971980"/>
          </a:xfrm>
        </p:spPr>
        <p:txBody>
          <a:bodyPr anchor="b" anchorCtr="0"/>
          <a:lstStyle>
            <a:lvl1pPr>
              <a:lnSpc>
                <a:spcPct val="95000"/>
              </a:lnSpc>
              <a:defRPr sz="3000">
                <a:latin typeface="+mn-lt"/>
              </a:defRPr>
            </a:lvl1pPr>
          </a:lstStyle>
          <a:p>
            <a:r>
              <a:rPr lang="en-GB" dirty="0"/>
              <a:t>Click to edit Master title style</a:t>
            </a:r>
            <a:endParaRPr lang="en-GB"/>
          </a:p>
        </p:txBody>
      </p:sp>
      <p:sp>
        <p:nvSpPr>
          <p:cNvPr id="10" name="Text Placeholder 2"/>
          <p:cNvSpPr>
            <a:spLocks noGrp="1"/>
          </p:cNvSpPr>
          <p:nvPr>
            <p:ph type="body" sz="quarter" idx="14"/>
          </p:nvPr>
        </p:nvSpPr>
        <p:spPr>
          <a:xfrm>
            <a:off x="986097" y="3010711"/>
            <a:ext cx="4976521" cy="1858449"/>
          </a:xfrm>
        </p:spPr>
        <p:txBody>
          <a:bodyPr/>
          <a:lstStyle>
            <a:lvl1pPr marL="0" indent="0">
              <a:buFont typeface="Calibri" panose="020F0502020204030204" pitchFamily="34" charset="0"/>
              <a:buChar char="​"/>
              <a:defRPr/>
            </a:lvl1pPr>
            <a:lvl5pPr>
              <a:defRPr/>
            </a:lvl5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r>
              <a:rPr lang="en-GB" dirty="0"/>
              <a:t>6</a:t>
            </a:r>
            <a:endParaRPr lang="en-GB"/>
          </a:p>
        </p:txBody>
      </p:sp>
      <p:sp>
        <p:nvSpPr>
          <p:cNvPr id="7" name="Picture Placeholder 3"/>
          <p:cNvSpPr>
            <a:spLocks noGrp="1"/>
          </p:cNvSpPr>
          <p:nvPr>
            <p:ph type="pic" sz="quarter" idx="13" hasCustomPrompt="1"/>
          </p:nvPr>
        </p:nvSpPr>
        <p:spPr>
          <a:xfrm>
            <a:off x="6233223" y="315913"/>
            <a:ext cx="5646271" cy="558360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4112" y="1780882"/>
            <a:ext cx="1826368" cy="153888"/>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a:t>
            </a:r>
            <a:endParaRPr lang="en-GB" sz="4799"/>
          </a:p>
        </p:txBody>
      </p:sp>
      <p:sp>
        <p:nvSpPr>
          <p:cNvPr id="8" name="Slide Number Placeholder 7"/>
          <p:cNvSpPr>
            <a:spLocks noGrp="1"/>
          </p:cNvSpPr>
          <p:nvPr>
            <p:ph type="sldNum" sz="quarter" idx="17"/>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16/11/2023</a:t>
            </a:fld>
            <a:r>
              <a:rPr lang="en-GB" dirty="0"/>
              <a:t>26/08/2019</a:t>
            </a:r>
          </a:p>
        </p:txBody>
      </p:sp>
      <p:sp>
        <p:nvSpPr>
          <p:cNvPr id="6" name="Footer Placeholder 5" hidden="1"/>
          <p:cNvSpPr>
            <a:spLocks noGrp="1"/>
          </p:cNvSpPr>
          <p:nvPr>
            <p:ph type="ftr" sz="quarter" idx="16"/>
          </p:nvPr>
        </p:nvSpPr>
        <p:spPr/>
        <p:txBody>
          <a:bodyPr/>
          <a:lstStyle/>
          <a:p>
            <a:endParaRPr lang="en-GB" dirty="0"/>
          </a:p>
        </p:txBody>
      </p:sp>
      <p:pic>
        <p:nvPicPr>
          <p:cNvPr id="11" name="Bille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1" userDrawn="1">
          <p15:clr>
            <a:srgbClr val="A4A3A4"/>
          </p15:clr>
        </p15:guide>
        <p15:guide id="2" pos="3756"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84" y="316800"/>
            <a:ext cx="11562611"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16/11/2023</a:t>
            </a:fld>
            <a:r>
              <a:rPr lang="en-GB" dirty="0"/>
              <a:t>26/08/2019</a:t>
            </a:r>
          </a:p>
        </p:txBody>
      </p:sp>
      <p:sp>
        <p:nvSpPr>
          <p:cNvPr id="7" name="Footer Placeholder 6" hidden="1"/>
          <p:cNvSpPr>
            <a:spLocks noGrp="1"/>
          </p:cNvSpPr>
          <p:nvPr>
            <p:ph type="ftr" sz="quarter" idx="13"/>
          </p:nvPr>
        </p:nvSpPr>
        <p:spPr/>
        <p:txBody>
          <a:bodyPr/>
          <a:lstStyle/>
          <a:p>
            <a:endParaRPr lang="en-GB" dirty="0"/>
          </a:p>
        </p:txBody>
      </p:sp>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83" y="316800"/>
            <a:ext cx="5646271"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5" name="Picture Placeholder 2"/>
          <p:cNvSpPr>
            <a:spLocks noGrp="1"/>
          </p:cNvSpPr>
          <p:nvPr>
            <p:ph type="pic" sz="quarter" idx="12" hasCustomPrompt="1"/>
          </p:nvPr>
        </p:nvSpPr>
        <p:spPr>
          <a:xfrm>
            <a:off x="6233223" y="316800"/>
            <a:ext cx="5646271" cy="5583600"/>
          </a:xfrm>
        </p:spPr>
        <p:txBody>
          <a:bodyPr/>
          <a:lstStyle>
            <a:lvl1pPr marL="0" indent="0">
              <a:buFontTx/>
              <a:buNone/>
              <a:defRPr b="0"/>
            </a:lvl1pPr>
          </a:lstStyle>
          <a:p>
            <a:r>
              <a:rPr lang="en-GB" dirty="0"/>
              <a:t>Click here and add image via Templafy Image Library</a:t>
            </a:r>
            <a:endParaRPr lang="en-GB"/>
          </a:p>
        </p:txBody>
      </p:sp>
      <p:sp>
        <p:nvSpPr>
          <p:cNvPr id="9" name="Slide Number Placeholder 8"/>
          <p:cNvSpPr>
            <a:spLocks noGrp="1"/>
          </p:cNvSpPr>
          <p:nvPr>
            <p:ph type="sldNum" sz="quarter" idx="15"/>
          </p:nvPr>
        </p:nvSpPr>
        <p:spPr>
          <a:xfrm>
            <a:off x="11811068" y="6581497"/>
            <a:ext cx="252067" cy="153888"/>
          </a:xfrm>
        </p:spPr>
        <p:txBody>
          <a:bodyPr/>
          <a:lstStyle/>
          <a:p>
            <a:pPr>
              <a:defRPr/>
            </a:pPr>
            <a:fld id="{E90C1E0A-682D-40DC-B1EA-26C007FDC330}" type="slidenum">
              <a:rPr lang="en-GB" smtClean="0"/>
              <a:pPr>
                <a:defRPr/>
              </a:pPr>
              <a:t>‹nr.›</a:t>
            </a:fld>
            <a:endParaRPr lang="en-GB" dirty="0"/>
          </a:p>
        </p:txBody>
      </p:sp>
      <p:sp>
        <p:nvSpPr>
          <p:cNvPr id="7" name="Date Placeholder 6" hidden="1"/>
          <p:cNvSpPr>
            <a:spLocks noGrp="1"/>
          </p:cNvSpPr>
          <p:nvPr>
            <p:ph type="dt" sz="half" idx="13"/>
          </p:nvPr>
        </p:nvSpPr>
        <p:spPr/>
        <p:txBody>
          <a:bodyPr/>
          <a:lstStyle/>
          <a:p>
            <a:fld id="{78417F83-4CBA-48F2-BAD0-783AE3701E32}" type="datetimeFigureOut">
              <a:rPr lang="en-GB" smtClean="0"/>
              <a:pPr/>
              <a:t>16/11/2023</a:t>
            </a:fld>
            <a:r>
              <a:rPr lang="en-GB" dirty="0"/>
              <a:t>26/08/2019</a:t>
            </a:r>
          </a:p>
        </p:txBody>
      </p:sp>
      <p:sp>
        <p:nvSpPr>
          <p:cNvPr id="8" name="Footer Placeholder 7" hidden="1"/>
          <p:cNvSpPr>
            <a:spLocks noGrp="1"/>
          </p:cNvSpPr>
          <p:nvPr>
            <p:ph type="ftr" sz="quarter" idx="14"/>
          </p:nvPr>
        </p:nvSpPr>
        <p:spPr/>
        <p:txBody>
          <a:bodyPr/>
          <a:lstStyle/>
          <a:p>
            <a:endParaRPr lang="en-GB" dirty="0"/>
          </a:p>
        </p:txBody>
      </p:sp>
      <p:pic>
        <p:nvPicPr>
          <p:cNvPr id="10" name="Bille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1659" y="5998904"/>
            <a:ext cx="548784" cy="548641"/>
          </a:xfrm>
          <a:prstGeom prst="rect">
            <a:avLst/>
          </a:prstGeom>
        </p:spPr>
      </p:pic>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5" userDrawn="1">
          <p15:clr>
            <a:srgbClr val="A4A3A4"/>
          </p15:clr>
        </p15:guide>
        <p15:guide id="2" pos="3755"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 name="Date_DateCustomA"/>
          <p:cNvSpPr txBox="1">
            <a:spLocks noChangeArrowheads="1"/>
          </p:cNvSpPr>
          <p:nvPr userDrawn="1"/>
        </p:nvSpPr>
        <p:spPr bwMode="auto">
          <a:xfrm>
            <a:off x="3692295" y="6015177"/>
            <a:ext cx="2272432"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tx1"/>
                </a:solidFill>
                <a:latin typeface="+mn-lt"/>
              </a:rPr>
              <a:t>16 November 2023</a:t>
            </a:r>
          </a:p>
        </p:txBody>
      </p:sp>
      <p:sp>
        <p:nvSpPr>
          <p:cNvPr id="28" name="USR_Title"/>
          <p:cNvSpPr txBox="1">
            <a:spLocks noChangeArrowheads="1"/>
          </p:cNvSpPr>
          <p:nvPr userDrawn="1"/>
        </p:nvSpPr>
        <p:spPr bwMode="auto">
          <a:xfrm>
            <a:off x="6241670" y="5997601"/>
            <a:ext cx="2983193"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tabLst>
                <a:tab pos="1079973" algn="l"/>
              </a:tabLst>
              <a:defRPr/>
            </a:pPr>
            <a:r>
              <a:rPr lang="en-GB" sz="700" b="0" cap="all" baseline="0" dirty="0">
                <a:solidFill>
                  <a:schemeClr val="tx1"/>
                </a:solidFill>
                <a:latin typeface="+mn-lt"/>
              </a:rPr>
              <a:t>Senior Researcher</a:t>
            </a:r>
          </a:p>
        </p:txBody>
      </p:sp>
      <p:sp>
        <p:nvSpPr>
          <p:cNvPr id="1027" name="Placeholder title 1"/>
          <p:cNvSpPr>
            <a:spLocks noGrp="1" noChangeArrowheads="1"/>
          </p:cNvSpPr>
          <p:nvPr>
            <p:ph type="title"/>
          </p:nvPr>
        </p:nvSpPr>
        <p:spPr bwMode="auto">
          <a:xfrm>
            <a:off x="315996" y="149115"/>
            <a:ext cx="11560011"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dirty="0"/>
              <a:t>Click to edit Master title style</a:t>
            </a:r>
            <a:endParaRPr lang="en-GB"/>
          </a:p>
        </p:txBody>
      </p:sp>
      <p:sp>
        <p:nvSpPr>
          <p:cNvPr id="1028" name="Rectangle 2"/>
          <p:cNvSpPr>
            <a:spLocks noGrp="1" noChangeArrowheads="1"/>
          </p:cNvSpPr>
          <p:nvPr>
            <p:ph type="body" idx="1"/>
          </p:nvPr>
        </p:nvSpPr>
        <p:spPr bwMode="auto">
          <a:xfrm>
            <a:off x="986096" y="1960079"/>
            <a:ext cx="10222987"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Click to edit Master text styles</a:t>
            </a:r>
            <a:endParaRPr lang="en-GB" dirty="0"/>
          </a:p>
          <a:p>
            <a:pPr lvl="1"/>
            <a:r>
              <a:rPr lang="en-GB" noProof="0" dirty="0"/>
              <a:t>Second level</a:t>
            </a:r>
            <a:endParaRPr lang="en-GB" dirty="0"/>
          </a:p>
          <a:p>
            <a:pPr lvl="2"/>
            <a:r>
              <a:rPr lang="en-GB" noProof="0" dirty="0"/>
              <a:t>Third level</a:t>
            </a:r>
            <a:endParaRPr lang="en-GB" dirty="0"/>
          </a:p>
          <a:p>
            <a:pPr lvl="3"/>
            <a:r>
              <a:rPr lang="en-GB" noProof="0" dirty="0"/>
              <a:t>Fourth level</a:t>
            </a:r>
            <a:endParaRPr lang="en-GB" dirty="0"/>
          </a:p>
          <a:p>
            <a:pPr lvl="4"/>
            <a:r>
              <a:rPr lang="en-GB" noProof="0" dirty="0"/>
              <a:t>Fifth level</a:t>
            </a:r>
            <a:endParaRPr lang="en-GB" dirty="0"/>
          </a:p>
          <a:p>
            <a:pPr lvl="5"/>
            <a:r>
              <a:rPr lang="en-GB" noProof="0" dirty="0"/>
              <a:t>6 level</a:t>
            </a:r>
            <a:endParaRPr lang="en-GB" dirty="0"/>
          </a:p>
          <a:p>
            <a:pPr lvl="6"/>
            <a:r>
              <a:rPr lang="en-GB" noProof="0" dirty="0"/>
              <a:t>7 level</a:t>
            </a:r>
            <a:endParaRPr lang="en-GB" dirty="0"/>
          </a:p>
          <a:p>
            <a:pPr lvl="7"/>
            <a:r>
              <a:rPr lang="en-GB" noProof="0" dirty="0"/>
              <a:t>8 level</a:t>
            </a:r>
            <a:endParaRPr lang="en-GB" dirty="0"/>
          </a:p>
          <a:p>
            <a:pPr lvl="8"/>
            <a:r>
              <a:rPr lang="en-GB" noProof="0" dirty="0"/>
              <a:t>9 level</a:t>
            </a:r>
            <a:endParaRPr lang="en-GB" dirty="0"/>
          </a:p>
        </p:txBody>
      </p:sp>
      <p:pic>
        <p:nvPicPr>
          <p:cNvPr id="1607681657" name="SecondaryLogo_sort"/>
          <p:cNvPicPr>
            <a:picLocks noChangeAspect="1"/>
          </p:cNvPicPr>
          <p:nvPr/>
        </p:nvPicPr>
        <p:blipFill>
          <a:blip r:embed="rId24"/>
          <a:stretch>
            <a:fillRect/>
          </a:stretch>
        </p:blipFill>
        <p:spPr>
          <a:xfrm>
            <a:off x="10208660" y="5997600"/>
            <a:ext cx="1658669" cy="558000"/>
          </a:xfrm>
          <a:prstGeom prst="rect">
            <a:avLst/>
          </a:prstGeom>
        </p:spPr>
      </p:pic>
      <p:sp>
        <p:nvSpPr>
          <p:cNvPr id="23" name="Black Rectangle"/>
          <p:cNvSpPr/>
          <p:nvPr userDrawn="1"/>
        </p:nvSpPr>
        <p:spPr>
          <a:xfrm>
            <a:off x="989699" y="1663088"/>
            <a:ext cx="648000"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19" name="FLD_Event"/>
          <p:cNvSpPr txBox="1">
            <a:spLocks noChangeArrowheads="1"/>
          </p:cNvSpPr>
          <p:nvPr userDrawn="1"/>
        </p:nvSpPr>
        <p:spPr bwMode="auto">
          <a:xfrm>
            <a:off x="3692295" y="5997601"/>
            <a:ext cx="2272432"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tx1"/>
                </a:solidFill>
                <a:latin typeface="+mn-lt"/>
              </a:rPr>
              <a:t>Power simulations using R</a:t>
            </a:r>
          </a:p>
        </p:txBody>
      </p:sp>
      <p:sp>
        <p:nvSpPr>
          <p:cNvPr id="21" name="USR_Name"/>
          <p:cNvSpPr txBox="1">
            <a:spLocks noChangeArrowheads="1"/>
          </p:cNvSpPr>
          <p:nvPr userDrawn="1"/>
        </p:nvSpPr>
        <p:spPr bwMode="auto">
          <a:xfrm>
            <a:off x="6241670" y="5997601"/>
            <a:ext cx="2983193" cy="447676"/>
          </a:xfrm>
          <a:prstGeom prst="rect">
            <a:avLst/>
          </a:prstGeom>
          <a:noFill/>
          <a:ln w="1778" algn="ctr">
            <a:noFill/>
            <a:miter lim="800000"/>
            <a:headEnd/>
            <a:tailEnd/>
          </a:ln>
          <a:effectLst/>
        </p:spPr>
        <p:txBody>
          <a:bodyPr lIns="0" tIns="342000" rIns="0" bIns="0" anchor="t" anchorCtr="0">
            <a:spAutoFit/>
          </a:bodyPr>
          <a:lstStyle/>
          <a:p>
            <a:pPr algn="l">
              <a:lnSpc>
                <a:spcPct val="95000"/>
              </a:lnSpc>
              <a:tabLst>
                <a:tab pos="1079973" algn="l"/>
              </a:tabLst>
              <a:defRPr/>
            </a:pPr>
            <a:r>
              <a:rPr lang="en-GB" sz="700" b="0" cap="all" baseline="0" dirty="0">
                <a:solidFill>
                  <a:schemeClr val="tx1"/>
                </a:solidFill>
                <a:latin typeface="+mn-lt"/>
              </a:rPr>
              <a:t>Leslie Foldager</a:t>
            </a:r>
          </a:p>
        </p:txBody>
      </p:sp>
      <p:pic>
        <p:nvPicPr>
          <p:cNvPr id="7" name="Au logo"/>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2480" y="5999002"/>
            <a:ext cx="557715" cy="558000"/>
          </a:xfrm>
          <a:prstGeom prst="rect">
            <a:avLst/>
          </a:prstGeom>
        </p:spPr>
      </p:pic>
      <p:pic>
        <p:nvPicPr>
          <p:cNvPr id="10" name="Billede stre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6074784" y="5997600"/>
            <a:ext cx="71753" cy="558000"/>
          </a:xfrm>
          <a:prstGeom prst="rect">
            <a:avLst/>
          </a:prstGeom>
        </p:spPr>
      </p:pic>
      <p:sp>
        <p:nvSpPr>
          <p:cNvPr id="25" name="OFF_logo2Computed"/>
          <p:cNvSpPr txBox="1">
            <a:spLocks noChangeArrowheads="1"/>
          </p:cNvSpPr>
          <p:nvPr userDrawn="1"/>
        </p:nvSpPr>
        <p:spPr bwMode="auto">
          <a:xfrm>
            <a:off x="972256" y="5997600"/>
            <a:ext cx="2350657"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tx1"/>
                </a:solidFill>
                <a:latin typeface="AU Passata Light" pitchFamily="34" charset="0"/>
              </a:rPr>
              <a:t>Department of Animal and veterinary Sciences</a:t>
            </a:r>
          </a:p>
        </p:txBody>
      </p:sp>
      <p:sp>
        <p:nvSpPr>
          <p:cNvPr id="26" name="OFF_logo1Computed"/>
          <p:cNvSpPr/>
          <p:nvPr userDrawn="1"/>
        </p:nvSpPr>
        <p:spPr bwMode="auto">
          <a:xfrm>
            <a:off x="972254" y="5997601"/>
            <a:ext cx="665247" cy="589622"/>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377"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tx1"/>
                </a:solidFill>
                <a:effectLst/>
                <a:latin typeface="AU Passata" pitchFamily="34" charset="0"/>
              </a:rPr>
              <a:t>Aarhus
University</a:t>
            </a:r>
          </a:p>
        </p:txBody>
      </p:sp>
      <p:sp>
        <p:nvSpPr>
          <p:cNvPr id="1030" name="Sidetal"/>
          <p:cNvSpPr>
            <a:spLocks noGrp="1" noChangeArrowheads="1"/>
          </p:cNvSpPr>
          <p:nvPr>
            <p:ph type="sldNum" sz="quarter" idx="4"/>
          </p:nvPr>
        </p:nvSpPr>
        <p:spPr bwMode="auto">
          <a:xfrm>
            <a:off x="11811068" y="6581497"/>
            <a:ext cx="252067" cy="1538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en-GB" smtClean="0"/>
              <a:pPr>
                <a:defRPr/>
              </a:pPr>
              <a:t>‹nr.›</a:t>
            </a:fld>
            <a:endParaRPr lang="en-GB"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33">
                <a:noFill/>
              </a:defRPr>
            </a:lvl1pPr>
          </a:lstStyle>
          <a:p>
            <a:fld id="{78417F83-4CBA-48F2-BAD0-783AE3701E32}" type="datetimeFigureOut">
              <a:rPr lang="en-GB" smtClean="0"/>
              <a:pPr/>
              <a:t>16/11/2023</a:t>
            </a:fld>
            <a:r>
              <a:rPr lang="en-GB" dirty="0"/>
              <a:t>26/08/2019</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33">
                <a:no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 id="2147483679" r:id="rId21"/>
    <p:sldLayoutId id="2147483680" r:id="rId22"/>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189" algn="l" rtl="0" eaLnBrk="1" fontAlgn="base" hangingPunct="1">
        <a:lnSpc>
          <a:spcPct val="83000"/>
        </a:lnSpc>
        <a:spcBef>
          <a:spcPct val="0"/>
        </a:spcBef>
        <a:spcAft>
          <a:spcPct val="0"/>
        </a:spcAft>
        <a:defRPr sz="4000">
          <a:solidFill>
            <a:schemeClr val="bg2"/>
          </a:solidFill>
          <a:latin typeface="AU Passata" pitchFamily="34" charset="0"/>
        </a:defRPr>
      </a:lvl6pPr>
      <a:lvl7pPr marL="914377" algn="l" rtl="0" eaLnBrk="1" fontAlgn="base" hangingPunct="1">
        <a:lnSpc>
          <a:spcPct val="83000"/>
        </a:lnSpc>
        <a:spcBef>
          <a:spcPct val="0"/>
        </a:spcBef>
        <a:spcAft>
          <a:spcPct val="0"/>
        </a:spcAft>
        <a:defRPr sz="4000">
          <a:solidFill>
            <a:schemeClr val="bg2"/>
          </a:solidFill>
          <a:latin typeface="AU Passata" pitchFamily="34" charset="0"/>
        </a:defRPr>
      </a:lvl7pPr>
      <a:lvl8pPr marL="1371566" algn="l" rtl="0" eaLnBrk="1" fontAlgn="base" hangingPunct="1">
        <a:lnSpc>
          <a:spcPct val="83000"/>
        </a:lnSpc>
        <a:spcBef>
          <a:spcPct val="0"/>
        </a:spcBef>
        <a:spcAft>
          <a:spcPct val="0"/>
        </a:spcAft>
        <a:defRPr sz="4000">
          <a:solidFill>
            <a:schemeClr val="bg2"/>
          </a:solidFill>
          <a:latin typeface="AU Passata" pitchFamily="34" charset="0"/>
        </a:defRPr>
      </a:lvl8pPr>
      <a:lvl9pPr marL="1828754"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81" userDrawn="1">
          <p15:clr>
            <a:srgbClr val="A4A3A4"/>
          </p15:clr>
        </p15:guide>
        <p15:guide id="7" orient="horz" pos="1234" userDrawn="1">
          <p15:clr>
            <a:srgbClr val="000000"/>
          </p15:clr>
        </p15:guide>
        <p15:guide id="8" pos="7061"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hyperlink" Target="https://doi.org/10.1198/000313001300339897"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hyperlink" Target="https://doi.org/10.1111/2041-210X.12504" TargetMode="External"/><Relationship Id="rId4" Type="http://schemas.openxmlformats.org/officeDocument/2006/relationships/hyperlink" Target="http://www.biomedcentral.com/1471-2288/11/9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hyperlink" Target="https://cran.r-project.org/web/packages/simr/vignettes/examples.html" TargetMode="External"/><Relationship Id="rId2" Type="http://schemas.openxmlformats.org/officeDocument/2006/relationships/hyperlink" Target="https://doi.org/10.1111/2041-210X.12504"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459596" y="2309972"/>
            <a:ext cx="7272808" cy="1661993"/>
          </a:xfrm>
        </p:spPr>
        <p:txBody>
          <a:bodyPr/>
          <a:lstStyle/>
          <a:p>
            <a:pPr algn="ctr"/>
            <a:r>
              <a:rPr lang="en-US" sz="4000" dirty="0"/>
              <a:t>Power and sample size</a:t>
            </a:r>
            <a:br>
              <a:rPr lang="en-US" sz="4000" dirty="0"/>
            </a:br>
            <a:r>
              <a:rPr lang="en-US" sz="4000" dirty="0"/>
              <a:t>by simulations </a:t>
            </a:r>
            <a:br>
              <a:rPr lang="en-US" sz="4000" dirty="0"/>
            </a:br>
            <a:r>
              <a:rPr lang="en-US" sz="4000" dirty="0"/>
              <a:t>using R</a:t>
            </a:r>
            <a:endParaRPr lang="en-GB" sz="4000" dirty="0"/>
          </a:p>
        </p:txBody>
      </p:sp>
      <p:sp>
        <p:nvSpPr>
          <p:cNvPr id="11" name="Titel 1"/>
          <p:cNvSpPr txBox="1">
            <a:spLocks/>
          </p:cNvSpPr>
          <p:nvPr/>
        </p:nvSpPr>
        <p:spPr bwMode="auto">
          <a:xfrm>
            <a:off x="2459596" y="4365104"/>
            <a:ext cx="7272808" cy="3323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rtl="0" eaLnBrk="1" fontAlgn="base" hangingPunct="1">
              <a:lnSpc>
                <a:spcPct val="90000"/>
              </a:lnSpc>
              <a:spcBef>
                <a:spcPct val="0"/>
              </a:spcBef>
              <a:spcAft>
                <a:spcPct val="0"/>
              </a:spcAft>
              <a:defRPr sz="6000" b="1" cap="all" baseline="0">
                <a:solidFill>
                  <a:schemeClr val="bg1"/>
                </a:solidFill>
                <a:latin typeface="AU Passata Light" panose="020B0303030902030804" pitchFamily="34" charset="0"/>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189" algn="l" rtl="0" eaLnBrk="1" fontAlgn="base" hangingPunct="1">
              <a:lnSpc>
                <a:spcPct val="83000"/>
              </a:lnSpc>
              <a:spcBef>
                <a:spcPct val="0"/>
              </a:spcBef>
              <a:spcAft>
                <a:spcPct val="0"/>
              </a:spcAft>
              <a:defRPr sz="4000">
                <a:solidFill>
                  <a:schemeClr val="bg2"/>
                </a:solidFill>
                <a:latin typeface="AU Passata" pitchFamily="34" charset="0"/>
              </a:defRPr>
            </a:lvl6pPr>
            <a:lvl7pPr marL="914377" algn="l" rtl="0" eaLnBrk="1" fontAlgn="base" hangingPunct="1">
              <a:lnSpc>
                <a:spcPct val="83000"/>
              </a:lnSpc>
              <a:spcBef>
                <a:spcPct val="0"/>
              </a:spcBef>
              <a:spcAft>
                <a:spcPct val="0"/>
              </a:spcAft>
              <a:defRPr sz="4000">
                <a:solidFill>
                  <a:schemeClr val="bg2"/>
                </a:solidFill>
                <a:latin typeface="AU Passata" pitchFamily="34" charset="0"/>
              </a:defRPr>
            </a:lvl7pPr>
            <a:lvl8pPr marL="1371566" algn="l" rtl="0" eaLnBrk="1" fontAlgn="base" hangingPunct="1">
              <a:lnSpc>
                <a:spcPct val="83000"/>
              </a:lnSpc>
              <a:spcBef>
                <a:spcPct val="0"/>
              </a:spcBef>
              <a:spcAft>
                <a:spcPct val="0"/>
              </a:spcAft>
              <a:defRPr sz="4000">
                <a:solidFill>
                  <a:schemeClr val="bg2"/>
                </a:solidFill>
                <a:latin typeface="AU Passata" pitchFamily="34" charset="0"/>
              </a:defRPr>
            </a:lvl8pPr>
            <a:lvl9pPr marL="1828754" algn="l" rtl="0" eaLnBrk="1" fontAlgn="base" hangingPunct="1">
              <a:lnSpc>
                <a:spcPct val="83000"/>
              </a:lnSpc>
              <a:spcBef>
                <a:spcPct val="0"/>
              </a:spcBef>
              <a:spcAft>
                <a:spcPct val="0"/>
              </a:spcAft>
              <a:defRPr sz="4000">
                <a:solidFill>
                  <a:schemeClr val="bg2"/>
                </a:solidFill>
                <a:latin typeface="AU Passata" pitchFamily="34" charset="0"/>
              </a:defRPr>
            </a:lvl9pPr>
          </a:lstStyle>
          <a:p>
            <a:pPr algn="ctr">
              <a:buFontTx/>
            </a:pPr>
            <a:r>
              <a:rPr lang="en-US" sz="2400" kern="0" dirty="0"/>
              <a:t>Mixed modelling in r workshop</a:t>
            </a:r>
            <a:endParaRPr lang="en-GB" sz="2400" kern="0" dirty="0"/>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simulation of training data like </a:t>
            </a:r>
            <a:r>
              <a:rPr lang="en-GB" sz="3600" dirty="0" err="1"/>
              <a:t>simdata</a:t>
            </a:r>
            <a:endParaRPr lang="en-GB" sz="3600" dirty="0"/>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3" name="Tekstfelt 2">
            <a:extLst>
              <a:ext uri="{FF2B5EF4-FFF2-40B4-BE49-F238E27FC236}">
                <a16:creationId xmlns:a16="http://schemas.microsoft.com/office/drawing/2014/main" id="{44A57ACD-9DF0-FDB4-8253-2D713EDB551F}"/>
              </a:ext>
            </a:extLst>
          </p:cNvPr>
          <p:cNvSpPr txBox="1"/>
          <p:nvPr/>
        </p:nvSpPr>
        <p:spPr>
          <a:xfrm>
            <a:off x="1532932" y="1044529"/>
            <a:ext cx="9126136" cy="448081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pPr marL="457200" indent="-457200">
              <a:buFont typeface="Arial" panose="020B0604020202020204" pitchFamily="34" charset="0"/>
              <a:buChar char="•"/>
            </a:pPr>
            <a:r>
              <a:rPr lang="en-GB" sz="2800" b="1" kern="0" dirty="0"/>
              <a:t>Instead of using the functions from</a:t>
            </a:r>
            <a:r>
              <a:rPr lang="en-GB" sz="2800" b="1" kern="0" dirty="0">
                <a:latin typeface="Courier New" panose="02070309020205020404" pitchFamily="49" charset="0"/>
                <a:cs typeface="Courier New" panose="02070309020205020404" pitchFamily="49" charset="0"/>
              </a:rPr>
              <a:t> </a:t>
            </a:r>
            <a:r>
              <a:rPr lang="en-GB" sz="2800" b="1" kern="0" dirty="0" err="1">
                <a:latin typeface="Courier New" panose="02070309020205020404" pitchFamily="49" charset="0"/>
                <a:cs typeface="Courier New" panose="02070309020205020404" pitchFamily="49" charset="0"/>
              </a:rPr>
              <a:t>simr</a:t>
            </a:r>
            <a:r>
              <a:rPr lang="en-GB" sz="2800" b="1" kern="0" dirty="0">
                <a:latin typeface="Courier New" panose="02070309020205020404" pitchFamily="49" charset="0"/>
                <a:cs typeface="Courier New" panose="02070309020205020404" pitchFamily="49" charset="0"/>
              </a:rPr>
              <a:t> </a:t>
            </a:r>
            <a:r>
              <a:rPr lang="en-GB" sz="2800" b="1" kern="0" dirty="0"/>
              <a:t>we could also simulate data in the way </a:t>
            </a:r>
            <a:r>
              <a:rPr lang="en-GB" sz="2800" b="1" kern="0" dirty="0" err="1">
                <a:latin typeface="Courier New" panose="02070309020205020404" pitchFamily="49" charset="0"/>
                <a:cs typeface="Courier New" panose="02070309020205020404" pitchFamily="49" charset="0"/>
              </a:rPr>
              <a:t>simdata</a:t>
            </a:r>
            <a:r>
              <a:rPr lang="en-GB" sz="2800" b="1" kern="0" dirty="0"/>
              <a:t> was generated</a:t>
            </a:r>
          </a:p>
          <a:p>
            <a:pPr marL="457200" indent="-457200">
              <a:buFont typeface="Arial" panose="020B0604020202020204" pitchFamily="34" charset="0"/>
              <a:buChar char="•"/>
            </a:pPr>
            <a:r>
              <a:rPr lang="en-GB" sz="2800" b="1" kern="0" dirty="0"/>
              <a:t>. . . depending of course on the model that we wish to examine.</a:t>
            </a:r>
          </a:p>
          <a:p>
            <a:pPr marL="457200" indent="-457200">
              <a:buFont typeface="Arial" panose="020B0604020202020204" pitchFamily="34" charset="0"/>
              <a:buChar char="•"/>
            </a:pPr>
            <a:r>
              <a:rPr lang="en-GB" sz="2800" b="1" kern="0" dirty="0"/>
              <a:t>This can also be a way to obtain training data to be used for the simulation using the</a:t>
            </a:r>
            <a:r>
              <a:rPr lang="en-GB" sz="2800" b="1" kern="0" dirty="0">
                <a:latin typeface="Courier New" panose="02070309020205020404" pitchFamily="49" charset="0"/>
                <a:cs typeface="Courier New" panose="02070309020205020404" pitchFamily="49" charset="0"/>
              </a:rPr>
              <a:t> </a:t>
            </a:r>
            <a:r>
              <a:rPr lang="en-GB" sz="2800" b="1" kern="0" dirty="0" err="1">
                <a:latin typeface="Courier New" panose="02070309020205020404" pitchFamily="49" charset="0"/>
                <a:cs typeface="Courier New" panose="02070309020205020404" pitchFamily="49" charset="0"/>
              </a:rPr>
              <a:t>simr</a:t>
            </a:r>
            <a:r>
              <a:rPr lang="en-GB" sz="2800" b="1" kern="0" dirty="0">
                <a:latin typeface="Courier New" panose="02070309020205020404" pitchFamily="49" charset="0"/>
                <a:cs typeface="Courier New" panose="02070309020205020404" pitchFamily="49" charset="0"/>
              </a:rPr>
              <a:t> </a:t>
            </a:r>
            <a:r>
              <a:rPr lang="en-GB" sz="2800" b="1" kern="0" dirty="0"/>
              <a:t>functions.</a:t>
            </a:r>
          </a:p>
        </p:txBody>
      </p:sp>
    </p:spTree>
    <p:extLst>
      <p:ext uri="{BB962C8B-B14F-4D97-AF65-F5344CB8AC3E}">
        <p14:creationId xmlns:p14="http://schemas.microsoft.com/office/powerpoint/2010/main" val="13861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Initiating the power analysis – fitting a model</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312895" y="1124744"/>
            <a:ext cx="11566211" cy="4885165"/>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The power analysis in</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simr</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a:solidFill>
                  <a:srgbClr val="002060"/>
                </a:solidFill>
                <a:cs typeface="Courier New" panose="02070309020205020404" pitchFamily="49" charset="0"/>
              </a:rPr>
              <a:t>starts with a model fitted in</a:t>
            </a:r>
            <a:r>
              <a:rPr lang="en-US" sz="2800" b="1" kern="0" dirty="0">
                <a:solidFill>
                  <a:srgbClr val="002060"/>
                </a:solidFill>
                <a:latin typeface="Courier New" panose="02070309020205020404" pitchFamily="49" charset="0"/>
                <a:cs typeface="Courier New" panose="02070309020205020404" pitchFamily="49" charset="0"/>
              </a:rPr>
              <a:t> lme4 </a:t>
            </a:r>
            <a:r>
              <a:rPr lang="en-US" sz="2800" b="1" kern="0" dirty="0">
                <a:solidFill>
                  <a:srgbClr val="002060"/>
                </a:solidFill>
                <a:cs typeface="Courier New" panose="02070309020205020404" pitchFamily="49" charset="0"/>
              </a:rPr>
              <a:t>i.e., a model fitted with</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lmer</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a:solidFill>
                  <a:srgbClr val="002060"/>
                </a:solidFill>
                <a:cs typeface="Courier New" panose="02070309020205020404" pitchFamily="49" charset="0"/>
              </a:rPr>
              <a:t>or</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glmer</a:t>
            </a:r>
            <a:r>
              <a:rPr lang="en-US" sz="2800" b="1" kern="0" dirty="0">
                <a:solidFill>
                  <a:srgbClr val="002060"/>
                </a:solidFill>
                <a:cs typeface="Courier New" panose="02070309020205020404" pitchFamily="49" charset="0"/>
              </a:rPr>
              <a:t>. Models fitted using</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lm</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a:solidFill>
                  <a:srgbClr val="002060"/>
                </a:solidFill>
                <a:cs typeface="Courier New" panose="02070309020205020404" pitchFamily="49" charset="0"/>
              </a:rPr>
              <a:t>and</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glm</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a:solidFill>
                  <a:srgbClr val="002060"/>
                </a:solidFill>
                <a:cs typeface="Courier New" panose="02070309020205020404" pitchFamily="49" charset="0"/>
              </a:rPr>
              <a:t>(i.e. without random effects) are also supported.</a:t>
            </a:r>
          </a:p>
          <a:p>
            <a:pPr marL="774880" lvl="1" indent="-342891">
              <a:lnSpc>
                <a:spcPct val="100000"/>
              </a:lnSpc>
            </a:pPr>
            <a:endParaRPr lang="en-US" sz="2800" b="1" kern="0" dirty="0">
              <a:solidFill>
                <a:srgbClr val="002060"/>
              </a:solidFill>
              <a:cs typeface="Courier New" panose="02070309020205020404" pitchFamily="49" charset="0"/>
            </a:endParaRPr>
          </a:p>
          <a:p>
            <a:pPr marL="774880" lvl="1"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&gt; model1 &lt;- </a:t>
            </a:r>
            <a:r>
              <a:rPr lang="en-US" sz="2000" b="1" kern="0" dirty="0" err="1">
                <a:solidFill>
                  <a:srgbClr val="002060"/>
                </a:solidFill>
                <a:latin typeface="Courier New" panose="02070309020205020404" pitchFamily="49" charset="0"/>
                <a:cs typeface="Courier New" panose="02070309020205020404" pitchFamily="49" charset="0"/>
              </a:rPr>
              <a:t>glmer</a:t>
            </a:r>
            <a:r>
              <a:rPr lang="en-US" sz="2000" b="1" kern="0" dirty="0">
                <a:solidFill>
                  <a:srgbClr val="002060"/>
                </a:solidFill>
                <a:latin typeface="Courier New" panose="02070309020205020404" pitchFamily="49" charset="0"/>
                <a:cs typeface="Courier New" panose="02070309020205020404" pitchFamily="49" charset="0"/>
              </a:rPr>
              <a:t>(z ~ x + (1|g), family="</a:t>
            </a:r>
            <a:r>
              <a:rPr lang="en-US" sz="2000" b="1" kern="0" dirty="0" err="1">
                <a:solidFill>
                  <a:srgbClr val="002060"/>
                </a:solidFill>
                <a:latin typeface="Courier New" panose="02070309020205020404" pitchFamily="49" charset="0"/>
                <a:cs typeface="Courier New" panose="02070309020205020404" pitchFamily="49" charset="0"/>
              </a:rPr>
              <a:t>poisson</a:t>
            </a:r>
            <a:r>
              <a:rPr lang="en-US" sz="2000" b="1" kern="0" dirty="0">
                <a:solidFill>
                  <a:srgbClr val="002060"/>
                </a:solidFill>
                <a:latin typeface="Courier New" panose="02070309020205020404" pitchFamily="49" charset="0"/>
                <a:cs typeface="Courier New" panose="02070309020205020404" pitchFamily="49" charset="0"/>
              </a:rPr>
              <a:t>", data=</a:t>
            </a:r>
            <a:r>
              <a:rPr lang="en-US" sz="2000" b="1" kern="0" dirty="0" err="1">
                <a:solidFill>
                  <a:srgbClr val="002060"/>
                </a:solidFill>
                <a:latin typeface="Courier New" panose="02070309020205020404" pitchFamily="49" charset="0"/>
                <a:cs typeface="Courier New" panose="02070309020205020404" pitchFamily="49" charset="0"/>
              </a:rPr>
              <a:t>simdata</a:t>
            </a:r>
            <a:r>
              <a:rPr lang="en-US" sz="2000" b="1" kern="0" dirty="0">
                <a:solidFill>
                  <a:srgbClr val="002060"/>
                </a:solidFill>
                <a:latin typeface="Courier New" panose="02070309020205020404" pitchFamily="49" charset="0"/>
                <a:cs typeface="Courier New" panose="02070309020205020404" pitchFamily="49" charset="0"/>
              </a:rPr>
              <a:t>)</a:t>
            </a:r>
          </a:p>
          <a:p>
            <a:pPr marL="774880" lvl="1"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&gt; summary(model1)</a:t>
            </a:r>
          </a:p>
          <a:p>
            <a:pPr marL="774880" lvl="1"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 &lt;snip&gt;</a:t>
            </a:r>
          </a:p>
          <a:p>
            <a:pPr marL="165387"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    Fixed effects:</a:t>
            </a:r>
          </a:p>
          <a:p>
            <a:pPr marL="165387"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                Estimate Std. Error z value </a:t>
            </a:r>
            <a:r>
              <a:rPr lang="en-US" sz="2000" b="1" kern="0" dirty="0" err="1">
                <a:solidFill>
                  <a:srgbClr val="002060"/>
                </a:solidFill>
                <a:latin typeface="Courier New" panose="02070309020205020404" pitchFamily="49" charset="0"/>
                <a:cs typeface="Courier New" panose="02070309020205020404" pitchFamily="49" charset="0"/>
              </a:rPr>
              <a:t>Pr</a:t>
            </a:r>
            <a:r>
              <a:rPr lang="en-US" sz="2000" b="1" kern="0" dirty="0">
                <a:solidFill>
                  <a:srgbClr val="002060"/>
                </a:solidFill>
                <a:latin typeface="Courier New" panose="02070309020205020404" pitchFamily="49" charset="0"/>
                <a:cs typeface="Courier New" panose="02070309020205020404" pitchFamily="49" charset="0"/>
              </a:rPr>
              <a:t>(&gt;|z|)</a:t>
            </a:r>
          </a:p>
          <a:p>
            <a:pPr marL="165387"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    (Intercept)  1.54079    0.27173   5.670 1.43e-08 ***</a:t>
            </a:r>
          </a:p>
          <a:p>
            <a:pPr marL="165387" indent="-342891">
              <a:lnSpc>
                <a:spcPct val="100000"/>
              </a:lnSpc>
            </a:pPr>
            <a:r>
              <a:rPr lang="en-US" sz="2000" b="1" kern="0" dirty="0">
                <a:solidFill>
                  <a:srgbClr val="002060"/>
                </a:solidFill>
                <a:latin typeface="Courier New" panose="02070309020205020404" pitchFamily="49" charset="0"/>
                <a:cs typeface="Courier New" panose="02070309020205020404" pitchFamily="49" charset="0"/>
              </a:rPr>
              <a:t>    x           -0.11481    0.03955  -2.903   0.0037 **</a:t>
            </a:r>
            <a:endParaRPr lang="en-GB" sz="2000" b="1" kern="0" dirty="0">
              <a:solidFill>
                <a:srgbClr val="002060"/>
              </a:solidFill>
              <a:latin typeface="Courier New" panose="02070309020205020404" pitchFamily="49" charset="0"/>
              <a:cs typeface="Courier New" panose="02070309020205020404" pitchFamily="49" charset="0"/>
            </a:endParaRPr>
          </a:p>
          <a:p>
            <a:pPr marL="774880" lvl="1" indent="-342891">
              <a:lnSpc>
                <a:spcPct val="100000"/>
              </a:lnSpc>
            </a:pPr>
            <a:endParaRPr lang="en-GB" sz="2800" b="1" kern="0" dirty="0">
              <a:solidFill>
                <a:srgbClr val="002060"/>
              </a:solidFill>
              <a:latin typeface="Courier New" panose="02070309020205020404" pitchFamily="49" charset="0"/>
              <a:cs typeface="Courier New" panose="02070309020205020404" pitchFamily="49" charset="0"/>
            </a:endParaRPr>
          </a:p>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Let us have a look at how</a:t>
            </a:r>
            <a:r>
              <a:rPr lang="en-GB" sz="2800" b="1" kern="0" dirty="0">
                <a:solidFill>
                  <a:srgbClr val="002060"/>
                </a:solidFill>
                <a:latin typeface="Courier New" panose="02070309020205020404" pitchFamily="49" charset="0"/>
                <a:cs typeface="Courier New" panose="02070309020205020404" pitchFamily="49" charset="0"/>
              </a:rPr>
              <a:t> </a:t>
            </a:r>
            <a:r>
              <a:rPr lang="en-GB" sz="2800" b="1" kern="0" dirty="0" err="1">
                <a:solidFill>
                  <a:srgbClr val="002060"/>
                </a:solidFill>
                <a:latin typeface="Courier New" panose="02070309020205020404" pitchFamily="49" charset="0"/>
                <a:cs typeface="Courier New" panose="02070309020205020404" pitchFamily="49" charset="0"/>
              </a:rPr>
              <a:t>simdata</a:t>
            </a:r>
            <a:r>
              <a:rPr lang="en-GB" sz="2800" b="1" kern="0" dirty="0">
                <a:solidFill>
                  <a:srgbClr val="002060"/>
                </a:solidFill>
                <a:latin typeface="Courier New" panose="02070309020205020404" pitchFamily="49" charset="0"/>
                <a:cs typeface="Courier New" panose="02070309020205020404" pitchFamily="49" charset="0"/>
              </a:rPr>
              <a:t> </a:t>
            </a:r>
            <a:r>
              <a:rPr lang="en-GB" sz="2800" b="1" kern="0" dirty="0">
                <a:solidFill>
                  <a:srgbClr val="002060"/>
                </a:solidFill>
                <a:cs typeface="Courier New" panose="02070309020205020404" pitchFamily="49" charset="0"/>
              </a:rPr>
              <a:t>was generated.</a:t>
            </a:r>
          </a:p>
        </p:txBody>
      </p:sp>
    </p:spTree>
    <p:extLst>
      <p:ext uri="{BB962C8B-B14F-4D97-AF65-F5344CB8AC3E}">
        <p14:creationId xmlns:p14="http://schemas.microsoft.com/office/powerpoint/2010/main" val="41175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Specifying an effect size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312895" y="1124744"/>
            <a:ext cx="11566211" cy="5069831"/>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Recall that the power is the proportion of TRUE rejections of a FALSE null hypothesis. </a:t>
            </a:r>
            <a:r>
              <a:rPr lang="en-US" sz="2800" kern="0" dirty="0">
                <a:solidFill>
                  <a:srgbClr val="002060"/>
                </a:solidFill>
                <a:cs typeface="Courier New" panose="02070309020205020404" pitchFamily="49" charset="0"/>
              </a:rPr>
              <a:t>(table repeated on next slide)</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We therefore want to simulate under the alternative hypothesis by specifying the effect size we wish to be able to find if it truly exists, i.e., if the null hypothesis is FALSE.</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Let us consider the power to detect a slope of -0.05 (on the log link scale) in the mixed effects Poisson regression that we fitted in </a:t>
            </a:r>
            <a:r>
              <a:rPr lang="en-US" sz="2800" b="1" kern="0" dirty="0">
                <a:solidFill>
                  <a:srgbClr val="002060"/>
                </a:solidFill>
                <a:latin typeface="Courier New" panose="02070309020205020404" pitchFamily="49" charset="0"/>
                <a:cs typeface="Courier New" panose="02070309020205020404" pitchFamily="49" charset="0"/>
              </a:rPr>
              <a:t>model1</a:t>
            </a:r>
            <a:r>
              <a:rPr lang="en-US" sz="2800" b="1" kern="0" dirty="0">
                <a:solidFill>
                  <a:srgbClr val="002060"/>
                </a:solidFill>
                <a:cs typeface="Courier New" panose="02070309020205020404" pitchFamily="49" charset="0"/>
              </a:rPr>
              <a:t>:</a:t>
            </a:r>
          </a:p>
          <a:p>
            <a:pPr marL="3212854" lvl="5" indent="-342891"/>
            <a:r>
              <a:rPr lang="en-US" sz="2400" b="1" kern="0" dirty="0">
                <a:solidFill>
                  <a:srgbClr val="002060"/>
                </a:solidFill>
                <a:latin typeface="Courier New" panose="02070309020205020404" pitchFamily="49" charset="0"/>
                <a:cs typeface="Courier New" panose="02070309020205020404" pitchFamily="49" charset="0"/>
              </a:rPr>
              <a:t>&gt; </a:t>
            </a:r>
            <a:r>
              <a:rPr lang="en-US" sz="2400" b="1" kern="0" dirty="0" err="1">
                <a:solidFill>
                  <a:srgbClr val="002060"/>
                </a:solidFill>
                <a:latin typeface="Courier New" panose="02070309020205020404" pitchFamily="49" charset="0"/>
                <a:cs typeface="Courier New" panose="02070309020205020404" pitchFamily="49" charset="0"/>
              </a:rPr>
              <a:t>fixef</a:t>
            </a:r>
            <a:r>
              <a:rPr lang="en-US" sz="2400" b="1" kern="0" dirty="0">
                <a:solidFill>
                  <a:srgbClr val="002060"/>
                </a:solidFill>
                <a:latin typeface="Courier New" panose="02070309020205020404" pitchFamily="49" charset="0"/>
                <a:cs typeface="Courier New" panose="02070309020205020404" pitchFamily="49" charset="0"/>
              </a:rPr>
              <a:t>(model1)["x"]</a:t>
            </a:r>
          </a:p>
          <a:p>
            <a:pPr marL="3212854" lvl="5" indent="-342891"/>
            <a:r>
              <a:rPr lang="en-US" sz="2400" b="1" kern="0" dirty="0">
                <a:solidFill>
                  <a:srgbClr val="002060"/>
                </a:solidFill>
                <a:latin typeface="Courier New" panose="02070309020205020404" pitchFamily="49" charset="0"/>
                <a:cs typeface="Courier New" panose="02070309020205020404" pitchFamily="49" charset="0"/>
              </a:rPr>
              <a:t> x </a:t>
            </a:r>
          </a:p>
          <a:p>
            <a:pPr marL="3212854" lvl="5" indent="-342891"/>
            <a:r>
              <a:rPr lang="en-US" sz="2400" b="1" kern="0" dirty="0">
                <a:solidFill>
                  <a:srgbClr val="002060"/>
                </a:solidFill>
                <a:latin typeface="Courier New" panose="02070309020205020404" pitchFamily="49" charset="0"/>
                <a:cs typeface="Courier New" panose="02070309020205020404" pitchFamily="49" charset="0"/>
              </a:rPr>
              <a:t>-0.1148147 </a:t>
            </a:r>
          </a:p>
          <a:p>
            <a:pPr marL="3212854" lvl="5" indent="-342891"/>
            <a:r>
              <a:rPr lang="en-GB" sz="2400" b="1" kern="0" dirty="0">
                <a:solidFill>
                  <a:srgbClr val="002060"/>
                </a:solidFill>
                <a:latin typeface="Courier New" panose="02070309020205020404" pitchFamily="49" charset="0"/>
                <a:cs typeface="Courier New" panose="02070309020205020404" pitchFamily="49" charset="0"/>
              </a:rPr>
              <a:t>&gt; </a:t>
            </a:r>
            <a:r>
              <a:rPr lang="en-GB" sz="2400" b="1" kern="0" dirty="0" err="1">
                <a:solidFill>
                  <a:srgbClr val="002060"/>
                </a:solidFill>
                <a:latin typeface="Courier New" panose="02070309020205020404" pitchFamily="49" charset="0"/>
                <a:cs typeface="Courier New" panose="02070309020205020404" pitchFamily="49" charset="0"/>
              </a:rPr>
              <a:t>fixef</a:t>
            </a:r>
            <a:r>
              <a:rPr lang="en-GB" sz="2400" b="1" kern="0" dirty="0">
                <a:solidFill>
                  <a:srgbClr val="002060"/>
                </a:solidFill>
                <a:latin typeface="Courier New" panose="02070309020205020404" pitchFamily="49" charset="0"/>
                <a:cs typeface="Courier New" panose="02070309020205020404" pitchFamily="49" charset="0"/>
              </a:rPr>
              <a:t>(model1)["x"] &lt;- -0.05</a:t>
            </a:r>
          </a:p>
        </p:txBody>
      </p:sp>
    </p:spTree>
    <p:extLst>
      <p:ext uri="{BB962C8B-B14F-4D97-AF65-F5344CB8AC3E}">
        <p14:creationId xmlns:p14="http://schemas.microsoft.com/office/powerpoint/2010/main" val="5822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recall the two-by-two table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grpSp>
        <p:nvGrpSpPr>
          <p:cNvPr id="6" name="Gruppe 5">
            <a:extLst>
              <a:ext uri="{FF2B5EF4-FFF2-40B4-BE49-F238E27FC236}">
                <a16:creationId xmlns:a16="http://schemas.microsoft.com/office/drawing/2014/main" id="{5A9039E2-8DD1-D051-5573-33DF6763D343}"/>
              </a:ext>
            </a:extLst>
          </p:cNvPr>
          <p:cNvGrpSpPr/>
          <p:nvPr/>
        </p:nvGrpSpPr>
        <p:grpSpPr>
          <a:xfrm>
            <a:off x="2752725" y="1187114"/>
            <a:ext cx="6686550" cy="4483771"/>
            <a:chOff x="5314106" y="961309"/>
            <a:chExt cx="6686550" cy="4483771"/>
          </a:xfrm>
        </p:grpSpPr>
        <p:pic>
          <p:nvPicPr>
            <p:cNvPr id="7" name="Billede 6">
              <a:extLst>
                <a:ext uri="{FF2B5EF4-FFF2-40B4-BE49-F238E27FC236}">
                  <a16:creationId xmlns:a16="http://schemas.microsoft.com/office/drawing/2014/main" id="{563C279B-B50F-CE87-3427-7D4504D691D7}"/>
                </a:ext>
              </a:extLst>
            </p:cNvPr>
            <p:cNvPicPr>
              <a:picLocks noChangeAspect="1"/>
            </p:cNvPicPr>
            <p:nvPr/>
          </p:nvPicPr>
          <p:blipFill>
            <a:blip r:embed="rId2"/>
            <a:stretch>
              <a:fillRect/>
            </a:stretch>
          </p:blipFill>
          <p:spPr>
            <a:xfrm>
              <a:off x="5314106" y="961309"/>
              <a:ext cx="6686550" cy="4381500"/>
            </a:xfrm>
            <a:prstGeom prst="rect">
              <a:avLst/>
            </a:prstGeom>
          </p:spPr>
        </p:pic>
        <p:sp>
          <p:nvSpPr>
            <p:cNvPr id="8" name="Tekstfelt 7">
              <a:extLst>
                <a:ext uri="{FF2B5EF4-FFF2-40B4-BE49-F238E27FC236}">
                  <a16:creationId xmlns:a16="http://schemas.microsoft.com/office/drawing/2014/main" id="{B416AE9D-F718-30B7-8B9B-2E673F2D82AD}"/>
                </a:ext>
              </a:extLst>
            </p:cNvPr>
            <p:cNvSpPr txBox="1"/>
            <p:nvPr/>
          </p:nvSpPr>
          <p:spPr>
            <a:xfrm>
              <a:off x="10270757" y="2189404"/>
              <a:ext cx="1729899" cy="350865"/>
            </a:xfrm>
            <a:prstGeom prst="rect">
              <a:avLst/>
            </a:prstGeom>
            <a:noFill/>
          </p:spPr>
          <p:txBody>
            <a:bodyPr wrap="square" lIns="0" tIns="0" rIns="0" bIns="0" rtlCol="0">
              <a:spAutoFit/>
            </a:bodyPr>
            <a:lstStyle/>
            <a:p>
              <a:pPr>
                <a:lnSpc>
                  <a:spcPct val="95000"/>
                </a:lnSpc>
              </a:pPr>
              <a:r>
                <a:rPr lang="en-GB" sz="2400" b="1" dirty="0">
                  <a:solidFill>
                    <a:srgbClr val="FF0000"/>
                  </a:solidFill>
                  <a:latin typeface="+mn-lt"/>
                </a:rPr>
                <a:t>Type II error</a:t>
              </a:r>
            </a:p>
          </p:txBody>
        </p:sp>
        <p:sp>
          <p:nvSpPr>
            <p:cNvPr id="9" name="Tekstfelt 8">
              <a:extLst>
                <a:ext uri="{FF2B5EF4-FFF2-40B4-BE49-F238E27FC236}">
                  <a16:creationId xmlns:a16="http://schemas.microsoft.com/office/drawing/2014/main" id="{FA15F2DD-63A1-EF56-E100-678ECDC924CE}"/>
                </a:ext>
              </a:extLst>
            </p:cNvPr>
            <p:cNvSpPr txBox="1"/>
            <p:nvPr/>
          </p:nvSpPr>
          <p:spPr>
            <a:xfrm rot="20517109">
              <a:off x="5734604" y="2650758"/>
              <a:ext cx="1008112" cy="467820"/>
            </a:xfrm>
            <a:prstGeom prst="rect">
              <a:avLst/>
            </a:prstGeom>
            <a:noFill/>
          </p:spPr>
          <p:txBody>
            <a:bodyPr wrap="square" lIns="0" tIns="0" rIns="0" bIns="0" rtlCol="0">
              <a:spAutoFit/>
            </a:bodyPr>
            <a:lstStyle/>
            <a:p>
              <a:pPr>
                <a:lnSpc>
                  <a:spcPct val="95000"/>
                </a:lnSpc>
              </a:pPr>
              <a:r>
                <a:rPr lang="en-GB" sz="3200" b="1">
                  <a:solidFill>
                    <a:srgbClr val="FF0000"/>
                  </a:solidFill>
                  <a:latin typeface="+mn-lt"/>
                </a:rPr>
                <a:t>TEST</a:t>
              </a:r>
            </a:p>
          </p:txBody>
        </p:sp>
        <p:sp>
          <p:nvSpPr>
            <p:cNvPr id="10" name="Tekstfelt 9">
              <a:extLst>
                <a:ext uri="{FF2B5EF4-FFF2-40B4-BE49-F238E27FC236}">
                  <a16:creationId xmlns:a16="http://schemas.microsoft.com/office/drawing/2014/main" id="{04C6FAB7-6489-535E-7842-7BC5A970F621}"/>
                </a:ext>
              </a:extLst>
            </p:cNvPr>
            <p:cNvSpPr txBox="1"/>
            <p:nvPr/>
          </p:nvSpPr>
          <p:spPr>
            <a:xfrm>
              <a:off x="9480376" y="990675"/>
              <a:ext cx="1284236" cy="467820"/>
            </a:xfrm>
            <a:prstGeom prst="rect">
              <a:avLst/>
            </a:prstGeom>
            <a:noFill/>
          </p:spPr>
          <p:txBody>
            <a:bodyPr wrap="square" lIns="0" tIns="0" rIns="0" bIns="0" rtlCol="0">
              <a:spAutoFit/>
            </a:bodyPr>
            <a:lstStyle/>
            <a:p>
              <a:pPr>
                <a:lnSpc>
                  <a:spcPct val="95000"/>
                </a:lnSpc>
              </a:pPr>
              <a:r>
                <a:rPr lang="da-DK" sz="3200" b="1" dirty="0">
                  <a:solidFill>
                    <a:srgbClr val="00B050"/>
                  </a:solidFill>
                  <a:latin typeface="+mn-lt"/>
                </a:rPr>
                <a:t>TRUTH</a:t>
              </a:r>
            </a:p>
          </p:txBody>
        </p:sp>
        <p:sp>
          <p:nvSpPr>
            <p:cNvPr id="11" name="Tekstfelt 10">
              <a:extLst>
                <a:ext uri="{FF2B5EF4-FFF2-40B4-BE49-F238E27FC236}">
                  <a16:creationId xmlns:a16="http://schemas.microsoft.com/office/drawing/2014/main" id="{80EA7B7E-89ED-9A38-E5C5-354C0B9ED387}"/>
                </a:ext>
              </a:extLst>
            </p:cNvPr>
            <p:cNvSpPr txBox="1"/>
            <p:nvPr/>
          </p:nvSpPr>
          <p:spPr>
            <a:xfrm>
              <a:off x="10604802" y="3712498"/>
              <a:ext cx="847492" cy="350865"/>
            </a:xfrm>
            <a:prstGeom prst="rect">
              <a:avLst/>
            </a:prstGeom>
            <a:noFill/>
          </p:spPr>
          <p:txBody>
            <a:bodyPr wrap="square" lIns="0" tIns="0" rIns="0" bIns="0" rtlCol="0">
              <a:spAutoFit/>
            </a:bodyPr>
            <a:lstStyle/>
            <a:p>
              <a:pPr>
                <a:lnSpc>
                  <a:spcPct val="95000"/>
                </a:lnSpc>
              </a:pPr>
              <a:r>
                <a:rPr lang="en-GB" sz="2400" b="1" dirty="0">
                  <a:solidFill>
                    <a:srgbClr val="0070C0"/>
                  </a:solidFill>
                  <a:latin typeface="+mn-lt"/>
                </a:rPr>
                <a:t>Power</a:t>
              </a:r>
            </a:p>
          </p:txBody>
        </p:sp>
        <p:sp>
          <p:nvSpPr>
            <p:cNvPr id="12" name="Tekstfelt 11">
              <a:extLst>
                <a:ext uri="{FF2B5EF4-FFF2-40B4-BE49-F238E27FC236}">
                  <a16:creationId xmlns:a16="http://schemas.microsoft.com/office/drawing/2014/main" id="{8BCF4354-516E-F92E-D998-17D2C70042FC}"/>
                </a:ext>
              </a:extLst>
            </p:cNvPr>
            <p:cNvSpPr txBox="1"/>
            <p:nvPr/>
          </p:nvSpPr>
          <p:spPr>
            <a:xfrm>
              <a:off x="8472264" y="3716985"/>
              <a:ext cx="1584176" cy="350865"/>
            </a:xfrm>
            <a:prstGeom prst="rect">
              <a:avLst/>
            </a:prstGeom>
            <a:noFill/>
          </p:spPr>
          <p:txBody>
            <a:bodyPr wrap="square" lIns="0" tIns="0" rIns="0" bIns="0" rtlCol="0">
              <a:spAutoFit/>
            </a:bodyPr>
            <a:lstStyle/>
            <a:p>
              <a:pPr>
                <a:lnSpc>
                  <a:spcPct val="95000"/>
                </a:lnSpc>
              </a:pPr>
              <a:r>
                <a:rPr lang="en-GB" sz="2400" b="1">
                  <a:solidFill>
                    <a:srgbClr val="FF0000"/>
                  </a:solidFill>
                  <a:latin typeface="+mn-lt"/>
                </a:rPr>
                <a:t>Type I error</a:t>
              </a:r>
            </a:p>
          </p:txBody>
        </p:sp>
        <p:sp>
          <p:nvSpPr>
            <p:cNvPr id="13" name="Tekstfelt 12">
              <a:extLst>
                <a:ext uri="{FF2B5EF4-FFF2-40B4-BE49-F238E27FC236}">
                  <a16:creationId xmlns:a16="http://schemas.microsoft.com/office/drawing/2014/main" id="{9713F9F5-D5F5-7B2B-F870-C8334C2C0BF3}"/>
                </a:ext>
              </a:extLst>
            </p:cNvPr>
            <p:cNvSpPr txBox="1"/>
            <p:nvPr/>
          </p:nvSpPr>
          <p:spPr>
            <a:xfrm rot="20966071">
              <a:off x="7674080" y="5094215"/>
              <a:ext cx="2376264" cy="350865"/>
            </a:xfrm>
            <a:prstGeom prst="rect">
              <a:avLst/>
            </a:prstGeom>
            <a:noFill/>
          </p:spPr>
          <p:txBody>
            <a:bodyPr wrap="square" lIns="0" tIns="0" rIns="0" bIns="0" rtlCol="0">
              <a:spAutoFit/>
            </a:bodyPr>
            <a:lstStyle/>
            <a:p>
              <a:pPr>
                <a:lnSpc>
                  <a:spcPct val="95000"/>
                </a:lnSpc>
              </a:pPr>
              <a:r>
                <a:rPr lang="en-GB" sz="2400" b="1">
                  <a:solidFill>
                    <a:srgbClr val="0070C0"/>
                  </a:solidFill>
                  <a:latin typeface="+mn-lt"/>
                </a:rPr>
                <a:t>Significance level</a:t>
              </a:r>
            </a:p>
          </p:txBody>
        </p:sp>
      </p:grpSp>
      <p:sp>
        <p:nvSpPr>
          <p:cNvPr id="15" name="Ellipse 14">
            <a:extLst>
              <a:ext uri="{FF2B5EF4-FFF2-40B4-BE49-F238E27FC236}">
                <a16:creationId xmlns:a16="http://schemas.microsoft.com/office/drawing/2014/main" id="{8DFFF74E-E4C0-3C15-C842-7D1632D5CDE6}"/>
              </a:ext>
            </a:extLst>
          </p:cNvPr>
          <p:cNvSpPr/>
          <p:nvPr/>
        </p:nvSpPr>
        <p:spPr bwMode="auto">
          <a:xfrm>
            <a:off x="7717207" y="1888614"/>
            <a:ext cx="1512168" cy="576064"/>
          </a:xfrm>
          <a:prstGeom prst="ellipse">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Ellipse 15">
            <a:extLst>
              <a:ext uri="{FF2B5EF4-FFF2-40B4-BE49-F238E27FC236}">
                <a16:creationId xmlns:a16="http://schemas.microsoft.com/office/drawing/2014/main" id="{1B70041E-3224-C58A-8DF1-130C57B87095}"/>
              </a:ext>
            </a:extLst>
          </p:cNvPr>
          <p:cNvSpPr/>
          <p:nvPr/>
        </p:nvSpPr>
        <p:spPr bwMode="auto">
          <a:xfrm>
            <a:off x="4398715" y="4497969"/>
            <a:ext cx="1512168" cy="576064"/>
          </a:xfrm>
          <a:prstGeom prst="ellipse">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cxnSp>
        <p:nvCxnSpPr>
          <p:cNvPr id="18" name="Lige forbindelse 17">
            <a:extLst>
              <a:ext uri="{FF2B5EF4-FFF2-40B4-BE49-F238E27FC236}">
                <a16:creationId xmlns:a16="http://schemas.microsoft.com/office/drawing/2014/main" id="{FDCAA26E-3760-278A-B079-DFC8B09624D8}"/>
              </a:ext>
            </a:extLst>
          </p:cNvPr>
          <p:cNvCxnSpPr>
            <a:cxnSpLocks/>
          </p:cNvCxnSpPr>
          <p:nvPr/>
        </p:nvCxnSpPr>
        <p:spPr bwMode="auto">
          <a:xfrm>
            <a:off x="7824192" y="4289168"/>
            <a:ext cx="1224136" cy="0"/>
          </a:xfrm>
          <a:prstGeom prst="line">
            <a:avLst/>
          </a:prstGeom>
          <a:solidFill>
            <a:schemeClr val="accent2"/>
          </a:solidFill>
          <a:ln w="38100"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val="409557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Other changes of parameters in the model</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3" name="Tekstfelt 2">
            <a:extLst>
              <a:ext uri="{FF2B5EF4-FFF2-40B4-BE49-F238E27FC236}">
                <a16:creationId xmlns:a16="http://schemas.microsoft.com/office/drawing/2014/main" id="{44A57ACD-9DF0-FDB4-8253-2D713EDB551F}"/>
              </a:ext>
            </a:extLst>
          </p:cNvPr>
          <p:cNvSpPr txBox="1"/>
          <p:nvPr/>
        </p:nvSpPr>
        <p:spPr>
          <a:xfrm>
            <a:off x="1532932" y="1976067"/>
            <a:ext cx="9126136" cy="261774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pPr marL="457200" indent="-457200">
              <a:buFont typeface="Arial" panose="020B0604020202020204" pitchFamily="34" charset="0"/>
              <a:buChar char="•"/>
            </a:pPr>
            <a:r>
              <a:rPr lang="en-GB" sz="2800" b="1" kern="0" dirty="0"/>
              <a:t>It is also possible to change the parameters of the random effects and the residual variance</a:t>
            </a:r>
          </a:p>
          <a:p>
            <a:pPr marL="457200" indent="-457200">
              <a:buFont typeface="Arial" panose="020B0604020202020204" pitchFamily="34" charset="0"/>
              <a:buChar char="•"/>
            </a:pPr>
            <a:r>
              <a:rPr lang="en-GB" sz="2800" b="1" kern="0" dirty="0"/>
              <a:t>See the description in the documentation here:</a:t>
            </a:r>
          </a:p>
          <a:p>
            <a:pPr lvl="1"/>
            <a:r>
              <a:rPr lang="en-GB" sz="2800" b="1" kern="0" dirty="0">
                <a:latin typeface="Courier New" panose="02070309020205020404" pitchFamily="49" charset="0"/>
                <a:cs typeface="Courier New" panose="02070309020205020404" pitchFamily="49" charset="0"/>
              </a:rPr>
              <a:t>&gt; ?modify</a:t>
            </a:r>
          </a:p>
        </p:txBody>
      </p:sp>
    </p:spTree>
    <p:extLst>
      <p:ext uri="{BB962C8B-B14F-4D97-AF65-F5344CB8AC3E}">
        <p14:creationId xmlns:p14="http://schemas.microsoft.com/office/powerpoint/2010/main" val="251365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running the power analysis</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312895" y="836712"/>
            <a:ext cx="11566211" cy="4485056"/>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It may be an idea to use </a:t>
            </a:r>
            <a:r>
              <a:rPr lang="en-US" sz="2800" b="1" kern="0" dirty="0" err="1">
                <a:solidFill>
                  <a:srgbClr val="002060"/>
                </a:solidFill>
                <a:latin typeface="Courier New" panose="02070309020205020404" pitchFamily="49" charset="0"/>
                <a:cs typeface="Courier New" panose="02070309020205020404" pitchFamily="49" charset="0"/>
              </a:rPr>
              <a:t>set.seed</a:t>
            </a:r>
            <a:r>
              <a:rPr lang="en-US" sz="2800" b="1" kern="0" dirty="0">
                <a:solidFill>
                  <a:srgbClr val="002060"/>
                </a:solidFill>
                <a:latin typeface="Courier New" panose="02070309020205020404" pitchFamily="49" charset="0"/>
                <a:cs typeface="Courier New" panose="02070309020205020404" pitchFamily="49" charset="0"/>
              </a:rPr>
              <a:t>(#)</a:t>
            </a:r>
            <a:r>
              <a:rPr lang="en-US" sz="2800" b="1" kern="0" dirty="0">
                <a:solidFill>
                  <a:srgbClr val="002060"/>
                </a:solidFill>
                <a:cs typeface="Courier New" panose="02070309020205020404" pitchFamily="49" charset="0"/>
              </a:rPr>
              <a:t> if you want to be able to reproduce the results!</a:t>
            </a:r>
          </a:p>
          <a:p>
            <a:pPr marL="5041334" lvl="8" indent="-342891"/>
            <a:r>
              <a:rPr lang="en-US" sz="2400" b="1" kern="0" dirty="0">
                <a:solidFill>
                  <a:srgbClr val="002060"/>
                </a:solidFill>
                <a:latin typeface="Courier New" panose="02070309020205020404" pitchFamily="49" charset="0"/>
                <a:cs typeface="Courier New" panose="02070309020205020404" pitchFamily="49" charset="0"/>
              </a:rPr>
              <a:t>&gt; </a:t>
            </a:r>
            <a:r>
              <a:rPr lang="en-US" sz="2400" b="1" kern="0" dirty="0" err="1">
                <a:solidFill>
                  <a:srgbClr val="002060"/>
                </a:solidFill>
                <a:latin typeface="Courier New" panose="02070309020205020404" pitchFamily="49" charset="0"/>
                <a:cs typeface="Courier New" panose="02070309020205020404" pitchFamily="49" charset="0"/>
              </a:rPr>
              <a:t>set.seed</a:t>
            </a:r>
            <a:r>
              <a:rPr lang="en-US" sz="2400" b="1" kern="0" dirty="0">
                <a:solidFill>
                  <a:srgbClr val="002060"/>
                </a:solidFill>
                <a:latin typeface="Courier New" panose="02070309020205020404" pitchFamily="49" charset="0"/>
                <a:cs typeface="Courier New" panose="02070309020205020404" pitchFamily="49" charset="0"/>
              </a:rPr>
              <a:t>(123)</a:t>
            </a:r>
          </a:p>
          <a:p>
            <a:pPr marL="5041334" lvl="8" indent="-342891"/>
            <a:r>
              <a:rPr lang="en-US" sz="2400" b="1" kern="0" dirty="0">
                <a:solidFill>
                  <a:srgbClr val="002060"/>
                </a:solidFill>
                <a:latin typeface="Courier New" panose="02070309020205020404" pitchFamily="49" charset="0"/>
                <a:cs typeface="Courier New" panose="02070309020205020404" pitchFamily="49" charset="0"/>
              </a:rPr>
              <a:t>&gt; </a:t>
            </a:r>
            <a:r>
              <a:rPr lang="en-US" sz="2400" b="1" kern="0" dirty="0" err="1">
                <a:solidFill>
                  <a:srgbClr val="002060"/>
                </a:solidFill>
                <a:latin typeface="Courier New" panose="02070309020205020404" pitchFamily="49" charset="0"/>
                <a:cs typeface="Courier New" panose="02070309020205020404" pitchFamily="49" charset="0"/>
              </a:rPr>
              <a:t>powerSim</a:t>
            </a:r>
            <a:r>
              <a:rPr lang="en-US" sz="2400" b="1" kern="0" dirty="0">
                <a:solidFill>
                  <a:srgbClr val="002060"/>
                </a:solidFill>
                <a:latin typeface="Courier New" panose="02070309020205020404" pitchFamily="49" charset="0"/>
                <a:cs typeface="Courier New" panose="02070309020205020404" pitchFamily="49" charset="0"/>
              </a:rPr>
              <a:t>(model1)</a:t>
            </a:r>
            <a:r>
              <a:rPr lang="en-GB" sz="2800" b="1" kern="0" dirty="0">
                <a:solidFill>
                  <a:srgbClr val="002060"/>
                </a:solidFill>
                <a:latin typeface="Courier New" panose="02070309020205020404" pitchFamily="49" charset="0"/>
                <a:cs typeface="Courier New" panose="02070309020205020404" pitchFamily="49" charset="0"/>
              </a:rPr>
              <a:t> </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Let us do this in R</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 . . it takes a couple of minutes depending on your hardware.</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It is possible choose another test, e.g., the parametric bootstrap test </a:t>
            </a:r>
            <a:r>
              <a:rPr lang="en-US" sz="2800" b="1" kern="0" dirty="0" err="1">
                <a:solidFill>
                  <a:srgbClr val="002060"/>
                </a:solidFill>
                <a:latin typeface="Courier New" panose="02070309020205020404" pitchFamily="49" charset="0"/>
                <a:cs typeface="Courier New" panose="02070309020205020404" pitchFamily="49" charset="0"/>
              </a:rPr>
              <a:t>PBmodcomp</a:t>
            </a:r>
            <a:r>
              <a:rPr lang="en-US" sz="2800" b="1" kern="0" dirty="0">
                <a:solidFill>
                  <a:srgbClr val="002060"/>
                </a:solidFill>
                <a:cs typeface="Courier New" panose="02070309020205020404" pitchFamily="49" charset="0"/>
              </a:rPr>
              <a:t> from the package </a:t>
            </a:r>
            <a:r>
              <a:rPr lang="en-US" sz="2800" b="1" kern="0" dirty="0" err="1">
                <a:solidFill>
                  <a:srgbClr val="002060"/>
                </a:solidFill>
                <a:latin typeface="Courier New" panose="02070309020205020404" pitchFamily="49" charset="0"/>
                <a:cs typeface="Courier New" panose="02070309020205020404" pitchFamily="49" charset="0"/>
              </a:rPr>
              <a:t>pbkrtest</a:t>
            </a:r>
            <a:r>
              <a:rPr lang="en-US" sz="2800" b="1" kern="0" dirty="0">
                <a:solidFill>
                  <a:srgbClr val="002060"/>
                </a:solidFill>
                <a:cs typeface="Courier New" panose="02070309020205020404" pitchFamily="49" charset="0"/>
              </a:rPr>
              <a:t>:</a:t>
            </a:r>
            <a:r>
              <a:rPr lang="en-US" sz="2800" b="1" kern="0" dirty="0">
                <a:solidFill>
                  <a:srgbClr val="002060"/>
                </a:solidFill>
                <a:latin typeface="Courier New" panose="02070309020205020404" pitchFamily="49" charset="0"/>
                <a:cs typeface="Courier New" panose="02070309020205020404" pitchFamily="49" charset="0"/>
              </a:rPr>
              <a:t> </a:t>
            </a:r>
            <a:r>
              <a:rPr lang="en-US" sz="2400" b="1" kern="0" dirty="0">
                <a:solidFill>
                  <a:srgbClr val="002060"/>
                </a:solidFill>
                <a:latin typeface="Courier New" panose="02070309020205020404" pitchFamily="49" charset="0"/>
                <a:cs typeface="Courier New" panose="02070309020205020404" pitchFamily="49" charset="0"/>
              </a:rPr>
              <a:t>&gt; ?tests</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The number of simulations (</a:t>
            </a:r>
            <a:r>
              <a:rPr lang="en-US" sz="2800" b="1" kern="0" dirty="0" err="1">
                <a:solidFill>
                  <a:srgbClr val="002060"/>
                </a:solidFill>
                <a:latin typeface="Courier New" panose="02070309020205020404" pitchFamily="49" charset="0"/>
                <a:cs typeface="Courier New" panose="02070309020205020404" pitchFamily="49" charset="0"/>
              </a:rPr>
              <a:t>nsim</a:t>
            </a:r>
            <a:r>
              <a:rPr lang="en-US" sz="2800" b="1" kern="0" dirty="0">
                <a:solidFill>
                  <a:srgbClr val="002060"/>
                </a:solidFill>
                <a:latin typeface="Courier New" panose="02070309020205020404" pitchFamily="49" charset="0"/>
                <a:cs typeface="Courier New" panose="02070309020205020404" pitchFamily="49" charset="0"/>
              </a:rPr>
              <a:t>=1000</a:t>
            </a:r>
            <a:r>
              <a:rPr lang="en-US" sz="2800" b="1" kern="0" dirty="0">
                <a:solidFill>
                  <a:srgbClr val="002060"/>
                </a:solidFill>
                <a:cs typeface="Courier New" panose="02070309020205020404" pitchFamily="49" charset="0"/>
              </a:rPr>
              <a:t>) can also be changed.</a:t>
            </a:r>
          </a:p>
          <a:p>
            <a:pPr marL="431989" lvl="1">
              <a:lnSpc>
                <a:spcPct val="100000"/>
              </a:lnSpc>
            </a:pPr>
            <a:endParaRPr lang="en-US" sz="1000" b="1" kern="0" dirty="0">
              <a:solidFill>
                <a:srgbClr val="002060"/>
              </a:solidFill>
              <a:latin typeface="Courier New" panose="02070309020205020404" pitchFamily="49" charset="0"/>
              <a:cs typeface="Courier New" panose="02070309020205020404" pitchFamily="49" charset="0"/>
            </a:endParaRPr>
          </a:p>
          <a:p>
            <a:pPr marL="1041483" lvl="2">
              <a:lnSpc>
                <a:spcPct val="100000"/>
              </a:lnSpc>
            </a:pPr>
            <a:r>
              <a:rPr lang="en-US" sz="2000" b="1" kern="0" dirty="0">
                <a:solidFill>
                  <a:srgbClr val="002060"/>
                </a:solidFill>
                <a:latin typeface="Courier New" panose="02070309020205020404" pitchFamily="49" charset="0"/>
                <a:cs typeface="Courier New" panose="02070309020205020404" pitchFamily="49" charset="0"/>
              </a:rPr>
              <a:t>				</a:t>
            </a:r>
            <a:r>
              <a:rPr lang="en-US" sz="2400" b="1" kern="0" dirty="0">
                <a:solidFill>
                  <a:srgbClr val="002060"/>
                </a:solidFill>
                <a:latin typeface="Courier New" panose="02070309020205020404" pitchFamily="49" charset="0"/>
                <a:cs typeface="Courier New" panose="02070309020205020404" pitchFamily="49" charset="0"/>
              </a:rPr>
              <a:t>&gt; </a:t>
            </a:r>
            <a:r>
              <a:rPr lang="en-US" sz="2400" b="1" kern="0" dirty="0" err="1">
                <a:solidFill>
                  <a:srgbClr val="002060"/>
                </a:solidFill>
                <a:latin typeface="Courier New" panose="02070309020205020404" pitchFamily="49" charset="0"/>
                <a:cs typeface="Courier New" panose="02070309020205020404" pitchFamily="49" charset="0"/>
              </a:rPr>
              <a:t>powerSim</a:t>
            </a:r>
            <a:r>
              <a:rPr lang="en-US" sz="2400" b="1" kern="0" dirty="0">
                <a:solidFill>
                  <a:srgbClr val="002060"/>
                </a:solidFill>
                <a:latin typeface="Courier New" panose="02070309020205020404" pitchFamily="49" charset="0"/>
                <a:cs typeface="Courier New" panose="02070309020205020404" pitchFamily="49" charset="0"/>
              </a:rPr>
              <a:t>(model1,nsim=100)</a:t>
            </a:r>
          </a:p>
        </p:txBody>
      </p:sp>
    </p:spTree>
    <p:extLst>
      <p:ext uri="{BB962C8B-B14F-4D97-AF65-F5344CB8AC3E}">
        <p14:creationId xmlns:p14="http://schemas.microsoft.com/office/powerpoint/2010/main" val="383371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increasing power by changing design</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315996" y="836712"/>
            <a:ext cx="11566211" cy="5069831"/>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The power was not good enough to find the effect size of -0.05 so what do we do?</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Perhaps we could increase the sample size.</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Perhaps we could increase the number of groups.</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Imagine that the current pilot data corresponded to observations from 10 weeks. </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Perhaps we could extend the experiment up to 20 weeks </a:t>
            </a:r>
          </a:p>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 . . let us try to do the power calculation in this scenario</a:t>
            </a:r>
            <a:endParaRPr lang="en-US" sz="2000" b="1" kern="0" dirty="0">
              <a:solidFill>
                <a:srgbClr val="002060"/>
              </a:solidFill>
              <a:latin typeface="Courier New" panose="02070309020205020404" pitchFamily="49" charset="0"/>
              <a:cs typeface="Courier New" panose="02070309020205020404" pitchFamily="49" charset="0"/>
            </a:endParaRPr>
          </a:p>
          <a:p>
            <a:pPr marL="2603360" lvl="4" indent="-342891">
              <a:lnSpc>
                <a:spcPct val="100000"/>
              </a:lnSpc>
            </a:pPr>
            <a:r>
              <a:rPr lang="en-US" sz="2400" b="1" kern="0" dirty="0">
                <a:solidFill>
                  <a:srgbClr val="002060"/>
                </a:solidFill>
                <a:latin typeface="Courier New" panose="02070309020205020404" pitchFamily="49" charset="0"/>
                <a:cs typeface="Courier New" panose="02070309020205020404" pitchFamily="49" charset="0"/>
              </a:rPr>
              <a:t>&gt; </a:t>
            </a:r>
            <a:r>
              <a:rPr lang="en-US" sz="2400" b="1" kern="0" dirty="0" err="1">
                <a:solidFill>
                  <a:srgbClr val="002060"/>
                </a:solidFill>
                <a:latin typeface="Courier New" panose="02070309020205020404" pitchFamily="49" charset="0"/>
                <a:cs typeface="Courier New" panose="02070309020205020404" pitchFamily="49" charset="0"/>
              </a:rPr>
              <a:t>fixef</a:t>
            </a:r>
            <a:r>
              <a:rPr lang="en-US" sz="2400" b="1" kern="0" dirty="0">
                <a:solidFill>
                  <a:srgbClr val="002060"/>
                </a:solidFill>
                <a:latin typeface="Courier New" panose="02070309020205020404" pitchFamily="49" charset="0"/>
                <a:cs typeface="Courier New" panose="02070309020205020404" pitchFamily="49" charset="0"/>
              </a:rPr>
              <a:t>(model1)["x"]</a:t>
            </a:r>
          </a:p>
          <a:p>
            <a:pPr marL="2603360" lvl="4" indent="-342891">
              <a:lnSpc>
                <a:spcPct val="100000"/>
              </a:lnSpc>
            </a:pPr>
            <a:r>
              <a:rPr lang="en-US" sz="2400" b="1" kern="0" dirty="0">
                <a:solidFill>
                  <a:srgbClr val="002060"/>
                </a:solidFill>
                <a:latin typeface="Courier New" panose="02070309020205020404" pitchFamily="49" charset="0"/>
                <a:cs typeface="Courier New" panose="02070309020205020404" pitchFamily="49" charset="0"/>
              </a:rPr>
              <a:t> x </a:t>
            </a:r>
          </a:p>
          <a:p>
            <a:pPr marL="2603360" lvl="4" indent="-342891">
              <a:lnSpc>
                <a:spcPct val="100000"/>
              </a:lnSpc>
            </a:pPr>
            <a:r>
              <a:rPr lang="en-US" sz="2400" b="1" kern="0" dirty="0">
                <a:solidFill>
                  <a:srgbClr val="002060"/>
                </a:solidFill>
                <a:latin typeface="Courier New" panose="02070309020205020404" pitchFamily="49" charset="0"/>
                <a:cs typeface="Courier New" panose="02070309020205020404" pitchFamily="49" charset="0"/>
              </a:rPr>
              <a:t>-0.1148147 </a:t>
            </a:r>
          </a:p>
          <a:p>
            <a:pPr marL="2603360" lvl="4"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a:t>
            </a:r>
            <a:r>
              <a:rPr lang="en-GB" sz="2400" b="1" kern="0" dirty="0" err="1">
                <a:solidFill>
                  <a:srgbClr val="002060"/>
                </a:solidFill>
                <a:latin typeface="Courier New" panose="02070309020205020404" pitchFamily="49" charset="0"/>
                <a:cs typeface="Courier New" panose="02070309020205020404" pitchFamily="49" charset="0"/>
              </a:rPr>
              <a:t>fixef</a:t>
            </a:r>
            <a:r>
              <a:rPr lang="en-GB" sz="2400" b="1" kern="0" dirty="0">
                <a:solidFill>
                  <a:srgbClr val="002060"/>
                </a:solidFill>
                <a:latin typeface="Courier New" panose="02070309020205020404" pitchFamily="49" charset="0"/>
                <a:cs typeface="Courier New" panose="02070309020205020404" pitchFamily="49" charset="0"/>
              </a:rPr>
              <a:t>(model1)["x"] &lt;- -0.05</a:t>
            </a:r>
          </a:p>
        </p:txBody>
      </p:sp>
    </p:spTree>
    <p:extLst>
      <p:ext uri="{BB962C8B-B14F-4D97-AF65-F5344CB8AC3E}">
        <p14:creationId xmlns:p14="http://schemas.microsoft.com/office/powerpoint/2010/main" val="137049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increasing the sample size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936196" y="1196752"/>
            <a:ext cx="10319609" cy="4146502"/>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US" sz="2800" b="1" kern="0" dirty="0">
                <a:solidFill>
                  <a:srgbClr val="002060"/>
                </a:solidFill>
                <a:cs typeface="Courier New" panose="02070309020205020404" pitchFamily="49" charset="0"/>
              </a:rPr>
              <a:t>To change </a:t>
            </a:r>
            <a:r>
              <a:rPr lang="en-US" sz="2800" b="1" i="1" kern="0" dirty="0">
                <a:solidFill>
                  <a:srgbClr val="002060"/>
                </a:solidFill>
                <a:latin typeface="Times New Roman" panose="02020603050405020304" pitchFamily="18" charset="0"/>
                <a:cs typeface="Times New Roman" panose="02020603050405020304" pitchFamily="18" charset="0"/>
              </a:rPr>
              <a:t>x</a:t>
            </a:r>
            <a:r>
              <a:rPr lang="en-US" sz="2800" b="1" kern="0" dirty="0">
                <a:solidFill>
                  <a:srgbClr val="002060"/>
                </a:solidFill>
                <a:cs typeface="Courier New" panose="02070309020205020404" pitchFamily="49" charset="0"/>
              </a:rPr>
              <a:t> so that it runs from 1 to 20 instead of 1 to 10, we can use the function </a:t>
            </a:r>
            <a:r>
              <a:rPr lang="en-US" sz="2800" b="1" kern="0" dirty="0">
                <a:solidFill>
                  <a:srgbClr val="002060"/>
                </a:solidFill>
                <a:latin typeface="Courier New" panose="02070309020205020404" pitchFamily="49" charset="0"/>
                <a:cs typeface="Courier New" panose="02070309020205020404" pitchFamily="49" charset="0"/>
              </a:rPr>
              <a:t>extend</a:t>
            </a:r>
            <a:r>
              <a:rPr lang="en-US" sz="2800" b="1" kern="0" dirty="0">
                <a:solidFill>
                  <a:srgbClr val="002060"/>
                </a:solidFill>
                <a:cs typeface="Courier New" panose="02070309020205020404" pitchFamily="49" charset="0"/>
              </a:rPr>
              <a:t>:</a:t>
            </a:r>
          </a:p>
          <a:p>
            <a:pPr marL="1993867" lvl="3" indent="-342891">
              <a:lnSpc>
                <a:spcPct val="100000"/>
              </a:lnSpc>
            </a:pPr>
            <a:r>
              <a:rPr lang="en-US" sz="2400" b="1" kern="0" dirty="0">
                <a:solidFill>
                  <a:srgbClr val="002060"/>
                </a:solidFill>
                <a:latin typeface="Courier New" panose="02070309020205020404" pitchFamily="49" charset="0"/>
                <a:cs typeface="Courier New" panose="02070309020205020404" pitchFamily="49" charset="0"/>
              </a:rPr>
              <a:t>&gt; model2 &lt;- extend(model1,along="</a:t>
            </a:r>
            <a:r>
              <a:rPr lang="en-US" sz="2400" b="1" kern="0" dirty="0" err="1">
                <a:solidFill>
                  <a:srgbClr val="002060"/>
                </a:solidFill>
                <a:latin typeface="Courier New" panose="02070309020205020404" pitchFamily="49" charset="0"/>
                <a:cs typeface="Courier New" panose="02070309020205020404" pitchFamily="49" charset="0"/>
              </a:rPr>
              <a:t>x",n</a:t>
            </a:r>
            <a:r>
              <a:rPr lang="en-US" sz="2400" b="1" kern="0" dirty="0">
                <a:solidFill>
                  <a:srgbClr val="002060"/>
                </a:solidFill>
                <a:latin typeface="Courier New" panose="02070309020205020404" pitchFamily="49" charset="0"/>
                <a:cs typeface="Courier New" panose="02070309020205020404" pitchFamily="49" charset="0"/>
              </a:rPr>
              <a:t>=20)</a:t>
            </a:r>
          </a:p>
          <a:p>
            <a:pPr marL="1993867" lvl="3" indent="-342891">
              <a:lnSpc>
                <a:spcPct val="100000"/>
              </a:lnSpc>
            </a:pPr>
            <a:r>
              <a:rPr lang="en-US" sz="2400" b="1" kern="0" dirty="0">
                <a:solidFill>
                  <a:srgbClr val="002060"/>
                </a:solidFill>
                <a:latin typeface="Courier New" panose="02070309020205020404" pitchFamily="49" charset="0"/>
                <a:cs typeface="Courier New" panose="02070309020205020404" pitchFamily="49" charset="0"/>
              </a:rPr>
              <a:t>&gt; </a:t>
            </a:r>
            <a:r>
              <a:rPr lang="en-US" sz="2400" b="1" kern="0" dirty="0" err="1">
                <a:solidFill>
                  <a:srgbClr val="002060"/>
                </a:solidFill>
                <a:latin typeface="Courier New" panose="02070309020205020404" pitchFamily="49" charset="0"/>
                <a:cs typeface="Courier New" panose="02070309020205020404" pitchFamily="49" charset="0"/>
              </a:rPr>
              <a:t>powerSim</a:t>
            </a:r>
            <a:r>
              <a:rPr lang="en-US" sz="2400" b="1" kern="0" dirty="0">
                <a:solidFill>
                  <a:srgbClr val="002060"/>
                </a:solidFill>
                <a:latin typeface="Courier New" panose="02070309020205020404" pitchFamily="49" charset="0"/>
                <a:cs typeface="Courier New" panose="02070309020205020404" pitchFamily="49" charset="0"/>
              </a:rPr>
              <a:t>(model2)</a:t>
            </a:r>
          </a:p>
          <a:p>
            <a:pPr marL="774880" lvl="1" indent="-342891">
              <a:lnSpc>
                <a:spcPct val="100000"/>
              </a:lnSpc>
            </a:pPr>
            <a:endParaRPr lang="en-US" sz="2000" b="1" kern="0" dirty="0">
              <a:solidFill>
                <a:srgbClr val="002060"/>
              </a:solidFill>
              <a:latin typeface="Courier New" panose="02070309020205020404" pitchFamily="49" charset="0"/>
              <a:cs typeface="Courier New" panose="02070309020205020404" pitchFamily="49" charset="0"/>
            </a:endParaRPr>
          </a:p>
          <a:p>
            <a:pPr marL="889189" lvl="1" indent="-457200">
              <a:lnSpc>
                <a:spcPct val="100000"/>
              </a:lnSpc>
              <a:buFont typeface="Arial" panose="020B0604020202020204" pitchFamily="34" charset="0"/>
              <a:buChar char="•"/>
            </a:pPr>
            <a:r>
              <a:rPr kumimoji="0" lang="en-US" sz="2800" b="1" i="0" u="none" strike="noStrike" kern="0" cap="none" spc="0" normalizeH="0" baseline="0" noProof="0" dirty="0">
                <a:ln>
                  <a:noFill/>
                </a:ln>
                <a:solidFill>
                  <a:srgbClr val="002060"/>
                </a:solidFill>
                <a:effectLst/>
                <a:uLnTx/>
                <a:uFillTx/>
                <a:latin typeface="AU Passata"/>
                <a:ea typeface="+mn-ea"/>
                <a:cs typeface="Courier New" panose="02070309020205020404" pitchFamily="49" charset="0"/>
              </a:rPr>
              <a:t>Let us try this in R (again it takes a couple of minutes)</a:t>
            </a:r>
          </a:p>
          <a:p>
            <a:pPr marL="889189" lvl="1" indent="-457200">
              <a:lnSpc>
                <a:spcPct val="100000"/>
              </a:lnSpc>
              <a:buFont typeface="Arial" panose="020B0604020202020204" pitchFamily="34" charset="0"/>
              <a:buChar char="•"/>
            </a:pPr>
            <a:r>
              <a:rPr lang="en-US" sz="2800" b="1" kern="0" dirty="0">
                <a:solidFill>
                  <a:srgbClr val="002060"/>
                </a:solidFill>
                <a:latin typeface="AU Passata"/>
                <a:cs typeface="Courier New" panose="02070309020205020404" pitchFamily="49" charset="0"/>
              </a:rPr>
              <a:t>The</a:t>
            </a:r>
            <a:r>
              <a:rPr lang="en-US" sz="2800" b="1" kern="0" dirty="0">
                <a:solidFill>
                  <a:srgbClr val="002060"/>
                </a:solidFill>
                <a:latin typeface="Courier New" panose="02070309020205020404" pitchFamily="49" charset="0"/>
                <a:cs typeface="Courier New" panose="02070309020205020404" pitchFamily="49" charset="0"/>
              </a:rPr>
              <a:t> along </a:t>
            </a:r>
            <a:r>
              <a:rPr lang="en-US" sz="2800" b="1" kern="0" dirty="0">
                <a:solidFill>
                  <a:srgbClr val="002060"/>
                </a:solidFill>
                <a:latin typeface="AU Passata"/>
                <a:cs typeface="Courier New" panose="02070309020205020404" pitchFamily="49" charset="0"/>
              </a:rPr>
              <a:t>argument specifies which variable is being extended, and</a:t>
            </a:r>
            <a:r>
              <a:rPr lang="en-US" sz="2800" b="1" kern="0" dirty="0">
                <a:solidFill>
                  <a:srgbClr val="002060"/>
                </a:solidFill>
                <a:latin typeface="Courier New" panose="02070309020205020404" pitchFamily="49" charset="0"/>
                <a:cs typeface="Courier New" panose="02070309020205020404" pitchFamily="49" charset="0"/>
              </a:rPr>
              <a:t> n </a:t>
            </a:r>
            <a:r>
              <a:rPr lang="en-US" sz="2800" b="1" kern="0" dirty="0">
                <a:solidFill>
                  <a:srgbClr val="002060"/>
                </a:solidFill>
                <a:latin typeface="AU Passata"/>
                <a:cs typeface="Courier New" panose="02070309020205020404" pitchFamily="49" charset="0"/>
              </a:rPr>
              <a:t>specifies how many levels to replace it with. Let us have a look:</a:t>
            </a:r>
          </a:p>
          <a:p>
            <a:pPr marL="774880" marR="0" lvl="1" indent="-342891" algn="l" defTabSz="914400" rtl="0" eaLnBrk="1" fontAlgn="base" latinLnBrk="0" hangingPunct="1">
              <a:lnSpc>
                <a:spcPct val="100000"/>
              </a:lnSpc>
              <a:spcBef>
                <a:spcPct val="0"/>
              </a:spcBef>
              <a:spcAft>
                <a:spcPct val="0"/>
              </a:spcAft>
              <a:buClrTx/>
              <a:buSzTx/>
              <a:buFont typeface="AU Passata" pitchFamily="34" charset="0"/>
              <a:buNone/>
              <a:tabLst/>
              <a:defRPr/>
            </a:pPr>
            <a:r>
              <a:rPr kumimoji="0" lang="en-US" sz="2400" b="1" i="0" u="none" strike="noStrike" kern="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							&gt; </a:t>
            </a:r>
            <a:r>
              <a:rPr kumimoji="0" lang="en-US" sz="2400" b="1" i="0" u="none" strike="noStrike" kern="0" cap="none" spc="0" normalizeH="0" baseline="0" noProof="0" dirty="0" err="1">
                <a:ln>
                  <a:noFill/>
                </a:ln>
                <a:solidFill>
                  <a:srgbClr val="002060"/>
                </a:solidFill>
                <a:effectLst/>
                <a:uLnTx/>
                <a:uFillTx/>
                <a:latin typeface="Courier New" panose="02070309020205020404" pitchFamily="49" charset="0"/>
                <a:ea typeface="+mn-ea"/>
                <a:cs typeface="Courier New" panose="02070309020205020404" pitchFamily="49" charset="0"/>
              </a:rPr>
              <a:t>getData</a:t>
            </a:r>
            <a:r>
              <a:rPr kumimoji="0" lang="en-US" sz="2400" b="1" i="0" u="none" strike="noStrike" kern="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rPr>
              <a:t>(model2)</a:t>
            </a:r>
          </a:p>
        </p:txBody>
      </p:sp>
    </p:spTree>
    <p:extLst>
      <p:ext uri="{BB962C8B-B14F-4D97-AF65-F5344CB8AC3E}">
        <p14:creationId xmlns:p14="http://schemas.microsoft.com/office/powerpoint/2010/main" val="22176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2894" y="230400"/>
            <a:ext cx="11566212" cy="752400"/>
          </a:xfrm>
        </p:spPr>
        <p:txBody>
          <a:bodyPr/>
          <a:lstStyle/>
          <a:p>
            <a:r>
              <a:rPr lang="en-GB" sz="3600" dirty="0"/>
              <a:t>optimisation of sample size – examining a range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936196" y="1196752"/>
            <a:ext cx="10319609" cy="4577389"/>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Perhaps a power of 97% is a bit too much and a waste of resources!?</a:t>
            </a:r>
          </a:p>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So let us try a range of samples sizes to figure what will be optimal, e.g., when a power of 80% is reached.</a:t>
            </a:r>
          </a:p>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We can use the</a:t>
            </a:r>
            <a:r>
              <a:rPr lang="en-GB" sz="2800" b="1" kern="0" dirty="0">
                <a:solidFill>
                  <a:srgbClr val="002060"/>
                </a:solidFill>
                <a:latin typeface="Courier New" panose="02070309020205020404" pitchFamily="49" charset="0"/>
                <a:cs typeface="Courier New" panose="02070309020205020404" pitchFamily="49" charset="0"/>
              </a:rPr>
              <a:t> </a:t>
            </a:r>
            <a:r>
              <a:rPr lang="en-GB" sz="2800" b="1" kern="0" dirty="0" err="1">
                <a:solidFill>
                  <a:srgbClr val="002060"/>
                </a:solidFill>
                <a:latin typeface="Courier New" panose="02070309020205020404" pitchFamily="49" charset="0"/>
                <a:cs typeface="Courier New" panose="02070309020205020404" pitchFamily="49" charset="0"/>
              </a:rPr>
              <a:t>powerCurved</a:t>
            </a:r>
            <a:r>
              <a:rPr lang="en-GB" sz="2800" b="1" kern="0" dirty="0">
                <a:solidFill>
                  <a:srgbClr val="002060"/>
                </a:solidFill>
                <a:latin typeface="Courier New" panose="02070309020205020404" pitchFamily="49" charset="0"/>
                <a:cs typeface="Courier New" panose="02070309020205020404" pitchFamily="49" charset="0"/>
              </a:rPr>
              <a:t> </a:t>
            </a:r>
            <a:r>
              <a:rPr lang="en-GB" sz="2800" b="1" kern="0" dirty="0">
                <a:solidFill>
                  <a:srgbClr val="002060"/>
                </a:solidFill>
                <a:cs typeface="Courier New" panose="02070309020205020404" pitchFamily="49" charset="0"/>
              </a:rPr>
              <a:t>function to explore this:</a:t>
            </a:r>
          </a:p>
          <a:p>
            <a:pPr marL="889189" lvl="1" indent="-457200">
              <a:lnSpc>
                <a:spcPct val="100000"/>
              </a:lnSpc>
              <a:buFont typeface="Arial" panose="020B0604020202020204" pitchFamily="34" charset="0"/>
              <a:buChar char="•"/>
            </a:pPr>
            <a:endParaRPr lang="en-GB" sz="2800" b="1" kern="0" dirty="0">
              <a:solidFill>
                <a:srgbClr val="002060"/>
              </a:solidFill>
              <a:cs typeface="Courier New" panose="02070309020205020404" pitchFamily="49" charset="0"/>
            </a:endParaRPr>
          </a:p>
          <a:p>
            <a:pPr marL="1993867" lvl="3"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pc2 &lt;- </a:t>
            </a:r>
            <a:r>
              <a:rPr lang="en-GB" sz="2400" b="1" kern="0" dirty="0" err="1">
                <a:solidFill>
                  <a:srgbClr val="002060"/>
                </a:solidFill>
                <a:latin typeface="Courier New" panose="02070309020205020404" pitchFamily="49" charset="0"/>
                <a:cs typeface="Courier New" panose="02070309020205020404" pitchFamily="49" charset="0"/>
              </a:rPr>
              <a:t>powerCurve</a:t>
            </a:r>
            <a:r>
              <a:rPr lang="en-GB" sz="2400" b="1" kern="0" dirty="0">
                <a:solidFill>
                  <a:srgbClr val="002060"/>
                </a:solidFill>
                <a:latin typeface="Courier New" panose="02070309020205020404" pitchFamily="49" charset="0"/>
                <a:cs typeface="Courier New" panose="02070309020205020404" pitchFamily="49" charset="0"/>
              </a:rPr>
              <a:t>(model2)</a:t>
            </a:r>
          </a:p>
          <a:p>
            <a:pPr marL="1993867" lvl="3"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print(pc2)</a:t>
            </a:r>
          </a:p>
          <a:p>
            <a:pPr marL="1993867" lvl="3"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plot(pc2)</a:t>
            </a:r>
          </a:p>
          <a:p>
            <a:pPr marL="1993867" lvl="3" indent="-342891">
              <a:lnSpc>
                <a:spcPct val="100000"/>
              </a:lnSpc>
            </a:pPr>
            <a:endParaRPr lang="en-GB" sz="2000" b="1" kern="0" dirty="0">
              <a:solidFill>
                <a:srgbClr val="002060"/>
              </a:solidFill>
              <a:latin typeface="Courier New" panose="02070309020205020404" pitchFamily="49" charset="0"/>
              <a:cs typeface="Courier New" panose="02070309020205020404" pitchFamily="49" charset="0"/>
            </a:endParaRPr>
          </a:p>
          <a:p>
            <a:pPr marL="889189" lvl="1" indent="-457200">
              <a:lnSpc>
                <a:spcPct val="100000"/>
              </a:lnSpc>
              <a:buFont typeface="Arial" panose="020B0604020202020204" pitchFamily="34" charset="0"/>
              <a:buChar char="•"/>
            </a:pPr>
            <a:r>
              <a:rPr kumimoji="0" lang="en-GB" sz="2800" b="1" i="0" u="none" strike="noStrike" kern="0" cap="none" spc="0" normalizeH="0" baseline="0" noProof="0" dirty="0">
                <a:ln>
                  <a:noFill/>
                </a:ln>
                <a:solidFill>
                  <a:srgbClr val="002060"/>
                </a:solidFill>
                <a:effectLst/>
                <a:uLnTx/>
                <a:uFillTx/>
                <a:latin typeface="AU Passata"/>
                <a:ea typeface="+mn-ea"/>
                <a:cs typeface="Courier New" panose="02070309020205020404" pitchFamily="49" charset="0"/>
              </a:rPr>
              <a:t>This takes</a:t>
            </a:r>
            <a:r>
              <a:rPr lang="en-GB" sz="2800" b="1" kern="0" dirty="0">
                <a:solidFill>
                  <a:srgbClr val="002060"/>
                </a:solidFill>
                <a:latin typeface="AU Passata"/>
                <a:cs typeface="Courier New" panose="02070309020205020404" pitchFamily="49" charset="0"/>
              </a:rPr>
              <a:t> a while (10-20 min) so let us cheat.</a:t>
            </a:r>
          </a:p>
        </p:txBody>
      </p:sp>
    </p:spTree>
    <p:extLst>
      <p:ext uri="{BB962C8B-B14F-4D97-AF65-F5344CB8AC3E}">
        <p14:creationId xmlns:p14="http://schemas.microsoft.com/office/powerpoint/2010/main" val="422252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The resulting power curve for </a:t>
            </a:r>
            <a:r>
              <a:rPr lang="en-GB" sz="3600" dirty="0">
                <a:latin typeface="Courier New" panose="02070309020205020404" pitchFamily="49" charset="0"/>
                <a:cs typeface="Courier New" panose="02070309020205020404" pitchFamily="49" charset="0"/>
              </a:rPr>
              <a:t>model2</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pic>
        <p:nvPicPr>
          <p:cNvPr id="7" name="Billede 6">
            <a:extLst>
              <a:ext uri="{FF2B5EF4-FFF2-40B4-BE49-F238E27FC236}">
                <a16:creationId xmlns:a16="http://schemas.microsoft.com/office/drawing/2014/main" id="{563C279B-B50F-CE87-3427-7D4504D691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9376" y="642937"/>
            <a:ext cx="9906000" cy="5572125"/>
          </a:xfrm>
          <a:prstGeom prst="rect">
            <a:avLst/>
          </a:prstGeom>
        </p:spPr>
      </p:pic>
      <p:cxnSp>
        <p:nvCxnSpPr>
          <p:cNvPr id="5" name="Lige forbindelse 4">
            <a:extLst>
              <a:ext uri="{FF2B5EF4-FFF2-40B4-BE49-F238E27FC236}">
                <a16:creationId xmlns:a16="http://schemas.microsoft.com/office/drawing/2014/main" id="{399F4735-EA74-0C3E-C6CA-5B80AF99635F}"/>
              </a:ext>
            </a:extLst>
          </p:cNvPr>
          <p:cNvCxnSpPr/>
          <p:nvPr/>
        </p:nvCxnSpPr>
        <p:spPr bwMode="auto">
          <a:xfrm>
            <a:off x="7968208" y="836712"/>
            <a:ext cx="0" cy="5184576"/>
          </a:xfrm>
          <a:prstGeom prst="line">
            <a:avLst/>
          </a:prstGeom>
          <a:solidFill>
            <a:schemeClr val="accent2"/>
          </a:solidFill>
          <a:ln w="1778"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6887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7A813-FA53-4741-AC4F-79DB269F9CE4}"/>
              </a:ext>
            </a:extLst>
          </p:cNvPr>
          <p:cNvSpPr>
            <a:spLocks noGrp="1"/>
          </p:cNvSpPr>
          <p:nvPr>
            <p:ph type="title"/>
          </p:nvPr>
        </p:nvSpPr>
        <p:spPr/>
        <p:txBody>
          <a:bodyPr/>
          <a:lstStyle/>
          <a:p>
            <a:r>
              <a:rPr lang="en-GB" sz="3600" dirty="0"/>
              <a:t>about me</a:t>
            </a:r>
          </a:p>
        </p:txBody>
      </p:sp>
      <p:sp>
        <p:nvSpPr>
          <p:cNvPr id="4" name="Pladsholder til dato 3">
            <a:extLst>
              <a:ext uri="{FF2B5EF4-FFF2-40B4-BE49-F238E27FC236}">
                <a16:creationId xmlns:a16="http://schemas.microsoft.com/office/drawing/2014/main" id="{0905BD32-F5FA-4C88-8166-9FFB02CFFD61}"/>
              </a:ext>
            </a:extLst>
          </p:cNvPr>
          <p:cNvSpPr>
            <a:spLocks noGrp="1"/>
          </p:cNvSpPr>
          <p:nvPr>
            <p:ph type="dt" sz="half" idx="10"/>
          </p:nvPr>
        </p:nvSpPr>
        <p:spPr/>
        <p:txBody>
          <a:bodyPr/>
          <a:lstStyle/>
          <a:p>
            <a:fld id="{A465E4C5-C5E5-40CD-9B02-119DF6E0AD29}" type="datetime1">
              <a:rPr lang="en-GB" smtClean="0"/>
              <a:t>16/11/2023</a:t>
            </a:fld>
            <a:r>
              <a:rPr lang="en-GB" dirty="0"/>
              <a:t>18/03/2022</a:t>
            </a:r>
          </a:p>
        </p:txBody>
      </p:sp>
      <p:sp>
        <p:nvSpPr>
          <p:cNvPr id="11" name="Pladsholder til tekst 11">
            <a:extLst>
              <a:ext uri="{FF2B5EF4-FFF2-40B4-BE49-F238E27FC236}">
                <a16:creationId xmlns:a16="http://schemas.microsoft.com/office/drawing/2014/main" id="{B7D2C10F-72EA-580F-7B1B-A365C0E12D20}"/>
              </a:ext>
            </a:extLst>
          </p:cNvPr>
          <p:cNvSpPr txBox="1">
            <a:spLocks/>
          </p:cNvSpPr>
          <p:nvPr/>
        </p:nvSpPr>
        <p:spPr>
          <a:xfrm>
            <a:off x="981844" y="1374056"/>
            <a:ext cx="5244360" cy="4647232"/>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lvl="1"/>
            <a:r>
              <a:rPr lang="en-GB" kern="0" dirty="0"/>
              <a:t>Senior Researcher at Dept. of Animal and Veterinary Sciences, Aarhus University</a:t>
            </a:r>
          </a:p>
          <a:p>
            <a:pPr lvl="2"/>
            <a:r>
              <a:rPr lang="en-GB" kern="0" dirty="0"/>
              <a:t>Mainly participating in projects</a:t>
            </a:r>
          </a:p>
          <a:p>
            <a:pPr lvl="2"/>
            <a:r>
              <a:rPr lang="en-GB" kern="0" dirty="0"/>
              <a:t>Consultancy (approx. 2 month/year)</a:t>
            </a:r>
          </a:p>
          <a:p>
            <a:pPr lvl="2"/>
            <a:r>
              <a:rPr lang="en-GB" kern="0" dirty="0"/>
              <a:t>Teaching ... not much – so far</a:t>
            </a:r>
          </a:p>
          <a:p>
            <a:pPr lvl="1"/>
            <a:r>
              <a:rPr lang="en-GB" kern="0" dirty="0"/>
              <a:t>Affiliated Bioinformatic Research Centre (</a:t>
            </a:r>
            <a:r>
              <a:rPr lang="en-GB" kern="0" dirty="0" err="1"/>
              <a:t>BiRC</a:t>
            </a:r>
            <a:r>
              <a:rPr lang="en-GB" kern="0" dirty="0"/>
              <a:t>), Aarhus University, Aarhus, 2008-</a:t>
            </a:r>
          </a:p>
          <a:p>
            <a:pPr lvl="1"/>
            <a:endParaRPr lang="en-GB" kern="0" dirty="0"/>
          </a:p>
          <a:p>
            <a:pPr lvl="1"/>
            <a:r>
              <a:rPr lang="en-GB" kern="0" dirty="0"/>
              <a:t>MSc in statistics from Dept. of Theoretical Statistics, AU, 1992-1998</a:t>
            </a:r>
          </a:p>
          <a:p>
            <a:pPr lvl="1"/>
            <a:endParaRPr lang="en-GB" kern="0" dirty="0"/>
          </a:p>
          <a:p>
            <a:pPr lvl="1"/>
            <a:r>
              <a:rPr lang="en-GB" kern="0" dirty="0"/>
              <a:t>PhD in medicine, Health, AU (psychiatric genetics), 2007-2014</a:t>
            </a:r>
          </a:p>
          <a:p>
            <a:pPr lvl="1"/>
            <a:endParaRPr lang="en-GB" kern="0" dirty="0"/>
          </a:p>
        </p:txBody>
      </p:sp>
      <p:sp>
        <p:nvSpPr>
          <p:cNvPr id="12" name="Pladsholder til tekst 11">
            <a:extLst>
              <a:ext uri="{FF2B5EF4-FFF2-40B4-BE49-F238E27FC236}">
                <a16:creationId xmlns:a16="http://schemas.microsoft.com/office/drawing/2014/main" id="{CF6FEE58-BDC7-61F8-91FA-F724522AE5F5}"/>
              </a:ext>
            </a:extLst>
          </p:cNvPr>
          <p:cNvSpPr txBox="1">
            <a:spLocks/>
          </p:cNvSpPr>
          <p:nvPr/>
        </p:nvSpPr>
        <p:spPr bwMode="auto">
          <a:xfrm>
            <a:off x="6226204" y="1374056"/>
            <a:ext cx="5244360" cy="4359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252000" lvl="1" indent="0">
              <a:buNone/>
            </a:pPr>
            <a:r>
              <a:rPr lang="en-GB" dirty="0"/>
              <a:t>25+ years of experience as (bio)statistician in a variety of fields:</a:t>
            </a:r>
            <a:endParaRPr lang="en-GB" kern="0" dirty="0"/>
          </a:p>
          <a:p>
            <a:pPr lvl="1"/>
            <a:r>
              <a:rPr lang="en-GB" b="1" kern="0" dirty="0"/>
              <a:t>ANIS/ANIVET, AU, Mar 2015-</a:t>
            </a:r>
          </a:p>
          <a:p>
            <a:pPr lvl="1"/>
            <a:r>
              <a:rPr lang="en-GB" kern="0" dirty="0"/>
              <a:t>Dept. of Public Health, AU, Jan-Feb 2015</a:t>
            </a:r>
          </a:p>
          <a:p>
            <a:pPr lvl="1"/>
            <a:r>
              <a:rPr lang="en-GB" kern="0" dirty="0"/>
              <a:t>Psychiatric Research, </a:t>
            </a:r>
            <a:r>
              <a:rPr lang="en-GB" kern="0" dirty="0" err="1"/>
              <a:t>Risskov</a:t>
            </a:r>
            <a:r>
              <a:rPr lang="en-GB" kern="0" dirty="0"/>
              <a:t>, 2002-2014 (Aarhus </a:t>
            </a:r>
            <a:r>
              <a:rPr lang="en-GB" kern="0" dirty="0" err="1"/>
              <a:t>Amt</a:t>
            </a:r>
            <a:r>
              <a:rPr lang="en-GB" kern="0" dirty="0"/>
              <a:t>, RM 2007, AU 2013)</a:t>
            </a:r>
          </a:p>
          <a:p>
            <a:pPr lvl="1"/>
            <a:r>
              <a:rPr lang="en-GB" b="1" dirty="0"/>
              <a:t>Biometry Research Unit, Danish Institute of Agricultural Sciences (DJF), 2000-2002</a:t>
            </a:r>
          </a:p>
          <a:p>
            <a:pPr lvl="1"/>
            <a:r>
              <a:rPr lang="en-GB" kern="0" dirty="0"/>
              <a:t>Aalborg Hospital, Clinical physiology and nuclear medicine,1999-2000</a:t>
            </a:r>
          </a:p>
          <a:p>
            <a:pPr lvl="1"/>
            <a:r>
              <a:rPr lang="en-GB" kern="0" dirty="0" err="1"/>
              <a:t>ConStat</a:t>
            </a:r>
            <a:r>
              <a:rPr lang="en-GB" kern="0" dirty="0"/>
              <a:t>, </a:t>
            </a:r>
            <a:r>
              <a:rPr lang="en-GB" kern="0" dirty="0" err="1"/>
              <a:t>Hirtshals</a:t>
            </a:r>
            <a:r>
              <a:rPr lang="en-GB" kern="0" dirty="0"/>
              <a:t>, 1998-1999 (statistical consultancy mainly in Fisheries research)</a:t>
            </a:r>
          </a:p>
        </p:txBody>
      </p:sp>
    </p:spTree>
    <p:extLst>
      <p:ext uri="{BB962C8B-B14F-4D97-AF65-F5344CB8AC3E}">
        <p14:creationId xmlns:p14="http://schemas.microsoft.com/office/powerpoint/2010/main" val="3209330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2894" y="230400"/>
            <a:ext cx="11566212" cy="752400"/>
          </a:xfrm>
        </p:spPr>
        <p:txBody>
          <a:bodyPr/>
          <a:lstStyle/>
          <a:p>
            <a:r>
              <a:rPr lang="en-GB" sz="3600" dirty="0"/>
              <a:t>optimisation – adding more groups</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936196" y="924862"/>
            <a:ext cx="10319609" cy="5008276"/>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Perhaps we would not have the time to wait for 16+ weeks to obtain a power of at least 80%</a:t>
            </a:r>
          </a:p>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So let us instead try to increase the number and the size of the groups.</a:t>
            </a:r>
          </a:p>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To increase the number of groups, we can again use the </a:t>
            </a:r>
            <a:r>
              <a:rPr lang="en-GB" sz="2800" b="1" kern="0" dirty="0">
                <a:solidFill>
                  <a:srgbClr val="002060"/>
                </a:solidFill>
                <a:latin typeface="Courier New" panose="02070309020205020404" pitchFamily="49" charset="0"/>
                <a:cs typeface="Courier New" panose="02070309020205020404" pitchFamily="49" charset="0"/>
              </a:rPr>
              <a:t>extend </a:t>
            </a:r>
            <a:r>
              <a:rPr lang="en-GB" sz="2800" b="1" kern="0" dirty="0">
                <a:solidFill>
                  <a:srgbClr val="002060"/>
                </a:solidFill>
                <a:cs typeface="Courier New" panose="02070309020205020404" pitchFamily="49" charset="0"/>
              </a:rPr>
              <a:t>function with the</a:t>
            </a:r>
            <a:r>
              <a:rPr lang="en-GB" sz="2800" b="1" kern="0" dirty="0">
                <a:solidFill>
                  <a:srgbClr val="002060"/>
                </a:solidFill>
                <a:latin typeface="Courier New" panose="02070309020205020404" pitchFamily="49" charset="0"/>
                <a:cs typeface="Courier New" panose="02070309020205020404" pitchFamily="49" charset="0"/>
              </a:rPr>
              <a:t> </a:t>
            </a:r>
            <a:r>
              <a:rPr lang="en-US" sz="2800" b="1" kern="0" dirty="0">
                <a:solidFill>
                  <a:srgbClr val="002060"/>
                </a:solidFill>
                <a:latin typeface="Courier New" panose="02070309020205020404" pitchFamily="49" charset="0"/>
                <a:cs typeface="Courier New" panose="02070309020205020404" pitchFamily="49" charset="0"/>
              </a:rPr>
              <a:t>along </a:t>
            </a:r>
            <a:r>
              <a:rPr lang="en-US" sz="2800" b="1" kern="0" dirty="0">
                <a:solidFill>
                  <a:srgbClr val="002060"/>
                </a:solidFill>
                <a:latin typeface="AU Passata"/>
                <a:cs typeface="Courier New" panose="02070309020205020404" pitchFamily="49" charset="0"/>
              </a:rPr>
              <a:t>argument </a:t>
            </a:r>
            <a:r>
              <a:rPr lang="en-GB" sz="2800" b="1" kern="0" dirty="0">
                <a:solidFill>
                  <a:srgbClr val="002060"/>
                </a:solidFill>
                <a:cs typeface="Courier New" panose="02070309020205020404" pitchFamily="49" charset="0"/>
              </a:rPr>
              <a:t>:</a:t>
            </a:r>
          </a:p>
          <a:p>
            <a:pPr marL="889189" lvl="1" indent="-457200">
              <a:lnSpc>
                <a:spcPct val="100000"/>
              </a:lnSpc>
              <a:buFont typeface="Arial" panose="020B0604020202020204" pitchFamily="34" charset="0"/>
              <a:buChar char="•"/>
            </a:pPr>
            <a:endParaRPr lang="en-GB" sz="2800" b="1" kern="0" dirty="0">
              <a:solidFill>
                <a:srgbClr val="002060"/>
              </a:solidFill>
              <a:cs typeface="Courier New" panose="02070309020205020404" pitchFamily="49" charset="0"/>
            </a:endParaRPr>
          </a:p>
          <a:p>
            <a:pPr marL="1993867" lvl="3"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model3 &lt;- extend(model1,along="</a:t>
            </a:r>
            <a:r>
              <a:rPr lang="en-GB" sz="2400" b="1" kern="0" dirty="0" err="1">
                <a:solidFill>
                  <a:srgbClr val="002060"/>
                </a:solidFill>
                <a:latin typeface="Courier New" panose="02070309020205020404" pitchFamily="49" charset="0"/>
                <a:cs typeface="Courier New" panose="02070309020205020404" pitchFamily="49" charset="0"/>
              </a:rPr>
              <a:t>g",n</a:t>
            </a:r>
            <a:r>
              <a:rPr lang="en-GB" sz="2400" b="1" kern="0" dirty="0">
                <a:solidFill>
                  <a:srgbClr val="002060"/>
                </a:solidFill>
                <a:latin typeface="Courier New" panose="02070309020205020404" pitchFamily="49" charset="0"/>
                <a:cs typeface="Courier New" panose="02070309020205020404" pitchFamily="49" charset="0"/>
              </a:rPr>
              <a:t>=15)</a:t>
            </a:r>
          </a:p>
          <a:p>
            <a:pPr marL="1993867" lvl="3"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dat3 &lt;- </a:t>
            </a:r>
            <a:r>
              <a:rPr lang="en-GB" sz="2400" b="1" kern="0" dirty="0" err="1">
                <a:solidFill>
                  <a:srgbClr val="002060"/>
                </a:solidFill>
                <a:latin typeface="Courier New" panose="02070309020205020404" pitchFamily="49" charset="0"/>
                <a:cs typeface="Courier New" panose="02070309020205020404" pitchFamily="49" charset="0"/>
              </a:rPr>
              <a:t>getData</a:t>
            </a:r>
            <a:r>
              <a:rPr lang="en-GB" sz="2400" b="1" kern="0" dirty="0">
                <a:solidFill>
                  <a:srgbClr val="002060"/>
                </a:solidFill>
                <a:latin typeface="Courier New" panose="02070309020205020404" pitchFamily="49" charset="0"/>
                <a:cs typeface="Courier New" panose="02070309020205020404" pitchFamily="49" charset="0"/>
              </a:rPr>
              <a:t>(model3)</a:t>
            </a:r>
          </a:p>
          <a:p>
            <a:pPr marL="1993867" lvl="3"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pc3 &lt;- </a:t>
            </a:r>
            <a:r>
              <a:rPr lang="en-GB" sz="2400" b="1" kern="0" dirty="0" err="1">
                <a:solidFill>
                  <a:srgbClr val="002060"/>
                </a:solidFill>
                <a:latin typeface="Courier New" panose="02070309020205020404" pitchFamily="49" charset="0"/>
                <a:cs typeface="Courier New" panose="02070309020205020404" pitchFamily="49" charset="0"/>
              </a:rPr>
              <a:t>powerCurve</a:t>
            </a:r>
            <a:r>
              <a:rPr lang="en-GB" sz="2400" b="1" kern="0" dirty="0">
                <a:solidFill>
                  <a:srgbClr val="002060"/>
                </a:solidFill>
                <a:latin typeface="Courier New" panose="02070309020205020404" pitchFamily="49" charset="0"/>
                <a:cs typeface="Courier New" panose="02070309020205020404" pitchFamily="49" charset="0"/>
              </a:rPr>
              <a:t>(model3, along="g")</a:t>
            </a:r>
          </a:p>
          <a:p>
            <a:pPr marL="1993867" lvl="3" indent="-342891">
              <a:lnSpc>
                <a:spcPct val="100000"/>
              </a:lnSpc>
            </a:pPr>
            <a:endParaRPr lang="en-GB" sz="2000" b="1" kern="0" dirty="0">
              <a:solidFill>
                <a:srgbClr val="002060"/>
              </a:solidFill>
              <a:latin typeface="Courier New" panose="02070309020205020404" pitchFamily="49" charset="0"/>
              <a:cs typeface="Courier New" panose="02070309020205020404" pitchFamily="49" charset="0"/>
            </a:endParaRPr>
          </a:p>
          <a:p>
            <a:pPr marL="889189" lvl="1" indent="-457200">
              <a:lnSpc>
                <a:spcPct val="100000"/>
              </a:lnSpc>
              <a:buFont typeface="Arial" panose="020B0604020202020204" pitchFamily="34" charset="0"/>
              <a:buChar char="•"/>
            </a:pPr>
            <a:r>
              <a:rPr kumimoji="0" lang="en-GB" sz="2800" b="1" i="0" u="none" strike="noStrike" kern="0" cap="none" spc="0" normalizeH="0" baseline="0" noProof="0" dirty="0">
                <a:ln>
                  <a:noFill/>
                </a:ln>
                <a:solidFill>
                  <a:srgbClr val="002060"/>
                </a:solidFill>
                <a:effectLst/>
                <a:uLnTx/>
                <a:uFillTx/>
                <a:latin typeface="AU Passata"/>
                <a:ea typeface="+mn-ea"/>
                <a:cs typeface="Courier New" panose="02070309020205020404" pitchFamily="49" charset="0"/>
              </a:rPr>
              <a:t>Note the use of</a:t>
            </a:r>
            <a:r>
              <a:rPr kumimoji="0" lang="en-GB" sz="2800" b="1" i="0" u="none" strike="noStrike" kern="0" cap="none" spc="0" normalizeH="0" baseline="0" noProof="0" dirty="0">
                <a:ln>
                  <a:noFill/>
                </a:ln>
                <a:solidFill>
                  <a:srgbClr val="002060"/>
                </a:solidFill>
                <a:effectLst/>
                <a:uLnTx/>
                <a:uFillTx/>
                <a:latin typeface="Courier New" panose="02070309020205020404" pitchFamily="49" charset="0"/>
                <a:cs typeface="Courier New" panose="02070309020205020404" pitchFamily="49" charset="0"/>
              </a:rPr>
              <a:t> </a:t>
            </a:r>
            <a:r>
              <a:rPr lang="en-US" sz="2800" b="1" kern="0" dirty="0">
                <a:solidFill>
                  <a:srgbClr val="002060"/>
                </a:solidFill>
                <a:latin typeface="Courier New" panose="02070309020205020404" pitchFamily="49" charset="0"/>
                <a:cs typeface="Courier New" panose="02070309020205020404" pitchFamily="49" charset="0"/>
              </a:rPr>
              <a:t>along </a:t>
            </a:r>
            <a:r>
              <a:rPr lang="en-US" sz="2800" b="1" kern="0" dirty="0">
                <a:solidFill>
                  <a:srgbClr val="002060"/>
                </a:solidFill>
                <a:latin typeface="AU Passata"/>
                <a:cs typeface="Courier New" panose="02070309020205020404" pitchFamily="49" charset="0"/>
              </a:rPr>
              <a:t>argument in </a:t>
            </a:r>
            <a:r>
              <a:rPr lang="en-US" sz="2800" b="1" kern="0" dirty="0" err="1">
                <a:solidFill>
                  <a:srgbClr val="002060"/>
                </a:solidFill>
                <a:latin typeface="Courier New" panose="02070309020205020404" pitchFamily="49" charset="0"/>
                <a:cs typeface="Courier New" panose="02070309020205020404" pitchFamily="49" charset="0"/>
              </a:rPr>
              <a:t>powerCurve</a:t>
            </a:r>
            <a:r>
              <a:rPr lang="en-GB" sz="2800" b="1" kern="0" dirty="0">
                <a:solidFill>
                  <a:srgbClr val="002060"/>
                </a:solidFill>
                <a:latin typeface="AU Passata"/>
                <a:cs typeface="Courier New" panose="02070309020205020404" pitchFamily="49" charset="0"/>
              </a:rPr>
              <a:t>.</a:t>
            </a:r>
            <a:endParaRPr kumimoji="0" lang="en-GB" sz="2400" b="1" i="0" u="none" strike="noStrike" kern="0" cap="none" spc="0" normalizeH="0" baseline="0" noProof="0" dirty="0">
              <a:ln>
                <a:noFill/>
              </a:ln>
              <a:solidFill>
                <a:srgbClr val="00206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4130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The resulting power curve for </a:t>
            </a:r>
            <a:r>
              <a:rPr lang="en-GB" sz="3600" dirty="0">
                <a:latin typeface="Courier New" panose="02070309020205020404" pitchFamily="49" charset="0"/>
                <a:cs typeface="Courier New" panose="02070309020205020404" pitchFamily="49" charset="0"/>
              </a:rPr>
              <a:t>model3</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pic>
        <p:nvPicPr>
          <p:cNvPr id="7" name="Billede 6">
            <a:extLst>
              <a:ext uri="{FF2B5EF4-FFF2-40B4-BE49-F238E27FC236}">
                <a16:creationId xmlns:a16="http://schemas.microsoft.com/office/drawing/2014/main" id="{563C279B-B50F-CE87-3427-7D4504D691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9376" y="642937"/>
            <a:ext cx="9906000" cy="5572125"/>
          </a:xfrm>
          <a:prstGeom prst="rect">
            <a:avLst/>
          </a:prstGeom>
        </p:spPr>
      </p:pic>
      <p:cxnSp>
        <p:nvCxnSpPr>
          <p:cNvPr id="5" name="Lige forbindelse 4">
            <a:extLst>
              <a:ext uri="{FF2B5EF4-FFF2-40B4-BE49-F238E27FC236}">
                <a16:creationId xmlns:a16="http://schemas.microsoft.com/office/drawing/2014/main" id="{399F4735-EA74-0C3E-C6CA-5B80AF99635F}"/>
              </a:ext>
            </a:extLst>
          </p:cNvPr>
          <p:cNvCxnSpPr/>
          <p:nvPr/>
        </p:nvCxnSpPr>
        <p:spPr bwMode="auto">
          <a:xfrm>
            <a:off x="6756604" y="933855"/>
            <a:ext cx="0" cy="5184576"/>
          </a:xfrm>
          <a:prstGeom prst="line">
            <a:avLst/>
          </a:prstGeom>
          <a:solidFill>
            <a:schemeClr val="accent2"/>
          </a:solidFill>
          <a:ln w="1778"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944737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2894" y="230400"/>
            <a:ext cx="11566212" cy="752400"/>
          </a:xfrm>
        </p:spPr>
        <p:txBody>
          <a:bodyPr/>
          <a:lstStyle/>
          <a:p>
            <a:r>
              <a:rPr lang="en-GB" sz="3600" dirty="0"/>
              <a:t>optimisation – increasing group size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936196" y="924862"/>
            <a:ext cx="10632412" cy="4577389"/>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Another option might be to change the group size.</a:t>
            </a:r>
          </a:p>
          <a:p>
            <a:pPr marL="889189" lvl="1" indent="-457200">
              <a:lnSpc>
                <a:spcPct val="100000"/>
              </a:lnSpc>
              <a:buFont typeface="Arial" panose="020B0604020202020204" pitchFamily="34" charset="0"/>
              <a:buChar char="•"/>
            </a:pPr>
            <a:r>
              <a:rPr lang="en-GB" sz="2800" b="1" kern="0" dirty="0">
                <a:solidFill>
                  <a:srgbClr val="002060"/>
                </a:solidFill>
                <a:cs typeface="Courier New" panose="02070309020205020404" pitchFamily="49" charset="0"/>
              </a:rPr>
              <a:t>The size within group can be changed by use of the argument</a:t>
            </a:r>
            <a:r>
              <a:rPr lang="en-GB" sz="2800" b="1" kern="0" dirty="0">
                <a:solidFill>
                  <a:srgbClr val="002060"/>
                </a:solidFill>
                <a:latin typeface="Courier New" panose="02070309020205020404" pitchFamily="49" charset="0"/>
                <a:cs typeface="Courier New" panose="02070309020205020404" pitchFamily="49" charset="0"/>
              </a:rPr>
              <a:t> within </a:t>
            </a:r>
            <a:r>
              <a:rPr lang="en-GB" sz="2800" b="1" kern="0" dirty="0">
                <a:solidFill>
                  <a:srgbClr val="002060"/>
                </a:solidFill>
                <a:cs typeface="Courier New" panose="02070309020205020404" pitchFamily="49" charset="0"/>
              </a:rPr>
              <a:t>instead of</a:t>
            </a:r>
            <a:r>
              <a:rPr lang="en-GB" sz="2800" b="1" kern="0" dirty="0">
                <a:solidFill>
                  <a:srgbClr val="002060"/>
                </a:solidFill>
                <a:latin typeface="Courier New" panose="02070309020205020404" pitchFamily="49" charset="0"/>
                <a:cs typeface="Courier New" panose="02070309020205020404" pitchFamily="49" charset="0"/>
              </a:rPr>
              <a:t> along </a:t>
            </a:r>
            <a:r>
              <a:rPr lang="en-GB" sz="2800" b="1" kern="0" dirty="0">
                <a:solidFill>
                  <a:srgbClr val="002060"/>
                </a:solidFill>
                <a:cs typeface="Courier New" panose="02070309020205020404" pitchFamily="49" charset="0"/>
              </a:rPr>
              <a:t>in the</a:t>
            </a:r>
            <a:r>
              <a:rPr lang="en-GB" sz="2800" b="1" kern="0" dirty="0">
                <a:solidFill>
                  <a:srgbClr val="002060"/>
                </a:solidFill>
                <a:latin typeface="Courier New" panose="02070309020205020404" pitchFamily="49" charset="0"/>
                <a:cs typeface="Courier New" panose="02070309020205020404" pitchFamily="49" charset="0"/>
              </a:rPr>
              <a:t> extend </a:t>
            </a:r>
            <a:r>
              <a:rPr lang="en-GB" sz="2800" b="1" kern="0" dirty="0">
                <a:solidFill>
                  <a:srgbClr val="002060"/>
                </a:solidFill>
                <a:cs typeface="Courier New" panose="02070309020205020404" pitchFamily="49" charset="0"/>
              </a:rPr>
              <a:t>and</a:t>
            </a:r>
            <a:r>
              <a:rPr lang="en-GB" sz="2800" b="1" kern="0" dirty="0">
                <a:solidFill>
                  <a:srgbClr val="002060"/>
                </a:solidFill>
                <a:latin typeface="Courier New" panose="02070309020205020404" pitchFamily="49" charset="0"/>
                <a:cs typeface="Courier New" panose="02070309020205020404" pitchFamily="49" charset="0"/>
              </a:rPr>
              <a:t> </a:t>
            </a:r>
            <a:r>
              <a:rPr lang="en-GB" sz="2800" b="1" kern="0" dirty="0" err="1">
                <a:solidFill>
                  <a:srgbClr val="002060"/>
                </a:solidFill>
                <a:latin typeface="Courier New" panose="02070309020205020404" pitchFamily="49" charset="0"/>
                <a:cs typeface="Courier New" panose="02070309020205020404" pitchFamily="49" charset="0"/>
              </a:rPr>
              <a:t>powerCurve</a:t>
            </a:r>
            <a:r>
              <a:rPr lang="en-GB" sz="2800" b="1" kern="0" dirty="0">
                <a:solidFill>
                  <a:srgbClr val="002060"/>
                </a:solidFill>
                <a:latin typeface="Courier New" panose="02070309020205020404" pitchFamily="49" charset="0"/>
                <a:cs typeface="Courier New" panose="02070309020205020404" pitchFamily="49" charset="0"/>
              </a:rPr>
              <a:t> </a:t>
            </a:r>
            <a:r>
              <a:rPr lang="en-GB" sz="2800" b="1" kern="0" dirty="0">
                <a:solidFill>
                  <a:srgbClr val="002060"/>
                </a:solidFill>
                <a:cs typeface="Courier New" panose="02070309020205020404" pitchFamily="49" charset="0"/>
              </a:rPr>
              <a:t>functions :</a:t>
            </a:r>
          </a:p>
          <a:p>
            <a:pPr marL="889189" lvl="1" indent="-457200">
              <a:lnSpc>
                <a:spcPct val="100000"/>
              </a:lnSpc>
              <a:buFont typeface="Arial" panose="020B0604020202020204" pitchFamily="34" charset="0"/>
              <a:buChar char="•"/>
            </a:pPr>
            <a:endParaRPr lang="en-GB" sz="2800" b="1" kern="0" dirty="0">
              <a:solidFill>
                <a:srgbClr val="002060"/>
              </a:solidFill>
              <a:cs typeface="Courier New" panose="02070309020205020404" pitchFamily="49" charset="0"/>
            </a:endParaRPr>
          </a:p>
          <a:p>
            <a:pPr marL="1384374" lvl="2"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model4 &lt;- extend(model1,within="</a:t>
            </a:r>
            <a:r>
              <a:rPr lang="en-GB" sz="2400" b="1" kern="0" dirty="0" err="1">
                <a:solidFill>
                  <a:srgbClr val="002060"/>
                </a:solidFill>
                <a:latin typeface="Courier New" panose="02070309020205020404" pitchFamily="49" charset="0"/>
                <a:cs typeface="Courier New" panose="02070309020205020404" pitchFamily="49" charset="0"/>
              </a:rPr>
              <a:t>x+g</a:t>
            </a:r>
            <a:r>
              <a:rPr lang="en-GB" sz="2400" b="1" kern="0" dirty="0">
                <a:solidFill>
                  <a:srgbClr val="002060"/>
                </a:solidFill>
                <a:latin typeface="Courier New" panose="02070309020205020404" pitchFamily="49" charset="0"/>
                <a:cs typeface="Courier New" panose="02070309020205020404" pitchFamily="49" charset="0"/>
              </a:rPr>
              <a:t>",n=5)</a:t>
            </a:r>
          </a:p>
          <a:p>
            <a:pPr marL="1384374" lvl="2"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dat4 &lt;- </a:t>
            </a:r>
            <a:r>
              <a:rPr lang="en-GB" sz="2400" b="1" kern="0" dirty="0" err="1">
                <a:solidFill>
                  <a:srgbClr val="002060"/>
                </a:solidFill>
                <a:latin typeface="Courier New" panose="02070309020205020404" pitchFamily="49" charset="0"/>
                <a:cs typeface="Courier New" panose="02070309020205020404" pitchFamily="49" charset="0"/>
              </a:rPr>
              <a:t>getData</a:t>
            </a:r>
            <a:r>
              <a:rPr lang="en-GB" sz="2400" b="1" kern="0" dirty="0">
                <a:solidFill>
                  <a:srgbClr val="002060"/>
                </a:solidFill>
                <a:latin typeface="Courier New" panose="02070309020205020404" pitchFamily="49" charset="0"/>
                <a:cs typeface="Courier New" panose="02070309020205020404" pitchFamily="49" charset="0"/>
              </a:rPr>
              <a:t>(model4)</a:t>
            </a:r>
          </a:p>
          <a:p>
            <a:pPr marL="1384374" lvl="2" indent="-342891">
              <a:lnSpc>
                <a:spcPct val="100000"/>
              </a:lnSpc>
            </a:pPr>
            <a:r>
              <a:rPr lang="en-GB" sz="2400" b="1" kern="0" dirty="0">
                <a:solidFill>
                  <a:srgbClr val="002060"/>
                </a:solidFill>
                <a:latin typeface="Courier New" panose="02070309020205020404" pitchFamily="49" charset="0"/>
                <a:cs typeface="Courier New" panose="02070309020205020404" pitchFamily="49" charset="0"/>
              </a:rPr>
              <a:t>&gt; pc4 &lt;- </a:t>
            </a:r>
            <a:r>
              <a:rPr lang="en-GB" sz="2400" b="1" kern="0" dirty="0" err="1">
                <a:solidFill>
                  <a:srgbClr val="002060"/>
                </a:solidFill>
                <a:latin typeface="Courier New" panose="02070309020205020404" pitchFamily="49" charset="0"/>
                <a:cs typeface="Courier New" panose="02070309020205020404" pitchFamily="49" charset="0"/>
              </a:rPr>
              <a:t>powerCurve</a:t>
            </a:r>
            <a:r>
              <a:rPr lang="en-GB" sz="2400" b="1" kern="0" dirty="0">
                <a:solidFill>
                  <a:srgbClr val="002060"/>
                </a:solidFill>
                <a:latin typeface="Courier New" panose="02070309020205020404" pitchFamily="49" charset="0"/>
                <a:cs typeface="Courier New" panose="02070309020205020404" pitchFamily="49" charset="0"/>
              </a:rPr>
              <a:t>(model4,within="</a:t>
            </a:r>
            <a:r>
              <a:rPr lang="en-GB" sz="2400" b="1" kern="0" dirty="0" err="1">
                <a:solidFill>
                  <a:srgbClr val="002060"/>
                </a:solidFill>
                <a:latin typeface="Courier New" panose="02070309020205020404" pitchFamily="49" charset="0"/>
                <a:cs typeface="Courier New" panose="02070309020205020404" pitchFamily="49" charset="0"/>
              </a:rPr>
              <a:t>x+g</a:t>
            </a:r>
            <a:r>
              <a:rPr lang="en-GB" sz="2400" b="1" kern="0" dirty="0">
                <a:solidFill>
                  <a:srgbClr val="002060"/>
                </a:solidFill>
                <a:latin typeface="Courier New" panose="02070309020205020404" pitchFamily="49" charset="0"/>
                <a:cs typeface="Courier New" panose="02070309020205020404" pitchFamily="49" charset="0"/>
              </a:rPr>
              <a:t>",breaks=1:5)</a:t>
            </a:r>
          </a:p>
          <a:p>
            <a:pPr marL="1993867" lvl="3" indent="-342891">
              <a:lnSpc>
                <a:spcPct val="100000"/>
              </a:lnSpc>
            </a:pPr>
            <a:endParaRPr lang="en-GB" sz="2000" b="1" kern="0" dirty="0">
              <a:solidFill>
                <a:srgbClr val="002060"/>
              </a:solidFill>
              <a:latin typeface="Courier New" panose="02070309020205020404" pitchFamily="49" charset="0"/>
              <a:cs typeface="Courier New" panose="02070309020205020404" pitchFamily="49" charset="0"/>
            </a:endParaRPr>
          </a:p>
          <a:p>
            <a:pPr marL="889189" lvl="1" indent="-457200">
              <a:lnSpc>
                <a:spcPct val="100000"/>
              </a:lnSpc>
              <a:buFont typeface="Arial" panose="020B0604020202020204" pitchFamily="34" charset="0"/>
              <a:buChar char="•"/>
            </a:pPr>
            <a:r>
              <a:rPr kumimoji="0" lang="en-GB" sz="2800" b="1" i="0" u="none" strike="noStrike" kern="0" cap="none" spc="0" normalizeH="0" baseline="0" noProof="0" dirty="0">
                <a:ln>
                  <a:noFill/>
                </a:ln>
                <a:solidFill>
                  <a:srgbClr val="002060"/>
                </a:solidFill>
                <a:effectLst/>
                <a:uLnTx/>
                <a:uFillTx/>
                <a:latin typeface="AU Passata"/>
                <a:ea typeface="+mn-ea"/>
                <a:cs typeface="Courier New" panose="02070309020205020404" pitchFamily="49" charset="0"/>
              </a:rPr>
              <a:t>Note the use of the</a:t>
            </a:r>
            <a:r>
              <a:rPr kumimoji="0" lang="en-GB" sz="2800" b="1" i="0" u="none" strike="noStrike" kern="0" cap="none" spc="0" normalizeH="0" baseline="0" noProof="0" dirty="0">
                <a:ln>
                  <a:noFill/>
                </a:ln>
                <a:solidFill>
                  <a:srgbClr val="002060"/>
                </a:solidFill>
                <a:effectLst/>
                <a:uLnTx/>
                <a:uFillTx/>
                <a:latin typeface="Courier New" panose="02070309020205020404" pitchFamily="49" charset="0"/>
                <a:cs typeface="Courier New" panose="02070309020205020404" pitchFamily="49" charset="0"/>
              </a:rPr>
              <a:t> </a:t>
            </a:r>
            <a:r>
              <a:rPr lang="en-US" sz="2800" b="1" kern="0" dirty="0">
                <a:solidFill>
                  <a:srgbClr val="002060"/>
                </a:solidFill>
                <a:latin typeface="Courier New" panose="02070309020205020404" pitchFamily="49" charset="0"/>
                <a:cs typeface="Courier New" panose="02070309020205020404" pitchFamily="49" charset="0"/>
              </a:rPr>
              <a:t>breaks </a:t>
            </a:r>
            <a:r>
              <a:rPr lang="en-US" sz="2800" b="1" kern="0" dirty="0">
                <a:solidFill>
                  <a:srgbClr val="002060"/>
                </a:solidFill>
                <a:latin typeface="AU Passata"/>
                <a:cs typeface="Courier New" panose="02070309020205020404" pitchFamily="49" charset="0"/>
              </a:rPr>
              <a:t>argument in</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powerCurve</a:t>
            </a:r>
            <a:r>
              <a:rPr lang="en-GB" sz="2800" b="1" kern="0" dirty="0">
                <a:solidFill>
                  <a:srgbClr val="002060"/>
                </a:solidFill>
                <a:latin typeface="AU Passata"/>
                <a:cs typeface="Courier New" panose="02070309020205020404" pitchFamily="49" charset="0"/>
              </a:rPr>
              <a:t>!</a:t>
            </a:r>
          </a:p>
          <a:p>
            <a:pPr marL="889189" lvl="1" indent="-457200">
              <a:lnSpc>
                <a:spcPct val="100000"/>
              </a:lnSpc>
              <a:buFont typeface="Arial" panose="020B0604020202020204" pitchFamily="34" charset="0"/>
              <a:buChar char="•"/>
            </a:pPr>
            <a:r>
              <a:rPr kumimoji="0" lang="en-GB" sz="2800" b="1" i="0" u="none" strike="noStrike" kern="0" cap="none" spc="0" normalizeH="0" baseline="0" noProof="0" dirty="0">
                <a:ln>
                  <a:noFill/>
                </a:ln>
                <a:solidFill>
                  <a:srgbClr val="002060"/>
                </a:solidFill>
                <a:effectLst/>
                <a:uLnTx/>
                <a:uFillTx/>
                <a:latin typeface="AU Passata"/>
                <a:ea typeface="+mn-ea"/>
                <a:cs typeface="Courier New" panose="02070309020205020404" pitchFamily="49" charset="0"/>
              </a:rPr>
              <a:t>This gives us 1 to 5 observations per combination of </a:t>
            </a:r>
            <a:r>
              <a:rPr kumimoji="0" lang="en-GB" sz="2800" b="1" i="1"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x</a:t>
            </a:r>
            <a:r>
              <a:rPr kumimoji="0" lang="en-GB" sz="2800" b="1" i="0" u="none" strike="noStrike" kern="0" cap="none" spc="0" normalizeH="0" baseline="0" noProof="0" dirty="0">
                <a:ln>
                  <a:noFill/>
                </a:ln>
                <a:solidFill>
                  <a:srgbClr val="002060"/>
                </a:solidFill>
                <a:effectLst/>
                <a:uLnTx/>
                <a:uFillTx/>
                <a:latin typeface="AU Passata"/>
                <a:ea typeface="+mn-ea"/>
                <a:cs typeface="Courier New" panose="02070309020205020404" pitchFamily="49" charset="0"/>
              </a:rPr>
              <a:t> and </a:t>
            </a:r>
            <a:r>
              <a:rPr kumimoji="0" lang="en-GB" sz="2800" b="1" i="1"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g</a:t>
            </a:r>
            <a:r>
              <a:rPr kumimoji="0" lang="en-GB" sz="2800" b="1" i="1"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en-GB" sz="2400" b="1" i="1" u="none" strike="noStrike" kern="0" cap="none" spc="0" normalizeH="0" baseline="0" noProof="0" dirty="0">
              <a:ln>
                <a:noFill/>
              </a:ln>
              <a:solidFill>
                <a:srgbClr val="002060"/>
              </a:solidFill>
              <a:effectLst/>
              <a:uLnTx/>
              <a:uFillTx/>
              <a:cs typeface="Times New Roman" panose="02020603050405020304" pitchFamily="18" charset="0"/>
            </a:endParaRPr>
          </a:p>
        </p:txBody>
      </p:sp>
    </p:spTree>
    <p:extLst>
      <p:ext uri="{BB962C8B-B14F-4D97-AF65-F5344CB8AC3E}">
        <p14:creationId xmlns:p14="http://schemas.microsoft.com/office/powerpoint/2010/main" val="99745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The resulting power curve for </a:t>
            </a:r>
            <a:r>
              <a:rPr lang="en-GB" sz="3600" dirty="0">
                <a:latin typeface="Courier New" panose="02070309020205020404" pitchFamily="49" charset="0"/>
                <a:cs typeface="Courier New" panose="02070309020205020404" pitchFamily="49" charset="0"/>
              </a:rPr>
              <a:t>model4</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pic>
        <p:nvPicPr>
          <p:cNvPr id="7" name="Billede 6">
            <a:extLst>
              <a:ext uri="{FF2B5EF4-FFF2-40B4-BE49-F238E27FC236}">
                <a16:creationId xmlns:a16="http://schemas.microsoft.com/office/drawing/2014/main" id="{563C279B-B50F-CE87-3427-7D4504D691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9376" y="642937"/>
            <a:ext cx="9906000" cy="5572125"/>
          </a:xfrm>
          <a:prstGeom prst="rect">
            <a:avLst/>
          </a:prstGeom>
        </p:spPr>
      </p:pic>
      <p:cxnSp>
        <p:nvCxnSpPr>
          <p:cNvPr id="5" name="Lige forbindelse 4">
            <a:extLst>
              <a:ext uri="{FF2B5EF4-FFF2-40B4-BE49-F238E27FC236}">
                <a16:creationId xmlns:a16="http://schemas.microsoft.com/office/drawing/2014/main" id="{399F4735-EA74-0C3E-C6CA-5B80AF99635F}"/>
              </a:ext>
            </a:extLst>
          </p:cNvPr>
          <p:cNvCxnSpPr/>
          <p:nvPr/>
        </p:nvCxnSpPr>
        <p:spPr bwMode="auto">
          <a:xfrm>
            <a:off x="7032104" y="933855"/>
            <a:ext cx="0" cy="5184576"/>
          </a:xfrm>
          <a:prstGeom prst="line">
            <a:avLst/>
          </a:prstGeom>
          <a:solidFill>
            <a:schemeClr val="accent2"/>
          </a:solidFill>
          <a:ln w="1778"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686821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Simulation under the null hypothesis</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3" name="Tekstfelt 2">
            <a:extLst>
              <a:ext uri="{FF2B5EF4-FFF2-40B4-BE49-F238E27FC236}">
                <a16:creationId xmlns:a16="http://schemas.microsoft.com/office/drawing/2014/main" id="{879312B2-7EFB-C6DE-B9B4-D8B7CB9E94C5}"/>
              </a:ext>
            </a:extLst>
          </p:cNvPr>
          <p:cNvSpPr txBox="1"/>
          <p:nvPr/>
        </p:nvSpPr>
        <p:spPr>
          <a:xfrm>
            <a:off x="3323692" y="1303723"/>
            <a:ext cx="5544616" cy="13866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r>
              <a:rPr lang="en-GB" sz="2800" b="1" kern="0" dirty="0"/>
              <a:t>What do you expect we will get if we set the effect size to zero?</a:t>
            </a:r>
          </a:p>
        </p:txBody>
      </p:sp>
      <p:sp>
        <p:nvSpPr>
          <p:cNvPr id="5" name="Tekstfelt 4">
            <a:extLst>
              <a:ext uri="{FF2B5EF4-FFF2-40B4-BE49-F238E27FC236}">
                <a16:creationId xmlns:a16="http://schemas.microsoft.com/office/drawing/2014/main" id="{BF8D306F-6BBB-1A2B-DF56-874C70935D5B}"/>
              </a:ext>
            </a:extLst>
          </p:cNvPr>
          <p:cNvSpPr txBox="1"/>
          <p:nvPr/>
        </p:nvSpPr>
        <p:spPr>
          <a:xfrm>
            <a:off x="2972882" y="3511632"/>
            <a:ext cx="6246236" cy="1007181"/>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774880" lvl="1" indent="-342891">
              <a:lnSpc>
                <a:spcPct val="100000"/>
              </a:lnSpc>
            </a:pPr>
            <a:r>
              <a:rPr lang="en-US" sz="2800" b="1" kern="0" dirty="0">
                <a:solidFill>
                  <a:srgbClr val="002060"/>
                </a:solidFill>
                <a:latin typeface="Courier New" panose="02070309020205020404" pitchFamily="49" charset="0"/>
                <a:cs typeface="Courier New" panose="02070309020205020404" pitchFamily="49" charset="0"/>
              </a:rPr>
              <a:t>&gt; </a:t>
            </a:r>
            <a:r>
              <a:rPr lang="en-US" sz="2800" b="1" kern="0" dirty="0" err="1">
                <a:solidFill>
                  <a:srgbClr val="002060"/>
                </a:solidFill>
                <a:latin typeface="Courier New" panose="02070309020205020404" pitchFamily="49" charset="0"/>
                <a:cs typeface="Courier New" panose="02070309020205020404" pitchFamily="49" charset="0"/>
              </a:rPr>
              <a:t>fixef</a:t>
            </a:r>
            <a:r>
              <a:rPr lang="en-US" sz="2800" b="1" kern="0" dirty="0">
                <a:solidFill>
                  <a:srgbClr val="002060"/>
                </a:solidFill>
                <a:latin typeface="Courier New" panose="02070309020205020404" pitchFamily="49" charset="0"/>
                <a:cs typeface="Courier New" panose="02070309020205020404" pitchFamily="49" charset="0"/>
              </a:rPr>
              <a:t>(model1)["x"] &lt;- 0</a:t>
            </a:r>
          </a:p>
          <a:p>
            <a:pPr marL="774880" lvl="1" indent="-342891">
              <a:lnSpc>
                <a:spcPct val="100000"/>
              </a:lnSpc>
            </a:pPr>
            <a:r>
              <a:rPr lang="en-US" sz="2800" b="1" kern="0" dirty="0">
                <a:solidFill>
                  <a:srgbClr val="002060"/>
                </a:solidFill>
                <a:latin typeface="Courier New" panose="02070309020205020404" pitchFamily="49" charset="0"/>
                <a:cs typeface="Courier New" panose="02070309020205020404" pitchFamily="49" charset="0"/>
              </a:rPr>
              <a:t>&gt; </a:t>
            </a:r>
            <a:r>
              <a:rPr lang="en-US" sz="2800" b="1" kern="0" dirty="0" err="1">
                <a:solidFill>
                  <a:srgbClr val="002060"/>
                </a:solidFill>
                <a:latin typeface="Courier New" panose="02070309020205020404" pitchFamily="49" charset="0"/>
                <a:cs typeface="Courier New" panose="02070309020205020404" pitchFamily="49" charset="0"/>
              </a:rPr>
              <a:t>powerSim</a:t>
            </a:r>
            <a:r>
              <a:rPr lang="en-US" sz="2800" b="1" kern="0" dirty="0">
                <a:solidFill>
                  <a:srgbClr val="002060"/>
                </a:solidFill>
                <a:latin typeface="Courier New" panose="02070309020205020404" pitchFamily="49" charset="0"/>
                <a:cs typeface="Courier New" panose="02070309020205020404" pitchFamily="49" charset="0"/>
              </a:rPr>
              <a:t>(model1)</a:t>
            </a:r>
            <a:endParaRPr lang="en-GB" sz="2800" b="1" kern="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6446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recall the two-by-two table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grpSp>
        <p:nvGrpSpPr>
          <p:cNvPr id="6" name="Gruppe 5">
            <a:extLst>
              <a:ext uri="{FF2B5EF4-FFF2-40B4-BE49-F238E27FC236}">
                <a16:creationId xmlns:a16="http://schemas.microsoft.com/office/drawing/2014/main" id="{5A9039E2-8DD1-D051-5573-33DF6763D343}"/>
              </a:ext>
            </a:extLst>
          </p:cNvPr>
          <p:cNvGrpSpPr/>
          <p:nvPr/>
        </p:nvGrpSpPr>
        <p:grpSpPr>
          <a:xfrm>
            <a:off x="2752725" y="1187114"/>
            <a:ext cx="6686550" cy="4483771"/>
            <a:chOff x="5314106" y="961309"/>
            <a:chExt cx="6686550" cy="4483771"/>
          </a:xfrm>
        </p:grpSpPr>
        <p:pic>
          <p:nvPicPr>
            <p:cNvPr id="7" name="Billede 6">
              <a:extLst>
                <a:ext uri="{FF2B5EF4-FFF2-40B4-BE49-F238E27FC236}">
                  <a16:creationId xmlns:a16="http://schemas.microsoft.com/office/drawing/2014/main" id="{563C279B-B50F-CE87-3427-7D4504D691D7}"/>
                </a:ext>
              </a:extLst>
            </p:cNvPr>
            <p:cNvPicPr>
              <a:picLocks noChangeAspect="1"/>
            </p:cNvPicPr>
            <p:nvPr/>
          </p:nvPicPr>
          <p:blipFill>
            <a:blip r:embed="rId2"/>
            <a:stretch>
              <a:fillRect/>
            </a:stretch>
          </p:blipFill>
          <p:spPr>
            <a:xfrm>
              <a:off x="5314106" y="961309"/>
              <a:ext cx="6686550" cy="4381500"/>
            </a:xfrm>
            <a:prstGeom prst="rect">
              <a:avLst/>
            </a:prstGeom>
          </p:spPr>
        </p:pic>
        <p:sp>
          <p:nvSpPr>
            <p:cNvPr id="8" name="Tekstfelt 7">
              <a:extLst>
                <a:ext uri="{FF2B5EF4-FFF2-40B4-BE49-F238E27FC236}">
                  <a16:creationId xmlns:a16="http://schemas.microsoft.com/office/drawing/2014/main" id="{B416AE9D-F718-30B7-8B9B-2E673F2D82AD}"/>
                </a:ext>
              </a:extLst>
            </p:cNvPr>
            <p:cNvSpPr txBox="1"/>
            <p:nvPr/>
          </p:nvSpPr>
          <p:spPr>
            <a:xfrm>
              <a:off x="10270757" y="2189404"/>
              <a:ext cx="1729899" cy="350865"/>
            </a:xfrm>
            <a:prstGeom prst="rect">
              <a:avLst/>
            </a:prstGeom>
            <a:noFill/>
          </p:spPr>
          <p:txBody>
            <a:bodyPr wrap="square" lIns="0" tIns="0" rIns="0" bIns="0" rtlCol="0">
              <a:spAutoFit/>
            </a:bodyPr>
            <a:lstStyle/>
            <a:p>
              <a:pPr>
                <a:lnSpc>
                  <a:spcPct val="95000"/>
                </a:lnSpc>
              </a:pPr>
              <a:r>
                <a:rPr lang="en-GB" sz="2400" b="1" dirty="0">
                  <a:solidFill>
                    <a:srgbClr val="FF0000"/>
                  </a:solidFill>
                  <a:latin typeface="+mn-lt"/>
                </a:rPr>
                <a:t>Type II error</a:t>
              </a:r>
            </a:p>
          </p:txBody>
        </p:sp>
        <p:sp>
          <p:nvSpPr>
            <p:cNvPr id="9" name="Tekstfelt 8">
              <a:extLst>
                <a:ext uri="{FF2B5EF4-FFF2-40B4-BE49-F238E27FC236}">
                  <a16:creationId xmlns:a16="http://schemas.microsoft.com/office/drawing/2014/main" id="{FA15F2DD-63A1-EF56-E100-678ECDC924CE}"/>
                </a:ext>
              </a:extLst>
            </p:cNvPr>
            <p:cNvSpPr txBox="1"/>
            <p:nvPr/>
          </p:nvSpPr>
          <p:spPr>
            <a:xfrm rot="20517109">
              <a:off x="5734604" y="2650758"/>
              <a:ext cx="1008112" cy="467820"/>
            </a:xfrm>
            <a:prstGeom prst="rect">
              <a:avLst/>
            </a:prstGeom>
            <a:noFill/>
          </p:spPr>
          <p:txBody>
            <a:bodyPr wrap="square" lIns="0" tIns="0" rIns="0" bIns="0" rtlCol="0">
              <a:spAutoFit/>
            </a:bodyPr>
            <a:lstStyle/>
            <a:p>
              <a:pPr>
                <a:lnSpc>
                  <a:spcPct val="95000"/>
                </a:lnSpc>
              </a:pPr>
              <a:r>
                <a:rPr lang="en-GB" sz="3200" b="1">
                  <a:solidFill>
                    <a:srgbClr val="FF0000"/>
                  </a:solidFill>
                  <a:latin typeface="+mn-lt"/>
                </a:rPr>
                <a:t>TEST</a:t>
              </a:r>
            </a:p>
          </p:txBody>
        </p:sp>
        <p:sp>
          <p:nvSpPr>
            <p:cNvPr id="10" name="Tekstfelt 9">
              <a:extLst>
                <a:ext uri="{FF2B5EF4-FFF2-40B4-BE49-F238E27FC236}">
                  <a16:creationId xmlns:a16="http://schemas.microsoft.com/office/drawing/2014/main" id="{04C6FAB7-6489-535E-7842-7BC5A970F621}"/>
                </a:ext>
              </a:extLst>
            </p:cNvPr>
            <p:cNvSpPr txBox="1"/>
            <p:nvPr/>
          </p:nvSpPr>
          <p:spPr>
            <a:xfrm>
              <a:off x="9480376" y="990675"/>
              <a:ext cx="1284236" cy="467820"/>
            </a:xfrm>
            <a:prstGeom prst="rect">
              <a:avLst/>
            </a:prstGeom>
            <a:noFill/>
          </p:spPr>
          <p:txBody>
            <a:bodyPr wrap="square" lIns="0" tIns="0" rIns="0" bIns="0" rtlCol="0">
              <a:spAutoFit/>
            </a:bodyPr>
            <a:lstStyle/>
            <a:p>
              <a:pPr>
                <a:lnSpc>
                  <a:spcPct val="95000"/>
                </a:lnSpc>
              </a:pPr>
              <a:r>
                <a:rPr lang="da-DK" sz="3200" b="1" dirty="0">
                  <a:solidFill>
                    <a:srgbClr val="00B050"/>
                  </a:solidFill>
                  <a:latin typeface="+mn-lt"/>
                </a:rPr>
                <a:t>TRUTH</a:t>
              </a:r>
            </a:p>
          </p:txBody>
        </p:sp>
        <p:sp>
          <p:nvSpPr>
            <p:cNvPr id="11" name="Tekstfelt 10">
              <a:extLst>
                <a:ext uri="{FF2B5EF4-FFF2-40B4-BE49-F238E27FC236}">
                  <a16:creationId xmlns:a16="http://schemas.microsoft.com/office/drawing/2014/main" id="{80EA7B7E-89ED-9A38-E5C5-354C0B9ED387}"/>
                </a:ext>
              </a:extLst>
            </p:cNvPr>
            <p:cNvSpPr txBox="1"/>
            <p:nvPr/>
          </p:nvSpPr>
          <p:spPr>
            <a:xfrm>
              <a:off x="10604802" y="3712498"/>
              <a:ext cx="847492" cy="350865"/>
            </a:xfrm>
            <a:prstGeom prst="rect">
              <a:avLst/>
            </a:prstGeom>
            <a:noFill/>
          </p:spPr>
          <p:txBody>
            <a:bodyPr wrap="square" lIns="0" tIns="0" rIns="0" bIns="0" rtlCol="0">
              <a:spAutoFit/>
            </a:bodyPr>
            <a:lstStyle/>
            <a:p>
              <a:pPr>
                <a:lnSpc>
                  <a:spcPct val="95000"/>
                </a:lnSpc>
              </a:pPr>
              <a:r>
                <a:rPr lang="en-GB" sz="2400" b="1" dirty="0">
                  <a:solidFill>
                    <a:srgbClr val="0070C0"/>
                  </a:solidFill>
                  <a:latin typeface="+mn-lt"/>
                </a:rPr>
                <a:t>Power</a:t>
              </a:r>
            </a:p>
          </p:txBody>
        </p:sp>
        <p:sp>
          <p:nvSpPr>
            <p:cNvPr id="12" name="Tekstfelt 11">
              <a:extLst>
                <a:ext uri="{FF2B5EF4-FFF2-40B4-BE49-F238E27FC236}">
                  <a16:creationId xmlns:a16="http://schemas.microsoft.com/office/drawing/2014/main" id="{8BCF4354-516E-F92E-D998-17D2C70042FC}"/>
                </a:ext>
              </a:extLst>
            </p:cNvPr>
            <p:cNvSpPr txBox="1"/>
            <p:nvPr/>
          </p:nvSpPr>
          <p:spPr>
            <a:xfrm>
              <a:off x="8472264" y="3716985"/>
              <a:ext cx="1584176" cy="350865"/>
            </a:xfrm>
            <a:prstGeom prst="rect">
              <a:avLst/>
            </a:prstGeom>
            <a:noFill/>
          </p:spPr>
          <p:txBody>
            <a:bodyPr wrap="square" lIns="0" tIns="0" rIns="0" bIns="0" rtlCol="0">
              <a:spAutoFit/>
            </a:bodyPr>
            <a:lstStyle/>
            <a:p>
              <a:pPr>
                <a:lnSpc>
                  <a:spcPct val="95000"/>
                </a:lnSpc>
              </a:pPr>
              <a:r>
                <a:rPr lang="en-GB" sz="2400" b="1">
                  <a:solidFill>
                    <a:srgbClr val="FF0000"/>
                  </a:solidFill>
                  <a:latin typeface="+mn-lt"/>
                </a:rPr>
                <a:t>Type I error</a:t>
              </a:r>
            </a:p>
          </p:txBody>
        </p:sp>
        <p:sp>
          <p:nvSpPr>
            <p:cNvPr id="13" name="Tekstfelt 12">
              <a:extLst>
                <a:ext uri="{FF2B5EF4-FFF2-40B4-BE49-F238E27FC236}">
                  <a16:creationId xmlns:a16="http://schemas.microsoft.com/office/drawing/2014/main" id="{9713F9F5-D5F5-7B2B-F870-C8334C2C0BF3}"/>
                </a:ext>
              </a:extLst>
            </p:cNvPr>
            <p:cNvSpPr txBox="1"/>
            <p:nvPr/>
          </p:nvSpPr>
          <p:spPr>
            <a:xfrm rot="20966071">
              <a:off x="7674080" y="5094215"/>
              <a:ext cx="2376264" cy="350865"/>
            </a:xfrm>
            <a:prstGeom prst="rect">
              <a:avLst/>
            </a:prstGeom>
            <a:noFill/>
          </p:spPr>
          <p:txBody>
            <a:bodyPr wrap="square" lIns="0" tIns="0" rIns="0" bIns="0" rtlCol="0">
              <a:spAutoFit/>
            </a:bodyPr>
            <a:lstStyle/>
            <a:p>
              <a:pPr>
                <a:lnSpc>
                  <a:spcPct val="95000"/>
                </a:lnSpc>
              </a:pPr>
              <a:r>
                <a:rPr lang="en-GB" sz="2400" b="1">
                  <a:solidFill>
                    <a:srgbClr val="0070C0"/>
                  </a:solidFill>
                  <a:latin typeface="+mn-lt"/>
                </a:rPr>
                <a:t>Significance level</a:t>
              </a:r>
            </a:p>
          </p:txBody>
        </p:sp>
      </p:grpSp>
      <p:sp>
        <p:nvSpPr>
          <p:cNvPr id="15" name="Ellipse 14">
            <a:extLst>
              <a:ext uri="{FF2B5EF4-FFF2-40B4-BE49-F238E27FC236}">
                <a16:creationId xmlns:a16="http://schemas.microsoft.com/office/drawing/2014/main" id="{8DFFF74E-E4C0-3C15-C842-7D1632D5CDE6}"/>
              </a:ext>
            </a:extLst>
          </p:cNvPr>
          <p:cNvSpPr/>
          <p:nvPr/>
        </p:nvSpPr>
        <p:spPr bwMode="auto">
          <a:xfrm>
            <a:off x="5937323" y="1949449"/>
            <a:ext cx="1512168" cy="576064"/>
          </a:xfrm>
          <a:prstGeom prst="ellipse">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Ellipse 15">
            <a:extLst>
              <a:ext uri="{FF2B5EF4-FFF2-40B4-BE49-F238E27FC236}">
                <a16:creationId xmlns:a16="http://schemas.microsoft.com/office/drawing/2014/main" id="{1B70041E-3224-C58A-8DF1-130C57B87095}"/>
              </a:ext>
            </a:extLst>
          </p:cNvPr>
          <p:cNvSpPr/>
          <p:nvPr/>
        </p:nvSpPr>
        <p:spPr bwMode="auto">
          <a:xfrm>
            <a:off x="4398715" y="4497969"/>
            <a:ext cx="1512168" cy="576064"/>
          </a:xfrm>
          <a:prstGeom prst="ellipse">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cxnSp>
        <p:nvCxnSpPr>
          <p:cNvPr id="18" name="Lige forbindelse 17">
            <a:extLst>
              <a:ext uri="{FF2B5EF4-FFF2-40B4-BE49-F238E27FC236}">
                <a16:creationId xmlns:a16="http://schemas.microsoft.com/office/drawing/2014/main" id="{FDCAA26E-3760-278A-B079-DFC8B09624D8}"/>
              </a:ext>
            </a:extLst>
          </p:cNvPr>
          <p:cNvCxnSpPr>
            <a:cxnSpLocks/>
          </p:cNvCxnSpPr>
          <p:nvPr/>
        </p:nvCxnSpPr>
        <p:spPr bwMode="auto">
          <a:xfrm flipV="1">
            <a:off x="5100675" y="5445224"/>
            <a:ext cx="2460438" cy="463081"/>
          </a:xfrm>
          <a:prstGeom prst="line">
            <a:avLst/>
          </a:prstGeom>
          <a:solidFill>
            <a:schemeClr val="accent2"/>
          </a:solidFill>
          <a:ln w="38100"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val="2250879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result for model 1 with x=0</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ED495A35-30CB-BB14-01EA-BE43AD479C24}"/>
              </a:ext>
            </a:extLst>
          </p:cNvPr>
          <p:cNvSpPr txBox="1"/>
          <p:nvPr/>
        </p:nvSpPr>
        <p:spPr>
          <a:xfrm>
            <a:off x="1199457" y="1227730"/>
            <a:ext cx="9793087" cy="4402538"/>
          </a:xfrm>
          <a:prstGeom prst="rect">
            <a:avLst/>
          </a:prstGeom>
        </p:spPr>
        <p:style>
          <a:lnRef idx="2">
            <a:schemeClr val="accent2"/>
          </a:lnRef>
          <a:fillRef idx="1">
            <a:schemeClr val="lt1"/>
          </a:fillRef>
          <a:effectRef idx="0">
            <a:schemeClr val="accent2"/>
          </a:effectRef>
          <a:fontRef idx="minor">
            <a:schemeClr val="dk1"/>
          </a:fontRef>
        </p:style>
        <p:txBody>
          <a:bodyPr wrap="square" lIns="216000" bIns="108000" anchor="ctr">
            <a:spAutoFit/>
          </a:bodyPr>
          <a:lstStyle/>
          <a:p>
            <a:r>
              <a:rPr lang="da-DK" sz="2400" b="1" dirty="0">
                <a:solidFill>
                  <a:srgbClr val="002060"/>
                </a:solidFill>
                <a:latin typeface="Courier New" panose="02070309020205020404" pitchFamily="49" charset="0"/>
                <a:cs typeface="Courier New" panose="02070309020205020404" pitchFamily="49" charset="0"/>
              </a:rPr>
              <a:t>Power for </a:t>
            </a:r>
            <a:r>
              <a:rPr lang="da-DK" sz="2400" b="1" dirty="0" err="1">
                <a:solidFill>
                  <a:srgbClr val="002060"/>
                </a:solidFill>
                <a:latin typeface="Courier New" panose="02070309020205020404" pitchFamily="49" charset="0"/>
                <a:cs typeface="Courier New" panose="02070309020205020404" pitchFamily="49" charset="0"/>
              </a:rPr>
              <a:t>predictor</a:t>
            </a:r>
            <a:r>
              <a:rPr lang="da-DK" sz="2400" b="1" dirty="0">
                <a:solidFill>
                  <a:srgbClr val="002060"/>
                </a:solidFill>
                <a:latin typeface="Courier New" panose="02070309020205020404" pitchFamily="49" charset="0"/>
                <a:cs typeface="Courier New" panose="02070309020205020404" pitchFamily="49" charset="0"/>
              </a:rPr>
              <a:t> 'x', (95% </a:t>
            </a:r>
            <a:r>
              <a:rPr lang="da-DK" sz="2400" b="1" dirty="0" err="1">
                <a:solidFill>
                  <a:srgbClr val="002060"/>
                </a:solidFill>
                <a:latin typeface="Courier New" panose="02070309020205020404" pitchFamily="49" charset="0"/>
                <a:cs typeface="Courier New" panose="02070309020205020404" pitchFamily="49" charset="0"/>
              </a:rPr>
              <a:t>confidence</a:t>
            </a:r>
            <a:r>
              <a:rPr lang="da-DK" sz="2400" b="1" dirty="0">
                <a:solidFill>
                  <a:srgbClr val="002060"/>
                </a:solidFill>
                <a:latin typeface="Courier New" panose="02070309020205020404" pitchFamily="49" charset="0"/>
                <a:cs typeface="Courier New" panose="02070309020205020404" pitchFamily="49" charset="0"/>
              </a:rPr>
              <a:t> interval):</a:t>
            </a:r>
          </a:p>
          <a:p>
            <a:r>
              <a:rPr lang="da-DK" sz="2400" b="1" dirty="0">
                <a:solidFill>
                  <a:srgbClr val="002060"/>
                </a:solidFill>
                <a:latin typeface="Courier New" panose="02070309020205020404" pitchFamily="49" charset="0"/>
                <a:cs typeface="Courier New" panose="02070309020205020404" pitchFamily="49" charset="0"/>
              </a:rPr>
              <a:t>       4.60% ( 3.39,  6.09)</a:t>
            </a:r>
          </a:p>
          <a:p>
            <a:r>
              <a:rPr lang="da-DK" sz="2400" b="1" dirty="0">
                <a:solidFill>
                  <a:srgbClr val="002060"/>
                </a:solidFill>
                <a:latin typeface="Courier New" panose="02070309020205020404" pitchFamily="49" charset="0"/>
                <a:cs typeface="Courier New" panose="02070309020205020404" pitchFamily="49" charset="0"/>
              </a:rPr>
              <a:t>Test: z-test</a:t>
            </a:r>
          </a:p>
          <a:p>
            <a:r>
              <a:rPr lang="da-DK" sz="2400" b="1" dirty="0">
                <a:solidFill>
                  <a:srgbClr val="002060"/>
                </a:solidFill>
                <a:latin typeface="Courier New" panose="02070309020205020404" pitchFamily="49" charset="0"/>
                <a:cs typeface="Courier New" panose="02070309020205020404" pitchFamily="49" charset="0"/>
              </a:rPr>
              <a:t>      </a:t>
            </a:r>
            <a:r>
              <a:rPr lang="da-DK" sz="2400" b="1" dirty="0" err="1">
                <a:solidFill>
                  <a:srgbClr val="002060"/>
                </a:solidFill>
                <a:latin typeface="Courier New" panose="02070309020205020404" pitchFamily="49" charset="0"/>
                <a:cs typeface="Courier New" panose="02070309020205020404" pitchFamily="49" charset="0"/>
              </a:rPr>
              <a:t>Effect</a:t>
            </a:r>
            <a:r>
              <a:rPr lang="da-DK" sz="2400" b="1" dirty="0">
                <a:solidFill>
                  <a:srgbClr val="002060"/>
                </a:solidFill>
                <a:latin typeface="Courier New" panose="02070309020205020404" pitchFamily="49" charset="0"/>
                <a:cs typeface="Courier New" panose="02070309020205020404" pitchFamily="49" charset="0"/>
              </a:rPr>
              <a:t> </a:t>
            </a:r>
            <a:r>
              <a:rPr lang="da-DK" sz="2400" b="1" dirty="0" err="1">
                <a:solidFill>
                  <a:srgbClr val="002060"/>
                </a:solidFill>
                <a:latin typeface="Courier New" panose="02070309020205020404" pitchFamily="49" charset="0"/>
                <a:cs typeface="Courier New" panose="02070309020205020404" pitchFamily="49" charset="0"/>
              </a:rPr>
              <a:t>size</a:t>
            </a:r>
            <a:r>
              <a:rPr lang="da-DK" sz="2400" b="1" dirty="0">
                <a:solidFill>
                  <a:srgbClr val="002060"/>
                </a:solidFill>
                <a:latin typeface="Courier New" panose="02070309020205020404" pitchFamily="49" charset="0"/>
                <a:cs typeface="Courier New" panose="02070309020205020404" pitchFamily="49" charset="0"/>
              </a:rPr>
              <a:t> for x is 0.0</a:t>
            </a:r>
          </a:p>
          <a:p>
            <a:r>
              <a:rPr lang="da-DK" sz="2400" b="1" dirty="0" err="1">
                <a:solidFill>
                  <a:srgbClr val="002060"/>
                </a:solidFill>
                <a:latin typeface="Courier New" panose="02070309020205020404" pitchFamily="49" charset="0"/>
                <a:cs typeface="Courier New" panose="02070309020205020404" pitchFamily="49" charset="0"/>
              </a:rPr>
              <a:t>Based</a:t>
            </a:r>
            <a:r>
              <a:rPr lang="da-DK" sz="2400" b="1" dirty="0">
                <a:solidFill>
                  <a:srgbClr val="002060"/>
                </a:solidFill>
                <a:latin typeface="Courier New" panose="02070309020205020404" pitchFamily="49" charset="0"/>
                <a:cs typeface="Courier New" panose="02070309020205020404" pitchFamily="49" charset="0"/>
              </a:rPr>
              <a:t> on 1000 simulations, (0 </a:t>
            </a:r>
            <a:r>
              <a:rPr lang="da-DK" sz="2400" b="1" dirty="0" err="1">
                <a:solidFill>
                  <a:srgbClr val="002060"/>
                </a:solidFill>
                <a:latin typeface="Courier New" panose="02070309020205020404" pitchFamily="49" charset="0"/>
                <a:cs typeface="Courier New" panose="02070309020205020404" pitchFamily="49" charset="0"/>
              </a:rPr>
              <a:t>warnings</a:t>
            </a:r>
            <a:r>
              <a:rPr lang="da-DK" sz="2400" b="1" dirty="0">
                <a:solidFill>
                  <a:srgbClr val="002060"/>
                </a:solidFill>
                <a:latin typeface="Courier New" panose="02070309020205020404" pitchFamily="49" charset="0"/>
                <a:cs typeface="Courier New" panose="02070309020205020404" pitchFamily="49" charset="0"/>
              </a:rPr>
              <a:t>, 0 </a:t>
            </a:r>
            <a:r>
              <a:rPr lang="da-DK" sz="2400" b="1" dirty="0" err="1">
                <a:solidFill>
                  <a:srgbClr val="002060"/>
                </a:solidFill>
                <a:latin typeface="Courier New" panose="02070309020205020404" pitchFamily="49" charset="0"/>
                <a:cs typeface="Courier New" panose="02070309020205020404" pitchFamily="49" charset="0"/>
              </a:rPr>
              <a:t>errors</a:t>
            </a:r>
            <a:r>
              <a:rPr lang="da-DK" sz="2400" b="1" dirty="0">
                <a:solidFill>
                  <a:srgbClr val="002060"/>
                </a:solidFill>
                <a:latin typeface="Courier New" panose="02070309020205020404" pitchFamily="49" charset="0"/>
                <a:cs typeface="Courier New" panose="02070309020205020404" pitchFamily="49" charset="0"/>
              </a:rPr>
              <a:t>)</a:t>
            </a:r>
          </a:p>
          <a:p>
            <a:r>
              <a:rPr lang="da-DK" sz="2400" b="1" dirty="0" err="1">
                <a:solidFill>
                  <a:srgbClr val="002060"/>
                </a:solidFill>
                <a:latin typeface="Courier New" panose="02070309020205020404" pitchFamily="49" charset="0"/>
                <a:cs typeface="Courier New" panose="02070309020205020404" pitchFamily="49" charset="0"/>
              </a:rPr>
              <a:t>alpha</a:t>
            </a:r>
            <a:r>
              <a:rPr lang="da-DK" sz="2400" b="1" dirty="0">
                <a:solidFill>
                  <a:srgbClr val="002060"/>
                </a:solidFill>
                <a:latin typeface="Courier New" panose="02070309020205020404" pitchFamily="49" charset="0"/>
                <a:cs typeface="Courier New" panose="02070309020205020404" pitchFamily="49" charset="0"/>
              </a:rPr>
              <a:t> = 0.05, </a:t>
            </a:r>
            <a:r>
              <a:rPr lang="da-DK" sz="2400" b="1" dirty="0" err="1">
                <a:solidFill>
                  <a:srgbClr val="002060"/>
                </a:solidFill>
                <a:latin typeface="Courier New" panose="02070309020205020404" pitchFamily="49" charset="0"/>
                <a:cs typeface="Courier New" panose="02070309020205020404" pitchFamily="49" charset="0"/>
              </a:rPr>
              <a:t>nrow</a:t>
            </a:r>
            <a:r>
              <a:rPr lang="da-DK" sz="2400" b="1" dirty="0">
                <a:solidFill>
                  <a:srgbClr val="002060"/>
                </a:solidFill>
                <a:latin typeface="Courier New" panose="02070309020205020404" pitchFamily="49" charset="0"/>
                <a:cs typeface="Courier New" panose="02070309020205020404" pitchFamily="49" charset="0"/>
              </a:rPr>
              <a:t> = 30</a:t>
            </a:r>
          </a:p>
          <a:p>
            <a:r>
              <a:rPr lang="da-DK" sz="2400" b="1" dirty="0">
                <a:solidFill>
                  <a:srgbClr val="002060"/>
                </a:solidFill>
                <a:latin typeface="Courier New" panose="02070309020205020404" pitchFamily="49" charset="0"/>
                <a:cs typeface="Courier New" panose="02070309020205020404" pitchFamily="49" charset="0"/>
              </a:rPr>
              <a:t>Time </a:t>
            </a:r>
            <a:r>
              <a:rPr lang="da-DK" sz="2400" b="1" dirty="0" err="1">
                <a:solidFill>
                  <a:srgbClr val="002060"/>
                </a:solidFill>
                <a:latin typeface="Courier New" panose="02070309020205020404" pitchFamily="49" charset="0"/>
                <a:cs typeface="Courier New" panose="02070309020205020404" pitchFamily="49" charset="0"/>
              </a:rPr>
              <a:t>elapsed</a:t>
            </a:r>
            <a:r>
              <a:rPr lang="da-DK" sz="2400" b="1" dirty="0">
                <a:solidFill>
                  <a:srgbClr val="002060"/>
                </a:solidFill>
                <a:latin typeface="Courier New" panose="02070309020205020404" pitchFamily="49" charset="0"/>
                <a:cs typeface="Courier New" panose="02070309020205020404" pitchFamily="49" charset="0"/>
              </a:rPr>
              <a:t>: 0 h 1 m 34 s</a:t>
            </a:r>
          </a:p>
        </p:txBody>
      </p:sp>
    </p:spTree>
    <p:extLst>
      <p:ext uri="{BB962C8B-B14F-4D97-AF65-F5344CB8AC3E}">
        <p14:creationId xmlns:p14="http://schemas.microsoft.com/office/powerpoint/2010/main" val="217284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check simulation under the null hypothesis!</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7" name="Pladsholder til indhold 2">
            <a:extLst>
              <a:ext uri="{FF2B5EF4-FFF2-40B4-BE49-F238E27FC236}">
                <a16:creationId xmlns:a16="http://schemas.microsoft.com/office/drawing/2014/main" id="{ABD62639-8C11-BA18-F203-EFF75E31DFFC}"/>
              </a:ext>
            </a:extLst>
          </p:cNvPr>
          <p:cNvSpPr txBox="1">
            <a:spLocks/>
          </p:cNvSpPr>
          <p:nvPr/>
        </p:nvSpPr>
        <p:spPr>
          <a:xfrm>
            <a:off x="986097" y="1373021"/>
            <a:ext cx="10078456" cy="4216219"/>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sz="2800" b="1" kern="0" dirty="0"/>
              <a:t>Check that the significance level is as set</a:t>
            </a:r>
          </a:p>
          <a:p>
            <a:pPr marL="774880" lvl="1" indent="-342891"/>
            <a:r>
              <a:rPr lang="en-GB" sz="2800" kern="0" dirty="0"/>
              <a:t>Here the p-values below 0.05 (say) are false positives</a:t>
            </a:r>
          </a:p>
          <a:p>
            <a:pPr lvl="1" indent="0">
              <a:buNone/>
            </a:pPr>
            <a:r>
              <a:rPr lang="en-GB" sz="2800" kern="0" dirty="0"/>
              <a:t>	. . . not true positives.</a:t>
            </a:r>
          </a:p>
          <a:p>
            <a:pPr marL="774880" lvl="1" indent="-342891"/>
            <a:r>
              <a:rPr lang="en-GB" sz="2800" kern="0" dirty="0"/>
              <a:t>This is the Type I error rate.</a:t>
            </a:r>
          </a:p>
          <a:p>
            <a:pPr marL="774880" lvl="1" indent="-342891"/>
            <a:r>
              <a:rPr lang="en-GB" sz="2800" kern="0" dirty="0"/>
              <a:t>A histogram or a </a:t>
            </a:r>
            <a:r>
              <a:rPr lang="en-GB" sz="2800" kern="0" dirty="0" err="1"/>
              <a:t>qq</a:t>
            </a:r>
            <a:r>
              <a:rPr lang="en-GB" sz="2800" kern="0" dirty="0"/>
              <a:t>-plot against the uniform distribution should show a uniform distribution of the p-values.</a:t>
            </a:r>
          </a:p>
          <a:p>
            <a:pPr marL="774880" lvl="1" indent="-342891"/>
            <a:r>
              <a:rPr lang="en-GB" sz="2800" kern="0" dirty="0"/>
              <a:t>Let us see how this looks ... and another way to simulate by use of</a:t>
            </a:r>
            <a:r>
              <a:rPr lang="en-GB" sz="2800" kern="0" dirty="0">
                <a:latin typeface="Courier New" panose="02070309020205020404" pitchFamily="49" charset="0"/>
                <a:cs typeface="Courier New" panose="02070309020205020404" pitchFamily="49" charset="0"/>
              </a:rPr>
              <a:t> </a:t>
            </a:r>
            <a:r>
              <a:rPr lang="en-GB" sz="2800" kern="0" dirty="0" err="1">
                <a:latin typeface="Courier New" panose="02070309020205020404" pitchFamily="49" charset="0"/>
                <a:cs typeface="Courier New" panose="02070309020205020404" pitchFamily="49" charset="0"/>
              </a:rPr>
              <a:t>simulate.merMod</a:t>
            </a:r>
            <a:r>
              <a:rPr lang="en-GB" sz="2800" kern="0" dirty="0">
                <a:latin typeface="Courier New" panose="02070309020205020404" pitchFamily="49" charset="0"/>
                <a:cs typeface="Courier New" panose="02070309020205020404" pitchFamily="49" charset="0"/>
              </a:rPr>
              <a:t> </a:t>
            </a:r>
            <a:r>
              <a:rPr lang="en-GB" sz="2800" kern="0" dirty="0"/>
              <a:t>directly.</a:t>
            </a:r>
          </a:p>
        </p:txBody>
      </p:sp>
    </p:spTree>
    <p:extLst>
      <p:ext uri="{BB962C8B-B14F-4D97-AF65-F5344CB8AC3E}">
        <p14:creationId xmlns:p14="http://schemas.microsoft.com/office/powerpoint/2010/main" val="3320707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The resulting power curve for </a:t>
            </a:r>
            <a:r>
              <a:rPr lang="en-GB" sz="3600" dirty="0">
                <a:latin typeface="Courier New" panose="02070309020205020404" pitchFamily="49" charset="0"/>
                <a:cs typeface="Courier New" panose="02070309020205020404" pitchFamily="49" charset="0"/>
              </a:rPr>
              <a:t>model4</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pic>
        <p:nvPicPr>
          <p:cNvPr id="7" name="Billede 6">
            <a:extLst>
              <a:ext uri="{FF2B5EF4-FFF2-40B4-BE49-F238E27FC236}">
                <a16:creationId xmlns:a16="http://schemas.microsoft.com/office/drawing/2014/main" id="{563C279B-B50F-CE87-3427-7D4504D691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9376" y="642937"/>
            <a:ext cx="9906000" cy="5572125"/>
          </a:xfrm>
          <a:prstGeom prst="rect">
            <a:avLst/>
          </a:prstGeom>
        </p:spPr>
      </p:pic>
    </p:spTree>
    <p:extLst>
      <p:ext uri="{BB962C8B-B14F-4D97-AF65-F5344CB8AC3E}">
        <p14:creationId xmlns:p14="http://schemas.microsoft.com/office/powerpoint/2010/main" val="1572521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Why not to do post-hoc power calculations!</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dirty="0"/>
              <a:t>26/08/2019</a:t>
            </a:r>
          </a:p>
        </p:txBody>
      </p:sp>
      <p:sp>
        <p:nvSpPr>
          <p:cNvPr id="7" name="Pladsholder til indhold 2">
            <a:extLst>
              <a:ext uri="{FF2B5EF4-FFF2-40B4-BE49-F238E27FC236}">
                <a16:creationId xmlns:a16="http://schemas.microsoft.com/office/drawing/2014/main" id="{ABD62639-8C11-BA18-F203-EFF75E31DFFC}"/>
              </a:ext>
            </a:extLst>
          </p:cNvPr>
          <p:cNvSpPr txBox="1">
            <a:spLocks/>
          </p:cNvSpPr>
          <p:nvPr/>
        </p:nvSpPr>
        <p:spPr>
          <a:xfrm>
            <a:off x="479376" y="982800"/>
            <a:ext cx="11233248" cy="4966480"/>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sz="2400" kern="0" dirty="0"/>
              <a:t>Note the last 3 lines of 2</a:t>
            </a:r>
            <a:r>
              <a:rPr lang="en-GB" sz="2400" kern="0" baseline="30000" dirty="0"/>
              <a:t>nd</a:t>
            </a:r>
            <a:r>
              <a:rPr lang="en-GB" sz="2400" kern="0" dirty="0"/>
              <a:t> column on page 494 in Green &amp; MacLeod (2016): </a:t>
            </a:r>
          </a:p>
          <a:p>
            <a:pPr lvl="1" indent="0">
              <a:buNone/>
            </a:pPr>
            <a:r>
              <a:rPr lang="en-GB" sz="2400" b="1" kern="0" dirty="0"/>
              <a:t>“Retrospective ‘observed power’ calculations, where the target effect size comes from the data, give misleading results (</a:t>
            </a:r>
            <a:r>
              <a:rPr lang="en-GB" sz="2400" b="1" kern="0" dirty="0" err="1"/>
              <a:t>Hoening</a:t>
            </a:r>
            <a:r>
              <a:rPr lang="en-GB" sz="2400" b="1" kern="0" dirty="0"/>
              <a:t> &amp; </a:t>
            </a:r>
            <a:r>
              <a:rPr lang="en-GB" sz="2400" b="1" kern="0" dirty="0" err="1"/>
              <a:t>Heisey</a:t>
            </a:r>
            <a:r>
              <a:rPr lang="en-GB" sz="2400" b="1" kern="0" dirty="0"/>
              <a:t> 2001)”</a:t>
            </a:r>
          </a:p>
          <a:p>
            <a:pPr lvl="1" indent="0">
              <a:buNone/>
            </a:pPr>
            <a:endParaRPr lang="en-GB" sz="2400" b="1" kern="0" dirty="0"/>
          </a:p>
          <a:p>
            <a:pPr lvl="1" indent="0">
              <a:buNone/>
            </a:pPr>
            <a:r>
              <a:rPr lang="en-US" sz="2400" dirty="0"/>
              <a:t>Hoenig, J.M. &amp; </a:t>
            </a:r>
            <a:r>
              <a:rPr lang="en-US" sz="2400" dirty="0" err="1"/>
              <a:t>Heisey</a:t>
            </a:r>
            <a:r>
              <a:rPr lang="en-US" sz="2400" dirty="0"/>
              <a:t>, D.M. (2001) The abuse of power: the pervasive fallacy of power calculations for data analysis. </a:t>
            </a:r>
            <a:r>
              <a:rPr lang="en-US" sz="2400" i="1" dirty="0"/>
              <a:t>The American Statistician</a:t>
            </a:r>
            <a:r>
              <a:rPr lang="en-US" sz="2400" dirty="0"/>
              <a:t>, 55, 19–24.</a:t>
            </a:r>
          </a:p>
          <a:p>
            <a:pPr lvl="1" indent="0">
              <a:buNone/>
            </a:pPr>
            <a:r>
              <a:rPr lang="en-GB" sz="2400" kern="0" dirty="0">
                <a:hlinkClick r:id="rId2"/>
              </a:rPr>
              <a:t>https://doi.org/10.1198/000313001300339897</a:t>
            </a:r>
            <a:r>
              <a:rPr lang="en-US" sz="2400" kern="0" dirty="0"/>
              <a:t> </a:t>
            </a:r>
          </a:p>
          <a:p>
            <a:pPr lvl="1" indent="0">
              <a:buNone/>
            </a:pPr>
            <a:endParaRPr lang="en-US" sz="2400" kern="0" dirty="0"/>
          </a:p>
          <a:p>
            <a:pPr marL="342900" indent="-342900">
              <a:buFont typeface="Arial" panose="020B0604020202020204" pitchFamily="34" charset="0"/>
              <a:buChar char="•"/>
            </a:pPr>
            <a:r>
              <a:rPr lang="en-US" sz="2400" kern="0" dirty="0"/>
              <a:t>From their Abstract: “... There is also a large literature advocating that power calculations be made whenever one performs a statistical test of a hypothesis and one obtains a statistically nonsignificant result. ... </a:t>
            </a:r>
            <a:r>
              <a:rPr lang="en-US" sz="2400" b="1" kern="0" dirty="0"/>
              <a:t>This approach, which appears in various forms, is fundamentally flawed.</a:t>
            </a:r>
            <a:r>
              <a:rPr lang="en-US" sz="2400" kern="0" dirty="0"/>
              <a:t> ...”</a:t>
            </a:r>
            <a:endParaRPr lang="en-GB" sz="2400" kern="0" dirty="0"/>
          </a:p>
        </p:txBody>
      </p:sp>
    </p:spTree>
    <p:extLst>
      <p:ext uri="{BB962C8B-B14F-4D97-AF65-F5344CB8AC3E}">
        <p14:creationId xmlns:p14="http://schemas.microsoft.com/office/powerpoint/2010/main" val="106361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8389" y="230400"/>
            <a:ext cx="11417055" cy="752400"/>
          </a:xfrm>
        </p:spPr>
        <p:txBody>
          <a:bodyPr/>
          <a:lstStyle/>
          <a:p>
            <a:r>
              <a:rPr lang="en-GB" sz="3600" dirty="0"/>
              <a:t>Literature for inspiration</a:t>
            </a:r>
          </a:p>
        </p:txBody>
      </p:sp>
      <p:sp>
        <p:nvSpPr>
          <p:cNvPr id="4" name="Pladsholder til dato 3"/>
          <p:cNvSpPr>
            <a:spLocks noGrp="1"/>
          </p:cNvSpPr>
          <p:nvPr>
            <p:ph type="dt" sz="half" idx="4294967295"/>
          </p:nvPr>
        </p:nvSpPr>
        <p:spPr>
          <a:xfrm>
            <a:off x="1588" y="7019925"/>
            <a:ext cx="0" cy="0"/>
          </a:xfrm>
        </p:spPr>
        <p:txBody>
          <a:bodyPr/>
          <a:lstStyle/>
          <a:p>
            <a:fld id="{2822F02D-E641-4BBE-A86A-ABF2B5409D6E}" type="datetime1">
              <a:rPr lang="en-GB" smtClean="0"/>
              <a:t>16/11/2023</a:t>
            </a:fld>
            <a:r>
              <a:rPr lang="en-GB"/>
              <a:t>26/08/2019</a:t>
            </a:r>
            <a:endParaRPr lang="en-GB" dirty="0"/>
          </a:p>
        </p:txBody>
      </p:sp>
      <p:pic>
        <p:nvPicPr>
          <p:cNvPr id="5" name="Billede 4">
            <a:extLst>
              <a:ext uri="{FF2B5EF4-FFF2-40B4-BE49-F238E27FC236}">
                <a16:creationId xmlns:a16="http://schemas.microsoft.com/office/drawing/2014/main" id="{31CB7559-3EDF-E8F3-C68A-85DD0C01D244}"/>
              </a:ext>
            </a:extLst>
          </p:cNvPr>
          <p:cNvPicPr>
            <a:picLocks noChangeAspect="1"/>
          </p:cNvPicPr>
          <p:nvPr/>
        </p:nvPicPr>
        <p:blipFill>
          <a:blip r:embed="rId2"/>
          <a:stretch>
            <a:fillRect/>
          </a:stretch>
        </p:blipFill>
        <p:spPr>
          <a:xfrm>
            <a:off x="479376" y="1214717"/>
            <a:ext cx="6562165" cy="2326341"/>
          </a:xfrm>
          <a:prstGeom prst="rect">
            <a:avLst/>
          </a:prstGeom>
        </p:spPr>
      </p:pic>
      <p:pic>
        <p:nvPicPr>
          <p:cNvPr id="7" name="Billede 6">
            <a:extLst>
              <a:ext uri="{FF2B5EF4-FFF2-40B4-BE49-F238E27FC236}">
                <a16:creationId xmlns:a16="http://schemas.microsoft.com/office/drawing/2014/main" id="{F334F0D6-805E-4F71-8BCC-A7F69246ADFF}"/>
              </a:ext>
            </a:extLst>
          </p:cNvPr>
          <p:cNvPicPr>
            <a:picLocks noChangeAspect="1"/>
          </p:cNvPicPr>
          <p:nvPr/>
        </p:nvPicPr>
        <p:blipFill>
          <a:blip r:embed="rId3"/>
          <a:stretch>
            <a:fillRect/>
          </a:stretch>
        </p:blipFill>
        <p:spPr>
          <a:xfrm>
            <a:off x="5375920" y="3429000"/>
            <a:ext cx="6490447" cy="2214283"/>
          </a:xfrm>
          <a:prstGeom prst="rect">
            <a:avLst/>
          </a:prstGeom>
        </p:spPr>
      </p:pic>
      <p:sp>
        <p:nvSpPr>
          <p:cNvPr id="8" name="Tekstfelt 7">
            <a:extLst>
              <a:ext uri="{FF2B5EF4-FFF2-40B4-BE49-F238E27FC236}">
                <a16:creationId xmlns:a16="http://schemas.microsoft.com/office/drawing/2014/main" id="{CC13966A-27DA-958F-734C-27070015030A}"/>
              </a:ext>
            </a:extLst>
          </p:cNvPr>
          <p:cNvSpPr txBox="1"/>
          <p:nvPr/>
        </p:nvSpPr>
        <p:spPr>
          <a:xfrm>
            <a:off x="551384" y="3539065"/>
            <a:ext cx="5112568" cy="233910"/>
          </a:xfrm>
          <a:prstGeom prst="rect">
            <a:avLst/>
          </a:prstGeom>
          <a:noFill/>
        </p:spPr>
        <p:txBody>
          <a:bodyPr wrap="square" lIns="0" tIns="0" rIns="0" bIns="0" rtlCol="0">
            <a:spAutoFit/>
          </a:bodyPr>
          <a:lstStyle/>
          <a:p>
            <a:pPr>
              <a:lnSpc>
                <a:spcPct val="95000"/>
              </a:lnSpc>
            </a:pPr>
            <a:r>
              <a:rPr lang="da-DK" sz="1600" dirty="0">
                <a:latin typeface="+mn-lt"/>
                <a:hlinkClick r:id="rId4"/>
              </a:rPr>
              <a:t>http://www.biomedcentral.com/1471-2288/11/94</a:t>
            </a:r>
            <a:r>
              <a:rPr lang="da-DK" sz="1600" dirty="0">
                <a:latin typeface="+mn-lt"/>
              </a:rPr>
              <a:t> </a:t>
            </a:r>
          </a:p>
        </p:txBody>
      </p:sp>
      <p:sp>
        <p:nvSpPr>
          <p:cNvPr id="10" name="Tekstfelt 9">
            <a:extLst>
              <a:ext uri="{FF2B5EF4-FFF2-40B4-BE49-F238E27FC236}">
                <a16:creationId xmlns:a16="http://schemas.microsoft.com/office/drawing/2014/main" id="{BCB456D6-8974-DBD8-0CEE-4EDAEF0F6FBC}"/>
              </a:ext>
            </a:extLst>
          </p:cNvPr>
          <p:cNvSpPr txBox="1"/>
          <p:nvPr/>
        </p:nvSpPr>
        <p:spPr>
          <a:xfrm>
            <a:off x="5447928" y="5643283"/>
            <a:ext cx="5112568" cy="233910"/>
          </a:xfrm>
          <a:prstGeom prst="rect">
            <a:avLst/>
          </a:prstGeom>
          <a:noFill/>
        </p:spPr>
        <p:txBody>
          <a:bodyPr wrap="square" lIns="0" tIns="0" rIns="0" bIns="0" rtlCol="0">
            <a:spAutoFit/>
          </a:bodyPr>
          <a:lstStyle/>
          <a:p>
            <a:pPr>
              <a:lnSpc>
                <a:spcPct val="95000"/>
              </a:lnSpc>
            </a:pPr>
            <a:r>
              <a:rPr lang="da-DK" sz="1600" dirty="0">
                <a:latin typeface="+mn-lt"/>
                <a:hlinkClick r:id="rId5"/>
              </a:rPr>
              <a:t>https://doi.org/10.1111/2041-210X.12504</a:t>
            </a:r>
            <a:r>
              <a:rPr lang="da-DK" sz="1600" dirty="0">
                <a:latin typeface="+mn-lt"/>
              </a:rPr>
              <a:t> </a:t>
            </a:r>
          </a:p>
        </p:txBody>
      </p:sp>
      <p:sp>
        <p:nvSpPr>
          <p:cNvPr id="3" name="Tekstfelt 2">
            <a:extLst>
              <a:ext uri="{FF2B5EF4-FFF2-40B4-BE49-F238E27FC236}">
                <a16:creationId xmlns:a16="http://schemas.microsoft.com/office/drawing/2014/main" id="{7E81C5FF-9DCF-9B59-FFEC-C14513D29FC0}"/>
              </a:ext>
            </a:extLst>
          </p:cNvPr>
          <p:cNvSpPr txBox="1"/>
          <p:nvPr/>
        </p:nvSpPr>
        <p:spPr>
          <a:xfrm>
            <a:off x="1199456" y="4852938"/>
            <a:ext cx="3074845" cy="96947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0" tIns="72000" rIns="0" bIns="72000" rtlCol="0" anchor="ctr">
            <a:spAutoFit/>
          </a:bodyPr>
          <a:lstStyle/>
          <a:p>
            <a:pPr algn="ctr">
              <a:lnSpc>
                <a:spcPct val="95000"/>
              </a:lnSpc>
              <a:spcBef>
                <a:spcPts val="0"/>
              </a:spcBef>
              <a:spcAft>
                <a:spcPts val="0"/>
              </a:spcAft>
            </a:pPr>
            <a:r>
              <a:rPr lang="en-GB" sz="2800" b="1" dirty="0">
                <a:latin typeface="+mn-lt"/>
              </a:rPr>
              <a:t>I will go through the </a:t>
            </a:r>
            <a:r>
              <a:rPr lang="en-GB" sz="2800" b="1" dirty="0" err="1">
                <a:latin typeface="Courier New" panose="02070309020205020404" pitchFamily="49" charset="0"/>
                <a:cs typeface="Courier New" panose="02070309020205020404" pitchFamily="49" charset="0"/>
              </a:rPr>
              <a:t>simr</a:t>
            </a:r>
            <a:r>
              <a:rPr lang="en-GB" sz="2800" b="1" dirty="0">
                <a:latin typeface="Courier New" panose="02070309020205020404" pitchFamily="49" charset="0"/>
                <a:cs typeface="Courier New" panose="02070309020205020404" pitchFamily="49" charset="0"/>
              </a:rPr>
              <a:t> </a:t>
            </a:r>
            <a:r>
              <a:rPr lang="en-GB" sz="2800" b="1" dirty="0">
                <a:latin typeface="+mn-lt"/>
              </a:rPr>
              <a:t> paper</a:t>
            </a:r>
          </a:p>
        </p:txBody>
      </p:sp>
      <p:cxnSp>
        <p:nvCxnSpPr>
          <p:cNvPr id="9" name="Lige pilforbindelse 8">
            <a:extLst>
              <a:ext uri="{FF2B5EF4-FFF2-40B4-BE49-F238E27FC236}">
                <a16:creationId xmlns:a16="http://schemas.microsoft.com/office/drawing/2014/main" id="{65DFD886-2E01-0D1C-C5E6-D8744E644C04}"/>
              </a:ext>
            </a:extLst>
          </p:cNvPr>
          <p:cNvCxnSpPr>
            <a:cxnSpLocks/>
            <a:stCxn id="3" idx="3"/>
          </p:cNvCxnSpPr>
          <p:nvPr/>
        </p:nvCxnSpPr>
        <p:spPr bwMode="auto">
          <a:xfrm flipV="1">
            <a:off x="4274301" y="4797152"/>
            <a:ext cx="1101619" cy="540525"/>
          </a:xfrm>
          <a:prstGeom prst="straightConnector1">
            <a:avLst/>
          </a:prstGeom>
          <a:ln w="38100">
            <a:headEnd type="none" w="med" len="med"/>
            <a:tailEnd type="triangl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4800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Quotes from Hoenig &amp; </a:t>
            </a:r>
            <a:r>
              <a:rPr lang="en-GB" sz="3600" dirty="0" err="1"/>
              <a:t>Heisey</a:t>
            </a:r>
            <a:r>
              <a:rPr lang="en-GB" sz="3600" dirty="0"/>
              <a:t> (2001)</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dirty="0"/>
              <a:t>26/08/2019</a:t>
            </a:r>
          </a:p>
        </p:txBody>
      </p:sp>
      <p:sp>
        <p:nvSpPr>
          <p:cNvPr id="3" name="Tekstfelt 2">
            <a:extLst>
              <a:ext uri="{FF2B5EF4-FFF2-40B4-BE49-F238E27FC236}">
                <a16:creationId xmlns:a16="http://schemas.microsoft.com/office/drawing/2014/main" id="{F6454A5E-00A2-ADDE-B5EA-F975E79C9DE3}"/>
              </a:ext>
            </a:extLst>
          </p:cNvPr>
          <p:cNvSpPr txBox="1"/>
          <p:nvPr/>
        </p:nvSpPr>
        <p:spPr>
          <a:xfrm>
            <a:off x="533380" y="1196752"/>
            <a:ext cx="11125237" cy="13866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r>
              <a:rPr lang="en-GB" sz="2800" b="1" kern="0" dirty="0"/>
              <a:t>“This can be called the dilemma of the nonrejected null hypothesis: what should we do when we fail to reject a hypothesis?”</a:t>
            </a:r>
          </a:p>
        </p:txBody>
      </p:sp>
      <p:sp>
        <p:nvSpPr>
          <p:cNvPr id="5" name="Tekstfelt 4">
            <a:extLst>
              <a:ext uri="{FF2B5EF4-FFF2-40B4-BE49-F238E27FC236}">
                <a16:creationId xmlns:a16="http://schemas.microsoft.com/office/drawing/2014/main" id="{C39D9A03-0ACB-35D6-9419-4C626500F72E}"/>
              </a:ext>
            </a:extLst>
          </p:cNvPr>
          <p:cNvSpPr txBox="1"/>
          <p:nvPr/>
        </p:nvSpPr>
        <p:spPr>
          <a:xfrm>
            <a:off x="1034711" y="3259093"/>
            <a:ext cx="10122573" cy="200218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r>
              <a:rPr lang="en-GB" sz="2800" b="1" kern="0" dirty="0"/>
              <a:t>“In our experience as consulting statisticians, authors are not infrequently required to perform such calculations by journal reviewers or editors;”</a:t>
            </a:r>
          </a:p>
        </p:txBody>
      </p:sp>
    </p:spTree>
    <p:extLst>
      <p:ext uri="{BB962C8B-B14F-4D97-AF65-F5344CB8AC3E}">
        <p14:creationId xmlns:p14="http://schemas.microsoft.com/office/powerpoint/2010/main" val="16160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more Quotes from Hoenig &amp; </a:t>
            </a:r>
            <a:r>
              <a:rPr lang="en-GB" sz="3600" dirty="0" err="1"/>
              <a:t>Heisey</a:t>
            </a:r>
            <a:r>
              <a:rPr lang="en-GB" sz="3600" dirty="0"/>
              <a:t> (2001)</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dirty="0"/>
              <a:t>26/08/2019</a:t>
            </a:r>
          </a:p>
        </p:txBody>
      </p:sp>
      <p:sp>
        <p:nvSpPr>
          <p:cNvPr id="3" name="Tekstfelt 2">
            <a:extLst>
              <a:ext uri="{FF2B5EF4-FFF2-40B4-BE49-F238E27FC236}">
                <a16:creationId xmlns:a16="http://schemas.microsoft.com/office/drawing/2014/main" id="{F6454A5E-00A2-ADDE-B5EA-F975E79C9DE3}"/>
              </a:ext>
            </a:extLst>
          </p:cNvPr>
          <p:cNvSpPr txBox="1"/>
          <p:nvPr/>
        </p:nvSpPr>
        <p:spPr>
          <a:xfrm>
            <a:off x="688418" y="2996952"/>
            <a:ext cx="10815164" cy="13735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r>
              <a:rPr lang="en-GB" sz="2800" b="1" kern="0" dirty="0"/>
              <a:t>“... more emphasis on the investigator’s choice of hypotheses and on the interpretation of confidence intervals.”</a:t>
            </a:r>
          </a:p>
        </p:txBody>
      </p:sp>
      <p:sp>
        <p:nvSpPr>
          <p:cNvPr id="6" name="Tekstfelt 5">
            <a:extLst>
              <a:ext uri="{FF2B5EF4-FFF2-40B4-BE49-F238E27FC236}">
                <a16:creationId xmlns:a16="http://schemas.microsoft.com/office/drawing/2014/main" id="{401C7E06-1152-BB1F-C4D5-7D2A438C8AF8}"/>
              </a:ext>
            </a:extLst>
          </p:cNvPr>
          <p:cNvSpPr txBox="1"/>
          <p:nvPr/>
        </p:nvSpPr>
        <p:spPr>
          <a:xfrm>
            <a:off x="688418" y="855494"/>
            <a:ext cx="10815164" cy="198910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r>
              <a:rPr lang="en-GB" sz="2800" b="1" kern="0" dirty="0"/>
              <a:t>“... arisen due to applied scientists being heavily tradition-bound to test the usual “no impact null hypothesis,” despite it not always being the relevant null hypothesis for the question at hand”.</a:t>
            </a:r>
          </a:p>
        </p:txBody>
      </p:sp>
      <p:sp>
        <p:nvSpPr>
          <p:cNvPr id="7" name="Tekstfelt 6">
            <a:extLst>
              <a:ext uri="{FF2B5EF4-FFF2-40B4-BE49-F238E27FC236}">
                <a16:creationId xmlns:a16="http://schemas.microsoft.com/office/drawing/2014/main" id="{B68B836D-F794-630C-8119-117C4AB673D1}"/>
              </a:ext>
            </a:extLst>
          </p:cNvPr>
          <p:cNvSpPr txBox="1"/>
          <p:nvPr/>
        </p:nvSpPr>
        <p:spPr>
          <a:xfrm>
            <a:off x="688418" y="4522857"/>
            <a:ext cx="10815164" cy="13735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180000" tIns="108000" rIns="180000" bIns="108000" rtlCol="0" anchor="ctr">
            <a:spAutoFit/>
          </a:bodyPr>
          <a:lstStyle/>
          <a:p>
            <a:r>
              <a:rPr lang="en-GB" sz="2800" b="1" kern="0" dirty="0"/>
              <a:t>“... suggest that introducing the concept of equivalence testing may help students understand hypothesis tests.”</a:t>
            </a:r>
          </a:p>
        </p:txBody>
      </p:sp>
    </p:spTree>
    <p:extLst>
      <p:ext uri="{BB962C8B-B14F-4D97-AF65-F5344CB8AC3E}">
        <p14:creationId xmlns:p14="http://schemas.microsoft.com/office/powerpoint/2010/main" val="1163243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“observed power” is 1:1 function of the p-value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dirty="0"/>
              <a:t>26/08/2019</a:t>
            </a:r>
          </a:p>
        </p:txBody>
      </p:sp>
      <p:sp>
        <p:nvSpPr>
          <p:cNvPr id="7" name="Pladsholder til indhold 2">
            <a:extLst>
              <a:ext uri="{FF2B5EF4-FFF2-40B4-BE49-F238E27FC236}">
                <a16:creationId xmlns:a16="http://schemas.microsoft.com/office/drawing/2014/main" id="{ABD62639-8C11-BA18-F203-EFF75E31DFFC}"/>
              </a:ext>
            </a:extLst>
          </p:cNvPr>
          <p:cNvSpPr txBox="1">
            <a:spLocks/>
          </p:cNvSpPr>
          <p:nvPr/>
        </p:nvSpPr>
        <p:spPr>
          <a:xfrm>
            <a:off x="839416" y="1152743"/>
            <a:ext cx="6783183" cy="4648267"/>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kern="0" dirty="0"/>
              <a:t>Let the “observed power” be the power of the test for the observed value of the test statistic. That is, assume the effects and variability are equal to the true parameter values.</a:t>
            </a:r>
          </a:p>
          <a:p>
            <a:pPr lvl="1" indent="0">
              <a:buNone/>
            </a:pPr>
            <a:r>
              <a:rPr lang="en-GB" b="1" kern="0" dirty="0"/>
              <a:t>“... for any test the observed power is a 1:1 function of the p value.” </a:t>
            </a:r>
          </a:p>
          <a:p>
            <a:pPr marL="342900" indent="-342900">
              <a:buFont typeface="Arial" panose="020B0604020202020204" pitchFamily="34" charset="0"/>
              <a:buChar char="•"/>
            </a:pPr>
            <a:r>
              <a:rPr lang="en-GB" kern="0" dirty="0"/>
              <a:t>An example is given in Figure 1 of Hoenig &amp; </a:t>
            </a:r>
            <a:r>
              <a:rPr lang="en-GB" kern="0" dirty="0" err="1"/>
              <a:t>Heisey</a:t>
            </a:r>
            <a:r>
              <a:rPr lang="en-GB" kern="0" dirty="0"/>
              <a:t> (2001), and they give various other arguments against post-hoc power calculations.</a:t>
            </a:r>
          </a:p>
          <a:p>
            <a:pPr marL="342900" indent="-342900">
              <a:buFont typeface="Arial" panose="020B0604020202020204" pitchFamily="34" charset="0"/>
              <a:buChar char="•"/>
            </a:pPr>
            <a:r>
              <a:rPr lang="en-GB" b="1" kern="0" dirty="0"/>
              <a:t>“Power calculations tell us how well we might be able to characterize nature in the future given a particular state and statistical study design, but they cannot use information in the data to tell us about the likely states of nature.”</a:t>
            </a:r>
          </a:p>
        </p:txBody>
      </p:sp>
      <p:pic>
        <p:nvPicPr>
          <p:cNvPr id="5" name="Billede 4">
            <a:extLst>
              <a:ext uri="{FF2B5EF4-FFF2-40B4-BE49-F238E27FC236}">
                <a16:creationId xmlns:a16="http://schemas.microsoft.com/office/drawing/2014/main" id="{CAF5232C-FF9E-75E2-3784-A3228CE47D8C}"/>
              </a:ext>
            </a:extLst>
          </p:cNvPr>
          <p:cNvPicPr>
            <a:picLocks noChangeAspect="1"/>
          </p:cNvPicPr>
          <p:nvPr/>
        </p:nvPicPr>
        <p:blipFill>
          <a:blip r:embed="rId2"/>
          <a:stretch>
            <a:fillRect/>
          </a:stretch>
        </p:blipFill>
        <p:spPr>
          <a:xfrm>
            <a:off x="8184232" y="1077865"/>
            <a:ext cx="3456899" cy="4702269"/>
          </a:xfrm>
          <a:prstGeom prst="rect">
            <a:avLst/>
          </a:prstGeom>
        </p:spPr>
      </p:pic>
    </p:spTree>
    <p:extLst>
      <p:ext uri="{BB962C8B-B14F-4D97-AF65-F5344CB8AC3E}">
        <p14:creationId xmlns:p14="http://schemas.microsoft.com/office/powerpoint/2010/main" val="314700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running more examples</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7" name="Pladsholder til indhold 2">
            <a:extLst>
              <a:ext uri="{FF2B5EF4-FFF2-40B4-BE49-F238E27FC236}">
                <a16:creationId xmlns:a16="http://schemas.microsoft.com/office/drawing/2014/main" id="{ABD62639-8C11-BA18-F203-EFF75E31DFFC}"/>
              </a:ext>
            </a:extLst>
          </p:cNvPr>
          <p:cNvSpPr txBox="1">
            <a:spLocks/>
          </p:cNvSpPr>
          <p:nvPr/>
        </p:nvSpPr>
        <p:spPr>
          <a:xfrm>
            <a:off x="986096" y="1373021"/>
            <a:ext cx="10222987" cy="4648267"/>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b="1" kern="0" dirty="0"/>
              <a:t>Appendix 1 of Green &amp; MacLeod (2016) </a:t>
            </a:r>
            <a:r>
              <a:rPr lang="en-GB" b="1" kern="0" dirty="0">
                <a:hlinkClick r:id="rId2"/>
              </a:rPr>
              <a:t>https://doi.org/10.1111/2041-210X.12504</a:t>
            </a:r>
            <a:r>
              <a:rPr lang="en-GB" b="1" kern="0" dirty="0"/>
              <a:t> can be found as the vignette Test examples:</a:t>
            </a:r>
          </a:p>
          <a:p>
            <a:pPr marL="342891" indent="-342891">
              <a:buFont typeface="Arial" panose="020B0604020202020204" pitchFamily="34" charset="0"/>
              <a:buChar char="•"/>
            </a:pPr>
            <a:r>
              <a:rPr lang="en-GB" b="1" kern="0" dirty="0">
                <a:hlinkClick r:id="rId3"/>
              </a:rPr>
              <a:t>https://cran.r-project.org/web/packages/simr/vignettes/examples.html</a:t>
            </a:r>
            <a:r>
              <a:rPr lang="en-GB" b="1" kern="0" dirty="0"/>
              <a:t> </a:t>
            </a:r>
          </a:p>
          <a:p>
            <a:pPr marL="342891" indent="-342891">
              <a:buFont typeface="Arial" panose="020B0604020202020204" pitchFamily="34" charset="0"/>
              <a:buChar char="•"/>
            </a:pPr>
            <a:endParaRPr lang="en-GB" b="1" kern="0" dirty="0">
              <a:hlinkClick r:id="rId2"/>
            </a:endParaRPr>
          </a:p>
          <a:p>
            <a:pPr marL="342891" indent="-342891">
              <a:buFont typeface="Arial" panose="020B0604020202020204" pitchFamily="34" charset="0"/>
              <a:buChar char="•"/>
            </a:pPr>
            <a:r>
              <a:rPr lang="en-GB" b="1" kern="0" dirty="0"/>
              <a:t>Appendix 2 of Green &amp; MacLeod (2016) contains a vignette that shows how to start the power analysis from scratch, including making a pilot data set:</a:t>
            </a:r>
          </a:p>
          <a:p>
            <a:pPr marL="342891" indent="-342891">
              <a:buFont typeface="Arial" panose="020B0604020202020204" pitchFamily="34" charset="0"/>
              <a:buChar char="•"/>
            </a:pPr>
            <a:r>
              <a:rPr lang="en-GB" b="1" kern="0" dirty="0">
                <a:hlinkClick r:id="rId2"/>
              </a:rPr>
              <a:t>https://cran.r-project.org/web/packages/simr/vignettes/fromscratch.html</a:t>
            </a:r>
          </a:p>
        </p:txBody>
      </p:sp>
    </p:spTree>
    <p:extLst>
      <p:ext uri="{BB962C8B-B14F-4D97-AF65-F5344CB8AC3E}">
        <p14:creationId xmlns:p14="http://schemas.microsoft.com/office/powerpoint/2010/main" val="1778437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p:cNvSpPr txBox="1"/>
          <p:nvPr/>
        </p:nvSpPr>
        <p:spPr>
          <a:xfrm>
            <a:off x="1186356" y="2924944"/>
            <a:ext cx="5112568" cy="2105192"/>
          </a:xfrm>
          <a:prstGeom prst="rect">
            <a:avLst/>
          </a:prstGeom>
          <a:noFill/>
        </p:spPr>
        <p:txBody>
          <a:bodyPr wrap="square" lIns="0" tIns="0" rIns="0" bIns="0" rtlCol="0">
            <a:spAutoFit/>
          </a:bodyPr>
          <a:lstStyle/>
          <a:p>
            <a:pPr>
              <a:lnSpc>
                <a:spcPct val="95000"/>
              </a:lnSpc>
            </a:pPr>
            <a:r>
              <a:rPr lang="da-DK" sz="3200" b="1" dirty="0" err="1">
                <a:solidFill>
                  <a:schemeClr val="bg1"/>
                </a:solidFill>
                <a:latin typeface="+mn-lt"/>
              </a:rPr>
              <a:t>Thank</a:t>
            </a:r>
            <a:r>
              <a:rPr lang="da-DK" sz="3200" b="1" dirty="0">
                <a:solidFill>
                  <a:schemeClr val="bg1"/>
                </a:solidFill>
                <a:latin typeface="+mn-lt"/>
              </a:rPr>
              <a:t> </a:t>
            </a:r>
            <a:r>
              <a:rPr lang="da-DK" sz="3200" b="1" dirty="0" err="1">
                <a:solidFill>
                  <a:schemeClr val="bg1"/>
                </a:solidFill>
                <a:latin typeface="+mn-lt"/>
              </a:rPr>
              <a:t>you</a:t>
            </a:r>
            <a:r>
              <a:rPr lang="da-DK" sz="3200" b="1" dirty="0">
                <a:solidFill>
                  <a:schemeClr val="bg1"/>
                </a:solidFill>
                <a:latin typeface="+mn-lt"/>
              </a:rPr>
              <a:t> for </a:t>
            </a:r>
            <a:r>
              <a:rPr lang="da-DK" sz="3200" b="1" dirty="0" err="1">
                <a:solidFill>
                  <a:schemeClr val="bg1"/>
                </a:solidFill>
                <a:latin typeface="+mn-lt"/>
              </a:rPr>
              <a:t>your</a:t>
            </a:r>
            <a:r>
              <a:rPr lang="da-DK" sz="3200" b="1" dirty="0">
                <a:solidFill>
                  <a:schemeClr val="bg1"/>
                </a:solidFill>
                <a:latin typeface="+mn-lt"/>
              </a:rPr>
              <a:t> attention</a:t>
            </a:r>
          </a:p>
          <a:p>
            <a:pPr>
              <a:lnSpc>
                <a:spcPct val="95000"/>
              </a:lnSpc>
            </a:pPr>
            <a:r>
              <a:rPr lang="da-DK" sz="2800" dirty="0">
                <a:solidFill>
                  <a:schemeClr val="bg1"/>
                </a:solidFill>
                <a:latin typeface="+mn-lt"/>
              </a:rPr>
              <a:t>mailto://leslie@anivet.au.dk</a:t>
            </a:r>
          </a:p>
          <a:p>
            <a:pPr>
              <a:lnSpc>
                <a:spcPct val="95000"/>
              </a:lnSpc>
            </a:pPr>
            <a:r>
              <a:rPr lang="da-DK" sz="2800" dirty="0">
                <a:solidFill>
                  <a:schemeClr val="bg1"/>
                </a:solidFill>
                <a:latin typeface="+mn-lt"/>
              </a:rPr>
              <a:t>http://anivet.au.dk/en</a:t>
            </a:r>
          </a:p>
          <a:p>
            <a:pPr>
              <a:lnSpc>
                <a:spcPct val="95000"/>
              </a:lnSpc>
            </a:pPr>
            <a:r>
              <a:rPr lang="da-DK" sz="2800" dirty="0">
                <a:solidFill>
                  <a:schemeClr val="bg1"/>
                </a:solidFill>
                <a:latin typeface="+mn-lt"/>
              </a:rPr>
              <a:t>http://birc.au.dk</a:t>
            </a:r>
          </a:p>
          <a:p>
            <a:pPr>
              <a:lnSpc>
                <a:spcPct val="95000"/>
              </a:lnSpc>
            </a:pPr>
            <a:r>
              <a:rPr lang="da-DK" sz="2800" dirty="0">
                <a:solidFill>
                  <a:schemeClr val="bg1"/>
                </a:solidFill>
                <a:latin typeface="+mn-lt"/>
              </a:rPr>
              <a:t>Office: 8867/K27.3205</a:t>
            </a:r>
          </a:p>
        </p:txBody>
      </p:sp>
    </p:spTree>
    <p:custDataLst>
      <p:tags r:id="rId1"/>
    </p:custDataLst>
    <p:extLst>
      <p:ext uri="{BB962C8B-B14F-4D97-AF65-F5344CB8AC3E}">
        <p14:creationId xmlns:p14="http://schemas.microsoft.com/office/powerpoint/2010/main" val="99359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why are power calculations needed? e.g.,</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8" name="Pladsholder til indhold 2">
            <a:extLst>
              <a:ext uri="{FF2B5EF4-FFF2-40B4-BE49-F238E27FC236}">
                <a16:creationId xmlns:a16="http://schemas.microsoft.com/office/drawing/2014/main" id="{10B87FC7-4659-2DB7-230D-CC3872F1500A}"/>
              </a:ext>
            </a:extLst>
          </p:cNvPr>
          <p:cNvSpPr txBox="1">
            <a:spLocks/>
          </p:cNvSpPr>
          <p:nvPr/>
        </p:nvSpPr>
        <p:spPr>
          <a:xfrm>
            <a:off x="695400" y="982800"/>
            <a:ext cx="11180605" cy="4894472"/>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sz="2400" b="1" kern="0" dirty="0"/>
              <a:t>Optimise use of fundings: not to waste resources or miss real effects</a:t>
            </a:r>
          </a:p>
          <a:p>
            <a:pPr marL="774881" lvl="1" indent="-342891"/>
            <a:r>
              <a:rPr lang="en-GB" sz="2400" kern="0" dirty="0"/>
              <a:t>If 10 rats per treatment is enough, then we should not use 50.</a:t>
            </a:r>
          </a:p>
          <a:p>
            <a:pPr marL="774881" lvl="1" indent="-342891"/>
            <a:r>
              <a:rPr lang="en-GB" sz="2400" kern="0" dirty="0"/>
              <a:t>If 5 plots are not enough, then perhaps we should aim for more.</a:t>
            </a:r>
          </a:p>
          <a:p>
            <a:pPr marL="342901" indent="-342900">
              <a:buFont typeface="Arial" panose="020B0604020202020204" pitchFamily="34" charset="0"/>
              <a:buChar char="•"/>
            </a:pPr>
            <a:r>
              <a:rPr lang="en-GB" sz="2400" b="1" kern="0" dirty="0"/>
              <a:t>Ethical reasons</a:t>
            </a:r>
          </a:p>
          <a:p>
            <a:pPr marL="774890" lvl="1" indent="-342900"/>
            <a:r>
              <a:rPr lang="en-GB" sz="2400" kern="0" dirty="0"/>
              <a:t>If 13 pigs per treatment is enough, then we should not use sacrifice 50.</a:t>
            </a:r>
          </a:p>
          <a:p>
            <a:pPr marL="774890" lvl="1" indent="-342900"/>
            <a:r>
              <a:rPr lang="en-GB" sz="2400" kern="0" dirty="0"/>
              <a:t>If 5 repeats is enough, then we should not stick a needle into the animal more times.</a:t>
            </a:r>
          </a:p>
          <a:p>
            <a:pPr marL="342891" indent="-342891">
              <a:buFont typeface="Arial" panose="020B0604020202020204" pitchFamily="34" charset="0"/>
              <a:buChar char="•"/>
            </a:pPr>
            <a:r>
              <a:rPr lang="en-GB" sz="2400" b="1" kern="0" dirty="0"/>
              <a:t>Better chance of publishing – and satisfying the editor and reviewers</a:t>
            </a:r>
          </a:p>
          <a:p>
            <a:pPr marL="774881" lvl="1" indent="-342891"/>
            <a:r>
              <a:rPr lang="en-GB" sz="2400" kern="0" dirty="0"/>
              <a:t>It is just easier to write the paper if there is something significant to report.</a:t>
            </a:r>
          </a:p>
          <a:p>
            <a:pPr marL="774881" lvl="1" indent="-342891"/>
            <a:r>
              <a:rPr lang="en-GB" sz="2400" kern="0" dirty="0"/>
              <a:t>Quite often the reviewers or editor will ask what the power was. </a:t>
            </a:r>
          </a:p>
          <a:p>
            <a:pPr marL="774881" lvl="1" indent="-342891"/>
            <a:r>
              <a:rPr lang="en-GB" sz="2400" kern="0" dirty="0"/>
              <a:t>Calculating post-hoc is </a:t>
            </a:r>
            <a:r>
              <a:rPr lang="en-GB" sz="2400" u="sng" kern="0" dirty="0"/>
              <a:t>not</a:t>
            </a:r>
            <a:r>
              <a:rPr lang="en-GB" sz="2400" kern="0" dirty="0"/>
              <a:t> advisable! So do it before the experiment!</a:t>
            </a:r>
          </a:p>
          <a:p>
            <a:pPr marL="342901" indent="-342900">
              <a:buFont typeface="Arial" panose="020B0604020202020204" pitchFamily="34" charset="0"/>
              <a:buChar char="•"/>
            </a:pPr>
            <a:endParaRPr lang="en-GB" sz="2400" b="1" kern="0" dirty="0"/>
          </a:p>
        </p:txBody>
      </p:sp>
    </p:spTree>
    <p:extLst>
      <p:ext uri="{BB962C8B-B14F-4D97-AF65-F5344CB8AC3E}">
        <p14:creationId xmlns:p14="http://schemas.microsoft.com/office/powerpoint/2010/main" val="80328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what to do if power is too low?</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8" name="Pladsholder til indhold 2">
            <a:extLst>
              <a:ext uri="{FF2B5EF4-FFF2-40B4-BE49-F238E27FC236}">
                <a16:creationId xmlns:a16="http://schemas.microsoft.com/office/drawing/2014/main" id="{10B87FC7-4659-2DB7-230D-CC3872F1500A}"/>
              </a:ext>
            </a:extLst>
          </p:cNvPr>
          <p:cNvSpPr txBox="1">
            <a:spLocks/>
          </p:cNvSpPr>
          <p:nvPr/>
        </p:nvSpPr>
        <p:spPr>
          <a:xfrm>
            <a:off x="469694" y="1196753"/>
            <a:ext cx="11252613" cy="4536504"/>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431990" lvl="1" indent="0">
              <a:buNone/>
            </a:pPr>
            <a:r>
              <a:rPr lang="en-GB" sz="2400" kern="0" dirty="0"/>
              <a:t>If say 50 cows is </a:t>
            </a:r>
            <a:r>
              <a:rPr lang="en-GB" sz="2400" u="sng" kern="0" dirty="0"/>
              <a:t>not</a:t>
            </a:r>
            <a:r>
              <a:rPr lang="en-GB" sz="2400" kern="0" dirty="0"/>
              <a:t> enough to have a reasonable chance to find the hypothesised effects and we cannot afford more cows, then perhaps</a:t>
            </a:r>
          </a:p>
          <a:p>
            <a:pPr marL="1213182" lvl="2" indent="-457200">
              <a:buAutoNum type="alphaLcParenR"/>
            </a:pPr>
            <a:r>
              <a:rPr lang="en-GB" sz="2400" kern="0" dirty="0"/>
              <a:t>Not do the experiment</a:t>
            </a:r>
          </a:p>
          <a:p>
            <a:pPr marL="1213182" lvl="2" indent="-457200">
              <a:buAutoNum type="alphaLcParenR"/>
            </a:pPr>
            <a:r>
              <a:rPr lang="en-GB" sz="2400" kern="0" dirty="0"/>
              <a:t>Pick another method having a higher precision and/or better accuracy</a:t>
            </a:r>
          </a:p>
          <a:p>
            <a:pPr marL="1213182" lvl="2" indent="-457200">
              <a:buAutoNum type="alphaLcParenR"/>
            </a:pPr>
            <a:r>
              <a:rPr lang="en-GB" sz="2400" kern="0" dirty="0"/>
              <a:t>Rethink the experiment and perhaps focus on fewer outcomes</a:t>
            </a:r>
          </a:p>
          <a:p>
            <a:pPr marL="1213182" lvl="2" indent="-457200">
              <a:buAutoNum type="alphaLcParenR"/>
            </a:pPr>
            <a:r>
              <a:rPr lang="en-GB" sz="2400" kern="0" dirty="0"/>
              <a:t>Get more funding so that we can afford a larger experiment</a:t>
            </a:r>
          </a:p>
          <a:p>
            <a:pPr marL="1213182" lvl="2" indent="-457200">
              <a:buAutoNum type="alphaLcParenR"/>
            </a:pPr>
            <a:r>
              <a:rPr lang="en-GB" sz="2400" kern="0" dirty="0"/>
              <a:t>...</a:t>
            </a:r>
            <a:endParaRPr lang="en-GB" sz="2400" b="1" kern="0" dirty="0"/>
          </a:p>
          <a:p>
            <a:pPr marL="342901" indent="-342900">
              <a:buFont typeface="Arial" panose="020B0604020202020204" pitchFamily="34" charset="0"/>
              <a:buChar char="•"/>
            </a:pPr>
            <a:r>
              <a:rPr lang="en-GB" sz="2400" b="1" kern="0" dirty="0"/>
              <a:t>Increasing the sample size may help.</a:t>
            </a:r>
          </a:p>
          <a:p>
            <a:pPr marL="342901" indent="-342900">
              <a:buFont typeface="Arial" panose="020B0604020202020204" pitchFamily="34" charset="0"/>
              <a:buChar char="•"/>
            </a:pPr>
            <a:r>
              <a:rPr lang="en-GB" sz="2400" b="1" kern="0" dirty="0"/>
              <a:t>Decreasing the variance may help.</a:t>
            </a:r>
          </a:p>
          <a:p>
            <a:pPr marL="342901" indent="-342900">
              <a:buFont typeface="Arial" panose="020B0604020202020204" pitchFamily="34" charset="0"/>
              <a:buChar char="•"/>
            </a:pPr>
            <a:r>
              <a:rPr lang="en-GB" sz="2400" b="1" kern="0" dirty="0"/>
              <a:t>Reduce the number of tests if multiple comparison is an issue.</a:t>
            </a:r>
          </a:p>
        </p:txBody>
      </p:sp>
    </p:spTree>
    <p:extLst>
      <p:ext uri="{BB962C8B-B14F-4D97-AF65-F5344CB8AC3E}">
        <p14:creationId xmlns:p14="http://schemas.microsoft.com/office/powerpoint/2010/main" val="415490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type I error, type II error, and power</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8" name="Pladsholder til indhold 2">
            <a:extLst>
              <a:ext uri="{FF2B5EF4-FFF2-40B4-BE49-F238E27FC236}">
                <a16:creationId xmlns:a16="http://schemas.microsoft.com/office/drawing/2014/main" id="{10B87FC7-4659-2DB7-230D-CC3872F1500A}"/>
              </a:ext>
            </a:extLst>
          </p:cNvPr>
          <p:cNvSpPr txBox="1">
            <a:spLocks/>
          </p:cNvSpPr>
          <p:nvPr/>
        </p:nvSpPr>
        <p:spPr>
          <a:xfrm>
            <a:off x="315996" y="1005485"/>
            <a:ext cx="4879662" cy="4943795"/>
          </a:xfrm>
          <a:prstGeom prst="rect">
            <a:avLst/>
          </a:prstGeom>
        </p:spPr>
        <p:style>
          <a:lnRef idx="2">
            <a:schemeClr val="dk1"/>
          </a:lnRef>
          <a:fillRef idx="1">
            <a:schemeClr val="lt1"/>
          </a:fillRef>
          <a:effectRef idx="0">
            <a:schemeClr val="dk1"/>
          </a:effectRef>
          <a:fontRef idx="minor">
            <a:schemeClr val="dk1"/>
          </a:fontRef>
        </p:style>
        <p:txBody>
          <a:bodyPr anchor="ct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b="1" kern="0" dirty="0"/>
              <a:t>Type I error (</a:t>
            </a:r>
            <a:r>
              <a:rPr lang="el-GR" b="1" i="1" kern="0" dirty="0">
                <a:latin typeface="Times New Roman" panose="02020603050405020304" pitchFamily="18" charset="0"/>
                <a:cs typeface="Times New Roman" panose="02020603050405020304" pitchFamily="18" charset="0"/>
              </a:rPr>
              <a:t>α</a:t>
            </a:r>
            <a:r>
              <a:rPr lang="en-GB" b="1" kern="0" dirty="0"/>
              <a:t>)</a:t>
            </a:r>
          </a:p>
          <a:p>
            <a:pPr marL="774881" lvl="1" indent="-342891"/>
            <a:r>
              <a:rPr lang="en-US" dirty="0"/>
              <a:t>The mistaken rejection of a null hypothesis (</a:t>
            </a:r>
            <a:r>
              <a:rPr lang="en-US" b="1" i="1" dirty="0"/>
              <a:t>H</a:t>
            </a:r>
            <a:r>
              <a:rPr lang="en-US" b="1" i="1" baseline="-25000" dirty="0"/>
              <a:t>0</a:t>
            </a:r>
            <a:r>
              <a:rPr lang="en-US" dirty="0"/>
              <a:t>) that is actually true.</a:t>
            </a:r>
          </a:p>
          <a:p>
            <a:pPr marL="774881" lvl="1" indent="-342891"/>
            <a:r>
              <a:rPr lang="en-US" kern="0" dirty="0"/>
              <a:t>False positive</a:t>
            </a:r>
          </a:p>
          <a:p>
            <a:pPr marL="774881" lvl="1" indent="-342891"/>
            <a:r>
              <a:rPr lang="en-US" kern="0" dirty="0"/>
              <a:t>“an innocent person is convicted”</a:t>
            </a:r>
            <a:endParaRPr lang="en-GB" kern="0" dirty="0"/>
          </a:p>
          <a:p>
            <a:pPr marL="342901" indent="-342900">
              <a:buFont typeface="Arial" panose="020B0604020202020204" pitchFamily="34" charset="0"/>
              <a:buChar char="•"/>
            </a:pPr>
            <a:r>
              <a:rPr lang="en-GB" b="1" kern="0" dirty="0"/>
              <a:t>Type II error (</a:t>
            </a:r>
            <a:r>
              <a:rPr lang="el-GR" b="1" i="1" kern="0" dirty="0">
                <a:latin typeface="Times New Roman" panose="02020603050405020304" pitchFamily="18" charset="0"/>
                <a:cs typeface="Times New Roman" panose="02020603050405020304" pitchFamily="18" charset="0"/>
              </a:rPr>
              <a:t>β</a:t>
            </a:r>
            <a:r>
              <a:rPr lang="en-GB" b="1" kern="0" dirty="0"/>
              <a:t>)</a:t>
            </a:r>
          </a:p>
          <a:p>
            <a:pPr marL="774890" lvl="1" indent="-342900"/>
            <a:r>
              <a:rPr lang="en-US" dirty="0"/>
              <a:t>The failure to reject a null hypothesis that is actually false.</a:t>
            </a:r>
          </a:p>
          <a:p>
            <a:pPr marL="774890" lvl="1" indent="-342900"/>
            <a:r>
              <a:rPr lang="en-US" kern="0" dirty="0"/>
              <a:t>False negative</a:t>
            </a:r>
          </a:p>
          <a:p>
            <a:pPr marL="774890" lvl="1" indent="-342900"/>
            <a:r>
              <a:rPr lang="en-US" kern="0" dirty="0"/>
              <a:t>“a guilty person is not convicted”</a:t>
            </a:r>
            <a:endParaRPr lang="en-GB" kern="0" dirty="0"/>
          </a:p>
          <a:p>
            <a:pPr marL="342901" indent="-342900">
              <a:buFont typeface="Arial" panose="020B0604020202020204" pitchFamily="34" charset="0"/>
              <a:buChar char="•"/>
            </a:pPr>
            <a:r>
              <a:rPr lang="en-GB" b="1" kern="0" dirty="0"/>
              <a:t>Power = 1 - </a:t>
            </a:r>
            <a:r>
              <a:rPr lang="el-GR" b="1" i="1" kern="0" dirty="0">
                <a:latin typeface="Times New Roman" panose="02020603050405020304" pitchFamily="18" charset="0"/>
                <a:cs typeface="Times New Roman" panose="02020603050405020304" pitchFamily="18" charset="0"/>
              </a:rPr>
              <a:t>β</a:t>
            </a:r>
            <a:endParaRPr lang="en-GB" b="1" i="1" kern="0" dirty="0"/>
          </a:p>
          <a:p>
            <a:pPr marL="774890" lvl="1" indent="-342900"/>
            <a:r>
              <a:rPr lang="en-US" dirty="0"/>
              <a:t>True positive</a:t>
            </a:r>
          </a:p>
          <a:p>
            <a:pPr marL="774890" lvl="1" indent="-342900"/>
            <a:r>
              <a:rPr lang="en-US" dirty="0"/>
              <a:t>“a guilty person is convicted”</a:t>
            </a:r>
            <a:endParaRPr lang="en-GB" b="1" kern="0" dirty="0"/>
          </a:p>
        </p:txBody>
      </p:sp>
      <p:grpSp>
        <p:nvGrpSpPr>
          <p:cNvPr id="14" name="Gruppe 13">
            <a:extLst>
              <a:ext uri="{FF2B5EF4-FFF2-40B4-BE49-F238E27FC236}">
                <a16:creationId xmlns:a16="http://schemas.microsoft.com/office/drawing/2014/main" id="{681EB720-B1B9-E816-852A-4DCD3ABF688E}"/>
              </a:ext>
            </a:extLst>
          </p:cNvPr>
          <p:cNvGrpSpPr/>
          <p:nvPr/>
        </p:nvGrpSpPr>
        <p:grpSpPr>
          <a:xfrm>
            <a:off x="5314106" y="961309"/>
            <a:ext cx="6686550" cy="4483771"/>
            <a:chOff x="5314106" y="961309"/>
            <a:chExt cx="6686550" cy="4483771"/>
          </a:xfrm>
        </p:grpSpPr>
        <p:pic>
          <p:nvPicPr>
            <p:cNvPr id="5" name="Billede 4">
              <a:extLst>
                <a:ext uri="{FF2B5EF4-FFF2-40B4-BE49-F238E27FC236}">
                  <a16:creationId xmlns:a16="http://schemas.microsoft.com/office/drawing/2014/main" id="{40AF4568-AA9A-9FDC-E24E-02BC308274F3}"/>
                </a:ext>
              </a:extLst>
            </p:cNvPr>
            <p:cNvPicPr>
              <a:picLocks noChangeAspect="1"/>
            </p:cNvPicPr>
            <p:nvPr/>
          </p:nvPicPr>
          <p:blipFill>
            <a:blip r:embed="rId2"/>
            <a:stretch>
              <a:fillRect/>
            </a:stretch>
          </p:blipFill>
          <p:spPr>
            <a:xfrm>
              <a:off x="5314106" y="961309"/>
              <a:ext cx="6686550" cy="4381500"/>
            </a:xfrm>
            <a:prstGeom prst="rect">
              <a:avLst/>
            </a:prstGeom>
          </p:spPr>
        </p:pic>
        <p:sp>
          <p:nvSpPr>
            <p:cNvPr id="11" name="Tekstfelt 10">
              <a:extLst>
                <a:ext uri="{FF2B5EF4-FFF2-40B4-BE49-F238E27FC236}">
                  <a16:creationId xmlns:a16="http://schemas.microsoft.com/office/drawing/2014/main" id="{024F5FE3-E552-7177-2199-BA286BB9E1DD}"/>
                </a:ext>
              </a:extLst>
            </p:cNvPr>
            <p:cNvSpPr txBox="1"/>
            <p:nvPr/>
          </p:nvSpPr>
          <p:spPr>
            <a:xfrm>
              <a:off x="10270757" y="2189404"/>
              <a:ext cx="1729899" cy="350865"/>
            </a:xfrm>
            <a:prstGeom prst="rect">
              <a:avLst/>
            </a:prstGeom>
            <a:noFill/>
          </p:spPr>
          <p:txBody>
            <a:bodyPr wrap="square" lIns="0" tIns="0" rIns="0" bIns="0" rtlCol="0">
              <a:spAutoFit/>
            </a:bodyPr>
            <a:lstStyle/>
            <a:p>
              <a:pPr>
                <a:lnSpc>
                  <a:spcPct val="95000"/>
                </a:lnSpc>
              </a:pPr>
              <a:r>
                <a:rPr lang="en-GB" sz="2400" b="1" dirty="0">
                  <a:solidFill>
                    <a:srgbClr val="FF0000"/>
                  </a:solidFill>
                  <a:latin typeface="+mn-lt"/>
                </a:rPr>
                <a:t>Type II error</a:t>
              </a:r>
            </a:p>
          </p:txBody>
        </p:sp>
        <p:sp>
          <p:nvSpPr>
            <p:cNvPr id="6" name="Tekstfelt 5">
              <a:extLst>
                <a:ext uri="{FF2B5EF4-FFF2-40B4-BE49-F238E27FC236}">
                  <a16:creationId xmlns:a16="http://schemas.microsoft.com/office/drawing/2014/main" id="{6141CF6A-54EA-537A-4272-EC344A904AA0}"/>
                </a:ext>
              </a:extLst>
            </p:cNvPr>
            <p:cNvSpPr txBox="1"/>
            <p:nvPr/>
          </p:nvSpPr>
          <p:spPr>
            <a:xfrm rot="20517109">
              <a:off x="5734604" y="2650758"/>
              <a:ext cx="1008112" cy="467820"/>
            </a:xfrm>
            <a:prstGeom prst="rect">
              <a:avLst/>
            </a:prstGeom>
            <a:noFill/>
          </p:spPr>
          <p:txBody>
            <a:bodyPr wrap="square" lIns="0" tIns="0" rIns="0" bIns="0" rtlCol="0">
              <a:spAutoFit/>
            </a:bodyPr>
            <a:lstStyle/>
            <a:p>
              <a:pPr>
                <a:lnSpc>
                  <a:spcPct val="95000"/>
                </a:lnSpc>
              </a:pPr>
              <a:r>
                <a:rPr lang="en-GB" sz="3200" b="1">
                  <a:solidFill>
                    <a:srgbClr val="FF0000"/>
                  </a:solidFill>
                  <a:latin typeface="+mn-lt"/>
                </a:rPr>
                <a:t>TEST</a:t>
              </a:r>
            </a:p>
          </p:txBody>
        </p:sp>
        <p:sp>
          <p:nvSpPr>
            <p:cNvPr id="7" name="Tekstfelt 6">
              <a:extLst>
                <a:ext uri="{FF2B5EF4-FFF2-40B4-BE49-F238E27FC236}">
                  <a16:creationId xmlns:a16="http://schemas.microsoft.com/office/drawing/2014/main" id="{4E320841-51F6-5508-B9A9-3E1733507F7E}"/>
                </a:ext>
              </a:extLst>
            </p:cNvPr>
            <p:cNvSpPr txBox="1"/>
            <p:nvPr/>
          </p:nvSpPr>
          <p:spPr>
            <a:xfrm>
              <a:off x="9480376" y="990675"/>
              <a:ext cx="1284236" cy="467820"/>
            </a:xfrm>
            <a:prstGeom prst="rect">
              <a:avLst/>
            </a:prstGeom>
            <a:noFill/>
          </p:spPr>
          <p:txBody>
            <a:bodyPr wrap="square" lIns="0" tIns="0" rIns="0" bIns="0" rtlCol="0">
              <a:spAutoFit/>
            </a:bodyPr>
            <a:lstStyle/>
            <a:p>
              <a:pPr>
                <a:lnSpc>
                  <a:spcPct val="95000"/>
                </a:lnSpc>
              </a:pPr>
              <a:r>
                <a:rPr lang="da-DK" sz="3200" b="1" dirty="0">
                  <a:solidFill>
                    <a:srgbClr val="00B050"/>
                  </a:solidFill>
                  <a:latin typeface="+mn-lt"/>
                </a:rPr>
                <a:t>TRUTH</a:t>
              </a:r>
            </a:p>
          </p:txBody>
        </p:sp>
        <p:sp>
          <p:nvSpPr>
            <p:cNvPr id="9" name="Tekstfelt 8">
              <a:extLst>
                <a:ext uri="{FF2B5EF4-FFF2-40B4-BE49-F238E27FC236}">
                  <a16:creationId xmlns:a16="http://schemas.microsoft.com/office/drawing/2014/main" id="{1E6C9D97-C58F-0118-757F-8865B14DFD47}"/>
                </a:ext>
              </a:extLst>
            </p:cNvPr>
            <p:cNvSpPr txBox="1"/>
            <p:nvPr/>
          </p:nvSpPr>
          <p:spPr>
            <a:xfrm>
              <a:off x="10604802" y="3712498"/>
              <a:ext cx="847492" cy="350865"/>
            </a:xfrm>
            <a:prstGeom prst="rect">
              <a:avLst/>
            </a:prstGeom>
            <a:noFill/>
          </p:spPr>
          <p:txBody>
            <a:bodyPr wrap="square" lIns="0" tIns="0" rIns="0" bIns="0" rtlCol="0">
              <a:spAutoFit/>
            </a:bodyPr>
            <a:lstStyle/>
            <a:p>
              <a:pPr>
                <a:lnSpc>
                  <a:spcPct val="95000"/>
                </a:lnSpc>
              </a:pPr>
              <a:r>
                <a:rPr lang="en-GB" sz="2400" b="1" dirty="0">
                  <a:solidFill>
                    <a:srgbClr val="0070C0"/>
                  </a:solidFill>
                  <a:latin typeface="+mn-lt"/>
                </a:rPr>
                <a:t>Power</a:t>
              </a:r>
            </a:p>
          </p:txBody>
        </p:sp>
        <p:sp>
          <p:nvSpPr>
            <p:cNvPr id="10" name="Tekstfelt 9">
              <a:extLst>
                <a:ext uri="{FF2B5EF4-FFF2-40B4-BE49-F238E27FC236}">
                  <a16:creationId xmlns:a16="http://schemas.microsoft.com/office/drawing/2014/main" id="{9B5D9280-6C76-EBBF-D493-CF03F383DD23}"/>
                </a:ext>
              </a:extLst>
            </p:cNvPr>
            <p:cNvSpPr txBox="1"/>
            <p:nvPr/>
          </p:nvSpPr>
          <p:spPr>
            <a:xfrm>
              <a:off x="8472264" y="3716985"/>
              <a:ext cx="1584176" cy="350865"/>
            </a:xfrm>
            <a:prstGeom prst="rect">
              <a:avLst/>
            </a:prstGeom>
            <a:noFill/>
          </p:spPr>
          <p:txBody>
            <a:bodyPr wrap="square" lIns="0" tIns="0" rIns="0" bIns="0" rtlCol="0">
              <a:spAutoFit/>
            </a:bodyPr>
            <a:lstStyle/>
            <a:p>
              <a:pPr>
                <a:lnSpc>
                  <a:spcPct val="95000"/>
                </a:lnSpc>
              </a:pPr>
              <a:r>
                <a:rPr lang="en-GB" sz="2400" b="1">
                  <a:solidFill>
                    <a:srgbClr val="FF0000"/>
                  </a:solidFill>
                  <a:latin typeface="+mn-lt"/>
                </a:rPr>
                <a:t>Type I error</a:t>
              </a:r>
            </a:p>
          </p:txBody>
        </p:sp>
        <p:sp>
          <p:nvSpPr>
            <p:cNvPr id="12" name="Tekstfelt 11">
              <a:extLst>
                <a:ext uri="{FF2B5EF4-FFF2-40B4-BE49-F238E27FC236}">
                  <a16:creationId xmlns:a16="http://schemas.microsoft.com/office/drawing/2014/main" id="{CCAE9CAF-B764-F775-3FC7-884FD8ACB1BD}"/>
                </a:ext>
              </a:extLst>
            </p:cNvPr>
            <p:cNvSpPr txBox="1"/>
            <p:nvPr/>
          </p:nvSpPr>
          <p:spPr>
            <a:xfrm rot="20966071">
              <a:off x="7674080" y="5094215"/>
              <a:ext cx="2376264" cy="350865"/>
            </a:xfrm>
            <a:prstGeom prst="rect">
              <a:avLst/>
            </a:prstGeom>
            <a:noFill/>
          </p:spPr>
          <p:txBody>
            <a:bodyPr wrap="square" lIns="0" tIns="0" rIns="0" bIns="0" rtlCol="0">
              <a:spAutoFit/>
            </a:bodyPr>
            <a:lstStyle/>
            <a:p>
              <a:pPr>
                <a:lnSpc>
                  <a:spcPct val="95000"/>
                </a:lnSpc>
              </a:pPr>
              <a:r>
                <a:rPr lang="en-GB" sz="2400" b="1">
                  <a:solidFill>
                    <a:srgbClr val="0070C0"/>
                  </a:solidFill>
                  <a:latin typeface="+mn-lt"/>
                </a:rPr>
                <a:t>Significance level</a:t>
              </a:r>
            </a:p>
          </p:txBody>
        </p:sp>
      </p:grpSp>
    </p:spTree>
    <p:extLst>
      <p:ext uri="{BB962C8B-B14F-4D97-AF65-F5344CB8AC3E}">
        <p14:creationId xmlns:p14="http://schemas.microsoft.com/office/powerpoint/2010/main" val="60803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Why use simulation</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7" name="Pladsholder til indhold 2">
            <a:extLst>
              <a:ext uri="{FF2B5EF4-FFF2-40B4-BE49-F238E27FC236}">
                <a16:creationId xmlns:a16="http://schemas.microsoft.com/office/drawing/2014/main" id="{ABD62639-8C11-BA18-F203-EFF75E31DFFC}"/>
              </a:ext>
            </a:extLst>
          </p:cNvPr>
          <p:cNvSpPr txBox="1">
            <a:spLocks/>
          </p:cNvSpPr>
          <p:nvPr/>
        </p:nvSpPr>
        <p:spPr>
          <a:xfrm>
            <a:off x="315996" y="982800"/>
            <a:ext cx="11560009" cy="4894472"/>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sz="2400" b="1" kern="0" dirty="0"/>
              <a:t>There are cases where we could use analytical formulas to calculate the power</a:t>
            </a:r>
          </a:p>
          <a:p>
            <a:pPr marL="774880" lvl="1" indent="-342891"/>
            <a:r>
              <a:rPr lang="en-GB" sz="2400" kern="0" dirty="0"/>
              <a:t>But these are typically either approximations</a:t>
            </a:r>
          </a:p>
          <a:p>
            <a:pPr marL="774880" lvl="1" indent="-342891"/>
            <a:r>
              <a:rPr lang="en-GB" sz="2400" kern="0" dirty="0"/>
              <a:t>or require special designs – perhaps too simple to be relevant</a:t>
            </a:r>
          </a:p>
          <a:p>
            <a:pPr marL="342891" indent="-342891">
              <a:buFont typeface="Arial" panose="020B0604020202020204" pitchFamily="34" charset="0"/>
              <a:buChar char="•"/>
            </a:pPr>
            <a:r>
              <a:rPr lang="en-GB" sz="2400" b="1" kern="0" dirty="0"/>
              <a:t>Even if appropriate formulas exist, </a:t>
            </a:r>
          </a:p>
          <a:p>
            <a:pPr marL="774880" lvl="1" indent="-342891"/>
            <a:r>
              <a:rPr lang="en-GB" sz="2400" kern="0" dirty="0"/>
              <a:t>they might be difficult to understand</a:t>
            </a:r>
          </a:p>
          <a:p>
            <a:pPr marL="774880" lvl="1" indent="-342891"/>
            <a:r>
              <a:rPr lang="en-GB" sz="2400" kern="0" dirty="0"/>
              <a:t>more time consuming to find and use than running simulation</a:t>
            </a:r>
          </a:p>
          <a:p>
            <a:pPr marL="342891" indent="-342891">
              <a:buFont typeface="Arial" panose="020B0604020202020204" pitchFamily="34" charset="0"/>
              <a:buChar char="•"/>
            </a:pPr>
            <a:r>
              <a:rPr lang="en-GB" sz="2400" b="1" kern="0" dirty="0"/>
              <a:t>Setting up a simulation experiment could </a:t>
            </a:r>
          </a:p>
          <a:p>
            <a:pPr marL="774880" lvl="1" indent="-342891"/>
            <a:r>
              <a:rPr lang="en-GB" sz="2400" kern="0" dirty="0"/>
              <a:t>also be (too) complicated for many researchers</a:t>
            </a:r>
          </a:p>
          <a:p>
            <a:pPr marL="342891" indent="-342891">
              <a:buFont typeface="Arial" panose="020B0604020202020204" pitchFamily="34" charset="0"/>
              <a:buChar char="•"/>
            </a:pPr>
            <a:r>
              <a:rPr lang="en-GB" sz="2400" b="1" kern="0" dirty="0"/>
              <a:t>The </a:t>
            </a:r>
            <a:r>
              <a:rPr lang="en-GB" sz="2400" b="1" i="1" kern="0" dirty="0" err="1"/>
              <a:t>simr</a:t>
            </a:r>
            <a:r>
              <a:rPr lang="en-GB" sz="2400" b="1" kern="0" dirty="0"/>
              <a:t>  R package</a:t>
            </a:r>
          </a:p>
          <a:p>
            <a:pPr marL="774880" lvl="1" indent="-342891"/>
            <a:r>
              <a:rPr lang="en-GB" sz="2400" kern="0" dirty="0"/>
              <a:t>is made to provide a solution than avoid some of the complexity</a:t>
            </a:r>
          </a:p>
          <a:p>
            <a:pPr marL="774880" lvl="1" indent="-342891"/>
            <a:r>
              <a:rPr lang="en-GB" sz="2400" kern="0" dirty="0"/>
              <a:t>but still allows for a lot of flexibility</a:t>
            </a:r>
          </a:p>
          <a:p>
            <a:pPr marL="342891" indent="-342891"/>
            <a:endParaRPr lang="en-GB" sz="2400" kern="0" dirty="0"/>
          </a:p>
          <a:p>
            <a:pPr marL="342891" indent="-342891"/>
            <a:endParaRPr lang="en-GB" sz="2400" kern="0" dirty="0"/>
          </a:p>
        </p:txBody>
      </p:sp>
    </p:spTree>
    <p:extLst>
      <p:ext uri="{BB962C8B-B14F-4D97-AF65-F5344CB8AC3E}">
        <p14:creationId xmlns:p14="http://schemas.microsoft.com/office/powerpoint/2010/main" val="327908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How the power calculations work</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7" name="Pladsholder til indhold 2">
            <a:extLst>
              <a:ext uri="{FF2B5EF4-FFF2-40B4-BE49-F238E27FC236}">
                <a16:creationId xmlns:a16="http://schemas.microsoft.com/office/drawing/2014/main" id="{ABD62639-8C11-BA18-F203-EFF75E31DFFC}"/>
              </a:ext>
            </a:extLst>
          </p:cNvPr>
          <p:cNvSpPr txBox="1">
            <a:spLocks/>
          </p:cNvSpPr>
          <p:nvPr/>
        </p:nvSpPr>
        <p:spPr>
          <a:xfrm>
            <a:off x="757725" y="1104866"/>
            <a:ext cx="10676549" cy="4648267"/>
          </a:xfrm>
          <a:prstGeom prst="rect">
            <a:avLst/>
          </a:prstGeom>
        </p:spPr>
        <p:txBody>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1989"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598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1971"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1962" indent="-179996"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5954" indent="-179996"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marL="342891" indent="-342891">
              <a:buFont typeface="Arial" panose="020B0604020202020204" pitchFamily="34" charset="0"/>
              <a:buChar char="•"/>
            </a:pPr>
            <a:r>
              <a:rPr lang="en-GB" sz="2400" b="1" kern="0" dirty="0"/>
              <a:t>The basic idea </a:t>
            </a:r>
            <a:r>
              <a:rPr lang="en-GB" sz="2400" kern="0" dirty="0"/>
              <a:t>is to simulate a model under the </a:t>
            </a:r>
            <a:r>
              <a:rPr lang="en-GB" sz="2400" b="1" kern="0" dirty="0"/>
              <a:t>alternative hypothesis (</a:t>
            </a:r>
            <a:r>
              <a:rPr lang="en-GB" sz="2400" b="1" i="1" kern="0" dirty="0"/>
              <a:t>H</a:t>
            </a:r>
            <a:r>
              <a:rPr lang="en-GB" sz="2400" b="1" i="1" kern="0" baseline="-25000" dirty="0"/>
              <a:t>a</a:t>
            </a:r>
            <a:r>
              <a:rPr lang="en-GB" sz="2400" b="1" kern="0" dirty="0"/>
              <a:t>) </a:t>
            </a:r>
            <a:r>
              <a:rPr lang="en-GB" sz="2400" kern="0" dirty="0"/>
              <a:t>a larger number of times. That is, we simulate under the assumption that the null hypothesis of no effect (</a:t>
            </a:r>
            <a:r>
              <a:rPr lang="en-GB" sz="2400" i="1" kern="0" dirty="0"/>
              <a:t>H</a:t>
            </a:r>
            <a:r>
              <a:rPr lang="en-GB" sz="2400" i="1" kern="0" baseline="-25000" dirty="0"/>
              <a:t>0</a:t>
            </a:r>
            <a:r>
              <a:rPr lang="en-GB" sz="2400" kern="0" dirty="0"/>
              <a:t>) is false. </a:t>
            </a:r>
          </a:p>
          <a:p>
            <a:pPr marL="342891" indent="-342891">
              <a:buFont typeface="Arial" panose="020B0604020202020204" pitchFamily="34" charset="0"/>
              <a:buChar char="•"/>
            </a:pPr>
            <a:r>
              <a:rPr lang="en-GB" sz="2400" b="1" kern="0" dirty="0"/>
              <a:t>Then count </a:t>
            </a:r>
            <a:r>
              <a:rPr lang="en-GB" sz="2400" kern="0" dirty="0"/>
              <a:t>how often the test fails to detect the effect, i.e. </a:t>
            </a:r>
            <a:r>
              <a:rPr lang="en-GB" sz="2400" b="1" kern="0" dirty="0"/>
              <a:t>errors of Type II</a:t>
            </a:r>
            <a:r>
              <a:rPr lang="en-GB" sz="2400" kern="0" dirty="0"/>
              <a:t>.</a:t>
            </a:r>
          </a:p>
          <a:p>
            <a:pPr marL="342891" indent="-342891">
              <a:buFont typeface="Arial" panose="020B0604020202020204" pitchFamily="34" charset="0"/>
              <a:buChar char="•"/>
            </a:pPr>
            <a:r>
              <a:rPr lang="en-GB" sz="2400" kern="0" dirty="0"/>
              <a:t>Equivalently find </a:t>
            </a:r>
            <a:r>
              <a:rPr lang="en-GB" sz="2400" b="1" kern="0" dirty="0"/>
              <a:t>the proportion of tests </a:t>
            </a:r>
            <a:r>
              <a:rPr lang="en-GB" sz="2400" kern="0" dirty="0"/>
              <a:t>being below the chosen level of significance, i.e. the proportion of </a:t>
            </a:r>
            <a:r>
              <a:rPr lang="en-GB" sz="2400" b="1" kern="0" dirty="0"/>
              <a:t>correct rejections</a:t>
            </a:r>
            <a:r>
              <a:rPr lang="en-GB" sz="2400" kern="0" dirty="0"/>
              <a:t> of </a:t>
            </a:r>
            <a:r>
              <a:rPr lang="en-GB" sz="2400" i="1" kern="0" dirty="0"/>
              <a:t>H</a:t>
            </a:r>
            <a:r>
              <a:rPr lang="en-GB" sz="2400" i="1" kern="0" baseline="-25000" dirty="0"/>
              <a:t>0</a:t>
            </a:r>
            <a:r>
              <a:rPr lang="en-GB" sz="2400" kern="0" dirty="0"/>
              <a:t>, which under </a:t>
            </a:r>
            <a:r>
              <a:rPr lang="en-GB" sz="2400" i="1" kern="0" dirty="0"/>
              <a:t>H</a:t>
            </a:r>
            <a:r>
              <a:rPr lang="en-GB" sz="2400" i="1" kern="0" baseline="-25000" dirty="0"/>
              <a:t>a</a:t>
            </a:r>
            <a:r>
              <a:rPr lang="en-GB" sz="2400" kern="0" dirty="0"/>
              <a:t> is </a:t>
            </a:r>
            <a:r>
              <a:rPr lang="en-GB" sz="2400" b="1" kern="0" dirty="0"/>
              <a:t>the power</a:t>
            </a:r>
            <a:r>
              <a:rPr lang="en-GB" sz="2400" kern="0" dirty="0"/>
              <a:t>.</a:t>
            </a:r>
            <a:endParaRPr lang="en-GB" sz="2400" b="1" kern="0" dirty="0"/>
          </a:p>
          <a:p>
            <a:pPr marL="342891" indent="-342891">
              <a:buFont typeface="Arial" panose="020B0604020202020204" pitchFamily="34" charset="0"/>
              <a:buChar char="•"/>
            </a:pPr>
            <a:r>
              <a:rPr lang="en-GB" sz="2400" b="1" kern="0" dirty="0"/>
              <a:t>In</a:t>
            </a:r>
            <a:r>
              <a:rPr lang="en-GB" sz="2400" b="1" kern="0" dirty="0">
                <a:latin typeface="Courier New" panose="02070309020205020404" pitchFamily="49" charset="0"/>
                <a:cs typeface="Courier New" panose="02070309020205020404" pitchFamily="49" charset="0"/>
              </a:rPr>
              <a:t> </a:t>
            </a:r>
            <a:r>
              <a:rPr lang="en-GB" sz="2400" b="1" kern="0" dirty="0" err="1">
                <a:latin typeface="Courier New" panose="02070309020205020404" pitchFamily="49" charset="0"/>
                <a:cs typeface="Courier New" panose="02070309020205020404" pitchFamily="49" charset="0"/>
              </a:rPr>
              <a:t>simr</a:t>
            </a:r>
            <a:r>
              <a:rPr lang="en-GB" sz="2400" b="1" kern="0" dirty="0">
                <a:latin typeface="Courier New" panose="02070309020205020404" pitchFamily="49" charset="0"/>
                <a:cs typeface="Courier New" panose="02070309020205020404" pitchFamily="49" charset="0"/>
              </a:rPr>
              <a:t> </a:t>
            </a:r>
            <a:r>
              <a:rPr lang="en-GB" sz="2400" b="1" kern="0" dirty="0"/>
              <a:t>the following steps are each repeated</a:t>
            </a:r>
            <a:r>
              <a:rPr lang="en-GB" sz="2400" b="1" kern="0" dirty="0">
                <a:latin typeface="Courier New" panose="02070309020205020404" pitchFamily="49" charset="0"/>
                <a:cs typeface="Courier New" panose="02070309020205020404" pitchFamily="49" charset="0"/>
              </a:rPr>
              <a:t> </a:t>
            </a:r>
            <a:r>
              <a:rPr lang="en-GB" sz="2400" b="1" kern="0" dirty="0" err="1">
                <a:latin typeface="Courier New" panose="02070309020205020404" pitchFamily="49" charset="0"/>
                <a:cs typeface="Courier New" panose="02070309020205020404" pitchFamily="49" charset="0"/>
              </a:rPr>
              <a:t>nsim</a:t>
            </a:r>
            <a:r>
              <a:rPr lang="en-GB" sz="2400" b="1" kern="0" dirty="0">
                <a:latin typeface="Courier New" panose="02070309020205020404" pitchFamily="49" charset="0"/>
                <a:cs typeface="Courier New" panose="02070309020205020404" pitchFamily="49" charset="0"/>
              </a:rPr>
              <a:t> </a:t>
            </a:r>
            <a:r>
              <a:rPr lang="en-GB" sz="2400" b="1" kern="0" dirty="0"/>
              <a:t>times:</a:t>
            </a:r>
          </a:p>
          <a:p>
            <a:pPr marL="889189" lvl="1" indent="-457200">
              <a:buFont typeface="+mj-lt"/>
              <a:buAutoNum type="arabicParenR"/>
            </a:pPr>
            <a:r>
              <a:rPr lang="en-GB" sz="2400" kern="0" dirty="0"/>
              <a:t>Simulate a new set of data using the fitted model provided.</a:t>
            </a:r>
          </a:p>
          <a:p>
            <a:pPr marL="889189" lvl="1" indent="-457200">
              <a:buFont typeface="+mj-lt"/>
              <a:buAutoNum type="arabicParenR"/>
            </a:pPr>
            <a:r>
              <a:rPr lang="en-GB" sz="2400" kern="0" dirty="0"/>
              <a:t>Refit the model to the simulated data.</a:t>
            </a:r>
          </a:p>
          <a:p>
            <a:pPr marL="889189" lvl="1" indent="-457200">
              <a:buFont typeface="+mj-lt"/>
              <a:buAutoNum type="arabicParenR"/>
            </a:pPr>
            <a:r>
              <a:rPr lang="en-GB" sz="2400" kern="0" dirty="0"/>
              <a:t>Apply a test to the simulated fit.</a:t>
            </a:r>
          </a:p>
          <a:p>
            <a:pPr marL="342891" indent="-342891"/>
            <a:endParaRPr lang="en-GB" sz="2400" kern="0" dirty="0"/>
          </a:p>
        </p:txBody>
      </p:sp>
    </p:spTree>
    <p:extLst>
      <p:ext uri="{BB962C8B-B14F-4D97-AF65-F5344CB8AC3E}">
        <p14:creationId xmlns:p14="http://schemas.microsoft.com/office/powerpoint/2010/main" val="383397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let us see how this is done in practice</a:t>
            </a:r>
          </a:p>
        </p:txBody>
      </p:sp>
      <p:sp>
        <p:nvSpPr>
          <p:cNvPr id="4" name="Pladsholder til dato 3"/>
          <p:cNvSpPr>
            <a:spLocks noGrp="1"/>
          </p:cNvSpPr>
          <p:nvPr>
            <p:ph type="dt" sz="half" idx="13"/>
          </p:nvPr>
        </p:nvSpPr>
        <p:spPr/>
        <p:txBody>
          <a:bodyPr/>
          <a:lstStyle/>
          <a:p>
            <a:fld id="{782C56BC-4631-4DC2-B12A-60B653A42973}" type="datetime1">
              <a:rPr lang="en-GB" smtClean="0"/>
              <a:t>16/11/2023</a:t>
            </a:fld>
            <a:r>
              <a:rPr lang="en-GB"/>
              <a:t>26/08/2019</a:t>
            </a:r>
            <a:endParaRPr lang="en-GB" dirty="0"/>
          </a:p>
        </p:txBody>
      </p:sp>
      <p:sp>
        <p:nvSpPr>
          <p:cNvPr id="5" name="Tekstfelt 4">
            <a:extLst>
              <a:ext uri="{FF2B5EF4-FFF2-40B4-BE49-F238E27FC236}">
                <a16:creationId xmlns:a16="http://schemas.microsoft.com/office/drawing/2014/main" id="{BF8D306F-6BBB-1A2B-DF56-874C70935D5B}"/>
              </a:ext>
            </a:extLst>
          </p:cNvPr>
          <p:cNvSpPr txBox="1"/>
          <p:nvPr/>
        </p:nvSpPr>
        <p:spPr>
          <a:xfrm>
            <a:off x="1343472" y="1201861"/>
            <a:ext cx="9505056" cy="4454278"/>
          </a:xfrm>
          <a:prstGeom prst="rect">
            <a:avLst/>
          </a:prstGeom>
        </p:spPr>
        <p:style>
          <a:lnRef idx="2">
            <a:schemeClr val="accent2"/>
          </a:lnRef>
          <a:fillRef idx="1">
            <a:schemeClr val="lt1"/>
          </a:fillRef>
          <a:effectRef idx="0">
            <a:schemeClr val="accent2"/>
          </a:effectRef>
          <a:fontRef idx="minor">
            <a:schemeClr val="dk1"/>
          </a:fontRef>
        </p:style>
        <p:txBody>
          <a:bodyPr wrap="square" lIns="72000" tIns="72000" rIns="72000" bIns="72000" rtlCol="0">
            <a:spAutoFit/>
          </a:bodyPr>
          <a:lstStyle/>
          <a:p>
            <a:pPr marL="774880" lvl="1" indent="-342891">
              <a:lnSpc>
                <a:spcPct val="100000"/>
              </a:lnSpc>
            </a:pPr>
            <a:r>
              <a:rPr lang="en-US" sz="2800" b="1" kern="0" dirty="0">
                <a:solidFill>
                  <a:srgbClr val="002060"/>
                </a:solidFill>
                <a:cs typeface="Courier New" panose="02070309020205020404" pitchFamily="49" charset="0"/>
              </a:rPr>
              <a:t>We will use the artificial data set </a:t>
            </a:r>
            <a:r>
              <a:rPr lang="en-US" sz="2800" b="1" kern="0" dirty="0" err="1">
                <a:solidFill>
                  <a:srgbClr val="002060"/>
                </a:solidFill>
                <a:latin typeface="Courier New" panose="02070309020205020404" pitchFamily="49" charset="0"/>
                <a:cs typeface="Courier New" panose="02070309020205020404" pitchFamily="49" charset="0"/>
              </a:rPr>
              <a:t>simdata</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a:solidFill>
                  <a:srgbClr val="002060"/>
                </a:solidFill>
                <a:cs typeface="Courier New" panose="02070309020205020404" pitchFamily="49" charset="0"/>
              </a:rPr>
              <a:t>from</a:t>
            </a:r>
            <a:r>
              <a:rPr lang="en-US" sz="2800" b="1" kern="0" dirty="0">
                <a:solidFill>
                  <a:srgbClr val="002060"/>
                </a:solidFill>
                <a:latin typeface="Courier New" panose="02070309020205020404" pitchFamily="49" charset="0"/>
                <a:cs typeface="Courier New" panose="02070309020205020404" pitchFamily="49" charset="0"/>
              </a:rPr>
              <a:t> </a:t>
            </a:r>
            <a:r>
              <a:rPr lang="en-US" sz="2800" b="1" kern="0" dirty="0" err="1">
                <a:solidFill>
                  <a:srgbClr val="002060"/>
                </a:solidFill>
                <a:latin typeface="Courier New" panose="02070309020205020404" pitchFamily="49" charset="0"/>
                <a:cs typeface="Courier New" panose="02070309020205020404" pitchFamily="49" charset="0"/>
              </a:rPr>
              <a:t>simr</a:t>
            </a:r>
            <a:endParaRPr lang="en-US" sz="2800" b="1" kern="0" dirty="0">
              <a:solidFill>
                <a:srgbClr val="002060"/>
              </a:solidFill>
              <a:latin typeface="Courier New" panose="02070309020205020404" pitchFamily="49" charset="0"/>
              <a:cs typeface="Courier New" panose="02070309020205020404" pitchFamily="49" charset="0"/>
            </a:endParaRPr>
          </a:p>
          <a:p>
            <a:pPr marL="774880" lvl="1" indent="-342891">
              <a:lnSpc>
                <a:spcPct val="100000"/>
              </a:lnSpc>
            </a:pPr>
            <a:r>
              <a:rPr lang="en-US" sz="2800" b="1" kern="0" dirty="0">
                <a:solidFill>
                  <a:srgbClr val="002060"/>
                </a:solidFill>
                <a:latin typeface="Courier New" panose="02070309020205020404" pitchFamily="49" charset="0"/>
                <a:cs typeface="Courier New" panose="02070309020205020404" pitchFamily="49" charset="0"/>
              </a:rPr>
              <a:t>&gt; str(</a:t>
            </a:r>
            <a:r>
              <a:rPr lang="en-US" sz="2800" b="1" kern="0" dirty="0" err="1">
                <a:solidFill>
                  <a:srgbClr val="002060"/>
                </a:solidFill>
                <a:latin typeface="Courier New" panose="02070309020205020404" pitchFamily="49" charset="0"/>
                <a:cs typeface="Courier New" panose="02070309020205020404" pitchFamily="49" charset="0"/>
              </a:rPr>
              <a:t>simdata</a:t>
            </a:r>
            <a:r>
              <a:rPr lang="en-US" sz="2800" b="1" kern="0" dirty="0">
                <a:solidFill>
                  <a:srgbClr val="002060"/>
                </a:solidFill>
                <a:latin typeface="Courier New" panose="02070309020205020404" pitchFamily="49" charset="0"/>
                <a:cs typeface="Courier New" panose="02070309020205020404" pitchFamily="49" charset="0"/>
              </a:rPr>
              <a:t>)</a:t>
            </a:r>
          </a:p>
          <a:p>
            <a:pPr marL="774880" lvl="1" indent="-342891">
              <a:lnSpc>
                <a:spcPct val="100000"/>
              </a:lnSpc>
            </a:pPr>
            <a:r>
              <a:rPr lang="en-GB" sz="2800" b="1" kern="0" dirty="0">
                <a:solidFill>
                  <a:srgbClr val="002060"/>
                </a:solidFill>
                <a:latin typeface="Courier New" panose="02070309020205020404" pitchFamily="49" charset="0"/>
                <a:cs typeface="Courier New" panose="02070309020205020404" pitchFamily="49" charset="0"/>
              </a:rPr>
              <a:t>'</a:t>
            </a:r>
            <a:r>
              <a:rPr lang="en-GB" sz="2800" b="1" kern="0" dirty="0" err="1">
                <a:solidFill>
                  <a:srgbClr val="002060"/>
                </a:solidFill>
                <a:latin typeface="Courier New" panose="02070309020205020404" pitchFamily="49" charset="0"/>
                <a:cs typeface="Courier New" panose="02070309020205020404" pitchFamily="49" charset="0"/>
              </a:rPr>
              <a:t>data.frame</a:t>
            </a:r>
            <a:r>
              <a:rPr lang="en-GB" sz="2800" b="1" kern="0" dirty="0">
                <a:solidFill>
                  <a:srgbClr val="002060"/>
                </a:solidFill>
                <a:latin typeface="Courier New" panose="02070309020205020404" pitchFamily="49" charset="0"/>
                <a:cs typeface="Courier New" panose="02070309020205020404" pitchFamily="49" charset="0"/>
              </a:rPr>
              <a:t>':   30 obs. of  4 variables:</a:t>
            </a:r>
          </a:p>
          <a:p>
            <a:pPr marL="774880" lvl="1" indent="-342891">
              <a:lnSpc>
                <a:spcPct val="100000"/>
              </a:lnSpc>
            </a:pPr>
            <a:r>
              <a:rPr lang="en-GB" sz="2800" b="1" kern="0" dirty="0">
                <a:solidFill>
                  <a:srgbClr val="002060"/>
                </a:solidFill>
                <a:latin typeface="Courier New" panose="02070309020205020404" pitchFamily="49" charset="0"/>
                <a:cs typeface="Courier New" panose="02070309020205020404" pitchFamily="49" charset="0"/>
              </a:rPr>
              <a:t> $ y: </a:t>
            </a:r>
            <a:r>
              <a:rPr lang="en-GB" sz="2800" b="1" kern="0" dirty="0" err="1">
                <a:solidFill>
                  <a:srgbClr val="002060"/>
                </a:solidFill>
                <a:latin typeface="Courier New" panose="02070309020205020404" pitchFamily="49" charset="0"/>
                <a:cs typeface="Courier New" panose="02070309020205020404" pitchFamily="49" charset="0"/>
              </a:rPr>
              <a:t>num</a:t>
            </a:r>
            <a:r>
              <a:rPr lang="en-GB" sz="2800" b="1" kern="0" dirty="0">
                <a:solidFill>
                  <a:srgbClr val="002060"/>
                </a:solidFill>
                <a:latin typeface="Courier New" panose="02070309020205020404" pitchFamily="49" charset="0"/>
                <a:cs typeface="Courier New" panose="02070309020205020404" pitchFamily="49" charset="0"/>
              </a:rPr>
              <a:t>  8.14 7.95 9.28 7.78 5.8 ...</a:t>
            </a:r>
          </a:p>
          <a:p>
            <a:pPr marL="774880" lvl="1" indent="-342891">
              <a:lnSpc>
                <a:spcPct val="100000"/>
              </a:lnSpc>
            </a:pPr>
            <a:r>
              <a:rPr lang="en-GB" sz="2800" b="1" kern="0" dirty="0">
                <a:solidFill>
                  <a:srgbClr val="002060"/>
                </a:solidFill>
                <a:latin typeface="Courier New" panose="02070309020205020404" pitchFamily="49" charset="0"/>
                <a:cs typeface="Courier New" panose="02070309020205020404" pitchFamily="49" charset="0"/>
              </a:rPr>
              <a:t> $ x: int  1 2 3 4 5 6 7 8 9 10 ...</a:t>
            </a:r>
          </a:p>
          <a:p>
            <a:pPr marL="774880" lvl="1" indent="-342891">
              <a:lnSpc>
                <a:spcPct val="100000"/>
              </a:lnSpc>
            </a:pPr>
            <a:r>
              <a:rPr lang="en-GB" sz="2800" b="1" kern="0" dirty="0">
                <a:solidFill>
                  <a:srgbClr val="002060"/>
                </a:solidFill>
                <a:latin typeface="Courier New" panose="02070309020205020404" pitchFamily="49" charset="0"/>
                <a:cs typeface="Courier New" panose="02070309020205020404" pitchFamily="49" charset="0"/>
              </a:rPr>
              <a:t> $ g: Factor w/ 3 levels "</a:t>
            </a:r>
            <a:r>
              <a:rPr lang="en-GB" sz="2800" b="1" kern="0" dirty="0" err="1">
                <a:solidFill>
                  <a:srgbClr val="002060"/>
                </a:solidFill>
                <a:latin typeface="Courier New" panose="02070309020205020404" pitchFamily="49" charset="0"/>
                <a:cs typeface="Courier New" panose="02070309020205020404" pitchFamily="49" charset="0"/>
              </a:rPr>
              <a:t>a","b","c</a:t>
            </a:r>
            <a:r>
              <a:rPr lang="en-GB" sz="2800" b="1" kern="0" dirty="0">
                <a:solidFill>
                  <a:srgbClr val="002060"/>
                </a:solidFill>
                <a:latin typeface="Courier New" panose="02070309020205020404" pitchFamily="49" charset="0"/>
                <a:cs typeface="Courier New" panose="02070309020205020404" pitchFamily="49" charset="0"/>
              </a:rPr>
              <a:t>": 1 1 1 1 1 1 1 1 1 1 ...</a:t>
            </a:r>
          </a:p>
          <a:p>
            <a:pPr marL="774880" lvl="1" indent="-342891">
              <a:lnSpc>
                <a:spcPct val="100000"/>
              </a:lnSpc>
            </a:pPr>
            <a:r>
              <a:rPr lang="en-GB" sz="2800" b="1" kern="0" dirty="0">
                <a:solidFill>
                  <a:srgbClr val="002060"/>
                </a:solidFill>
                <a:latin typeface="Courier New" panose="02070309020205020404" pitchFamily="49" charset="0"/>
                <a:cs typeface="Courier New" panose="02070309020205020404" pitchFamily="49" charset="0"/>
              </a:rPr>
              <a:t> $ z: int  3 3 3 2 3 2 3 0 2 1 ...</a:t>
            </a:r>
          </a:p>
          <a:p>
            <a:pPr marL="774880" lvl="1" indent="-342891">
              <a:lnSpc>
                <a:spcPct val="100000"/>
              </a:lnSpc>
            </a:pPr>
            <a:r>
              <a:rPr lang="en-GB" sz="2800" b="1" kern="0" dirty="0">
                <a:solidFill>
                  <a:srgbClr val="002060"/>
                </a:solidFill>
                <a:latin typeface="Courier New" panose="02070309020205020404" pitchFamily="49" charset="0"/>
                <a:cs typeface="Courier New" panose="02070309020205020404" pitchFamily="49" charset="0"/>
              </a:rPr>
              <a:t>&gt; </a:t>
            </a:r>
          </a:p>
          <a:p>
            <a:pPr marL="774880" lvl="1" indent="-342891">
              <a:lnSpc>
                <a:spcPct val="100000"/>
              </a:lnSpc>
            </a:pPr>
            <a:endParaRPr lang="en-GB" sz="2800" b="1" kern="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3116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AU 16:9">
  <a:themeElements>
    <a:clrScheme name="AU_Blue">
      <a:dk1>
        <a:srgbClr val="000000"/>
      </a:dk1>
      <a:lt1>
        <a:srgbClr val="FFFFFF"/>
      </a:lt1>
      <a:dk2>
        <a:srgbClr val="002546"/>
      </a:dk2>
      <a:lt2>
        <a:srgbClr val="002546"/>
      </a:lt2>
      <a:accent1>
        <a:srgbClr val="0A143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2636</Words>
  <Application>Microsoft Office PowerPoint</Application>
  <PresentationFormat>Widescreen</PresentationFormat>
  <Paragraphs>280</Paragraphs>
  <Slides>34</Slides>
  <Notes>2</Notes>
  <HiddenSlides>0</HiddenSlides>
  <MMClips>0</MMClips>
  <ScaleCrop>false</ScaleCrop>
  <HeadingPairs>
    <vt:vector size="6" baseType="variant">
      <vt:variant>
        <vt:lpstr>Benyttede skrifttyper</vt:lpstr>
      </vt:variant>
      <vt:variant>
        <vt:i4>9</vt:i4>
      </vt:variant>
      <vt:variant>
        <vt:lpstr>Tema</vt:lpstr>
      </vt:variant>
      <vt:variant>
        <vt:i4>1</vt:i4>
      </vt:variant>
      <vt:variant>
        <vt:lpstr>Slidetitler</vt:lpstr>
      </vt:variant>
      <vt:variant>
        <vt:i4>34</vt:i4>
      </vt:variant>
    </vt:vector>
  </HeadingPairs>
  <TitlesOfParts>
    <vt:vector size="44" baseType="lpstr">
      <vt:lpstr>Arial</vt:lpstr>
      <vt:lpstr>Calibri</vt:lpstr>
      <vt:lpstr>AU Passata Light</vt:lpstr>
      <vt:lpstr>AU Passata</vt:lpstr>
      <vt:lpstr>Times New Roman</vt:lpstr>
      <vt:lpstr>Courier New</vt:lpstr>
      <vt:lpstr>Georgia</vt:lpstr>
      <vt:lpstr>Wingdings 3</vt:lpstr>
      <vt:lpstr>AU Peto</vt:lpstr>
      <vt:lpstr>AU 16:9</vt:lpstr>
      <vt:lpstr>Power and sample size by simulations  using R</vt:lpstr>
      <vt:lpstr>about me</vt:lpstr>
      <vt:lpstr>Literature for inspiration</vt:lpstr>
      <vt:lpstr>why are power calculations needed? e.g.,</vt:lpstr>
      <vt:lpstr>what to do if power is too low?</vt:lpstr>
      <vt:lpstr>type I error, type II error, and power</vt:lpstr>
      <vt:lpstr>Why use simulation</vt:lpstr>
      <vt:lpstr>How the power calculations work</vt:lpstr>
      <vt:lpstr>let us see how this is done in practice</vt:lpstr>
      <vt:lpstr>simulation of training data like simdata</vt:lpstr>
      <vt:lpstr>Initiating the power analysis – fitting a model</vt:lpstr>
      <vt:lpstr>Specifying an effect size</vt:lpstr>
      <vt:lpstr>recall the two-by-two table</vt:lpstr>
      <vt:lpstr>Other changes of parameters in the model</vt:lpstr>
      <vt:lpstr>running the power analysis</vt:lpstr>
      <vt:lpstr>increasing power by changing design</vt:lpstr>
      <vt:lpstr>increasing the sample size</vt:lpstr>
      <vt:lpstr>optimisation of sample size – examining a range</vt:lpstr>
      <vt:lpstr>The resulting power curve for model2</vt:lpstr>
      <vt:lpstr>optimisation – adding more groups</vt:lpstr>
      <vt:lpstr>The resulting power curve for model3</vt:lpstr>
      <vt:lpstr>optimisation – increasing group size</vt:lpstr>
      <vt:lpstr>The resulting power curve for model4</vt:lpstr>
      <vt:lpstr>Simulation under the null hypothesis</vt:lpstr>
      <vt:lpstr>recall the two-by-two table</vt:lpstr>
      <vt:lpstr>result for model 1 with x=0</vt:lpstr>
      <vt:lpstr>check simulation under the null hypothesis!</vt:lpstr>
      <vt:lpstr>The resulting power curve for model4</vt:lpstr>
      <vt:lpstr>Why not to do post-hoc power calculations!</vt:lpstr>
      <vt:lpstr>Quotes from Hoenig &amp; Heisey (2001)</vt:lpstr>
      <vt:lpstr>more Quotes from Hoenig &amp; Heisey (2001)</vt:lpstr>
      <vt:lpstr>“observed power” is 1:1 function of the p-value</vt:lpstr>
      <vt:lpstr>running more examples</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2023-11-16T12:54:35Z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636315984668841054</vt:lpwstr>
  </property>
  <property fmtid="{D5CDD505-2E9C-101B-9397-08002B2CF9AE}" pid="60" name="TemplafyTimeStamp">
    <vt:lpwstr>2017-02-24T14:35:30.3621506Z</vt:lpwstr>
  </property>
  <property fmtid="{D5CDD505-2E9C-101B-9397-08002B2CF9AE}" pid="61" name="OfficeID">
    <vt:lpwstr>1134</vt:lpwstr>
  </property>
  <property fmtid="{D5CDD505-2E9C-101B-9397-08002B2CF9AE}" pid="62" name="colorthemechange">
    <vt:lpwstr>True</vt:lpwstr>
  </property>
</Properties>
</file>