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8" r:id="rId5"/>
    <p:sldId id="269" r:id="rId6"/>
    <p:sldId id="267" r:id="rId7"/>
    <p:sldId id="270" r:id="rId8"/>
    <p:sldId id="259" r:id="rId9"/>
    <p:sldId id="271" r:id="rId10"/>
    <p:sldId id="272" r:id="rId11"/>
    <p:sldId id="266"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7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BA839F-273C-4560-BA3D-D45CEB98F9C1}" type="datetimeFigureOut">
              <a:rPr lang="en-ZA" smtClean="0"/>
              <a:t>2025/01/16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60B024E-5832-4754-ACB4-846EBC47D163}" type="slidenum">
              <a:rPr lang="en-ZA" smtClean="0"/>
              <a:t>‹#›</a:t>
            </a:fld>
            <a:endParaRPr lang="en-Z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1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A839F-273C-4560-BA3D-D45CEB98F9C1}" type="datetimeFigureOut">
              <a:rPr lang="en-ZA" smtClean="0"/>
              <a:t>2025/01/16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60B024E-5832-4754-ACB4-846EBC47D163}" type="slidenum">
              <a:rPr lang="en-ZA" smtClean="0"/>
              <a:t>‹#›</a:t>
            </a:fld>
            <a:endParaRPr lang="en-ZA"/>
          </a:p>
        </p:txBody>
      </p:sp>
    </p:spTree>
    <p:extLst>
      <p:ext uri="{BB962C8B-B14F-4D97-AF65-F5344CB8AC3E}">
        <p14:creationId xmlns:p14="http://schemas.microsoft.com/office/powerpoint/2010/main" val="2243660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A839F-273C-4560-BA3D-D45CEB98F9C1}" type="datetimeFigureOut">
              <a:rPr lang="en-ZA" smtClean="0"/>
              <a:t>2025/01/16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60B024E-5832-4754-ACB4-846EBC47D163}" type="slidenum">
              <a:rPr lang="en-ZA" smtClean="0"/>
              <a:t>‹#›</a:t>
            </a:fld>
            <a:endParaRPr lang="en-ZA"/>
          </a:p>
        </p:txBody>
      </p:sp>
    </p:spTree>
    <p:extLst>
      <p:ext uri="{BB962C8B-B14F-4D97-AF65-F5344CB8AC3E}">
        <p14:creationId xmlns:p14="http://schemas.microsoft.com/office/powerpoint/2010/main" val="2035236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A839F-273C-4560-BA3D-D45CEB98F9C1}" type="datetimeFigureOut">
              <a:rPr lang="en-ZA" smtClean="0"/>
              <a:t>2025/01/16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60B024E-5832-4754-ACB4-846EBC47D163}" type="slidenum">
              <a:rPr lang="en-ZA" smtClean="0"/>
              <a:t>‹#›</a:t>
            </a:fld>
            <a:endParaRPr lang="en-ZA"/>
          </a:p>
        </p:txBody>
      </p:sp>
    </p:spTree>
    <p:extLst>
      <p:ext uri="{BB962C8B-B14F-4D97-AF65-F5344CB8AC3E}">
        <p14:creationId xmlns:p14="http://schemas.microsoft.com/office/powerpoint/2010/main" val="151581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BA839F-273C-4560-BA3D-D45CEB98F9C1}" type="datetimeFigureOut">
              <a:rPr lang="en-ZA" smtClean="0"/>
              <a:t>2025/01/16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60B024E-5832-4754-ACB4-846EBC47D163}" type="slidenum">
              <a:rPr lang="en-ZA" smtClean="0"/>
              <a:t>‹#›</a:t>
            </a:fld>
            <a:endParaRPr lang="en-Z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51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BA839F-273C-4560-BA3D-D45CEB98F9C1}" type="datetimeFigureOut">
              <a:rPr lang="en-ZA" smtClean="0"/>
              <a:t>2025/01/16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60B024E-5832-4754-ACB4-846EBC47D163}" type="slidenum">
              <a:rPr lang="en-ZA" smtClean="0"/>
              <a:t>‹#›</a:t>
            </a:fld>
            <a:endParaRPr lang="en-ZA"/>
          </a:p>
        </p:txBody>
      </p:sp>
    </p:spTree>
    <p:extLst>
      <p:ext uri="{BB962C8B-B14F-4D97-AF65-F5344CB8AC3E}">
        <p14:creationId xmlns:p14="http://schemas.microsoft.com/office/powerpoint/2010/main" val="18066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BA839F-273C-4560-BA3D-D45CEB98F9C1}" type="datetimeFigureOut">
              <a:rPr lang="en-ZA" smtClean="0"/>
              <a:t>2025/01/16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F60B024E-5832-4754-ACB4-846EBC47D163}" type="slidenum">
              <a:rPr lang="en-ZA" smtClean="0"/>
              <a:t>‹#›</a:t>
            </a:fld>
            <a:endParaRPr lang="en-ZA"/>
          </a:p>
        </p:txBody>
      </p:sp>
    </p:spTree>
    <p:extLst>
      <p:ext uri="{BB962C8B-B14F-4D97-AF65-F5344CB8AC3E}">
        <p14:creationId xmlns:p14="http://schemas.microsoft.com/office/powerpoint/2010/main" val="83631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A839F-273C-4560-BA3D-D45CEB98F9C1}" type="datetimeFigureOut">
              <a:rPr lang="en-ZA" smtClean="0"/>
              <a:t>2025/01/16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F60B024E-5832-4754-ACB4-846EBC47D163}" type="slidenum">
              <a:rPr lang="en-ZA" smtClean="0"/>
              <a:t>‹#›</a:t>
            </a:fld>
            <a:endParaRPr lang="en-ZA"/>
          </a:p>
        </p:txBody>
      </p:sp>
    </p:spTree>
    <p:extLst>
      <p:ext uri="{BB962C8B-B14F-4D97-AF65-F5344CB8AC3E}">
        <p14:creationId xmlns:p14="http://schemas.microsoft.com/office/powerpoint/2010/main" val="1352585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BA839F-273C-4560-BA3D-D45CEB98F9C1}" type="datetimeFigureOut">
              <a:rPr lang="en-ZA" smtClean="0"/>
              <a:t>2025/01/16</a:t>
            </a:fld>
            <a:endParaRPr lang="en-Z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ZA"/>
          </a:p>
        </p:txBody>
      </p:sp>
      <p:sp>
        <p:nvSpPr>
          <p:cNvPr id="9" name="Slide Number Placeholder 8"/>
          <p:cNvSpPr>
            <a:spLocks noGrp="1"/>
          </p:cNvSpPr>
          <p:nvPr>
            <p:ph type="sldNum" sz="quarter" idx="12"/>
          </p:nvPr>
        </p:nvSpPr>
        <p:spPr/>
        <p:txBody>
          <a:bodyPr/>
          <a:lstStyle/>
          <a:p>
            <a:fld id="{F60B024E-5832-4754-ACB4-846EBC47D163}" type="slidenum">
              <a:rPr lang="en-ZA" smtClean="0"/>
              <a:t>‹#›</a:t>
            </a:fld>
            <a:endParaRPr lang="en-ZA"/>
          </a:p>
        </p:txBody>
      </p:sp>
    </p:spTree>
    <p:extLst>
      <p:ext uri="{BB962C8B-B14F-4D97-AF65-F5344CB8AC3E}">
        <p14:creationId xmlns:p14="http://schemas.microsoft.com/office/powerpoint/2010/main" val="144471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BA839F-273C-4560-BA3D-D45CEB98F9C1}" type="datetimeFigureOut">
              <a:rPr lang="en-ZA" smtClean="0"/>
              <a:t>2025/01/16</a:t>
            </a:fld>
            <a:endParaRPr lang="en-Z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Z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60B024E-5832-4754-ACB4-846EBC47D163}" type="slidenum">
              <a:rPr lang="en-ZA" smtClean="0"/>
              <a:t>‹#›</a:t>
            </a:fld>
            <a:endParaRPr lang="en-ZA"/>
          </a:p>
        </p:txBody>
      </p:sp>
    </p:spTree>
    <p:extLst>
      <p:ext uri="{BB962C8B-B14F-4D97-AF65-F5344CB8AC3E}">
        <p14:creationId xmlns:p14="http://schemas.microsoft.com/office/powerpoint/2010/main" val="228852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89BA839F-273C-4560-BA3D-D45CEB98F9C1}" type="datetimeFigureOut">
              <a:rPr lang="en-ZA" smtClean="0"/>
              <a:t>2025/01/16</a:t>
            </a:fld>
            <a:endParaRPr lang="en-ZA"/>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Z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60B024E-5832-4754-ACB4-846EBC47D163}" type="slidenum">
              <a:rPr lang="en-ZA" smtClean="0"/>
              <a:t>‹#›</a:t>
            </a:fld>
            <a:endParaRPr lang="en-ZA"/>
          </a:p>
        </p:txBody>
      </p:sp>
    </p:spTree>
    <p:extLst>
      <p:ext uri="{BB962C8B-B14F-4D97-AF65-F5344CB8AC3E}">
        <p14:creationId xmlns:p14="http://schemas.microsoft.com/office/powerpoint/2010/main" val="3864512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BA839F-273C-4560-BA3D-D45CEB98F9C1}" type="datetimeFigureOut">
              <a:rPr lang="en-ZA" smtClean="0"/>
              <a:t>2025/01/16</a:t>
            </a:fld>
            <a:endParaRPr lang="en-Z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Z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60B024E-5832-4754-ACB4-846EBC47D163}" type="slidenum">
              <a:rPr lang="en-ZA" smtClean="0"/>
              <a:t>‹#›</a:t>
            </a:fld>
            <a:endParaRPr lang="en-Z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7340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2A4F-36BC-B10F-004E-CC8F069BA008}"/>
              </a:ext>
            </a:extLst>
          </p:cNvPr>
          <p:cNvSpPr>
            <a:spLocks noGrp="1"/>
          </p:cNvSpPr>
          <p:nvPr>
            <p:ph type="ctrTitle"/>
          </p:nvPr>
        </p:nvSpPr>
        <p:spPr/>
        <p:txBody>
          <a:bodyPr>
            <a:normAutofit/>
          </a:bodyPr>
          <a:lstStyle/>
          <a:p>
            <a:r>
              <a:rPr lang="en-ZA" dirty="0"/>
              <a:t>CNN</a:t>
            </a:r>
            <a:br>
              <a:rPr lang="en-ZA" dirty="0"/>
            </a:br>
            <a:r>
              <a:rPr lang="en-ZA" sz="6000" dirty="0"/>
              <a:t>CIFAR-10 Dataset</a:t>
            </a:r>
            <a:endParaRPr lang="en-ZA" dirty="0"/>
          </a:p>
        </p:txBody>
      </p:sp>
      <p:sp>
        <p:nvSpPr>
          <p:cNvPr id="3" name="Subtitle 2">
            <a:extLst>
              <a:ext uri="{FF2B5EF4-FFF2-40B4-BE49-F238E27FC236}">
                <a16:creationId xmlns:a16="http://schemas.microsoft.com/office/drawing/2014/main" id="{83F042CC-4886-9538-2FEC-44953700A95A}"/>
              </a:ext>
            </a:extLst>
          </p:cNvPr>
          <p:cNvSpPr>
            <a:spLocks noGrp="1"/>
          </p:cNvSpPr>
          <p:nvPr>
            <p:ph type="subTitle" idx="1"/>
          </p:nvPr>
        </p:nvSpPr>
        <p:spPr/>
        <p:txBody>
          <a:bodyPr/>
          <a:lstStyle/>
          <a:p>
            <a:r>
              <a:rPr lang="en-ZA" dirty="0"/>
              <a:t>Individual Project Presentation</a:t>
            </a:r>
          </a:p>
        </p:txBody>
      </p:sp>
    </p:spTree>
    <p:extLst>
      <p:ext uri="{BB962C8B-B14F-4D97-AF65-F5344CB8AC3E}">
        <p14:creationId xmlns:p14="http://schemas.microsoft.com/office/powerpoint/2010/main" val="7762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33C07-80D9-EA5F-A3E2-A223627E44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2C225B-0FBD-426B-B94E-3E94B5569071}"/>
              </a:ext>
            </a:extLst>
          </p:cNvPr>
          <p:cNvSpPr>
            <a:spLocks noGrp="1"/>
          </p:cNvSpPr>
          <p:nvPr>
            <p:ph type="title"/>
          </p:nvPr>
        </p:nvSpPr>
        <p:spPr/>
        <p:txBody>
          <a:bodyPr/>
          <a:lstStyle/>
          <a:p>
            <a:r>
              <a:rPr lang="en-ZA" dirty="0"/>
              <a:t>Reflections and Learnings</a:t>
            </a:r>
          </a:p>
        </p:txBody>
      </p:sp>
      <p:sp>
        <p:nvSpPr>
          <p:cNvPr id="3" name="Content Placeholder 2">
            <a:extLst>
              <a:ext uri="{FF2B5EF4-FFF2-40B4-BE49-F238E27FC236}">
                <a16:creationId xmlns:a16="http://schemas.microsoft.com/office/drawing/2014/main" id="{1EE124EF-89D5-33AD-908B-5DE1646F9AFD}"/>
              </a:ext>
            </a:extLst>
          </p:cNvPr>
          <p:cNvSpPr>
            <a:spLocks noGrp="1"/>
          </p:cNvSpPr>
          <p:nvPr>
            <p:ph idx="1"/>
          </p:nvPr>
        </p:nvSpPr>
        <p:spPr/>
        <p:txBody>
          <a:bodyPr>
            <a:normAutofit lnSpcReduction="10000"/>
          </a:bodyPr>
          <a:lstStyle/>
          <a:p>
            <a:pPr>
              <a:buFont typeface="Wingdings" panose="05000000000000000000" pitchFamily="2" charset="2"/>
              <a:buChar char="§"/>
            </a:pPr>
            <a:r>
              <a:rPr lang="en-ZA" sz="1400" dirty="0"/>
              <a:t> First Attempt at building a CNN.</a:t>
            </a:r>
          </a:p>
          <a:p>
            <a:pPr>
              <a:buFont typeface="Wingdings" panose="05000000000000000000" pitchFamily="2" charset="2"/>
              <a:buChar char="§"/>
            </a:pPr>
            <a:r>
              <a:rPr lang="en-ZA" sz="1400" dirty="0"/>
              <a:t> Practice. Using raw datasets.</a:t>
            </a:r>
          </a:p>
          <a:p>
            <a:pPr>
              <a:buFont typeface="Wingdings" panose="05000000000000000000" pitchFamily="2" charset="2"/>
              <a:buChar char="§"/>
            </a:pPr>
            <a:r>
              <a:rPr lang="en-ZA" sz="1400" dirty="0"/>
              <a:t> Data preparation = Model.</a:t>
            </a:r>
          </a:p>
          <a:p>
            <a:pPr>
              <a:buFont typeface="Wingdings" panose="05000000000000000000" pitchFamily="2" charset="2"/>
              <a:buChar char="§"/>
            </a:pPr>
            <a:r>
              <a:rPr lang="en-ZA" sz="1400" dirty="0"/>
              <a:t> Traditional Machine Learning models</a:t>
            </a:r>
          </a:p>
          <a:p>
            <a:pPr marL="0" indent="0">
              <a:buNone/>
            </a:pPr>
            <a:br>
              <a:rPr lang="en-ZA" sz="1400" dirty="0"/>
            </a:br>
            <a:endParaRPr lang="en-ZA" sz="1400" dirty="0"/>
          </a:p>
          <a:p>
            <a:pPr marL="0" indent="0">
              <a:buNone/>
            </a:pPr>
            <a:endParaRPr lang="en-ZA" sz="1400" b="1" dirty="0"/>
          </a:p>
          <a:p>
            <a:pPr marL="0" indent="0">
              <a:buNone/>
            </a:pPr>
            <a:r>
              <a:rPr lang="en-ZA" sz="1400" dirty="0"/>
              <a:t>								</a:t>
            </a:r>
            <a:br>
              <a:rPr lang="en-ZA" sz="1400" dirty="0"/>
            </a:br>
            <a:r>
              <a:rPr lang="en-ZA" sz="1400" dirty="0"/>
              <a:t>									                </a:t>
            </a:r>
          </a:p>
          <a:p>
            <a:pPr marL="0" indent="0">
              <a:buNone/>
            </a:pPr>
            <a:r>
              <a:rPr lang="en-ZA" sz="1400" dirty="0"/>
              <a:t> </a:t>
            </a:r>
          </a:p>
          <a:p>
            <a:pPr marL="0" indent="0">
              <a:buNone/>
            </a:pPr>
            <a:r>
              <a:rPr lang="en-ZA" sz="1400" dirty="0"/>
              <a:t>									</a:t>
            </a:r>
            <a:r>
              <a:rPr lang="en-ZA" sz="1000" dirty="0"/>
              <a:t>                      </a:t>
            </a:r>
          </a:p>
          <a:p>
            <a:pPr marL="0" indent="0">
              <a:buNone/>
            </a:pPr>
            <a:r>
              <a:rPr lang="en-ZA" sz="1000" dirty="0"/>
              <a:t> </a:t>
            </a:r>
          </a:p>
          <a:p>
            <a:pPr marL="0" indent="0">
              <a:buNone/>
            </a:pPr>
            <a:r>
              <a:rPr lang="en-ZA" sz="1000" dirty="0"/>
              <a:t>                                                                                           							                                </a:t>
            </a:r>
            <a:r>
              <a:rPr lang="en-ZA" sz="1000" dirty="0">
                <a:solidFill>
                  <a:schemeClr val="tx1">
                    <a:lumMod val="75000"/>
                  </a:schemeClr>
                </a:solidFill>
              </a:rPr>
              <a:t>Steve Barkley</a:t>
            </a:r>
          </a:p>
        </p:txBody>
      </p:sp>
      <p:pic>
        <p:nvPicPr>
          <p:cNvPr id="7" name="Picture 6">
            <a:extLst>
              <a:ext uri="{FF2B5EF4-FFF2-40B4-BE49-F238E27FC236}">
                <a16:creationId xmlns:a16="http://schemas.microsoft.com/office/drawing/2014/main" id="{6F44085E-3953-0B0A-0FD3-7FC2D866364B}"/>
              </a:ext>
            </a:extLst>
          </p:cNvPr>
          <p:cNvPicPr>
            <a:picLocks noChangeAspect="1"/>
          </p:cNvPicPr>
          <p:nvPr/>
        </p:nvPicPr>
        <p:blipFill>
          <a:blip r:embed="rId2"/>
          <a:stretch>
            <a:fillRect/>
          </a:stretch>
        </p:blipFill>
        <p:spPr>
          <a:xfrm>
            <a:off x="7350873" y="3307784"/>
            <a:ext cx="3743847" cy="2248214"/>
          </a:xfrm>
          <a:prstGeom prst="rect">
            <a:avLst/>
          </a:prstGeom>
        </p:spPr>
      </p:pic>
    </p:spTree>
    <p:extLst>
      <p:ext uri="{BB962C8B-B14F-4D97-AF65-F5344CB8AC3E}">
        <p14:creationId xmlns:p14="http://schemas.microsoft.com/office/powerpoint/2010/main" val="28649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95CF-78FB-FDDB-E787-7924596B6CD8}"/>
              </a:ext>
            </a:extLst>
          </p:cNvPr>
          <p:cNvSpPr>
            <a:spLocks noGrp="1"/>
          </p:cNvSpPr>
          <p:nvPr>
            <p:ph type="title"/>
          </p:nvPr>
        </p:nvSpPr>
        <p:spPr/>
        <p:txBody>
          <a:bodyPr/>
          <a:lstStyle/>
          <a:p>
            <a:r>
              <a:rPr lang="en-ZA" dirty="0"/>
              <a:t>References</a:t>
            </a:r>
          </a:p>
        </p:txBody>
      </p:sp>
      <p:sp>
        <p:nvSpPr>
          <p:cNvPr id="3" name="Content Placeholder 2">
            <a:extLst>
              <a:ext uri="{FF2B5EF4-FFF2-40B4-BE49-F238E27FC236}">
                <a16:creationId xmlns:a16="http://schemas.microsoft.com/office/drawing/2014/main" id="{5076E13D-08B0-690A-352D-7AD7E199BA20}"/>
              </a:ext>
            </a:extLst>
          </p:cNvPr>
          <p:cNvSpPr>
            <a:spLocks noGrp="1"/>
          </p:cNvSpPr>
          <p:nvPr>
            <p:ph idx="1"/>
          </p:nvPr>
        </p:nvSpPr>
        <p:spPr/>
        <p:txBody>
          <a:bodyPr>
            <a:normAutofit/>
          </a:bodyPr>
          <a:lstStyle/>
          <a:p>
            <a:r>
              <a:rPr lang="en-GB" sz="1400" dirty="0"/>
              <a:t>Brownlee, J. (2020) A gentle introduction to the rectified linear unit (RELU), MachineLearningMastery.com. Available from: https://machinelearningmastery.com/rectified-linear-activation-function-for-deep-learning-neural-networks/ [Accessed: 16 January 2025]. </a:t>
            </a:r>
          </a:p>
          <a:p>
            <a:r>
              <a:rPr lang="en-GB" sz="1400" dirty="0"/>
              <a:t>Brownlee, J. (2019) Loss and loss functions for training Deep Learning Neural Networks, MachineLearningMastery.com. Available from: https://machinelearningmastery.com/loss-and-loss-functions-for-training-deep-learning-neural-networks/ [Accessed: 17 January 2025]. </a:t>
            </a:r>
          </a:p>
          <a:p>
            <a:r>
              <a:rPr lang="en-GB" sz="1400" dirty="0" err="1"/>
              <a:t>Dertat</a:t>
            </a:r>
            <a:r>
              <a:rPr lang="en-GB" sz="1400" dirty="0"/>
              <a:t>, A. (2017) Applied deep learning - part 4: Convolutional Neural Networks, Medium. Available from: https://towardsdatascience.com/applied-deep-learning-part-4-convolutional-neural-networks-584bc134c1e2 [Accessed: 16 January 2025]. </a:t>
            </a:r>
          </a:p>
          <a:p>
            <a:r>
              <a:rPr lang="en-GB" sz="1400" dirty="0" err="1"/>
              <a:t>GeeksforGeeks</a:t>
            </a:r>
            <a:r>
              <a:rPr lang="en-GB" sz="1400" dirty="0"/>
              <a:t> (2024) </a:t>
            </a:r>
            <a:r>
              <a:rPr lang="en-GB" sz="1400" dirty="0" err="1"/>
              <a:t>ReLU</a:t>
            </a:r>
            <a:r>
              <a:rPr lang="en-GB" sz="1400" dirty="0"/>
              <a:t> activation function in deep learning, </a:t>
            </a:r>
            <a:r>
              <a:rPr lang="en-GB" sz="1400" dirty="0" err="1"/>
              <a:t>GeeksforGeeks</a:t>
            </a:r>
            <a:r>
              <a:rPr lang="en-GB" sz="1400" dirty="0"/>
              <a:t>. Available from: https://www.geeksforgeeks.org/relu-activation-function-in-deep-learning/ [Accessed: 16 January 2025]. </a:t>
            </a:r>
          </a:p>
          <a:p>
            <a:r>
              <a:rPr lang="en-GB" sz="1400" dirty="0"/>
              <a:t>Patel, H. (2023) Normalization in image preprocessing: Scaling pixel values by 1/255, Medium. Available from: https://medium.com/@patelharsh7458/normalization-in-image-preprocessing-scaling-pixel-values-by-1-255-111b2fa496d4 [Accessed: 17 January 2025]. </a:t>
            </a:r>
          </a:p>
          <a:p>
            <a:endParaRPr lang="en-ZA" sz="1400" dirty="0"/>
          </a:p>
        </p:txBody>
      </p:sp>
    </p:spTree>
    <p:extLst>
      <p:ext uri="{BB962C8B-B14F-4D97-AF65-F5344CB8AC3E}">
        <p14:creationId xmlns:p14="http://schemas.microsoft.com/office/powerpoint/2010/main" val="108952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0E809-8B93-D33D-00F8-4ED2758140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3BD8A-BC37-EE6C-F6B0-DF6AC37E2361}"/>
              </a:ext>
            </a:extLst>
          </p:cNvPr>
          <p:cNvSpPr>
            <a:spLocks noGrp="1"/>
          </p:cNvSpPr>
          <p:nvPr>
            <p:ph type="title"/>
          </p:nvPr>
        </p:nvSpPr>
        <p:spPr/>
        <p:txBody>
          <a:bodyPr/>
          <a:lstStyle/>
          <a:p>
            <a:r>
              <a:rPr lang="en-ZA" dirty="0"/>
              <a:t>References</a:t>
            </a:r>
          </a:p>
        </p:txBody>
      </p:sp>
      <p:sp>
        <p:nvSpPr>
          <p:cNvPr id="3" name="Content Placeholder 2">
            <a:extLst>
              <a:ext uri="{FF2B5EF4-FFF2-40B4-BE49-F238E27FC236}">
                <a16:creationId xmlns:a16="http://schemas.microsoft.com/office/drawing/2014/main" id="{75E04F43-6F83-2648-DFA8-771639192B28}"/>
              </a:ext>
            </a:extLst>
          </p:cNvPr>
          <p:cNvSpPr>
            <a:spLocks noGrp="1"/>
          </p:cNvSpPr>
          <p:nvPr>
            <p:ph idx="1"/>
          </p:nvPr>
        </p:nvSpPr>
        <p:spPr/>
        <p:txBody>
          <a:bodyPr>
            <a:normAutofit/>
          </a:bodyPr>
          <a:lstStyle/>
          <a:p>
            <a:r>
              <a:rPr lang="en-GB" sz="1400" dirty="0"/>
              <a:t>Rastogi, V. (2023) Flattening in neural network?, Medium. Available from: https://medium.com/@vaibhav1403/flattening-in-neural-network-10e260d2b06f#:~:text=Dense%20layers%20require%20their%20input,score%2C%20regression%20output%2C%20etc [Accessed: 16 January 2025]. </a:t>
            </a:r>
          </a:p>
          <a:p>
            <a:r>
              <a:rPr lang="en-GB" sz="1400" dirty="0"/>
              <a:t>Yadav, A. (2023) Taming the optimizers: </a:t>
            </a:r>
            <a:r>
              <a:rPr lang="en-GB" sz="1400" dirty="0" err="1"/>
              <a:t>Adagrad</a:t>
            </a:r>
            <a:r>
              <a:rPr lang="en-GB" sz="1400" dirty="0"/>
              <a:t>, </a:t>
            </a:r>
            <a:r>
              <a:rPr lang="en-GB" sz="1400" dirty="0" err="1"/>
              <a:t>adam</a:t>
            </a:r>
            <a:r>
              <a:rPr lang="en-GB" sz="1400" dirty="0"/>
              <a:t>, and RMSprop in Deep Learning, Medium. Available from: https://medium.com/@alok.yadav/taming-the-optimizers-adagrad-adam-and-rmsprop-in-deep-learning-7b0582b0ceba [Accessed: 17 January 2025]. </a:t>
            </a:r>
          </a:p>
          <a:p>
            <a:endParaRPr lang="en-ZA" sz="1400" dirty="0"/>
          </a:p>
        </p:txBody>
      </p:sp>
    </p:spTree>
    <p:extLst>
      <p:ext uri="{BB962C8B-B14F-4D97-AF65-F5344CB8AC3E}">
        <p14:creationId xmlns:p14="http://schemas.microsoft.com/office/powerpoint/2010/main" val="327865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B1C8-19CB-853D-8FEA-F82F5511B406}"/>
              </a:ext>
            </a:extLst>
          </p:cNvPr>
          <p:cNvSpPr>
            <a:spLocks noGrp="1"/>
          </p:cNvSpPr>
          <p:nvPr>
            <p:ph type="title"/>
          </p:nvPr>
        </p:nvSpPr>
        <p:spPr/>
        <p:txBody>
          <a:bodyPr/>
          <a:lstStyle/>
          <a:p>
            <a:r>
              <a:rPr lang="en-ZA" dirty="0"/>
              <a:t>Introduction &amp; Overview</a:t>
            </a:r>
          </a:p>
        </p:txBody>
      </p:sp>
      <p:sp>
        <p:nvSpPr>
          <p:cNvPr id="3" name="Content Placeholder 2">
            <a:extLst>
              <a:ext uri="{FF2B5EF4-FFF2-40B4-BE49-F238E27FC236}">
                <a16:creationId xmlns:a16="http://schemas.microsoft.com/office/drawing/2014/main" id="{96373740-99C6-1285-85FF-902D2AFDEDAA}"/>
              </a:ext>
            </a:extLst>
          </p:cNvPr>
          <p:cNvSpPr>
            <a:spLocks noGrp="1"/>
          </p:cNvSpPr>
          <p:nvPr>
            <p:ph idx="1"/>
          </p:nvPr>
        </p:nvSpPr>
        <p:spPr/>
        <p:txBody>
          <a:bodyPr>
            <a:normAutofit lnSpcReduction="10000"/>
          </a:bodyPr>
          <a:lstStyle/>
          <a:p>
            <a:pPr marL="0" indent="0">
              <a:buNone/>
            </a:pPr>
            <a:r>
              <a:rPr lang="en-ZA" dirty="0"/>
              <a:t>Develop a Convolutional neural network to classify images and evaluate performance based on the CIFAR-10 dataset.</a:t>
            </a:r>
          </a:p>
          <a:p>
            <a:pPr marL="0" indent="0">
              <a:buNone/>
            </a:pPr>
            <a:r>
              <a:rPr lang="en-ZA" b="1" dirty="0"/>
              <a:t>Dataset:</a:t>
            </a:r>
            <a:br>
              <a:rPr lang="en-ZA" b="1" dirty="0"/>
            </a:br>
            <a:r>
              <a:rPr lang="en-ZA" sz="1500" b="1" dirty="0"/>
              <a:t> </a:t>
            </a:r>
            <a:r>
              <a:rPr lang="en-ZA" sz="1500" dirty="0"/>
              <a:t>Images: 60,000 (colour)</a:t>
            </a:r>
            <a:br>
              <a:rPr lang="en-ZA" sz="1500" dirty="0"/>
            </a:br>
            <a:r>
              <a:rPr lang="en-ZA" sz="1500" dirty="0"/>
              <a:t> Resolution: Small, 32 x 32 pixels</a:t>
            </a:r>
            <a:br>
              <a:rPr lang="en-ZA" sz="1500" dirty="0"/>
            </a:br>
            <a:r>
              <a:rPr lang="en-ZA" sz="1500" dirty="0"/>
              <a:t> Training/Test split: 50,000 (training images) &amp; 10,000 (test images)</a:t>
            </a:r>
            <a:br>
              <a:rPr lang="en-ZA" sz="1500" dirty="0"/>
            </a:br>
            <a:r>
              <a:rPr lang="en-ZA" sz="1500" dirty="0"/>
              <a:t> Balanced Dataset, 10 mutually exclusive classes representing common objects including cars, airplanes, cats, dogs etc.</a:t>
            </a:r>
            <a:br>
              <a:rPr lang="en-ZA" sz="1400" dirty="0"/>
            </a:br>
            <a:br>
              <a:rPr lang="en-ZA" sz="1400" dirty="0"/>
            </a:br>
            <a:r>
              <a:rPr lang="en-ZA" b="1" dirty="0"/>
              <a:t>Challenges:</a:t>
            </a:r>
            <a:br>
              <a:rPr lang="en-ZA" b="1" dirty="0"/>
            </a:br>
            <a:r>
              <a:rPr lang="en-ZA" sz="1500" b="1" dirty="0"/>
              <a:t> </a:t>
            </a:r>
            <a:r>
              <a:rPr lang="en-ZA" sz="1500" dirty="0"/>
              <a:t>Low resolution images</a:t>
            </a:r>
            <a:br>
              <a:rPr lang="en-ZA" sz="1500" b="1" dirty="0"/>
            </a:br>
            <a:r>
              <a:rPr lang="en-ZA" sz="1500" b="1" dirty="0"/>
              <a:t> </a:t>
            </a:r>
            <a:r>
              <a:rPr lang="en-ZA" sz="1500" dirty="0"/>
              <a:t>Contains variations in object poses, lighting conditions and backgrounds</a:t>
            </a:r>
            <a:br>
              <a:rPr lang="en-ZA" sz="1500" dirty="0"/>
            </a:br>
            <a:br>
              <a:rPr lang="en-ZA" sz="1400" dirty="0"/>
            </a:br>
            <a:r>
              <a:rPr lang="en-ZA" b="1" dirty="0"/>
              <a:t>Normalizing:</a:t>
            </a:r>
            <a:br>
              <a:rPr lang="en-ZA" b="1" dirty="0"/>
            </a:br>
            <a:r>
              <a:rPr lang="en-ZA" sz="1400" dirty="0"/>
              <a:t>Scaling pixel values by a factor of 1./255</a:t>
            </a:r>
          </a:p>
          <a:p>
            <a:pPr marL="0" indent="0">
              <a:buNone/>
            </a:pPr>
            <a:r>
              <a:rPr lang="en-GB" sz="1400" dirty="0"/>
              <a:t>Pixel values in digital images typically range from 0 to 255. Normalizing this data by scaling the pixel values to a standard range between 0 and 1 can often help neural networks converge more quickly and perform more efficiently (Patel, 2023).</a:t>
            </a:r>
            <a:br>
              <a:rPr lang="en-ZA" sz="1400" b="1" dirty="0"/>
            </a:br>
            <a:endParaRPr lang="en-ZA" sz="1400" b="1" dirty="0"/>
          </a:p>
        </p:txBody>
      </p:sp>
    </p:spTree>
    <p:extLst>
      <p:ext uri="{BB962C8B-B14F-4D97-AF65-F5344CB8AC3E}">
        <p14:creationId xmlns:p14="http://schemas.microsoft.com/office/powerpoint/2010/main" val="92844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E76-5A47-90F5-8CF3-EF844861A811}"/>
              </a:ext>
            </a:extLst>
          </p:cNvPr>
          <p:cNvSpPr>
            <a:spLocks noGrp="1"/>
          </p:cNvSpPr>
          <p:nvPr>
            <p:ph type="title"/>
          </p:nvPr>
        </p:nvSpPr>
        <p:spPr>
          <a:xfrm>
            <a:off x="1185771" y="263527"/>
            <a:ext cx="10058400" cy="1450757"/>
          </a:xfrm>
        </p:spPr>
        <p:txBody>
          <a:bodyPr/>
          <a:lstStyle/>
          <a:p>
            <a:r>
              <a:rPr lang="en-ZA" dirty="0"/>
              <a:t>Model Architecture	</a:t>
            </a:r>
          </a:p>
        </p:txBody>
      </p:sp>
      <p:sp>
        <p:nvSpPr>
          <p:cNvPr id="3" name="Content Placeholder 2">
            <a:extLst>
              <a:ext uri="{FF2B5EF4-FFF2-40B4-BE49-F238E27FC236}">
                <a16:creationId xmlns:a16="http://schemas.microsoft.com/office/drawing/2014/main" id="{5227AA9D-B157-4794-579A-B2FEF4556B9A}"/>
              </a:ext>
            </a:extLst>
          </p:cNvPr>
          <p:cNvSpPr>
            <a:spLocks noGrp="1"/>
          </p:cNvSpPr>
          <p:nvPr>
            <p:ph idx="1"/>
          </p:nvPr>
        </p:nvSpPr>
        <p:spPr>
          <a:xfrm>
            <a:off x="1185771" y="1809135"/>
            <a:ext cx="10058400" cy="4473677"/>
          </a:xfrm>
        </p:spPr>
        <p:txBody>
          <a:bodyPr/>
          <a:lstStyle/>
          <a:p>
            <a:pPr marL="0" indent="0">
              <a:buNone/>
            </a:pPr>
            <a:r>
              <a:rPr lang="en-ZA" b="1" dirty="0"/>
              <a:t>Input Layer</a:t>
            </a:r>
          </a:p>
          <a:p>
            <a:pPr marL="0" indent="0">
              <a:buNone/>
            </a:pPr>
            <a:r>
              <a:rPr lang="en-ZA" sz="1600" dirty="0"/>
              <a:t>Shape (32, 32, 3). CIFAR-10 Images have 32x32 pixel dimension &amp; 3 colour channels.</a:t>
            </a:r>
          </a:p>
          <a:p>
            <a:pPr marL="0" indent="0">
              <a:buNone/>
            </a:pPr>
            <a:r>
              <a:rPr lang="en-ZA" b="1" dirty="0"/>
              <a:t>Convolutional Layers</a:t>
            </a:r>
          </a:p>
          <a:p>
            <a:pPr marL="0" indent="0">
              <a:buNone/>
            </a:pPr>
            <a:r>
              <a:rPr lang="en-ZA" sz="1600" dirty="0"/>
              <a:t>2 x Conv2D layers each with 32 filters, 3x3 kernel size, ReLU activation and “same” padding.</a:t>
            </a:r>
            <a:br>
              <a:rPr lang="en-ZA" sz="1600" dirty="0"/>
            </a:br>
            <a:r>
              <a:rPr lang="en-ZA" sz="1600" dirty="0"/>
              <a:t>MaxPooling2D layer with a 2x2 pool size</a:t>
            </a:r>
            <a:br>
              <a:rPr lang="en-ZA" sz="1600" dirty="0"/>
            </a:br>
            <a:r>
              <a:rPr lang="en-ZA" sz="1600" dirty="0"/>
              <a:t>Dropout layer (rate = 0.25)</a:t>
            </a:r>
            <a:br>
              <a:rPr lang="en-ZA" sz="1600" dirty="0"/>
            </a:br>
            <a:br>
              <a:rPr lang="en-ZA" sz="1600" dirty="0"/>
            </a:br>
            <a:r>
              <a:rPr lang="en-ZA" sz="1600" dirty="0"/>
              <a:t>2 x Conv2D layers each with 64 filters, 3x3 kernel size, ReLU activation and “same” padding.</a:t>
            </a:r>
            <a:br>
              <a:rPr lang="en-ZA" sz="1600" dirty="0"/>
            </a:br>
            <a:r>
              <a:rPr lang="en-ZA" sz="1600" dirty="0"/>
              <a:t>MaxPooling2D layer with a 2x2 pool size</a:t>
            </a:r>
            <a:br>
              <a:rPr lang="en-ZA" sz="1600" dirty="0"/>
            </a:br>
            <a:r>
              <a:rPr lang="en-ZA" sz="1600" dirty="0"/>
              <a:t>Dropout layer (rate = 0.25)</a:t>
            </a:r>
          </a:p>
          <a:p>
            <a:pPr marL="0" indent="0">
              <a:buNone/>
            </a:pPr>
            <a:br>
              <a:rPr lang="en-ZA" sz="1400" b="1" i="1" dirty="0"/>
            </a:br>
            <a:r>
              <a:rPr lang="en-ZA" sz="1300" dirty="0"/>
              <a:t>Having 2x convolutional layers with 32 filters followed by 2x convolutional with 64 filters is an effective practice in a convolutional neural network. </a:t>
            </a:r>
            <a:r>
              <a:rPr lang="en-ZA" sz="1300" dirty="0">
                <a:solidFill>
                  <a:schemeClr val="tx1"/>
                </a:solidFill>
              </a:rPr>
              <a:t>Dertat (2017) </a:t>
            </a:r>
            <a:r>
              <a:rPr lang="en-ZA" sz="1300" dirty="0"/>
              <a:t>explains as we go deeper into the network, feature maps start to look less like the original image, the low level feature maps detects features like edges and textures while the higher level feature maps  captures less information about the image and more about the image class. </a:t>
            </a:r>
          </a:p>
          <a:p>
            <a:pPr marL="0" indent="0">
              <a:buNone/>
            </a:pPr>
            <a:endParaRPr lang="en-ZA" b="1" dirty="0"/>
          </a:p>
        </p:txBody>
      </p:sp>
    </p:spTree>
    <p:extLst>
      <p:ext uri="{BB962C8B-B14F-4D97-AF65-F5344CB8AC3E}">
        <p14:creationId xmlns:p14="http://schemas.microsoft.com/office/powerpoint/2010/main" val="421570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CFF4D-2E86-F3BF-7CE5-A692C41097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6D6CD7-7095-17F3-EF25-EAF275C0221C}"/>
              </a:ext>
            </a:extLst>
          </p:cNvPr>
          <p:cNvSpPr>
            <a:spLocks noGrp="1"/>
          </p:cNvSpPr>
          <p:nvPr>
            <p:ph type="title"/>
          </p:nvPr>
        </p:nvSpPr>
        <p:spPr>
          <a:xfrm>
            <a:off x="1185771" y="263527"/>
            <a:ext cx="10058400" cy="1450757"/>
          </a:xfrm>
        </p:spPr>
        <p:txBody>
          <a:bodyPr/>
          <a:lstStyle/>
          <a:p>
            <a:r>
              <a:rPr lang="en-ZA" dirty="0"/>
              <a:t>Model Architecture	</a:t>
            </a:r>
          </a:p>
        </p:txBody>
      </p:sp>
      <p:sp>
        <p:nvSpPr>
          <p:cNvPr id="3" name="Content Placeholder 2">
            <a:extLst>
              <a:ext uri="{FF2B5EF4-FFF2-40B4-BE49-F238E27FC236}">
                <a16:creationId xmlns:a16="http://schemas.microsoft.com/office/drawing/2014/main" id="{0C2AE5E8-0F78-3C12-E722-A537D01A70D0}"/>
              </a:ext>
            </a:extLst>
          </p:cNvPr>
          <p:cNvSpPr>
            <a:spLocks noGrp="1"/>
          </p:cNvSpPr>
          <p:nvPr>
            <p:ph idx="1"/>
          </p:nvPr>
        </p:nvSpPr>
        <p:spPr>
          <a:xfrm>
            <a:off x="1185771" y="1809135"/>
            <a:ext cx="10058400" cy="4473677"/>
          </a:xfrm>
        </p:spPr>
        <p:txBody>
          <a:bodyPr/>
          <a:lstStyle/>
          <a:p>
            <a:pPr marL="0" indent="0">
              <a:buNone/>
            </a:pPr>
            <a:r>
              <a:rPr lang="en-ZA" b="1" dirty="0"/>
              <a:t>Flattening, Dense &amp; Output  Layers</a:t>
            </a:r>
          </a:p>
          <a:p>
            <a:pPr marL="0" indent="0">
              <a:buNone/>
            </a:pPr>
            <a:r>
              <a:rPr lang="en-ZA" sz="1600" dirty="0"/>
              <a:t>Flatten layer, used to reshape 2D feature maps into a 1D vector.</a:t>
            </a:r>
          </a:p>
          <a:p>
            <a:pPr marL="0" indent="0">
              <a:buNone/>
            </a:pPr>
            <a:r>
              <a:rPr lang="en-ZA" sz="1300" dirty="0"/>
              <a:t>Flattening is done before feeding the output of the convolution layers to the dense and output layers (Rastogi, 2023). Dense layers require input data in a 1D form as the dense layers cant work with 2D feature maps, once flattened the dense layer performs the final computations and produces the output</a:t>
            </a:r>
            <a:r>
              <a:rPr lang="en-ZA" sz="1300" dirty="0">
                <a:solidFill>
                  <a:schemeClr val="tx1"/>
                </a:solidFill>
              </a:rPr>
              <a:t> (Rastogi, 2023)</a:t>
            </a:r>
            <a:r>
              <a:rPr lang="en-ZA" sz="1300" dirty="0"/>
              <a:t>.</a:t>
            </a:r>
          </a:p>
          <a:p>
            <a:pPr marL="0" indent="0">
              <a:buNone/>
            </a:pPr>
            <a:r>
              <a:rPr lang="en-ZA" sz="1600" dirty="0"/>
              <a:t>Dense layer, 512 neurons with ReLU activation function</a:t>
            </a:r>
            <a:br>
              <a:rPr lang="en-ZA" sz="1600" dirty="0"/>
            </a:br>
            <a:r>
              <a:rPr lang="en-ZA" sz="1600" dirty="0"/>
              <a:t>Dropout layer (rate = 0.5)</a:t>
            </a:r>
            <a:br>
              <a:rPr lang="en-ZA" sz="1600" dirty="0"/>
            </a:br>
            <a:r>
              <a:rPr lang="en-ZA" sz="1600" dirty="0"/>
              <a:t>Output layer, 10 neurons (equal to CIFAR-10 classes). Includes a SoftMax activation function to produce probabilities for each class</a:t>
            </a:r>
          </a:p>
          <a:p>
            <a:pPr marL="0" indent="0">
              <a:buNone/>
            </a:pPr>
            <a:br>
              <a:rPr lang="en-ZA" sz="1400" b="1" dirty="0"/>
            </a:br>
            <a:endParaRPr lang="en-ZA" sz="1400" b="1" dirty="0"/>
          </a:p>
        </p:txBody>
      </p:sp>
    </p:spTree>
    <p:extLst>
      <p:ext uri="{BB962C8B-B14F-4D97-AF65-F5344CB8AC3E}">
        <p14:creationId xmlns:p14="http://schemas.microsoft.com/office/powerpoint/2010/main" val="3954648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EDFFC-78F8-7AE3-7795-433CAB1844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0711E1-1CC5-1043-7928-1146F1BDA23D}"/>
              </a:ext>
            </a:extLst>
          </p:cNvPr>
          <p:cNvSpPr>
            <a:spLocks noGrp="1"/>
          </p:cNvSpPr>
          <p:nvPr>
            <p:ph type="title"/>
          </p:nvPr>
        </p:nvSpPr>
        <p:spPr>
          <a:xfrm>
            <a:off x="1185771" y="263527"/>
            <a:ext cx="10058400" cy="1450757"/>
          </a:xfrm>
        </p:spPr>
        <p:txBody>
          <a:bodyPr/>
          <a:lstStyle/>
          <a:p>
            <a:r>
              <a:rPr lang="en-ZA" dirty="0"/>
              <a:t>Activation Function	</a:t>
            </a:r>
          </a:p>
        </p:txBody>
      </p:sp>
      <p:sp>
        <p:nvSpPr>
          <p:cNvPr id="3" name="Content Placeholder 2">
            <a:extLst>
              <a:ext uri="{FF2B5EF4-FFF2-40B4-BE49-F238E27FC236}">
                <a16:creationId xmlns:a16="http://schemas.microsoft.com/office/drawing/2014/main" id="{E32916F9-1F72-0C0D-801C-75FBB8756562}"/>
              </a:ext>
            </a:extLst>
          </p:cNvPr>
          <p:cNvSpPr>
            <a:spLocks noGrp="1"/>
          </p:cNvSpPr>
          <p:nvPr>
            <p:ph idx="1"/>
          </p:nvPr>
        </p:nvSpPr>
        <p:spPr>
          <a:xfrm>
            <a:off x="1185771" y="1809135"/>
            <a:ext cx="10058400" cy="4473677"/>
          </a:xfrm>
        </p:spPr>
        <p:txBody>
          <a:bodyPr/>
          <a:lstStyle/>
          <a:p>
            <a:pPr marL="0" indent="0">
              <a:buNone/>
            </a:pPr>
            <a:r>
              <a:rPr lang="en-ZA" sz="1400" dirty="0">
                <a:solidFill>
                  <a:schemeClr val="tx1"/>
                </a:solidFill>
              </a:rPr>
              <a:t>Brown Lee (2020)</a:t>
            </a:r>
            <a:r>
              <a:rPr lang="en-ZA" sz="1400" dirty="0">
                <a:solidFill>
                  <a:srgbClr val="FF0000"/>
                </a:solidFill>
              </a:rPr>
              <a:t> </a:t>
            </a:r>
            <a:r>
              <a:rPr lang="en-ZA" sz="1400" dirty="0">
                <a:solidFill>
                  <a:schemeClr val="tx1"/>
                </a:solidFill>
              </a:rPr>
              <a:t>Provides an excellent summary to the need of an activation function:</a:t>
            </a:r>
          </a:p>
          <a:p>
            <a:pPr marL="0" indent="0">
              <a:buNone/>
            </a:pPr>
            <a:r>
              <a:rPr lang="en-ZA" sz="1300" dirty="0">
                <a:solidFill>
                  <a:schemeClr val="tx1"/>
                </a:solidFill>
              </a:rPr>
              <a:t> “To train a deep neural network using stochastic gradient descent with error backpropagation, an activation function is required which </a:t>
            </a:r>
            <a:br>
              <a:rPr lang="en-ZA" sz="1300" dirty="0">
                <a:solidFill>
                  <a:schemeClr val="tx1"/>
                </a:solidFill>
              </a:rPr>
            </a:br>
            <a:r>
              <a:rPr lang="en-ZA" sz="1300" dirty="0">
                <a:solidFill>
                  <a:schemeClr val="tx1"/>
                </a:solidFill>
              </a:rPr>
              <a:t>    behaves similarly to a linear function but is actually nonlinear. Nonlinearity is crucial as it allows the network to capture and learn </a:t>
            </a:r>
            <a:br>
              <a:rPr lang="en-ZA" sz="1300" dirty="0">
                <a:solidFill>
                  <a:schemeClr val="tx1"/>
                </a:solidFill>
              </a:rPr>
            </a:br>
            <a:r>
              <a:rPr lang="en-ZA" sz="1300" dirty="0">
                <a:solidFill>
                  <a:schemeClr val="tx1"/>
                </a:solidFill>
              </a:rPr>
              <a:t>    complex relationships in the data.”</a:t>
            </a:r>
          </a:p>
          <a:p>
            <a:pPr marL="0" indent="0">
              <a:buNone/>
            </a:pPr>
            <a:r>
              <a:rPr lang="en-ZA" sz="1400" dirty="0">
                <a:solidFill>
                  <a:schemeClr val="tx1"/>
                </a:solidFill>
              </a:rPr>
              <a:t>The model uses the ReLU activation function, simply because it is the most widely used activation function due to its simplicity and effectiveness. ReLU introduces nonlinearity. For input values greater than zero the function is linear, for all values less than zero the output values are always zero, making it a nonlinear function. </a:t>
            </a:r>
          </a:p>
          <a:p>
            <a:pPr marL="0" indent="0">
              <a:buNone/>
            </a:pPr>
            <a:r>
              <a:rPr lang="en-ZA" sz="1400" dirty="0">
                <a:solidFill>
                  <a:schemeClr val="tx1"/>
                </a:solidFill>
              </a:rPr>
              <a:t>The function can be written as f(x) = max{0, z}, think of this as:  </a:t>
            </a:r>
            <a:br>
              <a:rPr lang="en-ZA" sz="1400" dirty="0">
                <a:solidFill>
                  <a:schemeClr val="tx1"/>
                </a:solidFill>
              </a:rPr>
            </a:br>
            <a:br>
              <a:rPr lang="en-ZA" sz="1400" dirty="0">
                <a:solidFill>
                  <a:schemeClr val="tx1"/>
                </a:solidFill>
              </a:rPr>
            </a:br>
            <a:r>
              <a:rPr lang="en-ZA" sz="1400" dirty="0">
                <a:solidFill>
                  <a:schemeClr val="tx1"/>
                </a:solidFill>
              </a:rPr>
              <a:t>if input</a:t>
            </a:r>
            <a:r>
              <a:rPr lang="en-ZA" sz="1400" i="1" dirty="0">
                <a:solidFill>
                  <a:schemeClr val="tx1"/>
                </a:solidFill>
              </a:rPr>
              <a:t> &gt; </a:t>
            </a:r>
            <a:r>
              <a:rPr lang="en-ZA" sz="1400" dirty="0">
                <a:solidFill>
                  <a:schemeClr val="tx1"/>
                </a:solidFill>
              </a:rPr>
              <a:t>0:</a:t>
            </a:r>
            <a:br>
              <a:rPr lang="en-ZA" sz="1400" dirty="0">
                <a:solidFill>
                  <a:schemeClr val="tx1"/>
                </a:solidFill>
              </a:rPr>
            </a:br>
            <a:r>
              <a:rPr lang="en-ZA" sz="1400" dirty="0">
                <a:solidFill>
                  <a:schemeClr val="tx1"/>
                </a:solidFill>
              </a:rPr>
              <a:t>    return input</a:t>
            </a:r>
            <a:br>
              <a:rPr lang="en-ZA" sz="1400" dirty="0">
                <a:solidFill>
                  <a:schemeClr val="tx1"/>
                </a:solidFill>
              </a:rPr>
            </a:br>
            <a:br>
              <a:rPr lang="en-ZA" sz="1400" dirty="0">
                <a:solidFill>
                  <a:schemeClr val="tx1"/>
                </a:solidFill>
              </a:rPr>
            </a:br>
            <a:r>
              <a:rPr lang="en-ZA" sz="1400" dirty="0">
                <a:solidFill>
                  <a:schemeClr val="tx1"/>
                </a:solidFill>
              </a:rPr>
              <a:t>else:</a:t>
            </a:r>
            <a:br>
              <a:rPr lang="en-ZA" sz="1400" dirty="0">
                <a:solidFill>
                  <a:schemeClr val="tx1"/>
                </a:solidFill>
              </a:rPr>
            </a:br>
            <a:r>
              <a:rPr lang="en-ZA" sz="1400" dirty="0">
                <a:solidFill>
                  <a:schemeClr val="tx1"/>
                </a:solidFill>
              </a:rPr>
              <a:t>    return 0</a:t>
            </a:r>
          </a:p>
          <a:p>
            <a:pPr marL="0" indent="0">
              <a:buNone/>
            </a:pPr>
            <a:endParaRPr lang="en-ZA" sz="1400" dirty="0">
              <a:solidFill>
                <a:schemeClr val="tx1"/>
              </a:solidFill>
            </a:endParaRPr>
          </a:p>
          <a:p>
            <a:pPr marL="0" indent="0">
              <a:buNone/>
            </a:pPr>
            <a:r>
              <a:rPr lang="en-ZA" sz="1400" dirty="0">
                <a:solidFill>
                  <a:schemeClr val="tx1"/>
                </a:solidFill>
              </a:rPr>
              <a:t>							</a:t>
            </a:r>
            <a:br>
              <a:rPr lang="en-ZA" sz="1400" dirty="0">
                <a:solidFill>
                  <a:schemeClr val="tx1"/>
                </a:solidFill>
              </a:rPr>
            </a:br>
            <a:r>
              <a:rPr lang="en-ZA" sz="1400" dirty="0">
                <a:solidFill>
                  <a:schemeClr val="tx1"/>
                </a:solidFill>
              </a:rPr>
              <a:t>								                   </a:t>
            </a:r>
            <a:r>
              <a:rPr lang="en-ZA" sz="1400" dirty="0" err="1">
                <a:solidFill>
                  <a:schemeClr val="tx1">
                    <a:lumMod val="65000"/>
                  </a:schemeClr>
                </a:solidFill>
              </a:rPr>
              <a:t>GeeksforGeeks</a:t>
            </a:r>
            <a:r>
              <a:rPr lang="en-ZA" sz="1400" dirty="0">
                <a:solidFill>
                  <a:schemeClr val="tx1">
                    <a:lumMod val="65000"/>
                  </a:schemeClr>
                </a:solidFill>
              </a:rPr>
              <a:t>, 2024</a:t>
            </a:r>
          </a:p>
        </p:txBody>
      </p:sp>
      <p:pic>
        <p:nvPicPr>
          <p:cNvPr id="5" name="Picture 4">
            <a:extLst>
              <a:ext uri="{FF2B5EF4-FFF2-40B4-BE49-F238E27FC236}">
                <a16:creationId xmlns:a16="http://schemas.microsoft.com/office/drawing/2014/main" id="{7BBAF6BC-BAD8-FD6B-9065-9FAF3167444C}"/>
              </a:ext>
            </a:extLst>
          </p:cNvPr>
          <p:cNvPicPr>
            <a:picLocks noChangeAspect="1"/>
          </p:cNvPicPr>
          <p:nvPr/>
        </p:nvPicPr>
        <p:blipFill>
          <a:blip r:embed="rId2"/>
          <a:stretch>
            <a:fillRect/>
          </a:stretch>
        </p:blipFill>
        <p:spPr>
          <a:xfrm>
            <a:off x="7814889" y="3429001"/>
            <a:ext cx="2990763" cy="2214716"/>
          </a:xfrm>
          <a:prstGeom prst="rect">
            <a:avLst/>
          </a:prstGeom>
        </p:spPr>
      </p:pic>
    </p:spTree>
    <p:extLst>
      <p:ext uri="{BB962C8B-B14F-4D97-AF65-F5344CB8AC3E}">
        <p14:creationId xmlns:p14="http://schemas.microsoft.com/office/powerpoint/2010/main" val="260533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05D07-89A2-3B29-CDA0-B40239EE23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F2C0DF-6629-AF4A-93BA-6F7CC00859D4}"/>
              </a:ext>
            </a:extLst>
          </p:cNvPr>
          <p:cNvSpPr>
            <a:spLocks noGrp="1"/>
          </p:cNvSpPr>
          <p:nvPr>
            <p:ph type="title"/>
          </p:nvPr>
        </p:nvSpPr>
        <p:spPr>
          <a:xfrm>
            <a:off x="1185771" y="263527"/>
            <a:ext cx="10058400" cy="1450757"/>
          </a:xfrm>
        </p:spPr>
        <p:txBody>
          <a:bodyPr/>
          <a:lstStyle/>
          <a:p>
            <a:r>
              <a:rPr lang="en-ZA" dirty="0"/>
              <a:t>Model	</a:t>
            </a:r>
          </a:p>
        </p:txBody>
      </p:sp>
      <p:sp>
        <p:nvSpPr>
          <p:cNvPr id="3" name="Content Placeholder 2">
            <a:extLst>
              <a:ext uri="{FF2B5EF4-FFF2-40B4-BE49-F238E27FC236}">
                <a16:creationId xmlns:a16="http://schemas.microsoft.com/office/drawing/2014/main" id="{FA6535A3-579E-7B51-64A8-A50BAECB3C26}"/>
              </a:ext>
            </a:extLst>
          </p:cNvPr>
          <p:cNvSpPr>
            <a:spLocks noGrp="1"/>
          </p:cNvSpPr>
          <p:nvPr>
            <p:ph idx="1"/>
          </p:nvPr>
        </p:nvSpPr>
        <p:spPr>
          <a:xfrm>
            <a:off x="1185771" y="1809135"/>
            <a:ext cx="10058400" cy="4473677"/>
          </a:xfrm>
        </p:spPr>
        <p:txBody>
          <a:bodyPr/>
          <a:lstStyle/>
          <a:p>
            <a:pPr marL="0" indent="0">
              <a:buNone/>
            </a:pPr>
            <a:endParaRPr lang="en-ZA" sz="1400" dirty="0"/>
          </a:p>
          <a:p>
            <a:pPr marL="0" indent="0">
              <a:buNone/>
            </a:pPr>
            <a:endParaRPr lang="en-ZA" sz="1400" b="1" dirty="0"/>
          </a:p>
          <a:p>
            <a:pPr marL="0" indent="0">
              <a:buNone/>
            </a:pPr>
            <a:endParaRPr lang="en-ZA" b="1" dirty="0"/>
          </a:p>
        </p:txBody>
      </p:sp>
      <p:pic>
        <p:nvPicPr>
          <p:cNvPr id="7" name="Picture 6">
            <a:extLst>
              <a:ext uri="{FF2B5EF4-FFF2-40B4-BE49-F238E27FC236}">
                <a16:creationId xmlns:a16="http://schemas.microsoft.com/office/drawing/2014/main" id="{0DA3CC12-B09A-2E6C-038A-2A69B4FE004F}"/>
              </a:ext>
            </a:extLst>
          </p:cNvPr>
          <p:cNvPicPr>
            <a:picLocks noChangeAspect="1"/>
          </p:cNvPicPr>
          <p:nvPr/>
        </p:nvPicPr>
        <p:blipFill>
          <a:blip r:embed="rId2"/>
          <a:stretch>
            <a:fillRect/>
          </a:stretch>
        </p:blipFill>
        <p:spPr>
          <a:xfrm>
            <a:off x="1231370" y="2058993"/>
            <a:ext cx="9774859" cy="3499447"/>
          </a:xfrm>
          <a:prstGeom prst="rect">
            <a:avLst/>
          </a:prstGeom>
        </p:spPr>
      </p:pic>
    </p:spTree>
    <p:extLst>
      <p:ext uri="{BB962C8B-B14F-4D97-AF65-F5344CB8AC3E}">
        <p14:creationId xmlns:p14="http://schemas.microsoft.com/office/powerpoint/2010/main" val="334538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921AA-ECD6-87DC-E847-FEAC95CDD9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E36D6D-8B73-D13A-60C9-3E198CF13E3C}"/>
              </a:ext>
            </a:extLst>
          </p:cNvPr>
          <p:cNvSpPr>
            <a:spLocks noGrp="1"/>
          </p:cNvSpPr>
          <p:nvPr>
            <p:ph type="title"/>
          </p:nvPr>
        </p:nvSpPr>
        <p:spPr>
          <a:xfrm>
            <a:off x="1185771" y="263527"/>
            <a:ext cx="10058400" cy="1450757"/>
          </a:xfrm>
        </p:spPr>
        <p:txBody>
          <a:bodyPr/>
          <a:lstStyle/>
          <a:p>
            <a:r>
              <a:rPr lang="en-ZA" dirty="0"/>
              <a:t>Training Strategy	</a:t>
            </a:r>
          </a:p>
        </p:txBody>
      </p:sp>
      <p:sp>
        <p:nvSpPr>
          <p:cNvPr id="3" name="Content Placeholder 2">
            <a:extLst>
              <a:ext uri="{FF2B5EF4-FFF2-40B4-BE49-F238E27FC236}">
                <a16:creationId xmlns:a16="http://schemas.microsoft.com/office/drawing/2014/main" id="{8FAFF063-6569-58B5-11A6-223E2473EEB2}"/>
              </a:ext>
            </a:extLst>
          </p:cNvPr>
          <p:cNvSpPr>
            <a:spLocks noGrp="1"/>
          </p:cNvSpPr>
          <p:nvPr>
            <p:ph idx="1"/>
          </p:nvPr>
        </p:nvSpPr>
        <p:spPr>
          <a:xfrm>
            <a:off x="1185771" y="1809135"/>
            <a:ext cx="10058400" cy="4473677"/>
          </a:xfrm>
        </p:spPr>
        <p:txBody>
          <a:bodyPr>
            <a:normAutofit/>
          </a:bodyPr>
          <a:lstStyle/>
          <a:p>
            <a:pPr marL="0" indent="0">
              <a:buNone/>
            </a:pPr>
            <a:r>
              <a:rPr lang="en-ZA" sz="1400" b="1" dirty="0">
                <a:solidFill>
                  <a:schemeClr val="tx1"/>
                </a:solidFill>
              </a:rPr>
              <a:t>Loss Function: Categorical Cross-Entropy</a:t>
            </a:r>
          </a:p>
          <a:p>
            <a:pPr marL="0" indent="0">
              <a:buNone/>
            </a:pPr>
            <a:r>
              <a:rPr lang="en-GB" sz="1400" dirty="0">
                <a:solidFill>
                  <a:schemeClr val="tx1"/>
                </a:solidFill>
              </a:rPr>
              <a:t>Neural networks are typically trained within the framework of Maximum Likelihood Estimation (MLE), using cross-entropy as the loss function (Brownlee, 2019). In multi-class classification problems, categorical cross-entropy is used, while binary cross-entropy is applied for binary classification tasks. For regression problems, the mean squared error (MSE) loss function is commonly used (Brownlee, 2019).</a:t>
            </a:r>
            <a:endParaRPr lang="en-ZA" sz="1400" dirty="0">
              <a:solidFill>
                <a:schemeClr val="tx1"/>
              </a:solidFill>
            </a:endParaRPr>
          </a:p>
          <a:p>
            <a:pPr marL="0" indent="0">
              <a:buNone/>
            </a:pPr>
            <a:r>
              <a:rPr lang="en-ZA" sz="1400" b="1" dirty="0">
                <a:solidFill>
                  <a:schemeClr val="tx1"/>
                </a:solidFill>
              </a:rPr>
              <a:t>Epochs: 10,15,20 </a:t>
            </a:r>
            <a:br>
              <a:rPr lang="en-ZA" sz="1400" b="1" dirty="0">
                <a:solidFill>
                  <a:schemeClr val="tx1"/>
                </a:solidFill>
              </a:rPr>
            </a:br>
            <a:r>
              <a:rPr lang="en-ZA" sz="1400" dirty="0">
                <a:solidFill>
                  <a:schemeClr val="tx1"/>
                </a:solidFill>
              </a:rPr>
              <a:t>Early-Stopping (monitor: value loss, patience=3, restore best weights=True) = 10 epochs</a:t>
            </a:r>
          </a:p>
          <a:p>
            <a:pPr marL="0" indent="0">
              <a:buNone/>
            </a:pPr>
            <a:endParaRPr lang="en-ZA" sz="1400" dirty="0">
              <a:solidFill>
                <a:schemeClr val="tx1"/>
              </a:solidFill>
            </a:endParaRPr>
          </a:p>
          <a:p>
            <a:pPr marL="0" indent="0">
              <a:buNone/>
            </a:pPr>
            <a:endParaRPr lang="en-ZA" sz="1400" dirty="0">
              <a:solidFill>
                <a:schemeClr val="tx1"/>
              </a:solidFill>
            </a:endParaRPr>
          </a:p>
          <a:p>
            <a:pPr marL="0" indent="0">
              <a:buNone/>
            </a:pPr>
            <a:r>
              <a:rPr lang="en-ZA" sz="1400" dirty="0">
                <a:solidFill>
                  <a:schemeClr val="tx1"/>
                </a:solidFill>
              </a:rPr>
              <a:t>  </a:t>
            </a:r>
          </a:p>
          <a:p>
            <a:pPr marL="0" indent="0">
              <a:buNone/>
            </a:pPr>
            <a:r>
              <a:rPr lang="en-ZA" sz="1400" b="1" dirty="0">
                <a:solidFill>
                  <a:schemeClr val="tx1"/>
                </a:solidFill>
              </a:rPr>
              <a:t> </a:t>
            </a:r>
          </a:p>
          <a:p>
            <a:pPr marL="0" indent="0">
              <a:buNone/>
            </a:pPr>
            <a:endParaRPr lang="en-ZA" b="1" dirty="0">
              <a:solidFill>
                <a:schemeClr val="tx1"/>
              </a:solidFill>
            </a:endParaRPr>
          </a:p>
          <a:p>
            <a:pPr marL="0" indent="0">
              <a:buNone/>
            </a:pPr>
            <a:endParaRPr lang="en-ZA" b="1" dirty="0">
              <a:solidFill>
                <a:schemeClr val="tx1"/>
              </a:solidFill>
            </a:endParaRPr>
          </a:p>
        </p:txBody>
      </p:sp>
      <p:pic>
        <p:nvPicPr>
          <p:cNvPr id="10" name="Picture 9">
            <a:extLst>
              <a:ext uri="{FF2B5EF4-FFF2-40B4-BE49-F238E27FC236}">
                <a16:creationId xmlns:a16="http://schemas.microsoft.com/office/drawing/2014/main" id="{C7A513C1-BD77-D622-D04E-93C5BB6FC2EB}"/>
              </a:ext>
            </a:extLst>
          </p:cNvPr>
          <p:cNvPicPr>
            <a:picLocks noChangeAspect="1"/>
          </p:cNvPicPr>
          <p:nvPr/>
        </p:nvPicPr>
        <p:blipFill>
          <a:blip r:embed="rId2"/>
          <a:stretch>
            <a:fillRect/>
          </a:stretch>
        </p:blipFill>
        <p:spPr>
          <a:xfrm>
            <a:off x="1185770" y="3550573"/>
            <a:ext cx="5517131" cy="1296639"/>
          </a:xfrm>
          <a:prstGeom prst="rect">
            <a:avLst/>
          </a:prstGeom>
        </p:spPr>
      </p:pic>
      <p:pic>
        <p:nvPicPr>
          <p:cNvPr id="12" name="Picture 11">
            <a:extLst>
              <a:ext uri="{FF2B5EF4-FFF2-40B4-BE49-F238E27FC236}">
                <a16:creationId xmlns:a16="http://schemas.microsoft.com/office/drawing/2014/main" id="{514CF7A8-F47D-0084-1A87-559A8309FB4D}"/>
              </a:ext>
            </a:extLst>
          </p:cNvPr>
          <p:cNvPicPr>
            <a:picLocks noChangeAspect="1"/>
          </p:cNvPicPr>
          <p:nvPr/>
        </p:nvPicPr>
        <p:blipFill>
          <a:blip r:embed="rId3"/>
          <a:stretch>
            <a:fillRect/>
          </a:stretch>
        </p:blipFill>
        <p:spPr>
          <a:xfrm>
            <a:off x="7138146" y="3550573"/>
            <a:ext cx="4106025" cy="1296639"/>
          </a:xfrm>
          <a:prstGeom prst="rect">
            <a:avLst/>
          </a:prstGeom>
        </p:spPr>
      </p:pic>
      <p:pic>
        <p:nvPicPr>
          <p:cNvPr id="14" name="Picture 13">
            <a:extLst>
              <a:ext uri="{FF2B5EF4-FFF2-40B4-BE49-F238E27FC236}">
                <a16:creationId xmlns:a16="http://schemas.microsoft.com/office/drawing/2014/main" id="{FA1FF9DC-BB0E-9C95-D14C-FFAA4E73D097}"/>
              </a:ext>
            </a:extLst>
          </p:cNvPr>
          <p:cNvPicPr>
            <a:picLocks noChangeAspect="1"/>
          </p:cNvPicPr>
          <p:nvPr/>
        </p:nvPicPr>
        <p:blipFill>
          <a:blip r:embed="rId4"/>
          <a:stretch>
            <a:fillRect/>
          </a:stretch>
        </p:blipFill>
        <p:spPr>
          <a:xfrm>
            <a:off x="1185771" y="5015579"/>
            <a:ext cx="10096988" cy="1267233"/>
          </a:xfrm>
          <a:prstGeom prst="rect">
            <a:avLst/>
          </a:prstGeom>
        </p:spPr>
      </p:pic>
    </p:spTree>
    <p:extLst>
      <p:ext uri="{BB962C8B-B14F-4D97-AF65-F5344CB8AC3E}">
        <p14:creationId xmlns:p14="http://schemas.microsoft.com/office/powerpoint/2010/main" val="421612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D698-191B-3DFD-44F6-87843385C1F4}"/>
              </a:ext>
            </a:extLst>
          </p:cNvPr>
          <p:cNvSpPr>
            <a:spLocks noGrp="1"/>
          </p:cNvSpPr>
          <p:nvPr>
            <p:ph type="title"/>
          </p:nvPr>
        </p:nvSpPr>
        <p:spPr/>
        <p:txBody>
          <a:bodyPr/>
          <a:lstStyle/>
          <a:p>
            <a:r>
              <a:rPr lang="en-ZA" dirty="0"/>
              <a:t>Design Strategy</a:t>
            </a:r>
          </a:p>
        </p:txBody>
      </p:sp>
      <p:sp>
        <p:nvSpPr>
          <p:cNvPr id="3" name="Content Placeholder 2">
            <a:extLst>
              <a:ext uri="{FF2B5EF4-FFF2-40B4-BE49-F238E27FC236}">
                <a16:creationId xmlns:a16="http://schemas.microsoft.com/office/drawing/2014/main" id="{17EFA4BD-5B05-5800-3959-15C9D624F26D}"/>
              </a:ext>
            </a:extLst>
          </p:cNvPr>
          <p:cNvSpPr>
            <a:spLocks noGrp="1"/>
          </p:cNvSpPr>
          <p:nvPr>
            <p:ph idx="1"/>
          </p:nvPr>
        </p:nvSpPr>
        <p:spPr/>
        <p:txBody>
          <a:bodyPr/>
          <a:lstStyle/>
          <a:p>
            <a:pPr marL="0" indent="0">
              <a:buNone/>
            </a:pPr>
            <a:r>
              <a:rPr lang="en-ZA" sz="1400" b="1" dirty="0"/>
              <a:t>Goal</a:t>
            </a:r>
            <a:r>
              <a:rPr lang="en-ZA" b="1" dirty="0"/>
              <a:t>: </a:t>
            </a:r>
            <a:r>
              <a:rPr lang="en-ZA" sz="1400" dirty="0"/>
              <a:t>Basic working convolutional network with accuracy &gt; 70%:</a:t>
            </a:r>
            <a:endParaRPr lang="en-ZA" sz="1400" b="1" dirty="0"/>
          </a:p>
          <a:p>
            <a:pPr marL="0" indent="0">
              <a:buNone/>
            </a:pPr>
            <a:r>
              <a:rPr lang="en-ZA" sz="1400" dirty="0"/>
              <a:t>             </a:t>
            </a:r>
            <a:br>
              <a:rPr lang="en-ZA" sz="1400" dirty="0"/>
            </a:br>
            <a:endParaRPr lang="en-ZA" sz="1400" dirty="0"/>
          </a:p>
          <a:p>
            <a:pPr marL="0" indent="0">
              <a:buNone/>
            </a:pPr>
            <a:endParaRPr lang="en-ZA" sz="1400" b="1" dirty="0"/>
          </a:p>
          <a:p>
            <a:pPr marL="0" indent="0">
              <a:buNone/>
            </a:pPr>
            <a:r>
              <a:rPr lang="en-ZA" sz="1400" b="1" dirty="0"/>
              <a:t>Optimizer: </a:t>
            </a:r>
            <a:r>
              <a:rPr lang="en-ZA" sz="1400" dirty="0"/>
              <a:t>Adam. Widely used optimizer which combines the benefits of </a:t>
            </a:r>
            <a:r>
              <a:rPr lang="en-ZA" sz="1400" dirty="0" err="1"/>
              <a:t>RMSProp</a:t>
            </a:r>
            <a:r>
              <a:rPr lang="en-ZA" sz="1400" dirty="0"/>
              <a:t> and </a:t>
            </a:r>
            <a:r>
              <a:rPr lang="en-ZA" sz="1400" dirty="0" err="1"/>
              <a:t>Adagrad</a:t>
            </a:r>
            <a:r>
              <a:rPr lang="en-ZA" sz="1400" dirty="0"/>
              <a:t>.</a:t>
            </a:r>
          </a:p>
          <a:p>
            <a:pPr marL="0" indent="0">
              <a:buNone/>
            </a:pPr>
            <a:r>
              <a:rPr lang="en-GB" sz="1300" dirty="0"/>
              <a:t>Adam optimizer combines RMSprop's adaptive learning rates with momentum to avoid local minima and saddle points, making it highly efficient and often outperforming other algorithms in training deep learning models </a:t>
            </a:r>
            <a:r>
              <a:rPr lang="en-GB" sz="1300" dirty="0">
                <a:solidFill>
                  <a:schemeClr val="tx1"/>
                </a:solidFill>
              </a:rPr>
              <a:t>(Yadav, 2023).</a:t>
            </a:r>
            <a:endParaRPr lang="en-ZA" sz="1300" dirty="0">
              <a:solidFill>
                <a:schemeClr val="tx1"/>
              </a:solidFill>
            </a:endParaRPr>
          </a:p>
          <a:p>
            <a:pPr marL="0" indent="0">
              <a:buNone/>
            </a:pPr>
            <a:r>
              <a:rPr lang="en-ZA" sz="1400" b="1" dirty="0"/>
              <a:t>Callbacks</a:t>
            </a:r>
            <a:r>
              <a:rPr lang="en-ZA" sz="1400" dirty="0"/>
              <a:t>: Early-Stopping. Monitor validation loss and will stop training if no improvement for 3 consecutive epochs.</a:t>
            </a:r>
          </a:p>
          <a:p>
            <a:pPr marL="0" indent="0">
              <a:buNone/>
            </a:pPr>
            <a:r>
              <a:rPr lang="en-ZA" sz="1400" b="1" dirty="0"/>
              <a:t>Regularization: </a:t>
            </a:r>
            <a:r>
              <a:rPr lang="en-ZA" sz="1400" dirty="0"/>
              <a:t>Dropout used at 3 points to reduce overfitting</a:t>
            </a:r>
            <a:endParaRPr lang="en-ZA" sz="1400" b="1" dirty="0"/>
          </a:p>
          <a:p>
            <a:pPr marL="0" indent="0">
              <a:buNone/>
            </a:pPr>
            <a:r>
              <a:rPr lang="en-ZA" sz="1400" b="1" dirty="0"/>
              <a:t>Potential improvements: </a:t>
            </a:r>
          </a:p>
          <a:p>
            <a:pPr marL="0" indent="0">
              <a:buNone/>
            </a:pPr>
            <a:r>
              <a:rPr lang="en-ZA" sz="1400" dirty="0"/>
              <a:t>Batch Normalization &amp; Data Augmentation</a:t>
            </a:r>
          </a:p>
        </p:txBody>
      </p:sp>
      <p:pic>
        <p:nvPicPr>
          <p:cNvPr id="10" name="Picture 9">
            <a:extLst>
              <a:ext uri="{FF2B5EF4-FFF2-40B4-BE49-F238E27FC236}">
                <a16:creationId xmlns:a16="http://schemas.microsoft.com/office/drawing/2014/main" id="{8075ADB4-AE8C-B744-4286-7FB9868EB11D}"/>
              </a:ext>
            </a:extLst>
          </p:cNvPr>
          <p:cNvPicPr>
            <a:picLocks noChangeAspect="1"/>
          </p:cNvPicPr>
          <p:nvPr/>
        </p:nvPicPr>
        <p:blipFill>
          <a:blip r:embed="rId2"/>
          <a:stretch>
            <a:fillRect/>
          </a:stretch>
        </p:blipFill>
        <p:spPr>
          <a:xfrm>
            <a:off x="1097280" y="2343126"/>
            <a:ext cx="5725324" cy="342948"/>
          </a:xfrm>
          <a:prstGeom prst="rect">
            <a:avLst/>
          </a:prstGeom>
        </p:spPr>
      </p:pic>
    </p:spTree>
    <p:extLst>
      <p:ext uri="{BB962C8B-B14F-4D97-AF65-F5344CB8AC3E}">
        <p14:creationId xmlns:p14="http://schemas.microsoft.com/office/powerpoint/2010/main" val="325090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06197-12DA-4D81-0F1F-01C01D84F8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475D89-AD3E-613C-F2E1-F56A41C9D7B0}"/>
              </a:ext>
            </a:extLst>
          </p:cNvPr>
          <p:cNvSpPr>
            <a:spLocks noGrp="1"/>
          </p:cNvSpPr>
          <p:nvPr>
            <p:ph type="title"/>
          </p:nvPr>
        </p:nvSpPr>
        <p:spPr/>
        <p:txBody>
          <a:bodyPr/>
          <a:lstStyle/>
          <a:p>
            <a:r>
              <a:rPr lang="en-ZA" dirty="0"/>
              <a:t>Design Strategy</a:t>
            </a:r>
          </a:p>
        </p:txBody>
      </p:sp>
      <p:sp>
        <p:nvSpPr>
          <p:cNvPr id="3" name="Content Placeholder 2">
            <a:extLst>
              <a:ext uri="{FF2B5EF4-FFF2-40B4-BE49-F238E27FC236}">
                <a16:creationId xmlns:a16="http://schemas.microsoft.com/office/drawing/2014/main" id="{59D6D7C6-B7B9-09E2-71F5-ED68F1C86270}"/>
              </a:ext>
            </a:extLst>
          </p:cNvPr>
          <p:cNvSpPr>
            <a:spLocks noGrp="1"/>
          </p:cNvSpPr>
          <p:nvPr>
            <p:ph idx="1"/>
          </p:nvPr>
        </p:nvSpPr>
        <p:spPr/>
        <p:txBody>
          <a:bodyPr/>
          <a:lstStyle/>
          <a:p>
            <a:pPr marL="0" indent="0">
              <a:buNone/>
            </a:pPr>
            <a:r>
              <a:rPr lang="en-ZA" b="1" dirty="0"/>
              <a:t>Performance:</a:t>
            </a:r>
            <a:r>
              <a:rPr lang="en-ZA" dirty="0"/>
              <a:t>  						</a:t>
            </a:r>
            <a:r>
              <a:rPr lang="en-ZA" b="1" dirty="0"/>
              <a:t>Testing:</a:t>
            </a:r>
          </a:p>
          <a:p>
            <a:pPr marL="0" indent="0">
              <a:buNone/>
            </a:pPr>
            <a:br>
              <a:rPr lang="en-ZA" dirty="0"/>
            </a:br>
            <a:endParaRPr lang="en-ZA" dirty="0"/>
          </a:p>
          <a:p>
            <a:pPr marL="0" indent="0">
              <a:buNone/>
            </a:pPr>
            <a:endParaRPr lang="en-ZA" sz="1400" b="1" dirty="0"/>
          </a:p>
          <a:p>
            <a:pPr marL="0" indent="0">
              <a:buNone/>
            </a:pPr>
            <a:endParaRPr lang="en-ZA" sz="1400" dirty="0"/>
          </a:p>
        </p:txBody>
      </p:sp>
      <p:pic>
        <p:nvPicPr>
          <p:cNvPr id="10" name="Picture 9">
            <a:extLst>
              <a:ext uri="{FF2B5EF4-FFF2-40B4-BE49-F238E27FC236}">
                <a16:creationId xmlns:a16="http://schemas.microsoft.com/office/drawing/2014/main" id="{55A2378E-B954-CED4-6A12-28A2C7FCACAF}"/>
              </a:ext>
            </a:extLst>
          </p:cNvPr>
          <p:cNvPicPr>
            <a:picLocks noChangeAspect="1"/>
          </p:cNvPicPr>
          <p:nvPr/>
        </p:nvPicPr>
        <p:blipFill>
          <a:blip r:embed="rId2"/>
          <a:stretch>
            <a:fillRect/>
          </a:stretch>
        </p:blipFill>
        <p:spPr>
          <a:xfrm>
            <a:off x="7536063" y="3694471"/>
            <a:ext cx="1636866" cy="1747290"/>
          </a:xfrm>
          <a:prstGeom prst="rect">
            <a:avLst/>
          </a:prstGeom>
        </p:spPr>
      </p:pic>
      <p:pic>
        <p:nvPicPr>
          <p:cNvPr id="14" name="Picture 13">
            <a:extLst>
              <a:ext uri="{FF2B5EF4-FFF2-40B4-BE49-F238E27FC236}">
                <a16:creationId xmlns:a16="http://schemas.microsoft.com/office/drawing/2014/main" id="{5729BF2F-F07B-D5C9-DFE5-091E23C02072}"/>
              </a:ext>
            </a:extLst>
          </p:cNvPr>
          <p:cNvPicPr>
            <a:picLocks noChangeAspect="1"/>
          </p:cNvPicPr>
          <p:nvPr/>
        </p:nvPicPr>
        <p:blipFill>
          <a:blip r:embed="rId3"/>
          <a:stretch>
            <a:fillRect/>
          </a:stretch>
        </p:blipFill>
        <p:spPr>
          <a:xfrm>
            <a:off x="9518814" y="3694471"/>
            <a:ext cx="1636866" cy="1765380"/>
          </a:xfrm>
          <a:prstGeom prst="rect">
            <a:avLst/>
          </a:prstGeom>
        </p:spPr>
      </p:pic>
      <p:pic>
        <p:nvPicPr>
          <p:cNvPr id="16" name="Picture 15">
            <a:extLst>
              <a:ext uri="{FF2B5EF4-FFF2-40B4-BE49-F238E27FC236}">
                <a16:creationId xmlns:a16="http://schemas.microsoft.com/office/drawing/2014/main" id="{E6826F74-FA88-A925-72C5-DF7697BA4B32}"/>
              </a:ext>
            </a:extLst>
          </p:cNvPr>
          <p:cNvPicPr>
            <a:picLocks noChangeAspect="1"/>
          </p:cNvPicPr>
          <p:nvPr/>
        </p:nvPicPr>
        <p:blipFill>
          <a:blip r:embed="rId4"/>
          <a:stretch>
            <a:fillRect/>
          </a:stretch>
        </p:blipFill>
        <p:spPr>
          <a:xfrm>
            <a:off x="7536062" y="2822887"/>
            <a:ext cx="3623383" cy="461157"/>
          </a:xfrm>
          <a:prstGeom prst="rect">
            <a:avLst/>
          </a:prstGeom>
        </p:spPr>
      </p:pic>
      <p:pic>
        <p:nvPicPr>
          <p:cNvPr id="18" name="Picture 17">
            <a:extLst>
              <a:ext uri="{FF2B5EF4-FFF2-40B4-BE49-F238E27FC236}">
                <a16:creationId xmlns:a16="http://schemas.microsoft.com/office/drawing/2014/main" id="{AA9B6336-99EA-CA0E-9673-D5B9E3389AFA}"/>
              </a:ext>
            </a:extLst>
          </p:cNvPr>
          <p:cNvPicPr>
            <a:picLocks noChangeAspect="1"/>
          </p:cNvPicPr>
          <p:nvPr/>
        </p:nvPicPr>
        <p:blipFill>
          <a:blip r:embed="rId5"/>
          <a:stretch>
            <a:fillRect/>
          </a:stretch>
        </p:blipFill>
        <p:spPr>
          <a:xfrm>
            <a:off x="1093515" y="2290916"/>
            <a:ext cx="5538389" cy="3836088"/>
          </a:xfrm>
          <a:prstGeom prst="rect">
            <a:avLst/>
          </a:prstGeom>
        </p:spPr>
      </p:pic>
    </p:spTree>
    <p:extLst>
      <p:ext uri="{BB962C8B-B14F-4D97-AF65-F5344CB8AC3E}">
        <p14:creationId xmlns:p14="http://schemas.microsoft.com/office/powerpoint/2010/main" val="284523361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1860</TotalTime>
  <Words>1253</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CNN CIFAR-10 Dataset</vt:lpstr>
      <vt:lpstr>Introduction &amp; Overview</vt:lpstr>
      <vt:lpstr>Model Architecture </vt:lpstr>
      <vt:lpstr>Model Architecture </vt:lpstr>
      <vt:lpstr>Activation Function </vt:lpstr>
      <vt:lpstr>Model </vt:lpstr>
      <vt:lpstr>Training Strategy </vt:lpstr>
      <vt:lpstr>Design Strategy</vt:lpstr>
      <vt:lpstr>Design Strategy</vt:lpstr>
      <vt:lpstr>Reflections and Learnings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Gavin Viljoen</dc:creator>
  <cp:lastModifiedBy>Gavin Viljoen</cp:lastModifiedBy>
  <cp:revision>8</cp:revision>
  <dcterms:created xsi:type="dcterms:W3CDTF">2024-10-10T18:35:04Z</dcterms:created>
  <dcterms:modified xsi:type="dcterms:W3CDTF">2025-01-17T22:00:31Z</dcterms:modified>
</cp:coreProperties>
</file>