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6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C69A2-A49A-46E7-AD0E-DBA028741345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67BF46-502C-48A0-8451-4226C8FC60DD}">
      <dgm:prSet/>
      <dgm:spPr/>
      <dgm:t>
        <a:bodyPr/>
        <a:lstStyle/>
        <a:p>
          <a:r>
            <a:rPr lang="en-US"/>
            <a:t>The once-in-a-franchise’s-history expansion draft offers the opportunity snatch players from almost any team</a:t>
          </a:r>
        </a:p>
      </dgm:t>
    </dgm:pt>
    <dgm:pt modelId="{422416BF-1021-4881-8E0A-BF1CD038D2AB}" type="parTrans" cxnId="{EA7F72BF-A189-42EA-B5DA-5C987B14EDF0}">
      <dgm:prSet/>
      <dgm:spPr/>
      <dgm:t>
        <a:bodyPr/>
        <a:lstStyle/>
        <a:p>
          <a:endParaRPr lang="en-US"/>
        </a:p>
      </dgm:t>
    </dgm:pt>
    <dgm:pt modelId="{88949D36-444F-4575-844E-B048FFCFCBEE}" type="sibTrans" cxnId="{EA7F72BF-A189-42EA-B5DA-5C987B14EDF0}">
      <dgm:prSet/>
      <dgm:spPr/>
      <dgm:t>
        <a:bodyPr/>
        <a:lstStyle/>
        <a:p>
          <a:endParaRPr lang="en-US"/>
        </a:p>
      </dgm:t>
    </dgm:pt>
    <dgm:pt modelId="{752CF41E-792E-41D3-83F7-6D671EE35766}">
      <dgm:prSet/>
      <dgm:spPr/>
      <dgm:t>
        <a:bodyPr/>
        <a:lstStyle/>
        <a:p>
          <a:r>
            <a:rPr lang="en-US"/>
            <a:t>By leveling the playing field a bit more, teams have offered unique takes in the recent years</a:t>
          </a:r>
        </a:p>
      </dgm:t>
    </dgm:pt>
    <dgm:pt modelId="{01C21B5F-DDE6-4B9C-88C0-6ECE18151718}" type="parTrans" cxnId="{754B87DE-05A5-48E2-9CF3-07694D3AB31C}">
      <dgm:prSet/>
      <dgm:spPr/>
      <dgm:t>
        <a:bodyPr/>
        <a:lstStyle/>
        <a:p>
          <a:endParaRPr lang="en-US"/>
        </a:p>
      </dgm:t>
    </dgm:pt>
    <dgm:pt modelId="{17B89822-7605-4FA4-AA66-AE36E62D8556}" type="sibTrans" cxnId="{754B87DE-05A5-48E2-9CF3-07694D3AB31C}">
      <dgm:prSet/>
      <dgm:spPr/>
      <dgm:t>
        <a:bodyPr/>
        <a:lstStyle/>
        <a:p>
          <a:endParaRPr lang="en-US"/>
        </a:p>
      </dgm:t>
    </dgm:pt>
    <dgm:pt modelId="{3C641481-80B2-4315-884B-E05B6BD03D38}">
      <dgm:prSet/>
      <dgm:spPr/>
      <dgm:t>
        <a:bodyPr/>
        <a:lstStyle/>
        <a:p>
          <a:r>
            <a:rPr lang="en-US"/>
            <a:t>Charlotte FC almost made $1 million in GAM through expansion draft trades</a:t>
          </a:r>
        </a:p>
      </dgm:t>
    </dgm:pt>
    <dgm:pt modelId="{CEA22AC8-5326-46D4-84A2-C6415E4949B2}" type="parTrans" cxnId="{9322C5B3-4AB9-4481-99FA-0631E1CF521F}">
      <dgm:prSet/>
      <dgm:spPr/>
      <dgm:t>
        <a:bodyPr/>
        <a:lstStyle/>
        <a:p>
          <a:endParaRPr lang="en-US"/>
        </a:p>
      </dgm:t>
    </dgm:pt>
    <dgm:pt modelId="{2626488E-CC98-452D-AECD-F8E36723B08D}" type="sibTrans" cxnId="{9322C5B3-4AB9-4481-99FA-0631E1CF521F}">
      <dgm:prSet/>
      <dgm:spPr/>
      <dgm:t>
        <a:bodyPr/>
        <a:lstStyle/>
        <a:p>
          <a:endParaRPr lang="en-US"/>
        </a:p>
      </dgm:t>
    </dgm:pt>
    <dgm:pt modelId="{2F1A159F-D6CF-4274-8100-69A6F36187A4}">
      <dgm:prSet/>
      <dgm:spPr/>
      <dgm:t>
        <a:bodyPr/>
        <a:lstStyle/>
        <a:p>
          <a:r>
            <a:rPr lang="en-US"/>
            <a:t>LAFC and Atlanta United both utilized trades to pick up Laurent Ciman and Julian Gressel, respectively</a:t>
          </a:r>
        </a:p>
      </dgm:t>
    </dgm:pt>
    <dgm:pt modelId="{86FD118E-C47C-40EA-A0BE-6FCA8D0038BC}" type="parTrans" cxnId="{DFB3A3F7-0AB5-4801-82BB-2C5081ABF295}">
      <dgm:prSet/>
      <dgm:spPr/>
      <dgm:t>
        <a:bodyPr/>
        <a:lstStyle/>
        <a:p>
          <a:endParaRPr lang="en-US"/>
        </a:p>
      </dgm:t>
    </dgm:pt>
    <dgm:pt modelId="{A97BFB23-BFD2-491A-A2E6-F2FCF57BEDFD}" type="sibTrans" cxnId="{DFB3A3F7-0AB5-4801-82BB-2C5081ABF295}">
      <dgm:prSet/>
      <dgm:spPr/>
      <dgm:t>
        <a:bodyPr/>
        <a:lstStyle/>
        <a:p>
          <a:endParaRPr lang="en-US"/>
        </a:p>
      </dgm:t>
    </dgm:pt>
    <dgm:pt modelId="{4804BDE5-4945-4D84-8C28-846F4380C52D}">
      <dgm:prSet/>
      <dgm:spPr/>
      <dgm:t>
        <a:bodyPr/>
        <a:lstStyle/>
        <a:p>
          <a:r>
            <a:rPr lang="en-US"/>
            <a:t>St. Louis CITY picked up contributors directly into their first team, including Nico Gioacchini and Indiana Vassilev</a:t>
          </a:r>
        </a:p>
      </dgm:t>
    </dgm:pt>
    <dgm:pt modelId="{D785410F-3842-49F0-B91A-9BC31CD711D2}" type="parTrans" cxnId="{C0154959-F73C-4951-9F70-D9768A4FBFFF}">
      <dgm:prSet/>
      <dgm:spPr/>
      <dgm:t>
        <a:bodyPr/>
        <a:lstStyle/>
        <a:p>
          <a:endParaRPr lang="en-US"/>
        </a:p>
      </dgm:t>
    </dgm:pt>
    <dgm:pt modelId="{3C49EA45-0A3A-4081-A994-208B6ED6DA39}" type="sibTrans" cxnId="{C0154959-F73C-4951-9F70-D9768A4FBFFF}">
      <dgm:prSet/>
      <dgm:spPr/>
      <dgm:t>
        <a:bodyPr/>
        <a:lstStyle/>
        <a:p>
          <a:endParaRPr lang="en-US"/>
        </a:p>
      </dgm:t>
    </dgm:pt>
    <dgm:pt modelId="{AE22927B-DD4C-1840-872A-8375311CF198}" type="pres">
      <dgm:prSet presAssocID="{BC6C69A2-A49A-46E7-AD0E-DBA0287413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853F0C-03C1-F743-917E-391C4DAB95C6}" type="pres">
      <dgm:prSet presAssocID="{F967BF46-502C-48A0-8451-4226C8FC60DD}" presName="hierRoot1" presStyleCnt="0"/>
      <dgm:spPr/>
    </dgm:pt>
    <dgm:pt modelId="{04D9C6E6-DA24-FB43-A80D-BD8DF3328323}" type="pres">
      <dgm:prSet presAssocID="{F967BF46-502C-48A0-8451-4226C8FC60DD}" presName="composite" presStyleCnt="0"/>
      <dgm:spPr/>
    </dgm:pt>
    <dgm:pt modelId="{734276A6-ADFC-F64F-851B-7338BB0BD65D}" type="pres">
      <dgm:prSet presAssocID="{F967BF46-502C-48A0-8451-4226C8FC60DD}" presName="background" presStyleLbl="node0" presStyleIdx="0" presStyleCnt="2"/>
      <dgm:spPr/>
    </dgm:pt>
    <dgm:pt modelId="{EFCC85FB-E2E2-854F-870A-1FD2417436F8}" type="pres">
      <dgm:prSet presAssocID="{F967BF46-502C-48A0-8451-4226C8FC60DD}" presName="text" presStyleLbl="fgAcc0" presStyleIdx="0" presStyleCnt="2">
        <dgm:presLayoutVars>
          <dgm:chPref val="3"/>
        </dgm:presLayoutVars>
      </dgm:prSet>
      <dgm:spPr/>
    </dgm:pt>
    <dgm:pt modelId="{50D23564-1096-FF4E-B7E7-BBA4F0DD50FE}" type="pres">
      <dgm:prSet presAssocID="{F967BF46-502C-48A0-8451-4226C8FC60DD}" presName="hierChild2" presStyleCnt="0"/>
      <dgm:spPr/>
    </dgm:pt>
    <dgm:pt modelId="{7889FBAD-F504-3A4C-BBDF-2F12746A4F5F}" type="pres">
      <dgm:prSet presAssocID="{752CF41E-792E-41D3-83F7-6D671EE35766}" presName="hierRoot1" presStyleCnt="0"/>
      <dgm:spPr/>
    </dgm:pt>
    <dgm:pt modelId="{4DDE4902-E8CA-EF4D-80F5-B9DFC425AC7A}" type="pres">
      <dgm:prSet presAssocID="{752CF41E-792E-41D3-83F7-6D671EE35766}" presName="composite" presStyleCnt="0"/>
      <dgm:spPr/>
    </dgm:pt>
    <dgm:pt modelId="{1E7B84DA-D028-3F44-8A29-68B942E1E4EA}" type="pres">
      <dgm:prSet presAssocID="{752CF41E-792E-41D3-83F7-6D671EE35766}" presName="background" presStyleLbl="node0" presStyleIdx="1" presStyleCnt="2"/>
      <dgm:spPr/>
    </dgm:pt>
    <dgm:pt modelId="{FB95EFC5-7CB3-3E42-B579-7ECF736B2050}" type="pres">
      <dgm:prSet presAssocID="{752CF41E-792E-41D3-83F7-6D671EE35766}" presName="text" presStyleLbl="fgAcc0" presStyleIdx="1" presStyleCnt="2">
        <dgm:presLayoutVars>
          <dgm:chPref val="3"/>
        </dgm:presLayoutVars>
      </dgm:prSet>
      <dgm:spPr/>
    </dgm:pt>
    <dgm:pt modelId="{DC627F42-8CB5-4240-BFF9-E8F0D2A1C7B9}" type="pres">
      <dgm:prSet presAssocID="{752CF41E-792E-41D3-83F7-6D671EE35766}" presName="hierChild2" presStyleCnt="0"/>
      <dgm:spPr/>
    </dgm:pt>
    <dgm:pt modelId="{89FACFC7-45F9-DC4D-B31B-EAB39944F0BE}" type="pres">
      <dgm:prSet presAssocID="{CEA22AC8-5326-46D4-84A2-C6415E4949B2}" presName="Name10" presStyleLbl="parChTrans1D2" presStyleIdx="0" presStyleCnt="3"/>
      <dgm:spPr/>
    </dgm:pt>
    <dgm:pt modelId="{65AF452A-C810-A648-86C1-93FF025FAD9F}" type="pres">
      <dgm:prSet presAssocID="{3C641481-80B2-4315-884B-E05B6BD03D38}" presName="hierRoot2" presStyleCnt="0"/>
      <dgm:spPr/>
    </dgm:pt>
    <dgm:pt modelId="{794254B7-47C2-4E4E-B313-6003A0F84FEE}" type="pres">
      <dgm:prSet presAssocID="{3C641481-80B2-4315-884B-E05B6BD03D38}" presName="composite2" presStyleCnt="0"/>
      <dgm:spPr/>
    </dgm:pt>
    <dgm:pt modelId="{E83981C9-0B67-9440-8026-1E28123025CE}" type="pres">
      <dgm:prSet presAssocID="{3C641481-80B2-4315-884B-E05B6BD03D38}" presName="background2" presStyleLbl="node2" presStyleIdx="0" presStyleCnt="3"/>
      <dgm:spPr/>
    </dgm:pt>
    <dgm:pt modelId="{14F7DF09-FAE9-1B43-AEB6-DAE2D4EF900D}" type="pres">
      <dgm:prSet presAssocID="{3C641481-80B2-4315-884B-E05B6BD03D38}" presName="text2" presStyleLbl="fgAcc2" presStyleIdx="0" presStyleCnt="3">
        <dgm:presLayoutVars>
          <dgm:chPref val="3"/>
        </dgm:presLayoutVars>
      </dgm:prSet>
      <dgm:spPr/>
    </dgm:pt>
    <dgm:pt modelId="{F7AE32A7-1272-D142-BAB7-866D16F15D87}" type="pres">
      <dgm:prSet presAssocID="{3C641481-80B2-4315-884B-E05B6BD03D38}" presName="hierChild3" presStyleCnt="0"/>
      <dgm:spPr/>
    </dgm:pt>
    <dgm:pt modelId="{F92905B9-3BF5-204C-AFA5-8718ACC9EBC7}" type="pres">
      <dgm:prSet presAssocID="{86FD118E-C47C-40EA-A0BE-6FCA8D0038BC}" presName="Name10" presStyleLbl="parChTrans1D2" presStyleIdx="1" presStyleCnt="3"/>
      <dgm:spPr/>
    </dgm:pt>
    <dgm:pt modelId="{AB61E0A6-6317-5B47-8A33-890BB8BC18B6}" type="pres">
      <dgm:prSet presAssocID="{2F1A159F-D6CF-4274-8100-69A6F36187A4}" presName="hierRoot2" presStyleCnt="0"/>
      <dgm:spPr/>
    </dgm:pt>
    <dgm:pt modelId="{AE9A1E50-0E9D-EB48-8A70-D31B0F74E85F}" type="pres">
      <dgm:prSet presAssocID="{2F1A159F-D6CF-4274-8100-69A6F36187A4}" presName="composite2" presStyleCnt="0"/>
      <dgm:spPr/>
    </dgm:pt>
    <dgm:pt modelId="{6A615F8B-4498-9A4E-A397-9C14662A2F97}" type="pres">
      <dgm:prSet presAssocID="{2F1A159F-D6CF-4274-8100-69A6F36187A4}" presName="background2" presStyleLbl="node2" presStyleIdx="1" presStyleCnt="3"/>
      <dgm:spPr/>
    </dgm:pt>
    <dgm:pt modelId="{9654575B-BC14-8348-A66B-4142F876F6DE}" type="pres">
      <dgm:prSet presAssocID="{2F1A159F-D6CF-4274-8100-69A6F36187A4}" presName="text2" presStyleLbl="fgAcc2" presStyleIdx="1" presStyleCnt="3">
        <dgm:presLayoutVars>
          <dgm:chPref val="3"/>
        </dgm:presLayoutVars>
      </dgm:prSet>
      <dgm:spPr/>
    </dgm:pt>
    <dgm:pt modelId="{60550733-DB4B-0D4B-85A8-5E52C6F66D91}" type="pres">
      <dgm:prSet presAssocID="{2F1A159F-D6CF-4274-8100-69A6F36187A4}" presName="hierChild3" presStyleCnt="0"/>
      <dgm:spPr/>
    </dgm:pt>
    <dgm:pt modelId="{EC186AA6-98E6-3341-BC38-A31EC068A1EE}" type="pres">
      <dgm:prSet presAssocID="{D785410F-3842-49F0-B91A-9BC31CD711D2}" presName="Name10" presStyleLbl="parChTrans1D2" presStyleIdx="2" presStyleCnt="3"/>
      <dgm:spPr/>
    </dgm:pt>
    <dgm:pt modelId="{8603A1C9-2ABF-3349-8858-6585C7051AA1}" type="pres">
      <dgm:prSet presAssocID="{4804BDE5-4945-4D84-8C28-846F4380C52D}" presName="hierRoot2" presStyleCnt="0"/>
      <dgm:spPr/>
    </dgm:pt>
    <dgm:pt modelId="{54C2BB1A-D929-6A4D-86AF-743D6CFF8254}" type="pres">
      <dgm:prSet presAssocID="{4804BDE5-4945-4D84-8C28-846F4380C52D}" presName="composite2" presStyleCnt="0"/>
      <dgm:spPr/>
    </dgm:pt>
    <dgm:pt modelId="{A631518D-D5F8-0546-9122-5D03B3CE7471}" type="pres">
      <dgm:prSet presAssocID="{4804BDE5-4945-4D84-8C28-846F4380C52D}" presName="background2" presStyleLbl="node2" presStyleIdx="2" presStyleCnt="3"/>
      <dgm:spPr/>
    </dgm:pt>
    <dgm:pt modelId="{02162FCD-809A-8744-A26B-CDF3CAADD95E}" type="pres">
      <dgm:prSet presAssocID="{4804BDE5-4945-4D84-8C28-846F4380C52D}" presName="text2" presStyleLbl="fgAcc2" presStyleIdx="2" presStyleCnt="3">
        <dgm:presLayoutVars>
          <dgm:chPref val="3"/>
        </dgm:presLayoutVars>
      </dgm:prSet>
      <dgm:spPr/>
    </dgm:pt>
    <dgm:pt modelId="{FE52DBAC-F57A-3B4B-8080-7EABA0FC784D}" type="pres">
      <dgm:prSet presAssocID="{4804BDE5-4945-4D84-8C28-846F4380C52D}" presName="hierChild3" presStyleCnt="0"/>
      <dgm:spPr/>
    </dgm:pt>
  </dgm:ptLst>
  <dgm:cxnLst>
    <dgm:cxn modelId="{250F8001-23F8-E74F-A63E-772D815A874A}" type="presOf" srcId="{BC6C69A2-A49A-46E7-AD0E-DBA028741345}" destId="{AE22927B-DD4C-1840-872A-8375311CF198}" srcOrd="0" destOrd="0" presId="urn:microsoft.com/office/officeart/2005/8/layout/hierarchy1"/>
    <dgm:cxn modelId="{2B3F0713-253A-E34B-9B58-0EF27BF8918A}" type="presOf" srcId="{3C641481-80B2-4315-884B-E05B6BD03D38}" destId="{14F7DF09-FAE9-1B43-AEB6-DAE2D4EF900D}" srcOrd="0" destOrd="0" presId="urn:microsoft.com/office/officeart/2005/8/layout/hierarchy1"/>
    <dgm:cxn modelId="{2034B127-0F5D-B847-B041-CB818E68C5BC}" type="presOf" srcId="{CEA22AC8-5326-46D4-84A2-C6415E4949B2}" destId="{89FACFC7-45F9-DC4D-B31B-EAB39944F0BE}" srcOrd="0" destOrd="0" presId="urn:microsoft.com/office/officeart/2005/8/layout/hierarchy1"/>
    <dgm:cxn modelId="{6C412840-1B4E-344F-8165-080E1F3D6422}" type="presOf" srcId="{752CF41E-792E-41D3-83F7-6D671EE35766}" destId="{FB95EFC5-7CB3-3E42-B579-7ECF736B2050}" srcOrd="0" destOrd="0" presId="urn:microsoft.com/office/officeart/2005/8/layout/hierarchy1"/>
    <dgm:cxn modelId="{ADD6F44B-9CCE-E34A-AD20-27F52E525896}" type="presOf" srcId="{4804BDE5-4945-4D84-8C28-846F4380C52D}" destId="{02162FCD-809A-8744-A26B-CDF3CAADD95E}" srcOrd="0" destOrd="0" presId="urn:microsoft.com/office/officeart/2005/8/layout/hierarchy1"/>
    <dgm:cxn modelId="{C0154959-F73C-4951-9F70-D9768A4FBFFF}" srcId="{752CF41E-792E-41D3-83F7-6D671EE35766}" destId="{4804BDE5-4945-4D84-8C28-846F4380C52D}" srcOrd="2" destOrd="0" parTransId="{D785410F-3842-49F0-B91A-9BC31CD711D2}" sibTransId="{3C49EA45-0A3A-4081-A994-208B6ED6DA39}"/>
    <dgm:cxn modelId="{054A1379-51D9-5347-B0FF-BBF27F74E9D1}" type="presOf" srcId="{F967BF46-502C-48A0-8451-4226C8FC60DD}" destId="{EFCC85FB-E2E2-854F-870A-1FD2417436F8}" srcOrd="0" destOrd="0" presId="urn:microsoft.com/office/officeart/2005/8/layout/hierarchy1"/>
    <dgm:cxn modelId="{B11BCF95-3039-F849-BB21-7FCDB3F20FC0}" type="presOf" srcId="{D785410F-3842-49F0-B91A-9BC31CD711D2}" destId="{EC186AA6-98E6-3341-BC38-A31EC068A1EE}" srcOrd="0" destOrd="0" presId="urn:microsoft.com/office/officeart/2005/8/layout/hierarchy1"/>
    <dgm:cxn modelId="{4FA02EAC-6F00-1641-81E3-2BF802BA81C7}" type="presOf" srcId="{2F1A159F-D6CF-4274-8100-69A6F36187A4}" destId="{9654575B-BC14-8348-A66B-4142F876F6DE}" srcOrd="0" destOrd="0" presId="urn:microsoft.com/office/officeart/2005/8/layout/hierarchy1"/>
    <dgm:cxn modelId="{C51807AF-0CAD-DE4F-91DD-F2FF0F4CC931}" type="presOf" srcId="{86FD118E-C47C-40EA-A0BE-6FCA8D0038BC}" destId="{F92905B9-3BF5-204C-AFA5-8718ACC9EBC7}" srcOrd="0" destOrd="0" presId="urn:microsoft.com/office/officeart/2005/8/layout/hierarchy1"/>
    <dgm:cxn modelId="{9322C5B3-4AB9-4481-99FA-0631E1CF521F}" srcId="{752CF41E-792E-41D3-83F7-6D671EE35766}" destId="{3C641481-80B2-4315-884B-E05B6BD03D38}" srcOrd="0" destOrd="0" parTransId="{CEA22AC8-5326-46D4-84A2-C6415E4949B2}" sibTransId="{2626488E-CC98-452D-AECD-F8E36723B08D}"/>
    <dgm:cxn modelId="{EA7F72BF-A189-42EA-B5DA-5C987B14EDF0}" srcId="{BC6C69A2-A49A-46E7-AD0E-DBA028741345}" destId="{F967BF46-502C-48A0-8451-4226C8FC60DD}" srcOrd="0" destOrd="0" parTransId="{422416BF-1021-4881-8E0A-BF1CD038D2AB}" sibTransId="{88949D36-444F-4575-844E-B048FFCFCBEE}"/>
    <dgm:cxn modelId="{754B87DE-05A5-48E2-9CF3-07694D3AB31C}" srcId="{BC6C69A2-A49A-46E7-AD0E-DBA028741345}" destId="{752CF41E-792E-41D3-83F7-6D671EE35766}" srcOrd="1" destOrd="0" parTransId="{01C21B5F-DDE6-4B9C-88C0-6ECE18151718}" sibTransId="{17B89822-7605-4FA4-AA66-AE36E62D8556}"/>
    <dgm:cxn modelId="{DFB3A3F7-0AB5-4801-82BB-2C5081ABF295}" srcId="{752CF41E-792E-41D3-83F7-6D671EE35766}" destId="{2F1A159F-D6CF-4274-8100-69A6F36187A4}" srcOrd="1" destOrd="0" parTransId="{86FD118E-C47C-40EA-A0BE-6FCA8D0038BC}" sibTransId="{A97BFB23-BFD2-491A-A2E6-F2FCF57BEDFD}"/>
    <dgm:cxn modelId="{73E59AF5-2775-B647-A8E6-00F0F4465046}" type="presParOf" srcId="{AE22927B-DD4C-1840-872A-8375311CF198}" destId="{BD853F0C-03C1-F743-917E-391C4DAB95C6}" srcOrd="0" destOrd="0" presId="urn:microsoft.com/office/officeart/2005/8/layout/hierarchy1"/>
    <dgm:cxn modelId="{0C105349-04D1-AF41-9198-A8D8D0C2A836}" type="presParOf" srcId="{BD853F0C-03C1-F743-917E-391C4DAB95C6}" destId="{04D9C6E6-DA24-FB43-A80D-BD8DF3328323}" srcOrd="0" destOrd="0" presId="urn:microsoft.com/office/officeart/2005/8/layout/hierarchy1"/>
    <dgm:cxn modelId="{17811F33-06BF-1F47-90A6-1635A57B0550}" type="presParOf" srcId="{04D9C6E6-DA24-FB43-A80D-BD8DF3328323}" destId="{734276A6-ADFC-F64F-851B-7338BB0BD65D}" srcOrd="0" destOrd="0" presId="urn:microsoft.com/office/officeart/2005/8/layout/hierarchy1"/>
    <dgm:cxn modelId="{B135B522-6005-244D-B74E-5DBDB0FD4AFF}" type="presParOf" srcId="{04D9C6E6-DA24-FB43-A80D-BD8DF3328323}" destId="{EFCC85FB-E2E2-854F-870A-1FD2417436F8}" srcOrd="1" destOrd="0" presId="urn:microsoft.com/office/officeart/2005/8/layout/hierarchy1"/>
    <dgm:cxn modelId="{5230F57F-9BFC-4C4D-B785-C0FD07F92BFD}" type="presParOf" srcId="{BD853F0C-03C1-F743-917E-391C4DAB95C6}" destId="{50D23564-1096-FF4E-B7E7-BBA4F0DD50FE}" srcOrd="1" destOrd="0" presId="urn:microsoft.com/office/officeart/2005/8/layout/hierarchy1"/>
    <dgm:cxn modelId="{0C788F91-B8DB-B241-A48F-5B7B2CABA4E5}" type="presParOf" srcId="{AE22927B-DD4C-1840-872A-8375311CF198}" destId="{7889FBAD-F504-3A4C-BBDF-2F12746A4F5F}" srcOrd="1" destOrd="0" presId="urn:microsoft.com/office/officeart/2005/8/layout/hierarchy1"/>
    <dgm:cxn modelId="{3619C6D7-5D32-0744-9209-B4D5792B0F13}" type="presParOf" srcId="{7889FBAD-F504-3A4C-BBDF-2F12746A4F5F}" destId="{4DDE4902-E8CA-EF4D-80F5-B9DFC425AC7A}" srcOrd="0" destOrd="0" presId="urn:microsoft.com/office/officeart/2005/8/layout/hierarchy1"/>
    <dgm:cxn modelId="{28AFD85B-1AD1-8746-9176-14260A6DDC13}" type="presParOf" srcId="{4DDE4902-E8CA-EF4D-80F5-B9DFC425AC7A}" destId="{1E7B84DA-D028-3F44-8A29-68B942E1E4EA}" srcOrd="0" destOrd="0" presId="urn:microsoft.com/office/officeart/2005/8/layout/hierarchy1"/>
    <dgm:cxn modelId="{69B701AE-89EE-E240-BDBD-FB3CBD279CEE}" type="presParOf" srcId="{4DDE4902-E8CA-EF4D-80F5-B9DFC425AC7A}" destId="{FB95EFC5-7CB3-3E42-B579-7ECF736B2050}" srcOrd="1" destOrd="0" presId="urn:microsoft.com/office/officeart/2005/8/layout/hierarchy1"/>
    <dgm:cxn modelId="{B0E26E35-2DB4-4F46-AC38-8645A8FF1756}" type="presParOf" srcId="{7889FBAD-F504-3A4C-BBDF-2F12746A4F5F}" destId="{DC627F42-8CB5-4240-BFF9-E8F0D2A1C7B9}" srcOrd="1" destOrd="0" presId="urn:microsoft.com/office/officeart/2005/8/layout/hierarchy1"/>
    <dgm:cxn modelId="{14AAA4CD-FE89-6149-B763-FAE9546228B2}" type="presParOf" srcId="{DC627F42-8CB5-4240-BFF9-E8F0D2A1C7B9}" destId="{89FACFC7-45F9-DC4D-B31B-EAB39944F0BE}" srcOrd="0" destOrd="0" presId="urn:microsoft.com/office/officeart/2005/8/layout/hierarchy1"/>
    <dgm:cxn modelId="{3FBDEC09-5F09-7D41-BEB8-2F9326038BAA}" type="presParOf" srcId="{DC627F42-8CB5-4240-BFF9-E8F0D2A1C7B9}" destId="{65AF452A-C810-A648-86C1-93FF025FAD9F}" srcOrd="1" destOrd="0" presId="urn:microsoft.com/office/officeart/2005/8/layout/hierarchy1"/>
    <dgm:cxn modelId="{AE026ADA-6E6E-BD41-953D-61433C44B846}" type="presParOf" srcId="{65AF452A-C810-A648-86C1-93FF025FAD9F}" destId="{794254B7-47C2-4E4E-B313-6003A0F84FEE}" srcOrd="0" destOrd="0" presId="urn:microsoft.com/office/officeart/2005/8/layout/hierarchy1"/>
    <dgm:cxn modelId="{56AFE403-2503-804C-B020-C0E6F82D8C88}" type="presParOf" srcId="{794254B7-47C2-4E4E-B313-6003A0F84FEE}" destId="{E83981C9-0B67-9440-8026-1E28123025CE}" srcOrd="0" destOrd="0" presId="urn:microsoft.com/office/officeart/2005/8/layout/hierarchy1"/>
    <dgm:cxn modelId="{BB9770A3-A743-9843-B25C-7407C385D2E5}" type="presParOf" srcId="{794254B7-47C2-4E4E-B313-6003A0F84FEE}" destId="{14F7DF09-FAE9-1B43-AEB6-DAE2D4EF900D}" srcOrd="1" destOrd="0" presId="urn:microsoft.com/office/officeart/2005/8/layout/hierarchy1"/>
    <dgm:cxn modelId="{3ACEC9CE-11E2-F24B-BCF8-5A39307FC2F5}" type="presParOf" srcId="{65AF452A-C810-A648-86C1-93FF025FAD9F}" destId="{F7AE32A7-1272-D142-BAB7-866D16F15D87}" srcOrd="1" destOrd="0" presId="urn:microsoft.com/office/officeart/2005/8/layout/hierarchy1"/>
    <dgm:cxn modelId="{4F74758F-4181-AA4B-AE34-919A1599DE85}" type="presParOf" srcId="{DC627F42-8CB5-4240-BFF9-E8F0D2A1C7B9}" destId="{F92905B9-3BF5-204C-AFA5-8718ACC9EBC7}" srcOrd="2" destOrd="0" presId="urn:microsoft.com/office/officeart/2005/8/layout/hierarchy1"/>
    <dgm:cxn modelId="{79D46C85-E4F1-FC47-AD1F-43DE212225A7}" type="presParOf" srcId="{DC627F42-8CB5-4240-BFF9-E8F0D2A1C7B9}" destId="{AB61E0A6-6317-5B47-8A33-890BB8BC18B6}" srcOrd="3" destOrd="0" presId="urn:microsoft.com/office/officeart/2005/8/layout/hierarchy1"/>
    <dgm:cxn modelId="{FE8A73A8-DF39-414D-A735-D2BE666578C3}" type="presParOf" srcId="{AB61E0A6-6317-5B47-8A33-890BB8BC18B6}" destId="{AE9A1E50-0E9D-EB48-8A70-D31B0F74E85F}" srcOrd="0" destOrd="0" presId="urn:microsoft.com/office/officeart/2005/8/layout/hierarchy1"/>
    <dgm:cxn modelId="{5B33922D-B3B9-8C49-88FB-DA4EC20CA1A5}" type="presParOf" srcId="{AE9A1E50-0E9D-EB48-8A70-D31B0F74E85F}" destId="{6A615F8B-4498-9A4E-A397-9C14662A2F97}" srcOrd="0" destOrd="0" presId="urn:microsoft.com/office/officeart/2005/8/layout/hierarchy1"/>
    <dgm:cxn modelId="{4CE95F7B-CE01-4347-824C-09F86FFC9127}" type="presParOf" srcId="{AE9A1E50-0E9D-EB48-8A70-D31B0F74E85F}" destId="{9654575B-BC14-8348-A66B-4142F876F6DE}" srcOrd="1" destOrd="0" presId="urn:microsoft.com/office/officeart/2005/8/layout/hierarchy1"/>
    <dgm:cxn modelId="{B8C9DAD7-B7A7-FB4E-9109-6791A667DE6A}" type="presParOf" srcId="{AB61E0A6-6317-5B47-8A33-890BB8BC18B6}" destId="{60550733-DB4B-0D4B-85A8-5E52C6F66D91}" srcOrd="1" destOrd="0" presId="urn:microsoft.com/office/officeart/2005/8/layout/hierarchy1"/>
    <dgm:cxn modelId="{FFB7E8C5-D473-3B4D-8263-92A0EBCE9D2F}" type="presParOf" srcId="{DC627F42-8CB5-4240-BFF9-E8F0D2A1C7B9}" destId="{EC186AA6-98E6-3341-BC38-A31EC068A1EE}" srcOrd="4" destOrd="0" presId="urn:microsoft.com/office/officeart/2005/8/layout/hierarchy1"/>
    <dgm:cxn modelId="{3CF96548-E633-7040-9901-4C1C72157381}" type="presParOf" srcId="{DC627F42-8CB5-4240-BFF9-E8F0D2A1C7B9}" destId="{8603A1C9-2ABF-3349-8858-6585C7051AA1}" srcOrd="5" destOrd="0" presId="urn:microsoft.com/office/officeart/2005/8/layout/hierarchy1"/>
    <dgm:cxn modelId="{89B3990A-8D70-EA46-BDFB-6139B8FD222D}" type="presParOf" srcId="{8603A1C9-2ABF-3349-8858-6585C7051AA1}" destId="{54C2BB1A-D929-6A4D-86AF-743D6CFF8254}" srcOrd="0" destOrd="0" presId="urn:microsoft.com/office/officeart/2005/8/layout/hierarchy1"/>
    <dgm:cxn modelId="{3DF2930A-1575-CB42-AD1F-1CC9841B4A44}" type="presParOf" srcId="{54C2BB1A-D929-6A4D-86AF-743D6CFF8254}" destId="{A631518D-D5F8-0546-9122-5D03B3CE7471}" srcOrd="0" destOrd="0" presId="urn:microsoft.com/office/officeart/2005/8/layout/hierarchy1"/>
    <dgm:cxn modelId="{42A6885C-A0A5-EC4A-BDDC-29BDB729D1F9}" type="presParOf" srcId="{54C2BB1A-D929-6A4D-86AF-743D6CFF8254}" destId="{02162FCD-809A-8744-A26B-CDF3CAADD95E}" srcOrd="1" destOrd="0" presId="urn:microsoft.com/office/officeart/2005/8/layout/hierarchy1"/>
    <dgm:cxn modelId="{071B34BA-1464-E745-9CED-51811C17ED79}" type="presParOf" srcId="{8603A1C9-2ABF-3349-8858-6585C7051AA1}" destId="{FE52DBAC-F57A-3B4B-8080-7EABA0FC78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04512-F338-435C-B696-386322003E4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9254CB-A2FE-44E8-91F7-D7B7492B0FEF}">
      <dgm:prSet/>
      <dgm:spPr/>
      <dgm:t>
        <a:bodyPr/>
        <a:lstStyle/>
        <a:p>
          <a:r>
            <a:rPr lang="en-US"/>
            <a:t>The goal of this analysis is to find any trends associated with the expansion draft in the most recent expansionary phase starting with the 2016 Expansion Draft</a:t>
          </a:r>
        </a:p>
      </dgm:t>
    </dgm:pt>
    <dgm:pt modelId="{411E611B-5C7E-440D-8293-BADE77432A4C}" type="parTrans" cxnId="{25F82C70-87C1-406F-9B60-DDA730A6C663}">
      <dgm:prSet/>
      <dgm:spPr/>
      <dgm:t>
        <a:bodyPr/>
        <a:lstStyle/>
        <a:p>
          <a:endParaRPr lang="en-US"/>
        </a:p>
      </dgm:t>
    </dgm:pt>
    <dgm:pt modelId="{D6E009FF-F8C3-4B43-B357-6E15A105E4BE}" type="sibTrans" cxnId="{25F82C70-87C1-406F-9B60-DDA730A6C663}">
      <dgm:prSet/>
      <dgm:spPr/>
      <dgm:t>
        <a:bodyPr/>
        <a:lstStyle/>
        <a:p>
          <a:endParaRPr lang="en-US"/>
        </a:p>
      </dgm:t>
    </dgm:pt>
    <dgm:pt modelId="{B407E698-1833-4BD5-A9D6-0E703713C3B6}">
      <dgm:prSet/>
      <dgm:spPr/>
      <dgm:t>
        <a:bodyPr/>
        <a:lstStyle/>
        <a:p>
          <a:r>
            <a:rPr lang="en-US"/>
            <a:t>One way to measure influence of the expansion draft is through how important the players chosen are to the team</a:t>
          </a:r>
        </a:p>
      </dgm:t>
    </dgm:pt>
    <dgm:pt modelId="{3D32CF4E-F42D-48FA-87B0-3DC2BDD07F22}" type="parTrans" cxnId="{2B61235F-E095-46FB-99F5-33EF4C67B6D3}">
      <dgm:prSet/>
      <dgm:spPr/>
      <dgm:t>
        <a:bodyPr/>
        <a:lstStyle/>
        <a:p>
          <a:endParaRPr lang="en-US"/>
        </a:p>
      </dgm:t>
    </dgm:pt>
    <dgm:pt modelId="{BB3B77CA-C677-48F4-921C-B4C56226D4A4}" type="sibTrans" cxnId="{2B61235F-E095-46FB-99F5-33EF4C67B6D3}">
      <dgm:prSet/>
      <dgm:spPr/>
      <dgm:t>
        <a:bodyPr/>
        <a:lstStyle/>
        <a:p>
          <a:endParaRPr lang="en-US"/>
        </a:p>
      </dgm:t>
    </dgm:pt>
    <dgm:pt modelId="{BCB55959-A048-4479-B4F9-01BBFD0999EB}">
      <dgm:prSet/>
      <dgm:spPr/>
      <dgm:t>
        <a:bodyPr/>
        <a:lstStyle/>
        <a:p>
          <a:r>
            <a:rPr lang="en-US" dirty="0"/>
            <a:t>Seeing as the publicly available data would have been hard to come by, I used combined minutes from expansion players as a proxy for impact on the team from the expansion draft</a:t>
          </a:r>
        </a:p>
      </dgm:t>
    </dgm:pt>
    <dgm:pt modelId="{BEB7E44F-342A-4C12-875E-31FF299C315B}" type="parTrans" cxnId="{9B0FFE99-07E2-439B-8580-007BA3837FE0}">
      <dgm:prSet/>
      <dgm:spPr/>
      <dgm:t>
        <a:bodyPr/>
        <a:lstStyle/>
        <a:p>
          <a:endParaRPr lang="en-US"/>
        </a:p>
      </dgm:t>
    </dgm:pt>
    <dgm:pt modelId="{7B027EC2-30F7-43AF-BAE1-5BCBC909A820}" type="sibTrans" cxnId="{9B0FFE99-07E2-439B-8580-007BA3837FE0}">
      <dgm:prSet/>
      <dgm:spPr/>
      <dgm:t>
        <a:bodyPr/>
        <a:lstStyle/>
        <a:p>
          <a:endParaRPr lang="en-US"/>
        </a:p>
      </dgm:t>
    </dgm:pt>
    <dgm:pt modelId="{F4E7B82C-C0DB-1B45-A4EB-ADAFC0F0D9BE}" type="pres">
      <dgm:prSet presAssocID="{C7604512-F338-435C-B696-386322003E4E}" presName="Name0" presStyleCnt="0">
        <dgm:presLayoutVars>
          <dgm:dir/>
          <dgm:animLvl val="lvl"/>
          <dgm:resizeHandles val="exact"/>
        </dgm:presLayoutVars>
      </dgm:prSet>
      <dgm:spPr/>
    </dgm:pt>
    <dgm:pt modelId="{17E0335A-2FA7-E440-8FAF-99E0C01DBE76}" type="pres">
      <dgm:prSet presAssocID="{BCB55959-A048-4479-B4F9-01BBFD0999EB}" presName="boxAndChildren" presStyleCnt="0"/>
      <dgm:spPr/>
    </dgm:pt>
    <dgm:pt modelId="{3CEB741E-C9CC-6D46-BD0F-E3DB97DE0DED}" type="pres">
      <dgm:prSet presAssocID="{BCB55959-A048-4479-B4F9-01BBFD0999EB}" presName="parentTextBox" presStyleLbl="node1" presStyleIdx="0" presStyleCnt="3"/>
      <dgm:spPr/>
    </dgm:pt>
    <dgm:pt modelId="{98E37465-FAB0-0240-AA03-F863D793911C}" type="pres">
      <dgm:prSet presAssocID="{BB3B77CA-C677-48F4-921C-B4C56226D4A4}" presName="sp" presStyleCnt="0"/>
      <dgm:spPr/>
    </dgm:pt>
    <dgm:pt modelId="{0568BF76-0492-1843-93BE-869916478DE7}" type="pres">
      <dgm:prSet presAssocID="{B407E698-1833-4BD5-A9D6-0E703713C3B6}" presName="arrowAndChildren" presStyleCnt="0"/>
      <dgm:spPr/>
    </dgm:pt>
    <dgm:pt modelId="{B72AF777-5A6D-FA4E-A222-27FDE092916B}" type="pres">
      <dgm:prSet presAssocID="{B407E698-1833-4BD5-A9D6-0E703713C3B6}" presName="parentTextArrow" presStyleLbl="node1" presStyleIdx="1" presStyleCnt="3"/>
      <dgm:spPr/>
    </dgm:pt>
    <dgm:pt modelId="{3DA481AA-DF4C-BF4B-B6E5-C8A7F69337B4}" type="pres">
      <dgm:prSet presAssocID="{D6E009FF-F8C3-4B43-B357-6E15A105E4BE}" presName="sp" presStyleCnt="0"/>
      <dgm:spPr/>
    </dgm:pt>
    <dgm:pt modelId="{2204E38A-301D-0549-BE69-FA46DC56C566}" type="pres">
      <dgm:prSet presAssocID="{E59254CB-A2FE-44E8-91F7-D7B7492B0FEF}" presName="arrowAndChildren" presStyleCnt="0"/>
      <dgm:spPr/>
    </dgm:pt>
    <dgm:pt modelId="{6B96647A-5F5F-6E48-BFDA-EB8A6CC8BC1D}" type="pres">
      <dgm:prSet presAssocID="{E59254CB-A2FE-44E8-91F7-D7B7492B0FEF}" presName="parentTextArrow" presStyleLbl="node1" presStyleIdx="2" presStyleCnt="3"/>
      <dgm:spPr/>
    </dgm:pt>
  </dgm:ptLst>
  <dgm:cxnLst>
    <dgm:cxn modelId="{2AD96E3B-85B1-2E46-A9E6-DF42F76D72B6}" type="presOf" srcId="{C7604512-F338-435C-B696-386322003E4E}" destId="{F4E7B82C-C0DB-1B45-A4EB-ADAFC0F0D9BE}" srcOrd="0" destOrd="0" presId="urn:microsoft.com/office/officeart/2005/8/layout/process4"/>
    <dgm:cxn modelId="{2B61235F-E095-46FB-99F5-33EF4C67B6D3}" srcId="{C7604512-F338-435C-B696-386322003E4E}" destId="{B407E698-1833-4BD5-A9D6-0E703713C3B6}" srcOrd="1" destOrd="0" parTransId="{3D32CF4E-F42D-48FA-87B0-3DC2BDD07F22}" sibTransId="{BB3B77CA-C677-48F4-921C-B4C56226D4A4}"/>
    <dgm:cxn modelId="{838F6B65-5494-6C4A-B8E8-55FB46511AB8}" type="presOf" srcId="{BCB55959-A048-4479-B4F9-01BBFD0999EB}" destId="{3CEB741E-C9CC-6D46-BD0F-E3DB97DE0DED}" srcOrd="0" destOrd="0" presId="urn:microsoft.com/office/officeart/2005/8/layout/process4"/>
    <dgm:cxn modelId="{25F82C70-87C1-406F-9B60-DDA730A6C663}" srcId="{C7604512-F338-435C-B696-386322003E4E}" destId="{E59254CB-A2FE-44E8-91F7-D7B7492B0FEF}" srcOrd="0" destOrd="0" parTransId="{411E611B-5C7E-440D-8293-BADE77432A4C}" sibTransId="{D6E009FF-F8C3-4B43-B357-6E15A105E4BE}"/>
    <dgm:cxn modelId="{8CDFAF7E-18A8-904A-8D41-AAB46FF191FA}" type="presOf" srcId="{B407E698-1833-4BD5-A9D6-0E703713C3B6}" destId="{B72AF777-5A6D-FA4E-A222-27FDE092916B}" srcOrd="0" destOrd="0" presId="urn:microsoft.com/office/officeart/2005/8/layout/process4"/>
    <dgm:cxn modelId="{9B0FFE99-07E2-439B-8580-007BA3837FE0}" srcId="{C7604512-F338-435C-B696-386322003E4E}" destId="{BCB55959-A048-4479-B4F9-01BBFD0999EB}" srcOrd="2" destOrd="0" parTransId="{BEB7E44F-342A-4C12-875E-31FF299C315B}" sibTransId="{7B027EC2-30F7-43AF-BAE1-5BCBC909A820}"/>
    <dgm:cxn modelId="{B123349D-A4E8-D64F-BF7A-E3FDC24CD0CC}" type="presOf" srcId="{E59254CB-A2FE-44E8-91F7-D7B7492B0FEF}" destId="{6B96647A-5F5F-6E48-BFDA-EB8A6CC8BC1D}" srcOrd="0" destOrd="0" presId="urn:microsoft.com/office/officeart/2005/8/layout/process4"/>
    <dgm:cxn modelId="{35839EA2-0155-B347-AD9E-43EECC9E21C4}" type="presParOf" srcId="{F4E7B82C-C0DB-1B45-A4EB-ADAFC0F0D9BE}" destId="{17E0335A-2FA7-E440-8FAF-99E0C01DBE76}" srcOrd="0" destOrd="0" presId="urn:microsoft.com/office/officeart/2005/8/layout/process4"/>
    <dgm:cxn modelId="{D7DAD16C-BAE3-D64A-9A90-1F0E775C0ED2}" type="presParOf" srcId="{17E0335A-2FA7-E440-8FAF-99E0C01DBE76}" destId="{3CEB741E-C9CC-6D46-BD0F-E3DB97DE0DED}" srcOrd="0" destOrd="0" presId="urn:microsoft.com/office/officeart/2005/8/layout/process4"/>
    <dgm:cxn modelId="{8F8368C3-844F-9D4A-9A91-E9F82E756CB4}" type="presParOf" srcId="{F4E7B82C-C0DB-1B45-A4EB-ADAFC0F0D9BE}" destId="{98E37465-FAB0-0240-AA03-F863D793911C}" srcOrd="1" destOrd="0" presId="urn:microsoft.com/office/officeart/2005/8/layout/process4"/>
    <dgm:cxn modelId="{88489586-3853-F744-B05A-B856ACB78367}" type="presParOf" srcId="{F4E7B82C-C0DB-1B45-A4EB-ADAFC0F0D9BE}" destId="{0568BF76-0492-1843-93BE-869916478DE7}" srcOrd="2" destOrd="0" presId="urn:microsoft.com/office/officeart/2005/8/layout/process4"/>
    <dgm:cxn modelId="{92582D4C-CAB0-6C46-AE89-1BF9E5EC3EDB}" type="presParOf" srcId="{0568BF76-0492-1843-93BE-869916478DE7}" destId="{B72AF777-5A6D-FA4E-A222-27FDE092916B}" srcOrd="0" destOrd="0" presId="urn:microsoft.com/office/officeart/2005/8/layout/process4"/>
    <dgm:cxn modelId="{7662A189-F47F-1744-911B-C319F5E72AEB}" type="presParOf" srcId="{F4E7B82C-C0DB-1B45-A4EB-ADAFC0F0D9BE}" destId="{3DA481AA-DF4C-BF4B-B6E5-C8A7F69337B4}" srcOrd="3" destOrd="0" presId="urn:microsoft.com/office/officeart/2005/8/layout/process4"/>
    <dgm:cxn modelId="{5EDCCD8C-B500-8E4D-B5EA-AE77688F9E24}" type="presParOf" srcId="{F4E7B82C-C0DB-1B45-A4EB-ADAFC0F0D9BE}" destId="{2204E38A-301D-0549-BE69-FA46DC56C566}" srcOrd="4" destOrd="0" presId="urn:microsoft.com/office/officeart/2005/8/layout/process4"/>
    <dgm:cxn modelId="{723D364A-7E06-8F48-82DA-51B20D6B1234}" type="presParOf" srcId="{2204E38A-301D-0549-BE69-FA46DC56C566}" destId="{6B96647A-5F5F-6E48-BFDA-EB8A6CC8BC1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86AA6-98E6-3341-BC38-A31EC068A1EE}">
      <dsp:nvSpPr>
        <dsp:cNvPr id="0" name=""/>
        <dsp:cNvSpPr/>
      </dsp:nvSpPr>
      <dsp:spPr>
        <a:xfrm>
          <a:off x="3867056" y="1283470"/>
          <a:ext cx="2466382" cy="58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946"/>
              </a:lnTo>
              <a:lnTo>
                <a:pt x="2466382" y="399946"/>
              </a:lnTo>
              <a:lnTo>
                <a:pt x="2466382" y="58688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905B9-3BF5-204C-AFA5-8718ACC9EBC7}">
      <dsp:nvSpPr>
        <dsp:cNvPr id="0" name=""/>
        <dsp:cNvSpPr/>
      </dsp:nvSpPr>
      <dsp:spPr>
        <a:xfrm>
          <a:off x="3821336" y="1283470"/>
          <a:ext cx="91440" cy="5868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88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ACFC7-45F9-DC4D-B31B-EAB39944F0BE}">
      <dsp:nvSpPr>
        <dsp:cNvPr id="0" name=""/>
        <dsp:cNvSpPr/>
      </dsp:nvSpPr>
      <dsp:spPr>
        <a:xfrm>
          <a:off x="1400673" y="1283470"/>
          <a:ext cx="2466382" cy="586887"/>
        </a:xfrm>
        <a:custGeom>
          <a:avLst/>
          <a:gdLst/>
          <a:ahLst/>
          <a:cxnLst/>
          <a:rect l="0" t="0" r="0" b="0"/>
          <a:pathLst>
            <a:path>
              <a:moveTo>
                <a:pt x="2466382" y="0"/>
              </a:moveTo>
              <a:lnTo>
                <a:pt x="2466382" y="399946"/>
              </a:lnTo>
              <a:lnTo>
                <a:pt x="0" y="399946"/>
              </a:lnTo>
              <a:lnTo>
                <a:pt x="0" y="58688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276A6-ADFC-F64F-851B-7338BB0BD65D}">
      <dsp:nvSpPr>
        <dsp:cNvPr id="0" name=""/>
        <dsp:cNvSpPr/>
      </dsp:nvSpPr>
      <dsp:spPr>
        <a:xfrm>
          <a:off x="391699" y="2072"/>
          <a:ext cx="2017949" cy="1281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CC85FB-E2E2-854F-870A-1FD2417436F8}">
      <dsp:nvSpPr>
        <dsp:cNvPr id="0" name=""/>
        <dsp:cNvSpPr/>
      </dsp:nvSpPr>
      <dsp:spPr>
        <a:xfrm>
          <a:off x="615915" y="215078"/>
          <a:ext cx="2017949" cy="1281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once-in-a-franchise’s-history expansion draft offers the opportunity snatch players from almost any team</a:t>
          </a:r>
        </a:p>
      </dsp:txBody>
      <dsp:txXfrm>
        <a:off x="653446" y="252609"/>
        <a:ext cx="1942887" cy="1206335"/>
      </dsp:txXfrm>
    </dsp:sp>
    <dsp:sp modelId="{1E7B84DA-D028-3F44-8A29-68B942E1E4EA}">
      <dsp:nvSpPr>
        <dsp:cNvPr id="0" name=""/>
        <dsp:cNvSpPr/>
      </dsp:nvSpPr>
      <dsp:spPr>
        <a:xfrm>
          <a:off x="2858081" y="2072"/>
          <a:ext cx="2017949" cy="1281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95EFC5-7CB3-3E42-B579-7ECF736B2050}">
      <dsp:nvSpPr>
        <dsp:cNvPr id="0" name=""/>
        <dsp:cNvSpPr/>
      </dsp:nvSpPr>
      <dsp:spPr>
        <a:xfrm>
          <a:off x="3082298" y="215078"/>
          <a:ext cx="2017949" cy="1281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By leveling the playing field a bit more, teams have offered unique takes in the recent years</a:t>
          </a:r>
        </a:p>
      </dsp:txBody>
      <dsp:txXfrm>
        <a:off x="3119829" y="252609"/>
        <a:ext cx="1942887" cy="1206335"/>
      </dsp:txXfrm>
    </dsp:sp>
    <dsp:sp modelId="{E83981C9-0B67-9440-8026-1E28123025CE}">
      <dsp:nvSpPr>
        <dsp:cNvPr id="0" name=""/>
        <dsp:cNvSpPr/>
      </dsp:nvSpPr>
      <dsp:spPr>
        <a:xfrm>
          <a:off x="391699" y="1870357"/>
          <a:ext cx="2017949" cy="12813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F7DF09-FAE9-1B43-AEB6-DAE2D4EF900D}">
      <dsp:nvSpPr>
        <dsp:cNvPr id="0" name=""/>
        <dsp:cNvSpPr/>
      </dsp:nvSpPr>
      <dsp:spPr>
        <a:xfrm>
          <a:off x="615915" y="2083363"/>
          <a:ext cx="2017949" cy="1281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Charlotte FC almost made $1 million in GAM through expansion draft trades</a:t>
          </a:r>
        </a:p>
      </dsp:txBody>
      <dsp:txXfrm>
        <a:off x="653446" y="2120894"/>
        <a:ext cx="1942887" cy="1206335"/>
      </dsp:txXfrm>
    </dsp:sp>
    <dsp:sp modelId="{6A615F8B-4498-9A4E-A397-9C14662A2F97}">
      <dsp:nvSpPr>
        <dsp:cNvPr id="0" name=""/>
        <dsp:cNvSpPr/>
      </dsp:nvSpPr>
      <dsp:spPr>
        <a:xfrm>
          <a:off x="2858081" y="1870357"/>
          <a:ext cx="2017949" cy="12813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54575B-BC14-8348-A66B-4142F876F6DE}">
      <dsp:nvSpPr>
        <dsp:cNvPr id="0" name=""/>
        <dsp:cNvSpPr/>
      </dsp:nvSpPr>
      <dsp:spPr>
        <a:xfrm>
          <a:off x="3082298" y="2083363"/>
          <a:ext cx="2017949" cy="1281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LAFC and Atlanta United both utilized trades to pick up Laurent Ciman and Julian Gressel, respectively</a:t>
          </a:r>
        </a:p>
      </dsp:txBody>
      <dsp:txXfrm>
        <a:off x="3119829" y="2120894"/>
        <a:ext cx="1942887" cy="1206335"/>
      </dsp:txXfrm>
    </dsp:sp>
    <dsp:sp modelId="{A631518D-D5F8-0546-9122-5D03B3CE7471}">
      <dsp:nvSpPr>
        <dsp:cNvPr id="0" name=""/>
        <dsp:cNvSpPr/>
      </dsp:nvSpPr>
      <dsp:spPr>
        <a:xfrm>
          <a:off x="5324464" y="1870357"/>
          <a:ext cx="2017949" cy="12813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162FCD-809A-8744-A26B-CDF3CAADD95E}">
      <dsp:nvSpPr>
        <dsp:cNvPr id="0" name=""/>
        <dsp:cNvSpPr/>
      </dsp:nvSpPr>
      <dsp:spPr>
        <a:xfrm>
          <a:off x="5548681" y="2083363"/>
          <a:ext cx="2017949" cy="1281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St. Louis CITY picked up contributors directly into their first team, including Nico Gioacchini and Indiana Vassilev</a:t>
          </a:r>
        </a:p>
      </dsp:txBody>
      <dsp:txXfrm>
        <a:off x="5586212" y="2120894"/>
        <a:ext cx="1942887" cy="1206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41E-C9CC-6D46-BD0F-E3DB97DE0DED}">
      <dsp:nvSpPr>
        <dsp:cNvPr id="0" name=""/>
        <dsp:cNvSpPr/>
      </dsp:nvSpPr>
      <dsp:spPr>
        <a:xfrm>
          <a:off x="0" y="4311443"/>
          <a:ext cx="5295778" cy="1415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Seeing as the publicly available data would have been hard to come by, I used combined minutes from expansion players as a proxy for impact on the team from the expansion draft</a:t>
          </a:r>
        </a:p>
      </dsp:txBody>
      <dsp:txXfrm>
        <a:off x="0" y="4311443"/>
        <a:ext cx="5295778" cy="1415112"/>
      </dsp:txXfrm>
    </dsp:sp>
    <dsp:sp modelId="{B72AF777-5A6D-FA4E-A222-27FDE092916B}">
      <dsp:nvSpPr>
        <dsp:cNvPr id="0" name=""/>
        <dsp:cNvSpPr/>
      </dsp:nvSpPr>
      <dsp:spPr>
        <a:xfrm rot="10800000">
          <a:off x="0" y="2156227"/>
          <a:ext cx="5295778" cy="2176442"/>
        </a:xfrm>
        <a:prstGeom prst="upArrowCallou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way to measure influence of the expansion draft is through how important the players chosen are to the team</a:t>
          </a:r>
        </a:p>
      </dsp:txBody>
      <dsp:txXfrm rot="10800000">
        <a:off x="0" y="2156227"/>
        <a:ext cx="5295778" cy="1414187"/>
      </dsp:txXfrm>
    </dsp:sp>
    <dsp:sp modelId="{6B96647A-5F5F-6E48-BFDA-EB8A6CC8BC1D}">
      <dsp:nvSpPr>
        <dsp:cNvPr id="0" name=""/>
        <dsp:cNvSpPr/>
      </dsp:nvSpPr>
      <dsp:spPr>
        <a:xfrm rot="10800000">
          <a:off x="0" y="1012"/>
          <a:ext cx="5295778" cy="2176442"/>
        </a:xfrm>
        <a:prstGeom prst="upArrowCallou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of this analysis is to find any trends associated with the expansion draft in the most recent expansionary phase starting with the 2016 Expansion Draft</a:t>
          </a:r>
        </a:p>
      </dsp:txBody>
      <dsp:txXfrm rot="10800000">
        <a:off x="0" y="1012"/>
        <a:ext cx="5295778" cy="1414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8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5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8C0854-1576-5F4B-B3BF-E42512E1725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D47A-E569-C74B-ABA2-6664AC3981F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563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7DCC-11E7-93B3-D0C4-6021327E7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Expansion Draft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CD12E-4AFF-F722-CBDC-1BF11656A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Gavin Green</a:t>
            </a:r>
          </a:p>
        </p:txBody>
      </p:sp>
    </p:spTree>
    <p:extLst>
      <p:ext uri="{BB962C8B-B14F-4D97-AF65-F5344CB8AC3E}">
        <p14:creationId xmlns:p14="http://schemas.microsoft.com/office/powerpoint/2010/main" val="291774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70BE-0071-0B21-023B-BB4B87DB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3: Minutes Played vs. Total Points (No Outliers)</a:t>
            </a:r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F3D1C3FC-539A-5E0F-7B0D-DB1B58CCA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842" y="1928192"/>
            <a:ext cx="6921673" cy="4414442"/>
          </a:xfrm>
        </p:spPr>
      </p:pic>
    </p:spTree>
    <p:extLst>
      <p:ext uri="{BB962C8B-B14F-4D97-AF65-F5344CB8AC3E}">
        <p14:creationId xmlns:p14="http://schemas.microsoft.com/office/powerpoint/2010/main" val="165646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70BE-0071-0B21-023B-BB4B87DB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4: Adjusted Minutes Played vs. Total Points (no Outliers)</a:t>
            </a:r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AEFBC844-A193-3E36-7C11-E9613DDE5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929" y="1885285"/>
            <a:ext cx="7150087" cy="4542019"/>
          </a:xfrm>
        </p:spPr>
      </p:pic>
    </p:spTree>
    <p:extLst>
      <p:ext uri="{BB962C8B-B14F-4D97-AF65-F5344CB8AC3E}">
        <p14:creationId xmlns:p14="http://schemas.microsoft.com/office/powerpoint/2010/main" val="128556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F475-B882-FCEB-E3BC-8B75B48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41B7-9D12-0460-1BC3-85FCE190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all these graphs, the strongest predictor of total points was purely expansion draft impact via minutes</a:t>
            </a:r>
          </a:p>
          <a:p>
            <a:r>
              <a:rPr lang="en-US" dirty="0"/>
              <a:t>Graph 1 implies that every 300 minutes played by expansion draft picks leads to an overall point increase in the standings</a:t>
            </a:r>
          </a:p>
          <a:p>
            <a:r>
              <a:rPr lang="en-US" dirty="0"/>
              <a:t>Any control imposed, whether adjusted minutes played or outliers taken out, dropped the confidence level (p-value) and decreased the impact variable (R^2-value)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0287-0416-C409-CEE8-4391F8C8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449D-D8DE-573E-E23D-B9E72F50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predictive power of minutes played on total points is fairly strong and statistically significant</a:t>
            </a:r>
          </a:p>
          <a:p>
            <a:r>
              <a:rPr lang="en-US" dirty="0"/>
              <a:t>However, avenue for this impact might not be all through the expansion draft players</a:t>
            </a:r>
          </a:p>
          <a:p>
            <a:pPr lvl="1"/>
            <a:r>
              <a:rPr lang="en-US" dirty="0"/>
              <a:t>Expansion minutes could simply be an indicator of a well-run organization and a cohesive plan</a:t>
            </a:r>
          </a:p>
          <a:p>
            <a:r>
              <a:rPr lang="en-US" dirty="0"/>
              <a:t>The results imply that receiving allocation money doesn’t do much to increase the points tally at the end of the season</a:t>
            </a:r>
          </a:p>
        </p:txBody>
      </p:sp>
    </p:spTree>
    <p:extLst>
      <p:ext uri="{BB962C8B-B14F-4D97-AF65-F5344CB8AC3E}">
        <p14:creationId xmlns:p14="http://schemas.microsoft.com/office/powerpoint/2010/main" val="97272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4D07-C83B-DA08-324C-D354D8B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222B-F012-8169-EE66-C65EF83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was non-verified publicly available data</a:t>
            </a:r>
          </a:p>
          <a:p>
            <a:r>
              <a:rPr lang="en-US" dirty="0"/>
              <a:t>Very low sample size</a:t>
            </a:r>
          </a:p>
          <a:p>
            <a:r>
              <a:rPr lang="en-US" dirty="0"/>
              <a:t>Confidence outside of traditionally accepted statistically significant level (p&gt;0.1), although, in my experience, this is fairly significant for sports data</a:t>
            </a:r>
          </a:p>
          <a:p>
            <a:r>
              <a:rPr lang="en-US" dirty="0"/>
              <a:t>Minutes is a rather abstract proxy for how good an expansion pick performed</a:t>
            </a:r>
          </a:p>
        </p:txBody>
      </p:sp>
    </p:spTree>
    <p:extLst>
      <p:ext uri="{BB962C8B-B14F-4D97-AF65-F5344CB8AC3E}">
        <p14:creationId xmlns:p14="http://schemas.microsoft.com/office/powerpoint/2010/main" val="31284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AAEF-2B7D-91D1-D5A1-A23B1649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A7F7-8557-F787-87F3-0CFC2810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expansion draft pick’s impact on the field is directly correlated with the overall success of the team</a:t>
            </a:r>
          </a:p>
          <a:p>
            <a:r>
              <a:rPr lang="en-US" dirty="0"/>
              <a:t>While there are plenty of caveats, an impactful expansion draft class is most certainly an indicator of a well-run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2222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A178-6E5E-23EC-ACD6-B4287466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7C7B-EB6B-5C53-3833-5ADCF13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data to measure impact of player than just minutes (</a:t>
            </a:r>
            <a:r>
              <a:rPr lang="en-US" dirty="0" err="1"/>
              <a:t>xg</a:t>
            </a:r>
            <a:r>
              <a:rPr lang="en-US" dirty="0"/>
              <a:t>, goals added, expected threat, goals subtracted for defenders)</a:t>
            </a:r>
          </a:p>
          <a:p>
            <a:r>
              <a:rPr lang="en-US" dirty="0"/>
              <a:t>Extend timeline to 2+ years after expansion</a:t>
            </a:r>
          </a:p>
          <a:p>
            <a:r>
              <a:rPr lang="en-US" dirty="0"/>
              <a:t>Extend to pre-2016 other expansion drafts</a:t>
            </a:r>
          </a:p>
        </p:txBody>
      </p:sp>
    </p:spTree>
    <p:extLst>
      <p:ext uri="{BB962C8B-B14F-4D97-AF65-F5344CB8AC3E}">
        <p14:creationId xmlns:p14="http://schemas.microsoft.com/office/powerpoint/2010/main" val="42825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A68F-3019-13D7-8D85-513ADAE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Expansion Draft is Unique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8C08E7-5B7D-A4DE-2836-0911BC955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0896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6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8DF56-3439-D684-C93F-B377D0C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Analyzing the Expansion Draft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4D5DC-4E35-F84C-8618-46101411A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712030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32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5AD0-0BDD-6C76-125C-A4DAAC52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C6F0BB-CBEB-1E0F-754F-3F08385B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53" y="2529194"/>
            <a:ext cx="7796540" cy="3997828"/>
          </a:xfrm>
        </p:spPr>
        <p:txBody>
          <a:bodyPr/>
          <a:lstStyle/>
          <a:p>
            <a:r>
              <a:rPr lang="en-US" dirty="0"/>
              <a:t>The dataset includes each expansion draft pick since 2016.</a:t>
            </a:r>
          </a:p>
          <a:p>
            <a:r>
              <a:rPr lang="en-US" dirty="0"/>
              <a:t>It includes the minutes they played, allocation money exchanged through trades, and any notes on the player (if they were traded, etc.)</a:t>
            </a:r>
          </a:p>
        </p:txBody>
      </p:sp>
      <p:pic>
        <p:nvPicPr>
          <p:cNvPr id="12" name="Picture 1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441E2AE5-A75F-D34E-7A67-4215794B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50" y="1885285"/>
            <a:ext cx="8634146" cy="10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8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95264-294A-CF7E-9F75-F02BDC46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X-axis: Adjusted Minutes Played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DA28-A388-3684-BF18-4F02C312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440444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Total minutes played: aggregated minutes played for each player over the course of the season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In the case of a trade, minutes played for the individual player becomes the minutes played for the acquired player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To adjust for trades for allocation money, each 100k adds 200 minutes through adjusted minutes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Minutes adjusted accordingly for Nashville and Inter Miami to account for COVID season</a:t>
            </a:r>
          </a:p>
        </p:txBody>
      </p:sp>
      <p:pic>
        <p:nvPicPr>
          <p:cNvPr id="5" name="Picture 4" descr="Analogue wall clock">
            <a:extLst>
              <a:ext uri="{FF2B5EF4-FFF2-40B4-BE49-F238E27FC236}">
                <a16:creationId xmlns:a16="http://schemas.microsoft.com/office/drawing/2014/main" id="{CB02179F-A9E1-EECD-D89F-6CFA6E246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54" r="31267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3CFEB-93F7-1003-6D58-C379444A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49344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Y-axis: Total Points</a:t>
            </a:r>
          </a:p>
        </p:txBody>
      </p:sp>
      <p:pic>
        <p:nvPicPr>
          <p:cNvPr id="5" name="Picture 4" descr="Football ball in goal">
            <a:extLst>
              <a:ext uri="{FF2B5EF4-FFF2-40B4-BE49-F238E27FC236}">
                <a16:creationId xmlns:a16="http://schemas.microsoft.com/office/drawing/2014/main" id="{1BAF9B23-F21E-6646-5261-6577A10B03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14" r="31573" b="-2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364C-A9AE-199F-C694-AF3490F2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104" y="2200275"/>
            <a:ext cx="3012735" cy="3849669"/>
          </a:xfrm>
        </p:spPr>
        <p:txBody>
          <a:bodyPr>
            <a:normAutofit/>
          </a:bodyPr>
          <a:lstStyle/>
          <a:p>
            <a:r>
              <a:rPr lang="en-US" sz="1600" dirty="0"/>
              <a:t>Once aggregated by team, add independent variable for total points won in their first season</a:t>
            </a:r>
          </a:p>
          <a:p>
            <a:r>
              <a:rPr lang="en-US" sz="1600" dirty="0"/>
              <a:t>Adjusted points for Nashville and Inter Miami due to COVID Season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1DC7-9927-C70E-7DE7-CAD58025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Outliers Identified: LAFC, ATL UTD, and STL CITY 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F200-CEDA-38CE-DFAF-F6B2FA92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LAFC: High roster spend and high impact from El Tri mainstay Carlos Vela</a:t>
            </a:r>
          </a:p>
          <a:p>
            <a:r>
              <a:rPr lang="en-US" dirty="0"/>
              <a:t>Atlanta: Very high roster spend and extremely high impact from future premier league player of the month Miguel </a:t>
            </a:r>
            <a:r>
              <a:rPr lang="en-US" dirty="0" err="1"/>
              <a:t>Almiron</a:t>
            </a:r>
            <a:endParaRPr lang="en-US" dirty="0"/>
          </a:p>
          <a:p>
            <a:r>
              <a:rPr lang="en-US" dirty="0"/>
              <a:t>STL City: drastically outpaced their expected goals (very lucky over the course of a season)</a:t>
            </a:r>
          </a:p>
        </p:txBody>
      </p:sp>
    </p:spTree>
    <p:extLst>
      <p:ext uri="{BB962C8B-B14F-4D97-AF65-F5344CB8AC3E}">
        <p14:creationId xmlns:p14="http://schemas.microsoft.com/office/powerpoint/2010/main" val="230542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70BE-0071-0B21-023B-BB4B87DB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1: Minutes Played vs. Total Points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62274AA6-77AB-1B4A-1767-D4E71820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579" y="1713007"/>
            <a:ext cx="6896787" cy="4336937"/>
          </a:xfrm>
        </p:spPr>
      </p:pic>
    </p:spTree>
    <p:extLst>
      <p:ext uri="{BB962C8B-B14F-4D97-AF65-F5344CB8AC3E}">
        <p14:creationId xmlns:p14="http://schemas.microsoft.com/office/powerpoint/2010/main" val="109286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70BE-0071-0B21-023B-BB4B87DB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435" y="436995"/>
            <a:ext cx="8281477" cy="7954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Graph 2: Adjusted Minutes Played vs. Total Points</a:t>
            </a:r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6C3A625A-1F5C-2BE6-22C7-DB1B1EA1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18" y="1788975"/>
            <a:ext cx="7592364" cy="4778655"/>
          </a:xfrm>
        </p:spPr>
      </p:pic>
    </p:spTree>
    <p:extLst>
      <p:ext uri="{BB962C8B-B14F-4D97-AF65-F5344CB8AC3E}">
        <p14:creationId xmlns:p14="http://schemas.microsoft.com/office/powerpoint/2010/main" val="3890719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90</TotalTime>
  <Words>696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Expansion Draft Analysis</vt:lpstr>
      <vt:lpstr>The Expansion Draft is Unique</vt:lpstr>
      <vt:lpstr>Analyzing the Expansion Draft</vt:lpstr>
      <vt:lpstr>The Dataset</vt:lpstr>
      <vt:lpstr>X-axis: Adjusted Minutes Played</vt:lpstr>
      <vt:lpstr>Y-axis: Total Points</vt:lpstr>
      <vt:lpstr>3 Outliers Identified: LAFC, ATL UTD, and STL CITY SC</vt:lpstr>
      <vt:lpstr>Graph 1: Minutes Played vs. Total Points</vt:lpstr>
      <vt:lpstr>Graph 2: Adjusted Minutes Played vs. Total Points</vt:lpstr>
      <vt:lpstr>Graph 3: Minutes Played vs. Total Points (No Outliers)</vt:lpstr>
      <vt:lpstr>Graph 4: Adjusted Minutes Played vs. Total Points (no Outliers)</vt:lpstr>
      <vt:lpstr>Results</vt:lpstr>
      <vt:lpstr>Interpretation</vt:lpstr>
      <vt:lpstr>Caveats</vt:lpstr>
      <vt:lpstr>Conclusion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Expansion Draft Analysis</dc:title>
  <dc:creator>Gavin Green</dc:creator>
  <cp:lastModifiedBy>Gavin Green</cp:lastModifiedBy>
  <cp:revision>1</cp:revision>
  <dcterms:created xsi:type="dcterms:W3CDTF">2024-04-27T16:13:11Z</dcterms:created>
  <dcterms:modified xsi:type="dcterms:W3CDTF">2024-04-27T17:43:58Z</dcterms:modified>
</cp:coreProperties>
</file>