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79" r:id="rId4"/>
    <p:sldId id="281" r:id="rId6"/>
    <p:sldId id="303" r:id="rId7"/>
    <p:sldId id="304" r:id="rId8"/>
    <p:sldId id="320" r:id="rId9"/>
    <p:sldId id="321" r:id="rId10"/>
    <p:sldId id="302" r:id="rId11"/>
    <p:sldId id="278" r:id="rId12"/>
    <p:sldId id="301" r:id="rId13"/>
    <p:sldId id="305" r:id="rId14"/>
    <p:sldId id="306" r:id="rId15"/>
    <p:sldId id="307" r:id="rId16"/>
    <p:sldId id="261" r:id="rId17"/>
    <p:sldId id="262" r:id="rId18"/>
    <p:sldId id="268" r:id="rId19"/>
    <p:sldId id="273" r:id="rId20"/>
    <p:sldId id="274" r:id="rId21"/>
    <p:sldId id="275" r:id="rId22"/>
    <p:sldId id="300" r:id="rId23"/>
    <p:sldId id="298" r:id="rId24"/>
    <p:sldId id="29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1138" y="-394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Ref>
              <c:f>{1,1,1,1,1,1,1,1,1,1}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area"/>
        <c:axId val="139418368"/>
        <c:axId val="140181504"/>
      </c:bubbleChart>
      <c:valAx>
        <c:axId val="13941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1504"/>
        <c:crosses val="autoZero"/>
        <c:crossBetween val="midCat"/>
      </c:valAx>
      <c:valAx>
        <c:axId val="14018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3941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82656"/>
        <c:axId val="140183232"/>
      </c:scatterChart>
      <c:valAx>
        <c:axId val="1401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3232"/>
        <c:crosses val="autoZero"/>
        <c:crossBetween val="midCat"/>
      </c:valAx>
      <c:valAx>
        <c:axId val="1401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20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1920"/>
        <c:axId val="140198464"/>
      </c:scatterChart>
      <c:valAx>
        <c:axId val="1402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98464"/>
        <c:crosses val="autoZero"/>
        <c:crossBetween val="midCat"/>
      </c:valAx>
      <c:valAx>
        <c:axId val="1401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2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https://onesignal.com/blog/thread-safety-rust/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 userDrawn="1"/>
        </p:nvSpPr>
        <p:spPr>
          <a:xfrm>
            <a:off x="11379200" y="6314440"/>
            <a:ext cx="292100" cy="2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31616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Send + </a:t>
            </a: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Sync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Concurrency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Thread Safety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Reference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490"/>
            <a:ext cx="105575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RUST </a:t>
            </a:r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Quiz</a:t>
            </a:r>
            <a:endParaRPr lang="en-US" altLang="zh-CN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47495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The std::sync::mpsc::Sender类型属于多生产者单一消费者模型生产者一方 。它被设想在用户调用</a:t>
            </a:r>
            <a:r>
              <a:rPr lang="zh-CN" altLang="en-US">
                <a:sym typeface="+mn-ea"/>
              </a:rPr>
              <a:t>Sender::clone的时候被使用，并且每个线程只有一个拥有所有权的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这个模式允许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是不同步（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）的，因为每个单独的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实例没有必要是在多线程间是同步的。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只需要实例可以从一个线程移动到另一个线程，所有权保持一致。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3587199" y="636436"/>
            <a:ext cx="5017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Sender &amp; RwLock &amp; Mutex &amp; 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1695" y="1539875"/>
            <a:ext cx="6990715" cy="3623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1695" y="5316220"/>
            <a:ext cx="69907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https://github.com/rust-lang/rust/blob/b0c6527912cee113b29a33d7db0e801a58a94de5/library/std/src/sync/mutex.rs</a:t>
            </a:r>
            <a:endParaRPr lang="zh-CN" altLang="en-US" sz="1000"/>
          </a:p>
          <a:p>
            <a:r>
              <a:rPr lang="zh-CN" altLang="en-US" sz="1000"/>
              <a:t>https://github.com/rust-lang/rust/blob/b0c6527912cee113b29a33d7db0e801a58a94de5/library/std/src/sync/rwlock.rs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5665" y="1568450"/>
            <a:ext cx="71545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Sender&lt;T&gt;是不同步的。所以一个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同时在多线程间有多个不可变引用是不安全的。考虑到Sender::send(&amp;self) 仅需要一个不可变引用，这里需要使用某些内部可变性</a:t>
            </a:r>
            <a:r>
              <a:rPr lang="zh-CN" altLang="en-US">
                <a:sym typeface="+mn-ea"/>
              </a:rPr>
              <a:t>机制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Mutex&lt;T&gt; 是</a:t>
            </a:r>
            <a:r>
              <a:rPr lang="en-US" altLang="zh-CN">
                <a:sym typeface="+mn-ea"/>
              </a:rPr>
              <a:t>Send+Sync </a:t>
            </a:r>
            <a:r>
              <a:rPr lang="zh-CN" altLang="en-US">
                <a:sym typeface="+mn-ea"/>
              </a:rPr>
              <a:t>只要其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里的对象永远不会有多个不可变的引用同时活跃在多线程中，这是因为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不允许同时有多个锁(read </a:t>
            </a:r>
            <a:r>
              <a:rPr lang="zh-CN" altLang="en-US">
                <a:sym typeface="+mn-ea"/>
              </a:rPr>
              <a:t>或者 write)。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RwLock&lt;T&gt; 是 Send只要T 是Send, 但是它是Sync如果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是Send + Sync. 因为大多数类型是Send + Sync, 所以大多数情况下没有问题。在</a:t>
            </a:r>
            <a:r>
              <a:rPr lang="en-US" altLang="zh-CN">
                <a:sym typeface="+mn-ea"/>
              </a:rPr>
              <a:t>RwLock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Sender&lt;T&gt;</a:t>
            </a:r>
            <a:r>
              <a:rPr lang="zh-CN" altLang="en-US">
                <a:sym typeface="+mn-ea"/>
              </a:rPr>
              <a:t>如果不是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，才会造成问题。RwLock允许同时多个</a:t>
            </a:r>
            <a:r>
              <a:rPr lang="zh-CN" altLang="en-US">
                <a:sym typeface="+mn-ea"/>
              </a:rPr>
              <a:t>读锁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Arc&lt;T&gt; 是 Send 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Sync如果其底层T 是 Send + Sync, 这意味着，我们不能跨线程传送</a:t>
            </a:r>
            <a:r>
              <a:rPr lang="en-US" altLang="zh-CN">
                <a:sym typeface="+mn-ea"/>
              </a:rPr>
              <a:t>Arc&lt;T&gt;</a:t>
            </a:r>
            <a:r>
              <a:rPr lang="zh-CN" altLang="en-US">
                <a:sym typeface="+mn-ea"/>
              </a:rPr>
              <a:t>当T: !Sync.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3551" y="2195103"/>
              <a:ext cx="81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CONSULTING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4659" y="4525703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BUSINESS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046" y="2195103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 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ANALYSIS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221" y="452570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PRODUCT INFO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344" y="219510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WEB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 STRATEGY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2739" y="4525703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CREATIVITY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9759" y="2195103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MARKETING’S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7356" y="4525703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professional communities for extensive functionalities.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3819" y="2527021"/>
            <a:ext cx="1112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Key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665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4235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950,20k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42354" y="3614548"/>
            <a:ext cx="457200" cy="2743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819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EVERLAND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1531" y="2527021"/>
            <a:ext cx="1475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Calendar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1100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76797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200,05k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76797" y="3614548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531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CUSCO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973" y="2527021"/>
            <a:ext cx="1303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Media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3104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42%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52674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350,11k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6744" y="3614548"/>
            <a:ext cx="45720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65973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962661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7104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2392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5257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67509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4533" y="68591"/>
                </a:moveTo>
                <a:cubicBezTo>
                  <a:pt x="106208" y="68628"/>
                  <a:pt x="107901" y="69502"/>
                  <a:pt x="109612" y="71214"/>
                </a:cubicBezTo>
                <a:cubicBezTo>
                  <a:pt x="113035" y="74637"/>
                  <a:pt x="113110" y="77986"/>
                  <a:pt x="109835" y="81260"/>
                </a:cubicBezTo>
                <a:lnTo>
                  <a:pt x="83939" y="107156"/>
                </a:lnTo>
                <a:lnTo>
                  <a:pt x="164306" y="107156"/>
                </a:lnTo>
                <a:cubicBezTo>
                  <a:pt x="166390" y="107156"/>
                  <a:pt x="168102" y="107826"/>
                  <a:pt x="169441" y="109165"/>
                </a:cubicBezTo>
                <a:cubicBezTo>
                  <a:pt x="170781" y="110505"/>
                  <a:pt x="171450" y="112142"/>
                  <a:pt x="171450" y="114076"/>
                </a:cubicBezTo>
                <a:cubicBezTo>
                  <a:pt x="171450" y="116011"/>
                  <a:pt x="170781" y="117723"/>
                  <a:pt x="169441" y="119211"/>
                </a:cubicBezTo>
                <a:cubicBezTo>
                  <a:pt x="168102" y="120699"/>
                  <a:pt x="166390" y="121443"/>
                  <a:pt x="164306" y="121443"/>
                </a:cubicBezTo>
                <a:lnTo>
                  <a:pt x="83493" y="121443"/>
                </a:lnTo>
                <a:lnTo>
                  <a:pt x="109835" y="147786"/>
                </a:lnTo>
                <a:cubicBezTo>
                  <a:pt x="113110" y="151060"/>
                  <a:pt x="113110" y="154335"/>
                  <a:pt x="109835" y="157609"/>
                </a:cubicBezTo>
                <a:cubicBezTo>
                  <a:pt x="108347" y="159097"/>
                  <a:pt x="106636" y="159841"/>
                  <a:pt x="104701" y="159841"/>
                </a:cubicBezTo>
                <a:cubicBezTo>
                  <a:pt x="102766" y="159841"/>
                  <a:pt x="101055" y="159097"/>
                  <a:pt x="99566" y="157609"/>
                </a:cubicBezTo>
                <a:lnTo>
                  <a:pt x="57597" y="114300"/>
                </a:lnTo>
                <a:lnTo>
                  <a:pt x="99566" y="70991"/>
                </a:lnTo>
                <a:cubicBezTo>
                  <a:pt x="101203" y="69354"/>
                  <a:pt x="102859" y="68554"/>
                  <a:pt x="104533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95892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5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1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1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04254" y="3143903"/>
            <a:ext cx="812143" cy="768010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46"/>
          <p:cNvSpPr/>
          <p:nvPr/>
        </p:nvSpPr>
        <p:spPr>
          <a:xfrm rot="20280238">
            <a:off x="4403096" y="3143903"/>
            <a:ext cx="752310" cy="768010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7"/>
          <p:cNvSpPr/>
          <p:nvPr/>
        </p:nvSpPr>
        <p:spPr>
          <a:xfrm rot="20338580">
            <a:off x="8261232" y="3143968"/>
            <a:ext cx="701383" cy="767881"/>
          </a:xfrm>
          <a:custGeom>
            <a:avLst/>
            <a:gdLst/>
            <a:ahLst/>
            <a:cxnLst/>
            <a:rect l="l" t="t" r="r" b="b"/>
            <a:pathLst>
              <a:path w="167925" h="183846">
                <a:moveTo>
                  <a:pt x="82429" y="155957"/>
                </a:moveTo>
                <a:lnTo>
                  <a:pt x="82429" y="156871"/>
                </a:lnTo>
                <a:lnTo>
                  <a:pt x="82886" y="156642"/>
                </a:lnTo>
                <a:cubicBezTo>
                  <a:pt x="82733" y="156490"/>
                  <a:pt x="82581" y="156261"/>
                  <a:pt x="82429" y="155957"/>
                </a:cubicBezTo>
                <a:close/>
                <a:moveTo>
                  <a:pt x="113061" y="143612"/>
                </a:moveTo>
                <a:cubicBezTo>
                  <a:pt x="113213" y="143765"/>
                  <a:pt x="113290" y="143993"/>
                  <a:pt x="113290" y="144298"/>
                </a:cubicBezTo>
                <a:lnTo>
                  <a:pt x="113747" y="144069"/>
                </a:lnTo>
                <a:lnTo>
                  <a:pt x="113518" y="143841"/>
                </a:lnTo>
                <a:close/>
                <a:moveTo>
                  <a:pt x="78314" y="115151"/>
                </a:moveTo>
                <a:cubicBezTo>
                  <a:pt x="79076" y="114999"/>
                  <a:pt x="79914" y="115190"/>
                  <a:pt x="80828" y="115723"/>
                </a:cubicBezTo>
                <a:cubicBezTo>
                  <a:pt x="82505" y="116790"/>
                  <a:pt x="94468" y="124334"/>
                  <a:pt x="116719" y="138354"/>
                </a:cubicBezTo>
                <a:cubicBezTo>
                  <a:pt x="117938" y="139116"/>
                  <a:pt x="118471" y="140107"/>
                  <a:pt x="118319" y="141326"/>
                </a:cubicBezTo>
                <a:cubicBezTo>
                  <a:pt x="119995" y="140564"/>
                  <a:pt x="121367" y="140945"/>
                  <a:pt x="122434" y="142469"/>
                </a:cubicBezTo>
                <a:cubicBezTo>
                  <a:pt x="123500" y="144298"/>
                  <a:pt x="123196" y="145822"/>
                  <a:pt x="121519" y="147041"/>
                </a:cubicBezTo>
                <a:cubicBezTo>
                  <a:pt x="116490" y="150242"/>
                  <a:pt x="109251" y="153594"/>
                  <a:pt x="99802" y="157100"/>
                </a:cubicBezTo>
                <a:cubicBezTo>
                  <a:pt x="89591" y="160910"/>
                  <a:pt x="83495" y="163272"/>
                  <a:pt x="81514" y="164186"/>
                </a:cubicBezTo>
                <a:cubicBezTo>
                  <a:pt x="80905" y="164948"/>
                  <a:pt x="80066" y="165329"/>
                  <a:pt x="79000" y="165329"/>
                </a:cubicBezTo>
                <a:lnTo>
                  <a:pt x="78314" y="165786"/>
                </a:lnTo>
                <a:cubicBezTo>
                  <a:pt x="76485" y="166701"/>
                  <a:pt x="75075" y="166205"/>
                  <a:pt x="74085" y="164300"/>
                </a:cubicBezTo>
                <a:cubicBezTo>
                  <a:pt x="73094" y="162395"/>
                  <a:pt x="73589" y="160910"/>
                  <a:pt x="75571" y="159843"/>
                </a:cubicBezTo>
                <a:lnTo>
                  <a:pt x="75799" y="159843"/>
                </a:lnTo>
                <a:cubicBezTo>
                  <a:pt x="76561" y="142164"/>
                  <a:pt x="76942" y="129210"/>
                  <a:pt x="76942" y="120981"/>
                </a:cubicBezTo>
                <a:cubicBezTo>
                  <a:pt x="75418" y="119762"/>
                  <a:pt x="75190" y="118314"/>
                  <a:pt x="76256" y="116637"/>
                </a:cubicBezTo>
                <a:cubicBezTo>
                  <a:pt x="76866" y="115799"/>
                  <a:pt x="77552" y="115304"/>
                  <a:pt x="78314" y="115151"/>
                </a:cubicBezTo>
                <a:close/>
                <a:moveTo>
                  <a:pt x="160838" y="102236"/>
                </a:moveTo>
                <a:cubicBezTo>
                  <a:pt x="160229" y="102845"/>
                  <a:pt x="159467" y="103150"/>
                  <a:pt x="158552" y="103150"/>
                </a:cubicBezTo>
                <a:cubicBezTo>
                  <a:pt x="149713" y="103150"/>
                  <a:pt x="138588" y="103455"/>
                  <a:pt x="125177" y="104064"/>
                </a:cubicBezTo>
                <a:lnTo>
                  <a:pt x="90430" y="105436"/>
                </a:lnTo>
                <a:cubicBezTo>
                  <a:pt x="80371" y="105741"/>
                  <a:pt x="69094" y="105779"/>
                  <a:pt x="56597" y="105550"/>
                </a:cubicBezTo>
                <a:cubicBezTo>
                  <a:pt x="44100" y="105322"/>
                  <a:pt x="32670" y="104598"/>
                  <a:pt x="22307" y="103379"/>
                </a:cubicBezTo>
                <a:cubicBezTo>
                  <a:pt x="22307" y="108408"/>
                  <a:pt x="22459" y="119228"/>
                  <a:pt x="22764" y="135840"/>
                </a:cubicBezTo>
                <a:cubicBezTo>
                  <a:pt x="23069" y="152451"/>
                  <a:pt x="23221" y="165253"/>
                  <a:pt x="23221" y="174245"/>
                </a:cubicBezTo>
                <a:cubicBezTo>
                  <a:pt x="31298" y="174702"/>
                  <a:pt x="37585" y="174892"/>
                  <a:pt x="42081" y="174816"/>
                </a:cubicBezTo>
                <a:cubicBezTo>
                  <a:pt x="46577" y="174740"/>
                  <a:pt x="52939" y="174549"/>
                  <a:pt x="61169" y="174245"/>
                </a:cubicBezTo>
                <a:cubicBezTo>
                  <a:pt x="69398" y="173940"/>
                  <a:pt x="75875" y="173787"/>
                  <a:pt x="80600" y="173787"/>
                </a:cubicBezTo>
                <a:cubicBezTo>
                  <a:pt x="89287" y="173787"/>
                  <a:pt x="102203" y="174054"/>
                  <a:pt x="119348" y="174587"/>
                </a:cubicBezTo>
                <a:cubicBezTo>
                  <a:pt x="136493" y="175121"/>
                  <a:pt x="149332" y="175388"/>
                  <a:pt x="157867" y="175388"/>
                </a:cubicBezTo>
                <a:cubicBezTo>
                  <a:pt x="158019" y="171578"/>
                  <a:pt x="158095" y="165329"/>
                  <a:pt x="158095" y="156642"/>
                </a:cubicBezTo>
                <a:cubicBezTo>
                  <a:pt x="157943" y="147041"/>
                  <a:pt x="158095" y="139497"/>
                  <a:pt x="158552" y="134011"/>
                </a:cubicBezTo>
                <a:cubicBezTo>
                  <a:pt x="159619" y="121209"/>
                  <a:pt x="160381" y="110618"/>
                  <a:pt x="160838" y="102236"/>
                </a:cubicBezTo>
                <a:close/>
                <a:moveTo>
                  <a:pt x="161067" y="97664"/>
                </a:moveTo>
                <a:lnTo>
                  <a:pt x="160838" y="97892"/>
                </a:lnTo>
                <a:lnTo>
                  <a:pt x="161067" y="97892"/>
                </a:lnTo>
                <a:close/>
                <a:moveTo>
                  <a:pt x="87686" y="83490"/>
                </a:moveTo>
                <a:cubicBezTo>
                  <a:pt x="80981" y="83643"/>
                  <a:pt x="74809" y="83719"/>
                  <a:pt x="69170" y="83719"/>
                </a:cubicBezTo>
                <a:cubicBezTo>
                  <a:pt x="68255" y="84786"/>
                  <a:pt x="66046" y="88139"/>
                  <a:pt x="62540" y="93777"/>
                </a:cubicBezTo>
                <a:cubicBezTo>
                  <a:pt x="61321" y="96063"/>
                  <a:pt x="60102" y="97892"/>
                  <a:pt x="58883" y="99264"/>
                </a:cubicBezTo>
                <a:lnTo>
                  <a:pt x="77171" y="99264"/>
                </a:lnTo>
                <a:lnTo>
                  <a:pt x="77628" y="98349"/>
                </a:lnTo>
                <a:cubicBezTo>
                  <a:pt x="80524" y="94844"/>
                  <a:pt x="83876" y="89891"/>
                  <a:pt x="87686" y="83490"/>
                </a:cubicBezTo>
                <a:close/>
                <a:moveTo>
                  <a:pt x="121062" y="83262"/>
                </a:moveTo>
                <a:cubicBezTo>
                  <a:pt x="110699" y="83414"/>
                  <a:pt x="103841" y="83490"/>
                  <a:pt x="100488" y="83490"/>
                </a:cubicBezTo>
                <a:cubicBezTo>
                  <a:pt x="100488" y="83795"/>
                  <a:pt x="100412" y="84024"/>
                  <a:pt x="100259" y="84176"/>
                </a:cubicBezTo>
                <a:cubicBezTo>
                  <a:pt x="98888" y="86615"/>
                  <a:pt x="96678" y="89739"/>
                  <a:pt x="93630" y="93549"/>
                </a:cubicBezTo>
                <a:lnTo>
                  <a:pt x="89744" y="98807"/>
                </a:lnTo>
                <a:cubicBezTo>
                  <a:pt x="94621" y="98654"/>
                  <a:pt x="102698" y="98349"/>
                  <a:pt x="113975" y="97892"/>
                </a:cubicBezTo>
                <a:cubicBezTo>
                  <a:pt x="113671" y="97130"/>
                  <a:pt x="113671" y="96292"/>
                  <a:pt x="113975" y="95378"/>
                </a:cubicBezTo>
                <a:cubicBezTo>
                  <a:pt x="114890" y="93549"/>
                  <a:pt x="116414" y="90882"/>
                  <a:pt x="118547" y="87377"/>
                </a:cubicBezTo>
                <a:cubicBezTo>
                  <a:pt x="119614" y="85548"/>
                  <a:pt x="120452" y="84176"/>
                  <a:pt x="121062" y="83262"/>
                </a:cubicBezTo>
                <a:close/>
                <a:moveTo>
                  <a:pt x="37166" y="83262"/>
                </a:moveTo>
                <a:cubicBezTo>
                  <a:pt x="37166" y="83719"/>
                  <a:pt x="37013" y="84176"/>
                  <a:pt x="36709" y="84633"/>
                </a:cubicBezTo>
                <a:cubicBezTo>
                  <a:pt x="31984" y="91949"/>
                  <a:pt x="29012" y="96292"/>
                  <a:pt x="27793" y="97664"/>
                </a:cubicBezTo>
                <a:cubicBezTo>
                  <a:pt x="33584" y="98121"/>
                  <a:pt x="39604" y="98502"/>
                  <a:pt x="45853" y="98807"/>
                </a:cubicBezTo>
                <a:cubicBezTo>
                  <a:pt x="46005" y="98197"/>
                  <a:pt x="46234" y="97664"/>
                  <a:pt x="46538" y="97206"/>
                </a:cubicBezTo>
                <a:cubicBezTo>
                  <a:pt x="52025" y="90806"/>
                  <a:pt x="55530" y="86234"/>
                  <a:pt x="57054" y="83490"/>
                </a:cubicBezTo>
                <a:cubicBezTo>
                  <a:pt x="50044" y="83490"/>
                  <a:pt x="43414" y="83414"/>
                  <a:pt x="37166" y="83262"/>
                </a:cubicBezTo>
                <a:close/>
                <a:moveTo>
                  <a:pt x="156724" y="82805"/>
                </a:moveTo>
                <a:cubicBezTo>
                  <a:pt x="150323" y="82805"/>
                  <a:pt x="142931" y="82881"/>
                  <a:pt x="134549" y="83033"/>
                </a:cubicBezTo>
                <a:cubicBezTo>
                  <a:pt x="134549" y="83186"/>
                  <a:pt x="134473" y="83414"/>
                  <a:pt x="134321" y="83719"/>
                </a:cubicBezTo>
                <a:cubicBezTo>
                  <a:pt x="133711" y="84481"/>
                  <a:pt x="132873" y="85814"/>
                  <a:pt x="131806" y="87719"/>
                </a:cubicBezTo>
                <a:cubicBezTo>
                  <a:pt x="130739" y="89624"/>
                  <a:pt x="129673" y="91377"/>
                  <a:pt x="128606" y="92977"/>
                </a:cubicBezTo>
                <a:cubicBezTo>
                  <a:pt x="127539" y="94577"/>
                  <a:pt x="126396" y="96063"/>
                  <a:pt x="125177" y="97435"/>
                </a:cubicBezTo>
                <a:cubicBezTo>
                  <a:pt x="135083" y="97130"/>
                  <a:pt x="143541" y="96902"/>
                  <a:pt x="150551" y="96749"/>
                </a:cubicBezTo>
                <a:lnTo>
                  <a:pt x="150551" y="96521"/>
                </a:lnTo>
                <a:lnTo>
                  <a:pt x="154438" y="88062"/>
                </a:lnTo>
                <a:cubicBezTo>
                  <a:pt x="155504" y="85929"/>
                  <a:pt x="156266" y="84176"/>
                  <a:pt x="156724" y="82805"/>
                </a:cubicBezTo>
                <a:close/>
                <a:moveTo>
                  <a:pt x="22078" y="82576"/>
                </a:moveTo>
                <a:lnTo>
                  <a:pt x="22078" y="94463"/>
                </a:lnTo>
                <a:cubicBezTo>
                  <a:pt x="23755" y="92634"/>
                  <a:pt x="26422" y="88824"/>
                  <a:pt x="30079" y="83033"/>
                </a:cubicBezTo>
                <a:close/>
                <a:moveTo>
                  <a:pt x="10191" y="64517"/>
                </a:moveTo>
                <a:lnTo>
                  <a:pt x="12706" y="67946"/>
                </a:lnTo>
                <a:cubicBezTo>
                  <a:pt x="15601" y="71756"/>
                  <a:pt x="17735" y="74651"/>
                  <a:pt x="19106" y="76632"/>
                </a:cubicBezTo>
                <a:cubicBezTo>
                  <a:pt x="19411" y="75870"/>
                  <a:pt x="20021" y="75413"/>
                  <a:pt x="20935" y="75261"/>
                </a:cubicBezTo>
                <a:cubicBezTo>
                  <a:pt x="24440" y="74194"/>
                  <a:pt x="28174" y="72899"/>
                  <a:pt x="32137" y="71375"/>
                </a:cubicBezTo>
                <a:cubicBezTo>
                  <a:pt x="29546" y="70765"/>
                  <a:pt x="26117" y="69698"/>
                  <a:pt x="21850" y="68174"/>
                </a:cubicBezTo>
                <a:cubicBezTo>
                  <a:pt x="16363" y="66345"/>
                  <a:pt x="12477" y="65126"/>
                  <a:pt x="10191" y="64517"/>
                </a:cubicBezTo>
                <a:close/>
                <a:moveTo>
                  <a:pt x="37623" y="52401"/>
                </a:moveTo>
                <a:cubicBezTo>
                  <a:pt x="29851" y="55906"/>
                  <a:pt x="23602" y="58573"/>
                  <a:pt x="18878" y="60402"/>
                </a:cubicBezTo>
                <a:lnTo>
                  <a:pt x="23907" y="62231"/>
                </a:lnTo>
                <a:cubicBezTo>
                  <a:pt x="29089" y="63907"/>
                  <a:pt x="33051" y="65050"/>
                  <a:pt x="35794" y="65660"/>
                </a:cubicBezTo>
                <a:cubicBezTo>
                  <a:pt x="37623" y="66117"/>
                  <a:pt x="38461" y="67260"/>
                  <a:pt x="38309" y="69089"/>
                </a:cubicBezTo>
                <a:lnTo>
                  <a:pt x="44252" y="66574"/>
                </a:lnTo>
                <a:lnTo>
                  <a:pt x="57283" y="60859"/>
                </a:lnTo>
                <a:lnTo>
                  <a:pt x="49739" y="58344"/>
                </a:lnTo>
                <a:cubicBezTo>
                  <a:pt x="44405" y="56516"/>
                  <a:pt x="40366" y="54534"/>
                  <a:pt x="37623" y="52401"/>
                </a:cubicBezTo>
                <a:close/>
                <a:moveTo>
                  <a:pt x="69627" y="37999"/>
                </a:moveTo>
                <a:lnTo>
                  <a:pt x="52253" y="45543"/>
                </a:lnTo>
                <a:cubicBezTo>
                  <a:pt x="53777" y="46152"/>
                  <a:pt x="55682" y="46991"/>
                  <a:pt x="57968" y="48057"/>
                </a:cubicBezTo>
                <a:cubicBezTo>
                  <a:pt x="63607" y="50801"/>
                  <a:pt x="66808" y="52325"/>
                  <a:pt x="67570" y="52629"/>
                </a:cubicBezTo>
                <a:cubicBezTo>
                  <a:pt x="69094" y="53239"/>
                  <a:pt x="69779" y="54382"/>
                  <a:pt x="69627" y="56058"/>
                </a:cubicBezTo>
                <a:lnTo>
                  <a:pt x="89287" y="48515"/>
                </a:lnTo>
                <a:cubicBezTo>
                  <a:pt x="87153" y="47905"/>
                  <a:pt x="84638" y="46838"/>
                  <a:pt x="81743" y="45314"/>
                </a:cubicBezTo>
                <a:lnTo>
                  <a:pt x="71456" y="40056"/>
                </a:lnTo>
                <a:cubicBezTo>
                  <a:pt x="70389" y="39599"/>
                  <a:pt x="69779" y="38913"/>
                  <a:pt x="69627" y="37999"/>
                </a:cubicBezTo>
                <a:close/>
                <a:moveTo>
                  <a:pt x="102088" y="24054"/>
                </a:moveTo>
                <a:lnTo>
                  <a:pt x="82886" y="32284"/>
                </a:lnTo>
                <a:cubicBezTo>
                  <a:pt x="84867" y="33198"/>
                  <a:pt x="87153" y="34341"/>
                  <a:pt x="89744" y="35713"/>
                </a:cubicBezTo>
                <a:cubicBezTo>
                  <a:pt x="95078" y="38761"/>
                  <a:pt x="98507" y="40590"/>
                  <a:pt x="100031" y="41199"/>
                </a:cubicBezTo>
                <a:cubicBezTo>
                  <a:pt x="101098" y="41809"/>
                  <a:pt x="101707" y="42723"/>
                  <a:pt x="101860" y="43943"/>
                </a:cubicBezTo>
                <a:lnTo>
                  <a:pt x="126091" y="34341"/>
                </a:lnTo>
                <a:cubicBezTo>
                  <a:pt x="119081" y="30836"/>
                  <a:pt x="111308" y="27483"/>
                  <a:pt x="102774" y="24283"/>
                </a:cubicBezTo>
                <a:cubicBezTo>
                  <a:pt x="102469" y="24131"/>
                  <a:pt x="102241" y="24054"/>
                  <a:pt x="102088" y="24054"/>
                </a:cubicBezTo>
                <a:close/>
                <a:moveTo>
                  <a:pt x="140493" y="7367"/>
                </a:moveTo>
                <a:cubicBezTo>
                  <a:pt x="135464" y="8586"/>
                  <a:pt x="127310" y="11939"/>
                  <a:pt x="116033" y="17425"/>
                </a:cubicBezTo>
                <a:lnTo>
                  <a:pt x="122434" y="20397"/>
                </a:lnTo>
                <a:cubicBezTo>
                  <a:pt x="127006" y="22683"/>
                  <a:pt x="130587" y="24207"/>
                  <a:pt x="133178" y="24969"/>
                </a:cubicBezTo>
                <a:cubicBezTo>
                  <a:pt x="133940" y="25121"/>
                  <a:pt x="134549" y="25578"/>
                  <a:pt x="135007" y="26340"/>
                </a:cubicBezTo>
                <a:cubicBezTo>
                  <a:pt x="135464" y="27102"/>
                  <a:pt x="135540" y="27941"/>
                  <a:pt x="135235" y="28855"/>
                </a:cubicBezTo>
                <a:cubicBezTo>
                  <a:pt x="134778" y="30684"/>
                  <a:pt x="133559" y="31446"/>
                  <a:pt x="131578" y="31141"/>
                </a:cubicBezTo>
                <a:cubicBezTo>
                  <a:pt x="131730" y="31446"/>
                  <a:pt x="131806" y="31751"/>
                  <a:pt x="131806" y="32055"/>
                </a:cubicBezTo>
                <a:cubicBezTo>
                  <a:pt x="137445" y="29769"/>
                  <a:pt x="142703" y="27483"/>
                  <a:pt x="147580" y="25197"/>
                </a:cubicBezTo>
                <a:cubicBezTo>
                  <a:pt x="144074" y="16968"/>
                  <a:pt x="141712" y="11024"/>
                  <a:pt x="140493" y="7367"/>
                </a:cubicBezTo>
                <a:close/>
                <a:moveTo>
                  <a:pt x="143465" y="51"/>
                </a:moveTo>
                <a:cubicBezTo>
                  <a:pt x="144227" y="-101"/>
                  <a:pt x="144989" y="89"/>
                  <a:pt x="145751" y="623"/>
                </a:cubicBezTo>
                <a:cubicBezTo>
                  <a:pt x="146513" y="1156"/>
                  <a:pt x="146970" y="1842"/>
                  <a:pt x="147122" y="2680"/>
                </a:cubicBezTo>
                <a:cubicBezTo>
                  <a:pt x="147275" y="3518"/>
                  <a:pt x="147046" y="4319"/>
                  <a:pt x="146437" y="5081"/>
                </a:cubicBezTo>
                <a:cubicBezTo>
                  <a:pt x="147503" y="8129"/>
                  <a:pt x="150170" y="14682"/>
                  <a:pt x="154438" y="24740"/>
                </a:cubicBezTo>
                <a:cubicBezTo>
                  <a:pt x="154742" y="25655"/>
                  <a:pt x="154742" y="26493"/>
                  <a:pt x="154438" y="27255"/>
                </a:cubicBezTo>
                <a:cubicBezTo>
                  <a:pt x="154285" y="28474"/>
                  <a:pt x="153676" y="29388"/>
                  <a:pt x="152609" y="29998"/>
                </a:cubicBezTo>
                <a:cubicBezTo>
                  <a:pt x="144532" y="33656"/>
                  <a:pt x="136150" y="37237"/>
                  <a:pt x="127463" y="40742"/>
                </a:cubicBezTo>
                <a:lnTo>
                  <a:pt x="95687" y="52858"/>
                </a:lnTo>
                <a:lnTo>
                  <a:pt x="70084" y="62688"/>
                </a:lnTo>
                <a:cubicBezTo>
                  <a:pt x="69627" y="62840"/>
                  <a:pt x="61855" y="66117"/>
                  <a:pt x="46767" y="72518"/>
                </a:cubicBezTo>
                <a:cubicBezTo>
                  <a:pt x="42805" y="74194"/>
                  <a:pt x="39223" y="75566"/>
                  <a:pt x="36023" y="76632"/>
                </a:cubicBezTo>
                <a:cubicBezTo>
                  <a:pt x="39985" y="77394"/>
                  <a:pt x="60902" y="77547"/>
                  <a:pt x="98774" y="77090"/>
                </a:cubicBezTo>
                <a:cubicBezTo>
                  <a:pt x="136645" y="76632"/>
                  <a:pt x="157562" y="76404"/>
                  <a:pt x="161524" y="76404"/>
                </a:cubicBezTo>
                <a:lnTo>
                  <a:pt x="161524" y="74575"/>
                </a:lnTo>
                <a:cubicBezTo>
                  <a:pt x="161524" y="72441"/>
                  <a:pt x="162591" y="71375"/>
                  <a:pt x="164725" y="71375"/>
                </a:cubicBezTo>
                <a:cubicBezTo>
                  <a:pt x="166858" y="71375"/>
                  <a:pt x="167925" y="72441"/>
                  <a:pt x="167925" y="74575"/>
                </a:cubicBezTo>
                <a:cubicBezTo>
                  <a:pt x="167925" y="89663"/>
                  <a:pt x="166934" y="109627"/>
                  <a:pt x="164953" y="134468"/>
                </a:cubicBezTo>
                <a:cubicBezTo>
                  <a:pt x="164496" y="140107"/>
                  <a:pt x="164344" y="147498"/>
                  <a:pt x="164496" y="156642"/>
                </a:cubicBezTo>
                <a:cubicBezTo>
                  <a:pt x="164496" y="167006"/>
                  <a:pt x="164344" y="174549"/>
                  <a:pt x="164039" y="179274"/>
                </a:cubicBezTo>
                <a:cubicBezTo>
                  <a:pt x="164039" y="180188"/>
                  <a:pt x="163696" y="180912"/>
                  <a:pt x="163010" y="181445"/>
                </a:cubicBezTo>
                <a:cubicBezTo>
                  <a:pt x="162324" y="181979"/>
                  <a:pt x="161524" y="182246"/>
                  <a:pt x="160610" y="182246"/>
                </a:cubicBezTo>
                <a:cubicBezTo>
                  <a:pt x="160153" y="182246"/>
                  <a:pt x="159695" y="182093"/>
                  <a:pt x="159238" y="181788"/>
                </a:cubicBezTo>
                <a:lnTo>
                  <a:pt x="158781" y="181788"/>
                </a:lnTo>
                <a:cubicBezTo>
                  <a:pt x="150094" y="181788"/>
                  <a:pt x="137064" y="181522"/>
                  <a:pt x="119690" y="180988"/>
                </a:cubicBezTo>
                <a:cubicBezTo>
                  <a:pt x="102317" y="180455"/>
                  <a:pt x="89287" y="180188"/>
                  <a:pt x="80600" y="180188"/>
                </a:cubicBezTo>
                <a:cubicBezTo>
                  <a:pt x="76333" y="180188"/>
                  <a:pt x="70084" y="180341"/>
                  <a:pt x="61855" y="180645"/>
                </a:cubicBezTo>
                <a:cubicBezTo>
                  <a:pt x="53625" y="180950"/>
                  <a:pt x="47148" y="181141"/>
                  <a:pt x="42424" y="181217"/>
                </a:cubicBezTo>
                <a:cubicBezTo>
                  <a:pt x="37699" y="181293"/>
                  <a:pt x="31298" y="181103"/>
                  <a:pt x="23221" y="180645"/>
                </a:cubicBezTo>
                <a:cubicBezTo>
                  <a:pt x="23221" y="181560"/>
                  <a:pt x="22916" y="182322"/>
                  <a:pt x="22307" y="182931"/>
                </a:cubicBezTo>
                <a:cubicBezTo>
                  <a:pt x="21697" y="183541"/>
                  <a:pt x="20935" y="183846"/>
                  <a:pt x="20021" y="183846"/>
                </a:cubicBezTo>
                <a:cubicBezTo>
                  <a:pt x="17887" y="183846"/>
                  <a:pt x="16820" y="182779"/>
                  <a:pt x="16820" y="180645"/>
                </a:cubicBezTo>
                <a:cubicBezTo>
                  <a:pt x="16820" y="169673"/>
                  <a:pt x="16630" y="153328"/>
                  <a:pt x="16249" y="131611"/>
                </a:cubicBezTo>
                <a:cubicBezTo>
                  <a:pt x="15868" y="109894"/>
                  <a:pt x="15677" y="93625"/>
                  <a:pt x="15677" y="82805"/>
                </a:cubicBezTo>
                <a:cubicBezTo>
                  <a:pt x="15220" y="82500"/>
                  <a:pt x="14839" y="82119"/>
                  <a:pt x="14534" y="81662"/>
                </a:cubicBezTo>
                <a:cubicBezTo>
                  <a:pt x="13315" y="79376"/>
                  <a:pt x="11029" y="76099"/>
                  <a:pt x="7676" y="71832"/>
                </a:cubicBezTo>
                <a:lnTo>
                  <a:pt x="2190" y="64517"/>
                </a:lnTo>
                <a:cubicBezTo>
                  <a:pt x="1580" y="64059"/>
                  <a:pt x="1123" y="63374"/>
                  <a:pt x="818" y="62459"/>
                </a:cubicBezTo>
                <a:lnTo>
                  <a:pt x="818" y="62002"/>
                </a:lnTo>
                <a:lnTo>
                  <a:pt x="590" y="61545"/>
                </a:lnTo>
                <a:cubicBezTo>
                  <a:pt x="-477" y="59564"/>
                  <a:pt x="-96" y="58116"/>
                  <a:pt x="1733" y="57201"/>
                </a:cubicBezTo>
                <a:cubicBezTo>
                  <a:pt x="3409" y="56287"/>
                  <a:pt x="4781" y="56592"/>
                  <a:pt x="5848" y="58116"/>
                </a:cubicBezTo>
                <a:cubicBezTo>
                  <a:pt x="9048" y="57201"/>
                  <a:pt x="12553" y="56020"/>
                  <a:pt x="16363" y="54572"/>
                </a:cubicBezTo>
                <a:cubicBezTo>
                  <a:pt x="20173" y="53125"/>
                  <a:pt x="23374" y="51791"/>
                  <a:pt x="25964" y="50572"/>
                </a:cubicBezTo>
                <a:lnTo>
                  <a:pt x="36937" y="45543"/>
                </a:lnTo>
                <a:lnTo>
                  <a:pt x="46538" y="40971"/>
                </a:lnTo>
                <a:cubicBezTo>
                  <a:pt x="52939" y="38075"/>
                  <a:pt x="62845" y="33808"/>
                  <a:pt x="76256" y="28169"/>
                </a:cubicBezTo>
                <a:cubicBezTo>
                  <a:pt x="89668" y="22530"/>
                  <a:pt x="99726" y="18111"/>
                  <a:pt x="106432" y="14910"/>
                </a:cubicBezTo>
                <a:cubicBezTo>
                  <a:pt x="107956" y="14301"/>
                  <a:pt x="110699" y="13005"/>
                  <a:pt x="114661" y="11024"/>
                </a:cubicBezTo>
                <a:cubicBezTo>
                  <a:pt x="118624" y="9043"/>
                  <a:pt x="121862" y="7481"/>
                  <a:pt x="124377" y="6338"/>
                </a:cubicBezTo>
                <a:cubicBezTo>
                  <a:pt x="126891" y="5195"/>
                  <a:pt x="129939" y="4014"/>
                  <a:pt x="133521" y="2795"/>
                </a:cubicBezTo>
                <a:cubicBezTo>
                  <a:pt x="137102" y="1575"/>
                  <a:pt x="140417" y="661"/>
                  <a:pt x="143465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4346501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STUDIO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6096000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>
          <a:xfrm rot="10800000" flipH="1" flipV="1">
            <a:off x="4346501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096000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PROMOTION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40087" y="28259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NEW BRAND EXPO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/>
        </p:nvGraphicFramePr>
        <p:xfrm>
          <a:off x="952500" y="2019301"/>
          <a:ext cx="4572000" cy="231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096000" y="3273419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53200" y="2392975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+10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3200" y="3273419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-10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52500" y="4880350"/>
            <a:ext cx="4578602" cy="1093354"/>
            <a:chOff x="952500" y="4784653"/>
            <a:chExt cx="4578602" cy="1093354"/>
          </a:xfrm>
        </p:grpSpPr>
        <p:sp>
          <p:nvSpPr>
            <p:cNvPr id="61" name="Freeform 60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9400" y="4880350"/>
            <a:ext cx="4578602" cy="1093354"/>
            <a:chOff x="952500" y="4784653"/>
            <a:chExt cx="4578602" cy="1093354"/>
          </a:xfrm>
        </p:grpSpPr>
        <p:sp>
          <p:nvSpPr>
            <p:cNvPr id="90" name="Freeform 89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EVENT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2015/10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+80%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737200" y="2054588"/>
            <a:ext cx="2516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ESSENTIAL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TOOLS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JOHN MARTIN, CEO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5867400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82316" y="121777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952500" y="1923609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952500" y="4172394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629400" y="2147783"/>
            <a:ext cx="4578602" cy="1093354"/>
            <a:chOff x="952500" y="4784653"/>
            <a:chExt cx="4578602" cy="1093354"/>
          </a:xfrm>
        </p:grpSpPr>
        <p:sp>
          <p:nvSpPr>
            <p:cNvPr id="15" name="Freeform 14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635601" y="4409329"/>
            <a:ext cx="701749" cy="701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3441" y="4298538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FACEBOOK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29400" y="5519477"/>
            <a:ext cx="701749" cy="7017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240" y="5408686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TWITTER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8460" y="3546806"/>
            <a:ext cx="463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214483" y="2019300"/>
            <a:ext cx="467044" cy="467044"/>
          </a:xfrm>
          <a:prstGeom prst="foldedCorner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1214483" y="4293159"/>
            <a:ext cx="467044" cy="46704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85062" y="2071348"/>
            <a:ext cx="6421877" cy="4043502"/>
            <a:chOff x="2976146" y="159400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36" name="Freeform 53"/>
            <p:cNvSpPr>
              <a:spLocks noChangeAspect="1"/>
            </p:cNvSpPr>
            <p:nvPr/>
          </p:nvSpPr>
          <p:spPr bwMode="gray">
            <a:xfrm>
              <a:off x="8420785" y="510897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gray">
            <a:xfrm>
              <a:off x="7869006" y="446465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gray">
            <a:xfrm>
              <a:off x="8799238" y="510722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gray">
            <a:xfrm>
              <a:off x="8907368" y="495880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gray">
            <a:xfrm>
              <a:off x="8754714" y="465323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gray">
            <a:xfrm>
              <a:off x="7104149" y="334363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gray">
            <a:xfrm>
              <a:off x="7072346" y="339951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gray">
            <a:xfrm>
              <a:off x="7134361" y="342221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gray">
            <a:xfrm>
              <a:off x="7145493" y="342570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gray">
            <a:xfrm>
              <a:off x="7126411" y="342919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gray">
            <a:xfrm>
              <a:off x="6951496" y="346411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gray">
            <a:xfrm>
              <a:off x="7558929" y="415209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gray">
            <a:xfrm>
              <a:off x="7733844" y="437210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gray">
            <a:xfrm>
              <a:off x="7797450" y="417654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gray">
            <a:xfrm>
              <a:off x="8485980" y="433893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gray">
            <a:xfrm>
              <a:off x="8357179" y="430924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Group 69"/>
            <p:cNvGrpSpPr>
              <a:grpSpLocks noChangeAspect="1"/>
            </p:cNvGrpSpPr>
            <p:nvPr/>
          </p:nvGrpSpPr>
          <p:grpSpPr bwMode="gray">
            <a:xfrm>
              <a:off x="7942152" y="3898905"/>
              <a:ext cx="162194" cy="254936"/>
              <a:chOff x="3802" y="2280"/>
              <a:chExt cx="102" cy="146"/>
            </a:xfrm>
            <a:grpFill/>
          </p:grpSpPr>
          <p:sp>
            <p:nvSpPr>
              <p:cNvPr id="38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81"/>
            <p:cNvSpPr>
              <a:spLocks noChangeAspect="1"/>
            </p:cNvSpPr>
            <p:nvPr/>
          </p:nvSpPr>
          <p:spPr bwMode="gray">
            <a:xfrm>
              <a:off x="7884907" y="416257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82"/>
            <p:cNvSpPr>
              <a:spLocks noChangeAspect="1"/>
            </p:cNvSpPr>
            <p:nvPr/>
          </p:nvSpPr>
          <p:spPr bwMode="gray">
            <a:xfrm>
              <a:off x="7921481" y="432146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3"/>
            <p:cNvSpPr>
              <a:spLocks noChangeAspect="1"/>
            </p:cNvSpPr>
            <p:nvPr/>
          </p:nvSpPr>
          <p:spPr bwMode="gray">
            <a:xfrm>
              <a:off x="8072544" y="441925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84"/>
            <p:cNvSpPr>
              <a:spLocks noChangeAspect="1"/>
            </p:cNvSpPr>
            <p:nvPr/>
          </p:nvSpPr>
          <p:spPr bwMode="gray">
            <a:xfrm>
              <a:off x="8051872" y="443322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5"/>
            <p:cNvSpPr>
              <a:spLocks noChangeAspect="1"/>
            </p:cNvSpPr>
            <p:nvPr/>
          </p:nvSpPr>
          <p:spPr bwMode="gray">
            <a:xfrm>
              <a:off x="8128199" y="431273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86"/>
            <p:cNvSpPr>
              <a:spLocks noChangeAspect="1"/>
            </p:cNvSpPr>
            <p:nvPr/>
          </p:nvSpPr>
          <p:spPr bwMode="gray">
            <a:xfrm>
              <a:off x="7970775" y="422717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87"/>
            <p:cNvSpPr>
              <a:spLocks noChangeAspect="1"/>
            </p:cNvSpPr>
            <p:nvPr/>
          </p:nvSpPr>
          <p:spPr bwMode="gray">
            <a:xfrm>
              <a:off x="8118658" y="421670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88"/>
            <p:cNvSpPr>
              <a:spLocks noChangeAspect="1"/>
            </p:cNvSpPr>
            <p:nvPr/>
          </p:nvSpPr>
          <p:spPr bwMode="gray">
            <a:xfrm>
              <a:off x="8180673" y="426733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89"/>
            <p:cNvSpPr>
              <a:spLocks noChangeAspect="1"/>
            </p:cNvSpPr>
            <p:nvPr/>
          </p:nvSpPr>
          <p:spPr bwMode="gray">
            <a:xfrm>
              <a:off x="8528915" y="430924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90"/>
            <p:cNvSpPr>
              <a:spLocks noChangeAspect="1"/>
            </p:cNvSpPr>
            <p:nvPr/>
          </p:nvSpPr>
          <p:spPr bwMode="gray">
            <a:xfrm>
              <a:off x="7678189" y="380636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91"/>
            <p:cNvSpPr>
              <a:spLocks noChangeAspect="1"/>
            </p:cNvSpPr>
            <p:nvPr/>
          </p:nvSpPr>
          <p:spPr bwMode="gray">
            <a:xfrm>
              <a:off x="7808581" y="412764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2"/>
            <p:cNvSpPr>
              <a:spLocks noChangeAspect="1"/>
            </p:cNvSpPr>
            <p:nvPr/>
          </p:nvSpPr>
          <p:spPr bwMode="gray">
            <a:xfrm>
              <a:off x="7644797" y="413114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7600273" y="385699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94"/>
            <p:cNvSpPr>
              <a:spLocks noChangeAspect="1"/>
            </p:cNvSpPr>
            <p:nvPr/>
          </p:nvSpPr>
          <p:spPr bwMode="gray">
            <a:xfrm>
              <a:off x="7506454" y="369810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95"/>
            <p:cNvSpPr>
              <a:spLocks noChangeAspect="1"/>
            </p:cNvSpPr>
            <p:nvPr/>
          </p:nvSpPr>
          <p:spPr bwMode="gray">
            <a:xfrm>
              <a:off x="7681369" y="397748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96"/>
            <p:cNvSpPr>
              <a:spLocks noChangeAspect="1"/>
            </p:cNvSpPr>
            <p:nvPr/>
          </p:nvSpPr>
          <p:spPr bwMode="gray">
            <a:xfrm>
              <a:off x="7644797" y="382032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Group 97"/>
            <p:cNvGrpSpPr>
              <a:grpSpLocks noChangeAspect="1"/>
            </p:cNvGrpSpPr>
            <p:nvPr/>
          </p:nvGrpSpPr>
          <p:grpSpPr bwMode="gray">
            <a:xfrm>
              <a:off x="6957856" y="3500786"/>
              <a:ext cx="637647" cy="646069"/>
              <a:chOff x="3183" y="2052"/>
              <a:chExt cx="401" cy="370"/>
            </a:xfrm>
            <a:grpFill/>
          </p:grpSpPr>
          <p:sp>
            <p:nvSpPr>
              <p:cNvPr id="37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Freeform 105"/>
            <p:cNvSpPr>
              <a:spLocks noChangeAspect="1"/>
            </p:cNvSpPr>
            <p:nvPr/>
          </p:nvSpPr>
          <p:spPr bwMode="gray">
            <a:xfrm>
              <a:off x="7991447" y="376270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1" name="Group 106"/>
            <p:cNvGrpSpPr>
              <a:grpSpLocks noChangeAspect="1"/>
            </p:cNvGrpSpPr>
            <p:nvPr/>
          </p:nvGrpSpPr>
          <p:grpSpPr bwMode="gray">
            <a:xfrm>
              <a:off x="8158411" y="3286012"/>
              <a:ext cx="283045" cy="352719"/>
              <a:chOff x="3938" y="1929"/>
              <a:chExt cx="178" cy="202"/>
            </a:xfrm>
            <a:grpFill/>
          </p:grpSpPr>
          <p:sp>
            <p:nvSpPr>
              <p:cNvPr id="36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1"/>
            <p:cNvSpPr>
              <a:spLocks noChangeAspect="1"/>
            </p:cNvSpPr>
            <p:nvPr/>
          </p:nvSpPr>
          <p:spPr bwMode="gray">
            <a:xfrm>
              <a:off x="8096396" y="346411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12"/>
            <p:cNvSpPr>
              <a:spLocks noChangeAspect="1"/>
            </p:cNvSpPr>
            <p:nvPr/>
          </p:nvSpPr>
          <p:spPr bwMode="gray">
            <a:xfrm>
              <a:off x="7428538" y="3090445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13"/>
            <p:cNvSpPr>
              <a:spLocks noChangeAspect="1"/>
            </p:cNvSpPr>
            <p:nvPr/>
          </p:nvSpPr>
          <p:spPr bwMode="gray">
            <a:xfrm>
              <a:off x="7791090" y="386747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14"/>
            <p:cNvSpPr>
              <a:spLocks noChangeAspect="1"/>
            </p:cNvSpPr>
            <p:nvPr/>
          </p:nvSpPr>
          <p:spPr bwMode="gray">
            <a:xfrm>
              <a:off x="7180476" y="305028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15"/>
            <p:cNvSpPr>
              <a:spLocks noChangeAspect="1"/>
            </p:cNvSpPr>
            <p:nvPr/>
          </p:nvSpPr>
          <p:spPr bwMode="gray">
            <a:xfrm>
              <a:off x="8066183" y="335236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7" name="Group 116"/>
            <p:cNvGrpSpPr>
              <a:grpSpLocks noChangeAspect="1"/>
            </p:cNvGrpSpPr>
            <p:nvPr/>
          </p:nvGrpSpPr>
          <p:grpSpPr bwMode="gray">
            <a:xfrm>
              <a:off x="6237522" y="159400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35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5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35"/>
            <p:cNvGrpSpPr>
              <a:grpSpLocks noChangeAspect="1"/>
            </p:cNvGrpSpPr>
            <p:nvPr/>
          </p:nvGrpSpPr>
          <p:grpSpPr bwMode="gray">
            <a:xfrm>
              <a:off x="6352012" y="3373319"/>
              <a:ext cx="648777" cy="644324"/>
              <a:chOff x="2802" y="1979"/>
              <a:chExt cx="408" cy="369"/>
            </a:xfrm>
            <a:grpFill/>
          </p:grpSpPr>
          <p:sp>
            <p:nvSpPr>
              <p:cNvPr id="32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4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4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4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4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3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9" name="Freeform 165"/>
            <p:cNvSpPr>
              <a:spLocks noChangeAspect="1"/>
            </p:cNvSpPr>
            <p:nvPr/>
          </p:nvSpPr>
          <p:spPr bwMode="gray">
            <a:xfrm>
              <a:off x="6654139" y="339252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66"/>
            <p:cNvSpPr>
              <a:spLocks noChangeAspect="1"/>
            </p:cNvSpPr>
            <p:nvPr/>
          </p:nvSpPr>
          <p:spPr bwMode="gray">
            <a:xfrm>
              <a:off x="6708204" y="298393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167"/>
            <p:cNvSpPr>
              <a:spLocks noChangeAspect="1"/>
            </p:cNvSpPr>
            <p:nvPr/>
          </p:nvSpPr>
          <p:spPr bwMode="gray">
            <a:xfrm>
              <a:off x="6592124" y="333490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168"/>
            <p:cNvSpPr>
              <a:spLocks noChangeAspect="1"/>
            </p:cNvSpPr>
            <p:nvPr/>
          </p:nvSpPr>
          <p:spPr bwMode="gray">
            <a:xfrm>
              <a:off x="6873578" y="328077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69"/>
            <p:cNvSpPr>
              <a:spLocks noChangeAspect="1"/>
            </p:cNvSpPr>
            <p:nvPr/>
          </p:nvSpPr>
          <p:spPr bwMode="gray">
            <a:xfrm>
              <a:off x="6811563" y="335411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Group 170"/>
            <p:cNvGrpSpPr>
              <a:grpSpLocks noChangeAspect="1"/>
            </p:cNvGrpSpPr>
            <p:nvPr/>
          </p:nvGrpSpPr>
          <p:grpSpPr bwMode="gray">
            <a:xfrm>
              <a:off x="6677991" y="3378557"/>
              <a:ext cx="96999" cy="85561"/>
              <a:chOff x="3007" y="1982"/>
              <a:chExt cx="61" cy="49"/>
            </a:xfrm>
            <a:grpFill/>
          </p:grpSpPr>
          <p:sp>
            <p:nvSpPr>
              <p:cNvPr id="32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173"/>
            <p:cNvSpPr>
              <a:spLocks noChangeAspect="1"/>
            </p:cNvSpPr>
            <p:nvPr/>
          </p:nvSpPr>
          <p:spPr bwMode="gray">
            <a:xfrm>
              <a:off x="5469486" y="254215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22"/>
            <p:cNvGrpSpPr>
              <a:grpSpLocks noChangeAspect="1"/>
            </p:cNvGrpSpPr>
            <p:nvPr/>
          </p:nvGrpSpPr>
          <p:grpSpPr bwMode="gray">
            <a:xfrm>
              <a:off x="6083280" y="1594008"/>
              <a:ext cx="287816" cy="326528"/>
              <a:chOff x="3202" y="1036"/>
              <a:chExt cx="181" cy="187"/>
            </a:xfrm>
            <a:grpFill/>
          </p:grpSpPr>
          <p:sp>
            <p:nvSpPr>
              <p:cNvPr id="31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229"/>
            <p:cNvSpPr>
              <a:spLocks noChangeAspect="1"/>
            </p:cNvSpPr>
            <p:nvPr/>
          </p:nvSpPr>
          <p:spPr bwMode="gray">
            <a:xfrm>
              <a:off x="5129196" y="282328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230"/>
            <p:cNvSpPr>
              <a:spLocks noChangeAspect="1"/>
            </p:cNvSpPr>
            <p:nvPr/>
          </p:nvSpPr>
          <p:spPr bwMode="gray">
            <a:xfrm>
              <a:off x="5467895" y="218944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231"/>
            <p:cNvSpPr>
              <a:spLocks noChangeAspect="1"/>
            </p:cNvSpPr>
            <p:nvPr/>
          </p:nvSpPr>
          <p:spPr bwMode="gray">
            <a:xfrm>
              <a:off x="5407470" y="230293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232"/>
            <p:cNvSpPr>
              <a:spLocks noChangeAspect="1"/>
            </p:cNvSpPr>
            <p:nvPr/>
          </p:nvSpPr>
          <p:spPr bwMode="gray">
            <a:xfrm>
              <a:off x="5130786" y="281804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233"/>
            <p:cNvSpPr>
              <a:spLocks noChangeAspect="1"/>
            </p:cNvSpPr>
            <p:nvPr/>
          </p:nvSpPr>
          <p:spPr bwMode="gray">
            <a:xfrm>
              <a:off x="4625121" y="159400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234"/>
            <p:cNvSpPr>
              <a:spLocks noChangeAspect="1"/>
            </p:cNvSpPr>
            <p:nvPr/>
          </p:nvSpPr>
          <p:spPr bwMode="gray">
            <a:xfrm>
              <a:off x="4939969" y="234484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235"/>
            <p:cNvSpPr>
              <a:spLocks noChangeAspect="1"/>
            </p:cNvSpPr>
            <p:nvPr/>
          </p:nvSpPr>
          <p:spPr bwMode="gray">
            <a:xfrm>
              <a:off x="4695087" y="184894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236"/>
            <p:cNvGrpSpPr>
              <a:grpSpLocks noChangeAspect="1"/>
            </p:cNvGrpSpPr>
            <p:nvPr/>
          </p:nvGrpSpPr>
          <p:grpSpPr bwMode="gray">
            <a:xfrm>
              <a:off x="4478828" y="4021134"/>
              <a:ext cx="809382" cy="1501675"/>
              <a:chOff x="1624" y="2350"/>
              <a:chExt cx="509" cy="860"/>
            </a:xfrm>
            <a:grpFill/>
          </p:grpSpPr>
          <p:sp>
            <p:nvSpPr>
              <p:cNvPr id="29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262"/>
            <p:cNvSpPr>
              <a:spLocks noChangeAspect="1"/>
            </p:cNvSpPr>
            <p:nvPr/>
          </p:nvSpPr>
          <p:spPr bwMode="gray">
            <a:xfrm>
              <a:off x="4369109" y="397049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263"/>
            <p:cNvSpPr>
              <a:spLocks noChangeAspect="1"/>
            </p:cNvSpPr>
            <p:nvPr/>
          </p:nvSpPr>
          <p:spPr bwMode="gray">
            <a:xfrm>
              <a:off x="4448616" y="407526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264"/>
            <p:cNvSpPr>
              <a:spLocks noChangeAspect="1"/>
            </p:cNvSpPr>
            <p:nvPr/>
          </p:nvSpPr>
          <p:spPr bwMode="gray">
            <a:xfrm>
              <a:off x="4288012" y="391462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265"/>
            <p:cNvSpPr>
              <a:spLocks noChangeAspect="1"/>
            </p:cNvSpPr>
            <p:nvPr/>
          </p:nvSpPr>
          <p:spPr bwMode="gray">
            <a:xfrm>
              <a:off x="4340487" y="390239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266"/>
            <p:cNvSpPr>
              <a:spLocks noChangeAspect="1"/>
            </p:cNvSpPr>
            <p:nvPr/>
          </p:nvSpPr>
          <p:spPr bwMode="gray">
            <a:xfrm>
              <a:off x="4326175" y="398271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267"/>
            <p:cNvSpPr>
              <a:spLocks noChangeAspect="1"/>
            </p:cNvSpPr>
            <p:nvPr/>
          </p:nvSpPr>
          <p:spPr bwMode="gray">
            <a:xfrm>
              <a:off x="4399321" y="404558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268"/>
            <p:cNvSpPr>
              <a:spLocks noChangeAspect="1"/>
            </p:cNvSpPr>
            <p:nvPr/>
          </p:nvSpPr>
          <p:spPr bwMode="gray">
            <a:xfrm>
              <a:off x="4337306" y="395128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269"/>
            <p:cNvSpPr>
              <a:spLocks noChangeAspect="1"/>
            </p:cNvSpPr>
            <p:nvPr/>
          </p:nvSpPr>
          <p:spPr bwMode="gray">
            <a:xfrm>
              <a:off x="3855493" y="360206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3" name="Group 270"/>
            <p:cNvGrpSpPr>
              <a:grpSpLocks noChangeAspect="1"/>
            </p:cNvGrpSpPr>
            <p:nvPr/>
          </p:nvGrpSpPr>
          <p:grpSpPr bwMode="gray">
            <a:xfrm>
              <a:off x="2976146" y="228547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278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8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Group 283"/>
            <p:cNvGrpSpPr>
              <a:grpSpLocks noChangeAspect="1"/>
            </p:cNvGrpSpPr>
            <p:nvPr/>
          </p:nvGrpSpPr>
          <p:grpSpPr bwMode="gray">
            <a:xfrm>
              <a:off x="3437287" y="1594008"/>
              <a:ext cx="1540846" cy="1784549"/>
              <a:chOff x="969" y="960"/>
              <a:chExt cx="969" cy="1022"/>
            </a:xfrm>
            <a:grpFill/>
          </p:grpSpPr>
          <p:sp>
            <p:nvSpPr>
              <p:cNvPr id="24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5" name="Freeform 313"/>
            <p:cNvSpPr>
              <a:spLocks noChangeAspect="1"/>
            </p:cNvSpPr>
            <p:nvPr/>
          </p:nvSpPr>
          <p:spPr bwMode="gray">
            <a:xfrm rot="21085610">
              <a:off x="4534484" y="370333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314"/>
            <p:cNvSpPr>
              <a:spLocks noChangeAspect="1"/>
            </p:cNvSpPr>
            <p:nvPr/>
          </p:nvSpPr>
          <p:spPr bwMode="gray">
            <a:xfrm rot="21085610">
              <a:off x="4555155" y="370508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315"/>
            <p:cNvSpPr>
              <a:spLocks noChangeAspect="1"/>
            </p:cNvSpPr>
            <p:nvPr/>
          </p:nvSpPr>
          <p:spPr bwMode="gray">
            <a:xfrm rot="21085610">
              <a:off x="4555155" y="374524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316"/>
            <p:cNvSpPr>
              <a:spLocks noChangeAspect="1"/>
            </p:cNvSpPr>
            <p:nvPr/>
          </p:nvSpPr>
          <p:spPr bwMode="gray">
            <a:xfrm rot="21085610">
              <a:off x="4547205" y="374349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317"/>
            <p:cNvSpPr>
              <a:spLocks noChangeAspect="1"/>
            </p:cNvSpPr>
            <p:nvPr/>
          </p:nvSpPr>
          <p:spPr bwMode="gray">
            <a:xfrm rot="21085610">
              <a:off x="4555155" y="376794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318"/>
            <p:cNvSpPr>
              <a:spLocks noChangeAspect="1"/>
            </p:cNvSpPr>
            <p:nvPr/>
          </p:nvSpPr>
          <p:spPr bwMode="gray">
            <a:xfrm rot="21085610">
              <a:off x="4569467" y="373826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319"/>
            <p:cNvSpPr>
              <a:spLocks noChangeAspect="1"/>
            </p:cNvSpPr>
            <p:nvPr/>
          </p:nvSpPr>
          <p:spPr bwMode="gray">
            <a:xfrm rot="21085610">
              <a:off x="4577417" y="375048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320"/>
            <p:cNvSpPr>
              <a:spLocks noChangeAspect="1"/>
            </p:cNvSpPr>
            <p:nvPr/>
          </p:nvSpPr>
          <p:spPr bwMode="gray">
            <a:xfrm rot="21085610">
              <a:off x="4591729" y="376270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Freeform 321"/>
            <p:cNvSpPr>
              <a:spLocks noChangeAspect="1"/>
            </p:cNvSpPr>
            <p:nvPr/>
          </p:nvSpPr>
          <p:spPr bwMode="gray">
            <a:xfrm rot="21085610">
              <a:off x="4585368" y="377842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322"/>
            <p:cNvSpPr>
              <a:spLocks noChangeAspect="1"/>
            </p:cNvSpPr>
            <p:nvPr/>
          </p:nvSpPr>
          <p:spPr bwMode="gray">
            <a:xfrm rot="21085610">
              <a:off x="4599679" y="379413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323"/>
            <p:cNvSpPr>
              <a:spLocks noChangeAspect="1"/>
            </p:cNvSpPr>
            <p:nvPr/>
          </p:nvSpPr>
          <p:spPr bwMode="gray">
            <a:xfrm rot="21085610">
              <a:off x="4612400" y="380461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324"/>
            <p:cNvSpPr>
              <a:spLocks noChangeAspect="1"/>
            </p:cNvSpPr>
            <p:nvPr/>
          </p:nvSpPr>
          <p:spPr bwMode="gray">
            <a:xfrm rot="21085610">
              <a:off x="4623532" y="381159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Freeform 325"/>
            <p:cNvSpPr>
              <a:spLocks noChangeAspect="1"/>
            </p:cNvSpPr>
            <p:nvPr/>
          </p:nvSpPr>
          <p:spPr bwMode="gray">
            <a:xfrm rot="21085610">
              <a:off x="4610810" y="383080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Freeform 326"/>
            <p:cNvSpPr>
              <a:spLocks noChangeAspect="1"/>
            </p:cNvSpPr>
            <p:nvPr/>
          </p:nvSpPr>
          <p:spPr bwMode="gray">
            <a:xfrm rot="21085610">
              <a:off x="4553565" y="376619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327"/>
            <p:cNvSpPr>
              <a:spLocks noChangeAspect="1"/>
            </p:cNvSpPr>
            <p:nvPr/>
          </p:nvSpPr>
          <p:spPr bwMode="gray">
            <a:xfrm rot="21085610">
              <a:off x="4521763" y="374873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328"/>
            <p:cNvSpPr>
              <a:spLocks noChangeAspect="1"/>
            </p:cNvSpPr>
            <p:nvPr/>
          </p:nvSpPr>
          <p:spPr bwMode="gray">
            <a:xfrm rot="21085610">
              <a:off x="4518582" y="375746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329"/>
            <p:cNvSpPr>
              <a:spLocks noChangeAspect="1"/>
            </p:cNvSpPr>
            <p:nvPr/>
          </p:nvSpPr>
          <p:spPr bwMode="gray">
            <a:xfrm rot="21085610">
              <a:off x="4509041" y="376096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330"/>
            <p:cNvSpPr>
              <a:spLocks noChangeAspect="1"/>
            </p:cNvSpPr>
            <p:nvPr/>
          </p:nvSpPr>
          <p:spPr bwMode="gray">
            <a:xfrm rot="20552049">
              <a:off x="4551975" y="391112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331"/>
            <p:cNvSpPr>
              <a:spLocks noChangeAspect="1"/>
            </p:cNvSpPr>
            <p:nvPr/>
          </p:nvSpPr>
          <p:spPr bwMode="gray">
            <a:xfrm rot="20552049">
              <a:off x="4617171" y="384826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332"/>
            <p:cNvSpPr>
              <a:spLocks noChangeAspect="1"/>
            </p:cNvSpPr>
            <p:nvPr/>
          </p:nvSpPr>
          <p:spPr bwMode="gray">
            <a:xfrm rot="20552049">
              <a:off x="4731661" y="388319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333"/>
            <p:cNvSpPr>
              <a:spLocks noChangeAspect="1"/>
            </p:cNvSpPr>
            <p:nvPr/>
          </p:nvSpPr>
          <p:spPr bwMode="gray">
            <a:xfrm rot="20552049">
              <a:off x="4753923" y="393033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334"/>
            <p:cNvSpPr>
              <a:spLocks noChangeAspect="1"/>
            </p:cNvSpPr>
            <p:nvPr/>
          </p:nvSpPr>
          <p:spPr bwMode="gray">
            <a:xfrm rot="20552049">
              <a:off x="4777775" y="401589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335"/>
            <p:cNvSpPr>
              <a:spLocks noChangeAspect="1"/>
            </p:cNvSpPr>
            <p:nvPr/>
          </p:nvSpPr>
          <p:spPr bwMode="gray">
            <a:xfrm rot="20552049">
              <a:off x="4771414" y="403161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336"/>
            <p:cNvSpPr>
              <a:spLocks noChangeAspect="1"/>
            </p:cNvSpPr>
            <p:nvPr/>
          </p:nvSpPr>
          <p:spPr bwMode="gray">
            <a:xfrm rot="20552049">
              <a:off x="4598089" y="385525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9" name="Group 337"/>
            <p:cNvGrpSpPr>
              <a:grpSpLocks noChangeAspect="1"/>
            </p:cNvGrpSpPr>
            <p:nvPr/>
          </p:nvGrpSpPr>
          <p:grpSpPr bwMode="gray">
            <a:xfrm>
              <a:off x="4590138" y="3858744"/>
              <a:ext cx="28623" cy="48892"/>
              <a:chOff x="1694" y="2257"/>
              <a:chExt cx="18" cy="28"/>
            </a:xfrm>
            <a:grpFill/>
          </p:grpSpPr>
          <p:sp>
            <p:nvSpPr>
              <p:cNvPr id="24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Freeform 340"/>
            <p:cNvSpPr>
              <a:spLocks noChangeAspect="1"/>
            </p:cNvSpPr>
            <p:nvPr/>
          </p:nvSpPr>
          <p:spPr bwMode="gray">
            <a:xfrm rot="20552049">
              <a:off x="4668055" y="386922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341"/>
            <p:cNvSpPr>
              <a:spLocks noChangeAspect="1"/>
            </p:cNvSpPr>
            <p:nvPr/>
          </p:nvSpPr>
          <p:spPr bwMode="gray">
            <a:xfrm rot="20552049">
              <a:off x="4765054" y="397049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342"/>
            <p:cNvSpPr>
              <a:spLocks noChangeAspect="1"/>
            </p:cNvSpPr>
            <p:nvPr/>
          </p:nvSpPr>
          <p:spPr bwMode="gray">
            <a:xfrm rot="20552049">
              <a:off x="4738022" y="389715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3"/>
            <p:cNvSpPr>
              <a:spLocks noChangeAspect="1"/>
            </p:cNvSpPr>
            <p:nvPr/>
          </p:nvSpPr>
          <p:spPr bwMode="gray">
            <a:xfrm rot="20552049">
              <a:off x="4691907" y="386572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44"/>
            <p:cNvSpPr>
              <a:spLocks noChangeAspect="1"/>
            </p:cNvSpPr>
            <p:nvPr/>
          </p:nvSpPr>
          <p:spPr bwMode="gray">
            <a:xfrm rot="20552049">
              <a:off x="4695087" y="387969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45"/>
            <p:cNvSpPr>
              <a:spLocks noChangeAspect="1"/>
            </p:cNvSpPr>
            <p:nvPr/>
          </p:nvSpPr>
          <p:spPr bwMode="gray">
            <a:xfrm rot="20552049">
              <a:off x="4745972" y="391636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46"/>
            <p:cNvSpPr>
              <a:spLocks noChangeAspect="1"/>
            </p:cNvSpPr>
            <p:nvPr/>
          </p:nvSpPr>
          <p:spPr bwMode="gray">
            <a:xfrm rot="20552049">
              <a:off x="4765054" y="399843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347"/>
            <p:cNvSpPr>
              <a:spLocks noChangeAspect="1"/>
            </p:cNvSpPr>
            <p:nvPr/>
          </p:nvSpPr>
          <p:spPr bwMode="gray">
            <a:xfrm rot="20552049">
              <a:off x="4459747" y="380636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348"/>
            <p:cNvSpPr>
              <a:spLocks noChangeAspect="1"/>
            </p:cNvSpPr>
            <p:nvPr/>
          </p:nvSpPr>
          <p:spPr bwMode="gray">
            <a:xfrm rot="20552049">
              <a:off x="4478828" y="385176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349"/>
            <p:cNvSpPr>
              <a:spLocks noChangeAspect="1"/>
            </p:cNvSpPr>
            <p:nvPr/>
          </p:nvSpPr>
          <p:spPr bwMode="gray">
            <a:xfrm rot="20552049">
              <a:off x="4521763" y="381683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350"/>
            <p:cNvSpPr>
              <a:spLocks noChangeAspect="1"/>
            </p:cNvSpPr>
            <p:nvPr/>
          </p:nvSpPr>
          <p:spPr bwMode="gray">
            <a:xfrm rot="20552049">
              <a:off x="4720530" y="387969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351"/>
            <p:cNvSpPr>
              <a:spLocks noChangeAspect="1"/>
            </p:cNvSpPr>
            <p:nvPr/>
          </p:nvSpPr>
          <p:spPr bwMode="gray">
            <a:xfrm rot="20552049">
              <a:off x="4761873" y="395303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2" name="Group 362"/>
            <p:cNvGrpSpPr/>
            <p:nvPr/>
          </p:nvGrpSpPr>
          <p:grpSpPr bwMode="gray">
            <a:xfrm>
              <a:off x="5717548" y="230119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19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4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2" name="Freeform 201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202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203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204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205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206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207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1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3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3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3" name="Group 368"/>
            <p:cNvGrpSpPr/>
            <p:nvPr/>
          </p:nvGrpSpPr>
          <p:grpSpPr bwMode="gray">
            <a:xfrm>
              <a:off x="5591926" y="349205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144" name="Freeform 14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14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47" name="Freeform 14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4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4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4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5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5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5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5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5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5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6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9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94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1" name="Oval 10"/>
          <p:cNvSpPr/>
          <p:nvPr/>
        </p:nvSpPr>
        <p:spPr>
          <a:xfrm>
            <a:off x="1560771" y="2679094"/>
            <a:ext cx="542261" cy="5422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3190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018510" y="3636909"/>
            <a:ext cx="1637414" cy="1637414"/>
          </a:xfrm>
          <a:prstGeom prst="arc">
            <a:avLst>
              <a:gd name="adj1" fmla="val 16200000"/>
              <a:gd name="adj2" fmla="val 14046827"/>
            </a:avLst>
          </a:pr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6584" y="3211608"/>
            <a:ext cx="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383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553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78111" y="2679094"/>
            <a:ext cx="542261" cy="542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74924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8035850" y="3636909"/>
            <a:ext cx="1637414" cy="1637414"/>
          </a:xfrm>
          <a:prstGeom prst="arc">
            <a:avLst>
              <a:gd name="adj1" fmla="val 16200000"/>
              <a:gd name="adj2" fmla="val 9379973"/>
            </a:avLst>
          </a:prstGeom>
          <a:noFill/>
          <a:ln w="762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43924" y="3211608"/>
            <a:ext cx="0" cy="4572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17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POTENTIALS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6287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69441" y="2679094"/>
            <a:ext cx="542261" cy="54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057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527180" y="3636909"/>
            <a:ext cx="1637414" cy="1637414"/>
          </a:xfrm>
          <a:prstGeom prst="arc">
            <a:avLst>
              <a:gd name="adj1" fmla="val 16200000"/>
              <a:gd name="adj2" fmla="val 4184393"/>
            </a:avLst>
          </a:pr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5254" y="3211608"/>
            <a:ext cx="0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250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420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5430" y="2012616"/>
            <a:ext cx="6994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</a:t>
            </a:r>
            <a:r>
              <a:rPr lang="en-US" sz="900" b="1">
                <a:solidFill>
                  <a:schemeClr val="accent1"/>
                </a:solidFill>
                <a:cs typeface="+mn-ea"/>
                <a:sym typeface="+mn-lt"/>
              </a:rPr>
              <a:t>functionalities. </a:t>
            </a:r>
            <a:endParaRPr lang="en-US" sz="900" b="1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9544" y="4209571"/>
            <a:ext cx="2743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5263" y="4142579"/>
            <a:ext cx="5094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2316" y="1217773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 SLOGUN TEXT HERE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预备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知识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2099" y="3200400"/>
            <a:ext cx="54311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线程安全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(Thread Safety)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Thread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Send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Sync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trait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Rwlock, Mutext, Condvar, Barrier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channel, mpsc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39836" y="636436"/>
            <a:ext cx="912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01775"/>
            <a:ext cx="6783705" cy="438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/>
              <a:t>Send trait这个标记trait被用来告知Rust编译器，凡是实现了Send trait的类型在线程间传送是安全的。</a:t>
            </a:r>
            <a:r>
              <a:rPr lang="zh-CN" altLang="en-US"/>
              <a:t>这意味着：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可以在一个线程中构建一个类型数据的实例，</a:t>
            </a:r>
            <a:r>
              <a:rPr lang="zh-CN" altLang="en-US"/>
              <a:t>并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将其所有权转让给另外一个线程，并在那个线程中</a:t>
            </a:r>
            <a:r>
              <a:rPr lang="zh-CN" altLang="en-US"/>
              <a:t>被释放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Rust</a:t>
            </a:r>
            <a:r>
              <a:rPr lang="zh-CN" altLang="en-US"/>
              <a:t>中大多数类型都实现了Send</a:t>
            </a:r>
            <a:r>
              <a:rPr lang="en-US" altLang="zh-CN"/>
              <a:t> trait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最常见的非</a:t>
            </a:r>
            <a:r>
              <a:rPr lang="en-US" altLang="zh-CN"/>
              <a:t>Send</a:t>
            </a:r>
            <a:r>
              <a:rPr lang="zh-CN" altLang="en-US"/>
              <a:t>类型：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Rc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</a:t>
            </a:r>
            <a:r>
              <a:rPr lang="zh-CN" altLang="en-US"/>
              <a:t>因为</a:t>
            </a:r>
            <a:r>
              <a:rPr lang="en-US" altLang="zh-CN"/>
              <a:t>Rc</a:t>
            </a:r>
            <a:r>
              <a:rPr lang="zh-CN" altLang="en-US"/>
              <a:t>使用了非原子类型的引用计数，而它不是线程间安全传送</a:t>
            </a:r>
            <a:r>
              <a:rPr lang="zh-CN" altLang="en-US"/>
              <a:t>的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所有原始指针类型（</a:t>
            </a:r>
            <a:r>
              <a:rPr lang="en-US" altLang="zh-CN"/>
              <a:t>All</a:t>
            </a:r>
            <a:r>
              <a:rPr lang="zh-CN" altLang="en-US"/>
              <a:t> raw pointer）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Rust</a:t>
            </a:r>
            <a:r>
              <a:rPr lang="zh-CN" altLang="en-US"/>
              <a:t>并不提供对指针所指向任意数据类型的同步</a:t>
            </a:r>
            <a:r>
              <a:rPr lang="zh-CN" altLang="en-US"/>
              <a:t>保护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66506" y="636436"/>
            <a:ext cx="859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ync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T类型是Sync当且仅当&amp;T是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，这是在说在线程间共享不可变的引用必须是</a:t>
            </a:r>
            <a:r>
              <a:rPr lang="zh-CN" altLang="en-US">
                <a:sym typeface="+mn-ea"/>
              </a:rPr>
              <a:t>安全的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Sync由Send派生并且: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&amp;T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，那么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Sync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最常用的非Sync类型</a:t>
            </a:r>
            <a:r>
              <a:rPr lang="zh-CN" altLang="en-US">
                <a:sym typeface="+mn-ea"/>
              </a:rPr>
              <a:t>为：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UnsafeCell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RefCell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这些类型依赖于没有同步的修改，因此不是线程安全</a:t>
            </a:r>
            <a:r>
              <a:rPr lang="zh-CN" altLang="en-US">
                <a:sym typeface="+mn-ea"/>
              </a:rPr>
              <a:t>的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49044" y="63643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</a:t>
            </a:r>
            <a:endParaRPr lang="zh-CN" altLang="en-US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779645" y="1194435"/>
            <a:ext cx="6449060" cy="528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500">
                <a:sym typeface="+mn-ea"/>
              </a:rPr>
              <a:t>如果T: Send，那么将T传到另一个线程中时(按值传送),不会导致数据竞争或其它不安全情况。 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Send是对象，可以安全发送到另一个执行体中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Send使被发送对象可以和产生它的线程解耦，防止原线程将此资源释放后，在目标线程中使用出错(不会发生释放后使用的错误)</a:t>
            </a:r>
            <a:endParaRPr sz="1500">
              <a:sym typeface="+mn-ea"/>
            </a:endParaRPr>
          </a:p>
          <a:p>
            <a:pPr marL="0" indent="0">
              <a:buNone/>
            </a:pPr>
            <a:endParaRPr sz="1500">
              <a:sym typeface="+mn-ea"/>
            </a:endParaRPr>
          </a:p>
          <a:p>
            <a:pPr marL="0" indent="0">
              <a:buNone/>
            </a:pPr>
            <a:r>
              <a:rPr sz="1500">
                <a:sym typeface="+mn-ea"/>
              </a:rPr>
              <a:t>如果T: Sync，那么将&amp;T传到另一个线程中时，不会导致数据竞争或其它不安全情况。 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Sync是可以被同时多个执行体访问而不出错 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Sync防止的是竞争</a:t>
            </a:r>
            <a:endParaRPr sz="1500">
              <a:sym typeface="+mn-ea"/>
            </a:endParaRPr>
          </a:p>
          <a:p>
            <a:pPr marL="0" indent="0">
              <a:buNone/>
            </a:pPr>
            <a:endParaRPr sz="1500">
              <a:sym typeface="+mn-ea"/>
            </a:endParaRPr>
          </a:p>
          <a:p>
            <a:pPr marL="0" indent="0">
              <a:buNone/>
            </a:pPr>
            <a:r>
              <a:rPr sz="1500">
                <a:sym typeface="+mn-ea"/>
              </a:rPr>
              <a:t>推论： 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T: Sync意味着 &amp;T: Send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Sync + Copy = Send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当T: Send时，可推导出&amp;mut T: Send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当T: Sync时，可推导出&amp;mut T: Sync </a:t>
            </a:r>
            <a:endParaRPr sz="15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sz="1500">
                <a:sym typeface="+mn-ea"/>
              </a:rPr>
              <a:t>当&amp;mut T: Send时，不能推导出T: Send</a:t>
            </a:r>
            <a:endParaRPr sz="1500">
              <a:sym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649554" y="636436"/>
            <a:ext cx="2893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总结(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具体的类型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)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42790" y="1365885"/>
            <a:ext cx="7005320" cy="494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原始类型(比如：u8, f64)，都是Sync+Copy，因而都是Send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只包含原始类型的复合类型，都是Sync+Copy，因而都是Send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当T: Sync，Box&lt;T&gt; , Vec&lt;T&gt; 等集合类型是Sync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具有内部可变性的的指针，不是Sync的，</a:t>
            </a:r>
            <a:endParaRPr sz="20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    </a:t>
            </a:r>
            <a:r>
              <a:rPr sz="2000">
                <a:sym typeface="+mn-ea"/>
              </a:rPr>
              <a:t>比如 Cell , RefCell , UnsafeCell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Rc不是Sync。因为只要一做&amp;Rc&lt;T&gt;操作，就会克隆一个新引用。</a:t>
            </a:r>
            <a:r>
              <a:rPr lang="en-US" sz="2000">
                <a:sym typeface="+mn-ea"/>
              </a:rPr>
              <a:t>  </a:t>
            </a:r>
            <a:endParaRPr lang="en-US" sz="20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    </a:t>
            </a:r>
            <a:r>
              <a:rPr sz="2000">
                <a:sym typeface="+mn-ea"/>
              </a:rPr>
              <a:t>它会以非原子性的方式修改引用计数，所以是不安全的 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被Mutex和RWLock锁住的类型T: Send，那么该类型就是Sync的 </a:t>
            </a:r>
            <a:endParaRPr sz="20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sz="2000">
                <a:sym typeface="+mn-ea"/>
              </a:rPr>
              <a:t>原始指针(*mut , *const)既不是Send也不是Sync</a:t>
            </a:r>
            <a:endParaRPr sz="2000">
              <a:sym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24" y="1217773"/>
            <a:ext cx="9353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 / 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93443" y="63643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基本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行为</a:t>
            </a:r>
            <a:endParaRPr lang="zh-CN" altLang="en-US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5157470" y="1905000"/>
          <a:ext cx="6090285" cy="410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839335" imgH="2977515" progId="Visio.Drawing.11">
                  <p:embed/>
                </p:oleObj>
              </mc:Choice>
              <mc:Fallback>
                <p:oleObj name="" r:id="rId2" imgW="4839335" imgH="297751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70" y="1905000"/>
                        <a:ext cx="6090285" cy="410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 std::sync::{Mutex, Arc, mpsc::channel};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 fn main()  {</a:t>
            </a:r>
            <a:endParaRPr lang="zh-CN" altLang="en-US"/>
          </a:p>
          <a:p>
            <a:r>
              <a:rPr lang="zh-CN" altLang="en-US"/>
              <a:t>  let (tx, rx) = channel();</a:t>
            </a:r>
            <a:endParaRPr lang="zh-CN" altLang="en-US"/>
          </a:p>
          <a:p>
            <a:r>
              <a:rPr lang="zh-CN" altLang="en-US"/>
              <a:t>  let x = Arc::new(Mutex::new(tx));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std::thread::spawn(move || {</a:t>
            </a:r>
            <a:endParaRPr lang="zh-CN" altLang="en-US"/>
          </a:p>
          <a:p>
            <a:r>
              <a:rPr lang="zh-CN" altLang="en-US"/>
              <a:t>      x.lock().unwrap().send(4u8).unwrap(); 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dbg!(rx.recv().unwrap());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64125" y="5132070"/>
            <a:ext cx="6096000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.\mutex.rs </a:t>
            </a:r>
            <a:endParaRPr lang="zh-CN" altLang="en-US" sz="800"/>
          </a:p>
          <a:p>
            <a:r>
              <a:rPr lang="zh-CN" altLang="en-US" sz="800"/>
              <a:t>PS E:\projects\Rust Programming\sourcecode\chapter15\Quiz&gt; 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use std::sync::{RwLock, Arc, mpsc::channel};</a:t>
            </a:r>
            <a:endParaRPr lang="zh-CN" altLang="en-US" sz="1600"/>
          </a:p>
          <a:p>
            <a:r>
              <a:rPr lang="zh-CN" altLang="en-US" sz="1600"/>
              <a:t>pub fn main()  {</a:t>
            </a:r>
            <a:endParaRPr lang="zh-CN" altLang="en-US" sz="1600"/>
          </a:p>
          <a:p>
            <a:r>
              <a:rPr lang="zh-CN" altLang="en-US" sz="1600"/>
              <a:t>  let (tx, rx) = channel();</a:t>
            </a:r>
            <a:endParaRPr lang="zh-CN" altLang="en-US" sz="1600"/>
          </a:p>
          <a:p>
            <a:r>
              <a:rPr lang="zh-CN" altLang="en-US" sz="1600"/>
              <a:t>  let x = Arc::new(RwLock::new(tx));</a:t>
            </a:r>
            <a:endParaRPr lang="zh-CN" altLang="en-US" sz="1600"/>
          </a:p>
          <a:p>
            <a:r>
              <a:rPr lang="zh-CN" altLang="en-US" sz="1600"/>
              <a:t>  std::thread::spawn(move || {</a:t>
            </a:r>
            <a:endParaRPr lang="zh-CN" altLang="en-US" sz="1600"/>
          </a:p>
          <a:p>
            <a:r>
              <a:rPr lang="zh-CN" altLang="en-US" sz="1600"/>
              <a:t>      x.read().unwrap().send(4u8).unwrap(); 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  <a:p>
            <a:r>
              <a:rPr lang="zh-CN" altLang="en-US" sz="1600"/>
              <a:t>  dbg!(rx.recv().unwrap());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064125" y="3941445"/>
            <a:ext cx="6096000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.\rwlock.rs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error[E0277]: `Sender&lt;u8&gt;` cannot be shared between threads safely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/>
              <a:t>   --&gt; .\rwlock.rs:8:3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8   |   std::thread::spawn(move || {</a:t>
            </a:r>
            <a:endParaRPr lang="zh-CN" altLang="en-US" sz="800"/>
          </a:p>
          <a:p>
            <a:r>
              <a:rPr lang="zh-CN" altLang="en-US" sz="800"/>
              <a:t>    |   ^^^^^^^^^^^^^^^^^^</a:t>
            </a:r>
            <a:r>
              <a:rPr lang="zh-CN" altLang="en-US" sz="800">
                <a:solidFill>
                  <a:srgbClr val="FF0000"/>
                </a:solidFill>
              </a:rPr>
              <a:t> `Sender&lt;u8&gt;` cannot be shared between threads safely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/>
              <a:t>    | </a:t>
            </a:r>
            <a:endParaRPr lang="zh-CN" altLang="en-US" sz="800"/>
          </a:p>
          <a:p>
            <a:r>
              <a:rPr lang="zh-CN" altLang="en-US" sz="800"/>
              <a:t>   ::: C:\Users\Administrator\.rustup\toolchains\stable-2021-06-17-x86_64-pc-windows-msvc\lib/rustlib/src/rust\library\std\src\thread\mod.rs:624:8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624 |     F: Send + 'static,</a:t>
            </a:r>
            <a:endParaRPr lang="zh-CN" altLang="en-US" sz="800"/>
          </a:p>
          <a:p>
            <a:r>
              <a:rPr lang="zh-CN" altLang="en-US" sz="800"/>
              <a:t>    |        ---- required by this bound in `spawn`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    = help: the trait `Sync` is not implemented for `Sender&lt;u8&gt;`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`Sync` for `RwLock&lt;Sender&lt;u8&gt;&gt;`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`Send` for `Arc&lt;RwLock&lt;Sender&lt;u8&gt;&gt;&gt;`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it appears within the type `[closure@.\rwlock.rs:8:22: 10:4]`</a:t>
            </a:r>
            <a:endParaRPr lang="zh-CN" altLang="en-US" sz="800" b="1">
              <a:solidFill>
                <a:srgbClr val="FF0000"/>
              </a:solidFill>
            </a:endParaRPr>
          </a:p>
          <a:p>
            <a:endParaRPr lang="zh-CN" altLang="en-US" sz="800"/>
          </a:p>
          <a:p>
            <a:r>
              <a:rPr lang="zh-CN" altLang="en-US" sz="800"/>
              <a:t>error: aborting due to previous error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For more information about this error, try `rustc --explain E0277`.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9675495" y="4956175"/>
            <a:ext cx="113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？？？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414598a5-aaed-4672-8ad0-eb3f6d0ad5ce"/>
  <p:tag name="COMMONDATA" val="eyJoZGlkIjoiMzc2N2U2ZDQ5ZDZhNGUyZDk2M2Q3MmZlYTJjNDEyM2IifQ==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8389</Words>
  <Application>WPS 演示</Application>
  <PresentationFormat>Custom</PresentationFormat>
  <Paragraphs>404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Arial</vt:lpstr>
      <vt:lpstr>微软雅黑</vt:lpstr>
      <vt:lpstr>Calibri</vt:lpstr>
      <vt:lpstr>Arial Unicode MS</vt:lpstr>
      <vt:lpstr>等线</vt:lpstr>
      <vt:lpstr>第一PPT，www.1ppt.com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Gavin Zheng</cp:lastModifiedBy>
  <cp:revision>35</cp:revision>
  <dcterms:created xsi:type="dcterms:W3CDTF">2017-04-07T10:31:00Z</dcterms:created>
  <dcterms:modified xsi:type="dcterms:W3CDTF">2023-09-06T20:19:57Z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689ED005ADC444F2BDDB3F22B3E48779</vt:lpwstr>
  </property>
  <property fmtid="{D5CDD505-2E9C-101B-9397-08002B2CF9AE}" pid="3" name="KSOProductBuildVer">
    <vt:lpwstr>2052-11.1.0.14309</vt:lpwstr>
  </property>
</Properties>
</file>