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sldIdLst>
    <p:sldId id="279" r:id="rId4"/>
    <p:sldId id="281" r:id="rId6"/>
    <p:sldId id="278" r:id="rId7"/>
    <p:sldId id="301" r:id="rId8"/>
    <p:sldId id="302" r:id="rId9"/>
    <p:sldId id="303" r:id="rId10"/>
    <p:sldId id="304" r:id="rId11"/>
    <p:sldId id="305" r:id="rId12"/>
    <p:sldId id="306" r:id="rId13"/>
    <p:sldId id="307" r:id="rId14"/>
    <p:sldId id="261" r:id="rId15"/>
    <p:sldId id="262" r:id="rId16"/>
    <p:sldId id="268" r:id="rId17"/>
    <p:sldId id="273" r:id="rId18"/>
    <p:sldId id="274" r:id="rId19"/>
    <p:sldId id="275" r:id="rId20"/>
    <p:sldId id="300" r:id="rId21"/>
    <p:sldId id="285" r:id="rId22"/>
    <p:sldId id="298" r:id="rId23"/>
    <p:sldId id="29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0" d="100"/>
          <a:sy n="70" d="100"/>
        </p:scale>
        <p:origin x="-1138" y="-394"/>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Series 1</c:v>
                </c:pt>
              </c:strCache>
            </c:strRef>
          </c:tx>
          <c:spPr>
            <a:solidFill>
              <a:schemeClr val="accent1"/>
            </a:solidFill>
            <a:ln w="28575">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mn-ea"/>
                    <a:cs typeface="+mn-ea"/>
                    <a:sym typeface="+mn-lt"/>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strRef>
              <c:f>Sheet1!$A$2:$A$11</c:f>
              <c:strCache>
                <c:ptCount val="10"/>
                <c:pt idx="0">
                  <c:v>One</c:v>
                </c:pt>
                <c:pt idx="1">
                  <c:v>Two</c:v>
                </c:pt>
                <c:pt idx="2">
                  <c:v>Three</c:v>
                </c:pt>
                <c:pt idx="3">
                  <c:v>Four</c:v>
                </c:pt>
                <c:pt idx="4">
                  <c:v>Five</c:v>
                </c:pt>
                <c:pt idx="5">
                  <c:v>Six</c:v>
                </c:pt>
                <c:pt idx="6">
                  <c:v>Seven</c:v>
                </c:pt>
                <c:pt idx="7">
                  <c:v>Eight</c:v>
                </c:pt>
                <c:pt idx="8">
                  <c:v>Nine</c:v>
                </c:pt>
                <c:pt idx="9">
                  <c:v>Ten</c:v>
                </c:pt>
              </c:strCache>
            </c:strRef>
          </c:xVal>
          <c:yVal>
            <c:numRef>
              <c:f>Sheet1!$B$2:$B$11</c:f>
              <c:numCache>
                <c:formatCode>General</c:formatCode>
                <c:ptCount val="10"/>
                <c:pt idx="0">
                  <c:v>10</c:v>
                </c:pt>
                <c:pt idx="1">
                  <c:v>15</c:v>
                </c:pt>
                <c:pt idx="2">
                  <c:v>28</c:v>
                </c:pt>
                <c:pt idx="3">
                  <c:v>20</c:v>
                </c:pt>
                <c:pt idx="4">
                  <c:v>10</c:v>
                </c:pt>
                <c:pt idx="5">
                  <c:v>10</c:v>
                </c:pt>
                <c:pt idx="6">
                  <c:v>8</c:v>
                </c:pt>
                <c:pt idx="7">
                  <c:v>23</c:v>
                </c:pt>
                <c:pt idx="8">
                  <c:v>5</c:v>
                </c:pt>
                <c:pt idx="9">
                  <c:v>8</c:v>
                </c:pt>
              </c:numCache>
            </c:numRef>
          </c:yVal>
          <c:bubbleSize>
            <c:numRef>
              <c:f>{1,1,1,1,1,1,1,1,1,1}</c:f>
              <c:numCache>
                <c:formatCode>General</c:formatCode>
                <c:ptCount val="10"/>
                <c:pt idx="0">
                  <c:v>1</c:v>
                </c:pt>
                <c:pt idx="1">
                  <c:v>1</c:v>
                </c:pt>
                <c:pt idx="2">
                  <c:v>1</c:v>
                </c:pt>
                <c:pt idx="3">
                  <c:v>1</c:v>
                </c:pt>
                <c:pt idx="4">
                  <c:v>1</c:v>
                </c:pt>
                <c:pt idx="5">
                  <c:v>1</c:v>
                </c:pt>
                <c:pt idx="6">
                  <c:v>1</c:v>
                </c:pt>
                <c:pt idx="7">
                  <c:v>1</c:v>
                </c:pt>
                <c:pt idx="8">
                  <c:v>1</c:v>
                </c:pt>
                <c:pt idx="9">
                  <c:v>1</c:v>
                </c:pt>
              </c:numCache>
            </c:numRef>
          </c:bubbleSize>
          <c:bubble3D val="0"/>
        </c:ser>
        <c:dLbls>
          <c:showLegendKey val="0"/>
          <c:showVal val="1"/>
          <c:showCatName val="0"/>
          <c:showSerName val="0"/>
          <c:showPercent val="0"/>
          <c:showBubbleSize val="0"/>
        </c:dLbls>
        <c:bubbleScale val="100"/>
        <c:showNegBubbles val="0"/>
        <c:sizeRepresents val="area"/>
        <c:axId val="139418368"/>
        <c:axId val="140181504"/>
      </c:bubbleChart>
      <c:valAx>
        <c:axId val="1394183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181504"/>
        <c:crosses val="autoZero"/>
        <c:crossBetween val="midCat"/>
      </c:valAx>
      <c:valAx>
        <c:axId val="140181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39418368"/>
        <c:crosses val="autoZero"/>
        <c:crossBetween val="midCat"/>
      </c:valAx>
      <c:spPr>
        <a:noFill/>
        <a:ln>
          <a:noFill/>
        </a:ln>
        <a:effectLst/>
      </c:spPr>
    </c:plotArea>
    <c:plotVisOnly val="1"/>
    <c:dispBlanksAs val="zero"/>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28575" cap="rnd">
              <a:solidFill>
                <a:schemeClr val="accent1"/>
              </a:solidFill>
              <a:round/>
            </a:ln>
            <a:effectLst/>
          </c:spPr>
          <c:marker>
            <c:symbol val="none"/>
          </c:marker>
          <c:dLbls>
            <c:delete val="1"/>
          </c:dLbls>
          <c:xVal>
            <c:strRef>
              <c:f>Sheet1!$A$2:$A$14</c:f>
              <c:strCache>
                <c:ptCount val="10"/>
                <c:pt idx="0">
                  <c:v>One</c:v>
                </c:pt>
                <c:pt idx="1">
                  <c:v>Two</c:v>
                </c:pt>
                <c:pt idx="2">
                  <c:v>Three</c:v>
                </c:pt>
                <c:pt idx="3">
                  <c:v>Four</c:v>
                </c:pt>
                <c:pt idx="4">
                  <c:v>Five</c:v>
                </c:pt>
                <c:pt idx="5">
                  <c:v>Six</c:v>
                </c:pt>
                <c:pt idx="6">
                  <c:v>Seven</c:v>
                </c:pt>
                <c:pt idx="7">
                  <c:v>Eight</c:v>
                </c:pt>
                <c:pt idx="8">
                  <c:v>Nine</c:v>
                </c:pt>
                <c:pt idx="9">
                  <c:v>Ten</c:v>
                </c:pt>
              </c:strCache>
            </c:strRef>
          </c:xVal>
          <c:yVal>
            <c:numRef>
              <c:f>Sheet1!$B$2:$B$14</c:f>
              <c:numCache>
                <c:formatCode>General</c:formatCode>
                <c:ptCount val="13"/>
                <c:pt idx="0">
                  <c:v>10</c:v>
                </c:pt>
                <c:pt idx="1">
                  <c:v>15</c:v>
                </c:pt>
                <c:pt idx="2">
                  <c:v>28</c:v>
                </c:pt>
                <c:pt idx="3">
                  <c:v>20</c:v>
                </c:pt>
                <c:pt idx="4">
                  <c:v>10</c:v>
                </c:pt>
                <c:pt idx="5">
                  <c:v>10</c:v>
                </c:pt>
                <c:pt idx="6">
                  <c:v>8</c:v>
                </c:pt>
                <c:pt idx="7">
                  <c:v>23</c:v>
                </c:pt>
                <c:pt idx="8">
                  <c:v>5</c:v>
                </c:pt>
                <c:pt idx="9">
                  <c:v>8</c:v>
                </c:pt>
              </c:numCache>
            </c:numRef>
          </c:yVal>
          <c:smooth val="1"/>
        </c:ser>
        <c:dLbls>
          <c:showLegendKey val="0"/>
          <c:showVal val="0"/>
          <c:showCatName val="0"/>
          <c:showSerName val="0"/>
          <c:showPercent val="0"/>
          <c:showBubbleSize val="0"/>
        </c:dLbls>
        <c:axId val="140182656"/>
        <c:axId val="140183232"/>
      </c:scatterChart>
      <c:valAx>
        <c:axId val="1401826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183232"/>
        <c:crosses val="autoZero"/>
        <c:crossBetween val="midCat"/>
      </c:valAx>
      <c:valAx>
        <c:axId val="1401832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182656"/>
        <c:crosses val="autoZero"/>
        <c:crossBetween val="midCat"/>
      </c:valAx>
      <c:spPr>
        <a:noFill/>
        <a:ln>
          <a:noFill/>
        </a:ln>
        <a:effectLst/>
      </c:spPr>
    </c:plotArea>
    <c:plotVisOnly val="1"/>
    <c:dispBlanksAs val="zero"/>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28575" cap="rnd">
              <a:solidFill>
                <a:schemeClr val="accent6"/>
              </a:solidFill>
              <a:round/>
            </a:ln>
            <a:effectLst/>
          </c:spPr>
          <c:marker>
            <c:symbol val="none"/>
          </c:marker>
          <c:dLbls>
            <c:delete val="1"/>
          </c:dLbls>
          <c:xVal>
            <c:strRef>
              <c:f>Sheet1!$A$2:$A$14</c:f>
              <c:strCache>
                <c:ptCount val="10"/>
                <c:pt idx="0">
                  <c:v>One</c:v>
                </c:pt>
                <c:pt idx="1">
                  <c:v>Two</c:v>
                </c:pt>
                <c:pt idx="2">
                  <c:v>Three</c:v>
                </c:pt>
                <c:pt idx="3">
                  <c:v>Four</c:v>
                </c:pt>
                <c:pt idx="4">
                  <c:v>Five</c:v>
                </c:pt>
                <c:pt idx="5">
                  <c:v>Six</c:v>
                </c:pt>
                <c:pt idx="6">
                  <c:v>Seven</c:v>
                </c:pt>
                <c:pt idx="7">
                  <c:v>Eight</c:v>
                </c:pt>
                <c:pt idx="8">
                  <c:v>Nine</c:v>
                </c:pt>
                <c:pt idx="9">
                  <c:v>Ten</c:v>
                </c:pt>
              </c:strCache>
            </c:strRef>
          </c:xVal>
          <c:yVal>
            <c:numRef>
              <c:f>Sheet1!$B$2:$B$14</c:f>
              <c:numCache>
                <c:formatCode>General</c:formatCode>
                <c:ptCount val="13"/>
                <c:pt idx="0">
                  <c:v>10</c:v>
                </c:pt>
                <c:pt idx="1">
                  <c:v>15</c:v>
                </c:pt>
                <c:pt idx="2">
                  <c:v>10</c:v>
                </c:pt>
                <c:pt idx="3">
                  <c:v>10</c:v>
                </c:pt>
                <c:pt idx="4">
                  <c:v>15</c:v>
                </c:pt>
                <c:pt idx="5">
                  <c:v>8</c:v>
                </c:pt>
                <c:pt idx="6">
                  <c:v>8</c:v>
                </c:pt>
                <c:pt idx="7">
                  <c:v>20</c:v>
                </c:pt>
                <c:pt idx="8">
                  <c:v>5</c:v>
                </c:pt>
                <c:pt idx="9">
                  <c:v>8</c:v>
                </c:pt>
              </c:numCache>
            </c:numRef>
          </c:yVal>
          <c:smooth val="1"/>
        </c:ser>
        <c:dLbls>
          <c:showLegendKey val="0"/>
          <c:showVal val="0"/>
          <c:showCatName val="0"/>
          <c:showSerName val="0"/>
          <c:showPercent val="0"/>
          <c:showBubbleSize val="0"/>
        </c:dLbls>
        <c:axId val="140201920"/>
        <c:axId val="140198464"/>
      </c:scatterChart>
      <c:valAx>
        <c:axId val="1402019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198464"/>
        <c:crosses val="autoZero"/>
        <c:crossBetween val="midCat"/>
      </c:valAx>
      <c:valAx>
        <c:axId val="140198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201920"/>
        <c:crosses val="autoZero"/>
        <c:crossBetween val="midCat"/>
      </c:valAx>
      <c:spPr>
        <a:noFill/>
        <a:ln>
          <a:noFill/>
        </a:ln>
        <a:effectLst/>
      </c:spPr>
    </c:plotArea>
    <c:plotVisOnly val="1"/>
    <c:dispBlanksAs val="zero"/>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AC4C0-9773-4C3D-AD9B-336A44B164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B8CC2-32B0-4125-B326-8DF03F353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https://onesignal.com/blog/thread-safety-rust/</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grpSp>
        <p:nvGrpSpPr>
          <p:cNvPr id="2" name="组合 1"/>
          <p:cNvGrpSpPr/>
          <p:nvPr userDrawn="1"/>
        </p:nvGrpSpPr>
        <p:grpSpPr>
          <a:xfrm>
            <a:off x="438569" y="364251"/>
            <a:ext cx="11314862" cy="845814"/>
            <a:chOff x="562641" y="364251"/>
            <a:chExt cx="11314862" cy="845814"/>
          </a:xfrm>
        </p:grpSpPr>
        <p:pic>
          <p:nvPicPr>
            <p:cNvPr id="3" name="图片 2"/>
            <p:cNvPicPr>
              <a:picLocks noChangeAspect="1"/>
            </p:cNvPicPr>
            <p:nvPr/>
          </p:nvPicPr>
          <p:blipFill>
            <a:blip r:embed="rId2" cstate="email"/>
            <a:stretch>
              <a:fillRect/>
            </a:stretch>
          </p:blipFill>
          <p:spPr>
            <a:xfrm>
              <a:off x="562641" y="364251"/>
              <a:ext cx="751794" cy="845814"/>
            </a:xfrm>
            <a:prstGeom prst="rect">
              <a:avLst/>
            </a:prstGeom>
          </p:spPr>
        </p:pic>
        <p:pic>
          <p:nvPicPr>
            <p:cNvPr id="4" name="图片 3"/>
            <p:cNvPicPr>
              <a:picLocks noChangeAspect="1"/>
            </p:cNvPicPr>
            <p:nvPr/>
          </p:nvPicPr>
          <p:blipFill>
            <a:blip r:embed="rId2" cstate="email"/>
            <a:stretch>
              <a:fillRect/>
            </a:stretch>
          </p:blipFill>
          <p:spPr>
            <a:xfrm>
              <a:off x="11125709" y="364251"/>
              <a:ext cx="751794" cy="845814"/>
            </a:xfrm>
            <a:prstGeom prst="rect">
              <a:avLst/>
            </a:prstGeom>
          </p:spPr>
        </p:pic>
      </p:grpSp>
      <p:sp>
        <p:nvSpPr>
          <p:cNvPr id="5" name="椭圆 4"/>
          <p:cNvSpPr/>
          <p:nvPr userDrawn="1"/>
        </p:nvSpPr>
        <p:spPr>
          <a:xfrm>
            <a:off x="11379200" y="6314440"/>
            <a:ext cx="292100" cy="267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2"/>
          </p:nvPr>
        </p:nvSpPr>
        <p:spPr>
          <a:xfrm>
            <a:off x="6285187"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1" name="Picture Placeholder 7"/>
          <p:cNvSpPr>
            <a:spLocks noGrp="1"/>
          </p:cNvSpPr>
          <p:nvPr>
            <p:ph type="pic" sz="quarter" idx="13"/>
          </p:nvPr>
        </p:nvSpPr>
        <p:spPr>
          <a:xfrm>
            <a:off x="8534401"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grpSp>
        <p:nvGrpSpPr>
          <p:cNvPr id="6" name="组合 5"/>
          <p:cNvGrpSpPr/>
          <p:nvPr userDrawn="1"/>
        </p:nvGrpSpPr>
        <p:grpSpPr>
          <a:xfrm>
            <a:off x="438569" y="364251"/>
            <a:ext cx="11314862" cy="845814"/>
            <a:chOff x="562641" y="364251"/>
            <a:chExt cx="11314862" cy="845814"/>
          </a:xfrm>
        </p:grpSpPr>
        <p:pic>
          <p:nvPicPr>
            <p:cNvPr id="7" name="图片 6"/>
            <p:cNvPicPr>
              <a:picLocks noChangeAspect="1"/>
            </p:cNvPicPr>
            <p:nvPr/>
          </p:nvPicPr>
          <p:blipFill>
            <a:blip r:embed="rId2" cstate="email"/>
            <a:stretch>
              <a:fillRect/>
            </a:stretch>
          </p:blipFill>
          <p:spPr>
            <a:xfrm>
              <a:off x="562641" y="364251"/>
              <a:ext cx="751794" cy="845814"/>
            </a:xfrm>
            <a:prstGeom prst="rect">
              <a:avLst/>
            </a:prstGeom>
          </p:spPr>
        </p:pic>
        <p:pic>
          <p:nvPicPr>
            <p:cNvPr id="12" name="图片 11"/>
            <p:cNvPicPr>
              <a:picLocks noChangeAspect="1"/>
            </p:cNvPicPr>
            <p:nvPr/>
          </p:nvPicPr>
          <p:blipFill>
            <a:blip r:embed="rId2" cstate="email"/>
            <a:stretch>
              <a:fillRect/>
            </a:stretch>
          </p:blipFill>
          <p:spPr>
            <a:xfrm>
              <a:off x="11125709" y="364251"/>
              <a:ext cx="751794" cy="845814"/>
            </a:xfrm>
            <a:prstGeom prst="rect">
              <a:avLst/>
            </a:prstGeom>
          </p:spPr>
        </p:pic>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4"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25"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grpSp>
        <p:nvGrpSpPr>
          <p:cNvPr id="4" name="组合 3"/>
          <p:cNvGrpSpPr/>
          <p:nvPr userDrawn="1"/>
        </p:nvGrpSpPr>
        <p:grpSpPr>
          <a:xfrm>
            <a:off x="438569" y="364251"/>
            <a:ext cx="11314862" cy="845814"/>
            <a:chOff x="562641" y="364251"/>
            <a:chExt cx="11314862" cy="845814"/>
          </a:xfrm>
        </p:grpSpPr>
        <p:pic>
          <p:nvPicPr>
            <p:cNvPr id="5" name="图片 4"/>
            <p:cNvPicPr>
              <a:picLocks noChangeAspect="1"/>
            </p:cNvPicPr>
            <p:nvPr/>
          </p:nvPicPr>
          <p:blipFill>
            <a:blip r:embed="rId2" cstate="email"/>
            <a:stretch>
              <a:fillRect/>
            </a:stretch>
          </p:blipFill>
          <p:spPr>
            <a:xfrm>
              <a:off x="562641" y="364251"/>
              <a:ext cx="751794" cy="845814"/>
            </a:xfrm>
            <a:prstGeom prst="rect">
              <a:avLst/>
            </a:prstGeom>
          </p:spPr>
        </p:pic>
        <p:pic>
          <p:nvPicPr>
            <p:cNvPr id="6" name="图片 5"/>
            <p:cNvPicPr>
              <a:picLocks noChangeAspect="1"/>
            </p:cNvPicPr>
            <p:nvPr/>
          </p:nvPicPr>
          <p:blipFill>
            <a:blip r:embed="rId2" cstate="email"/>
            <a:stretch>
              <a:fillRect/>
            </a:stretch>
          </p:blipFill>
          <p:spPr>
            <a:xfrm>
              <a:off x="11125709" y="364251"/>
              <a:ext cx="751794" cy="845814"/>
            </a:xfrm>
            <a:prstGeom prst="rect">
              <a:avLst/>
            </a:prstGeom>
          </p:spPr>
        </p:pic>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2" name="组合 1"/>
          <p:cNvGrpSpPr/>
          <p:nvPr userDrawn="1"/>
        </p:nvGrpSpPr>
        <p:grpSpPr>
          <a:xfrm>
            <a:off x="438569" y="364251"/>
            <a:ext cx="11314862" cy="845814"/>
            <a:chOff x="562641" y="364251"/>
            <a:chExt cx="11314862" cy="845814"/>
          </a:xfrm>
        </p:grpSpPr>
        <p:pic>
          <p:nvPicPr>
            <p:cNvPr id="3" name="图片 2"/>
            <p:cNvPicPr>
              <a:picLocks noChangeAspect="1"/>
            </p:cNvPicPr>
            <p:nvPr/>
          </p:nvPicPr>
          <p:blipFill>
            <a:blip r:embed="rId2" cstate="email"/>
            <a:stretch>
              <a:fillRect/>
            </a:stretch>
          </p:blipFill>
          <p:spPr>
            <a:xfrm>
              <a:off x="562641" y="364251"/>
              <a:ext cx="751794" cy="845814"/>
            </a:xfrm>
            <a:prstGeom prst="rect">
              <a:avLst/>
            </a:prstGeom>
          </p:spPr>
        </p:pic>
        <p:pic>
          <p:nvPicPr>
            <p:cNvPr id="4" name="图片 3"/>
            <p:cNvPicPr>
              <a:picLocks noChangeAspect="1"/>
            </p:cNvPicPr>
            <p:nvPr/>
          </p:nvPicPr>
          <p:blipFill>
            <a:blip r:embed="rId2" cstate="email"/>
            <a:stretch>
              <a:fillRect/>
            </a:stretch>
          </p:blipFill>
          <p:spPr>
            <a:xfrm>
              <a:off x="11125709" y="364251"/>
              <a:ext cx="751794" cy="845814"/>
            </a:xfrm>
            <a:prstGeom prst="rect">
              <a:avLst/>
            </a:prstGeom>
          </p:spPr>
        </p:pic>
      </p:grpSp>
      <p:sp>
        <p:nvSpPr>
          <p:cNvPr id="5" name="矩形 4"/>
          <p:cNvSpPr/>
          <p:nvPr userDrawn="1"/>
        </p:nvSpPr>
        <p:spPr>
          <a:xfrm>
            <a:off x="8020" y="0"/>
            <a:ext cx="1218397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3" cstate="email"/>
          <a:stretch>
            <a:fillRect/>
          </a:stretch>
        </p:blipFill>
        <p:spPr>
          <a:xfrm>
            <a:off x="6612917" y="553415"/>
            <a:ext cx="5348589" cy="6017491"/>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2" name="组合 1"/>
          <p:cNvGrpSpPr/>
          <p:nvPr userDrawn="1"/>
        </p:nvGrpSpPr>
        <p:grpSpPr>
          <a:xfrm>
            <a:off x="438569" y="364251"/>
            <a:ext cx="11314862" cy="845814"/>
            <a:chOff x="562641" y="364251"/>
            <a:chExt cx="11314862" cy="845814"/>
          </a:xfrm>
        </p:grpSpPr>
        <p:pic>
          <p:nvPicPr>
            <p:cNvPr id="3" name="图片 2"/>
            <p:cNvPicPr>
              <a:picLocks noChangeAspect="1"/>
            </p:cNvPicPr>
            <p:nvPr/>
          </p:nvPicPr>
          <p:blipFill>
            <a:blip r:embed="rId2" cstate="email"/>
            <a:stretch>
              <a:fillRect/>
            </a:stretch>
          </p:blipFill>
          <p:spPr>
            <a:xfrm>
              <a:off x="562641" y="364251"/>
              <a:ext cx="751794" cy="845814"/>
            </a:xfrm>
            <a:prstGeom prst="rect">
              <a:avLst/>
            </a:prstGeom>
          </p:spPr>
        </p:pic>
        <p:pic>
          <p:nvPicPr>
            <p:cNvPr id="4" name="图片 3"/>
            <p:cNvPicPr>
              <a:picLocks noChangeAspect="1"/>
            </p:cNvPicPr>
            <p:nvPr/>
          </p:nvPicPr>
          <p:blipFill>
            <a:blip r:embed="rId2" cstate="email"/>
            <a:stretch>
              <a:fillRect/>
            </a:stretch>
          </p:blipFill>
          <p:spPr>
            <a:xfrm>
              <a:off x="11125709" y="364251"/>
              <a:ext cx="751794" cy="845814"/>
            </a:xfrm>
            <a:prstGeom prst="rect">
              <a:avLst/>
            </a:prstGeom>
          </p:spPr>
        </p:pic>
      </p:grpSp>
      <p:sp>
        <p:nvSpPr>
          <p:cNvPr id="5" name="矩形 4"/>
          <p:cNvSpPr/>
          <p:nvPr userDrawn="1"/>
        </p:nvSpPr>
        <p:spPr>
          <a:xfrm>
            <a:off x="8020" y="0"/>
            <a:ext cx="1218397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3" cstate="email"/>
          <a:stretch>
            <a:fillRect/>
          </a:stretch>
        </p:blipFill>
        <p:spPr>
          <a:xfrm>
            <a:off x="1154545" y="1165621"/>
            <a:ext cx="4092768" cy="4604615"/>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hart" Target="../charts/chart3.xml"/><Relationship Id="rId1"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8.xml"/><Relationship Id="rId2" Type="http://schemas.openxmlformats.org/officeDocument/2006/relationships/hyperlink" Target="http://www.1ppt.com/hangye/" TargetMode="External"/><Relationship Id="rId19" Type="http://schemas.openxmlformats.org/officeDocument/2006/relationships/image" Target="../media/image9.png"/><Relationship Id="rId18" Type="http://schemas.openxmlformats.org/officeDocument/2006/relationships/image" Target="../media/image8.png"/><Relationship Id="rId17" Type="http://schemas.openxmlformats.org/officeDocument/2006/relationships/image" Target="../media/image7.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695325" y="3562161"/>
            <a:ext cx="3161665" cy="829945"/>
          </a:xfrm>
          <a:prstGeom prst="rect">
            <a:avLst/>
          </a:prstGeom>
          <a:noFill/>
        </p:spPr>
        <p:txBody>
          <a:bodyPr wrap="none" rtlCol="0">
            <a:spAutoFit/>
          </a:bodyPr>
          <a:lstStyle/>
          <a:p>
            <a:r>
              <a:rPr lang="en-US" altLang="zh-CN" sz="4800" b="1" dirty="0">
                <a:solidFill>
                  <a:schemeClr val="accent1"/>
                </a:solidFill>
                <a:cs typeface="+mn-ea"/>
                <a:sym typeface="+mn-lt"/>
              </a:rPr>
              <a:t>Send + </a:t>
            </a:r>
            <a:r>
              <a:rPr lang="en-US" altLang="zh-CN" sz="4800" b="1" dirty="0">
                <a:solidFill>
                  <a:schemeClr val="accent1"/>
                </a:solidFill>
                <a:cs typeface="+mn-ea"/>
                <a:sym typeface="+mn-lt"/>
              </a:rPr>
              <a:t>Sync</a:t>
            </a:r>
            <a:endParaRPr lang="en-US" altLang="zh-CN" sz="4800" b="1" dirty="0">
              <a:solidFill>
                <a:schemeClr val="accent1"/>
              </a:solidFill>
              <a:cs typeface="+mn-ea"/>
              <a:sym typeface="+mn-lt"/>
            </a:endParaRPr>
          </a:p>
        </p:txBody>
      </p:sp>
      <p:sp>
        <p:nvSpPr>
          <p:cNvPr id="9" name="矩形 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95325" y="4393158"/>
            <a:ext cx="6444384" cy="523220"/>
          </a:xfrm>
          <a:prstGeom prst="rect">
            <a:avLst/>
          </a:prstGeom>
        </p:spPr>
        <p:txBody>
          <a:bodyPr wrap="square">
            <a:spAutoFit/>
          </a:bodyPr>
          <a:lstStyle/>
          <a:p>
            <a:r>
              <a:rPr lang="en-US" altLang="zh-CN" sz="1400" dirty="0">
                <a:solidFill>
                  <a:schemeClr val="tx1">
                    <a:lumMod val="75000"/>
                    <a:lumOff val="25000"/>
                  </a:schemeClr>
                </a:solidFill>
                <a:cs typeface="+mn-ea"/>
                <a:sym typeface="+mn-lt"/>
              </a:rPr>
              <a:t>Lorem ipsum dolor sit </a:t>
            </a:r>
            <a:r>
              <a:rPr lang="en-US" altLang="zh-CN" sz="1400" dirty="0" err="1">
                <a:solidFill>
                  <a:schemeClr val="tx1">
                    <a:lumMod val="75000"/>
                    <a:lumOff val="25000"/>
                  </a:schemeClr>
                </a:solidFill>
                <a:cs typeface="+mn-ea"/>
                <a:sym typeface="+mn-lt"/>
              </a:rPr>
              <a:t>amet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consectetur</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adipiscing</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elit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Ut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efficitur</a:t>
            </a:r>
            <a:r>
              <a:rPr lang="en-US" altLang="zh-CN" sz="1400" dirty="0">
                <a:solidFill>
                  <a:schemeClr val="tx1">
                    <a:lumMod val="75000"/>
                    <a:lumOff val="25000"/>
                  </a:schemeClr>
                </a:solidFill>
                <a:cs typeface="+mn-ea"/>
                <a:sym typeface="+mn-lt"/>
              </a:rPr>
              <a:t> ipsum vitae </a:t>
            </a:r>
            <a:r>
              <a:rPr lang="en-US" altLang="zh-CN" sz="1400" dirty="0" err="1">
                <a:solidFill>
                  <a:schemeClr val="tx1">
                    <a:lumMod val="75000"/>
                    <a:lumOff val="25000"/>
                  </a:schemeClr>
                </a:solidFill>
                <a:cs typeface="+mn-ea"/>
                <a:sym typeface="+mn-lt"/>
              </a:rPr>
              <a:t>tortor</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accumsan</a:t>
            </a:r>
            <a:r>
              <a:rPr lang="en-US" altLang="zh-CN" sz="1400" dirty="0">
                <a:solidFill>
                  <a:schemeClr val="tx1">
                    <a:lumMod val="75000"/>
                    <a:lumOff val="25000"/>
                  </a:schemeClr>
                </a:solidFill>
                <a:cs typeface="+mn-ea"/>
                <a:sym typeface="+mn-lt"/>
              </a:rPr>
              <a:t>, a </a:t>
            </a:r>
            <a:r>
              <a:rPr lang="en-US" altLang="zh-CN" sz="1400" dirty="0" err="1">
                <a:solidFill>
                  <a:schemeClr val="tx1">
                    <a:lumMod val="75000"/>
                    <a:lumOff val="25000"/>
                  </a:schemeClr>
                </a:solidFill>
                <a:cs typeface="+mn-ea"/>
                <a:sym typeface="+mn-lt"/>
              </a:rPr>
              <a:t>pulvinar</a:t>
            </a:r>
            <a:r>
              <a:rPr lang="en-US" altLang="zh-CN" sz="1400" dirty="0">
                <a:solidFill>
                  <a:schemeClr val="tx1">
                    <a:lumMod val="75000"/>
                    <a:lumOff val="25000"/>
                  </a:schemeClr>
                </a:solidFill>
                <a:cs typeface="+mn-ea"/>
                <a:sym typeface="+mn-lt"/>
              </a:rPr>
              <a:t> lorem </a:t>
            </a:r>
            <a:r>
              <a:rPr lang="en-US" altLang="zh-CN" sz="1400" dirty="0" err="1">
                <a:solidFill>
                  <a:schemeClr val="tx1">
                    <a:lumMod val="75000"/>
                    <a:lumOff val="25000"/>
                  </a:schemeClr>
                </a:solidFill>
                <a:cs typeface="+mn-ea"/>
                <a:sym typeface="+mn-lt"/>
              </a:rPr>
              <a:t>lacinia</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Donec</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eu</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arcu</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justo</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Fusce</a:t>
            </a:r>
            <a:r>
              <a:rPr lang="en-US" altLang="zh-CN" sz="1400" dirty="0">
                <a:solidFill>
                  <a:schemeClr val="tx1">
                    <a:lumMod val="75000"/>
                    <a:lumOff val="25000"/>
                  </a:schemeClr>
                </a:solidFill>
                <a:cs typeface="+mn-ea"/>
                <a:sym typeface="+mn-lt"/>
              </a:rPr>
              <a:t> </a:t>
            </a:r>
            <a:r>
              <a:rPr lang="en-US" altLang="zh-CN" sz="1400" dirty="0" err="1" smtClean="0">
                <a:solidFill>
                  <a:schemeClr val="tx1">
                    <a:lumMod val="75000"/>
                    <a:lumOff val="25000"/>
                  </a:schemeClr>
                </a:solidFill>
                <a:cs typeface="+mn-ea"/>
                <a:sym typeface="+mn-lt"/>
              </a:rPr>
              <a:t>eget</a:t>
            </a:r>
            <a:endParaRPr lang="zh-CN" altLang="en-US" sz="1400" dirty="0">
              <a:solidFill>
                <a:schemeClr val="tx1">
                  <a:lumMod val="75000"/>
                  <a:lumOff val="25000"/>
                </a:schemeClr>
              </a:solidFill>
              <a:cs typeface="+mn-ea"/>
              <a:sym typeface="+mn-lt"/>
            </a:endParaRPr>
          </a:p>
        </p:txBody>
      </p:sp>
      <p:sp>
        <p:nvSpPr>
          <p:cNvPr id="10" name="文本框 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695325" y="1761490"/>
            <a:ext cx="10557510" cy="2214880"/>
          </a:xfrm>
          <a:prstGeom prst="rect">
            <a:avLst/>
          </a:prstGeom>
          <a:noFill/>
        </p:spPr>
        <p:txBody>
          <a:bodyPr wrap="square" rtlCol="0">
            <a:spAutoFit/>
          </a:bodyPr>
          <a:lstStyle/>
          <a:p>
            <a:r>
              <a:rPr lang="en-US" altLang="zh-CN" sz="13800" b="1" dirty="0">
                <a:solidFill>
                  <a:schemeClr val="tx1">
                    <a:lumMod val="65000"/>
                    <a:lumOff val="35000"/>
                  </a:schemeClr>
                </a:solidFill>
                <a:cs typeface="+mn-ea"/>
                <a:sym typeface="+mn-lt"/>
              </a:rPr>
              <a:t>RUST </a:t>
            </a:r>
            <a:r>
              <a:rPr lang="en-US" altLang="zh-CN" sz="13800" b="1" dirty="0">
                <a:solidFill>
                  <a:schemeClr val="tx1">
                    <a:lumMod val="65000"/>
                    <a:lumOff val="35000"/>
                  </a:schemeClr>
                </a:solidFill>
                <a:cs typeface="+mn-ea"/>
                <a:sym typeface="+mn-lt"/>
              </a:rPr>
              <a:t>Quiz</a:t>
            </a:r>
            <a:endParaRPr lang="en-US" altLang="zh-CN" sz="13800" b="1" dirty="0">
              <a:solidFill>
                <a:schemeClr val="tx1">
                  <a:lumMod val="65000"/>
                  <a:lumOff val="35000"/>
                </a:schemeClr>
              </a:solidFill>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487119" y="636436"/>
            <a:ext cx="121793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a:t>
            </a:r>
            <a:r>
              <a:rPr lang="en-US" altLang="zh-CN" sz="2800" b="1" dirty="0" smtClean="0">
                <a:solidFill>
                  <a:prstClr val="black">
                    <a:lumMod val="65000"/>
                    <a:lumOff val="35000"/>
                  </a:prstClr>
                </a:solidFill>
                <a:cs typeface="+mn-ea"/>
                <a:sym typeface="+mn-lt"/>
              </a:rPr>
              <a:t>ender</a:t>
            </a:r>
            <a:endParaRPr lang="en-US" altLang="zh-CN" sz="2800" b="1" dirty="0" smtClean="0">
              <a:solidFill>
                <a:prstClr val="black">
                  <a:lumMod val="65000"/>
                  <a:lumOff val="35000"/>
                </a:prstClr>
              </a:solidFill>
              <a:cs typeface="+mn-ea"/>
              <a:sym typeface="+mn-lt"/>
            </a:endParaRPr>
          </a:p>
        </p:txBody>
      </p:sp>
      <p:sp>
        <p:nvSpPr>
          <p:cNvPr id="2" name="文本框 1"/>
          <p:cNvSpPr txBox="1"/>
          <p:nvPr/>
        </p:nvSpPr>
        <p:spPr>
          <a:xfrm>
            <a:off x="4685665" y="1299845"/>
            <a:ext cx="7154545" cy="5354320"/>
          </a:xfrm>
          <a:prstGeom prst="rect">
            <a:avLst/>
          </a:prstGeom>
          <a:noFill/>
        </p:spPr>
        <p:txBody>
          <a:bodyPr wrap="square" rtlCol="0" anchor="t">
            <a:spAutoFit/>
          </a:bodyPr>
          <a:p>
            <a:r>
              <a:rPr lang="zh-CN" altLang="en-US">
                <a:sym typeface="+mn-ea"/>
              </a:rPr>
              <a:t>Sender&lt;T&gt; is not Sync. It's not safe to have multiple immutable references to a Sender live across multiple threads at the same time. Considering that Sender::send(&amp;self) requires only an immutable reference, there must be some kind of interior mutability going on.</a:t>
            </a:r>
            <a:endParaRPr lang="zh-CN" altLang="en-US"/>
          </a:p>
          <a:p>
            <a:endParaRPr lang="zh-CN" altLang="en-US"/>
          </a:p>
          <a:p>
            <a:r>
              <a:rPr lang="zh-CN" altLang="en-US">
                <a:sym typeface="+mn-ea"/>
              </a:rPr>
              <a:t>Mutex&lt;T&gt; is both Send and Sync if T inside of it is Send. If something is inside of a Mutex, it will never have multiple immutable references live at the same time since Mutex does not allow multiple locks (read or write) to be taken at the same time. Because of this, Mutex&lt;T&gt; effectively bypasses the restrictions of Sync.</a:t>
            </a:r>
            <a:endParaRPr lang="zh-CN" altLang="en-US"/>
          </a:p>
          <a:p>
            <a:endParaRPr lang="zh-CN" altLang="en-US"/>
          </a:p>
          <a:p>
            <a:r>
              <a:rPr lang="zh-CN" altLang="en-US">
                <a:sym typeface="+mn-ea"/>
              </a:rPr>
              <a:t>RwLock&lt;T&gt; is Send where T is Send, but it is only Sync if T is both Send + Sync. Since most types are Send + Sync, this is a non-issue. It only causes problems because the Sender&lt;T&gt; within it is not Sync. Recall from our explanation that RwLock allows multiple read locks to be open in parallel.</a:t>
            </a:r>
            <a:endParaRPr lang="zh-CN" altLang="en-US"/>
          </a:p>
          <a:p>
            <a:endParaRPr lang="zh-CN" altLang="en-US"/>
          </a:p>
          <a:p>
            <a:r>
              <a:rPr lang="zh-CN" altLang="en-US">
                <a:sym typeface="+mn-ea"/>
              </a:rPr>
              <a:t>Arc&lt;T&gt; is only Send and Sync if the underlying T is both Send + Sync, meaning that you cannot send an Arc&lt;T&gt; across thread boundaries where T: !Sync.</a:t>
            </a:r>
            <a:endParaRPr lang="zh-CN" altLang="en-US">
              <a:sym typeface="+mn-ea"/>
            </a:endParaRPr>
          </a:p>
        </p:txBody>
      </p:sp>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66291" y="2029940"/>
            <a:ext cx="2269165" cy="3275714"/>
            <a:chOff x="1066291" y="2029940"/>
            <a:chExt cx="2269165" cy="3275714"/>
          </a:xfrm>
        </p:grpSpPr>
        <p:sp>
          <p:nvSpPr>
            <p:cNvPr id="4" name="Rounded Rectangle 3"/>
            <p:cNvSpPr/>
            <p:nvPr/>
          </p:nvSpPr>
          <p:spPr>
            <a:xfrm>
              <a:off x="1066291" y="2029940"/>
              <a:ext cx="2269165" cy="3275714"/>
            </a:xfrm>
            <a:prstGeom prst="roundRect">
              <a:avLst>
                <a:gd name="adj" fmla="val 4016"/>
              </a:avLst>
            </a:prstGeom>
            <a:solidFill>
              <a:schemeClr val="bg1"/>
            </a:solidFill>
            <a:ln w="3175">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Rectangle 11"/>
            <p:cNvSpPr/>
            <p:nvPr/>
          </p:nvSpPr>
          <p:spPr>
            <a:xfrm>
              <a:off x="1066291" y="4412519"/>
              <a:ext cx="2269165"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5" name="TextBox 4"/>
            <p:cNvSpPr txBox="1"/>
            <p:nvPr/>
          </p:nvSpPr>
          <p:spPr>
            <a:xfrm>
              <a:off x="1793551" y="2195103"/>
              <a:ext cx="81464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Filter:</a:t>
              </a: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CONSULTING</a:t>
              </a:r>
              <a:endParaRPr kumimoji="0" lang="en-US" sz="900" b="1" i="0" u="none" strike="noStrike" kern="1200" cap="none" spc="0" normalizeH="0" baseline="0" noProof="0">
                <a:ln>
                  <a:noFill/>
                </a:ln>
                <a:solidFill>
                  <a:srgbClr val="4B7FA7"/>
                </a:solidFill>
                <a:effectLst/>
                <a:uLnTx/>
                <a:uFillTx/>
                <a:cs typeface="+mn-ea"/>
                <a:sym typeface="+mn-lt"/>
              </a:endParaRPr>
            </a:p>
          </p:txBody>
        </p:sp>
        <p:sp>
          <p:nvSpPr>
            <p:cNvPr id="20" name="Rectangle 19"/>
            <p:cNvSpPr/>
            <p:nvPr/>
          </p:nvSpPr>
          <p:spPr>
            <a:xfrm>
              <a:off x="1393877" y="3641654"/>
              <a:ext cx="1613992"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8" name="TextBox 7"/>
            <p:cNvSpPr txBox="1"/>
            <p:nvPr/>
          </p:nvSpPr>
          <p:spPr>
            <a:xfrm>
              <a:off x="1744659" y="4525703"/>
              <a:ext cx="9124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solidFill>
                  <a:effectLst/>
                  <a:uLnTx/>
                  <a:uFillTx/>
                  <a:cs typeface="+mn-ea"/>
                  <a:sym typeface="+mn-lt"/>
                </a:rPr>
                <a:t>BUSINESS PLAN</a:t>
              </a:r>
              <a:endParaRPr kumimoji="0" lang="en-US" sz="900" b="0" i="0" u="none" strike="noStrike" kern="1200" cap="none" spc="0" normalizeH="0" baseline="0" noProof="0">
                <a:ln>
                  <a:noFill/>
                </a:ln>
                <a:solidFill>
                  <a:prstClr val="white"/>
                </a:solidFill>
                <a:effectLst/>
                <a:uLnTx/>
                <a:uFillTx/>
                <a:cs typeface="+mn-ea"/>
                <a:sym typeface="+mn-lt"/>
              </a:endParaRPr>
            </a:p>
          </p:txBody>
        </p:sp>
        <p:sp>
          <p:nvSpPr>
            <p:cNvPr id="45" name="Freeform 44"/>
            <p:cNvSpPr/>
            <p:nvPr/>
          </p:nvSpPr>
          <p:spPr>
            <a:xfrm>
              <a:off x="1839250" y="2761602"/>
              <a:ext cx="723246" cy="716984"/>
            </a:xfrm>
            <a:custGeom>
              <a:avLst/>
              <a:gdLst/>
              <a:ahLst/>
              <a:cxnLst/>
              <a:rect l="l" t="t" r="r" b="b"/>
              <a:pathLst>
                <a:path w="206276" h="204490">
                  <a:moveTo>
                    <a:pt x="97334" y="133052"/>
                  </a:moveTo>
                  <a:lnTo>
                    <a:pt x="119212" y="133052"/>
                  </a:lnTo>
                  <a:cubicBezTo>
                    <a:pt x="121593" y="133052"/>
                    <a:pt x="122783" y="134094"/>
                    <a:pt x="122783" y="136178"/>
                  </a:cubicBezTo>
                  <a:cubicBezTo>
                    <a:pt x="122783" y="138559"/>
                    <a:pt x="121593" y="139750"/>
                    <a:pt x="119212" y="139750"/>
                  </a:cubicBezTo>
                  <a:lnTo>
                    <a:pt x="97334" y="139750"/>
                  </a:lnTo>
                  <a:cubicBezTo>
                    <a:pt x="95250" y="139750"/>
                    <a:pt x="94208" y="138559"/>
                    <a:pt x="94208" y="136178"/>
                  </a:cubicBezTo>
                  <a:cubicBezTo>
                    <a:pt x="94208" y="134094"/>
                    <a:pt x="95250" y="133052"/>
                    <a:pt x="97334" y="133052"/>
                  </a:cubicBezTo>
                  <a:close/>
                  <a:moveTo>
                    <a:pt x="71884" y="133052"/>
                  </a:moveTo>
                  <a:lnTo>
                    <a:pt x="84386" y="133052"/>
                  </a:lnTo>
                  <a:cubicBezTo>
                    <a:pt x="86469" y="133052"/>
                    <a:pt x="87511" y="134094"/>
                    <a:pt x="87511" y="136178"/>
                  </a:cubicBezTo>
                  <a:cubicBezTo>
                    <a:pt x="87511" y="138559"/>
                    <a:pt x="86469" y="139750"/>
                    <a:pt x="84386" y="139750"/>
                  </a:cubicBezTo>
                  <a:lnTo>
                    <a:pt x="71884" y="139750"/>
                  </a:lnTo>
                  <a:cubicBezTo>
                    <a:pt x="69801" y="139750"/>
                    <a:pt x="68759" y="138559"/>
                    <a:pt x="68759" y="136178"/>
                  </a:cubicBezTo>
                  <a:cubicBezTo>
                    <a:pt x="68759" y="134094"/>
                    <a:pt x="69801" y="133052"/>
                    <a:pt x="71884" y="133052"/>
                  </a:cubicBezTo>
                  <a:close/>
                  <a:moveTo>
                    <a:pt x="160735" y="117426"/>
                  </a:moveTo>
                  <a:lnTo>
                    <a:pt x="166985" y="117426"/>
                  </a:lnTo>
                  <a:cubicBezTo>
                    <a:pt x="169069" y="117426"/>
                    <a:pt x="170111" y="118467"/>
                    <a:pt x="170111" y="120551"/>
                  </a:cubicBezTo>
                  <a:cubicBezTo>
                    <a:pt x="170111" y="122634"/>
                    <a:pt x="169069" y="123676"/>
                    <a:pt x="166985" y="123676"/>
                  </a:cubicBezTo>
                  <a:lnTo>
                    <a:pt x="160735" y="123676"/>
                  </a:lnTo>
                  <a:cubicBezTo>
                    <a:pt x="158651" y="123676"/>
                    <a:pt x="157609" y="122634"/>
                    <a:pt x="157609" y="120551"/>
                  </a:cubicBezTo>
                  <a:cubicBezTo>
                    <a:pt x="157609" y="118467"/>
                    <a:pt x="158651" y="117426"/>
                    <a:pt x="160735" y="117426"/>
                  </a:cubicBezTo>
                  <a:close/>
                  <a:moveTo>
                    <a:pt x="116086" y="117426"/>
                  </a:moveTo>
                  <a:lnTo>
                    <a:pt x="147787" y="117426"/>
                  </a:lnTo>
                  <a:cubicBezTo>
                    <a:pt x="150168" y="117426"/>
                    <a:pt x="151358" y="118467"/>
                    <a:pt x="151358" y="120551"/>
                  </a:cubicBezTo>
                  <a:cubicBezTo>
                    <a:pt x="151358" y="122634"/>
                    <a:pt x="150168" y="123676"/>
                    <a:pt x="147787" y="123676"/>
                  </a:cubicBezTo>
                  <a:lnTo>
                    <a:pt x="116086" y="123676"/>
                  </a:lnTo>
                  <a:cubicBezTo>
                    <a:pt x="114003" y="123676"/>
                    <a:pt x="112961" y="122634"/>
                    <a:pt x="112961" y="120551"/>
                  </a:cubicBezTo>
                  <a:cubicBezTo>
                    <a:pt x="112961" y="118467"/>
                    <a:pt x="114003" y="117426"/>
                    <a:pt x="116086" y="117426"/>
                  </a:cubicBezTo>
                  <a:close/>
                  <a:moveTo>
                    <a:pt x="71884" y="117426"/>
                  </a:moveTo>
                  <a:lnTo>
                    <a:pt x="103585" y="117426"/>
                  </a:lnTo>
                  <a:cubicBezTo>
                    <a:pt x="105668" y="117426"/>
                    <a:pt x="106710" y="118467"/>
                    <a:pt x="106710" y="120551"/>
                  </a:cubicBezTo>
                  <a:cubicBezTo>
                    <a:pt x="106710" y="122634"/>
                    <a:pt x="105668" y="123676"/>
                    <a:pt x="103585" y="123676"/>
                  </a:cubicBezTo>
                  <a:lnTo>
                    <a:pt x="71884" y="123676"/>
                  </a:lnTo>
                  <a:cubicBezTo>
                    <a:pt x="69801" y="123676"/>
                    <a:pt x="68759" y="122634"/>
                    <a:pt x="68759" y="120551"/>
                  </a:cubicBezTo>
                  <a:cubicBezTo>
                    <a:pt x="68759" y="118467"/>
                    <a:pt x="69801" y="117426"/>
                    <a:pt x="71884" y="117426"/>
                  </a:cubicBezTo>
                  <a:close/>
                  <a:moveTo>
                    <a:pt x="135285" y="98227"/>
                  </a:moveTo>
                  <a:lnTo>
                    <a:pt x="166985" y="98227"/>
                  </a:lnTo>
                  <a:cubicBezTo>
                    <a:pt x="169069" y="98227"/>
                    <a:pt x="170111" y="99268"/>
                    <a:pt x="170111" y="101352"/>
                  </a:cubicBezTo>
                  <a:cubicBezTo>
                    <a:pt x="170111" y="103436"/>
                    <a:pt x="169069" y="104477"/>
                    <a:pt x="166985" y="104477"/>
                  </a:cubicBezTo>
                  <a:lnTo>
                    <a:pt x="135285" y="104477"/>
                  </a:lnTo>
                  <a:cubicBezTo>
                    <a:pt x="133201" y="104477"/>
                    <a:pt x="132160" y="103436"/>
                    <a:pt x="132160" y="101352"/>
                  </a:cubicBezTo>
                  <a:cubicBezTo>
                    <a:pt x="132160" y="99268"/>
                    <a:pt x="133201" y="98227"/>
                    <a:pt x="135285" y="98227"/>
                  </a:cubicBezTo>
                  <a:close/>
                  <a:moveTo>
                    <a:pt x="97334" y="98227"/>
                  </a:moveTo>
                  <a:lnTo>
                    <a:pt x="122783" y="98227"/>
                  </a:lnTo>
                  <a:cubicBezTo>
                    <a:pt x="124867" y="98227"/>
                    <a:pt x="125909" y="99268"/>
                    <a:pt x="125909" y="101352"/>
                  </a:cubicBezTo>
                  <a:cubicBezTo>
                    <a:pt x="125909" y="103436"/>
                    <a:pt x="124867" y="104477"/>
                    <a:pt x="122783" y="104477"/>
                  </a:cubicBezTo>
                  <a:lnTo>
                    <a:pt x="97334" y="104477"/>
                  </a:lnTo>
                  <a:cubicBezTo>
                    <a:pt x="95250" y="104477"/>
                    <a:pt x="94208" y="103436"/>
                    <a:pt x="94208" y="101352"/>
                  </a:cubicBezTo>
                  <a:cubicBezTo>
                    <a:pt x="94208" y="99268"/>
                    <a:pt x="95250" y="98227"/>
                    <a:pt x="97334" y="98227"/>
                  </a:cubicBezTo>
                  <a:close/>
                  <a:moveTo>
                    <a:pt x="71884" y="98227"/>
                  </a:moveTo>
                  <a:lnTo>
                    <a:pt x="84386" y="98227"/>
                  </a:lnTo>
                  <a:cubicBezTo>
                    <a:pt x="86469" y="98227"/>
                    <a:pt x="87511" y="99268"/>
                    <a:pt x="87511" y="101352"/>
                  </a:cubicBezTo>
                  <a:cubicBezTo>
                    <a:pt x="87511" y="103436"/>
                    <a:pt x="86469" y="104477"/>
                    <a:pt x="84386" y="104477"/>
                  </a:cubicBezTo>
                  <a:lnTo>
                    <a:pt x="71884" y="104477"/>
                  </a:lnTo>
                  <a:cubicBezTo>
                    <a:pt x="69801" y="104477"/>
                    <a:pt x="68759" y="103436"/>
                    <a:pt x="68759" y="101352"/>
                  </a:cubicBezTo>
                  <a:cubicBezTo>
                    <a:pt x="68759" y="99268"/>
                    <a:pt x="69801" y="98227"/>
                    <a:pt x="71884" y="98227"/>
                  </a:cubicBezTo>
                  <a:close/>
                  <a:moveTo>
                    <a:pt x="154484" y="82600"/>
                  </a:moveTo>
                  <a:lnTo>
                    <a:pt x="166985" y="82600"/>
                  </a:lnTo>
                  <a:cubicBezTo>
                    <a:pt x="169069" y="82600"/>
                    <a:pt x="170111" y="83642"/>
                    <a:pt x="170111" y="85725"/>
                  </a:cubicBezTo>
                  <a:cubicBezTo>
                    <a:pt x="170111" y="87809"/>
                    <a:pt x="169069" y="88851"/>
                    <a:pt x="166985" y="88851"/>
                  </a:cubicBezTo>
                  <a:lnTo>
                    <a:pt x="154484" y="88851"/>
                  </a:lnTo>
                  <a:cubicBezTo>
                    <a:pt x="152400" y="88851"/>
                    <a:pt x="151358" y="87809"/>
                    <a:pt x="151358" y="85725"/>
                  </a:cubicBezTo>
                  <a:cubicBezTo>
                    <a:pt x="151358" y="83642"/>
                    <a:pt x="152400" y="82600"/>
                    <a:pt x="154484" y="82600"/>
                  </a:cubicBezTo>
                  <a:close/>
                  <a:moveTo>
                    <a:pt x="109835" y="82600"/>
                  </a:moveTo>
                  <a:lnTo>
                    <a:pt x="141536" y="82600"/>
                  </a:lnTo>
                  <a:cubicBezTo>
                    <a:pt x="143619" y="82600"/>
                    <a:pt x="144661" y="83642"/>
                    <a:pt x="144661" y="85725"/>
                  </a:cubicBezTo>
                  <a:cubicBezTo>
                    <a:pt x="144661" y="87809"/>
                    <a:pt x="143619" y="88851"/>
                    <a:pt x="141536" y="88851"/>
                  </a:cubicBezTo>
                  <a:lnTo>
                    <a:pt x="109835" y="88851"/>
                  </a:lnTo>
                  <a:cubicBezTo>
                    <a:pt x="107752" y="88851"/>
                    <a:pt x="106710" y="87809"/>
                    <a:pt x="106710" y="85725"/>
                  </a:cubicBezTo>
                  <a:cubicBezTo>
                    <a:pt x="106710" y="83642"/>
                    <a:pt x="107752" y="82600"/>
                    <a:pt x="109835" y="82600"/>
                  </a:cubicBezTo>
                  <a:close/>
                  <a:moveTo>
                    <a:pt x="71884" y="82600"/>
                  </a:moveTo>
                  <a:lnTo>
                    <a:pt x="97334" y="82600"/>
                  </a:lnTo>
                  <a:cubicBezTo>
                    <a:pt x="99417" y="82600"/>
                    <a:pt x="100459" y="83642"/>
                    <a:pt x="100459" y="85725"/>
                  </a:cubicBezTo>
                  <a:cubicBezTo>
                    <a:pt x="100459" y="87809"/>
                    <a:pt x="99417" y="88851"/>
                    <a:pt x="97334" y="88851"/>
                  </a:cubicBezTo>
                  <a:lnTo>
                    <a:pt x="71884" y="88851"/>
                  </a:lnTo>
                  <a:cubicBezTo>
                    <a:pt x="69801" y="88851"/>
                    <a:pt x="68759" y="87809"/>
                    <a:pt x="68759" y="85725"/>
                  </a:cubicBezTo>
                  <a:cubicBezTo>
                    <a:pt x="68759" y="83642"/>
                    <a:pt x="69801" y="82600"/>
                    <a:pt x="71884" y="82600"/>
                  </a:cubicBezTo>
                  <a:close/>
                  <a:moveTo>
                    <a:pt x="55811" y="60276"/>
                  </a:moveTo>
                  <a:cubicBezTo>
                    <a:pt x="50453" y="60276"/>
                    <a:pt x="47774" y="63252"/>
                    <a:pt x="47774" y="69205"/>
                  </a:cubicBezTo>
                  <a:lnTo>
                    <a:pt x="47774" y="152251"/>
                  </a:lnTo>
                  <a:cubicBezTo>
                    <a:pt x="47774" y="158502"/>
                    <a:pt x="50453" y="161627"/>
                    <a:pt x="55811" y="161627"/>
                  </a:cubicBezTo>
                  <a:lnTo>
                    <a:pt x="78135" y="161627"/>
                  </a:lnTo>
                  <a:cubicBezTo>
                    <a:pt x="79623" y="161627"/>
                    <a:pt x="81112" y="162372"/>
                    <a:pt x="82600" y="163860"/>
                  </a:cubicBezTo>
                  <a:cubicBezTo>
                    <a:pt x="83790" y="164753"/>
                    <a:pt x="84386" y="166241"/>
                    <a:pt x="84386" y="168325"/>
                  </a:cubicBezTo>
                  <a:lnTo>
                    <a:pt x="83939" y="185738"/>
                  </a:lnTo>
                  <a:lnTo>
                    <a:pt x="115640" y="162967"/>
                  </a:lnTo>
                  <a:cubicBezTo>
                    <a:pt x="116830" y="162074"/>
                    <a:pt x="118021" y="161627"/>
                    <a:pt x="119212" y="161627"/>
                  </a:cubicBezTo>
                  <a:lnTo>
                    <a:pt x="183059" y="161627"/>
                  </a:lnTo>
                  <a:cubicBezTo>
                    <a:pt x="185738" y="161627"/>
                    <a:pt x="188193" y="160734"/>
                    <a:pt x="190426" y="158949"/>
                  </a:cubicBezTo>
                  <a:cubicBezTo>
                    <a:pt x="192658" y="157163"/>
                    <a:pt x="193774" y="154930"/>
                    <a:pt x="193774" y="152251"/>
                  </a:cubicBezTo>
                  <a:lnTo>
                    <a:pt x="193774" y="69205"/>
                  </a:lnTo>
                  <a:cubicBezTo>
                    <a:pt x="193774" y="66824"/>
                    <a:pt x="192658" y="64740"/>
                    <a:pt x="190426" y="62954"/>
                  </a:cubicBezTo>
                  <a:cubicBezTo>
                    <a:pt x="188193" y="61168"/>
                    <a:pt x="185738" y="60276"/>
                    <a:pt x="183059" y="60276"/>
                  </a:cubicBezTo>
                  <a:close/>
                  <a:moveTo>
                    <a:pt x="55811" y="47327"/>
                  </a:moveTo>
                  <a:lnTo>
                    <a:pt x="183059" y="47327"/>
                  </a:lnTo>
                  <a:cubicBezTo>
                    <a:pt x="189310" y="47327"/>
                    <a:pt x="194742" y="49485"/>
                    <a:pt x="199355" y="53801"/>
                  </a:cubicBezTo>
                  <a:cubicBezTo>
                    <a:pt x="203969" y="58117"/>
                    <a:pt x="206276" y="63252"/>
                    <a:pt x="206276" y="69205"/>
                  </a:cubicBezTo>
                  <a:lnTo>
                    <a:pt x="206276" y="152251"/>
                  </a:lnTo>
                  <a:cubicBezTo>
                    <a:pt x="206276" y="158204"/>
                    <a:pt x="203895" y="163413"/>
                    <a:pt x="199132" y="167878"/>
                  </a:cubicBezTo>
                  <a:cubicBezTo>
                    <a:pt x="194370" y="172343"/>
                    <a:pt x="189012" y="174576"/>
                    <a:pt x="183059" y="174576"/>
                  </a:cubicBezTo>
                  <a:lnTo>
                    <a:pt x="121444" y="174576"/>
                  </a:lnTo>
                  <a:lnTo>
                    <a:pt x="80814" y="203597"/>
                  </a:lnTo>
                  <a:cubicBezTo>
                    <a:pt x="79623" y="204192"/>
                    <a:pt x="78433" y="204490"/>
                    <a:pt x="77242" y="204490"/>
                  </a:cubicBezTo>
                  <a:cubicBezTo>
                    <a:pt x="76051" y="204490"/>
                    <a:pt x="75158" y="204341"/>
                    <a:pt x="74563" y="204044"/>
                  </a:cubicBezTo>
                  <a:cubicBezTo>
                    <a:pt x="72182" y="202555"/>
                    <a:pt x="70991" y="200620"/>
                    <a:pt x="70991" y="198239"/>
                  </a:cubicBezTo>
                  <a:lnTo>
                    <a:pt x="71438" y="174576"/>
                  </a:lnTo>
                  <a:lnTo>
                    <a:pt x="55811" y="174576"/>
                  </a:lnTo>
                  <a:cubicBezTo>
                    <a:pt x="49858" y="174576"/>
                    <a:pt x="44872" y="172418"/>
                    <a:pt x="40854" y="168102"/>
                  </a:cubicBezTo>
                  <a:cubicBezTo>
                    <a:pt x="36835" y="163785"/>
                    <a:pt x="34826" y="158502"/>
                    <a:pt x="34826" y="152251"/>
                  </a:cubicBezTo>
                  <a:lnTo>
                    <a:pt x="34826" y="69205"/>
                  </a:lnTo>
                  <a:cubicBezTo>
                    <a:pt x="34826" y="63252"/>
                    <a:pt x="36835" y="58117"/>
                    <a:pt x="40854" y="53801"/>
                  </a:cubicBezTo>
                  <a:cubicBezTo>
                    <a:pt x="44872" y="49485"/>
                    <a:pt x="49858" y="47327"/>
                    <a:pt x="55811" y="47327"/>
                  </a:cubicBezTo>
                  <a:close/>
                  <a:moveTo>
                    <a:pt x="20538" y="0"/>
                  </a:moveTo>
                  <a:lnTo>
                    <a:pt x="148233" y="0"/>
                  </a:lnTo>
                  <a:cubicBezTo>
                    <a:pt x="154484" y="0"/>
                    <a:pt x="159916" y="2084"/>
                    <a:pt x="164530" y="6251"/>
                  </a:cubicBezTo>
                  <a:cubicBezTo>
                    <a:pt x="169143" y="10418"/>
                    <a:pt x="171450" y="15478"/>
                    <a:pt x="171450" y="21431"/>
                  </a:cubicBezTo>
                  <a:lnTo>
                    <a:pt x="171450" y="25450"/>
                  </a:lnTo>
                  <a:cubicBezTo>
                    <a:pt x="171450" y="26938"/>
                    <a:pt x="170855" y="28352"/>
                    <a:pt x="169664" y="29691"/>
                  </a:cubicBezTo>
                  <a:cubicBezTo>
                    <a:pt x="168474" y="31031"/>
                    <a:pt x="166985" y="31701"/>
                    <a:pt x="165199" y="31701"/>
                  </a:cubicBezTo>
                  <a:cubicBezTo>
                    <a:pt x="163413" y="31701"/>
                    <a:pt x="161851" y="31031"/>
                    <a:pt x="160511" y="29691"/>
                  </a:cubicBezTo>
                  <a:cubicBezTo>
                    <a:pt x="159172" y="28352"/>
                    <a:pt x="158502" y="26938"/>
                    <a:pt x="158502" y="25450"/>
                  </a:cubicBezTo>
                  <a:lnTo>
                    <a:pt x="158502" y="21431"/>
                  </a:lnTo>
                  <a:cubicBezTo>
                    <a:pt x="158502" y="19050"/>
                    <a:pt x="157460" y="16967"/>
                    <a:pt x="155377" y="15181"/>
                  </a:cubicBezTo>
                  <a:cubicBezTo>
                    <a:pt x="153293" y="13395"/>
                    <a:pt x="150912" y="12502"/>
                    <a:pt x="148233" y="12502"/>
                  </a:cubicBezTo>
                  <a:lnTo>
                    <a:pt x="20538" y="12502"/>
                  </a:lnTo>
                  <a:cubicBezTo>
                    <a:pt x="15181" y="12502"/>
                    <a:pt x="12502" y="15478"/>
                    <a:pt x="12502" y="21431"/>
                  </a:cubicBezTo>
                  <a:lnTo>
                    <a:pt x="12502" y="104477"/>
                  </a:lnTo>
                  <a:cubicBezTo>
                    <a:pt x="12502" y="107156"/>
                    <a:pt x="13246" y="109240"/>
                    <a:pt x="14734" y="110728"/>
                  </a:cubicBezTo>
                  <a:cubicBezTo>
                    <a:pt x="17711" y="113407"/>
                    <a:pt x="17860" y="116384"/>
                    <a:pt x="15181" y="119658"/>
                  </a:cubicBezTo>
                  <a:cubicBezTo>
                    <a:pt x="13692" y="121146"/>
                    <a:pt x="12055" y="121890"/>
                    <a:pt x="10269" y="121890"/>
                  </a:cubicBezTo>
                  <a:cubicBezTo>
                    <a:pt x="8781" y="121890"/>
                    <a:pt x="7442" y="121295"/>
                    <a:pt x="6251" y="120104"/>
                  </a:cubicBezTo>
                  <a:cubicBezTo>
                    <a:pt x="2084" y="116235"/>
                    <a:pt x="0" y="111026"/>
                    <a:pt x="0" y="104477"/>
                  </a:cubicBezTo>
                  <a:lnTo>
                    <a:pt x="0" y="21431"/>
                  </a:lnTo>
                  <a:cubicBezTo>
                    <a:pt x="0" y="15478"/>
                    <a:pt x="1935" y="10418"/>
                    <a:pt x="5804" y="6251"/>
                  </a:cubicBezTo>
                  <a:cubicBezTo>
                    <a:pt x="9674" y="2084"/>
                    <a:pt x="14585" y="0"/>
                    <a:pt x="20538" y="0"/>
                  </a:cubicBez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grpSp>
        <p:nvGrpSpPr>
          <p:cNvPr id="3" name="Group 2"/>
          <p:cNvGrpSpPr/>
          <p:nvPr/>
        </p:nvGrpSpPr>
        <p:grpSpPr>
          <a:xfrm>
            <a:off x="3663042" y="2029940"/>
            <a:ext cx="2269165" cy="3275714"/>
            <a:chOff x="3663042" y="2029940"/>
            <a:chExt cx="2269165" cy="3275714"/>
          </a:xfrm>
        </p:grpSpPr>
        <p:sp>
          <p:nvSpPr>
            <p:cNvPr id="25" name="Rounded Rectangle 24"/>
            <p:cNvSpPr/>
            <p:nvPr/>
          </p:nvSpPr>
          <p:spPr>
            <a:xfrm>
              <a:off x="3663042" y="2029940"/>
              <a:ext cx="2269165" cy="3275714"/>
            </a:xfrm>
            <a:prstGeom prst="roundRect">
              <a:avLst>
                <a:gd name="adj" fmla="val 4016"/>
              </a:avLst>
            </a:prstGeom>
            <a:solidFill>
              <a:schemeClr val="bg1"/>
            </a:solidFill>
            <a:ln w="3175">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6" name="Rectangle 25"/>
            <p:cNvSpPr/>
            <p:nvPr/>
          </p:nvSpPr>
          <p:spPr>
            <a:xfrm>
              <a:off x="3663042" y="4412519"/>
              <a:ext cx="2269165"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7" name="TextBox 26"/>
            <p:cNvSpPr txBox="1"/>
            <p:nvPr/>
          </p:nvSpPr>
          <p:spPr>
            <a:xfrm>
              <a:off x="4254046" y="2195103"/>
              <a:ext cx="108715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Filter:</a:t>
              </a: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MARKET </a:t>
              </a:r>
              <a:r>
                <a:rPr kumimoji="0" lang="en-US" sz="900" b="1" i="0" u="none" strike="noStrike" kern="1200" cap="none" spc="0" normalizeH="0" baseline="0" noProof="0" smtClean="0">
                  <a:ln>
                    <a:noFill/>
                  </a:ln>
                  <a:solidFill>
                    <a:srgbClr val="4B7FA7"/>
                  </a:solidFill>
                  <a:effectLst/>
                  <a:uLnTx/>
                  <a:uFillTx/>
                  <a:cs typeface="+mn-ea"/>
                  <a:sym typeface="+mn-lt"/>
                </a:rPr>
                <a:t>ANALYSIS</a:t>
              </a:r>
              <a:endParaRPr kumimoji="0" lang="en-US" sz="900" b="1" i="0" u="none" strike="noStrike" kern="1200" cap="none" spc="0" normalizeH="0" baseline="0" noProof="0">
                <a:ln>
                  <a:noFill/>
                </a:ln>
                <a:solidFill>
                  <a:srgbClr val="4B7FA7"/>
                </a:solidFill>
                <a:effectLst/>
                <a:uLnTx/>
                <a:uFillTx/>
                <a:cs typeface="+mn-ea"/>
                <a:sym typeface="+mn-lt"/>
              </a:endParaRPr>
            </a:p>
          </p:txBody>
        </p:sp>
        <p:sp>
          <p:nvSpPr>
            <p:cNvPr id="29" name="Rectangle 28"/>
            <p:cNvSpPr/>
            <p:nvPr/>
          </p:nvSpPr>
          <p:spPr>
            <a:xfrm>
              <a:off x="3990628" y="3641654"/>
              <a:ext cx="1613992"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0" name="TextBox 29"/>
            <p:cNvSpPr txBox="1"/>
            <p:nvPr/>
          </p:nvSpPr>
          <p:spPr>
            <a:xfrm>
              <a:off x="4346221" y="4525703"/>
              <a:ext cx="90281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solidFill>
                  <a:effectLst/>
                  <a:uLnTx/>
                  <a:uFillTx/>
                  <a:cs typeface="+mn-ea"/>
                  <a:sym typeface="+mn-lt"/>
                </a:rPr>
                <a:t>PRODUCT INFO</a:t>
              </a:r>
              <a:endParaRPr kumimoji="0" lang="en-US" sz="900" b="0" i="0" u="none" strike="noStrike" kern="1200" cap="none" spc="0" normalizeH="0" baseline="0" noProof="0">
                <a:ln>
                  <a:noFill/>
                </a:ln>
                <a:solidFill>
                  <a:prstClr val="white"/>
                </a:solidFill>
                <a:effectLst/>
                <a:uLnTx/>
                <a:uFillTx/>
                <a:cs typeface="+mn-ea"/>
                <a:sym typeface="+mn-lt"/>
              </a:endParaRPr>
            </a:p>
          </p:txBody>
        </p:sp>
        <p:sp>
          <p:nvSpPr>
            <p:cNvPr id="47" name="Freeform 46"/>
            <p:cNvSpPr/>
            <p:nvPr/>
          </p:nvSpPr>
          <p:spPr>
            <a:xfrm>
              <a:off x="4438119" y="2759576"/>
              <a:ext cx="719010" cy="719010"/>
            </a:xfrm>
            <a:custGeom>
              <a:avLst/>
              <a:gdLst/>
              <a:ahLst/>
              <a:cxnLst/>
              <a:rect l="l" t="t" r="r" b="b"/>
              <a:pathLst>
                <a:path w="203597" h="203597">
                  <a:moveTo>
                    <a:pt x="30249" y="120104"/>
                  </a:moveTo>
                  <a:cubicBezTo>
                    <a:pt x="30919" y="120402"/>
                    <a:pt x="31402" y="121146"/>
                    <a:pt x="31700" y="122336"/>
                  </a:cubicBezTo>
                  <a:cubicBezTo>
                    <a:pt x="36165" y="136029"/>
                    <a:pt x="44202" y="147339"/>
                    <a:pt x="55810" y="156269"/>
                  </a:cubicBezTo>
                  <a:cubicBezTo>
                    <a:pt x="57596" y="157460"/>
                    <a:pt x="57894" y="158948"/>
                    <a:pt x="56703" y="160734"/>
                  </a:cubicBezTo>
                  <a:cubicBezTo>
                    <a:pt x="55810" y="161627"/>
                    <a:pt x="54917" y="162073"/>
                    <a:pt x="54024" y="162073"/>
                  </a:cubicBezTo>
                  <a:cubicBezTo>
                    <a:pt x="53429" y="162073"/>
                    <a:pt x="52834" y="161776"/>
                    <a:pt x="52238" y="161180"/>
                  </a:cubicBezTo>
                  <a:cubicBezTo>
                    <a:pt x="39141" y="151358"/>
                    <a:pt x="30361" y="139005"/>
                    <a:pt x="25896" y="124122"/>
                  </a:cubicBezTo>
                  <a:cubicBezTo>
                    <a:pt x="24705" y="122336"/>
                    <a:pt x="25300" y="121146"/>
                    <a:pt x="27682" y="120550"/>
                  </a:cubicBezTo>
                  <a:cubicBezTo>
                    <a:pt x="28724" y="119955"/>
                    <a:pt x="29579" y="119806"/>
                    <a:pt x="30249" y="120104"/>
                  </a:cubicBezTo>
                  <a:close/>
                  <a:moveTo>
                    <a:pt x="25449" y="98673"/>
                  </a:moveTo>
                  <a:cubicBezTo>
                    <a:pt x="27533" y="98673"/>
                    <a:pt x="28575" y="99714"/>
                    <a:pt x="28575" y="101798"/>
                  </a:cubicBezTo>
                  <a:cubicBezTo>
                    <a:pt x="28575" y="104179"/>
                    <a:pt x="28724" y="106114"/>
                    <a:pt x="29021" y="107602"/>
                  </a:cubicBezTo>
                  <a:cubicBezTo>
                    <a:pt x="29021" y="109686"/>
                    <a:pt x="27979" y="110728"/>
                    <a:pt x="25896" y="110728"/>
                  </a:cubicBezTo>
                  <a:lnTo>
                    <a:pt x="25449" y="110728"/>
                  </a:lnTo>
                  <a:cubicBezTo>
                    <a:pt x="23961" y="110728"/>
                    <a:pt x="22919" y="109835"/>
                    <a:pt x="22324" y="108049"/>
                  </a:cubicBezTo>
                  <a:lnTo>
                    <a:pt x="22324" y="101798"/>
                  </a:lnTo>
                  <a:cubicBezTo>
                    <a:pt x="22324" y="99714"/>
                    <a:pt x="23366" y="98673"/>
                    <a:pt x="25449" y="98673"/>
                  </a:cubicBezTo>
                  <a:close/>
                  <a:moveTo>
                    <a:pt x="36611" y="41076"/>
                  </a:moveTo>
                  <a:cubicBezTo>
                    <a:pt x="20538" y="58043"/>
                    <a:pt x="12501" y="78283"/>
                    <a:pt x="12501" y="101798"/>
                  </a:cubicBezTo>
                  <a:cubicBezTo>
                    <a:pt x="12501" y="126206"/>
                    <a:pt x="21282" y="147191"/>
                    <a:pt x="38844" y="164752"/>
                  </a:cubicBezTo>
                  <a:cubicBezTo>
                    <a:pt x="56406" y="182314"/>
                    <a:pt x="77390" y="191095"/>
                    <a:pt x="101798" y="191095"/>
                  </a:cubicBezTo>
                  <a:cubicBezTo>
                    <a:pt x="125313" y="191095"/>
                    <a:pt x="145628" y="183058"/>
                    <a:pt x="162743" y="166985"/>
                  </a:cubicBezTo>
                  <a:cubicBezTo>
                    <a:pt x="179858" y="150911"/>
                    <a:pt x="189160" y="131117"/>
                    <a:pt x="190649" y="107602"/>
                  </a:cubicBezTo>
                  <a:cubicBezTo>
                    <a:pt x="190946" y="106709"/>
                    <a:pt x="191095" y="104923"/>
                    <a:pt x="191095" y="102245"/>
                  </a:cubicBezTo>
                  <a:lnTo>
                    <a:pt x="101798" y="104923"/>
                  </a:lnTo>
                  <a:lnTo>
                    <a:pt x="100459" y="104923"/>
                  </a:lnTo>
                  <a:lnTo>
                    <a:pt x="100459" y="104477"/>
                  </a:lnTo>
                  <a:cubicBezTo>
                    <a:pt x="100161" y="104477"/>
                    <a:pt x="99863" y="104328"/>
                    <a:pt x="99566" y="104030"/>
                  </a:cubicBezTo>
                  <a:close/>
                  <a:moveTo>
                    <a:pt x="165199" y="39290"/>
                  </a:moveTo>
                  <a:lnTo>
                    <a:pt x="109388" y="98226"/>
                  </a:lnTo>
                  <a:lnTo>
                    <a:pt x="190649" y="95994"/>
                  </a:lnTo>
                  <a:cubicBezTo>
                    <a:pt x="189160" y="73670"/>
                    <a:pt x="180677" y="54768"/>
                    <a:pt x="165199" y="39290"/>
                  </a:cubicBezTo>
                  <a:close/>
                  <a:moveTo>
                    <a:pt x="101798" y="12501"/>
                  </a:moveTo>
                  <a:cubicBezTo>
                    <a:pt x="78283" y="12501"/>
                    <a:pt x="58043" y="20538"/>
                    <a:pt x="41076" y="36611"/>
                  </a:cubicBezTo>
                  <a:lnTo>
                    <a:pt x="101798" y="97333"/>
                  </a:lnTo>
                  <a:lnTo>
                    <a:pt x="160734" y="34825"/>
                  </a:lnTo>
                  <a:cubicBezTo>
                    <a:pt x="156567" y="31551"/>
                    <a:pt x="153590" y="29319"/>
                    <a:pt x="151804" y="28128"/>
                  </a:cubicBezTo>
                  <a:cubicBezTo>
                    <a:pt x="136922" y="17710"/>
                    <a:pt x="120253" y="12501"/>
                    <a:pt x="101798" y="12501"/>
                  </a:cubicBezTo>
                  <a:close/>
                  <a:moveTo>
                    <a:pt x="101798" y="0"/>
                  </a:moveTo>
                  <a:cubicBezTo>
                    <a:pt x="122932" y="0"/>
                    <a:pt x="141982" y="5804"/>
                    <a:pt x="158948" y="17412"/>
                  </a:cubicBezTo>
                  <a:cubicBezTo>
                    <a:pt x="172938" y="26937"/>
                    <a:pt x="183877" y="39141"/>
                    <a:pt x="191765" y="54024"/>
                  </a:cubicBezTo>
                  <a:cubicBezTo>
                    <a:pt x="199653" y="68907"/>
                    <a:pt x="203597" y="84832"/>
                    <a:pt x="203597" y="101798"/>
                  </a:cubicBezTo>
                  <a:lnTo>
                    <a:pt x="203597" y="108942"/>
                  </a:lnTo>
                  <a:cubicBezTo>
                    <a:pt x="201811" y="135433"/>
                    <a:pt x="191095" y="157832"/>
                    <a:pt x="171450" y="176138"/>
                  </a:cubicBezTo>
                  <a:cubicBezTo>
                    <a:pt x="151804" y="194444"/>
                    <a:pt x="128587" y="203597"/>
                    <a:pt x="101798" y="203597"/>
                  </a:cubicBezTo>
                  <a:cubicBezTo>
                    <a:pt x="73818" y="203597"/>
                    <a:pt x="49857" y="193625"/>
                    <a:pt x="29914" y="173682"/>
                  </a:cubicBezTo>
                  <a:cubicBezTo>
                    <a:pt x="9971" y="153739"/>
                    <a:pt x="0" y="129778"/>
                    <a:pt x="0" y="101798"/>
                  </a:cubicBezTo>
                  <a:cubicBezTo>
                    <a:pt x="0" y="73818"/>
                    <a:pt x="9971" y="49857"/>
                    <a:pt x="29914" y="29914"/>
                  </a:cubicBezTo>
                  <a:cubicBezTo>
                    <a:pt x="49857" y="9971"/>
                    <a:pt x="73818" y="0"/>
                    <a:pt x="101798" y="0"/>
                  </a:cubicBez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grpSp>
        <p:nvGrpSpPr>
          <p:cNvPr id="6" name="Group 5"/>
          <p:cNvGrpSpPr/>
          <p:nvPr/>
        </p:nvGrpSpPr>
        <p:grpSpPr>
          <a:xfrm>
            <a:off x="6259793" y="2029940"/>
            <a:ext cx="2269165" cy="3275714"/>
            <a:chOff x="6259793" y="2029940"/>
            <a:chExt cx="2269165" cy="3275714"/>
          </a:xfrm>
        </p:grpSpPr>
        <p:sp>
          <p:nvSpPr>
            <p:cNvPr id="31" name="Rounded Rectangle 30"/>
            <p:cNvSpPr/>
            <p:nvPr/>
          </p:nvSpPr>
          <p:spPr>
            <a:xfrm>
              <a:off x="6259793" y="2029940"/>
              <a:ext cx="2269165" cy="3275714"/>
            </a:xfrm>
            <a:prstGeom prst="roundRect">
              <a:avLst>
                <a:gd name="adj" fmla="val 4016"/>
              </a:avLst>
            </a:prstGeom>
            <a:solidFill>
              <a:schemeClr val="bg1"/>
            </a:solidFill>
            <a:ln w="3175">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2" name="Rectangle 31"/>
            <p:cNvSpPr/>
            <p:nvPr/>
          </p:nvSpPr>
          <p:spPr>
            <a:xfrm>
              <a:off x="6259793" y="4412519"/>
              <a:ext cx="2269165"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3" name="TextBox 32"/>
            <p:cNvSpPr txBox="1"/>
            <p:nvPr/>
          </p:nvSpPr>
          <p:spPr>
            <a:xfrm>
              <a:off x="6929344" y="2195103"/>
              <a:ext cx="93006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Filter:</a:t>
              </a: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WEB</a:t>
              </a: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 STRATEGY</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5" name="Rectangle 34"/>
            <p:cNvSpPr/>
            <p:nvPr/>
          </p:nvSpPr>
          <p:spPr>
            <a:xfrm>
              <a:off x="6587379" y="3641654"/>
              <a:ext cx="1613992"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6" name="TextBox 35"/>
            <p:cNvSpPr txBox="1"/>
            <p:nvPr/>
          </p:nvSpPr>
          <p:spPr>
            <a:xfrm>
              <a:off x="7032739" y="4525703"/>
              <a:ext cx="723275"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solidFill>
                  <a:effectLst/>
                  <a:uLnTx/>
                  <a:uFillTx/>
                  <a:cs typeface="+mn-ea"/>
                  <a:sym typeface="+mn-lt"/>
                </a:rPr>
                <a:t>CREATIVITY</a:t>
              </a:r>
              <a:endParaRPr kumimoji="0" lang="en-US" sz="900" b="0" i="0" u="none" strike="noStrike" kern="1200" cap="none" spc="0" normalizeH="0" baseline="0" noProof="0">
                <a:ln>
                  <a:noFill/>
                </a:ln>
                <a:solidFill>
                  <a:prstClr val="white"/>
                </a:solidFill>
                <a:effectLst/>
                <a:uLnTx/>
                <a:uFillTx/>
                <a:cs typeface="+mn-ea"/>
                <a:sym typeface="+mn-lt"/>
              </a:endParaRPr>
            </a:p>
          </p:txBody>
        </p:sp>
        <p:sp>
          <p:nvSpPr>
            <p:cNvPr id="49" name="Freeform 48"/>
            <p:cNvSpPr/>
            <p:nvPr/>
          </p:nvSpPr>
          <p:spPr>
            <a:xfrm>
              <a:off x="7036225" y="2751717"/>
              <a:ext cx="716300" cy="719010"/>
            </a:xfrm>
            <a:custGeom>
              <a:avLst/>
              <a:gdLst/>
              <a:ahLst/>
              <a:cxnLst/>
              <a:rect l="l" t="t" r="r" b="b"/>
              <a:pathLst>
                <a:path w="204608" h="205382">
                  <a:moveTo>
                    <a:pt x="46881" y="32147"/>
                  </a:moveTo>
                  <a:cubicBezTo>
                    <a:pt x="48667" y="31254"/>
                    <a:pt x="50155" y="31551"/>
                    <a:pt x="51346" y="33039"/>
                  </a:cubicBezTo>
                  <a:cubicBezTo>
                    <a:pt x="52536" y="34825"/>
                    <a:pt x="52239" y="36314"/>
                    <a:pt x="50453" y="37504"/>
                  </a:cubicBezTo>
                  <a:cubicBezTo>
                    <a:pt x="37356" y="45541"/>
                    <a:pt x="30807" y="57298"/>
                    <a:pt x="30807" y="72777"/>
                  </a:cubicBezTo>
                  <a:cubicBezTo>
                    <a:pt x="30807" y="74860"/>
                    <a:pt x="29766" y="75902"/>
                    <a:pt x="27682" y="75902"/>
                  </a:cubicBezTo>
                  <a:cubicBezTo>
                    <a:pt x="25599" y="75902"/>
                    <a:pt x="24557" y="74860"/>
                    <a:pt x="24557" y="72777"/>
                  </a:cubicBezTo>
                  <a:cubicBezTo>
                    <a:pt x="24557" y="54917"/>
                    <a:pt x="31998" y="41374"/>
                    <a:pt x="46881" y="32147"/>
                  </a:cubicBezTo>
                  <a:close/>
                  <a:moveTo>
                    <a:pt x="61168" y="25896"/>
                  </a:moveTo>
                  <a:cubicBezTo>
                    <a:pt x="63252" y="25300"/>
                    <a:pt x="64591" y="26045"/>
                    <a:pt x="65187" y="28128"/>
                  </a:cubicBezTo>
                  <a:cubicBezTo>
                    <a:pt x="65782" y="30212"/>
                    <a:pt x="65038" y="31551"/>
                    <a:pt x="62954" y="32147"/>
                  </a:cubicBezTo>
                  <a:cubicBezTo>
                    <a:pt x="62657" y="32147"/>
                    <a:pt x="62136" y="32221"/>
                    <a:pt x="61392" y="32370"/>
                  </a:cubicBezTo>
                  <a:cubicBezTo>
                    <a:pt x="60648" y="32519"/>
                    <a:pt x="60127" y="32742"/>
                    <a:pt x="59829" y="33039"/>
                  </a:cubicBezTo>
                  <a:lnTo>
                    <a:pt x="58936" y="33039"/>
                  </a:lnTo>
                  <a:cubicBezTo>
                    <a:pt x="57448" y="33039"/>
                    <a:pt x="56406" y="32295"/>
                    <a:pt x="55811" y="30807"/>
                  </a:cubicBezTo>
                  <a:cubicBezTo>
                    <a:pt x="55215" y="29319"/>
                    <a:pt x="55811" y="27979"/>
                    <a:pt x="57597" y="26789"/>
                  </a:cubicBezTo>
                  <a:cubicBezTo>
                    <a:pt x="58787" y="26789"/>
                    <a:pt x="59978" y="26491"/>
                    <a:pt x="61168" y="25896"/>
                  </a:cubicBezTo>
                  <a:close/>
                  <a:moveTo>
                    <a:pt x="72331" y="12948"/>
                  </a:moveTo>
                  <a:cubicBezTo>
                    <a:pt x="55959" y="12948"/>
                    <a:pt x="41895" y="18752"/>
                    <a:pt x="30138" y="30361"/>
                  </a:cubicBezTo>
                  <a:cubicBezTo>
                    <a:pt x="18380" y="41969"/>
                    <a:pt x="12502" y="55959"/>
                    <a:pt x="12502" y="72330"/>
                  </a:cubicBezTo>
                  <a:cubicBezTo>
                    <a:pt x="12502" y="88999"/>
                    <a:pt x="18380" y="103138"/>
                    <a:pt x="30138" y="114746"/>
                  </a:cubicBezTo>
                  <a:cubicBezTo>
                    <a:pt x="41895" y="126355"/>
                    <a:pt x="55959" y="132159"/>
                    <a:pt x="72331" y="132159"/>
                  </a:cubicBezTo>
                  <a:cubicBezTo>
                    <a:pt x="82451" y="132159"/>
                    <a:pt x="91678" y="129778"/>
                    <a:pt x="100013" y="125015"/>
                  </a:cubicBezTo>
                  <a:cubicBezTo>
                    <a:pt x="102691" y="123527"/>
                    <a:pt x="105222" y="123973"/>
                    <a:pt x="107603" y="126355"/>
                  </a:cubicBezTo>
                  <a:lnTo>
                    <a:pt x="132606" y="151358"/>
                  </a:lnTo>
                  <a:lnTo>
                    <a:pt x="134838" y="149572"/>
                  </a:lnTo>
                  <a:cubicBezTo>
                    <a:pt x="137517" y="148084"/>
                    <a:pt x="140047" y="148232"/>
                    <a:pt x="142429" y="150018"/>
                  </a:cubicBezTo>
                  <a:lnTo>
                    <a:pt x="150912" y="157162"/>
                  </a:lnTo>
                  <a:cubicBezTo>
                    <a:pt x="153293" y="159543"/>
                    <a:pt x="153740" y="161925"/>
                    <a:pt x="152251" y="164306"/>
                  </a:cubicBezTo>
                  <a:lnTo>
                    <a:pt x="150465" y="169217"/>
                  </a:lnTo>
                  <a:lnTo>
                    <a:pt x="157609" y="176361"/>
                  </a:lnTo>
                  <a:lnTo>
                    <a:pt x="167878" y="177254"/>
                  </a:lnTo>
                  <a:cubicBezTo>
                    <a:pt x="170259" y="177254"/>
                    <a:pt x="172045" y="178593"/>
                    <a:pt x="173236" y="181272"/>
                  </a:cubicBezTo>
                  <a:lnTo>
                    <a:pt x="176808" y="191541"/>
                  </a:lnTo>
                  <a:lnTo>
                    <a:pt x="191542" y="187970"/>
                  </a:lnTo>
                  <a:lnTo>
                    <a:pt x="189309" y="169217"/>
                  </a:lnTo>
                  <a:lnTo>
                    <a:pt x="126802" y="106263"/>
                  </a:lnTo>
                  <a:cubicBezTo>
                    <a:pt x="124420" y="103882"/>
                    <a:pt x="123974" y="101500"/>
                    <a:pt x="125462" y="99119"/>
                  </a:cubicBezTo>
                  <a:cubicBezTo>
                    <a:pt x="129629" y="91082"/>
                    <a:pt x="131713" y="82153"/>
                    <a:pt x="131713" y="72330"/>
                  </a:cubicBezTo>
                  <a:cubicBezTo>
                    <a:pt x="131713" y="55959"/>
                    <a:pt x="125909" y="41969"/>
                    <a:pt x="114300" y="30361"/>
                  </a:cubicBezTo>
                  <a:cubicBezTo>
                    <a:pt x="102691" y="18752"/>
                    <a:pt x="88702" y="12948"/>
                    <a:pt x="72331" y="12948"/>
                  </a:cubicBezTo>
                  <a:close/>
                  <a:moveTo>
                    <a:pt x="72331" y="0"/>
                  </a:moveTo>
                  <a:cubicBezTo>
                    <a:pt x="92274" y="0"/>
                    <a:pt x="109314" y="7069"/>
                    <a:pt x="123453" y="21208"/>
                  </a:cubicBezTo>
                  <a:cubicBezTo>
                    <a:pt x="137592" y="35346"/>
                    <a:pt x="144661" y="52387"/>
                    <a:pt x="144661" y="72330"/>
                  </a:cubicBezTo>
                  <a:cubicBezTo>
                    <a:pt x="144661" y="81260"/>
                    <a:pt x="142726" y="90636"/>
                    <a:pt x="138857" y="100459"/>
                  </a:cubicBezTo>
                  <a:lnTo>
                    <a:pt x="200025" y="161627"/>
                  </a:lnTo>
                  <a:cubicBezTo>
                    <a:pt x="201216" y="162818"/>
                    <a:pt x="201811" y="164157"/>
                    <a:pt x="201811" y="165645"/>
                  </a:cubicBezTo>
                  <a:lnTo>
                    <a:pt x="204490" y="192434"/>
                  </a:lnTo>
                  <a:cubicBezTo>
                    <a:pt x="205085" y="196304"/>
                    <a:pt x="203448" y="198536"/>
                    <a:pt x="199579" y="199132"/>
                  </a:cubicBezTo>
                  <a:lnTo>
                    <a:pt x="174129" y="204936"/>
                  </a:lnTo>
                  <a:cubicBezTo>
                    <a:pt x="173831" y="205234"/>
                    <a:pt x="173385" y="205382"/>
                    <a:pt x="172790" y="205382"/>
                  </a:cubicBezTo>
                  <a:cubicBezTo>
                    <a:pt x="169515" y="205382"/>
                    <a:pt x="167432" y="203894"/>
                    <a:pt x="166539" y="200918"/>
                  </a:cubicBezTo>
                  <a:lnTo>
                    <a:pt x="162967" y="189309"/>
                  </a:lnTo>
                  <a:lnTo>
                    <a:pt x="154484" y="188863"/>
                  </a:lnTo>
                  <a:cubicBezTo>
                    <a:pt x="152698" y="188863"/>
                    <a:pt x="151358" y="188267"/>
                    <a:pt x="150465" y="187077"/>
                  </a:cubicBezTo>
                  <a:lnTo>
                    <a:pt x="138410" y="175022"/>
                  </a:lnTo>
                  <a:cubicBezTo>
                    <a:pt x="136624" y="173236"/>
                    <a:pt x="136178" y="170854"/>
                    <a:pt x="137071" y="167878"/>
                  </a:cubicBezTo>
                  <a:lnTo>
                    <a:pt x="138857" y="163859"/>
                  </a:lnTo>
                  <a:lnTo>
                    <a:pt x="137964" y="162966"/>
                  </a:lnTo>
                  <a:lnTo>
                    <a:pt x="135731" y="164752"/>
                  </a:lnTo>
                  <a:cubicBezTo>
                    <a:pt x="132755" y="166538"/>
                    <a:pt x="129927" y="166390"/>
                    <a:pt x="127248" y="164306"/>
                  </a:cubicBezTo>
                  <a:lnTo>
                    <a:pt x="101799" y="138410"/>
                  </a:lnTo>
                  <a:cubicBezTo>
                    <a:pt x="91976" y="142577"/>
                    <a:pt x="82153" y="144661"/>
                    <a:pt x="72331" y="144661"/>
                  </a:cubicBezTo>
                  <a:cubicBezTo>
                    <a:pt x="52388" y="144661"/>
                    <a:pt x="35347" y="137666"/>
                    <a:pt x="21208" y="123676"/>
                  </a:cubicBezTo>
                  <a:cubicBezTo>
                    <a:pt x="7069" y="109686"/>
                    <a:pt x="0" y="92571"/>
                    <a:pt x="0" y="72330"/>
                  </a:cubicBezTo>
                  <a:cubicBezTo>
                    <a:pt x="0" y="52387"/>
                    <a:pt x="7069" y="35346"/>
                    <a:pt x="21208" y="21208"/>
                  </a:cubicBezTo>
                  <a:cubicBezTo>
                    <a:pt x="35347" y="7069"/>
                    <a:pt x="52388" y="0"/>
                    <a:pt x="72331" y="0"/>
                  </a:cubicBez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grpSp>
        <p:nvGrpSpPr>
          <p:cNvPr id="7" name="Group 6"/>
          <p:cNvGrpSpPr/>
          <p:nvPr/>
        </p:nvGrpSpPr>
        <p:grpSpPr>
          <a:xfrm>
            <a:off x="8856544" y="2029940"/>
            <a:ext cx="2269165" cy="3275714"/>
            <a:chOff x="8856544" y="2029940"/>
            <a:chExt cx="2269165" cy="3275714"/>
          </a:xfrm>
        </p:grpSpPr>
        <p:sp>
          <p:nvSpPr>
            <p:cNvPr id="37" name="Rounded Rectangle 36"/>
            <p:cNvSpPr/>
            <p:nvPr/>
          </p:nvSpPr>
          <p:spPr>
            <a:xfrm>
              <a:off x="8856544" y="2029940"/>
              <a:ext cx="2269165" cy="3275714"/>
            </a:xfrm>
            <a:prstGeom prst="roundRect">
              <a:avLst>
                <a:gd name="adj" fmla="val 4016"/>
              </a:avLst>
            </a:prstGeom>
            <a:solidFill>
              <a:schemeClr val="bg1"/>
            </a:solidFill>
            <a:ln w="3175">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8" name="Rectangle 37"/>
            <p:cNvSpPr/>
            <p:nvPr/>
          </p:nvSpPr>
          <p:spPr>
            <a:xfrm>
              <a:off x="8856544" y="4412519"/>
              <a:ext cx="2269165"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9" name="TextBox 38"/>
            <p:cNvSpPr txBox="1"/>
            <p:nvPr/>
          </p:nvSpPr>
          <p:spPr>
            <a:xfrm>
              <a:off x="9559759" y="2195103"/>
              <a:ext cx="86273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Filter:</a:t>
              </a: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MARKETING’S</a:t>
              </a:r>
              <a:endParaRPr kumimoji="0" lang="en-US" sz="900" b="1" i="0" u="none" strike="noStrike" kern="1200" cap="none" spc="0" normalizeH="0" baseline="0" noProof="0">
                <a:ln>
                  <a:noFill/>
                </a:ln>
                <a:solidFill>
                  <a:srgbClr val="4B7FA7"/>
                </a:solidFill>
                <a:effectLst/>
                <a:uLnTx/>
                <a:uFillTx/>
                <a:cs typeface="+mn-ea"/>
                <a:sym typeface="+mn-lt"/>
              </a:endParaRPr>
            </a:p>
          </p:txBody>
        </p:sp>
        <p:sp>
          <p:nvSpPr>
            <p:cNvPr id="41" name="Rectangle 40"/>
            <p:cNvSpPr/>
            <p:nvPr/>
          </p:nvSpPr>
          <p:spPr>
            <a:xfrm>
              <a:off x="9184130" y="3641654"/>
              <a:ext cx="1613992"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42" name="TextBox 41"/>
            <p:cNvSpPr txBox="1"/>
            <p:nvPr/>
          </p:nvSpPr>
          <p:spPr>
            <a:xfrm>
              <a:off x="9557356" y="4525703"/>
              <a:ext cx="867545"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solidFill>
                  <a:effectLst/>
                  <a:uLnTx/>
                  <a:uFillTx/>
                  <a:cs typeface="+mn-ea"/>
                  <a:sym typeface="+mn-lt"/>
                </a:rPr>
                <a:t>PROJECT PLAN</a:t>
              </a:r>
              <a:endParaRPr kumimoji="0" lang="en-US" sz="900" b="0" i="0" u="none" strike="noStrike" kern="1200" cap="none" spc="0" normalizeH="0" baseline="0" noProof="0">
                <a:ln>
                  <a:noFill/>
                </a:ln>
                <a:solidFill>
                  <a:prstClr val="white"/>
                </a:solidFill>
                <a:effectLst/>
                <a:uLnTx/>
                <a:uFillTx/>
                <a:cs typeface="+mn-ea"/>
                <a:sym typeface="+mn-lt"/>
              </a:endParaRPr>
            </a:p>
          </p:txBody>
        </p:sp>
        <p:sp>
          <p:nvSpPr>
            <p:cNvPr id="51" name="Freeform 50"/>
            <p:cNvSpPr/>
            <p:nvPr/>
          </p:nvSpPr>
          <p:spPr>
            <a:xfrm>
              <a:off x="9630698" y="2751717"/>
              <a:ext cx="714360" cy="705079"/>
            </a:xfrm>
            <a:custGeom>
              <a:avLst/>
              <a:gdLst/>
              <a:ahLst/>
              <a:cxnLst/>
              <a:rect l="l" t="t" r="r" b="b"/>
              <a:pathLst>
                <a:path w="206276" h="203596">
                  <a:moveTo>
                    <a:pt x="95548" y="108049"/>
                  </a:moveTo>
                  <a:cubicBezTo>
                    <a:pt x="93762" y="108049"/>
                    <a:pt x="92199" y="108719"/>
                    <a:pt x="90860" y="110058"/>
                  </a:cubicBezTo>
                  <a:cubicBezTo>
                    <a:pt x="89520" y="111397"/>
                    <a:pt x="88850" y="112960"/>
                    <a:pt x="88850" y="114746"/>
                  </a:cubicBezTo>
                  <a:lnTo>
                    <a:pt x="88850" y="129927"/>
                  </a:lnTo>
                  <a:cubicBezTo>
                    <a:pt x="88850" y="134391"/>
                    <a:pt x="91083" y="136624"/>
                    <a:pt x="95548" y="136624"/>
                  </a:cubicBezTo>
                  <a:lnTo>
                    <a:pt x="110728" y="136624"/>
                  </a:lnTo>
                  <a:cubicBezTo>
                    <a:pt x="115193" y="136624"/>
                    <a:pt x="117426" y="134391"/>
                    <a:pt x="117426" y="129927"/>
                  </a:cubicBezTo>
                  <a:lnTo>
                    <a:pt x="117426" y="114746"/>
                  </a:lnTo>
                  <a:cubicBezTo>
                    <a:pt x="117426" y="112960"/>
                    <a:pt x="116756" y="111397"/>
                    <a:pt x="115416" y="110058"/>
                  </a:cubicBezTo>
                  <a:cubicBezTo>
                    <a:pt x="114077" y="108719"/>
                    <a:pt x="112514" y="108049"/>
                    <a:pt x="110728" y="108049"/>
                  </a:cubicBezTo>
                  <a:close/>
                  <a:moveTo>
                    <a:pt x="21878" y="54024"/>
                  </a:moveTo>
                  <a:cubicBezTo>
                    <a:pt x="19497" y="54024"/>
                    <a:pt x="17339" y="54992"/>
                    <a:pt x="15404" y="56926"/>
                  </a:cubicBezTo>
                  <a:cubicBezTo>
                    <a:pt x="13469" y="58861"/>
                    <a:pt x="12502" y="61019"/>
                    <a:pt x="12502" y="63400"/>
                  </a:cubicBezTo>
                  <a:lnTo>
                    <a:pt x="12502" y="117871"/>
                  </a:lnTo>
                  <a:lnTo>
                    <a:pt x="22771" y="117871"/>
                  </a:lnTo>
                  <a:cubicBezTo>
                    <a:pt x="24854" y="117871"/>
                    <a:pt x="25896" y="118913"/>
                    <a:pt x="25896" y="120997"/>
                  </a:cubicBezTo>
                  <a:cubicBezTo>
                    <a:pt x="25896" y="123080"/>
                    <a:pt x="24854" y="124122"/>
                    <a:pt x="22771" y="124122"/>
                  </a:cubicBezTo>
                  <a:lnTo>
                    <a:pt x="12502" y="124122"/>
                  </a:lnTo>
                  <a:lnTo>
                    <a:pt x="12502" y="181272"/>
                  </a:lnTo>
                  <a:cubicBezTo>
                    <a:pt x="12502" y="183951"/>
                    <a:pt x="13469" y="186184"/>
                    <a:pt x="15404" y="187970"/>
                  </a:cubicBezTo>
                  <a:cubicBezTo>
                    <a:pt x="17339" y="189755"/>
                    <a:pt x="19497" y="190648"/>
                    <a:pt x="21878" y="190648"/>
                  </a:cubicBezTo>
                  <a:lnTo>
                    <a:pt x="184398" y="190648"/>
                  </a:lnTo>
                  <a:cubicBezTo>
                    <a:pt x="186779" y="190648"/>
                    <a:pt x="188937" y="189755"/>
                    <a:pt x="190872" y="187970"/>
                  </a:cubicBezTo>
                  <a:cubicBezTo>
                    <a:pt x="192807" y="186184"/>
                    <a:pt x="193774" y="183951"/>
                    <a:pt x="193774" y="181272"/>
                  </a:cubicBezTo>
                  <a:lnTo>
                    <a:pt x="193774" y="124122"/>
                  </a:lnTo>
                  <a:lnTo>
                    <a:pt x="123676" y="124122"/>
                  </a:lnTo>
                  <a:lnTo>
                    <a:pt x="123676" y="130373"/>
                  </a:lnTo>
                  <a:cubicBezTo>
                    <a:pt x="123676" y="133647"/>
                    <a:pt x="122411" y="136549"/>
                    <a:pt x="119881" y="139079"/>
                  </a:cubicBezTo>
                  <a:cubicBezTo>
                    <a:pt x="117351" y="141610"/>
                    <a:pt x="114300" y="142875"/>
                    <a:pt x="110728" y="142875"/>
                  </a:cubicBezTo>
                  <a:lnTo>
                    <a:pt x="95548" y="142875"/>
                  </a:lnTo>
                  <a:cubicBezTo>
                    <a:pt x="91976" y="142875"/>
                    <a:pt x="88925" y="141610"/>
                    <a:pt x="86395" y="139079"/>
                  </a:cubicBezTo>
                  <a:cubicBezTo>
                    <a:pt x="83865" y="136549"/>
                    <a:pt x="82600" y="133647"/>
                    <a:pt x="82600" y="130373"/>
                  </a:cubicBezTo>
                  <a:lnTo>
                    <a:pt x="82600" y="124122"/>
                  </a:lnTo>
                  <a:lnTo>
                    <a:pt x="41523" y="124122"/>
                  </a:lnTo>
                  <a:cubicBezTo>
                    <a:pt x="39440" y="124122"/>
                    <a:pt x="38398" y="123080"/>
                    <a:pt x="38398" y="120997"/>
                  </a:cubicBezTo>
                  <a:cubicBezTo>
                    <a:pt x="38398" y="118913"/>
                    <a:pt x="39440" y="117871"/>
                    <a:pt x="41523" y="117871"/>
                  </a:cubicBezTo>
                  <a:lnTo>
                    <a:pt x="82600" y="117871"/>
                  </a:lnTo>
                  <a:lnTo>
                    <a:pt x="82600" y="114746"/>
                  </a:lnTo>
                  <a:cubicBezTo>
                    <a:pt x="82600" y="111174"/>
                    <a:pt x="83865" y="108123"/>
                    <a:pt x="86395" y="105593"/>
                  </a:cubicBezTo>
                  <a:cubicBezTo>
                    <a:pt x="88925" y="103063"/>
                    <a:pt x="91976" y="101798"/>
                    <a:pt x="95548" y="101798"/>
                  </a:cubicBezTo>
                  <a:lnTo>
                    <a:pt x="110728" y="101798"/>
                  </a:lnTo>
                  <a:cubicBezTo>
                    <a:pt x="114300" y="101798"/>
                    <a:pt x="117351" y="103063"/>
                    <a:pt x="119881" y="105593"/>
                  </a:cubicBezTo>
                  <a:cubicBezTo>
                    <a:pt x="122411" y="108123"/>
                    <a:pt x="123676" y="111174"/>
                    <a:pt x="123676" y="114746"/>
                  </a:cubicBezTo>
                  <a:lnTo>
                    <a:pt x="123676" y="117871"/>
                  </a:lnTo>
                  <a:lnTo>
                    <a:pt x="193774" y="117871"/>
                  </a:lnTo>
                  <a:lnTo>
                    <a:pt x="193774" y="63400"/>
                  </a:lnTo>
                  <a:cubicBezTo>
                    <a:pt x="193774" y="61019"/>
                    <a:pt x="192807" y="58861"/>
                    <a:pt x="190872" y="56926"/>
                  </a:cubicBezTo>
                  <a:cubicBezTo>
                    <a:pt x="188937" y="54992"/>
                    <a:pt x="186779" y="54024"/>
                    <a:pt x="184398" y="54024"/>
                  </a:cubicBezTo>
                  <a:close/>
                  <a:moveTo>
                    <a:pt x="89743" y="12948"/>
                  </a:moveTo>
                  <a:cubicBezTo>
                    <a:pt x="84981" y="12948"/>
                    <a:pt x="82600" y="15329"/>
                    <a:pt x="82600" y="20091"/>
                  </a:cubicBezTo>
                  <a:lnTo>
                    <a:pt x="82600" y="41523"/>
                  </a:lnTo>
                  <a:lnTo>
                    <a:pt x="123676" y="41523"/>
                  </a:lnTo>
                  <a:lnTo>
                    <a:pt x="123676" y="20091"/>
                  </a:lnTo>
                  <a:cubicBezTo>
                    <a:pt x="123676" y="15329"/>
                    <a:pt x="119807" y="12948"/>
                    <a:pt x="112068" y="12948"/>
                  </a:cubicBezTo>
                  <a:close/>
                  <a:moveTo>
                    <a:pt x="89743" y="0"/>
                  </a:moveTo>
                  <a:lnTo>
                    <a:pt x="115193" y="0"/>
                  </a:lnTo>
                  <a:cubicBezTo>
                    <a:pt x="121742" y="0"/>
                    <a:pt x="126950" y="1860"/>
                    <a:pt x="130820" y="5581"/>
                  </a:cubicBezTo>
                  <a:cubicBezTo>
                    <a:pt x="134690" y="9301"/>
                    <a:pt x="136624" y="14138"/>
                    <a:pt x="136624" y="20091"/>
                  </a:cubicBezTo>
                  <a:lnTo>
                    <a:pt x="136624" y="41523"/>
                  </a:lnTo>
                  <a:lnTo>
                    <a:pt x="184398" y="41523"/>
                  </a:lnTo>
                  <a:cubicBezTo>
                    <a:pt x="190351" y="41523"/>
                    <a:pt x="195486" y="43681"/>
                    <a:pt x="199802" y="47997"/>
                  </a:cubicBezTo>
                  <a:cubicBezTo>
                    <a:pt x="204118" y="52313"/>
                    <a:pt x="206276" y="57447"/>
                    <a:pt x="206276" y="63400"/>
                  </a:cubicBezTo>
                  <a:lnTo>
                    <a:pt x="206276" y="181272"/>
                  </a:lnTo>
                  <a:cubicBezTo>
                    <a:pt x="206276" y="187225"/>
                    <a:pt x="204118" y="192434"/>
                    <a:pt x="199802" y="196899"/>
                  </a:cubicBezTo>
                  <a:cubicBezTo>
                    <a:pt x="195486" y="201364"/>
                    <a:pt x="190351" y="203596"/>
                    <a:pt x="184398" y="203596"/>
                  </a:cubicBezTo>
                  <a:lnTo>
                    <a:pt x="21878" y="203596"/>
                  </a:lnTo>
                  <a:cubicBezTo>
                    <a:pt x="15925" y="203596"/>
                    <a:pt x="10790" y="201364"/>
                    <a:pt x="6474" y="196899"/>
                  </a:cubicBezTo>
                  <a:cubicBezTo>
                    <a:pt x="2158" y="192434"/>
                    <a:pt x="0" y="187225"/>
                    <a:pt x="0" y="181272"/>
                  </a:cubicBezTo>
                  <a:lnTo>
                    <a:pt x="0" y="63400"/>
                  </a:lnTo>
                  <a:cubicBezTo>
                    <a:pt x="0" y="57447"/>
                    <a:pt x="2158" y="52313"/>
                    <a:pt x="6474" y="47997"/>
                  </a:cubicBezTo>
                  <a:cubicBezTo>
                    <a:pt x="10790" y="43681"/>
                    <a:pt x="15925" y="41523"/>
                    <a:pt x="21878" y="41523"/>
                  </a:cubicBezTo>
                  <a:lnTo>
                    <a:pt x="69652" y="41523"/>
                  </a:lnTo>
                  <a:lnTo>
                    <a:pt x="69652" y="20091"/>
                  </a:lnTo>
                  <a:cubicBezTo>
                    <a:pt x="69652" y="14138"/>
                    <a:pt x="71363" y="9301"/>
                    <a:pt x="74786" y="5581"/>
                  </a:cubicBezTo>
                  <a:cubicBezTo>
                    <a:pt x="78209" y="1860"/>
                    <a:pt x="83195" y="0"/>
                    <a:pt x="89743" y="0"/>
                  </a:cubicBez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34" name="Rectangle 33"/>
          <p:cNvSpPr/>
          <p:nvPr/>
        </p:nvSpPr>
        <p:spPr>
          <a:xfrm>
            <a:off x="2306125" y="5639061"/>
            <a:ext cx="7579751"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a:ln>
                  <a:noFill/>
                </a:ln>
                <a:solidFill>
                  <a:prstClr val="white">
                    <a:lumMod val="65000"/>
                  </a:prstClr>
                </a:solidFill>
                <a:effectLst/>
                <a:uLnTx/>
                <a:uFillTx/>
                <a:cs typeface="+mn-ea"/>
                <a:sym typeface="+mn-lt"/>
              </a:rPr>
              <a:t>Compellingly deliver prospective catalysts for change before economically sound meta-services. Intrinsicly enable optimal results for error-free architectures. Conveniently drive </a:t>
            </a:r>
            <a:r>
              <a:rPr kumimoji="0" lang="en-US" sz="900" b="0" i="0" u="none" strike="noStrike" kern="1200" cap="none" spc="0" normalizeH="0" baseline="0" noProof="0">
                <a:ln>
                  <a:noFill/>
                </a:ln>
                <a:solidFill>
                  <a:srgbClr val="4B7FA7"/>
                </a:solidFill>
                <a:effectLst/>
                <a:uLnTx/>
                <a:uFillTx/>
                <a:cs typeface="+mn-ea"/>
                <a:sym typeface="+mn-lt"/>
              </a:rPr>
              <a:t>professional communities for extensive functionalities. </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40"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43" name="Rectangle 42"/>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4" name="TextBox 43"/>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3819" y="2527021"/>
            <a:ext cx="1112164" cy="2923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300" b="0" i="0" u="none" strike="noStrike" kern="1200" cap="none" spc="0" normalizeH="0" baseline="0" noProof="0" smtClean="0">
                <a:ln>
                  <a:noFill/>
                </a:ln>
                <a:solidFill>
                  <a:prstClr val="black">
                    <a:lumMod val="65000"/>
                    <a:lumOff val="35000"/>
                  </a:prstClr>
                </a:solidFill>
                <a:effectLst/>
                <a:uLnTx/>
                <a:uFillTx/>
                <a:cs typeface="+mn-ea"/>
                <a:sym typeface="+mn-lt"/>
              </a:rPr>
              <a:t>Draw Art: Key</a:t>
            </a:r>
            <a:endParaRPr kumimoji="0" lang="en-US" sz="13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9" name="TextBox 8"/>
          <p:cNvSpPr txBox="1"/>
          <p:nvPr/>
        </p:nvSpPr>
        <p:spPr>
          <a:xfrm>
            <a:off x="1646657" y="3175569"/>
            <a:ext cx="583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90%</a:t>
            </a:r>
            <a:endParaRPr kumimoji="0" 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6" name="Rounded Rectangle 25"/>
          <p:cNvSpPr/>
          <p:nvPr/>
        </p:nvSpPr>
        <p:spPr>
          <a:xfrm>
            <a:off x="1742354" y="3614547"/>
            <a:ext cx="1751437" cy="27432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950,20k</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7" name="Rounded Rectangle 26"/>
          <p:cNvSpPr/>
          <p:nvPr/>
        </p:nvSpPr>
        <p:spPr>
          <a:xfrm>
            <a:off x="1742354" y="3614548"/>
            <a:ext cx="457200" cy="27432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cs typeface="+mn-ea"/>
                <a:sym typeface="+mn-lt"/>
              </a:rPr>
              <a:t></a:t>
            </a:r>
            <a:endParaRPr kumimoji="0" lang="en-US" sz="1200" b="0" i="0" u="none" strike="noStrike" kern="1200" cap="none" spc="0" normalizeH="0" baseline="0" noProof="0">
              <a:ln>
                <a:noFill/>
              </a:ln>
              <a:solidFill>
                <a:prstClr val="white"/>
              </a:solidFill>
              <a:effectLst/>
              <a:uLnTx/>
              <a:uFillTx/>
              <a:cs typeface="+mn-ea"/>
              <a:sym typeface="+mn-lt"/>
            </a:endParaRPr>
          </a:p>
        </p:txBody>
      </p:sp>
      <p:sp>
        <p:nvSpPr>
          <p:cNvPr id="28" name="Rectangle 27"/>
          <p:cNvSpPr/>
          <p:nvPr/>
        </p:nvSpPr>
        <p:spPr>
          <a:xfrm>
            <a:off x="913819" y="4240588"/>
            <a:ext cx="19289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EVERLAND</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9" name="TextBox 28"/>
          <p:cNvSpPr txBox="1"/>
          <p:nvPr/>
        </p:nvSpPr>
        <p:spPr>
          <a:xfrm>
            <a:off x="4431531" y="2527021"/>
            <a:ext cx="1475340" cy="2923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300" b="0" i="0" u="none" strike="noStrike" kern="1200" cap="none" spc="0" normalizeH="0" baseline="0" noProof="0" smtClean="0">
                <a:ln>
                  <a:noFill/>
                </a:ln>
                <a:solidFill>
                  <a:prstClr val="black">
                    <a:lumMod val="65000"/>
                    <a:lumOff val="35000"/>
                  </a:prstClr>
                </a:solidFill>
                <a:effectLst/>
                <a:uLnTx/>
                <a:uFillTx/>
                <a:cs typeface="+mn-ea"/>
                <a:sym typeface="+mn-lt"/>
              </a:rPr>
              <a:t>Draw Art: Calendar</a:t>
            </a:r>
            <a:endParaRPr kumimoji="0" lang="en-US" sz="13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0" name="TextBox 29"/>
          <p:cNvSpPr txBox="1"/>
          <p:nvPr/>
        </p:nvSpPr>
        <p:spPr>
          <a:xfrm>
            <a:off x="5381100" y="3175569"/>
            <a:ext cx="583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30%</a:t>
            </a:r>
            <a:endParaRPr kumimoji="0" 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1" name="Rounded Rectangle 30"/>
          <p:cNvSpPr/>
          <p:nvPr/>
        </p:nvSpPr>
        <p:spPr>
          <a:xfrm>
            <a:off x="5476797" y="3614547"/>
            <a:ext cx="1751437" cy="27432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200,05k</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2" name="Rounded Rectangle 31"/>
          <p:cNvSpPr/>
          <p:nvPr/>
        </p:nvSpPr>
        <p:spPr>
          <a:xfrm>
            <a:off x="5476797" y="3614548"/>
            <a:ext cx="457200" cy="2743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cs typeface="+mn-ea"/>
                <a:sym typeface="+mn-lt"/>
              </a:rPr>
              <a:t></a:t>
            </a:r>
            <a:endParaRPr kumimoji="0" lang="en-US" sz="1200" b="0" i="0" u="none" strike="noStrike" kern="1200" cap="none" spc="0" normalizeH="0" baseline="0" noProof="0">
              <a:ln>
                <a:noFill/>
              </a:ln>
              <a:solidFill>
                <a:prstClr val="white"/>
              </a:solidFill>
              <a:effectLst/>
              <a:uLnTx/>
              <a:uFillTx/>
              <a:cs typeface="+mn-ea"/>
              <a:sym typeface="+mn-lt"/>
            </a:endParaRPr>
          </a:p>
        </p:txBody>
      </p:sp>
      <p:sp>
        <p:nvSpPr>
          <p:cNvPr id="33" name="Rectangle 32"/>
          <p:cNvSpPr/>
          <p:nvPr/>
        </p:nvSpPr>
        <p:spPr>
          <a:xfrm>
            <a:off x="4431531" y="4240588"/>
            <a:ext cx="19289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CUSCO</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4" name="TextBox 33"/>
          <p:cNvSpPr txBox="1"/>
          <p:nvPr/>
        </p:nvSpPr>
        <p:spPr>
          <a:xfrm>
            <a:off x="8165973" y="2527021"/>
            <a:ext cx="1303818" cy="2923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300" b="0" i="0" u="none" strike="noStrike" kern="1200" cap="none" spc="0" normalizeH="0" baseline="0" noProof="0" smtClean="0">
                <a:ln>
                  <a:noFill/>
                </a:ln>
                <a:solidFill>
                  <a:prstClr val="black">
                    <a:lumMod val="65000"/>
                    <a:lumOff val="35000"/>
                  </a:prstClr>
                </a:solidFill>
                <a:effectLst/>
                <a:uLnTx/>
                <a:uFillTx/>
                <a:cs typeface="+mn-ea"/>
                <a:sym typeface="+mn-lt"/>
              </a:rPr>
              <a:t>Draw Art: Media</a:t>
            </a:r>
            <a:endParaRPr kumimoji="0" lang="en-US" sz="13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5" name="TextBox 34"/>
          <p:cNvSpPr txBox="1"/>
          <p:nvPr/>
        </p:nvSpPr>
        <p:spPr>
          <a:xfrm>
            <a:off x="9431047" y="3175569"/>
            <a:ext cx="583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42%</a:t>
            </a:r>
            <a:endParaRPr kumimoji="0" 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6" name="Rounded Rectangle 35"/>
          <p:cNvSpPr/>
          <p:nvPr/>
        </p:nvSpPr>
        <p:spPr>
          <a:xfrm>
            <a:off x="9526744" y="3614547"/>
            <a:ext cx="1751437" cy="27432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350,11k</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7" name="Rounded Rectangle 36"/>
          <p:cNvSpPr/>
          <p:nvPr/>
        </p:nvSpPr>
        <p:spPr>
          <a:xfrm>
            <a:off x="9526744" y="3614548"/>
            <a:ext cx="45720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cs typeface="+mn-ea"/>
                <a:sym typeface="+mn-lt"/>
              </a:rPr>
              <a:t></a:t>
            </a:r>
            <a:endParaRPr kumimoji="0" lang="en-US" sz="1200" b="0" i="0" u="none" strike="noStrike" kern="1200" cap="none" spc="0" normalizeH="0" baseline="0" noProof="0">
              <a:ln>
                <a:noFill/>
              </a:ln>
              <a:solidFill>
                <a:prstClr val="white"/>
              </a:solidFill>
              <a:effectLst/>
              <a:uLnTx/>
              <a:uFillTx/>
              <a:cs typeface="+mn-ea"/>
              <a:sym typeface="+mn-lt"/>
            </a:endParaRPr>
          </a:p>
        </p:txBody>
      </p:sp>
      <p:sp>
        <p:nvSpPr>
          <p:cNvPr id="38" name="Rectangle 37"/>
          <p:cNvSpPr/>
          <p:nvPr/>
        </p:nvSpPr>
        <p:spPr>
          <a:xfrm>
            <a:off x="8165973" y="4240588"/>
            <a:ext cx="19289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ARCHER</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cxnSp>
        <p:nvCxnSpPr>
          <p:cNvPr id="50" name="Straight Connector 49"/>
          <p:cNvCxnSpPr/>
          <p:nvPr/>
        </p:nvCxnSpPr>
        <p:spPr>
          <a:xfrm>
            <a:off x="3962661" y="3249770"/>
            <a:ext cx="0" cy="9144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697104" y="3249770"/>
            <a:ext cx="0" cy="9144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652392" y="580087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01</a:t>
            </a:r>
            <a:endParaRPr kumimoji="0" 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9" name="TextBox 38"/>
          <p:cNvSpPr txBox="1"/>
          <p:nvPr/>
        </p:nvSpPr>
        <p:spPr>
          <a:xfrm>
            <a:off x="6095257" y="580087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srgbClr val="4B7FA7"/>
                </a:solidFill>
                <a:effectLst/>
                <a:uLnTx/>
                <a:uFillTx/>
                <a:cs typeface="+mn-ea"/>
                <a:sym typeface="+mn-lt"/>
              </a:rPr>
              <a:t>02</a:t>
            </a:r>
            <a:endParaRPr kumimoji="0" lang="en-US" sz="1800" b="0" i="0" u="none" strike="noStrike" kern="1200" cap="none" spc="0" normalizeH="0" baseline="0" noProof="0">
              <a:ln>
                <a:noFill/>
              </a:ln>
              <a:solidFill>
                <a:srgbClr val="4B7FA7"/>
              </a:solidFill>
              <a:effectLst/>
              <a:uLnTx/>
              <a:uFillTx/>
              <a:cs typeface="+mn-ea"/>
              <a:sym typeface="+mn-lt"/>
            </a:endParaRPr>
          </a:p>
        </p:txBody>
      </p:sp>
      <p:sp>
        <p:nvSpPr>
          <p:cNvPr id="41" name="Freeform 40"/>
          <p:cNvSpPr/>
          <p:nvPr/>
        </p:nvSpPr>
        <p:spPr>
          <a:xfrm>
            <a:off x="5367509" y="5871239"/>
            <a:ext cx="228600" cy="228600"/>
          </a:xfrm>
          <a:custGeom>
            <a:avLst/>
            <a:gdLst/>
            <a:ahLst/>
            <a:cxnLst/>
            <a:rect l="l" t="t" r="r" b="b"/>
            <a:pathLst>
              <a:path w="228600" h="228600">
                <a:moveTo>
                  <a:pt x="104533" y="68591"/>
                </a:moveTo>
                <a:cubicBezTo>
                  <a:pt x="106208" y="68628"/>
                  <a:pt x="107901" y="69502"/>
                  <a:pt x="109612" y="71214"/>
                </a:cubicBezTo>
                <a:cubicBezTo>
                  <a:pt x="113035" y="74637"/>
                  <a:pt x="113110" y="77986"/>
                  <a:pt x="109835" y="81260"/>
                </a:cubicBezTo>
                <a:lnTo>
                  <a:pt x="83939" y="107156"/>
                </a:lnTo>
                <a:lnTo>
                  <a:pt x="164306" y="107156"/>
                </a:lnTo>
                <a:cubicBezTo>
                  <a:pt x="166390" y="107156"/>
                  <a:pt x="168102" y="107826"/>
                  <a:pt x="169441" y="109165"/>
                </a:cubicBezTo>
                <a:cubicBezTo>
                  <a:pt x="170781" y="110505"/>
                  <a:pt x="171450" y="112142"/>
                  <a:pt x="171450" y="114076"/>
                </a:cubicBezTo>
                <a:cubicBezTo>
                  <a:pt x="171450" y="116011"/>
                  <a:pt x="170781" y="117723"/>
                  <a:pt x="169441" y="119211"/>
                </a:cubicBezTo>
                <a:cubicBezTo>
                  <a:pt x="168102" y="120699"/>
                  <a:pt x="166390" y="121443"/>
                  <a:pt x="164306" y="121443"/>
                </a:cubicBezTo>
                <a:lnTo>
                  <a:pt x="83493" y="121443"/>
                </a:lnTo>
                <a:lnTo>
                  <a:pt x="109835" y="147786"/>
                </a:lnTo>
                <a:cubicBezTo>
                  <a:pt x="113110" y="151060"/>
                  <a:pt x="113110" y="154335"/>
                  <a:pt x="109835" y="157609"/>
                </a:cubicBezTo>
                <a:cubicBezTo>
                  <a:pt x="108347" y="159097"/>
                  <a:pt x="106636" y="159841"/>
                  <a:pt x="104701" y="159841"/>
                </a:cubicBezTo>
                <a:cubicBezTo>
                  <a:pt x="102766" y="159841"/>
                  <a:pt x="101055" y="159097"/>
                  <a:pt x="99566" y="157609"/>
                </a:cubicBezTo>
                <a:lnTo>
                  <a:pt x="57597" y="114300"/>
                </a:lnTo>
                <a:lnTo>
                  <a:pt x="99566" y="70991"/>
                </a:lnTo>
                <a:cubicBezTo>
                  <a:pt x="101203" y="69354"/>
                  <a:pt x="102859" y="68554"/>
                  <a:pt x="104533" y="68591"/>
                </a:cubicBezTo>
                <a:close/>
                <a:moveTo>
                  <a:pt x="114300" y="14287"/>
                </a:moveTo>
                <a:cubicBezTo>
                  <a:pt x="86618" y="14287"/>
                  <a:pt x="63029" y="24035"/>
                  <a:pt x="43532" y="43532"/>
                </a:cubicBezTo>
                <a:cubicBezTo>
                  <a:pt x="24036" y="63028"/>
                  <a:pt x="14288" y="86618"/>
                  <a:pt x="14288" y="114300"/>
                </a:cubicBezTo>
                <a:cubicBezTo>
                  <a:pt x="14288" y="141982"/>
                  <a:pt x="24036" y="165645"/>
                  <a:pt x="43532" y="185291"/>
                </a:cubicBezTo>
                <a:cubicBezTo>
                  <a:pt x="63029" y="204936"/>
                  <a:pt x="86618" y="214759"/>
                  <a:pt x="114300" y="214759"/>
                </a:cubicBezTo>
                <a:cubicBezTo>
                  <a:pt x="141982" y="214759"/>
                  <a:pt x="165572" y="204936"/>
                  <a:pt x="185068" y="185291"/>
                </a:cubicBezTo>
                <a:cubicBezTo>
                  <a:pt x="204564" y="165645"/>
                  <a:pt x="214313" y="141982"/>
                  <a:pt x="214313" y="114300"/>
                </a:cubicBezTo>
                <a:cubicBezTo>
                  <a:pt x="214313" y="86618"/>
                  <a:pt x="204564" y="63028"/>
                  <a:pt x="185068" y="43532"/>
                </a:cubicBezTo>
                <a:cubicBezTo>
                  <a:pt x="165572" y="24035"/>
                  <a:pt x="141982" y="14287"/>
                  <a:pt x="114300" y="14287"/>
                </a:cubicBezTo>
                <a:close/>
                <a:moveTo>
                  <a:pt x="114300" y="0"/>
                </a:moveTo>
                <a:cubicBezTo>
                  <a:pt x="145852" y="0"/>
                  <a:pt x="172790" y="11162"/>
                  <a:pt x="195114" y="33486"/>
                </a:cubicBezTo>
                <a:cubicBezTo>
                  <a:pt x="217438" y="55810"/>
                  <a:pt x="228600" y="82748"/>
                  <a:pt x="228600" y="114300"/>
                </a:cubicBezTo>
                <a:cubicBezTo>
                  <a:pt x="228600" y="145851"/>
                  <a:pt x="217438" y="172789"/>
                  <a:pt x="195114" y="195113"/>
                </a:cubicBezTo>
                <a:cubicBezTo>
                  <a:pt x="172790" y="217438"/>
                  <a:pt x="145852" y="228600"/>
                  <a:pt x="114300" y="228600"/>
                </a:cubicBezTo>
                <a:cubicBezTo>
                  <a:pt x="82749" y="228600"/>
                  <a:pt x="55811" y="217438"/>
                  <a:pt x="33487" y="195113"/>
                </a:cubicBezTo>
                <a:cubicBezTo>
                  <a:pt x="11162" y="172789"/>
                  <a:pt x="0" y="145851"/>
                  <a:pt x="0" y="114300"/>
                </a:cubicBezTo>
                <a:cubicBezTo>
                  <a:pt x="0" y="82748"/>
                  <a:pt x="11162" y="55810"/>
                  <a:pt x="33487" y="33486"/>
                </a:cubicBezTo>
                <a:cubicBezTo>
                  <a:pt x="55811" y="11162"/>
                  <a:pt x="82749" y="0"/>
                  <a:pt x="114300" y="0"/>
                </a:cubicBez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3" name="Freeform 42"/>
          <p:cNvSpPr/>
          <p:nvPr/>
        </p:nvSpPr>
        <p:spPr>
          <a:xfrm>
            <a:off x="6595892" y="5871239"/>
            <a:ext cx="228600" cy="228600"/>
          </a:xfrm>
          <a:custGeom>
            <a:avLst/>
            <a:gdLst/>
            <a:ahLst/>
            <a:cxnLst/>
            <a:rect l="l" t="t" r="r" b="b"/>
            <a:pathLst>
              <a:path w="228600" h="228600">
                <a:moveTo>
                  <a:pt x="124067" y="68591"/>
                </a:moveTo>
                <a:cubicBezTo>
                  <a:pt x="125741" y="68554"/>
                  <a:pt x="127397" y="69354"/>
                  <a:pt x="129034" y="70991"/>
                </a:cubicBezTo>
                <a:lnTo>
                  <a:pt x="171004" y="114300"/>
                </a:lnTo>
                <a:lnTo>
                  <a:pt x="129034" y="157609"/>
                </a:lnTo>
                <a:cubicBezTo>
                  <a:pt x="127546" y="159097"/>
                  <a:pt x="125834" y="159841"/>
                  <a:pt x="123900" y="159841"/>
                </a:cubicBezTo>
                <a:cubicBezTo>
                  <a:pt x="121965" y="159841"/>
                  <a:pt x="120253" y="159097"/>
                  <a:pt x="118765" y="157609"/>
                </a:cubicBezTo>
                <a:cubicBezTo>
                  <a:pt x="115491" y="154335"/>
                  <a:pt x="115491" y="151060"/>
                  <a:pt x="118765" y="147786"/>
                </a:cubicBezTo>
                <a:lnTo>
                  <a:pt x="145108" y="121443"/>
                </a:lnTo>
                <a:lnTo>
                  <a:pt x="64294" y="121443"/>
                </a:lnTo>
                <a:cubicBezTo>
                  <a:pt x="62210" y="121443"/>
                  <a:pt x="60499" y="120699"/>
                  <a:pt x="59159" y="119211"/>
                </a:cubicBezTo>
                <a:cubicBezTo>
                  <a:pt x="57820" y="117723"/>
                  <a:pt x="57150" y="116011"/>
                  <a:pt x="57150" y="114076"/>
                </a:cubicBezTo>
                <a:cubicBezTo>
                  <a:pt x="57150" y="112142"/>
                  <a:pt x="57820" y="110505"/>
                  <a:pt x="59159" y="109165"/>
                </a:cubicBezTo>
                <a:cubicBezTo>
                  <a:pt x="60499" y="107826"/>
                  <a:pt x="62210" y="107156"/>
                  <a:pt x="64294" y="107156"/>
                </a:cubicBezTo>
                <a:lnTo>
                  <a:pt x="144661" y="107156"/>
                </a:lnTo>
                <a:lnTo>
                  <a:pt x="118765" y="81260"/>
                </a:lnTo>
                <a:cubicBezTo>
                  <a:pt x="115491" y="77986"/>
                  <a:pt x="115565" y="74637"/>
                  <a:pt x="118988" y="71214"/>
                </a:cubicBezTo>
                <a:cubicBezTo>
                  <a:pt x="120700" y="69502"/>
                  <a:pt x="122393" y="68628"/>
                  <a:pt x="124067" y="68591"/>
                </a:cubicBezTo>
                <a:close/>
                <a:moveTo>
                  <a:pt x="114300" y="14287"/>
                </a:moveTo>
                <a:cubicBezTo>
                  <a:pt x="86618" y="14287"/>
                  <a:pt x="63029" y="24035"/>
                  <a:pt x="43532" y="43532"/>
                </a:cubicBezTo>
                <a:cubicBezTo>
                  <a:pt x="24036" y="63028"/>
                  <a:pt x="14288" y="86618"/>
                  <a:pt x="14288" y="114300"/>
                </a:cubicBezTo>
                <a:cubicBezTo>
                  <a:pt x="14288" y="141982"/>
                  <a:pt x="24036" y="165645"/>
                  <a:pt x="43532" y="185291"/>
                </a:cubicBezTo>
                <a:cubicBezTo>
                  <a:pt x="63029" y="204936"/>
                  <a:pt x="86618" y="214759"/>
                  <a:pt x="114300" y="214759"/>
                </a:cubicBezTo>
                <a:cubicBezTo>
                  <a:pt x="141982" y="214759"/>
                  <a:pt x="165571" y="204936"/>
                  <a:pt x="185068" y="185291"/>
                </a:cubicBezTo>
                <a:cubicBezTo>
                  <a:pt x="204564" y="165645"/>
                  <a:pt x="214313" y="141982"/>
                  <a:pt x="214313" y="114300"/>
                </a:cubicBezTo>
                <a:cubicBezTo>
                  <a:pt x="214313" y="86618"/>
                  <a:pt x="204564" y="63028"/>
                  <a:pt x="185068" y="43532"/>
                </a:cubicBezTo>
                <a:cubicBezTo>
                  <a:pt x="165571" y="24035"/>
                  <a:pt x="141982" y="14287"/>
                  <a:pt x="114300" y="14287"/>
                </a:cubicBezTo>
                <a:close/>
                <a:moveTo>
                  <a:pt x="114300" y="0"/>
                </a:moveTo>
                <a:cubicBezTo>
                  <a:pt x="145852" y="0"/>
                  <a:pt x="172790" y="11162"/>
                  <a:pt x="195114" y="33486"/>
                </a:cubicBezTo>
                <a:cubicBezTo>
                  <a:pt x="217438" y="55810"/>
                  <a:pt x="228600" y="82748"/>
                  <a:pt x="228600" y="114300"/>
                </a:cubicBezTo>
                <a:cubicBezTo>
                  <a:pt x="228600" y="145851"/>
                  <a:pt x="217438" y="172789"/>
                  <a:pt x="195114" y="195113"/>
                </a:cubicBezTo>
                <a:cubicBezTo>
                  <a:pt x="172790" y="217438"/>
                  <a:pt x="145852" y="228600"/>
                  <a:pt x="114300" y="228600"/>
                </a:cubicBezTo>
                <a:cubicBezTo>
                  <a:pt x="82749" y="228600"/>
                  <a:pt x="55811" y="217438"/>
                  <a:pt x="33486" y="195113"/>
                </a:cubicBezTo>
                <a:cubicBezTo>
                  <a:pt x="11162" y="172789"/>
                  <a:pt x="0" y="145851"/>
                  <a:pt x="0" y="114300"/>
                </a:cubicBezTo>
                <a:cubicBezTo>
                  <a:pt x="0" y="82748"/>
                  <a:pt x="11162" y="55810"/>
                  <a:pt x="33486" y="33486"/>
                </a:cubicBezTo>
                <a:cubicBezTo>
                  <a:pt x="55811" y="11162"/>
                  <a:pt x="82749" y="0"/>
                  <a:pt x="114300" y="0"/>
                </a:cubicBez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4" name="Freeform 43"/>
          <p:cNvSpPr/>
          <p:nvPr/>
        </p:nvSpPr>
        <p:spPr>
          <a:xfrm>
            <a:off x="704254" y="3143903"/>
            <a:ext cx="812143" cy="768010"/>
          </a:xfrm>
          <a:custGeom>
            <a:avLst/>
            <a:gdLst/>
            <a:ahLst/>
            <a:cxnLst/>
            <a:rect l="l" t="t" r="r" b="b"/>
            <a:pathLst>
              <a:path w="193500" h="182985">
                <a:moveTo>
                  <a:pt x="43208" y="122717"/>
                </a:moveTo>
                <a:cubicBezTo>
                  <a:pt x="42599" y="123479"/>
                  <a:pt x="41837" y="123860"/>
                  <a:pt x="40922" y="123860"/>
                </a:cubicBezTo>
                <a:cubicBezTo>
                  <a:pt x="38484" y="124012"/>
                  <a:pt x="36388" y="125231"/>
                  <a:pt x="34636" y="127517"/>
                </a:cubicBezTo>
                <a:cubicBezTo>
                  <a:pt x="32883" y="129803"/>
                  <a:pt x="31931" y="132547"/>
                  <a:pt x="31778" y="135747"/>
                </a:cubicBezTo>
                <a:cubicBezTo>
                  <a:pt x="31778" y="138643"/>
                  <a:pt x="32540" y="140929"/>
                  <a:pt x="34064" y="142605"/>
                </a:cubicBezTo>
                <a:cubicBezTo>
                  <a:pt x="36046" y="144586"/>
                  <a:pt x="39017" y="145424"/>
                  <a:pt x="42980" y="145120"/>
                </a:cubicBezTo>
                <a:cubicBezTo>
                  <a:pt x="47552" y="144662"/>
                  <a:pt x="51057" y="143062"/>
                  <a:pt x="53495" y="140319"/>
                </a:cubicBezTo>
                <a:cubicBezTo>
                  <a:pt x="55934" y="137576"/>
                  <a:pt x="57001" y="134680"/>
                  <a:pt x="56696" y="131632"/>
                </a:cubicBezTo>
                <a:cubicBezTo>
                  <a:pt x="56391" y="128584"/>
                  <a:pt x="54791" y="126222"/>
                  <a:pt x="51895" y="124546"/>
                </a:cubicBezTo>
                <a:cubicBezTo>
                  <a:pt x="49609" y="123326"/>
                  <a:pt x="46714" y="122717"/>
                  <a:pt x="43208" y="122717"/>
                </a:cubicBezTo>
                <a:close/>
                <a:moveTo>
                  <a:pt x="46066" y="115916"/>
                </a:moveTo>
                <a:cubicBezTo>
                  <a:pt x="49495" y="116259"/>
                  <a:pt x="52505" y="117154"/>
                  <a:pt x="55096" y="118602"/>
                </a:cubicBezTo>
                <a:cubicBezTo>
                  <a:pt x="60125" y="121345"/>
                  <a:pt x="62944" y="125460"/>
                  <a:pt x="63554" y="130946"/>
                </a:cubicBezTo>
                <a:cubicBezTo>
                  <a:pt x="64011" y="135976"/>
                  <a:pt x="62373" y="140586"/>
                  <a:pt x="58639" y="144777"/>
                </a:cubicBezTo>
                <a:cubicBezTo>
                  <a:pt x="54905" y="148968"/>
                  <a:pt x="49838" y="151368"/>
                  <a:pt x="43437" y="151978"/>
                </a:cubicBezTo>
                <a:cubicBezTo>
                  <a:pt x="37341" y="152587"/>
                  <a:pt x="32617" y="151063"/>
                  <a:pt x="29264" y="147406"/>
                </a:cubicBezTo>
                <a:cubicBezTo>
                  <a:pt x="26216" y="144358"/>
                  <a:pt x="24768" y="140395"/>
                  <a:pt x="24921" y="135518"/>
                </a:cubicBezTo>
                <a:cubicBezTo>
                  <a:pt x="25225" y="129270"/>
                  <a:pt x="27511" y="124241"/>
                  <a:pt x="31778" y="120431"/>
                </a:cubicBezTo>
                <a:cubicBezTo>
                  <a:pt x="31626" y="119516"/>
                  <a:pt x="31817" y="118678"/>
                  <a:pt x="32350" y="117916"/>
                </a:cubicBezTo>
                <a:cubicBezTo>
                  <a:pt x="32883" y="117154"/>
                  <a:pt x="33607" y="116697"/>
                  <a:pt x="34522" y="116545"/>
                </a:cubicBezTo>
                <a:cubicBezTo>
                  <a:pt x="38789" y="115783"/>
                  <a:pt x="42637" y="115573"/>
                  <a:pt x="46066" y="115916"/>
                </a:cubicBezTo>
                <a:close/>
                <a:moveTo>
                  <a:pt x="111846" y="72025"/>
                </a:moveTo>
                <a:cubicBezTo>
                  <a:pt x="112646" y="72139"/>
                  <a:pt x="113389" y="72653"/>
                  <a:pt x="114074" y="73568"/>
                </a:cubicBezTo>
                <a:cubicBezTo>
                  <a:pt x="115446" y="75397"/>
                  <a:pt x="115217" y="76997"/>
                  <a:pt x="113389" y="78368"/>
                </a:cubicBezTo>
                <a:cubicBezTo>
                  <a:pt x="110798" y="80197"/>
                  <a:pt x="106378" y="83855"/>
                  <a:pt x="100130" y="89341"/>
                </a:cubicBezTo>
                <a:cubicBezTo>
                  <a:pt x="94186" y="94523"/>
                  <a:pt x="89462" y="98257"/>
                  <a:pt x="85957" y="100543"/>
                </a:cubicBezTo>
                <a:cubicBezTo>
                  <a:pt x="83975" y="101762"/>
                  <a:pt x="82375" y="101381"/>
                  <a:pt x="81156" y="99400"/>
                </a:cubicBezTo>
                <a:cubicBezTo>
                  <a:pt x="79937" y="97418"/>
                  <a:pt x="80318" y="95818"/>
                  <a:pt x="82299" y="94599"/>
                </a:cubicBezTo>
                <a:cubicBezTo>
                  <a:pt x="85804" y="92465"/>
                  <a:pt x="90224" y="89036"/>
                  <a:pt x="95558" y="84312"/>
                </a:cubicBezTo>
                <a:cubicBezTo>
                  <a:pt x="101959" y="78673"/>
                  <a:pt x="106531" y="74863"/>
                  <a:pt x="109274" y="72882"/>
                </a:cubicBezTo>
                <a:cubicBezTo>
                  <a:pt x="110188" y="72196"/>
                  <a:pt x="111045" y="71911"/>
                  <a:pt x="111846" y="72025"/>
                </a:cubicBezTo>
                <a:close/>
                <a:moveTo>
                  <a:pt x="186083" y="7274"/>
                </a:moveTo>
                <a:cubicBezTo>
                  <a:pt x="185321" y="7426"/>
                  <a:pt x="184483" y="7731"/>
                  <a:pt x="183569" y="8188"/>
                </a:cubicBezTo>
                <a:cubicBezTo>
                  <a:pt x="180826" y="9407"/>
                  <a:pt x="177244" y="11541"/>
                  <a:pt x="172825" y="14589"/>
                </a:cubicBezTo>
                <a:lnTo>
                  <a:pt x="165281" y="19618"/>
                </a:lnTo>
                <a:lnTo>
                  <a:pt x="157966" y="24647"/>
                </a:lnTo>
                <a:cubicBezTo>
                  <a:pt x="155984" y="26019"/>
                  <a:pt x="154841" y="26781"/>
                  <a:pt x="154537" y="26933"/>
                </a:cubicBezTo>
                <a:cubicBezTo>
                  <a:pt x="154079" y="27391"/>
                  <a:pt x="153546" y="27619"/>
                  <a:pt x="152936" y="27619"/>
                </a:cubicBezTo>
                <a:cubicBezTo>
                  <a:pt x="146993" y="32496"/>
                  <a:pt x="138306" y="39202"/>
                  <a:pt x="126876" y="47736"/>
                </a:cubicBezTo>
                <a:lnTo>
                  <a:pt x="103330" y="65567"/>
                </a:lnTo>
                <a:cubicBezTo>
                  <a:pt x="100739" y="67548"/>
                  <a:pt x="96777" y="71053"/>
                  <a:pt x="91443" y="76082"/>
                </a:cubicBezTo>
                <a:cubicBezTo>
                  <a:pt x="86261" y="81112"/>
                  <a:pt x="82147" y="84769"/>
                  <a:pt x="79099" y="87055"/>
                </a:cubicBezTo>
                <a:cubicBezTo>
                  <a:pt x="77270" y="88427"/>
                  <a:pt x="75670" y="88198"/>
                  <a:pt x="74298" y="86369"/>
                </a:cubicBezTo>
                <a:lnTo>
                  <a:pt x="73841" y="85455"/>
                </a:lnTo>
                <a:cubicBezTo>
                  <a:pt x="73688" y="85455"/>
                  <a:pt x="73460" y="85379"/>
                  <a:pt x="73155" y="85226"/>
                </a:cubicBezTo>
                <a:cubicBezTo>
                  <a:pt x="66449" y="81874"/>
                  <a:pt x="59706" y="80235"/>
                  <a:pt x="52924" y="80312"/>
                </a:cubicBezTo>
                <a:cubicBezTo>
                  <a:pt x="46142" y="80388"/>
                  <a:pt x="40008" y="81797"/>
                  <a:pt x="34522" y="84541"/>
                </a:cubicBezTo>
                <a:cubicBezTo>
                  <a:pt x="29035" y="87284"/>
                  <a:pt x="24159" y="91170"/>
                  <a:pt x="19891" y="96199"/>
                </a:cubicBezTo>
                <a:cubicBezTo>
                  <a:pt x="13338" y="103819"/>
                  <a:pt x="9223" y="112582"/>
                  <a:pt x="7547" y="122488"/>
                </a:cubicBezTo>
                <a:cubicBezTo>
                  <a:pt x="5871" y="132394"/>
                  <a:pt x="7242" y="142300"/>
                  <a:pt x="11662" y="152206"/>
                </a:cubicBezTo>
                <a:cubicBezTo>
                  <a:pt x="13643" y="156473"/>
                  <a:pt x="17186" y="160588"/>
                  <a:pt x="22292" y="164551"/>
                </a:cubicBezTo>
                <a:cubicBezTo>
                  <a:pt x="27397" y="168513"/>
                  <a:pt x="32464" y="171256"/>
                  <a:pt x="37493" y="172780"/>
                </a:cubicBezTo>
                <a:cubicBezTo>
                  <a:pt x="56543" y="178267"/>
                  <a:pt x="71479" y="177047"/>
                  <a:pt x="82299" y="169123"/>
                </a:cubicBezTo>
                <a:cubicBezTo>
                  <a:pt x="92967" y="161350"/>
                  <a:pt x="99063" y="147329"/>
                  <a:pt x="100587" y="127060"/>
                </a:cubicBezTo>
                <a:lnTo>
                  <a:pt x="100587" y="126603"/>
                </a:lnTo>
                <a:cubicBezTo>
                  <a:pt x="99673" y="125993"/>
                  <a:pt x="99139" y="125155"/>
                  <a:pt x="98987" y="124088"/>
                </a:cubicBezTo>
                <a:cubicBezTo>
                  <a:pt x="98682" y="121802"/>
                  <a:pt x="98530" y="120050"/>
                  <a:pt x="98530" y="118831"/>
                </a:cubicBezTo>
                <a:cubicBezTo>
                  <a:pt x="98530" y="117307"/>
                  <a:pt x="98758" y="116087"/>
                  <a:pt x="99215" y="115173"/>
                </a:cubicBezTo>
                <a:cubicBezTo>
                  <a:pt x="99673" y="114259"/>
                  <a:pt x="100282" y="113573"/>
                  <a:pt x="101044" y="113116"/>
                </a:cubicBezTo>
                <a:cubicBezTo>
                  <a:pt x="101806" y="112811"/>
                  <a:pt x="102644" y="112735"/>
                  <a:pt x="103559" y="112887"/>
                </a:cubicBezTo>
                <a:cubicBezTo>
                  <a:pt x="104168" y="112887"/>
                  <a:pt x="104930" y="113116"/>
                  <a:pt x="105845" y="113573"/>
                </a:cubicBezTo>
                <a:lnTo>
                  <a:pt x="106988" y="114030"/>
                </a:lnTo>
                <a:cubicBezTo>
                  <a:pt x="107597" y="113725"/>
                  <a:pt x="108359" y="112506"/>
                  <a:pt x="109274" y="110372"/>
                </a:cubicBezTo>
                <a:cubicBezTo>
                  <a:pt x="109579" y="109763"/>
                  <a:pt x="109502" y="108772"/>
                  <a:pt x="109045" y="107401"/>
                </a:cubicBezTo>
                <a:cubicBezTo>
                  <a:pt x="107674" y="104353"/>
                  <a:pt x="107369" y="101762"/>
                  <a:pt x="108131" y="99628"/>
                </a:cubicBezTo>
                <a:cubicBezTo>
                  <a:pt x="109198" y="96428"/>
                  <a:pt x="112474" y="92999"/>
                  <a:pt x="117961" y="89341"/>
                </a:cubicBezTo>
                <a:cubicBezTo>
                  <a:pt x="122990" y="85988"/>
                  <a:pt x="125962" y="83702"/>
                  <a:pt x="126876" y="82483"/>
                </a:cubicBezTo>
                <a:cubicBezTo>
                  <a:pt x="127028" y="82026"/>
                  <a:pt x="127181" y="81264"/>
                  <a:pt x="127333" y="80197"/>
                </a:cubicBezTo>
                <a:cubicBezTo>
                  <a:pt x="127486" y="79588"/>
                  <a:pt x="127638" y="77987"/>
                  <a:pt x="127790" y="75397"/>
                </a:cubicBezTo>
                <a:cubicBezTo>
                  <a:pt x="127943" y="73263"/>
                  <a:pt x="128171" y="71510"/>
                  <a:pt x="128476" y="70139"/>
                </a:cubicBezTo>
                <a:cubicBezTo>
                  <a:pt x="129086" y="67853"/>
                  <a:pt x="130076" y="66176"/>
                  <a:pt x="131448" y="65110"/>
                </a:cubicBezTo>
                <a:cubicBezTo>
                  <a:pt x="132972" y="63890"/>
                  <a:pt x="134953" y="63509"/>
                  <a:pt x="137392" y="63967"/>
                </a:cubicBezTo>
                <a:cubicBezTo>
                  <a:pt x="138458" y="64119"/>
                  <a:pt x="140059" y="64500"/>
                  <a:pt x="142192" y="65110"/>
                </a:cubicBezTo>
                <a:cubicBezTo>
                  <a:pt x="144173" y="65719"/>
                  <a:pt x="145545" y="66100"/>
                  <a:pt x="146307" y="66253"/>
                </a:cubicBezTo>
                <a:cubicBezTo>
                  <a:pt x="146764" y="66405"/>
                  <a:pt x="147221" y="66405"/>
                  <a:pt x="147679" y="66253"/>
                </a:cubicBezTo>
                <a:cubicBezTo>
                  <a:pt x="147831" y="65795"/>
                  <a:pt x="148060" y="65186"/>
                  <a:pt x="148364" y="64424"/>
                </a:cubicBezTo>
                <a:cubicBezTo>
                  <a:pt x="148669" y="63205"/>
                  <a:pt x="149126" y="61147"/>
                  <a:pt x="149736" y="58252"/>
                </a:cubicBezTo>
                <a:cubicBezTo>
                  <a:pt x="150498" y="55051"/>
                  <a:pt x="151031" y="52880"/>
                  <a:pt x="151336" y="51737"/>
                </a:cubicBezTo>
                <a:cubicBezTo>
                  <a:pt x="151641" y="50594"/>
                  <a:pt x="152022" y="49641"/>
                  <a:pt x="152479" y="48879"/>
                </a:cubicBezTo>
                <a:cubicBezTo>
                  <a:pt x="153241" y="47507"/>
                  <a:pt x="154232" y="46593"/>
                  <a:pt x="155451" y="46136"/>
                </a:cubicBezTo>
                <a:cubicBezTo>
                  <a:pt x="156975" y="45831"/>
                  <a:pt x="158651" y="46136"/>
                  <a:pt x="160480" y="47050"/>
                </a:cubicBezTo>
                <a:cubicBezTo>
                  <a:pt x="161090" y="47203"/>
                  <a:pt x="162309" y="47812"/>
                  <a:pt x="164138" y="48879"/>
                </a:cubicBezTo>
                <a:cubicBezTo>
                  <a:pt x="165509" y="49641"/>
                  <a:pt x="166500" y="50098"/>
                  <a:pt x="167110" y="50251"/>
                </a:cubicBezTo>
                <a:lnTo>
                  <a:pt x="167567" y="50479"/>
                </a:lnTo>
                <a:lnTo>
                  <a:pt x="167567" y="50022"/>
                </a:lnTo>
                <a:cubicBezTo>
                  <a:pt x="167719" y="49108"/>
                  <a:pt x="167719" y="47507"/>
                  <a:pt x="167567" y="45221"/>
                </a:cubicBezTo>
                <a:cubicBezTo>
                  <a:pt x="167414" y="42326"/>
                  <a:pt x="167414" y="40345"/>
                  <a:pt x="167567" y="39278"/>
                </a:cubicBezTo>
                <a:cubicBezTo>
                  <a:pt x="167719" y="36382"/>
                  <a:pt x="168634" y="34249"/>
                  <a:pt x="170310" y="32877"/>
                </a:cubicBezTo>
                <a:cubicBezTo>
                  <a:pt x="170920" y="32420"/>
                  <a:pt x="171834" y="32039"/>
                  <a:pt x="173053" y="31734"/>
                </a:cubicBezTo>
                <a:cubicBezTo>
                  <a:pt x="173815" y="31582"/>
                  <a:pt x="174730" y="31429"/>
                  <a:pt x="175796" y="31277"/>
                </a:cubicBezTo>
                <a:lnTo>
                  <a:pt x="179454" y="31048"/>
                </a:lnTo>
                <a:cubicBezTo>
                  <a:pt x="182350" y="30134"/>
                  <a:pt x="184407" y="27772"/>
                  <a:pt x="185626" y="23962"/>
                </a:cubicBezTo>
                <a:cubicBezTo>
                  <a:pt x="186541" y="20609"/>
                  <a:pt x="186845" y="16494"/>
                  <a:pt x="186541" y="11617"/>
                </a:cubicBezTo>
                <a:cubicBezTo>
                  <a:pt x="186541" y="11160"/>
                  <a:pt x="186388" y="10017"/>
                  <a:pt x="186083" y="8188"/>
                </a:cubicBezTo>
                <a:close/>
                <a:moveTo>
                  <a:pt x="185626" y="187"/>
                </a:moveTo>
                <a:cubicBezTo>
                  <a:pt x="188065" y="-270"/>
                  <a:pt x="189970" y="111"/>
                  <a:pt x="191341" y="1330"/>
                </a:cubicBezTo>
                <a:cubicBezTo>
                  <a:pt x="191646" y="1787"/>
                  <a:pt x="191875" y="2245"/>
                  <a:pt x="192027" y="2702"/>
                </a:cubicBezTo>
                <a:cubicBezTo>
                  <a:pt x="192179" y="3007"/>
                  <a:pt x="192256" y="3235"/>
                  <a:pt x="192256" y="3388"/>
                </a:cubicBezTo>
                <a:cubicBezTo>
                  <a:pt x="192408" y="3692"/>
                  <a:pt x="192484" y="4073"/>
                  <a:pt x="192484" y="4531"/>
                </a:cubicBezTo>
                <a:cubicBezTo>
                  <a:pt x="192637" y="5140"/>
                  <a:pt x="192789" y="6055"/>
                  <a:pt x="192941" y="7274"/>
                </a:cubicBezTo>
                <a:cubicBezTo>
                  <a:pt x="193246" y="9255"/>
                  <a:pt x="193399" y="10550"/>
                  <a:pt x="193399" y="11160"/>
                </a:cubicBezTo>
                <a:cubicBezTo>
                  <a:pt x="193703" y="16951"/>
                  <a:pt x="193322" y="21828"/>
                  <a:pt x="192256" y="25790"/>
                </a:cubicBezTo>
                <a:cubicBezTo>
                  <a:pt x="190274" y="32191"/>
                  <a:pt x="186617" y="36077"/>
                  <a:pt x="181283" y="37449"/>
                </a:cubicBezTo>
                <a:cubicBezTo>
                  <a:pt x="180826" y="37601"/>
                  <a:pt x="179225" y="37830"/>
                  <a:pt x="176482" y="38135"/>
                </a:cubicBezTo>
                <a:cubicBezTo>
                  <a:pt x="175568" y="38287"/>
                  <a:pt x="174882" y="38440"/>
                  <a:pt x="174425" y="38592"/>
                </a:cubicBezTo>
                <a:cubicBezTo>
                  <a:pt x="174425" y="38897"/>
                  <a:pt x="174349" y="39278"/>
                  <a:pt x="174196" y="39735"/>
                </a:cubicBezTo>
                <a:cubicBezTo>
                  <a:pt x="174196" y="40345"/>
                  <a:pt x="174272" y="42021"/>
                  <a:pt x="174425" y="44764"/>
                </a:cubicBezTo>
                <a:cubicBezTo>
                  <a:pt x="174577" y="47507"/>
                  <a:pt x="174577" y="49565"/>
                  <a:pt x="174425" y="50936"/>
                </a:cubicBezTo>
                <a:cubicBezTo>
                  <a:pt x="173968" y="53984"/>
                  <a:pt x="172672" y="55966"/>
                  <a:pt x="170539" y="56880"/>
                </a:cubicBezTo>
                <a:cubicBezTo>
                  <a:pt x="169015" y="57490"/>
                  <a:pt x="167186" y="57490"/>
                  <a:pt x="165052" y="56880"/>
                </a:cubicBezTo>
                <a:cubicBezTo>
                  <a:pt x="163985" y="56423"/>
                  <a:pt x="162614" y="55737"/>
                  <a:pt x="160937" y="54823"/>
                </a:cubicBezTo>
                <a:cubicBezTo>
                  <a:pt x="159261" y="54061"/>
                  <a:pt x="158270" y="53603"/>
                  <a:pt x="157966" y="53451"/>
                </a:cubicBezTo>
                <a:lnTo>
                  <a:pt x="157966" y="53680"/>
                </a:lnTo>
                <a:cubicBezTo>
                  <a:pt x="157661" y="54594"/>
                  <a:pt x="157204" y="56575"/>
                  <a:pt x="156594" y="59623"/>
                </a:cubicBezTo>
                <a:cubicBezTo>
                  <a:pt x="155832" y="62824"/>
                  <a:pt x="155222" y="65110"/>
                  <a:pt x="154765" y="66481"/>
                </a:cubicBezTo>
                <a:cubicBezTo>
                  <a:pt x="154460" y="67700"/>
                  <a:pt x="154079" y="68691"/>
                  <a:pt x="153622" y="69453"/>
                </a:cubicBezTo>
                <a:cubicBezTo>
                  <a:pt x="153013" y="70825"/>
                  <a:pt x="152174" y="71739"/>
                  <a:pt x="151108" y="72196"/>
                </a:cubicBezTo>
                <a:cubicBezTo>
                  <a:pt x="149584" y="73111"/>
                  <a:pt x="147602" y="73415"/>
                  <a:pt x="145164" y="73111"/>
                </a:cubicBezTo>
                <a:lnTo>
                  <a:pt x="140135" y="71739"/>
                </a:lnTo>
                <a:cubicBezTo>
                  <a:pt x="138306" y="71129"/>
                  <a:pt x="137011" y="70748"/>
                  <a:pt x="136249" y="70596"/>
                </a:cubicBezTo>
                <a:lnTo>
                  <a:pt x="135563" y="70596"/>
                </a:lnTo>
                <a:cubicBezTo>
                  <a:pt x="135410" y="70901"/>
                  <a:pt x="135258" y="71358"/>
                  <a:pt x="135106" y="71968"/>
                </a:cubicBezTo>
                <a:cubicBezTo>
                  <a:pt x="134953" y="72730"/>
                  <a:pt x="134801" y="74101"/>
                  <a:pt x="134648" y="76082"/>
                </a:cubicBezTo>
                <a:cubicBezTo>
                  <a:pt x="134496" y="78673"/>
                  <a:pt x="134344" y="80350"/>
                  <a:pt x="134191" y="81112"/>
                </a:cubicBezTo>
                <a:cubicBezTo>
                  <a:pt x="133886" y="83245"/>
                  <a:pt x="133277" y="84922"/>
                  <a:pt x="132362" y="86141"/>
                </a:cubicBezTo>
                <a:cubicBezTo>
                  <a:pt x="130991" y="88274"/>
                  <a:pt x="127486" y="91246"/>
                  <a:pt x="121847" y="95056"/>
                </a:cubicBezTo>
                <a:cubicBezTo>
                  <a:pt x="117580" y="97799"/>
                  <a:pt x="115141" y="100085"/>
                  <a:pt x="114532" y="101914"/>
                </a:cubicBezTo>
                <a:cubicBezTo>
                  <a:pt x="114379" y="102371"/>
                  <a:pt x="114608" y="103286"/>
                  <a:pt x="115217" y="104657"/>
                </a:cubicBezTo>
                <a:cubicBezTo>
                  <a:pt x="116589" y="107858"/>
                  <a:pt x="116741" y="110677"/>
                  <a:pt x="115675" y="113116"/>
                </a:cubicBezTo>
                <a:cubicBezTo>
                  <a:pt x="113846" y="117230"/>
                  <a:pt x="111636" y="119745"/>
                  <a:pt x="109045" y="120659"/>
                </a:cubicBezTo>
                <a:cubicBezTo>
                  <a:pt x="107978" y="120964"/>
                  <a:pt x="106835" y="121040"/>
                  <a:pt x="105616" y="120888"/>
                </a:cubicBezTo>
                <a:cubicBezTo>
                  <a:pt x="105616" y="121498"/>
                  <a:pt x="105692" y="122260"/>
                  <a:pt x="105845" y="123174"/>
                </a:cubicBezTo>
                <a:lnTo>
                  <a:pt x="105845" y="124317"/>
                </a:lnTo>
                <a:cubicBezTo>
                  <a:pt x="107064" y="125079"/>
                  <a:pt x="107597" y="126146"/>
                  <a:pt x="107445" y="127517"/>
                </a:cubicBezTo>
                <a:cubicBezTo>
                  <a:pt x="105769" y="149920"/>
                  <a:pt x="98758" y="165694"/>
                  <a:pt x="86414" y="174838"/>
                </a:cubicBezTo>
                <a:cubicBezTo>
                  <a:pt x="73765" y="183982"/>
                  <a:pt x="56848" y="185429"/>
                  <a:pt x="35665" y="179181"/>
                </a:cubicBezTo>
                <a:cubicBezTo>
                  <a:pt x="29721" y="177505"/>
                  <a:pt x="23816" y="174419"/>
                  <a:pt x="17948" y="169923"/>
                </a:cubicBezTo>
                <a:cubicBezTo>
                  <a:pt x="12081" y="165427"/>
                  <a:pt x="7852" y="160436"/>
                  <a:pt x="5261" y="154949"/>
                </a:cubicBezTo>
                <a:cubicBezTo>
                  <a:pt x="384" y="143672"/>
                  <a:pt x="-1102" y="132432"/>
                  <a:pt x="803" y="121231"/>
                </a:cubicBezTo>
                <a:cubicBezTo>
                  <a:pt x="2708" y="110030"/>
                  <a:pt x="7318" y="100162"/>
                  <a:pt x="14634" y="91627"/>
                </a:cubicBezTo>
                <a:cubicBezTo>
                  <a:pt x="19663" y="85988"/>
                  <a:pt x="25340" y="81569"/>
                  <a:pt x="31664" y="78368"/>
                </a:cubicBezTo>
                <a:cubicBezTo>
                  <a:pt x="37989" y="75168"/>
                  <a:pt x="45037" y="73492"/>
                  <a:pt x="52810" y="73339"/>
                </a:cubicBezTo>
                <a:cubicBezTo>
                  <a:pt x="60277" y="73187"/>
                  <a:pt x="68126" y="75168"/>
                  <a:pt x="76355" y="79283"/>
                </a:cubicBezTo>
                <a:lnTo>
                  <a:pt x="77270" y="79740"/>
                </a:lnTo>
                <a:cubicBezTo>
                  <a:pt x="79556" y="77911"/>
                  <a:pt x="82756" y="75092"/>
                  <a:pt x="86871" y="71282"/>
                </a:cubicBezTo>
                <a:cubicBezTo>
                  <a:pt x="92205" y="66100"/>
                  <a:pt x="96320" y="62366"/>
                  <a:pt x="99215" y="60080"/>
                </a:cubicBezTo>
                <a:lnTo>
                  <a:pt x="123676" y="41564"/>
                </a:lnTo>
                <a:cubicBezTo>
                  <a:pt x="136172" y="32115"/>
                  <a:pt x="145697" y="24647"/>
                  <a:pt x="152251" y="19161"/>
                </a:cubicBezTo>
                <a:cubicBezTo>
                  <a:pt x="153013" y="18704"/>
                  <a:pt x="153851" y="18475"/>
                  <a:pt x="154765" y="18475"/>
                </a:cubicBezTo>
                <a:lnTo>
                  <a:pt x="168938" y="8645"/>
                </a:lnTo>
                <a:cubicBezTo>
                  <a:pt x="173815" y="5597"/>
                  <a:pt x="177778" y="3388"/>
                  <a:pt x="180826" y="2016"/>
                </a:cubicBezTo>
                <a:cubicBezTo>
                  <a:pt x="182654" y="1102"/>
                  <a:pt x="184255" y="492"/>
                  <a:pt x="185626" y="187"/>
                </a:cubicBezTo>
                <a:close/>
              </a:path>
            </a:pathLst>
          </a:custGeom>
          <a:solidFill>
            <a:schemeClr val="tx1">
              <a:lumMod val="65000"/>
              <a:lumOff val="35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7" name="Freeform 46"/>
          <p:cNvSpPr/>
          <p:nvPr/>
        </p:nvSpPr>
        <p:spPr>
          <a:xfrm rot="20280238">
            <a:off x="4403096" y="3143903"/>
            <a:ext cx="752310" cy="768010"/>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chemeClr val="tx1">
              <a:lumMod val="65000"/>
              <a:lumOff val="35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8" name="Freeform 47"/>
          <p:cNvSpPr/>
          <p:nvPr/>
        </p:nvSpPr>
        <p:spPr>
          <a:xfrm rot="20338580">
            <a:off x="8261232" y="3143968"/>
            <a:ext cx="701383" cy="767881"/>
          </a:xfrm>
          <a:custGeom>
            <a:avLst/>
            <a:gdLst/>
            <a:ahLst/>
            <a:cxnLst/>
            <a:rect l="l" t="t" r="r" b="b"/>
            <a:pathLst>
              <a:path w="167925" h="183846">
                <a:moveTo>
                  <a:pt x="82429" y="155957"/>
                </a:moveTo>
                <a:lnTo>
                  <a:pt x="82429" y="156871"/>
                </a:lnTo>
                <a:lnTo>
                  <a:pt x="82886" y="156642"/>
                </a:lnTo>
                <a:cubicBezTo>
                  <a:pt x="82733" y="156490"/>
                  <a:pt x="82581" y="156261"/>
                  <a:pt x="82429" y="155957"/>
                </a:cubicBezTo>
                <a:close/>
                <a:moveTo>
                  <a:pt x="113061" y="143612"/>
                </a:moveTo>
                <a:cubicBezTo>
                  <a:pt x="113213" y="143765"/>
                  <a:pt x="113290" y="143993"/>
                  <a:pt x="113290" y="144298"/>
                </a:cubicBezTo>
                <a:lnTo>
                  <a:pt x="113747" y="144069"/>
                </a:lnTo>
                <a:lnTo>
                  <a:pt x="113518" y="143841"/>
                </a:lnTo>
                <a:close/>
                <a:moveTo>
                  <a:pt x="78314" y="115151"/>
                </a:moveTo>
                <a:cubicBezTo>
                  <a:pt x="79076" y="114999"/>
                  <a:pt x="79914" y="115190"/>
                  <a:pt x="80828" y="115723"/>
                </a:cubicBezTo>
                <a:cubicBezTo>
                  <a:pt x="82505" y="116790"/>
                  <a:pt x="94468" y="124334"/>
                  <a:pt x="116719" y="138354"/>
                </a:cubicBezTo>
                <a:cubicBezTo>
                  <a:pt x="117938" y="139116"/>
                  <a:pt x="118471" y="140107"/>
                  <a:pt x="118319" y="141326"/>
                </a:cubicBezTo>
                <a:cubicBezTo>
                  <a:pt x="119995" y="140564"/>
                  <a:pt x="121367" y="140945"/>
                  <a:pt x="122434" y="142469"/>
                </a:cubicBezTo>
                <a:cubicBezTo>
                  <a:pt x="123500" y="144298"/>
                  <a:pt x="123196" y="145822"/>
                  <a:pt x="121519" y="147041"/>
                </a:cubicBezTo>
                <a:cubicBezTo>
                  <a:pt x="116490" y="150242"/>
                  <a:pt x="109251" y="153594"/>
                  <a:pt x="99802" y="157100"/>
                </a:cubicBezTo>
                <a:cubicBezTo>
                  <a:pt x="89591" y="160910"/>
                  <a:pt x="83495" y="163272"/>
                  <a:pt x="81514" y="164186"/>
                </a:cubicBezTo>
                <a:cubicBezTo>
                  <a:pt x="80905" y="164948"/>
                  <a:pt x="80066" y="165329"/>
                  <a:pt x="79000" y="165329"/>
                </a:cubicBezTo>
                <a:lnTo>
                  <a:pt x="78314" y="165786"/>
                </a:lnTo>
                <a:cubicBezTo>
                  <a:pt x="76485" y="166701"/>
                  <a:pt x="75075" y="166205"/>
                  <a:pt x="74085" y="164300"/>
                </a:cubicBezTo>
                <a:cubicBezTo>
                  <a:pt x="73094" y="162395"/>
                  <a:pt x="73589" y="160910"/>
                  <a:pt x="75571" y="159843"/>
                </a:cubicBezTo>
                <a:lnTo>
                  <a:pt x="75799" y="159843"/>
                </a:lnTo>
                <a:cubicBezTo>
                  <a:pt x="76561" y="142164"/>
                  <a:pt x="76942" y="129210"/>
                  <a:pt x="76942" y="120981"/>
                </a:cubicBezTo>
                <a:cubicBezTo>
                  <a:pt x="75418" y="119762"/>
                  <a:pt x="75190" y="118314"/>
                  <a:pt x="76256" y="116637"/>
                </a:cubicBezTo>
                <a:cubicBezTo>
                  <a:pt x="76866" y="115799"/>
                  <a:pt x="77552" y="115304"/>
                  <a:pt x="78314" y="115151"/>
                </a:cubicBezTo>
                <a:close/>
                <a:moveTo>
                  <a:pt x="160838" y="102236"/>
                </a:moveTo>
                <a:cubicBezTo>
                  <a:pt x="160229" y="102845"/>
                  <a:pt x="159467" y="103150"/>
                  <a:pt x="158552" y="103150"/>
                </a:cubicBezTo>
                <a:cubicBezTo>
                  <a:pt x="149713" y="103150"/>
                  <a:pt x="138588" y="103455"/>
                  <a:pt x="125177" y="104064"/>
                </a:cubicBezTo>
                <a:lnTo>
                  <a:pt x="90430" y="105436"/>
                </a:lnTo>
                <a:cubicBezTo>
                  <a:pt x="80371" y="105741"/>
                  <a:pt x="69094" y="105779"/>
                  <a:pt x="56597" y="105550"/>
                </a:cubicBezTo>
                <a:cubicBezTo>
                  <a:pt x="44100" y="105322"/>
                  <a:pt x="32670" y="104598"/>
                  <a:pt x="22307" y="103379"/>
                </a:cubicBezTo>
                <a:cubicBezTo>
                  <a:pt x="22307" y="108408"/>
                  <a:pt x="22459" y="119228"/>
                  <a:pt x="22764" y="135840"/>
                </a:cubicBezTo>
                <a:cubicBezTo>
                  <a:pt x="23069" y="152451"/>
                  <a:pt x="23221" y="165253"/>
                  <a:pt x="23221" y="174245"/>
                </a:cubicBezTo>
                <a:cubicBezTo>
                  <a:pt x="31298" y="174702"/>
                  <a:pt x="37585" y="174892"/>
                  <a:pt x="42081" y="174816"/>
                </a:cubicBezTo>
                <a:cubicBezTo>
                  <a:pt x="46577" y="174740"/>
                  <a:pt x="52939" y="174549"/>
                  <a:pt x="61169" y="174245"/>
                </a:cubicBezTo>
                <a:cubicBezTo>
                  <a:pt x="69398" y="173940"/>
                  <a:pt x="75875" y="173787"/>
                  <a:pt x="80600" y="173787"/>
                </a:cubicBezTo>
                <a:cubicBezTo>
                  <a:pt x="89287" y="173787"/>
                  <a:pt x="102203" y="174054"/>
                  <a:pt x="119348" y="174587"/>
                </a:cubicBezTo>
                <a:cubicBezTo>
                  <a:pt x="136493" y="175121"/>
                  <a:pt x="149332" y="175388"/>
                  <a:pt x="157867" y="175388"/>
                </a:cubicBezTo>
                <a:cubicBezTo>
                  <a:pt x="158019" y="171578"/>
                  <a:pt x="158095" y="165329"/>
                  <a:pt x="158095" y="156642"/>
                </a:cubicBezTo>
                <a:cubicBezTo>
                  <a:pt x="157943" y="147041"/>
                  <a:pt x="158095" y="139497"/>
                  <a:pt x="158552" y="134011"/>
                </a:cubicBezTo>
                <a:cubicBezTo>
                  <a:pt x="159619" y="121209"/>
                  <a:pt x="160381" y="110618"/>
                  <a:pt x="160838" y="102236"/>
                </a:cubicBezTo>
                <a:close/>
                <a:moveTo>
                  <a:pt x="161067" y="97664"/>
                </a:moveTo>
                <a:lnTo>
                  <a:pt x="160838" y="97892"/>
                </a:lnTo>
                <a:lnTo>
                  <a:pt x="161067" y="97892"/>
                </a:lnTo>
                <a:close/>
                <a:moveTo>
                  <a:pt x="87686" y="83490"/>
                </a:moveTo>
                <a:cubicBezTo>
                  <a:pt x="80981" y="83643"/>
                  <a:pt x="74809" y="83719"/>
                  <a:pt x="69170" y="83719"/>
                </a:cubicBezTo>
                <a:cubicBezTo>
                  <a:pt x="68255" y="84786"/>
                  <a:pt x="66046" y="88139"/>
                  <a:pt x="62540" y="93777"/>
                </a:cubicBezTo>
                <a:cubicBezTo>
                  <a:pt x="61321" y="96063"/>
                  <a:pt x="60102" y="97892"/>
                  <a:pt x="58883" y="99264"/>
                </a:cubicBezTo>
                <a:lnTo>
                  <a:pt x="77171" y="99264"/>
                </a:lnTo>
                <a:lnTo>
                  <a:pt x="77628" y="98349"/>
                </a:lnTo>
                <a:cubicBezTo>
                  <a:pt x="80524" y="94844"/>
                  <a:pt x="83876" y="89891"/>
                  <a:pt x="87686" y="83490"/>
                </a:cubicBezTo>
                <a:close/>
                <a:moveTo>
                  <a:pt x="121062" y="83262"/>
                </a:moveTo>
                <a:cubicBezTo>
                  <a:pt x="110699" y="83414"/>
                  <a:pt x="103841" y="83490"/>
                  <a:pt x="100488" y="83490"/>
                </a:cubicBezTo>
                <a:cubicBezTo>
                  <a:pt x="100488" y="83795"/>
                  <a:pt x="100412" y="84024"/>
                  <a:pt x="100259" y="84176"/>
                </a:cubicBezTo>
                <a:cubicBezTo>
                  <a:pt x="98888" y="86615"/>
                  <a:pt x="96678" y="89739"/>
                  <a:pt x="93630" y="93549"/>
                </a:cubicBezTo>
                <a:lnTo>
                  <a:pt x="89744" y="98807"/>
                </a:lnTo>
                <a:cubicBezTo>
                  <a:pt x="94621" y="98654"/>
                  <a:pt x="102698" y="98349"/>
                  <a:pt x="113975" y="97892"/>
                </a:cubicBezTo>
                <a:cubicBezTo>
                  <a:pt x="113671" y="97130"/>
                  <a:pt x="113671" y="96292"/>
                  <a:pt x="113975" y="95378"/>
                </a:cubicBezTo>
                <a:cubicBezTo>
                  <a:pt x="114890" y="93549"/>
                  <a:pt x="116414" y="90882"/>
                  <a:pt x="118547" y="87377"/>
                </a:cubicBezTo>
                <a:cubicBezTo>
                  <a:pt x="119614" y="85548"/>
                  <a:pt x="120452" y="84176"/>
                  <a:pt x="121062" y="83262"/>
                </a:cubicBezTo>
                <a:close/>
                <a:moveTo>
                  <a:pt x="37166" y="83262"/>
                </a:moveTo>
                <a:cubicBezTo>
                  <a:pt x="37166" y="83719"/>
                  <a:pt x="37013" y="84176"/>
                  <a:pt x="36709" y="84633"/>
                </a:cubicBezTo>
                <a:cubicBezTo>
                  <a:pt x="31984" y="91949"/>
                  <a:pt x="29012" y="96292"/>
                  <a:pt x="27793" y="97664"/>
                </a:cubicBezTo>
                <a:cubicBezTo>
                  <a:pt x="33584" y="98121"/>
                  <a:pt x="39604" y="98502"/>
                  <a:pt x="45853" y="98807"/>
                </a:cubicBezTo>
                <a:cubicBezTo>
                  <a:pt x="46005" y="98197"/>
                  <a:pt x="46234" y="97664"/>
                  <a:pt x="46538" y="97206"/>
                </a:cubicBezTo>
                <a:cubicBezTo>
                  <a:pt x="52025" y="90806"/>
                  <a:pt x="55530" y="86234"/>
                  <a:pt x="57054" y="83490"/>
                </a:cubicBezTo>
                <a:cubicBezTo>
                  <a:pt x="50044" y="83490"/>
                  <a:pt x="43414" y="83414"/>
                  <a:pt x="37166" y="83262"/>
                </a:cubicBezTo>
                <a:close/>
                <a:moveTo>
                  <a:pt x="156724" y="82805"/>
                </a:moveTo>
                <a:cubicBezTo>
                  <a:pt x="150323" y="82805"/>
                  <a:pt x="142931" y="82881"/>
                  <a:pt x="134549" y="83033"/>
                </a:cubicBezTo>
                <a:cubicBezTo>
                  <a:pt x="134549" y="83186"/>
                  <a:pt x="134473" y="83414"/>
                  <a:pt x="134321" y="83719"/>
                </a:cubicBezTo>
                <a:cubicBezTo>
                  <a:pt x="133711" y="84481"/>
                  <a:pt x="132873" y="85814"/>
                  <a:pt x="131806" y="87719"/>
                </a:cubicBezTo>
                <a:cubicBezTo>
                  <a:pt x="130739" y="89624"/>
                  <a:pt x="129673" y="91377"/>
                  <a:pt x="128606" y="92977"/>
                </a:cubicBezTo>
                <a:cubicBezTo>
                  <a:pt x="127539" y="94577"/>
                  <a:pt x="126396" y="96063"/>
                  <a:pt x="125177" y="97435"/>
                </a:cubicBezTo>
                <a:cubicBezTo>
                  <a:pt x="135083" y="97130"/>
                  <a:pt x="143541" y="96902"/>
                  <a:pt x="150551" y="96749"/>
                </a:cubicBezTo>
                <a:lnTo>
                  <a:pt x="150551" y="96521"/>
                </a:lnTo>
                <a:lnTo>
                  <a:pt x="154438" y="88062"/>
                </a:lnTo>
                <a:cubicBezTo>
                  <a:pt x="155504" y="85929"/>
                  <a:pt x="156266" y="84176"/>
                  <a:pt x="156724" y="82805"/>
                </a:cubicBezTo>
                <a:close/>
                <a:moveTo>
                  <a:pt x="22078" y="82576"/>
                </a:moveTo>
                <a:lnTo>
                  <a:pt x="22078" y="94463"/>
                </a:lnTo>
                <a:cubicBezTo>
                  <a:pt x="23755" y="92634"/>
                  <a:pt x="26422" y="88824"/>
                  <a:pt x="30079" y="83033"/>
                </a:cubicBezTo>
                <a:close/>
                <a:moveTo>
                  <a:pt x="10191" y="64517"/>
                </a:moveTo>
                <a:lnTo>
                  <a:pt x="12706" y="67946"/>
                </a:lnTo>
                <a:cubicBezTo>
                  <a:pt x="15601" y="71756"/>
                  <a:pt x="17735" y="74651"/>
                  <a:pt x="19106" y="76632"/>
                </a:cubicBezTo>
                <a:cubicBezTo>
                  <a:pt x="19411" y="75870"/>
                  <a:pt x="20021" y="75413"/>
                  <a:pt x="20935" y="75261"/>
                </a:cubicBezTo>
                <a:cubicBezTo>
                  <a:pt x="24440" y="74194"/>
                  <a:pt x="28174" y="72899"/>
                  <a:pt x="32137" y="71375"/>
                </a:cubicBezTo>
                <a:cubicBezTo>
                  <a:pt x="29546" y="70765"/>
                  <a:pt x="26117" y="69698"/>
                  <a:pt x="21850" y="68174"/>
                </a:cubicBezTo>
                <a:cubicBezTo>
                  <a:pt x="16363" y="66345"/>
                  <a:pt x="12477" y="65126"/>
                  <a:pt x="10191" y="64517"/>
                </a:cubicBezTo>
                <a:close/>
                <a:moveTo>
                  <a:pt x="37623" y="52401"/>
                </a:moveTo>
                <a:cubicBezTo>
                  <a:pt x="29851" y="55906"/>
                  <a:pt x="23602" y="58573"/>
                  <a:pt x="18878" y="60402"/>
                </a:cubicBezTo>
                <a:lnTo>
                  <a:pt x="23907" y="62231"/>
                </a:lnTo>
                <a:cubicBezTo>
                  <a:pt x="29089" y="63907"/>
                  <a:pt x="33051" y="65050"/>
                  <a:pt x="35794" y="65660"/>
                </a:cubicBezTo>
                <a:cubicBezTo>
                  <a:pt x="37623" y="66117"/>
                  <a:pt x="38461" y="67260"/>
                  <a:pt x="38309" y="69089"/>
                </a:cubicBezTo>
                <a:lnTo>
                  <a:pt x="44252" y="66574"/>
                </a:lnTo>
                <a:lnTo>
                  <a:pt x="57283" y="60859"/>
                </a:lnTo>
                <a:lnTo>
                  <a:pt x="49739" y="58344"/>
                </a:lnTo>
                <a:cubicBezTo>
                  <a:pt x="44405" y="56516"/>
                  <a:pt x="40366" y="54534"/>
                  <a:pt x="37623" y="52401"/>
                </a:cubicBezTo>
                <a:close/>
                <a:moveTo>
                  <a:pt x="69627" y="37999"/>
                </a:moveTo>
                <a:lnTo>
                  <a:pt x="52253" y="45543"/>
                </a:lnTo>
                <a:cubicBezTo>
                  <a:pt x="53777" y="46152"/>
                  <a:pt x="55682" y="46991"/>
                  <a:pt x="57968" y="48057"/>
                </a:cubicBezTo>
                <a:cubicBezTo>
                  <a:pt x="63607" y="50801"/>
                  <a:pt x="66808" y="52325"/>
                  <a:pt x="67570" y="52629"/>
                </a:cubicBezTo>
                <a:cubicBezTo>
                  <a:pt x="69094" y="53239"/>
                  <a:pt x="69779" y="54382"/>
                  <a:pt x="69627" y="56058"/>
                </a:cubicBezTo>
                <a:lnTo>
                  <a:pt x="89287" y="48515"/>
                </a:lnTo>
                <a:cubicBezTo>
                  <a:pt x="87153" y="47905"/>
                  <a:pt x="84638" y="46838"/>
                  <a:pt x="81743" y="45314"/>
                </a:cubicBezTo>
                <a:lnTo>
                  <a:pt x="71456" y="40056"/>
                </a:lnTo>
                <a:cubicBezTo>
                  <a:pt x="70389" y="39599"/>
                  <a:pt x="69779" y="38913"/>
                  <a:pt x="69627" y="37999"/>
                </a:cubicBezTo>
                <a:close/>
                <a:moveTo>
                  <a:pt x="102088" y="24054"/>
                </a:moveTo>
                <a:lnTo>
                  <a:pt x="82886" y="32284"/>
                </a:lnTo>
                <a:cubicBezTo>
                  <a:pt x="84867" y="33198"/>
                  <a:pt x="87153" y="34341"/>
                  <a:pt x="89744" y="35713"/>
                </a:cubicBezTo>
                <a:cubicBezTo>
                  <a:pt x="95078" y="38761"/>
                  <a:pt x="98507" y="40590"/>
                  <a:pt x="100031" y="41199"/>
                </a:cubicBezTo>
                <a:cubicBezTo>
                  <a:pt x="101098" y="41809"/>
                  <a:pt x="101707" y="42723"/>
                  <a:pt x="101860" y="43943"/>
                </a:cubicBezTo>
                <a:lnTo>
                  <a:pt x="126091" y="34341"/>
                </a:lnTo>
                <a:cubicBezTo>
                  <a:pt x="119081" y="30836"/>
                  <a:pt x="111308" y="27483"/>
                  <a:pt x="102774" y="24283"/>
                </a:cubicBezTo>
                <a:cubicBezTo>
                  <a:pt x="102469" y="24131"/>
                  <a:pt x="102241" y="24054"/>
                  <a:pt x="102088" y="24054"/>
                </a:cubicBezTo>
                <a:close/>
                <a:moveTo>
                  <a:pt x="140493" y="7367"/>
                </a:moveTo>
                <a:cubicBezTo>
                  <a:pt x="135464" y="8586"/>
                  <a:pt x="127310" y="11939"/>
                  <a:pt x="116033" y="17425"/>
                </a:cubicBezTo>
                <a:lnTo>
                  <a:pt x="122434" y="20397"/>
                </a:lnTo>
                <a:cubicBezTo>
                  <a:pt x="127006" y="22683"/>
                  <a:pt x="130587" y="24207"/>
                  <a:pt x="133178" y="24969"/>
                </a:cubicBezTo>
                <a:cubicBezTo>
                  <a:pt x="133940" y="25121"/>
                  <a:pt x="134549" y="25578"/>
                  <a:pt x="135007" y="26340"/>
                </a:cubicBezTo>
                <a:cubicBezTo>
                  <a:pt x="135464" y="27102"/>
                  <a:pt x="135540" y="27941"/>
                  <a:pt x="135235" y="28855"/>
                </a:cubicBezTo>
                <a:cubicBezTo>
                  <a:pt x="134778" y="30684"/>
                  <a:pt x="133559" y="31446"/>
                  <a:pt x="131578" y="31141"/>
                </a:cubicBezTo>
                <a:cubicBezTo>
                  <a:pt x="131730" y="31446"/>
                  <a:pt x="131806" y="31751"/>
                  <a:pt x="131806" y="32055"/>
                </a:cubicBezTo>
                <a:cubicBezTo>
                  <a:pt x="137445" y="29769"/>
                  <a:pt x="142703" y="27483"/>
                  <a:pt x="147580" y="25197"/>
                </a:cubicBezTo>
                <a:cubicBezTo>
                  <a:pt x="144074" y="16968"/>
                  <a:pt x="141712" y="11024"/>
                  <a:pt x="140493" y="7367"/>
                </a:cubicBezTo>
                <a:close/>
                <a:moveTo>
                  <a:pt x="143465" y="51"/>
                </a:moveTo>
                <a:cubicBezTo>
                  <a:pt x="144227" y="-101"/>
                  <a:pt x="144989" y="89"/>
                  <a:pt x="145751" y="623"/>
                </a:cubicBezTo>
                <a:cubicBezTo>
                  <a:pt x="146513" y="1156"/>
                  <a:pt x="146970" y="1842"/>
                  <a:pt x="147122" y="2680"/>
                </a:cubicBezTo>
                <a:cubicBezTo>
                  <a:pt x="147275" y="3518"/>
                  <a:pt x="147046" y="4319"/>
                  <a:pt x="146437" y="5081"/>
                </a:cubicBezTo>
                <a:cubicBezTo>
                  <a:pt x="147503" y="8129"/>
                  <a:pt x="150170" y="14682"/>
                  <a:pt x="154438" y="24740"/>
                </a:cubicBezTo>
                <a:cubicBezTo>
                  <a:pt x="154742" y="25655"/>
                  <a:pt x="154742" y="26493"/>
                  <a:pt x="154438" y="27255"/>
                </a:cubicBezTo>
                <a:cubicBezTo>
                  <a:pt x="154285" y="28474"/>
                  <a:pt x="153676" y="29388"/>
                  <a:pt x="152609" y="29998"/>
                </a:cubicBezTo>
                <a:cubicBezTo>
                  <a:pt x="144532" y="33656"/>
                  <a:pt x="136150" y="37237"/>
                  <a:pt x="127463" y="40742"/>
                </a:cubicBezTo>
                <a:lnTo>
                  <a:pt x="95687" y="52858"/>
                </a:lnTo>
                <a:lnTo>
                  <a:pt x="70084" y="62688"/>
                </a:lnTo>
                <a:cubicBezTo>
                  <a:pt x="69627" y="62840"/>
                  <a:pt x="61855" y="66117"/>
                  <a:pt x="46767" y="72518"/>
                </a:cubicBezTo>
                <a:cubicBezTo>
                  <a:pt x="42805" y="74194"/>
                  <a:pt x="39223" y="75566"/>
                  <a:pt x="36023" y="76632"/>
                </a:cubicBezTo>
                <a:cubicBezTo>
                  <a:pt x="39985" y="77394"/>
                  <a:pt x="60902" y="77547"/>
                  <a:pt x="98774" y="77090"/>
                </a:cubicBezTo>
                <a:cubicBezTo>
                  <a:pt x="136645" y="76632"/>
                  <a:pt x="157562" y="76404"/>
                  <a:pt x="161524" y="76404"/>
                </a:cubicBezTo>
                <a:lnTo>
                  <a:pt x="161524" y="74575"/>
                </a:lnTo>
                <a:cubicBezTo>
                  <a:pt x="161524" y="72441"/>
                  <a:pt x="162591" y="71375"/>
                  <a:pt x="164725" y="71375"/>
                </a:cubicBezTo>
                <a:cubicBezTo>
                  <a:pt x="166858" y="71375"/>
                  <a:pt x="167925" y="72441"/>
                  <a:pt x="167925" y="74575"/>
                </a:cubicBezTo>
                <a:cubicBezTo>
                  <a:pt x="167925" y="89663"/>
                  <a:pt x="166934" y="109627"/>
                  <a:pt x="164953" y="134468"/>
                </a:cubicBezTo>
                <a:cubicBezTo>
                  <a:pt x="164496" y="140107"/>
                  <a:pt x="164344" y="147498"/>
                  <a:pt x="164496" y="156642"/>
                </a:cubicBezTo>
                <a:cubicBezTo>
                  <a:pt x="164496" y="167006"/>
                  <a:pt x="164344" y="174549"/>
                  <a:pt x="164039" y="179274"/>
                </a:cubicBezTo>
                <a:cubicBezTo>
                  <a:pt x="164039" y="180188"/>
                  <a:pt x="163696" y="180912"/>
                  <a:pt x="163010" y="181445"/>
                </a:cubicBezTo>
                <a:cubicBezTo>
                  <a:pt x="162324" y="181979"/>
                  <a:pt x="161524" y="182246"/>
                  <a:pt x="160610" y="182246"/>
                </a:cubicBezTo>
                <a:cubicBezTo>
                  <a:pt x="160153" y="182246"/>
                  <a:pt x="159695" y="182093"/>
                  <a:pt x="159238" y="181788"/>
                </a:cubicBezTo>
                <a:lnTo>
                  <a:pt x="158781" y="181788"/>
                </a:lnTo>
                <a:cubicBezTo>
                  <a:pt x="150094" y="181788"/>
                  <a:pt x="137064" y="181522"/>
                  <a:pt x="119690" y="180988"/>
                </a:cubicBezTo>
                <a:cubicBezTo>
                  <a:pt x="102317" y="180455"/>
                  <a:pt x="89287" y="180188"/>
                  <a:pt x="80600" y="180188"/>
                </a:cubicBezTo>
                <a:cubicBezTo>
                  <a:pt x="76333" y="180188"/>
                  <a:pt x="70084" y="180341"/>
                  <a:pt x="61855" y="180645"/>
                </a:cubicBezTo>
                <a:cubicBezTo>
                  <a:pt x="53625" y="180950"/>
                  <a:pt x="47148" y="181141"/>
                  <a:pt x="42424" y="181217"/>
                </a:cubicBezTo>
                <a:cubicBezTo>
                  <a:pt x="37699" y="181293"/>
                  <a:pt x="31298" y="181103"/>
                  <a:pt x="23221" y="180645"/>
                </a:cubicBezTo>
                <a:cubicBezTo>
                  <a:pt x="23221" y="181560"/>
                  <a:pt x="22916" y="182322"/>
                  <a:pt x="22307" y="182931"/>
                </a:cubicBezTo>
                <a:cubicBezTo>
                  <a:pt x="21697" y="183541"/>
                  <a:pt x="20935" y="183846"/>
                  <a:pt x="20021" y="183846"/>
                </a:cubicBezTo>
                <a:cubicBezTo>
                  <a:pt x="17887" y="183846"/>
                  <a:pt x="16820" y="182779"/>
                  <a:pt x="16820" y="180645"/>
                </a:cubicBezTo>
                <a:cubicBezTo>
                  <a:pt x="16820" y="169673"/>
                  <a:pt x="16630" y="153328"/>
                  <a:pt x="16249" y="131611"/>
                </a:cubicBezTo>
                <a:cubicBezTo>
                  <a:pt x="15868" y="109894"/>
                  <a:pt x="15677" y="93625"/>
                  <a:pt x="15677" y="82805"/>
                </a:cubicBezTo>
                <a:cubicBezTo>
                  <a:pt x="15220" y="82500"/>
                  <a:pt x="14839" y="82119"/>
                  <a:pt x="14534" y="81662"/>
                </a:cubicBezTo>
                <a:cubicBezTo>
                  <a:pt x="13315" y="79376"/>
                  <a:pt x="11029" y="76099"/>
                  <a:pt x="7676" y="71832"/>
                </a:cubicBezTo>
                <a:lnTo>
                  <a:pt x="2190" y="64517"/>
                </a:lnTo>
                <a:cubicBezTo>
                  <a:pt x="1580" y="64059"/>
                  <a:pt x="1123" y="63374"/>
                  <a:pt x="818" y="62459"/>
                </a:cubicBezTo>
                <a:lnTo>
                  <a:pt x="818" y="62002"/>
                </a:lnTo>
                <a:lnTo>
                  <a:pt x="590" y="61545"/>
                </a:lnTo>
                <a:cubicBezTo>
                  <a:pt x="-477" y="59564"/>
                  <a:pt x="-96" y="58116"/>
                  <a:pt x="1733" y="57201"/>
                </a:cubicBezTo>
                <a:cubicBezTo>
                  <a:pt x="3409" y="56287"/>
                  <a:pt x="4781" y="56592"/>
                  <a:pt x="5848" y="58116"/>
                </a:cubicBezTo>
                <a:cubicBezTo>
                  <a:pt x="9048" y="57201"/>
                  <a:pt x="12553" y="56020"/>
                  <a:pt x="16363" y="54572"/>
                </a:cubicBezTo>
                <a:cubicBezTo>
                  <a:pt x="20173" y="53125"/>
                  <a:pt x="23374" y="51791"/>
                  <a:pt x="25964" y="50572"/>
                </a:cubicBezTo>
                <a:lnTo>
                  <a:pt x="36937" y="45543"/>
                </a:lnTo>
                <a:lnTo>
                  <a:pt x="46538" y="40971"/>
                </a:lnTo>
                <a:cubicBezTo>
                  <a:pt x="52939" y="38075"/>
                  <a:pt x="62845" y="33808"/>
                  <a:pt x="76256" y="28169"/>
                </a:cubicBezTo>
                <a:cubicBezTo>
                  <a:pt x="89668" y="22530"/>
                  <a:pt x="99726" y="18111"/>
                  <a:pt x="106432" y="14910"/>
                </a:cubicBezTo>
                <a:cubicBezTo>
                  <a:pt x="107956" y="14301"/>
                  <a:pt x="110699" y="13005"/>
                  <a:pt x="114661" y="11024"/>
                </a:cubicBezTo>
                <a:cubicBezTo>
                  <a:pt x="118624" y="9043"/>
                  <a:pt x="121862" y="7481"/>
                  <a:pt x="124377" y="6338"/>
                </a:cubicBezTo>
                <a:cubicBezTo>
                  <a:pt x="126891" y="5195"/>
                  <a:pt x="129939" y="4014"/>
                  <a:pt x="133521" y="2795"/>
                </a:cubicBezTo>
                <a:cubicBezTo>
                  <a:pt x="137102" y="1575"/>
                  <a:pt x="140417" y="661"/>
                  <a:pt x="143465" y="51"/>
                </a:cubicBezTo>
                <a:close/>
              </a:path>
            </a:pathLst>
          </a:custGeom>
          <a:solidFill>
            <a:schemeClr val="tx1">
              <a:lumMod val="65000"/>
              <a:lumOff val="35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2" name="Rectangle 41"/>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5" name="TextBox 44"/>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46"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5400000">
            <a:off x="4346501" y="2343600"/>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rPr>
              <a:t>58%</a:t>
            </a:r>
            <a:endPar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STUDIO</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3" name="Freeform 12"/>
          <p:cNvSpPr/>
          <p:nvPr/>
        </p:nvSpPr>
        <p:spPr>
          <a:xfrm rot="16200000" flipH="1">
            <a:off x="6096000" y="2343600"/>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rPr>
              <a:t>15%</a:t>
            </a:r>
            <a:endPar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MARKETING</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4" name="Freeform 13"/>
          <p:cNvSpPr/>
          <p:nvPr/>
        </p:nvSpPr>
        <p:spPr>
          <a:xfrm rot="10800000" flipH="1" flipV="1">
            <a:off x="4346501" y="4093099"/>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rPr>
              <a:t>90%</a:t>
            </a:r>
            <a:endPar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PROFESSIONAL</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5" name="Freeform 14"/>
          <p:cNvSpPr/>
          <p:nvPr/>
        </p:nvSpPr>
        <p:spPr>
          <a:xfrm rot="10800000" flipV="1">
            <a:off x="6096000" y="4093099"/>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rPr>
              <a:t>35%</a:t>
            </a:r>
            <a:endPar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PROMOTION</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9" name="Rectangle 28"/>
          <p:cNvSpPr/>
          <p:nvPr/>
        </p:nvSpPr>
        <p:spPr>
          <a:xfrm>
            <a:off x="8840087" y="2825934"/>
            <a:ext cx="2399413" cy="7848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2014/08</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white">
                    <a:lumMod val="65000"/>
                  </a:prstClr>
                </a:solidFill>
                <a:effectLst/>
                <a:uLnTx/>
                <a:uFillTx/>
                <a:cs typeface="+mn-ea"/>
                <a:sym typeface="+mn-lt"/>
              </a:rPr>
              <a:t>7:55</a:t>
            </a:r>
            <a:endParaRPr kumimoji="0" lang="en-US" sz="900" b="1"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NEW BRAND EXPO</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0" name="Rectangle 29"/>
          <p:cNvSpPr/>
          <p:nvPr/>
        </p:nvSpPr>
        <p:spPr>
          <a:xfrm>
            <a:off x="8840087" y="4575434"/>
            <a:ext cx="2399413" cy="7848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2014/08</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white">
                    <a:lumMod val="65000"/>
                  </a:prstClr>
                </a:solidFill>
                <a:effectLst/>
                <a:uLnTx/>
                <a:uFillTx/>
                <a:cs typeface="+mn-ea"/>
                <a:sym typeface="+mn-lt"/>
              </a:rPr>
              <a:t>7:55</a:t>
            </a:r>
            <a:endParaRPr kumimoji="0" lang="en-US" sz="900" b="1"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FASHION PRODUCT</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1" name="Rectangle 30"/>
          <p:cNvSpPr/>
          <p:nvPr/>
        </p:nvSpPr>
        <p:spPr>
          <a:xfrm>
            <a:off x="952500" y="2825934"/>
            <a:ext cx="2399412" cy="78483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2014/08</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white">
                    <a:lumMod val="65000"/>
                  </a:prstClr>
                </a:solidFill>
                <a:effectLst/>
                <a:uLnTx/>
                <a:uFillTx/>
                <a:cs typeface="+mn-ea"/>
                <a:sym typeface="+mn-lt"/>
              </a:rPr>
              <a:t>7:55</a:t>
            </a:r>
            <a:endParaRPr kumimoji="0" lang="en-US" sz="900" b="1"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ESSENTIAL PRODUCT</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2" name="Rectangle 31"/>
          <p:cNvSpPr/>
          <p:nvPr/>
        </p:nvSpPr>
        <p:spPr>
          <a:xfrm>
            <a:off x="952500" y="4575434"/>
            <a:ext cx="2399412" cy="78483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2014/08</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white">
                    <a:lumMod val="65000"/>
                  </a:prstClr>
                </a:solidFill>
                <a:effectLst/>
                <a:uLnTx/>
                <a:uFillTx/>
                <a:cs typeface="+mn-ea"/>
                <a:sym typeface="+mn-lt"/>
              </a:rPr>
              <a:t>7:55</a:t>
            </a:r>
            <a:endParaRPr kumimoji="0" lang="en-US" sz="900" b="1"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UNIQUE MARKETING</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0" name="Rectangle 19"/>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5" name="TextBox 24"/>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16"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Chart 51"/>
          <p:cNvGraphicFramePr/>
          <p:nvPr/>
        </p:nvGraphicFramePr>
        <p:xfrm>
          <a:off x="952500" y="2019301"/>
          <a:ext cx="4572000" cy="2318784"/>
        </p:xfrm>
        <a:graphic>
          <a:graphicData uri="http://schemas.openxmlformats.org/drawingml/2006/chart">
            <c:chart xmlns:c="http://schemas.openxmlformats.org/drawingml/2006/chart" xmlns:r="http://schemas.openxmlformats.org/officeDocument/2006/relationships" r:id="rId1"/>
          </a:graphicData>
        </a:graphic>
      </p:graphicFrame>
      <p:sp>
        <p:nvSpPr>
          <p:cNvPr id="54" name="Isosceles Triangle 53"/>
          <p:cNvSpPr/>
          <p:nvPr/>
        </p:nvSpPr>
        <p:spPr>
          <a:xfrm>
            <a:off x="6097194" y="3022224"/>
            <a:ext cx="180474" cy="15558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55" name="Isosceles Triangle 54"/>
          <p:cNvSpPr/>
          <p:nvPr/>
        </p:nvSpPr>
        <p:spPr>
          <a:xfrm flipV="1">
            <a:off x="6096000" y="3273419"/>
            <a:ext cx="180474" cy="15558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56" name="Rectangle 55"/>
          <p:cNvSpPr/>
          <p:nvPr/>
        </p:nvSpPr>
        <p:spPr>
          <a:xfrm>
            <a:off x="6553200" y="2392975"/>
            <a:ext cx="1950931" cy="7848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rPr>
              <a:t>+10</a:t>
            </a:r>
            <a:endPar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CHART CONTENT</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57" name="Rectangle 56"/>
          <p:cNvSpPr/>
          <p:nvPr/>
        </p:nvSpPr>
        <p:spPr>
          <a:xfrm>
            <a:off x="6553200" y="3273419"/>
            <a:ext cx="1950931" cy="7848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rPr>
              <a:t>-10</a:t>
            </a:r>
            <a:endPar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75000"/>
                    <a:lumOff val="25000"/>
                  </a:prstClr>
                </a:solidFill>
                <a:effectLst/>
                <a:uLnTx/>
                <a:uFillTx/>
                <a:cs typeface="+mn-ea"/>
                <a:sym typeface="+mn-lt"/>
              </a:rPr>
              <a:t>CHART CONTENT</a:t>
            </a:r>
            <a:endParaRPr kumimoji="0" lang="en-US" sz="900" b="0" i="0" u="none" strike="noStrike" kern="1200" cap="none" spc="0" normalizeH="0" baseline="0" noProof="0" smtClean="0">
              <a:ln>
                <a:noFill/>
              </a:ln>
              <a:solidFill>
                <a:prstClr val="black">
                  <a:lumMod val="75000"/>
                  <a:lumOff val="2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grpSp>
        <p:nvGrpSpPr>
          <p:cNvPr id="88" name="Group 87"/>
          <p:cNvGrpSpPr/>
          <p:nvPr/>
        </p:nvGrpSpPr>
        <p:grpSpPr>
          <a:xfrm>
            <a:off x="952500" y="4880350"/>
            <a:ext cx="4578602" cy="1093354"/>
            <a:chOff x="952500" y="4784653"/>
            <a:chExt cx="4578602" cy="1093354"/>
          </a:xfrm>
        </p:grpSpPr>
        <p:sp>
          <p:nvSpPr>
            <p:cNvPr id="61" name="Freeform 60"/>
            <p:cNvSpPr/>
            <p:nvPr/>
          </p:nvSpPr>
          <p:spPr>
            <a:xfrm>
              <a:off x="5018609" y="5157245"/>
              <a:ext cx="214160" cy="368087"/>
            </a:xfrm>
            <a:custGeom>
              <a:avLst/>
              <a:gdLst/>
              <a:ahLst/>
              <a:cxnLst/>
              <a:rect l="l" t="t" r="r" b="b"/>
              <a:pathLst>
                <a:path w="130628" h="224517">
                  <a:moveTo>
                    <a:pt x="24492" y="61232"/>
                  </a:moveTo>
                  <a:lnTo>
                    <a:pt x="106135" y="61232"/>
                  </a:lnTo>
                  <a:cubicBezTo>
                    <a:pt x="112939" y="61232"/>
                    <a:pt x="118722" y="63613"/>
                    <a:pt x="123485" y="68375"/>
                  </a:cubicBezTo>
                  <a:cubicBezTo>
                    <a:pt x="128247" y="73138"/>
                    <a:pt x="130628" y="78921"/>
                    <a:pt x="130628" y="85725"/>
                  </a:cubicBezTo>
                  <a:lnTo>
                    <a:pt x="130628" y="138792"/>
                  </a:lnTo>
                  <a:cubicBezTo>
                    <a:pt x="130628" y="142194"/>
                    <a:pt x="129438" y="145086"/>
                    <a:pt x="127056" y="147467"/>
                  </a:cubicBezTo>
                  <a:cubicBezTo>
                    <a:pt x="124675" y="149848"/>
                    <a:pt x="121784" y="151039"/>
                    <a:pt x="118382" y="151039"/>
                  </a:cubicBezTo>
                  <a:cubicBezTo>
                    <a:pt x="114980" y="151039"/>
                    <a:pt x="112089" y="149848"/>
                    <a:pt x="109707" y="147467"/>
                  </a:cubicBezTo>
                  <a:cubicBezTo>
                    <a:pt x="107326" y="145086"/>
                    <a:pt x="106135" y="142194"/>
                    <a:pt x="106135" y="138792"/>
                  </a:cubicBezTo>
                  <a:lnTo>
                    <a:pt x="106135" y="93889"/>
                  </a:lnTo>
                  <a:lnTo>
                    <a:pt x="97971" y="93889"/>
                  </a:lnTo>
                  <a:lnTo>
                    <a:pt x="97971" y="210230"/>
                  </a:lnTo>
                  <a:cubicBezTo>
                    <a:pt x="97971" y="214142"/>
                    <a:pt x="96568" y="217501"/>
                    <a:pt x="93761" y="220308"/>
                  </a:cubicBezTo>
                  <a:cubicBezTo>
                    <a:pt x="90955" y="223114"/>
                    <a:pt x="87596" y="224517"/>
                    <a:pt x="83684" y="224517"/>
                  </a:cubicBezTo>
                  <a:cubicBezTo>
                    <a:pt x="79772" y="224517"/>
                    <a:pt x="76412" y="223114"/>
                    <a:pt x="73606" y="220308"/>
                  </a:cubicBezTo>
                  <a:cubicBezTo>
                    <a:pt x="70799" y="217501"/>
                    <a:pt x="69396" y="214142"/>
                    <a:pt x="69396" y="210230"/>
                  </a:cubicBezTo>
                  <a:lnTo>
                    <a:pt x="69396" y="151039"/>
                  </a:lnTo>
                  <a:lnTo>
                    <a:pt x="61232" y="151039"/>
                  </a:lnTo>
                  <a:lnTo>
                    <a:pt x="61232" y="210230"/>
                  </a:lnTo>
                  <a:cubicBezTo>
                    <a:pt x="61232" y="214142"/>
                    <a:pt x="59829" y="217501"/>
                    <a:pt x="57022" y="220308"/>
                  </a:cubicBezTo>
                  <a:cubicBezTo>
                    <a:pt x="54216" y="223114"/>
                    <a:pt x="50856" y="224517"/>
                    <a:pt x="46944" y="224517"/>
                  </a:cubicBezTo>
                  <a:cubicBezTo>
                    <a:pt x="43032" y="224517"/>
                    <a:pt x="39673" y="223114"/>
                    <a:pt x="36866" y="220308"/>
                  </a:cubicBezTo>
                  <a:cubicBezTo>
                    <a:pt x="34060" y="217501"/>
                    <a:pt x="32657" y="214142"/>
                    <a:pt x="32657" y="210230"/>
                  </a:cubicBezTo>
                  <a:lnTo>
                    <a:pt x="32657" y="93889"/>
                  </a:lnTo>
                  <a:lnTo>
                    <a:pt x="24492" y="93889"/>
                  </a:lnTo>
                  <a:lnTo>
                    <a:pt x="24492" y="138792"/>
                  </a:lnTo>
                  <a:cubicBezTo>
                    <a:pt x="24492" y="142194"/>
                    <a:pt x="23302" y="145086"/>
                    <a:pt x="20921" y="147467"/>
                  </a:cubicBezTo>
                  <a:cubicBezTo>
                    <a:pt x="18539" y="149848"/>
                    <a:pt x="15648" y="151039"/>
                    <a:pt x="12246" y="151039"/>
                  </a:cubicBezTo>
                  <a:cubicBezTo>
                    <a:pt x="8844" y="151039"/>
                    <a:pt x="5953" y="149848"/>
                    <a:pt x="3572" y="147467"/>
                  </a:cubicBezTo>
                  <a:cubicBezTo>
                    <a:pt x="1190" y="145086"/>
                    <a:pt x="0" y="142194"/>
                    <a:pt x="0" y="138792"/>
                  </a:cubicBezTo>
                  <a:lnTo>
                    <a:pt x="0" y="85725"/>
                  </a:lnTo>
                  <a:cubicBezTo>
                    <a:pt x="0" y="78921"/>
                    <a:pt x="2381" y="73138"/>
                    <a:pt x="7143" y="68375"/>
                  </a:cubicBezTo>
                  <a:cubicBezTo>
                    <a:pt x="11906" y="63613"/>
                    <a:pt x="17689" y="61232"/>
                    <a:pt x="24492" y="61232"/>
                  </a:cubicBezTo>
                  <a:close/>
                  <a:moveTo>
                    <a:pt x="65314" y="0"/>
                  </a:moveTo>
                  <a:cubicBezTo>
                    <a:pt x="73223" y="0"/>
                    <a:pt x="79963" y="2785"/>
                    <a:pt x="85533" y="8355"/>
                  </a:cubicBezTo>
                  <a:cubicBezTo>
                    <a:pt x="91104" y="13926"/>
                    <a:pt x="93889" y="20665"/>
                    <a:pt x="93889" y="28575"/>
                  </a:cubicBezTo>
                  <a:cubicBezTo>
                    <a:pt x="93889" y="36484"/>
                    <a:pt x="91104" y="43223"/>
                    <a:pt x="85533" y="48794"/>
                  </a:cubicBezTo>
                  <a:cubicBezTo>
                    <a:pt x="79963" y="54364"/>
                    <a:pt x="73223" y="57150"/>
                    <a:pt x="65314" y="57150"/>
                  </a:cubicBezTo>
                  <a:cubicBezTo>
                    <a:pt x="57405" y="57150"/>
                    <a:pt x="50665" y="54364"/>
                    <a:pt x="45095" y="48794"/>
                  </a:cubicBezTo>
                  <a:cubicBezTo>
                    <a:pt x="39524" y="43223"/>
                    <a:pt x="36739" y="36484"/>
                    <a:pt x="36739" y="28575"/>
                  </a:cubicBezTo>
                  <a:cubicBezTo>
                    <a:pt x="36739" y="20665"/>
                    <a:pt x="39524" y="13926"/>
                    <a:pt x="45095" y="8355"/>
                  </a:cubicBezTo>
                  <a:cubicBezTo>
                    <a:pt x="50665" y="2785"/>
                    <a:pt x="57405" y="0"/>
                    <a:pt x="65314" y="0"/>
                  </a:cubicBez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62" name="Freeform 61"/>
            <p:cNvSpPr/>
            <p:nvPr/>
          </p:nvSpPr>
          <p:spPr>
            <a:xfrm>
              <a:off x="5256799" y="5157245"/>
              <a:ext cx="267701" cy="368087"/>
            </a:xfrm>
            <a:custGeom>
              <a:avLst/>
              <a:gdLst/>
              <a:ahLst/>
              <a:cxnLst/>
              <a:rect l="l" t="t" r="r" b="b"/>
              <a:pathLst>
                <a:path w="163286" h="224517">
                  <a:moveTo>
                    <a:pt x="57150" y="61232"/>
                  </a:moveTo>
                  <a:lnTo>
                    <a:pt x="106136" y="61232"/>
                  </a:lnTo>
                  <a:cubicBezTo>
                    <a:pt x="114896" y="61232"/>
                    <a:pt x="122379" y="65782"/>
                    <a:pt x="128588" y="74881"/>
                  </a:cubicBezTo>
                  <a:lnTo>
                    <a:pt x="161245" y="123867"/>
                  </a:lnTo>
                  <a:cubicBezTo>
                    <a:pt x="162606" y="125908"/>
                    <a:pt x="163286" y="128162"/>
                    <a:pt x="163286" y="130628"/>
                  </a:cubicBezTo>
                  <a:cubicBezTo>
                    <a:pt x="163286" y="134030"/>
                    <a:pt x="162095" y="136921"/>
                    <a:pt x="159714" y="139303"/>
                  </a:cubicBezTo>
                  <a:cubicBezTo>
                    <a:pt x="157333" y="141684"/>
                    <a:pt x="154441" y="142875"/>
                    <a:pt x="151040" y="142875"/>
                  </a:cubicBezTo>
                  <a:cubicBezTo>
                    <a:pt x="146702" y="142875"/>
                    <a:pt x="143300" y="141046"/>
                    <a:pt x="140834" y="137389"/>
                  </a:cubicBezTo>
                  <a:lnTo>
                    <a:pt x="111876" y="93889"/>
                  </a:lnTo>
                  <a:lnTo>
                    <a:pt x="106136" y="93889"/>
                  </a:lnTo>
                  <a:lnTo>
                    <a:pt x="106136" y="110728"/>
                  </a:lnTo>
                  <a:lnTo>
                    <a:pt x="137645" y="163158"/>
                  </a:lnTo>
                  <a:cubicBezTo>
                    <a:pt x="138410" y="164433"/>
                    <a:pt x="138793" y="165837"/>
                    <a:pt x="138793" y="167367"/>
                  </a:cubicBezTo>
                  <a:cubicBezTo>
                    <a:pt x="138793" y="169579"/>
                    <a:pt x="137985" y="171492"/>
                    <a:pt x="136369" y="173108"/>
                  </a:cubicBezTo>
                  <a:cubicBezTo>
                    <a:pt x="134753" y="174724"/>
                    <a:pt x="132840" y="175532"/>
                    <a:pt x="130629" y="175532"/>
                  </a:cubicBezTo>
                  <a:lnTo>
                    <a:pt x="106136" y="175532"/>
                  </a:lnTo>
                  <a:lnTo>
                    <a:pt x="106136" y="210230"/>
                  </a:lnTo>
                  <a:cubicBezTo>
                    <a:pt x="106136" y="214142"/>
                    <a:pt x="104733" y="217501"/>
                    <a:pt x="101926" y="220308"/>
                  </a:cubicBezTo>
                  <a:cubicBezTo>
                    <a:pt x="99120" y="223114"/>
                    <a:pt x="95761" y="224517"/>
                    <a:pt x="91848" y="224517"/>
                  </a:cubicBezTo>
                  <a:lnTo>
                    <a:pt x="71438" y="224517"/>
                  </a:lnTo>
                  <a:cubicBezTo>
                    <a:pt x="67526" y="224517"/>
                    <a:pt x="64166" y="223114"/>
                    <a:pt x="61360" y="220308"/>
                  </a:cubicBezTo>
                  <a:cubicBezTo>
                    <a:pt x="58553" y="217501"/>
                    <a:pt x="57150" y="214142"/>
                    <a:pt x="57150" y="210230"/>
                  </a:cubicBezTo>
                  <a:lnTo>
                    <a:pt x="57150" y="175532"/>
                  </a:lnTo>
                  <a:lnTo>
                    <a:pt x="32657" y="175532"/>
                  </a:lnTo>
                  <a:cubicBezTo>
                    <a:pt x="30446" y="175532"/>
                    <a:pt x="28533" y="174724"/>
                    <a:pt x="26917" y="173108"/>
                  </a:cubicBezTo>
                  <a:cubicBezTo>
                    <a:pt x="25301" y="171492"/>
                    <a:pt x="24493" y="169579"/>
                    <a:pt x="24493" y="167367"/>
                  </a:cubicBezTo>
                  <a:cubicBezTo>
                    <a:pt x="24493" y="165837"/>
                    <a:pt x="24876" y="164433"/>
                    <a:pt x="25641" y="163158"/>
                  </a:cubicBezTo>
                  <a:lnTo>
                    <a:pt x="57150" y="110728"/>
                  </a:lnTo>
                  <a:lnTo>
                    <a:pt x="57150" y="93889"/>
                  </a:lnTo>
                  <a:lnTo>
                    <a:pt x="51410" y="93889"/>
                  </a:lnTo>
                  <a:lnTo>
                    <a:pt x="22452" y="137389"/>
                  </a:lnTo>
                  <a:cubicBezTo>
                    <a:pt x="19986" y="141046"/>
                    <a:pt x="16584" y="142875"/>
                    <a:pt x="12247" y="142875"/>
                  </a:cubicBezTo>
                  <a:cubicBezTo>
                    <a:pt x="8845" y="142875"/>
                    <a:pt x="5953" y="141684"/>
                    <a:pt x="3572" y="139303"/>
                  </a:cubicBezTo>
                  <a:cubicBezTo>
                    <a:pt x="1191" y="136921"/>
                    <a:pt x="0" y="134030"/>
                    <a:pt x="0" y="130628"/>
                  </a:cubicBezTo>
                  <a:cubicBezTo>
                    <a:pt x="0" y="128162"/>
                    <a:pt x="681" y="125908"/>
                    <a:pt x="2041" y="123867"/>
                  </a:cubicBezTo>
                  <a:lnTo>
                    <a:pt x="34698" y="74881"/>
                  </a:lnTo>
                  <a:cubicBezTo>
                    <a:pt x="40907" y="65782"/>
                    <a:pt x="48391" y="61232"/>
                    <a:pt x="57150" y="61232"/>
                  </a:cubicBezTo>
                  <a:close/>
                  <a:moveTo>
                    <a:pt x="81643" y="0"/>
                  </a:moveTo>
                  <a:cubicBezTo>
                    <a:pt x="89552" y="0"/>
                    <a:pt x="96292" y="2785"/>
                    <a:pt x="101862" y="8355"/>
                  </a:cubicBezTo>
                  <a:cubicBezTo>
                    <a:pt x="107433" y="13926"/>
                    <a:pt x="110218" y="20665"/>
                    <a:pt x="110218" y="28575"/>
                  </a:cubicBezTo>
                  <a:cubicBezTo>
                    <a:pt x="110218" y="36484"/>
                    <a:pt x="107433" y="43223"/>
                    <a:pt x="101862" y="48794"/>
                  </a:cubicBezTo>
                  <a:cubicBezTo>
                    <a:pt x="96292" y="54364"/>
                    <a:pt x="89552" y="57150"/>
                    <a:pt x="81643" y="57150"/>
                  </a:cubicBezTo>
                  <a:cubicBezTo>
                    <a:pt x="73734" y="57150"/>
                    <a:pt x="66994" y="54364"/>
                    <a:pt x="61424" y="48794"/>
                  </a:cubicBezTo>
                  <a:cubicBezTo>
                    <a:pt x="55853" y="43223"/>
                    <a:pt x="53068" y="36484"/>
                    <a:pt x="53068" y="28575"/>
                  </a:cubicBezTo>
                  <a:cubicBezTo>
                    <a:pt x="53068" y="20665"/>
                    <a:pt x="55853" y="13926"/>
                    <a:pt x="61424" y="8355"/>
                  </a:cubicBezTo>
                  <a:cubicBezTo>
                    <a:pt x="66994" y="2785"/>
                    <a:pt x="73734" y="0"/>
                    <a:pt x="81643"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80" name="TextBox 79"/>
            <p:cNvSpPr txBox="1"/>
            <p:nvPr/>
          </p:nvSpPr>
          <p:spPr>
            <a:xfrm>
              <a:off x="952500" y="4784653"/>
              <a:ext cx="697627"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PRODUCTS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cxnSp>
          <p:nvCxnSpPr>
            <p:cNvPr id="82" name="Straight Connector 81"/>
            <p:cNvCxnSpPr/>
            <p:nvPr/>
          </p:nvCxnSpPr>
          <p:spPr>
            <a:xfrm>
              <a:off x="952500" y="5034523"/>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952500" y="5157245"/>
              <a:ext cx="23545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COSTUMER GIFTS</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srgbClr val="4B7FA7"/>
                  </a:solidFill>
                  <a:effectLst/>
                  <a:uLnTx/>
                  <a:uFillTx/>
                  <a:cs typeface="+mn-ea"/>
                  <a:sym typeface="+mn-lt"/>
                </a:rPr>
                <a:t>2015/08</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84" name="TextBox 83"/>
            <p:cNvSpPr txBox="1"/>
            <p:nvPr/>
          </p:nvSpPr>
          <p:spPr>
            <a:xfrm>
              <a:off x="3568111" y="4784653"/>
              <a:ext cx="93647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TEAM ANALYSIS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85" name="TextBox 84"/>
            <p:cNvSpPr txBox="1"/>
            <p:nvPr/>
          </p:nvSpPr>
          <p:spPr>
            <a:xfrm>
              <a:off x="3568111" y="5157245"/>
              <a:ext cx="939681"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+58%</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Marketing team</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cxnSp>
          <p:nvCxnSpPr>
            <p:cNvPr id="86" name="Straight Connector 85"/>
            <p:cNvCxnSpPr/>
            <p:nvPr/>
          </p:nvCxnSpPr>
          <p:spPr>
            <a:xfrm>
              <a:off x="952500" y="5878007"/>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5303" y="4784653"/>
              <a:ext cx="57579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GENDER</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grpSp>
      <p:grpSp>
        <p:nvGrpSpPr>
          <p:cNvPr id="89" name="Group 88"/>
          <p:cNvGrpSpPr/>
          <p:nvPr/>
        </p:nvGrpSpPr>
        <p:grpSpPr>
          <a:xfrm>
            <a:off x="6629400" y="4880350"/>
            <a:ext cx="4578602" cy="1093354"/>
            <a:chOff x="952500" y="4784653"/>
            <a:chExt cx="4578602" cy="1093354"/>
          </a:xfrm>
        </p:grpSpPr>
        <p:sp>
          <p:nvSpPr>
            <p:cNvPr id="90" name="Freeform 89"/>
            <p:cNvSpPr/>
            <p:nvPr/>
          </p:nvSpPr>
          <p:spPr>
            <a:xfrm>
              <a:off x="5018609" y="5157245"/>
              <a:ext cx="214160" cy="368087"/>
            </a:xfrm>
            <a:custGeom>
              <a:avLst/>
              <a:gdLst/>
              <a:ahLst/>
              <a:cxnLst/>
              <a:rect l="l" t="t" r="r" b="b"/>
              <a:pathLst>
                <a:path w="130628" h="224517">
                  <a:moveTo>
                    <a:pt x="24492" y="61232"/>
                  </a:moveTo>
                  <a:lnTo>
                    <a:pt x="106135" y="61232"/>
                  </a:lnTo>
                  <a:cubicBezTo>
                    <a:pt x="112939" y="61232"/>
                    <a:pt x="118722" y="63613"/>
                    <a:pt x="123485" y="68375"/>
                  </a:cubicBezTo>
                  <a:cubicBezTo>
                    <a:pt x="128247" y="73138"/>
                    <a:pt x="130628" y="78921"/>
                    <a:pt x="130628" y="85725"/>
                  </a:cubicBezTo>
                  <a:lnTo>
                    <a:pt x="130628" y="138792"/>
                  </a:lnTo>
                  <a:cubicBezTo>
                    <a:pt x="130628" y="142194"/>
                    <a:pt x="129438" y="145086"/>
                    <a:pt x="127056" y="147467"/>
                  </a:cubicBezTo>
                  <a:cubicBezTo>
                    <a:pt x="124675" y="149848"/>
                    <a:pt x="121784" y="151039"/>
                    <a:pt x="118382" y="151039"/>
                  </a:cubicBezTo>
                  <a:cubicBezTo>
                    <a:pt x="114980" y="151039"/>
                    <a:pt x="112089" y="149848"/>
                    <a:pt x="109707" y="147467"/>
                  </a:cubicBezTo>
                  <a:cubicBezTo>
                    <a:pt x="107326" y="145086"/>
                    <a:pt x="106135" y="142194"/>
                    <a:pt x="106135" y="138792"/>
                  </a:cubicBezTo>
                  <a:lnTo>
                    <a:pt x="106135" y="93889"/>
                  </a:lnTo>
                  <a:lnTo>
                    <a:pt x="97971" y="93889"/>
                  </a:lnTo>
                  <a:lnTo>
                    <a:pt x="97971" y="210230"/>
                  </a:lnTo>
                  <a:cubicBezTo>
                    <a:pt x="97971" y="214142"/>
                    <a:pt x="96568" y="217501"/>
                    <a:pt x="93761" y="220308"/>
                  </a:cubicBezTo>
                  <a:cubicBezTo>
                    <a:pt x="90955" y="223114"/>
                    <a:pt x="87596" y="224517"/>
                    <a:pt x="83684" y="224517"/>
                  </a:cubicBezTo>
                  <a:cubicBezTo>
                    <a:pt x="79772" y="224517"/>
                    <a:pt x="76412" y="223114"/>
                    <a:pt x="73606" y="220308"/>
                  </a:cubicBezTo>
                  <a:cubicBezTo>
                    <a:pt x="70799" y="217501"/>
                    <a:pt x="69396" y="214142"/>
                    <a:pt x="69396" y="210230"/>
                  </a:cubicBezTo>
                  <a:lnTo>
                    <a:pt x="69396" y="151039"/>
                  </a:lnTo>
                  <a:lnTo>
                    <a:pt x="61232" y="151039"/>
                  </a:lnTo>
                  <a:lnTo>
                    <a:pt x="61232" y="210230"/>
                  </a:lnTo>
                  <a:cubicBezTo>
                    <a:pt x="61232" y="214142"/>
                    <a:pt x="59829" y="217501"/>
                    <a:pt x="57022" y="220308"/>
                  </a:cubicBezTo>
                  <a:cubicBezTo>
                    <a:pt x="54216" y="223114"/>
                    <a:pt x="50856" y="224517"/>
                    <a:pt x="46944" y="224517"/>
                  </a:cubicBezTo>
                  <a:cubicBezTo>
                    <a:pt x="43032" y="224517"/>
                    <a:pt x="39673" y="223114"/>
                    <a:pt x="36866" y="220308"/>
                  </a:cubicBezTo>
                  <a:cubicBezTo>
                    <a:pt x="34060" y="217501"/>
                    <a:pt x="32657" y="214142"/>
                    <a:pt x="32657" y="210230"/>
                  </a:cubicBezTo>
                  <a:lnTo>
                    <a:pt x="32657" y="93889"/>
                  </a:lnTo>
                  <a:lnTo>
                    <a:pt x="24492" y="93889"/>
                  </a:lnTo>
                  <a:lnTo>
                    <a:pt x="24492" y="138792"/>
                  </a:lnTo>
                  <a:cubicBezTo>
                    <a:pt x="24492" y="142194"/>
                    <a:pt x="23302" y="145086"/>
                    <a:pt x="20921" y="147467"/>
                  </a:cubicBezTo>
                  <a:cubicBezTo>
                    <a:pt x="18539" y="149848"/>
                    <a:pt x="15648" y="151039"/>
                    <a:pt x="12246" y="151039"/>
                  </a:cubicBezTo>
                  <a:cubicBezTo>
                    <a:pt x="8844" y="151039"/>
                    <a:pt x="5953" y="149848"/>
                    <a:pt x="3572" y="147467"/>
                  </a:cubicBezTo>
                  <a:cubicBezTo>
                    <a:pt x="1190" y="145086"/>
                    <a:pt x="0" y="142194"/>
                    <a:pt x="0" y="138792"/>
                  </a:cubicBezTo>
                  <a:lnTo>
                    <a:pt x="0" y="85725"/>
                  </a:lnTo>
                  <a:cubicBezTo>
                    <a:pt x="0" y="78921"/>
                    <a:pt x="2381" y="73138"/>
                    <a:pt x="7143" y="68375"/>
                  </a:cubicBezTo>
                  <a:cubicBezTo>
                    <a:pt x="11906" y="63613"/>
                    <a:pt x="17689" y="61232"/>
                    <a:pt x="24492" y="61232"/>
                  </a:cubicBezTo>
                  <a:close/>
                  <a:moveTo>
                    <a:pt x="65314" y="0"/>
                  </a:moveTo>
                  <a:cubicBezTo>
                    <a:pt x="73223" y="0"/>
                    <a:pt x="79963" y="2785"/>
                    <a:pt x="85533" y="8355"/>
                  </a:cubicBezTo>
                  <a:cubicBezTo>
                    <a:pt x="91104" y="13926"/>
                    <a:pt x="93889" y="20665"/>
                    <a:pt x="93889" y="28575"/>
                  </a:cubicBezTo>
                  <a:cubicBezTo>
                    <a:pt x="93889" y="36484"/>
                    <a:pt x="91104" y="43223"/>
                    <a:pt x="85533" y="48794"/>
                  </a:cubicBezTo>
                  <a:cubicBezTo>
                    <a:pt x="79963" y="54364"/>
                    <a:pt x="73223" y="57150"/>
                    <a:pt x="65314" y="57150"/>
                  </a:cubicBezTo>
                  <a:cubicBezTo>
                    <a:pt x="57405" y="57150"/>
                    <a:pt x="50665" y="54364"/>
                    <a:pt x="45095" y="48794"/>
                  </a:cubicBezTo>
                  <a:cubicBezTo>
                    <a:pt x="39524" y="43223"/>
                    <a:pt x="36739" y="36484"/>
                    <a:pt x="36739" y="28575"/>
                  </a:cubicBezTo>
                  <a:cubicBezTo>
                    <a:pt x="36739" y="20665"/>
                    <a:pt x="39524" y="13926"/>
                    <a:pt x="45095" y="8355"/>
                  </a:cubicBezTo>
                  <a:cubicBezTo>
                    <a:pt x="50665" y="2785"/>
                    <a:pt x="57405" y="0"/>
                    <a:pt x="65314"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91" name="Freeform 90"/>
            <p:cNvSpPr/>
            <p:nvPr/>
          </p:nvSpPr>
          <p:spPr>
            <a:xfrm>
              <a:off x="5256799" y="5157245"/>
              <a:ext cx="267701" cy="368087"/>
            </a:xfrm>
            <a:custGeom>
              <a:avLst/>
              <a:gdLst/>
              <a:ahLst/>
              <a:cxnLst/>
              <a:rect l="l" t="t" r="r" b="b"/>
              <a:pathLst>
                <a:path w="163286" h="224517">
                  <a:moveTo>
                    <a:pt x="57150" y="61232"/>
                  </a:moveTo>
                  <a:lnTo>
                    <a:pt x="106136" y="61232"/>
                  </a:lnTo>
                  <a:cubicBezTo>
                    <a:pt x="114896" y="61232"/>
                    <a:pt x="122379" y="65782"/>
                    <a:pt x="128588" y="74881"/>
                  </a:cubicBezTo>
                  <a:lnTo>
                    <a:pt x="161245" y="123867"/>
                  </a:lnTo>
                  <a:cubicBezTo>
                    <a:pt x="162606" y="125908"/>
                    <a:pt x="163286" y="128162"/>
                    <a:pt x="163286" y="130628"/>
                  </a:cubicBezTo>
                  <a:cubicBezTo>
                    <a:pt x="163286" y="134030"/>
                    <a:pt x="162095" y="136921"/>
                    <a:pt x="159714" y="139303"/>
                  </a:cubicBezTo>
                  <a:cubicBezTo>
                    <a:pt x="157333" y="141684"/>
                    <a:pt x="154441" y="142875"/>
                    <a:pt x="151040" y="142875"/>
                  </a:cubicBezTo>
                  <a:cubicBezTo>
                    <a:pt x="146702" y="142875"/>
                    <a:pt x="143300" y="141046"/>
                    <a:pt x="140834" y="137389"/>
                  </a:cubicBezTo>
                  <a:lnTo>
                    <a:pt x="111876" y="93889"/>
                  </a:lnTo>
                  <a:lnTo>
                    <a:pt x="106136" y="93889"/>
                  </a:lnTo>
                  <a:lnTo>
                    <a:pt x="106136" y="110728"/>
                  </a:lnTo>
                  <a:lnTo>
                    <a:pt x="137645" y="163158"/>
                  </a:lnTo>
                  <a:cubicBezTo>
                    <a:pt x="138410" y="164433"/>
                    <a:pt x="138793" y="165837"/>
                    <a:pt x="138793" y="167367"/>
                  </a:cubicBezTo>
                  <a:cubicBezTo>
                    <a:pt x="138793" y="169579"/>
                    <a:pt x="137985" y="171492"/>
                    <a:pt x="136369" y="173108"/>
                  </a:cubicBezTo>
                  <a:cubicBezTo>
                    <a:pt x="134753" y="174724"/>
                    <a:pt x="132840" y="175532"/>
                    <a:pt x="130629" y="175532"/>
                  </a:cubicBezTo>
                  <a:lnTo>
                    <a:pt x="106136" y="175532"/>
                  </a:lnTo>
                  <a:lnTo>
                    <a:pt x="106136" y="210230"/>
                  </a:lnTo>
                  <a:cubicBezTo>
                    <a:pt x="106136" y="214142"/>
                    <a:pt x="104733" y="217501"/>
                    <a:pt x="101926" y="220308"/>
                  </a:cubicBezTo>
                  <a:cubicBezTo>
                    <a:pt x="99120" y="223114"/>
                    <a:pt x="95761" y="224517"/>
                    <a:pt x="91848" y="224517"/>
                  </a:cubicBezTo>
                  <a:lnTo>
                    <a:pt x="71438" y="224517"/>
                  </a:lnTo>
                  <a:cubicBezTo>
                    <a:pt x="67526" y="224517"/>
                    <a:pt x="64166" y="223114"/>
                    <a:pt x="61360" y="220308"/>
                  </a:cubicBezTo>
                  <a:cubicBezTo>
                    <a:pt x="58553" y="217501"/>
                    <a:pt x="57150" y="214142"/>
                    <a:pt x="57150" y="210230"/>
                  </a:cubicBezTo>
                  <a:lnTo>
                    <a:pt x="57150" y="175532"/>
                  </a:lnTo>
                  <a:lnTo>
                    <a:pt x="32657" y="175532"/>
                  </a:lnTo>
                  <a:cubicBezTo>
                    <a:pt x="30446" y="175532"/>
                    <a:pt x="28533" y="174724"/>
                    <a:pt x="26917" y="173108"/>
                  </a:cubicBezTo>
                  <a:cubicBezTo>
                    <a:pt x="25301" y="171492"/>
                    <a:pt x="24493" y="169579"/>
                    <a:pt x="24493" y="167367"/>
                  </a:cubicBezTo>
                  <a:cubicBezTo>
                    <a:pt x="24493" y="165837"/>
                    <a:pt x="24876" y="164433"/>
                    <a:pt x="25641" y="163158"/>
                  </a:cubicBezTo>
                  <a:lnTo>
                    <a:pt x="57150" y="110728"/>
                  </a:lnTo>
                  <a:lnTo>
                    <a:pt x="57150" y="93889"/>
                  </a:lnTo>
                  <a:lnTo>
                    <a:pt x="51410" y="93889"/>
                  </a:lnTo>
                  <a:lnTo>
                    <a:pt x="22452" y="137389"/>
                  </a:lnTo>
                  <a:cubicBezTo>
                    <a:pt x="19986" y="141046"/>
                    <a:pt x="16584" y="142875"/>
                    <a:pt x="12247" y="142875"/>
                  </a:cubicBezTo>
                  <a:cubicBezTo>
                    <a:pt x="8845" y="142875"/>
                    <a:pt x="5953" y="141684"/>
                    <a:pt x="3572" y="139303"/>
                  </a:cubicBezTo>
                  <a:cubicBezTo>
                    <a:pt x="1191" y="136921"/>
                    <a:pt x="0" y="134030"/>
                    <a:pt x="0" y="130628"/>
                  </a:cubicBezTo>
                  <a:cubicBezTo>
                    <a:pt x="0" y="128162"/>
                    <a:pt x="681" y="125908"/>
                    <a:pt x="2041" y="123867"/>
                  </a:cubicBezTo>
                  <a:lnTo>
                    <a:pt x="34698" y="74881"/>
                  </a:lnTo>
                  <a:cubicBezTo>
                    <a:pt x="40907" y="65782"/>
                    <a:pt x="48391" y="61232"/>
                    <a:pt x="57150" y="61232"/>
                  </a:cubicBezTo>
                  <a:close/>
                  <a:moveTo>
                    <a:pt x="81643" y="0"/>
                  </a:moveTo>
                  <a:cubicBezTo>
                    <a:pt x="89552" y="0"/>
                    <a:pt x="96292" y="2785"/>
                    <a:pt x="101862" y="8355"/>
                  </a:cubicBezTo>
                  <a:cubicBezTo>
                    <a:pt x="107433" y="13926"/>
                    <a:pt x="110218" y="20665"/>
                    <a:pt x="110218" y="28575"/>
                  </a:cubicBezTo>
                  <a:cubicBezTo>
                    <a:pt x="110218" y="36484"/>
                    <a:pt x="107433" y="43223"/>
                    <a:pt x="101862" y="48794"/>
                  </a:cubicBezTo>
                  <a:cubicBezTo>
                    <a:pt x="96292" y="54364"/>
                    <a:pt x="89552" y="57150"/>
                    <a:pt x="81643" y="57150"/>
                  </a:cubicBezTo>
                  <a:cubicBezTo>
                    <a:pt x="73734" y="57150"/>
                    <a:pt x="66994" y="54364"/>
                    <a:pt x="61424" y="48794"/>
                  </a:cubicBezTo>
                  <a:cubicBezTo>
                    <a:pt x="55853" y="43223"/>
                    <a:pt x="53068" y="36484"/>
                    <a:pt x="53068" y="28575"/>
                  </a:cubicBezTo>
                  <a:cubicBezTo>
                    <a:pt x="53068" y="20665"/>
                    <a:pt x="55853" y="13926"/>
                    <a:pt x="61424" y="8355"/>
                  </a:cubicBezTo>
                  <a:cubicBezTo>
                    <a:pt x="66994" y="2785"/>
                    <a:pt x="73734" y="0"/>
                    <a:pt x="81643" y="0"/>
                  </a:cubicBez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92" name="TextBox 91"/>
            <p:cNvSpPr txBox="1"/>
            <p:nvPr/>
          </p:nvSpPr>
          <p:spPr>
            <a:xfrm>
              <a:off x="952500" y="4784653"/>
              <a:ext cx="697627"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PRODUCTS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cxnSp>
          <p:nvCxnSpPr>
            <p:cNvPr id="93" name="Straight Connector 92"/>
            <p:cNvCxnSpPr/>
            <p:nvPr/>
          </p:nvCxnSpPr>
          <p:spPr>
            <a:xfrm>
              <a:off x="952500" y="5034523"/>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952500" y="5157245"/>
              <a:ext cx="23545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MARKETING EVENT</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srgbClr val="4B7FA7"/>
                  </a:solidFill>
                  <a:effectLst/>
                  <a:uLnTx/>
                  <a:uFillTx/>
                  <a:cs typeface="+mn-ea"/>
                  <a:sym typeface="+mn-lt"/>
                </a:rPr>
                <a:t>2015/10</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95" name="TextBox 94"/>
            <p:cNvSpPr txBox="1"/>
            <p:nvPr/>
          </p:nvSpPr>
          <p:spPr>
            <a:xfrm>
              <a:off x="3568111" y="4784653"/>
              <a:ext cx="93647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TEAM ANALYSIS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96" name="TextBox 95"/>
            <p:cNvSpPr txBox="1"/>
            <p:nvPr/>
          </p:nvSpPr>
          <p:spPr>
            <a:xfrm>
              <a:off x="3568111" y="5157245"/>
              <a:ext cx="939681"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+80%</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Marketing team</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cxnSp>
          <p:nvCxnSpPr>
            <p:cNvPr id="97" name="Straight Connector 96"/>
            <p:cNvCxnSpPr/>
            <p:nvPr/>
          </p:nvCxnSpPr>
          <p:spPr>
            <a:xfrm>
              <a:off x="952500" y="5878007"/>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955303" y="4784653"/>
              <a:ext cx="57579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GENDER</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grpSp>
      <p:sp>
        <p:nvSpPr>
          <p:cNvPr id="100" name="TextBox 99"/>
          <p:cNvSpPr txBox="1"/>
          <p:nvPr/>
        </p:nvSpPr>
        <p:spPr>
          <a:xfrm>
            <a:off x="8737200" y="2054588"/>
            <a:ext cx="2516939" cy="216982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WEB ESSENTIAL </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TOOLS</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Uniquely </a:t>
            </a:r>
            <a:r>
              <a:rPr kumimoji="0" lang="en-US" sz="900" b="0" i="0" u="none" strike="noStrike" kern="1200" cap="none" spc="0" normalizeH="0" baseline="0" noProof="0">
                <a:ln>
                  <a:noFill/>
                </a:ln>
                <a:solidFill>
                  <a:prstClr val="white">
                    <a:lumMod val="65000"/>
                  </a:prstClr>
                </a:solidFill>
                <a:effectLst/>
                <a:uLnTx/>
                <a:uFillTx/>
                <a:cs typeface="+mn-ea"/>
                <a:sym typeface="+mn-lt"/>
              </a:rPr>
              <a:t>architect B2C products and scalable synergy. </a:t>
            </a: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JOHN MARTIN, CEO</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prstClr val="white">
                  <a:lumMod val="6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Dynamically </a:t>
            </a:r>
            <a:r>
              <a:rPr kumimoji="0" lang="en-US" sz="900" b="0" i="0" u="none" strike="noStrike" kern="1200" cap="none" spc="0" normalizeH="0" baseline="0" noProof="0">
                <a:ln>
                  <a:noFill/>
                </a:ln>
                <a:solidFill>
                  <a:prstClr val="white">
                    <a:lumMod val="65000"/>
                  </a:prstClr>
                </a:solidFill>
                <a:effectLst/>
                <a:uLnTx/>
                <a:uFillTx/>
                <a:cs typeface="+mn-ea"/>
                <a:sym typeface="+mn-lt"/>
              </a:rPr>
              <a:t>deploy future-proof outsourcing with magnetic vortals. Compellingly synergize robust users after frictionless value. Appropriately seize vertical resources whereas impactful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deliverables</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9" name="Rectangle 39"/>
          <p:cNvSpPr/>
          <p:nvPr/>
        </p:nvSpPr>
        <p:spPr>
          <a:xfrm>
            <a:off x="5867400" y="467042"/>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0" name="TextBox 40"/>
          <p:cNvSpPr txBox="1"/>
          <p:nvPr/>
        </p:nvSpPr>
        <p:spPr>
          <a:xfrm>
            <a:off x="5282316" y="1217774"/>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1"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nvGraphicFramePr>
        <p:xfrm>
          <a:off x="952500" y="1923609"/>
          <a:ext cx="4572000" cy="199980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3" name="Chart 12"/>
          <p:cNvGraphicFramePr/>
          <p:nvPr/>
        </p:nvGraphicFramePr>
        <p:xfrm>
          <a:off x="952500" y="4172394"/>
          <a:ext cx="4572000" cy="1999806"/>
        </p:xfrm>
        <a:graphic>
          <a:graphicData uri="http://schemas.openxmlformats.org/drawingml/2006/chart">
            <c:chart xmlns:c="http://schemas.openxmlformats.org/drawingml/2006/chart" xmlns:r="http://schemas.openxmlformats.org/officeDocument/2006/relationships" r:id="rId2"/>
          </a:graphicData>
        </a:graphic>
      </p:graphicFrame>
      <p:grpSp>
        <p:nvGrpSpPr>
          <p:cNvPr id="14" name="Group 13"/>
          <p:cNvGrpSpPr/>
          <p:nvPr/>
        </p:nvGrpSpPr>
        <p:grpSpPr>
          <a:xfrm>
            <a:off x="6629400" y="2147783"/>
            <a:ext cx="4578602" cy="1093354"/>
            <a:chOff x="952500" y="4784653"/>
            <a:chExt cx="4578602" cy="1093354"/>
          </a:xfrm>
        </p:grpSpPr>
        <p:sp>
          <p:nvSpPr>
            <p:cNvPr id="15" name="Freeform 14"/>
            <p:cNvSpPr/>
            <p:nvPr/>
          </p:nvSpPr>
          <p:spPr>
            <a:xfrm>
              <a:off x="5018609" y="5157245"/>
              <a:ext cx="214160" cy="368087"/>
            </a:xfrm>
            <a:custGeom>
              <a:avLst/>
              <a:gdLst/>
              <a:ahLst/>
              <a:cxnLst/>
              <a:rect l="l" t="t" r="r" b="b"/>
              <a:pathLst>
                <a:path w="130628" h="224517">
                  <a:moveTo>
                    <a:pt x="24492" y="61232"/>
                  </a:moveTo>
                  <a:lnTo>
                    <a:pt x="106135" y="61232"/>
                  </a:lnTo>
                  <a:cubicBezTo>
                    <a:pt x="112939" y="61232"/>
                    <a:pt x="118722" y="63613"/>
                    <a:pt x="123485" y="68375"/>
                  </a:cubicBezTo>
                  <a:cubicBezTo>
                    <a:pt x="128247" y="73138"/>
                    <a:pt x="130628" y="78921"/>
                    <a:pt x="130628" y="85725"/>
                  </a:cubicBezTo>
                  <a:lnTo>
                    <a:pt x="130628" y="138792"/>
                  </a:lnTo>
                  <a:cubicBezTo>
                    <a:pt x="130628" y="142194"/>
                    <a:pt x="129438" y="145086"/>
                    <a:pt x="127056" y="147467"/>
                  </a:cubicBezTo>
                  <a:cubicBezTo>
                    <a:pt x="124675" y="149848"/>
                    <a:pt x="121784" y="151039"/>
                    <a:pt x="118382" y="151039"/>
                  </a:cubicBezTo>
                  <a:cubicBezTo>
                    <a:pt x="114980" y="151039"/>
                    <a:pt x="112089" y="149848"/>
                    <a:pt x="109707" y="147467"/>
                  </a:cubicBezTo>
                  <a:cubicBezTo>
                    <a:pt x="107326" y="145086"/>
                    <a:pt x="106135" y="142194"/>
                    <a:pt x="106135" y="138792"/>
                  </a:cubicBezTo>
                  <a:lnTo>
                    <a:pt x="106135" y="93889"/>
                  </a:lnTo>
                  <a:lnTo>
                    <a:pt x="97971" y="93889"/>
                  </a:lnTo>
                  <a:lnTo>
                    <a:pt x="97971" y="210230"/>
                  </a:lnTo>
                  <a:cubicBezTo>
                    <a:pt x="97971" y="214142"/>
                    <a:pt x="96568" y="217501"/>
                    <a:pt x="93761" y="220308"/>
                  </a:cubicBezTo>
                  <a:cubicBezTo>
                    <a:pt x="90955" y="223114"/>
                    <a:pt x="87596" y="224517"/>
                    <a:pt x="83684" y="224517"/>
                  </a:cubicBezTo>
                  <a:cubicBezTo>
                    <a:pt x="79772" y="224517"/>
                    <a:pt x="76412" y="223114"/>
                    <a:pt x="73606" y="220308"/>
                  </a:cubicBezTo>
                  <a:cubicBezTo>
                    <a:pt x="70799" y="217501"/>
                    <a:pt x="69396" y="214142"/>
                    <a:pt x="69396" y="210230"/>
                  </a:cubicBezTo>
                  <a:lnTo>
                    <a:pt x="69396" y="151039"/>
                  </a:lnTo>
                  <a:lnTo>
                    <a:pt x="61232" y="151039"/>
                  </a:lnTo>
                  <a:lnTo>
                    <a:pt x="61232" y="210230"/>
                  </a:lnTo>
                  <a:cubicBezTo>
                    <a:pt x="61232" y="214142"/>
                    <a:pt x="59829" y="217501"/>
                    <a:pt x="57022" y="220308"/>
                  </a:cubicBezTo>
                  <a:cubicBezTo>
                    <a:pt x="54216" y="223114"/>
                    <a:pt x="50856" y="224517"/>
                    <a:pt x="46944" y="224517"/>
                  </a:cubicBezTo>
                  <a:cubicBezTo>
                    <a:pt x="43032" y="224517"/>
                    <a:pt x="39673" y="223114"/>
                    <a:pt x="36866" y="220308"/>
                  </a:cubicBezTo>
                  <a:cubicBezTo>
                    <a:pt x="34060" y="217501"/>
                    <a:pt x="32657" y="214142"/>
                    <a:pt x="32657" y="210230"/>
                  </a:cubicBezTo>
                  <a:lnTo>
                    <a:pt x="32657" y="93889"/>
                  </a:lnTo>
                  <a:lnTo>
                    <a:pt x="24492" y="93889"/>
                  </a:lnTo>
                  <a:lnTo>
                    <a:pt x="24492" y="138792"/>
                  </a:lnTo>
                  <a:cubicBezTo>
                    <a:pt x="24492" y="142194"/>
                    <a:pt x="23302" y="145086"/>
                    <a:pt x="20921" y="147467"/>
                  </a:cubicBezTo>
                  <a:cubicBezTo>
                    <a:pt x="18539" y="149848"/>
                    <a:pt x="15648" y="151039"/>
                    <a:pt x="12246" y="151039"/>
                  </a:cubicBezTo>
                  <a:cubicBezTo>
                    <a:pt x="8844" y="151039"/>
                    <a:pt x="5953" y="149848"/>
                    <a:pt x="3572" y="147467"/>
                  </a:cubicBezTo>
                  <a:cubicBezTo>
                    <a:pt x="1190" y="145086"/>
                    <a:pt x="0" y="142194"/>
                    <a:pt x="0" y="138792"/>
                  </a:cubicBezTo>
                  <a:lnTo>
                    <a:pt x="0" y="85725"/>
                  </a:lnTo>
                  <a:cubicBezTo>
                    <a:pt x="0" y="78921"/>
                    <a:pt x="2381" y="73138"/>
                    <a:pt x="7143" y="68375"/>
                  </a:cubicBezTo>
                  <a:cubicBezTo>
                    <a:pt x="11906" y="63613"/>
                    <a:pt x="17689" y="61232"/>
                    <a:pt x="24492" y="61232"/>
                  </a:cubicBezTo>
                  <a:close/>
                  <a:moveTo>
                    <a:pt x="65314" y="0"/>
                  </a:moveTo>
                  <a:cubicBezTo>
                    <a:pt x="73223" y="0"/>
                    <a:pt x="79963" y="2785"/>
                    <a:pt x="85533" y="8355"/>
                  </a:cubicBezTo>
                  <a:cubicBezTo>
                    <a:pt x="91104" y="13926"/>
                    <a:pt x="93889" y="20665"/>
                    <a:pt x="93889" y="28575"/>
                  </a:cubicBezTo>
                  <a:cubicBezTo>
                    <a:pt x="93889" y="36484"/>
                    <a:pt x="91104" y="43223"/>
                    <a:pt x="85533" y="48794"/>
                  </a:cubicBezTo>
                  <a:cubicBezTo>
                    <a:pt x="79963" y="54364"/>
                    <a:pt x="73223" y="57150"/>
                    <a:pt x="65314" y="57150"/>
                  </a:cubicBezTo>
                  <a:cubicBezTo>
                    <a:pt x="57405" y="57150"/>
                    <a:pt x="50665" y="54364"/>
                    <a:pt x="45095" y="48794"/>
                  </a:cubicBezTo>
                  <a:cubicBezTo>
                    <a:pt x="39524" y="43223"/>
                    <a:pt x="36739" y="36484"/>
                    <a:pt x="36739" y="28575"/>
                  </a:cubicBezTo>
                  <a:cubicBezTo>
                    <a:pt x="36739" y="20665"/>
                    <a:pt x="39524" y="13926"/>
                    <a:pt x="45095" y="8355"/>
                  </a:cubicBezTo>
                  <a:cubicBezTo>
                    <a:pt x="50665" y="2785"/>
                    <a:pt x="57405" y="0"/>
                    <a:pt x="65314" y="0"/>
                  </a:cubicBez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7" name="Freeform 16"/>
            <p:cNvSpPr/>
            <p:nvPr/>
          </p:nvSpPr>
          <p:spPr>
            <a:xfrm>
              <a:off x="5256799" y="5157245"/>
              <a:ext cx="267701" cy="368087"/>
            </a:xfrm>
            <a:custGeom>
              <a:avLst/>
              <a:gdLst/>
              <a:ahLst/>
              <a:cxnLst/>
              <a:rect l="l" t="t" r="r" b="b"/>
              <a:pathLst>
                <a:path w="163286" h="224517">
                  <a:moveTo>
                    <a:pt x="57150" y="61232"/>
                  </a:moveTo>
                  <a:lnTo>
                    <a:pt x="106136" y="61232"/>
                  </a:lnTo>
                  <a:cubicBezTo>
                    <a:pt x="114896" y="61232"/>
                    <a:pt x="122379" y="65782"/>
                    <a:pt x="128588" y="74881"/>
                  </a:cubicBezTo>
                  <a:lnTo>
                    <a:pt x="161245" y="123867"/>
                  </a:lnTo>
                  <a:cubicBezTo>
                    <a:pt x="162606" y="125908"/>
                    <a:pt x="163286" y="128162"/>
                    <a:pt x="163286" y="130628"/>
                  </a:cubicBezTo>
                  <a:cubicBezTo>
                    <a:pt x="163286" y="134030"/>
                    <a:pt x="162095" y="136921"/>
                    <a:pt x="159714" y="139303"/>
                  </a:cubicBezTo>
                  <a:cubicBezTo>
                    <a:pt x="157333" y="141684"/>
                    <a:pt x="154441" y="142875"/>
                    <a:pt x="151040" y="142875"/>
                  </a:cubicBezTo>
                  <a:cubicBezTo>
                    <a:pt x="146702" y="142875"/>
                    <a:pt x="143300" y="141046"/>
                    <a:pt x="140834" y="137389"/>
                  </a:cubicBezTo>
                  <a:lnTo>
                    <a:pt x="111876" y="93889"/>
                  </a:lnTo>
                  <a:lnTo>
                    <a:pt x="106136" y="93889"/>
                  </a:lnTo>
                  <a:lnTo>
                    <a:pt x="106136" y="110728"/>
                  </a:lnTo>
                  <a:lnTo>
                    <a:pt x="137645" y="163158"/>
                  </a:lnTo>
                  <a:cubicBezTo>
                    <a:pt x="138410" y="164433"/>
                    <a:pt x="138793" y="165837"/>
                    <a:pt x="138793" y="167367"/>
                  </a:cubicBezTo>
                  <a:cubicBezTo>
                    <a:pt x="138793" y="169579"/>
                    <a:pt x="137985" y="171492"/>
                    <a:pt x="136369" y="173108"/>
                  </a:cubicBezTo>
                  <a:cubicBezTo>
                    <a:pt x="134753" y="174724"/>
                    <a:pt x="132840" y="175532"/>
                    <a:pt x="130629" y="175532"/>
                  </a:cubicBezTo>
                  <a:lnTo>
                    <a:pt x="106136" y="175532"/>
                  </a:lnTo>
                  <a:lnTo>
                    <a:pt x="106136" y="210230"/>
                  </a:lnTo>
                  <a:cubicBezTo>
                    <a:pt x="106136" y="214142"/>
                    <a:pt x="104733" y="217501"/>
                    <a:pt x="101926" y="220308"/>
                  </a:cubicBezTo>
                  <a:cubicBezTo>
                    <a:pt x="99120" y="223114"/>
                    <a:pt x="95761" y="224517"/>
                    <a:pt x="91848" y="224517"/>
                  </a:cubicBezTo>
                  <a:lnTo>
                    <a:pt x="71438" y="224517"/>
                  </a:lnTo>
                  <a:cubicBezTo>
                    <a:pt x="67526" y="224517"/>
                    <a:pt x="64166" y="223114"/>
                    <a:pt x="61360" y="220308"/>
                  </a:cubicBezTo>
                  <a:cubicBezTo>
                    <a:pt x="58553" y="217501"/>
                    <a:pt x="57150" y="214142"/>
                    <a:pt x="57150" y="210230"/>
                  </a:cubicBezTo>
                  <a:lnTo>
                    <a:pt x="57150" y="175532"/>
                  </a:lnTo>
                  <a:lnTo>
                    <a:pt x="32657" y="175532"/>
                  </a:lnTo>
                  <a:cubicBezTo>
                    <a:pt x="30446" y="175532"/>
                    <a:pt x="28533" y="174724"/>
                    <a:pt x="26917" y="173108"/>
                  </a:cubicBezTo>
                  <a:cubicBezTo>
                    <a:pt x="25301" y="171492"/>
                    <a:pt x="24493" y="169579"/>
                    <a:pt x="24493" y="167367"/>
                  </a:cubicBezTo>
                  <a:cubicBezTo>
                    <a:pt x="24493" y="165837"/>
                    <a:pt x="24876" y="164433"/>
                    <a:pt x="25641" y="163158"/>
                  </a:cubicBezTo>
                  <a:lnTo>
                    <a:pt x="57150" y="110728"/>
                  </a:lnTo>
                  <a:lnTo>
                    <a:pt x="57150" y="93889"/>
                  </a:lnTo>
                  <a:lnTo>
                    <a:pt x="51410" y="93889"/>
                  </a:lnTo>
                  <a:lnTo>
                    <a:pt x="22452" y="137389"/>
                  </a:lnTo>
                  <a:cubicBezTo>
                    <a:pt x="19986" y="141046"/>
                    <a:pt x="16584" y="142875"/>
                    <a:pt x="12247" y="142875"/>
                  </a:cubicBezTo>
                  <a:cubicBezTo>
                    <a:pt x="8845" y="142875"/>
                    <a:pt x="5953" y="141684"/>
                    <a:pt x="3572" y="139303"/>
                  </a:cubicBezTo>
                  <a:cubicBezTo>
                    <a:pt x="1191" y="136921"/>
                    <a:pt x="0" y="134030"/>
                    <a:pt x="0" y="130628"/>
                  </a:cubicBezTo>
                  <a:cubicBezTo>
                    <a:pt x="0" y="128162"/>
                    <a:pt x="681" y="125908"/>
                    <a:pt x="2041" y="123867"/>
                  </a:cubicBezTo>
                  <a:lnTo>
                    <a:pt x="34698" y="74881"/>
                  </a:lnTo>
                  <a:cubicBezTo>
                    <a:pt x="40907" y="65782"/>
                    <a:pt x="48391" y="61232"/>
                    <a:pt x="57150" y="61232"/>
                  </a:cubicBezTo>
                  <a:close/>
                  <a:moveTo>
                    <a:pt x="81643" y="0"/>
                  </a:moveTo>
                  <a:cubicBezTo>
                    <a:pt x="89552" y="0"/>
                    <a:pt x="96292" y="2785"/>
                    <a:pt x="101862" y="8355"/>
                  </a:cubicBezTo>
                  <a:cubicBezTo>
                    <a:pt x="107433" y="13926"/>
                    <a:pt x="110218" y="20665"/>
                    <a:pt x="110218" y="28575"/>
                  </a:cubicBezTo>
                  <a:cubicBezTo>
                    <a:pt x="110218" y="36484"/>
                    <a:pt x="107433" y="43223"/>
                    <a:pt x="101862" y="48794"/>
                  </a:cubicBezTo>
                  <a:cubicBezTo>
                    <a:pt x="96292" y="54364"/>
                    <a:pt x="89552" y="57150"/>
                    <a:pt x="81643" y="57150"/>
                  </a:cubicBezTo>
                  <a:cubicBezTo>
                    <a:pt x="73734" y="57150"/>
                    <a:pt x="66994" y="54364"/>
                    <a:pt x="61424" y="48794"/>
                  </a:cubicBezTo>
                  <a:cubicBezTo>
                    <a:pt x="55853" y="43223"/>
                    <a:pt x="53068" y="36484"/>
                    <a:pt x="53068" y="28575"/>
                  </a:cubicBezTo>
                  <a:cubicBezTo>
                    <a:pt x="53068" y="20665"/>
                    <a:pt x="55853" y="13926"/>
                    <a:pt x="61424" y="8355"/>
                  </a:cubicBezTo>
                  <a:cubicBezTo>
                    <a:pt x="66994" y="2785"/>
                    <a:pt x="73734" y="0"/>
                    <a:pt x="81643"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9" name="TextBox 18"/>
            <p:cNvSpPr txBox="1"/>
            <p:nvPr/>
          </p:nvSpPr>
          <p:spPr>
            <a:xfrm>
              <a:off x="952500" y="4784653"/>
              <a:ext cx="697627"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PRODUCTS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cxnSp>
          <p:nvCxnSpPr>
            <p:cNvPr id="20" name="Straight Connector 19"/>
            <p:cNvCxnSpPr/>
            <p:nvPr/>
          </p:nvCxnSpPr>
          <p:spPr>
            <a:xfrm>
              <a:off x="952500" y="5034523"/>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52500" y="5157245"/>
              <a:ext cx="23545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COSTUMER GIFTS</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srgbClr val="4B7FA7"/>
                  </a:solidFill>
                  <a:effectLst/>
                  <a:uLnTx/>
                  <a:uFillTx/>
                  <a:cs typeface="+mn-ea"/>
                  <a:sym typeface="+mn-lt"/>
                </a:rPr>
                <a:t>2015/08</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6" name="TextBox 25"/>
            <p:cNvSpPr txBox="1"/>
            <p:nvPr/>
          </p:nvSpPr>
          <p:spPr>
            <a:xfrm>
              <a:off x="3568111" y="4784653"/>
              <a:ext cx="93647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TEAM ANALYSIS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7" name="TextBox 26"/>
            <p:cNvSpPr txBox="1"/>
            <p:nvPr/>
          </p:nvSpPr>
          <p:spPr>
            <a:xfrm>
              <a:off x="3568111" y="5157245"/>
              <a:ext cx="939681"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+58%</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Marketing team</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cxnSp>
          <p:nvCxnSpPr>
            <p:cNvPr id="28" name="Straight Connector 27"/>
            <p:cNvCxnSpPr/>
            <p:nvPr/>
          </p:nvCxnSpPr>
          <p:spPr>
            <a:xfrm>
              <a:off x="952500" y="5878007"/>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55303" y="4784653"/>
              <a:ext cx="57579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GENDER</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grpSp>
      <p:sp>
        <p:nvSpPr>
          <p:cNvPr id="4" name="Oval 3"/>
          <p:cNvSpPr/>
          <p:nvPr/>
        </p:nvSpPr>
        <p:spPr>
          <a:xfrm>
            <a:off x="6635601" y="4409329"/>
            <a:ext cx="701749" cy="7017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cs typeface="+mn-ea"/>
                <a:sym typeface="+mn-lt"/>
              </a:rPr>
              <a:t></a:t>
            </a: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31" name="Rectangle 30"/>
          <p:cNvSpPr/>
          <p:nvPr/>
        </p:nvSpPr>
        <p:spPr>
          <a:xfrm>
            <a:off x="7613441" y="4298538"/>
            <a:ext cx="3024963"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rPr>
              <a:t>58%</a:t>
            </a:r>
            <a:endPar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AVERAGE: </a:t>
            </a:r>
            <a:r>
              <a:rPr kumimoji="0" lang="en-US" sz="900" b="1" i="0" u="none" strike="noStrike" kern="1200" cap="none" spc="0" normalizeH="0" baseline="0" noProof="0" smtClean="0">
                <a:ln>
                  <a:noFill/>
                </a:ln>
                <a:solidFill>
                  <a:srgbClr val="4B7FA7"/>
                </a:solidFill>
                <a:effectLst/>
                <a:uLnTx/>
                <a:uFillTx/>
                <a:cs typeface="+mn-ea"/>
                <a:sym typeface="+mn-lt"/>
              </a:rPr>
              <a:t>FACEBOOK</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3" name="Oval 32"/>
          <p:cNvSpPr/>
          <p:nvPr/>
        </p:nvSpPr>
        <p:spPr>
          <a:xfrm>
            <a:off x="6629400" y="5519477"/>
            <a:ext cx="701749" cy="7017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white"/>
                </a:solidFill>
                <a:effectLst/>
                <a:uLnTx/>
                <a:uFillTx/>
                <a:cs typeface="+mn-ea"/>
                <a:sym typeface="+mn-lt"/>
              </a:rPr>
              <a:t></a:t>
            </a: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4" name="Rectangle 33"/>
          <p:cNvSpPr/>
          <p:nvPr/>
        </p:nvSpPr>
        <p:spPr>
          <a:xfrm>
            <a:off x="7607240" y="5408686"/>
            <a:ext cx="3024963"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rPr>
              <a:t>60%</a:t>
            </a:r>
            <a:endPar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AVERAGE: </a:t>
            </a:r>
            <a:r>
              <a:rPr kumimoji="0" lang="en-US" sz="900" b="1" i="0" u="none" strike="noStrike" kern="1200" cap="none" spc="0" normalizeH="0" baseline="0" noProof="0" smtClean="0">
                <a:ln>
                  <a:noFill/>
                </a:ln>
                <a:solidFill>
                  <a:srgbClr val="4B7FA7"/>
                </a:solidFill>
                <a:effectLst/>
                <a:uLnTx/>
                <a:uFillTx/>
                <a:cs typeface="+mn-ea"/>
                <a:sym typeface="+mn-lt"/>
              </a:rPr>
              <a:t>TWITTER</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5" name="TextBox 34"/>
          <p:cNvSpPr txBox="1"/>
          <p:nvPr/>
        </p:nvSpPr>
        <p:spPr>
          <a:xfrm>
            <a:off x="6628460" y="3546806"/>
            <a:ext cx="46356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Uniquely </a:t>
            </a:r>
            <a:r>
              <a:rPr kumimoji="0" lang="en-US" sz="900" b="0" i="0" u="none" strike="noStrike" kern="1200" cap="none" spc="0" normalizeH="0" baseline="0" noProof="0">
                <a:ln>
                  <a:noFill/>
                </a:ln>
                <a:solidFill>
                  <a:prstClr val="white">
                    <a:lumMod val="65000"/>
                  </a:prstClr>
                </a:solidFill>
                <a:effectLst/>
                <a:uLnTx/>
                <a:uFillTx/>
                <a:cs typeface="+mn-ea"/>
                <a:sym typeface="+mn-lt"/>
              </a:rPr>
              <a:t>architect B2C products and scalable synergy.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Dynamically </a:t>
            </a:r>
            <a:r>
              <a:rPr kumimoji="0" lang="en-US" sz="900" b="0" i="0" u="none" strike="noStrike" kern="1200" cap="none" spc="0" normalizeH="0" baseline="0" noProof="0">
                <a:ln>
                  <a:noFill/>
                </a:ln>
                <a:solidFill>
                  <a:prstClr val="white">
                    <a:lumMod val="65000"/>
                  </a:prstClr>
                </a:solidFill>
                <a:effectLst/>
                <a:uLnTx/>
                <a:uFillTx/>
                <a:cs typeface="+mn-ea"/>
                <a:sym typeface="+mn-lt"/>
              </a:rPr>
              <a:t>deploy future-proof outsourcing with magnetic vortals. Compellingly synergize robust users after frictionless value. Appropriately seize vertical resources whereas impactful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deliverables</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5" name="Folded Corner 4"/>
          <p:cNvSpPr/>
          <p:nvPr/>
        </p:nvSpPr>
        <p:spPr>
          <a:xfrm>
            <a:off x="1214483" y="2019300"/>
            <a:ext cx="467044" cy="467044"/>
          </a:xfrm>
          <a:prstGeom prst="foldedCorner">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smtClean="0">
                <a:ln>
                  <a:noFill/>
                </a:ln>
                <a:solidFill>
                  <a:prstClr val="white"/>
                </a:solidFill>
                <a:effectLst/>
                <a:uLnTx/>
                <a:uFillTx/>
                <a:cs typeface="+mn-ea"/>
                <a:sym typeface="+mn-lt"/>
              </a:rPr>
              <a:t>A</a:t>
            </a:r>
            <a:endParaRPr kumimoji="0" lang="en-US" sz="1400" b="1" i="0" u="none" strike="noStrike" kern="1200" cap="none" spc="0" normalizeH="0" baseline="0" noProof="0">
              <a:ln>
                <a:noFill/>
              </a:ln>
              <a:solidFill>
                <a:prstClr val="white"/>
              </a:solidFill>
              <a:effectLst/>
              <a:uLnTx/>
              <a:uFillTx/>
              <a:cs typeface="+mn-ea"/>
              <a:sym typeface="+mn-lt"/>
            </a:endParaRPr>
          </a:p>
        </p:txBody>
      </p:sp>
      <p:sp>
        <p:nvSpPr>
          <p:cNvPr id="36" name="Folded Corner 35"/>
          <p:cNvSpPr/>
          <p:nvPr/>
        </p:nvSpPr>
        <p:spPr>
          <a:xfrm>
            <a:off x="1214483" y="4293159"/>
            <a:ext cx="467044" cy="467044"/>
          </a:xfrm>
          <a:prstGeom prst="foldedCorner">
            <a:avLst/>
          </a:prstGeom>
          <a:solidFill>
            <a:schemeClr val="accent6"/>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smtClean="0">
                <a:ln>
                  <a:noFill/>
                </a:ln>
                <a:solidFill>
                  <a:prstClr val="white"/>
                </a:solidFill>
                <a:effectLst/>
                <a:uLnTx/>
                <a:uFillTx/>
                <a:cs typeface="+mn-ea"/>
                <a:sym typeface="+mn-lt"/>
              </a:rPr>
              <a:t>B</a:t>
            </a:r>
            <a:endParaRPr kumimoji="0" lang="en-US" sz="1400" b="1" i="0" u="none" strike="noStrike" kern="1200" cap="none" spc="0" normalizeH="0" baseline="0" noProof="0">
              <a:ln>
                <a:noFill/>
              </a:ln>
              <a:solidFill>
                <a:prstClr val="white"/>
              </a:solidFill>
              <a:effectLst/>
              <a:uLnTx/>
              <a:uFillTx/>
              <a:cs typeface="+mn-ea"/>
              <a:sym typeface="+mn-lt"/>
            </a:endParaRPr>
          </a:p>
        </p:txBody>
      </p:sp>
      <p:sp>
        <p:nvSpPr>
          <p:cNvPr id="39" name="Rectangle 38"/>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0" name="TextBox 39"/>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4"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p:transition spd="slow">
    <p:cover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2885062" y="2071348"/>
            <a:ext cx="6421877" cy="4043502"/>
            <a:chOff x="2976146" y="1594008"/>
            <a:chExt cx="6239709" cy="3928801"/>
          </a:xfrm>
          <a:solidFill>
            <a:schemeClr val="bg1">
              <a:lumMod val="85000"/>
            </a:schemeClr>
          </a:solidFill>
        </p:grpSpPr>
        <p:sp>
          <p:nvSpPr>
            <p:cNvPr id="36" name="Freeform 53"/>
            <p:cNvSpPr>
              <a:spLocks noChangeAspect="1"/>
            </p:cNvSpPr>
            <p:nvPr/>
          </p:nvSpPr>
          <p:spPr bwMode="gray">
            <a:xfrm>
              <a:off x="8420785" y="5108976"/>
              <a:ext cx="63606" cy="75084"/>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 name="Freeform 54"/>
            <p:cNvSpPr>
              <a:spLocks noChangeAspect="1"/>
            </p:cNvSpPr>
            <p:nvPr/>
          </p:nvSpPr>
          <p:spPr bwMode="gray">
            <a:xfrm>
              <a:off x="7869006" y="4464652"/>
              <a:ext cx="706022" cy="605909"/>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 name="Freeform 55"/>
            <p:cNvSpPr>
              <a:spLocks noChangeAspect="1"/>
            </p:cNvSpPr>
            <p:nvPr/>
          </p:nvSpPr>
          <p:spPr bwMode="gray">
            <a:xfrm>
              <a:off x="8799238" y="5107229"/>
              <a:ext cx="135162" cy="160644"/>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9" name="Freeform 56"/>
            <p:cNvSpPr>
              <a:spLocks noChangeAspect="1"/>
            </p:cNvSpPr>
            <p:nvPr/>
          </p:nvSpPr>
          <p:spPr bwMode="gray">
            <a:xfrm>
              <a:off x="8907368" y="4958808"/>
              <a:ext cx="100179" cy="172868"/>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0" name="Freeform 57"/>
            <p:cNvSpPr>
              <a:spLocks noChangeAspect="1"/>
            </p:cNvSpPr>
            <p:nvPr/>
          </p:nvSpPr>
          <p:spPr bwMode="gray">
            <a:xfrm>
              <a:off x="8754714" y="4653234"/>
              <a:ext cx="50884" cy="45399"/>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1" name="Freeform 58"/>
            <p:cNvSpPr>
              <a:spLocks noChangeAspect="1"/>
            </p:cNvSpPr>
            <p:nvPr/>
          </p:nvSpPr>
          <p:spPr bwMode="gray">
            <a:xfrm>
              <a:off x="7104149" y="3343634"/>
              <a:ext cx="192407" cy="101276"/>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2" name="Freeform 59"/>
            <p:cNvSpPr>
              <a:spLocks noChangeAspect="1"/>
            </p:cNvSpPr>
            <p:nvPr/>
          </p:nvSpPr>
          <p:spPr bwMode="gray">
            <a:xfrm>
              <a:off x="7072346" y="3399510"/>
              <a:ext cx="131982" cy="108260"/>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3" name="Freeform 60"/>
            <p:cNvSpPr>
              <a:spLocks noChangeAspect="1"/>
            </p:cNvSpPr>
            <p:nvPr/>
          </p:nvSpPr>
          <p:spPr bwMode="gray">
            <a:xfrm>
              <a:off x="7134361" y="3422211"/>
              <a:ext cx="4771" cy="6985"/>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4" name="Freeform 61"/>
            <p:cNvSpPr>
              <a:spLocks noChangeAspect="1"/>
            </p:cNvSpPr>
            <p:nvPr/>
          </p:nvSpPr>
          <p:spPr bwMode="gray">
            <a:xfrm>
              <a:off x="7145493" y="3425703"/>
              <a:ext cx="4771" cy="3492"/>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5" name="Freeform 62"/>
            <p:cNvSpPr>
              <a:spLocks noChangeAspect="1"/>
            </p:cNvSpPr>
            <p:nvPr/>
          </p:nvSpPr>
          <p:spPr bwMode="gray">
            <a:xfrm>
              <a:off x="7126411" y="3429195"/>
              <a:ext cx="3180" cy="3492"/>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6" name="Freeform 63"/>
            <p:cNvSpPr>
              <a:spLocks noChangeAspect="1"/>
            </p:cNvSpPr>
            <p:nvPr/>
          </p:nvSpPr>
          <p:spPr bwMode="gray">
            <a:xfrm>
              <a:off x="6951496" y="3464118"/>
              <a:ext cx="251242" cy="209536"/>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7" name="Freeform 64"/>
            <p:cNvSpPr>
              <a:spLocks noChangeAspect="1"/>
            </p:cNvSpPr>
            <p:nvPr/>
          </p:nvSpPr>
          <p:spPr bwMode="gray">
            <a:xfrm>
              <a:off x="7558929" y="4152095"/>
              <a:ext cx="189227" cy="220013"/>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8" name="Freeform 65"/>
            <p:cNvSpPr>
              <a:spLocks noChangeAspect="1"/>
            </p:cNvSpPr>
            <p:nvPr/>
          </p:nvSpPr>
          <p:spPr bwMode="gray">
            <a:xfrm>
              <a:off x="7733844" y="4372107"/>
              <a:ext cx="160605" cy="55876"/>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9" name="Freeform 66"/>
            <p:cNvSpPr>
              <a:spLocks noChangeAspect="1"/>
            </p:cNvSpPr>
            <p:nvPr/>
          </p:nvSpPr>
          <p:spPr bwMode="gray">
            <a:xfrm>
              <a:off x="7797450" y="4176540"/>
              <a:ext cx="173326" cy="162391"/>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0" name="Freeform 67"/>
            <p:cNvSpPr>
              <a:spLocks noChangeAspect="1"/>
            </p:cNvSpPr>
            <p:nvPr/>
          </p:nvSpPr>
          <p:spPr bwMode="gray">
            <a:xfrm>
              <a:off x="8485980" y="4338930"/>
              <a:ext cx="69966" cy="41907"/>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1" name="Freeform 68"/>
            <p:cNvSpPr>
              <a:spLocks noChangeAspect="1"/>
            </p:cNvSpPr>
            <p:nvPr/>
          </p:nvSpPr>
          <p:spPr bwMode="gray">
            <a:xfrm>
              <a:off x="8357179" y="4309247"/>
              <a:ext cx="173326" cy="155406"/>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52" name="Group 69"/>
            <p:cNvGrpSpPr>
              <a:grpSpLocks noChangeAspect="1"/>
            </p:cNvGrpSpPr>
            <p:nvPr/>
          </p:nvGrpSpPr>
          <p:grpSpPr bwMode="gray">
            <a:xfrm>
              <a:off x="7942152" y="3898905"/>
              <a:ext cx="162194" cy="254936"/>
              <a:chOff x="3802" y="2280"/>
              <a:chExt cx="102" cy="146"/>
            </a:xfrm>
            <a:grpFill/>
          </p:grpSpPr>
          <p:sp>
            <p:nvSpPr>
              <p:cNvPr id="380"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1"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2"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3"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4"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5"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6"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7"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8"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9"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90"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53" name="Freeform 81"/>
            <p:cNvSpPr>
              <a:spLocks noChangeAspect="1"/>
            </p:cNvSpPr>
            <p:nvPr/>
          </p:nvSpPr>
          <p:spPr bwMode="gray">
            <a:xfrm>
              <a:off x="7884907" y="4162571"/>
              <a:ext cx="23853" cy="20954"/>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4" name="Freeform 82"/>
            <p:cNvSpPr>
              <a:spLocks noChangeAspect="1"/>
            </p:cNvSpPr>
            <p:nvPr/>
          </p:nvSpPr>
          <p:spPr bwMode="gray">
            <a:xfrm>
              <a:off x="7921481" y="4321469"/>
              <a:ext cx="4771" cy="15716"/>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5" name="Freeform 83"/>
            <p:cNvSpPr>
              <a:spLocks noChangeAspect="1"/>
            </p:cNvSpPr>
            <p:nvPr/>
          </p:nvSpPr>
          <p:spPr bwMode="gray">
            <a:xfrm>
              <a:off x="8072544" y="4419252"/>
              <a:ext cx="42934" cy="20954"/>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6" name="Freeform 84"/>
            <p:cNvSpPr>
              <a:spLocks noChangeAspect="1"/>
            </p:cNvSpPr>
            <p:nvPr/>
          </p:nvSpPr>
          <p:spPr bwMode="gray">
            <a:xfrm>
              <a:off x="8051872" y="4433222"/>
              <a:ext cx="27033" cy="24446"/>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7" name="Freeform 85"/>
            <p:cNvSpPr>
              <a:spLocks noChangeAspect="1"/>
            </p:cNvSpPr>
            <p:nvPr/>
          </p:nvSpPr>
          <p:spPr bwMode="gray">
            <a:xfrm>
              <a:off x="8128199" y="4312739"/>
              <a:ext cx="50884" cy="20954"/>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8" name="Freeform 86"/>
            <p:cNvSpPr>
              <a:spLocks noChangeAspect="1"/>
            </p:cNvSpPr>
            <p:nvPr/>
          </p:nvSpPr>
          <p:spPr bwMode="gray">
            <a:xfrm>
              <a:off x="7970775" y="4227178"/>
              <a:ext cx="109720" cy="141437"/>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9" name="Freeform 87"/>
            <p:cNvSpPr>
              <a:spLocks noChangeAspect="1"/>
            </p:cNvSpPr>
            <p:nvPr/>
          </p:nvSpPr>
          <p:spPr bwMode="gray">
            <a:xfrm>
              <a:off x="8118658" y="4216701"/>
              <a:ext cx="25442" cy="59369"/>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0" name="Freeform 88"/>
            <p:cNvSpPr>
              <a:spLocks noChangeAspect="1"/>
            </p:cNvSpPr>
            <p:nvPr/>
          </p:nvSpPr>
          <p:spPr bwMode="gray">
            <a:xfrm>
              <a:off x="8180673" y="4267339"/>
              <a:ext cx="181276" cy="167629"/>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1" name="Freeform 89"/>
            <p:cNvSpPr>
              <a:spLocks noChangeAspect="1"/>
            </p:cNvSpPr>
            <p:nvPr/>
          </p:nvSpPr>
          <p:spPr bwMode="gray">
            <a:xfrm>
              <a:off x="8528915" y="4309247"/>
              <a:ext cx="41344" cy="41907"/>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2" name="Freeform 90"/>
            <p:cNvSpPr>
              <a:spLocks noChangeAspect="1"/>
            </p:cNvSpPr>
            <p:nvPr/>
          </p:nvSpPr>
          <p:spPr bwMode="gray">
            <a:xfrm>
              <a:off x="7678189" y="3806360"/>
              <a:ext cx="125622" cy="289858"/>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3" name="Freeform 91"/>
            <p:cNvSpPr>
              <a:spLocks noChangeAspect="1"/>
            </p:cNvSpPr>
            <p:nvPr/>
          </p:nvSpPr>
          <p:spPr bwMode="gray">
            <a:xfrm>
              <a:off x="7808581" y="4127649"/>
              <a:ext cx="168555" cy="11524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4" name="Freeform 92"/>
            <p:cNvSpPr>
              <a:spLocks noChangeAspect="1"/>
            </p:cNvSpPr>
            <p:nvPr/>
          </p:nvSpPr>
          <p:spPr bwMode="gray">
            <a:xfrm>
              <a:off x="7644797" y="4131141"/>
              <a:ext cx="71557" cy="103022"/>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5" name="Freeform 93"/>
            <p:cNvSpPr>
              <a:spLocks noChangeAspect="1"/>
            </p:cNvSpPr>
            <p:nvPr/>
          </p:nvSpPr>
          <p:spPr bwMode="gray">
            <a:xfrm>
              <a:off x="7600273" y="3856997"/>
              <a:ext cx="136752" cy="295097"/>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6" name="Freeform 94"/>
            <p:cNvSpPr>
              <a:spLocks noChangeAspect="1"/>
            </p:cNvSpPr>
            <p:nvPr/>
          </p:nvSpPr>
          <p:spPr bwMode="gray">
            <a:xfrm>
              <a:off x="7506454" y="3698100"/>
              <a:ext cx="154244" cy="366688"/>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7" name="Freeform 95"/>
            <p:cNvSpPr>
              <a:spLocks noChangeAspect="1"/>
            </p:cNvSpPr>
            <p:nvPr/>
          </p:nvSpPr>
          <p:spPr bwMode="gray">
            <a:xfrm>
              <a:off x="7681369" y="3977481"/>
              <a:ext cx="92228" cy="82069"/>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8" name="Freeform 96"/>
            <p:cNvSpPr>
              <a:spLocks noChangeAspect="1"/>
            </p:cNvSpPr>
            <p:nvPr/>
          </p:nvSpPr>
          <p:spPr bwMode="gray">
            <a:xfrm>
              <a:off x="7644797" y="3820329"/>
              <a:ext cx="125622" cy="171121"/>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69" name="Group 97"/>
            <p:cNvGrpSpPr>
              <a:grpSpLocks noChangeAspect="1"/>
            </p:cNvGrpSpPr>
            <p:nvPr/>
          </p:nvGrpSpPr>
          <p:grpSpPr bwMode="gray">
            <a:xfrm>
              <a:off x="6957856" y="3500786"/>
              <a:ext cx="637647" cy="646069"/>
              <a:chOff x="3183" y="2052"/>
              <a:chExt cx="401" cy="370"/>
            </a:xfrm>
            <a:grpFill/>
          </p:grpSpPr>
          <p:sp>
            <p:nvSpPr>
              <p:cNvPr id="373"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4"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5"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6"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7"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8"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9"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70" name="Freeform 105"/>
            <p:cNvSpPr>
              <a:spLocks noChangeAspect="1"/>
            </p:cNvSpPr>
            <p:nvPr/>
          </p:nvSpPr>
          <p:spPr bwMode="gray">
            <a:xfrm>
              <a:off x="7991447" y="3762706"/>
              <a:ext cx="30213" cy="69845"/>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71" name="Group 106"/>
            <p:cNvGrpSpPr>
              <a:grpSpLocks noChangeAspect="1"/>
            </p:cNvGrpSpPr>
            <p:nvPr/>
          </p:nvGrpSpPr>
          <p:grpSpPr bwMode="gray">
            <a:xfrm>
              <a:off x="8158411" y="3286012"/>
              <a:ext cx="283045" cy="352719"/>
              <a:chOff x="3938" y="1929"/>
              <a:chExt cx="178" cy="202"/>
            </a:xfrm>
            <a:grpFill/>
          </p:grpSpPr>
          <p:sp>
            <p:nvSpPr>
              <p:cNvPr id="369"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0"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1"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2"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72" name="Freeform 111"/>
            <p:cNvSpPr>
              <a:spLocks noChangeAspect="1"/>
            </p:cNvSpPr>
            <p:nvPr/>
          </p:nvSpPr>
          <p:spPr bwMode="gray">
            <a:xfrm>
              <a:off x="8096396" y="3464118"/>
              <a:ext cx="60425" cy="99530"/>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73" name="Freeform 112"/>
            <p:cNvSpPr>
              <a:spLocks noChangeAspect="1"/>
            </p:cNvSpPr>
            <p:nvPr/>
          </p:nvSpPr>
          <p:spPr bwMode="gray">
            <a:xfrm>
              <a:off x="7428538" y="3090445"/>
              <a:ext cx="551779" cy="296843"/>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74" name="Freeform 113"/>
            <p:cNvSpPr>
              <a:spLocks noChangeAspect="1"/>
            </p:cNvSpPr>
            <p:nvPr/>
          </p:nvSpPr>
          <p:spPr bwMode="gray">
            <a:xfrm>
              <a:off x="7791090" y="3867474"/>
              <a:ext cx="41344" cy="40162"/>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75" name="Freeform 114"/>
            <p:cNvSpPr>
              <a:spLocks noChangeAspect="1"/>
            </p:cNvSpPr>
            <p:nvPr/>
          </p:nvSpPr>
          <p:spPr bwMode="gray">
            <a:xfrm>
              <a:off x="7180476" y="3050284"/>
              <a:ext cx="1068574" cy="815445"/>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76" name="Freeform 115"/>
            <p:cNvSpPr>
              <a:spLocks noChangeAspect="1"/>
            </p:cNvSpPr>
            <p:nvPr/>
          </p:nvSpPr>
          <p:spPr bwMode="gray">
            <a:xfrm>
              <a:off x="8066183" y="3352365"/>
              <a:ext cx="109720" cy="132706"/>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77" name="Group 116"/>
            <p:cNvGrpSpPr>
              <a:grpSpLocks noChangeAspect="1"/>
            </p:cNvGrpSpPr>
            <p:nvPr/>
          </p:nvGrpSpPr>
          <p:grpSpPr bwMode="gray">
            <a:xfrm>
              <a:off x="6237522" y="1594009"/>
              <a:ext cx="2978333" cy="1802010"/>
              <a:chOff x="2730" y="960"/>
              <a:chExt cx="1873" cy="1032"/>
            </a:xfrm>
            <a:grpFill/>
          </p:grpSpPr>
          <p:grpSp>
            <p:nvGrpSpPr>
              <p:cNvPr id="352" name="Group 117"/>
              <p:cNvGrpSpPr>
                <a:grpSpLocks noChangeAspect="1"/>
              </p:cNvGrpSpPr>
              <p:nvPr/>
            </p:nvGrpSpPr>
            <p:grpSpPr bwMode="gray">
              <a:xfrm>
                <a:off x="3044" y="960"/>
                <a:ext cx="1473" cy="481"/>
                <a:chOff x="3044" y="960"/>
                <a:chExt cx="1473" cy="481"/>
              </a:xfrm>
              <a:grpFill/>
            </p:grpSpPr>
            <p:sp>
              <p:nvSpPr>
                <p:cNvPr id="356"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7"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8"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9"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0"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1"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2"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3"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4"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5"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6"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7"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8"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53"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4"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5"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78" name="Group 135"/>
            <p:cNvGrpSpPr>
              <a:grpSpLocks noChangeAspect="1"/>
            </p:cNvGrpSpPr>
            <p:nvPr/>
          </p:nvGrpSpPr>
          <p:grpSpPr bwMode="gray">
            <a:xfrm>
              <a:off x="6352012" y="3373319"/>
              <a:ext cx="648777" cy="644324"/>
              <a:chOff x="2802" y="1979"/>
              <a:chExt cx="408" cy="369"/>
            </a:xfrm>
            <a:grpFill/>
          </p:grpSpPr>
          <p:sp>
            <p:nvSpPr>
              <p:cNvPr id="323"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24" name="Group 137"/>
              <p:cNvGrpSpPr>
                <a:grpSpLocks noChangeAspect="1"/>
              </p:cNvGrpSpPr>
              <p:nvPr/>
            </p:nvGrpSpPr>
            <p:grpSpPr bwMode="gray">
              <a:xfrm>
                <a:off x="2889" y="2101"/>
                <a:ext cx="17" cy="51"/>
                <a:chOff x="2889" y="2101"/>
                <a:chExt cx="17" cy="51"/>
              </a:xfrm>
              <a:grpFill/>
            </p:grpSpPr>
            <p:sp>
              <p:nvSpPr>
                <p:cNvPr id="349"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0"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1"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25"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26" name="Group 142"/>
              <p:cNvGrpSpPr>
                <a:grpSpLocks noChangeAspect="1"/>
              </p:cNvGrpSpPr>
              <p:nvPr/>
            </p:nvGrpSpPr>
            <p:grpSpPr bwMode="gray">
              <a:xfrm>
                <a:off x="2896" y="2116"/>
                <a:ext cx="231" cy="189"/>
                <a:chOff x="2896" y="2116"/>
                <a:chExt cx="231" cy="189"/>
              </a:xfrm>
              <a:grpFill/>
            </p:grpSpPr>
            <p:sp>
              <p:nvSpPr>
                <p:cNvPr id="347"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8"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327" name="Group 145"/>
              <p:cNvGrpSpPr>
                <a:grpSpLocks noChangeAspect="1"/>
              </p:cNvGrpSpPr>
              <p:nvPr/>
            </p:nvGrpSpPr>
            <p:grpSpPr bwMode="gray">
              <a:xfrm>
                <a:off x="2984" y="2276"/>
                <a:ext cx="114" cy="72"/>
                <a:chOff x="2984" y="2276"/>
                <a:chExt cx="114" cy="72"/>
              </a:xfrm>
              <a:grpFill/>
            </p:grpSpPr>
            <p:sp>
              <p:nvSpPr>
                <p:cNvPr id="345"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6"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28"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29" name="Group 149"/>
              <p:cNvGrpSpPr>
                <a:grpSpLocks noChangeAspect="1"/>
              </p:cNvGrpSpPr>
              <p:nvPr/>
            </p:nvGrpSpPr>
            <p:grpSpPr bwMode="gray">
              <a:xfrm>
                <a:off x="3086" y="2189"/>
                <a:ext cx="85" cy="114"/>
                <a:chOff x="3086" y="2189"/>
                <a:chExt cx="85" cy="114"/>
              </a:xfrm>
              <a:grpFill/>
            </p:grpSpPr>
            <p:sp>
              <p:nvSpPr>
                <p:cNvPr id="343"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4"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30"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31" name="Group 153"/>
              <p:cNvGrpSpPr>
                <a:grpSpLocks noChangeAspect="1"/>
              </p:cNvGrpSpPr>
              <p:nvPr/>
            </p:nvGrpSpPr>
            <p:grpSpPr bwMode="gray">
              <a:xfrm>
                <a:off x="3000" y="2012"/>
                <a:ext cx="210" cy="192"/>
                <a:chOff x="3000" y="2012"/>
                <a:chExt cx="210" cy="192"/>
              </a:xfrm>
              <a:grpFill/>
            </p:grpSpPr>
            <p:sp>
              <p:nvSpPr>
                <p:cNvPr id="341"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2"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32"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33"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34"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35" name="Group 159"/>
              <p:cNvGrpSpPr>
                <a:grpSpLocks noChangeAspect="1"/>
              </p:cNvGrpSpPr>
              <p:nvPr/>
            </p:nvGrpSpPr>
            <p:grpSpPr bwMode="gray">
              <a:xfrm>
                <a:off x="2802" y="1979"/>
                <a:ext cx="205" cy="88"/>
                <a:chOff x="2802" y="1979"/>
                <a:chExt cx="205" cy="88"/>
              </a:xfrm>
              <a:grpFill/>
            </p:grpSpPr>
            <p:sp>
              <p:nvSpPr>
                <p:cNvPr id="339"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0"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36"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37"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38"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79" name="Freeform 165"/>
            <p:cNvSpPr>
              <a:spLocks noChangeAspect="1"/>
            </p:cNvSpPr>
            <p:nvPr/>
          </p:nvSpPr>
          <p:spPr bwMode="gray">
            <a:xfrm>
              <a:off x="6654139" y="3392526"/>
              <a:ext cx="54065" cy="61115"/>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0" name="Freeform 166"/>
            <p:cNvSpPr>
              <a:spLocks noChangeAspect="1"/>
            </p:cNvSpPr>
            <p:nvPr/>
          </p:nvSpPr>
          <p:spPr bwMode="gray">
            <a:xfrm>
              <a:off x="6708204" y="2983930"/>
              <a:ext cx="709202" cy="415580"/>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1" name="Freeform 167"/>
            <p:cNvSpPr>
              <a:spLocks noChangeAspect="1"/>
            </p:cNvSpPr>
            <p:nvPr/>
          </p:nvSpPr>
          <p:spPr bwMode="gray">
            <a:xfrm>
              <a:off x="6592124" y="3334904"/>
              <a:ext cx="117670" cy="62861"/>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2" name="Freeform 168"/>
            <p:cNvSpPr>
              <a:spLocks noChangeAspect="1"/>
            </p:cNvSpPr>
            <p:nvPr/>
          </p:nvSpPr>
          <p:spPr bwMode="gray">
            <a:xfrm>
              <a:off x="6873578" y="3280773"/>
              <a:ext cx="298946" cy="213028"/>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3" name="Freeform 169"/>
            <p:cNvSpPr>
              <a:spLocks noChangeAspect="1"/>
            </p:cNvSpPr>
            <p:nvPr/>
          </p:nvSpPr>
          <p:spPr bwMode="gray">
            <a:xfrm>
              <a:off x="6811563" y="3354111"/>
              <a:ext cx="248062" cy="188582"/>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84" name="Group 170"/>
            <p:cNvGrpSpPr>
              <a:grpSpLocks noChangeAspect="1"/>
            </p:cNvGrpSpPr>
            <p:nvPr/>
          </p:nvGrpSpPr>
          <p:grpSpPr bwMode="gray">
            <a:xfrm>
              <a:off x="6677991" y="3378557"/>
              <a:ext cx="96999" cy="85561"/>
              <a:chOff x="3007" y="1982"/>
              <a:chExt cx="61" cy="49"/>
            </a:xfrm>
            <a:grpFill/>
          </p:grpSpPr>
          <p:sp>
            <p:nvSpPr>
              <p:cNvPr id="321"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22"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85" name="Freeform 173"/>
            <p:cNvSpPr>
              <a:spLocks noChangeAspect="1"/>
            </p:cNvSpPr>
            <p:nvPr/>
          </p:nvSpPr>
          <p:spPr bwMode="gray">
            <a:xfrm>
              <a:off x="5469486" y="2542159"/>
              <a:ext cx="190817" cy="143183"/>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86" name="Group 222"/>
            <p:cNvGrpSpPr>
              <a:grpSpLocks noChangeAspect="1"/>
            </p:cNvGrpSpPr>
            <p:nvPr/>
          </p:nvGrpSpPr>
          <p:grpSpPr bwMode="gray">
            <a:xfrm>
              <a:off x="6083280" y="1594008"/>
              <a:ext cx="287816" cy="326528"/>
              <a:chOff x="3202" y="1036"/>
              <a:chExt cx="181" cy="187"/>
            </a:xfrm>
            <a:grpFill/>
          </p:grpSpPr>
          <p:sp>
            <p:nvSpPr>
              <p:cNvPr id="315"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6"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7"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8"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9"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20"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87" name="Freeform 229"/>
            <p:cNvSpPr>
              <a:spLocks noChangeAspect="1"/>
            </p:cNvSpPr>
            <p:nvPr/>
          </p:nvSpPr>
          <p:spPr bwMode="gray">
            <a:xfrm>
              <a:off x="5129196" y="2823286"/>
              <a:ext cx="6361" cy="6985"/>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8" name="Freeform 230"/>
            <p:cNvSpPr>
              <a:spLocks noChangeAspect="1"/>
            </p:cNvSpPr>
            <p:nvPr/>
          </p:nvSpPr>
          <p:spPr bwMode="gray">
            <a:xfrm>
              <a:off x="5467895" y="2189440"/>
              <a:ext cx="46115" cy="48892"/>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9" name="Freeform 231"/>
            <p:cNvSpPr>
              <a:spLocks noChangeAspect="1"/>
            </p:cNvSpPr>
            <p:nvPr/>
          </p:nvSpPr>
          <p:spPr bwMode="gray">
            <a:xfrm>
              <a:off x="5407470" y="2302938"/>
              <a:ext cx="46115" cy="34923"/>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0" name="Freeform 232"/>
            <p:cNvSpPr>
              <a:spLocks noChangeAspect="1"/>
            </p:cNvSpPr>
            <p:nvPr/>
          </p:nvSpPr>
          <p:spPr bwMode="gray">
            <a:xfrm>
              <a:off x="5130786" y="2818048"/>
              <a:ext cx="14312" cy="5239"/>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1" name="Freeform 233"/>
            <p:cNvSpPr>
              <a:spLocks noChangeAspect="1"/>
            </p:cNvSpPr>
            <p:nvPr/>
          </p:nvSpPr>
          <p:spPr bwMode="gray">
            <a:xfrm>
              <a:off x="4625121" y="1594008"/>
              <a:ext cx="965216" cy="1225786"/>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2" name="Freeform 234"/>
            <p:cNvSpPr>
              <a:spLocks noChangeAspect="1"/>
            </p:cNvSpPr>
            <p:nvPr/>
          </p:nvSpPr>
          <p:spPr bwMode="gray">
            <a:xfrm>
              <a:off x="4939969" y="2344846"/>
              <a:ext cx="52475" cy="57623"/>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3" name="Freeform 235"/>
            <p:cNvSpPr>
              <a:spLocks noChangeAspect="1"/>
            </p:cNvSpPr>
            <p:nvPr/>
          </p:nvSpPr>
          <p:spPr bwMode="gray">
            <a:xfrm>
              <a:off x="4695087" y="1848944"/>
              <a:ext cx="52475" cy="20954"/>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94" name="Group 236"/>
            <p:cNvGrpSpPr>
              <a:grpSpLocks noChangeAspect="1"/>
            </p:cNvGrpSpPr>
            <p:nvPr/>
          </p:nvGrpSpPr>
          <p:grpSpPr bwMode="gray">
            <a:xfrm>
              <a:off x="4478828" y="4021134"/>
              <a:ext cx="809382" cy="1501675"/>
              <a:chOff x="1624" y="2350"/>
              <a:chExt cx="509" cy="860"/>
            </a:xfrm>
            <a:grpFill/>
          </p:grpSpPr>
          <p:sp>
            <p:nvSpPr>
              <p:cNvPr id="290"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1"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2"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3"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4"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5"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6"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7"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8"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9"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0"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1"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2"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3"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4"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5"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6"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7"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8"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9"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0"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1"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2"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3"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4"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95" name="Freeform 262"/>
            <p:cNvSpPr>
              <a:spLocks noChangeAspect="1"/>
            </p:cNvSpPr>
            <p:nvPr/>
          </p:nvSpPr>
          <p:spPr bwMode="gray">
            <a:xfrm>
              <a:off x="4369109" y="3970497"/>
              <a:ext cx="74737" cy="82069"/>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6" name="Freeform 263"/>
            <p:cNvSpPr>
              <a:spLocks noChangeAspect="1"/>
            </p:cNvSpPr>
            <p:nvPr/>
          </p:nvSpPr>
          <p:spPr bwMode="gray">
            <a:xfrm>
              <a:off x="4448616" y="4075265"/>
              <a:ext cx="101769" cy="47146"/>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7" name="Freeform 264"/>
            <p:cNvSpPr>
              <a:spLocks noChangeAspect="1"/>
            </p:cNvSpPr>
            <p:nvPr/>
          </p:nvSpPr>
          <p:spPr bwMode="gray">
            <a:xfrm>
              <a:off x="4288012" y="3914620"/>
              <a:ext cx="68377" cy="82069"/>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8" name="Freeform 265"/>
            <p:cNvSpPr>
              <a:spLocks noChangeAspect="1"/>
            </p:cNvSpPr>
            <p:nvPr/>
          </p:nvSpPr>
          <p:spPr bwMode="gray">
            <a:xfrm>
              <a:off x="4340487" y="3902397"/>
              <a:ext cx="19082" cy="506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9" name="Freeform 266"/>
            <p:cNvSpPr>
              <a:spLocks noChangeAspect="1"/>
            </p:cNvSpPr>
            <p:nvPr/>
          </p:nvSpPr>
          <p:spPr bwMode="gray">
            <a:xfrm>
              <a:off x="4326175" y="3982719"/>
              <a:ext cx="39754" cy="24446"/>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0" name="Freeform 267"/>
            <p:cNvSpPr>
              <a:spLocks noChangeAspect="1"/>
            </p:cNvSpPr>
            <p:nvPr/>
          </p:nvSpPr>
          <p:spPr bwMode="gray">
            <a:xfrm>
              <a:off x="4399321" y="4045580"/>
              <a:ext cx="57245" cy="55876"/>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1" name="Freeform 268"/>
            <p:cNvSpPr>
              <a:spLocks noChangeAspect="1"/>
            </p:cNvSpPr>
            <p:nvPr/>
          </p:nvSpPr>
          <p:spPr bwMode="gray">
            <a:xfrm>
              <a:off x="4337306" y="3951289"/>
              <a:ext cx="106540" cy="59369"/>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2" name="Freeform 269"/>
            <p:cNvSpPr>
              <a:spLocks noChangeAspect="1"/>
            </p:cNvSpPr>
            <p:nvPr/>
          </p:nvSpPr>
          <p:spPr bwMode="gray">
            <a:xfrm>
              <a:off x="3855493" y="3602062"/>
              <a:ext cx="526337" cy="377165"/>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03" name="Group 270"/>
            <p:cNvGrpSpPr>
              <a:grpSpLocks noChangeAspect="1"/>
            </p:cNvGrpSpPr>
            <p:nvPr/>
          </p:nvGrpSpPr>
          <p:grpSpPr bwMode="gray">
            <a:xfrm>
              <a:off x="2976146" y="2285477"/>
              <a:ext cx="1757105" cy="1480721"/>
              <a:chOff x="679" y="1356"/>
              <a:chExt cx="1105" cy="848"/>
            </a:xfrm>
            <a:grpFill/>
          </p:grpSpPr>
          <p:grpSp>
            <p:nvGrpSpPr>
              <p:cNvPr id="278" name="Group 271"/>
              <p:cNvGrpSpPr>
                <a:grpSpLocks noChangeAspect="1"/>
              </p:cNvGrpSpPr>
              <p:nvPr/>
            </p:nvGrpSpPr>
            <p:grpSpPr bwMode="gray">
              <a:xfrm>
                <a:off x="679" y="1356"/>
                <a:ext cx="411" cy="413"/>
                <a:chOff x="679" y="1356"/>
                <a:chExt cx="411" cy="413"/>
              </a:xfrm>
              <a:grpFill/>
            </p:grpSpPr>
            <p:sp>
              <p:nvSpPr>
                <p:cNvPr id="285"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6"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7"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8" name="Freeform 275"/>
                <p:cNvSpPr>
                  <a:spLocks noChangeAspect="1"/>
                </p:cNvSpPr>
                <p:nvPr/>
              </p:nvSpPr>
              <p:spPr bwMode="gray">
                <a:xfrm>
                  <a:off x="679"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9"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279" name="Group 277"/>
              <p:cNvGrpSpPr>
                <a:grpSpLocks noChangeAspect="1"/>
              </p:cNvGrpSpPr>
              <p:nvPr/>
            </p:nvGrpSpPr>
            <p:grpSpPr bwMode="gray">
              <a:xfrm>
                <a:off x="1149" y="1865"/>
                <a:ext cx="635" cy="339"/>
                <a:chOff x="1149" y="1865"/>
                <a:chExt cx="635" cy="339"/>
              </a:xfrm>
              <a:grpFill/>
            </p:grpSpPr>
            <p:sp>
              <p:nvSpPr>
                <p:cNvPr id="280"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1"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2"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3"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4"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grpSp>
          <p:nvGrpSpPr>
            <p:cNvPr id="104" name="Group 283"/>
            <p:cNvGrpSpPr>
              <a:grpSpLocks noChangeAspect="1"/>
            </p:cNvGrpSpPr>
            <p:nvPr/>
          </p:nvGrpSpPr>
          <p:grpSpPr bwMode="gray">
            <a:xfrm>
              <a:off x="3437287" y="1594008"/>
              <a:ext cx="1540846" cy="1784549"/>
              <a:chOff x="969" y="960"/>
              <a:chExt cx="969" cy="1022"/>
            </a:xfrm>
            <a:grpFill/>
          </p:grpSpPr>
          <p:sp>
            <p:nvSpPr>
              <p:cNvPr id="249"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0"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1"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2"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3"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4"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5"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6"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7"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8"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9"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0"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1"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2"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3"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4"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5"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6"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7"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8"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9"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0"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1"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2"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3"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4"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5"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6"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7"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105" name="Freeform 313"/>
            <p:cNvSpPr>
              <a:spLocks noChangeAspect="1"/>
            </p:cNvSpPr>
            <p:nvPr/>
          </p:nvSpPr>
          <p:spPr bwMode="gray">
            <a:xfrm rot="21085610">
              <a:off x="4534484" y="3703338"/>
              <a:ext cx="12721" cy="6985"/>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6" name="Freeform 314"/>
            <p:cNvSpPr>
              <a:spLocks noChangeAspect="1"/>
            </p:cNvSpPr>
            <p:nvPr/>
          </p:nvSpPr>
          <p:spPr bwMode="gray">
            <a:xfrm rot="21085610">
              <a:off x="4555155" y="3705084"/>
              <a:ext cx="1591" cy="17461"/>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7" name="Freeform 315"/>
            <p:cNvSpPr>
              <a:spLocks noChangeAspect="1"/>
            </p:cNvSpPr>
            <p:nvPr/>
          </p:nvSpPr>
          <p:spPr bwMode="gray">
            <a:xfrm rot="21085610">
              <a:off x="4555155" y="3745245"/>
              <a:ext cx="3180" cy="1747"/>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8" name="Freeform 316"/>
            <p:cNvSpPr>
              <a:spLocks noChangeAspect="1"/>
            </p:cNvSpPr>
            <p:nvPr/>
          </p:nvSpPr>
          <p:spPr bwMode="gray">
            <a:xfrm rot="21085610">
              <a:off x="4547205" y="3743499"/>
              <a:ext cx="6361" cy="20954"/>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9" name="Freeform 317"/>
            <p:cNvSpPr>
              <a:spLocks noChangeAspect="1"/>
            </p:cNvSpPr>
            <p:nvPr/>
          </p:nvSpPr>
          <p:spPr bwMode="gray">
            <a:xfrm rot="21085610">
              <a:off x="4555155" y="3767945"/>
              <a:ext cx="1591" cy="10477"/>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0" name="Freeform 318"/>
            <p:cNvSpPr>
              <a:spLocks noChangeAspect="1"/>
            </p:cNvSpPr>
            <p:nvPr/>
          </p:nvSpPr>
          <p:spPr bwMode="gray">
            <a:xfrm rot="21085610">
              <a:off x="4569467" y="3738260"/>
              <a:ext cx="1591" cy="13969"/>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1" name="Freeform 319"/>
            <p:cNvSpPr>
              <a:spLocks noChangeAspect="1"/>
            </p:cNvSpPr>
            <p:nvPr/>
          </p:nvSpPr>
          <p:spPr bwMode="gray">
            <a:xfrm rot="21085610">
              <a:off x="4577417" y="3750484"/>
              <a:ext cx="4771" cy="15716"/>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2" name="Freeform 320"/>
            <p:cNvSpPr>
              <a:spLocks noChangeAspect="1"/>
            </p:cNvSpPr>
            <p:nvPr/>
          </p:nvSpPr>
          <p:spPr bwMode="gray">
            <a:xfrm rot="21085610">
              <a:off x="4591729" y="3762706"/>
              <a:ext cx="3180" cy="3492"/>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3" name="Freeform 321"/>
            <p:cNvSpPr>
              <a:spLocks noChangeAspect="1"/>
            </p:cNvSpPr>
            <p:nvPr/>
          </p:nvSpPr>
          <p:spPr bwMode="gray">
            <a:xfrm rot="21085610">
              <a:off x="4585368" y="3778422"/>
              <a:ext cx="4771" cy="17461"/>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4" name="Freeform 322"/>
            <p:cNvSpPr>
              <a:spLocks noChangeAspect="1"/>
            </p:cNvSpPr>
            <p:nvPr/>
          </p:nvSpPr>
          <p:spPr bwMode="gray">
            <a:xfrm rot="21085610">
              <a:off x="4599679" y="3794137"/>
              <a:ext cx="4771" cy="15716"/>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5" name="Freeform 323"/>
            <p:cNvSpPr>
              <a:spLocks noChangeAspect="1"/>
            </p:cNvSpPr>
            <p:nvPr/>
          </p:nvSpPr>
          <p:spPr bwMode="gray">
            <a:xfrm rot="21085610">
              <a:off x="4612400" y="3804613"/>
              <a:ext cx="4771" cy="1747"/>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6" name="Freeform 324"/>
            <p:cNvSpPr>
              <a:spLocks noChangeAspect="1"/>
            </p:cNvSpPr>
            <p:nvPr/>
          </p:nvSpPr>
          <p:spPr bwMode="gray">
            <a:xfrm rot="21085610">
              <a:off x="4623532" y="3811598"/>
              <a:ext cx="9541" cy="6985"/>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7" name="Freeform 325"/>
            <p:cNvSpPr>
              <a:spLocks noChangeAspect="1"/>
            </p:cNvSpPr>
            <p:nvPr/>
          </p:nvSpPr>
          <p:spPr bwMode="gray">
            <a:xfrm rot="21085610">
              <a:off x="4610810" y="3830806"/>
              <a:ext cx="6361" cy="10477"/>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8" name="Freeform 326"/>
            <p:cNvSpPr>
              <a:spLocks noChangeAspect="1"/>
            </p:cNvSpPr>
            <p:nvPr/>
          </p:nvSpPr>
          <p:spPr bwMode="gray">
            <a:xfrm rot="21085610">
              <a:off x="4553565" y="3766198"/>
              <a:ext cx="3180" cy="5239"/>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9" name="Freeform 327"/>
            <p:cNvSpPr>
              <a:spLocks noChangeAspect="1"/>
            </p:cNvSpPr>
            <p:nvPr/>
          </p:nvSpPr>
          <p:spPr bwMode="gray">
            <a:xfrm rot="21085610">
              <a:off x="4521763" y="3748737"/>
              <a:ext cx="1591" cy="6985"/>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0" name="Freeform 328"/>
            <p:cNvSpPr>
              <a:spLocks noChangeAspect="1"/>
            </p:cNvSpPr>
            <p:nvPr/>
          </p:nvSpPr>
          <p:spPr bwMode="gray">
            <a:xfrm rot="21085610">
              <a:off x="4518582" y="3757468"/>
              <a:ext cx="3180" cy="3492"/>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1" name="Freeform 329"/>
            <p:cNvSpPr>
              <a:spLocks noChangeAspect="1"/>
            </p:cNvSpPr>
            <p:nvPr/>
          </p:nvSpPr>
          <p:spPr bwMode="gray">
            <a:xfrm rot="21085610">
              <a:off x="4509041" y="3760961"/>
              <a:ext cx="6361" cy="6985"/>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2" name="Freeform 330"/>
            <p:cNvSpPr>
              <a:spLocks noChangeAspect="1"/>
            </p:cNvSpPr>
            <p:nvPr/>
          </p:nvSpPr>
          <p:spPr bwMode="gray">
            <a:xfrm rot="20552049">
              <a:off x="4551975" y="3911128"/>
              <a:ext cx="23853" cy="19208"/>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3" name="Freeform 331"/>
            <p:cNvSpPr>
              <a:spLocks noChangeAspect="1"/>
            </p:cNvSpPr>
            <p:nvPr/>
          </p:nvSpPr>
          <p:spPr bwMode="gray">
            <a:xfrm rot="20552049">
              <a:off x="4617171" y="3848267"/>
              <a:ext cx="38163" cy="57623"/>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4" name="Freeform 332"/>
            <p:cNvSpPr>
              <a:spLocks noChangeAspect="1"/>
            </p:cNvSpPr>
            <p:nvPr/>
          </p:nvSpPr>
          <p:spPr bwMode="gray">
            <a:xfrm rot="20552049">
              <a:off x="4731661" y="3883190"/>
              <a:ext cx="1591" cy="1747"/>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5" name="Freeform 333"/>
            <p:cNvSpPr>
              <a:spLocks noChangeAspect="1"/>
            </p:cNvSpPr>
            <p:nvPr/>
          </p:nvSpPr>
          <p:spPr bwMode="gray">
            <a:xfrm rot="20552049">
              <a:off x="4753923" y="3930335"/>
              <a:ext cx="3180" cy="1222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6" name="Freeform 334"/>
            <p:cNvSpPr>
              <a:spLocks noChangeAspect="1"/>
            </p:cNvSpPr>
            <p:nvPr/>
          </p:nvSpPr>
          <p:spPr bwMode="gray">
            <a:xfrm rot="20552049">
              <a:off x="4777775" y="4015896"/>
              <a:ext cx="3180" cy="5239"/>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7" name="Freeform 335"/>
            <p:cNvSpPr>
              <a:spLocks noChangeAspect="1"/>
            </p:cNvSpPr>
            <p:nvPr/>
          </p:nvSpPr>
          <p:spPr bwMode="gray">
            <a:xfrm rot="20552049">
              <a:off x="4771414" y="4031611"/>
              <a:ext cx="9541" cy="17461"/>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8" name="Freeform 336"/>
            <p:cNvSpPr>
              <a:spLocks noChangeAspect="1"/>
            </p:cNvSpPr>
            <p:nvPr/>
          </p:nvSpPr>
          <p:spPr bwMode="gray">
            <a:xfrm rot="20552049">
              <a:off x="4598089" y="3855252"/>
              <a:ext cx="1591" cy="3492"/>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29" name="Group 337"/>
            <p:cNvGrpSpPr>
              <a:grpSpLocks noChangeAspect="1"/>
            </p:cNvGrpSpPr>
            <p:nvPr/>
          </p:nvGrpSpPr>
          <p:grpSpPr bwMode="gray">
            <a:xfrm>
              <a:off x="4590138" y="3858744"/>
              <a:ext cx="28623" cy="48892"/>
              <a:chOff x="1694" y="2257"/>
              <a:chExt cx="18" cy="28"/>
            </a:xfrm>
            <a:grpFill/>
          </p:grpSpPr>
          <p:sp>
            <p:nvSpPr>
              <p:cNvPr id="247"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8"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130" name="Freeform 340"/>
            <p:cNvSpPr>
              <a:spLocks noChangeAspect="1"/>
            </p:cNvSpPr>
            <p:nvPr/>
          </p:nvSpPr>
          <p:spPr bwMode="gray">
            <a:xfrm rot="20552049">
              <a:off x="4668055" y="3869221"/>
              <a:ext cx="15901" cy="13969"/>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1" name="Freeform 341"/>
            <p:cNvSpPr>
              <a:spLocks noChangeAspect="1"/>
            </p:cNvSpPr>
            <p:nvPr/>
          </p:nvSpPr>
          <p:spPr bwMode="gray">
            <a:xfrm rot="20552049">
              <a:off x="4765054" y="3970497"/>
              <a:ext cx="0" cy="5239"/>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2" name="Freeform 342"/>
            <p:cNvSpPr>
              <a:spLocks noChangeAspect="1"/>
            </p:cNvSpPr>
            <p:nvPr/>
          </p:nvSpPr>
          <p:spPr bwMode="gray">
            <a:xfrm rot="20552049">
              <a:off x="4738022" y="3897159"/>
              <a:ext cx="4771" cy="1222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3" name="Freeform 343"/>
            <p:cNvSpPr>
              <a:spLocks noChangeAspect="1"/>
            </p:cNvSpPr>
            <p:nvPr/>
          </p:nvSpPr>
          <p:spPr bwMode="gray">
            <a:xfrm rot="20552049">
              <a:off x="4691907" y="3865729"/>
              <a:ext cx="0" cy="1747"/>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4" name="Freeform 344"/>
            <p:cNvSpPr>
              <a:spLocks noChangeAspect="1"/>
            </p:cNvSpPr>
            <p:nvPr/>
          </p:nvSpPr>
          <p:spPr bwMode="gray">
            <a:xfrm rot="20552049">
              <a:off x="4695087" y="3879698"/>
              <a:ext cx="1591" cy="3492"/>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5" name="Freeform 345"/>
            <p:cNvSpPr>
              <a:spLocks noChangeAspect="1"/>
            </p:cNvSpPr>
            <p:nvPr/>
          </p:nvSpPr>
          <p:spPr bwMode="gray">
            <a:xfrm rot="20552049">
              <a:off x="4745972" y="3916366"/>
              <a:ext cx="3180" cy="8731"/>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6" name="Freeform 346"/>
            <p:cNvSpPr>
              <a:spLocks noChangeAspect="1"/>
            </p:cNvSpPr>
            <p:nvPr/>
          </p:nvSpPr>
          <p:spPr bwMode="gray">
            <a:xfrm rot="20552049">
              <a:off x="4765054" y="3998435"/>
              <a:ext cx="1591" cy="5239"/>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7" name="Freeform 347"/>
            <p:cNvSpPr>
              <a:spLocks noChangeAspect="1"/>
            </p:cNvSpPr>
            <p:nvPr/>
          </p:nvSpPr>
          <p:spPr bwMode="gray">
            <a:xfrm rot="20552049">
              <a:off x="4459747" y="3806360"/>
              <a:ext cx="117670" cy="85561"/>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8" name="Freeform 348"/>
            <p:cNvSpPr>
              <a:spLocks noChangeAspect="1"/>
            </p:cNvSpPr>
            <p:nvPr/>
          </p:nvSpPr>
          <p:spPr bwMode="gray">
            <a:xfrm rot="20552049">
              <a:off x="4478828" y="3851760"/>
              <a:ext cx="4771" cy="10477"/>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9" name="Freeform 349"/>
            <p:cNvSpPr>
              <a:spLocks noChangeAspect="1"/>
            </p:cNvSpPr>
            <p:nvPr/>
          </p:nvSpPr>
          <p:spPr bwMode="gray">
            <a:xfrm rot="20552049">
              <a:off x="4521763" y="3816837"/>
              <a:ext cx="11131" cy="15716"/>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0" name="Freeform 350"/>
            <p:cNvSpPr>
              <a:spLocks noChangeAspect="1"/>
            </p:cNvSpPr>
            <p:nvPr/>
          </p:nvSpPr>
          <p:spPr bwMode="gray">
            <a:xfrm rot="20552049">
              <a:off x="4720530" y="3879698"/>
              <a:ext cx="0" cy="5239"/>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1" name="Freeform 351"/>
            <p:cNvSpPr>
              <a:spLocks noChangeAspect="1"/>
            </p:cNvSpPr>
            <p:nvPr/>
          </p:nvSpPr>
          <p:spPr bwMode="gray">
            <a:xfrm rot="20552049">
              <a:off x="4761873" y="3953035"/>
              <a:ext cx="1591" cy="6985"/>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42" name="Group 362"/>
            <p:cNvGrpSpPr/>
            <p:nvPr/>
          </p:nvGrpSpPr>
          <p:grpSpPr bwMode="gray">
            <a:xfrm>
              <a:off x="5717548" y="2301193"/>
              <a:ext cx="880939" cy="1220548"/>
              <a:chOff x="4580731" y="1911697"/>
              <a:chExt cx="879476" cy="1109663"/>
            </a:xfrm>
            <a:grpFill/>
          </p:grpSpPr>
          <p:sp>
            <p:nvSpPr>
              <p:cNvPr id="198"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9"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0"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201" name="Group 178"/>
              <p:cNvGrpSpPr>
                <a:grpSpLocks noChangeAspect="1"/>
              </p:cNvGrpSpPr>
              <p:nvPr/>
            </p:nvGrpSpPr>
            <p:grpSpPr bwMode="gray">
              <a:xfrm>
                <a:off x="4876006" y="2765772"/>
                <a:ext cx="204788" cy="242888"/>
                <a:chOff x="2589" y="1903"/>
                <a:chExt cx="129" cy="153"/>
              </a:xfrm>
              <a:grpFill/>
            </p:grpSpPr>
            <p:sp>
              <p:nvSpPr>
                <p:cNvPr id="244"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5"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6"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202" name="Freeform 201"/>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3" name="Freeform 202"/>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4" name="Freeform 203"/>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5" name="Freeform 204"/>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6" name="Freeform 205"/>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7" name="Freeform 206"/>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8" name="Freeform 207"/>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209" name="Group 208"/>
              <p:cNvGrpSpPr>
                <a:grpSpLocks noChangeAspect="1"/>
              </p:cNvGrpSpPr>
              <p:nvPr/>
            </p:nvGrpSpPr>
            <p:grpSpPr bwMode="gray">
              <a:xfrm>
                <a:off x="4679156" y="2659410"/>
                <a:ext cx="247650" cy="244475"/>
                <a:chOff x="2465" y="1836"/>
                <a:chExt cx="156" cy="154"/>
              </a:xfrm>
              <a:grpFill/>
            </p:grpSpPr>
            <p:sp>
              <p:nvSpPr>
                <p:cNvPr id="242"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3"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210" name="Group 192"/>
              <p:cNvGrpSpPr>
                <a:grpSpLocks noChangeAspect="1"/>
              </p:cNvGrpSpPr>
              <p:nvPr/>
            </p:nvGrpSpPr>
            <p:grpSpPr bwMode="gray">
              <a:xfrm>
                <a:off x="4620419" y="2430810"/>
                <a:ext cx="171450" cy="258763"/>
                <a:chOff x="2428" y="1692"/>
                <a:chExt cx="108" cy="163"/>
              </a:xfrm>
              <a:grpFill/>
            </p:grpSpPr>
            <p:sp>
              <p:nvSpPr>
                <p:cNvPr id="240"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1"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211"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2"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3"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4"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215" name="Group 199"/>
              <p:cNvGrpSpPr>
                <a:grpSpLocks noChangeAspect="1"/>
              </p:cNvGrpSpPr>
              <p:nvPr/>
            </p:nvGrpSpPr>
            <p:grpSpPr bwMode="gray">
              <a:xfrm>
                <a:off x="5033169" y="2808635"/>
                <a:ext cx="68263" cy="68263"/>
                <a:chOff x="2688" y="1930"/>
                <a:chExt cx="43" cy="43"/>
              </a:xfrm>
              <a:grpFill/>
            </p:grpSpPr>
            <p:sp>
              <p:nvSpPr>
                <p:cNvPr id="238"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9"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216"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7"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8"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9"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0"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1"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2"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3"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4"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5"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6"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7"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8"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9"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0"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1"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2"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3"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4"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235" name="Group 359"/>
              <p:cNvGrpSpPr/>
              <p:nvPr/>
            </p:nvGrpSpPr>
            <p:grpSpPr bwMode="gray">
              <a:xfrm>
                <a:off x="5080794" y="2788583"/>
                <a:ext cx="75600" cy="108000"/>
                <a:chOff x="4160739" y="2986112"/>
                <a:chExt cx="187325" cy="233362"/>
              </a:xfrm>
              <a:grpFill/>
            </p:grpSpPr>
            <p:sp>
              <p:nvSpPr>
                <p:cNvPr id="236"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7"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grpSp>
          <p:nvGrpSpPr>
            <p:cNvPr id="143" name="Group 368"/>
            <p:cNvGrpSpPr/>
            <p:nvPr/>
          </p:nvGrpSpPr>
          <p:grpSpPr bwMode="gray">
            <a:xfrm>
              <a:off x="5591926" y="3492056"/>
              <a:ext cx="1198965" cy="1473737"/>
              <a:chOff x="4455318" y="2994372"/>
              <a:chExt cx="1196974" cy="1339850"/>
            </a:xfrm>
            <a:grpFill/>
          </p:grpSpPr>
          <p:sp>
            <p:nvSpPr>
              <p:cNvPr id="144" name="Freeform 14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5" name="Freeform 14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46" name="Group 367"/>
              <p:cNvGrpSpPr/>
              <p:nvPr/>
            </p:nvGrpSpPr>
            <p:grpSpPr bwMode="gray">
              <a:xfrm>
                <a:off x="4455318" y="2994372"/>
                <a:ext cx="1196974" cy="1339850"/>
                <a:chOff x="4455318" y="2994372"/>
                <a:chExt cx="1196974" cy="1339850"/>
              </a:xfrm>
              <a:grpFill/>
            </p:grpSpPr>
            <p:sp>
              <p:nvSpPr>
                <p:cNvPr id="147" name="Freeform 14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8" name="Freeform 14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9" name="Freeform 14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0" name="Freeform 14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1" name="Freeform 15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2" name="Freeform 15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3" name="Freeform 15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4" name="Freeform 15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5" name="Freeform 15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6" name="Freeform 15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7" name="Freeform 15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8" name="Freeform 15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9" name="Freeform 15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0" name="Freeform 15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1"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2" name="Freeform 16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3" name="Freeform 16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4" name="Freeform 16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5" name="Freeform 16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66" name="Group 25"/>
                <p:cNvGrpSpPr>
                  <a:grpSpLocks noChangeAspect="1"/>
                </p:cNvGrpSpPr>
                <p:nvPr/>
              </p:nvGrpSpPr>
              <p:grpSpPr bwMode="gray">
                <a:xfrm>
                  <a:off x="4961730" y="3769072"/>
                  <a:ext cx="219075" cy="239713"/>
                  <a:chOff x="2643" y="2535"/>
                  <a:chExt cx="138" cy="151"/>
                </a:xfrm>
                <a:grpFill/>
              </p:grpSpPr>
              <p:sp>
                <p:nvSpPr>
                  <p:cNvPr id="196"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7"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167"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8"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9"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0"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1"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2"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3"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4"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5"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6"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7"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8"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9"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0"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1"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2"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3"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4"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5"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6"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7"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8"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9"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0"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1"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2"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93" name="Group 364"/>
                <p:cNvGrpSpPr>
                  <a:grpSpLocks noChangeAspect="1"/>
                </p:cNvGrpSpPr>
                <p:nvPr/>
              </p:nvGrpSpPr>
              <p:grpSpPr bwMode="gray">
                <a:xfrm>
                  <a:off x="5141117" y="3280172"/>
                  <a:ext cx="289379" cy="349200"/>
                  <a:chOff x="3548063" y="12700"/>
                  <a:chExt cx="5667375" cy="6838950"/>
                </a:xfrm>
                <a:grpFill/>
              </p:grpSpPr>
              <p:sp>
                <p:nvSpPr>
                  <p:cNvPr id="194"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cs typeface="+mn-ea"/>
                      <a:sym typeface="+mn-lt"/>
                    </a:endParaRPr>
                  </a:p>
                </p:txBody>
              </p:sp>
              <p:sp>
                <p:nvSpPr>
                  <p:cNvPr id="195"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cs typeface="+mn-ea"/>
                      <a:sym typeface="+mn-lt"/>
                    </a:endParaRPr>
                  </a:p>
                </p:txBody>
              </p:sp>
            </p:grpSp>
          </p:grpSp>
        </p:grpSp>
      </p:grpSp>
      <p:sp>
        <p:nvSpPr>
          <p:cNvPr id="11" name="Oval 10"/>
          <p:cNvSpPr/>
          <p:nvPr/>
        </p:nvSpPr>
        <p:spPr>
          <a:xfrm>
            <a:off x="1560771" y="2679094"/>
            <a:ext cx="542261" cy="5422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Freeform 11"/>
          <p:cNvSpPr/>
          <p:nvPr/>
        </p:nvSpPr>
        <p:spPr>
          <a:xfrm>
            <a:off x="1731901" y="2778349"/>
            <a:ext cx="200000" cy="343751"/>
          </a:xfrm>
          <a:custGeom>
            <a:avLst/>
            <a:gdLst/>
            <a:ahLst/>
            <a:cxnLst/>
            <a:rect l="l" t="t" r="r" b="b"/>
            <a:pathLst>
              <a:path w="234042" h="402261">
                <a:moveTo>
                  <a:pt x="43883" y="109707"/>
                </a:moveTo>
                <a:lnTo>
                  <a:pt x="190159" y="109707"/>
                </a:lnTo>
                <a:cubicBezTo>
                  <a:pt x="202349" y="109707"/>
                  <a:pt x="212710" y="113974"/>
                  <a:pt x="221243" y="122507"/>
                </a:cubicBezTo>
                <a:cubicBezTo>
                  <a:pt x="229776" y="131039"/>
                  <a:pt x="234042" y="141401"/>
                  <a:pt x="234042" y="153590"/>
                </a:cubicBezTo>
                <a:lnTo>
                  <a:pt x="234042" y="248670"/>
                </a:lnTo>
                <a:cubicBezTo>
                  <a:pt x="234042" y="254765"/>
                  <a:pt x="231909" y="259946"/>
                  <a:pt x="227643" y="264212"/>
                </a:cubicBezTo>
                <a:cubicBezTo>
                  <a:pt x="223376" y="268479"/>
                  <a:pt x="218196" y="270612"/>
                  <a:pt x="212101" y="270612"/>
                </a:cubicBezTo>
                <a:cubicBezTo>
                  <a:pt x="206006" y="270612"/>
                  <a:pt x="200825" y="268479"/>
                  <a:pt x="196559" y="264212"/>
                </a:cubicBezTo>
                <a:cubicBezTo>
                  <a:pt x="192293" y="259946"/>
                  <a:pt x="190159" y="254765"/>
                  <a:pt x="190159" y="248670"/>
                </a:cubicBezTo>
                <a:lnTo>
                  <a:pt x="190159" y="168218"/>
                </a:lnTo>
                <a:lnTo>
                  <a:pt x="175532" y="168218"/>
                </a:lnTo>
                <a:lnTo>
                  <a:pt x="175532" y="376662"/>
                </a:lnTo>
                <a:cubicBezTo>
                  <a:pt x="175532" y="383672"/>
                  <a:pt x="173018" y="389690"/>
                  <a:pt x="167989" y="394719"/>
                </a:cubicBezTo>
                <a:cubicBezTo>
                  <a:pt x="162961" y="399747"/>
                  <a:pt x="156942" y="402261"/>
                  <a:pt x="149933" y="402261"/>
                </a:cubicBezTo>
                <a:cubicBezTo>
                  <a:pt x="142924" y="402261"/>
                  <a:pt x="136906" y="399747"/>
                  <a:pt x="131877" y="394719"/>
                </a:cubicBezTo>
                <a:cubicBezTo>
                  <a:pt x="126849" y="389690"/>
                  <a:pt x="124335" y="383672"/>
                  <a:pt x="124335" y="376662"/>
                </a:cubicBezTo>
                <a:lnTo>
                  <a:pt x="124335" y="270612"/>
                </a:lnTo>
                <a:lnTo>
                  <a:pt x="109707" y="270612"/>
                </a:lnTo>
                <a:lnTo>
                  <a:pt x="109707" y="376662"/>
                </a:lnTo>
                <a:cubicBezTo>
                  <a:pt x="109707" y="383672"/>
                  <a:pt x="107193" y="389690"/>
                  <a:pt x="102165" y="394719"/>
                </a:cubicBezTo>
                <a:cubicBezTo>
                  <a:pt x="97137" y="399747"/>
                  <a:pt x="91118" y="402261"/>
                  <a:pt x="84109" y="402261"/>
                </a:cubicBezTo>
                <a:cubicBezTo>
                  <a:pt x="77100" y="402261"/>
                  <a:pt x="71081" y="399747"/>
                  <a:pt x="66053" y="394719"/>
                </a:cubicBezTo>
                <a:cubicBezTo>
                  <a:pt x="61024" y="389690"/>
                  <a:pt x="58510" y="383672"/>
                  <a:pt x="58510" y="376662"/>
                </a:cubicBezTo>
                <a:lnTo>
                  <a:pt x="58510" y="168218"/>
                </a:lnTo>
                <a:lnTo>
                  <a:pt x="43883" y="168218"/>
                </a:lnTo>
                <a:lnTo>
                  <a:pt x="43883" y="248670"/>
                </a:lnTo>
                <a:cubicBezTo>
                  <a:pt x="43883" y="254765"/>
                  <a:pt x="41749" y="259946"/>
                  <a:pt x="37483" y="264212"/>
                </a:cubicBezTo>
                <a:cubicBezTo>
                  <a:pt x="33217" y="268479"/>
                  <a:pt x="28036" y="270612"/>
                  <a:pt x="21941" y="270612"/>
                </a:cubicBezTo>
                <a:cubicBezTo>
                  <a:pt x="15846" y="270612"/>
                  <a:pt x="10666" y="268479"/>
                  <a:pt x="6399" y="264212"/>
                </a:cubicBezTo>
                <a:cubicBezTo>
                  <a:pt x="2133" y="259946"/>
                  <a:pt x="0" y="254765"/>
                  <a:pt x="0" y="248670"/>
                </a:cubicBezTo>
                <a:lnTo>
                  <a:pt x="0" y="153590"/>
                </a:lnTo>
                <a:cubicBezTo>
                  <a:pt x="0" y="141401"/>
                  <a:pt x="4266" y="131039"/>
                  <a:pt x="12799" y="122507"/>
                </a:cubicBezTo>
                <a:cubicBezTo>
                  <a:pt x="21332" y="113974"/>
                  <a:pt x="31693" y="109707"/>
                  <a:pt x="43883" y="109707"/>
                </a:cubicBezTo>
                <a:close/>
                <a:moveTo>
                  <a:pt x="117021" y="0"/>
                </a:moveTo>
                <a:cubicBezTo>
                  <a:pt x="131192" y="0"/>
                  <a:pt x="143267" y="4990"/>
                  <a:pt x="153247" y="14970"/>
                </a:cubicBezTo>
                <a:cubicBezTo>
                  <a:pt x="163228" y="24951"/>
                  <a:pt x="168218" y="37026"/>
                  <a:pt x="168218" y="51197"/>
                </a:cubicBezTo>
                <a:cubicBezTo>
                  <a:pt x="168218" y="65367"/>
                  <a:pt x="163228" y="77443"/>
                  <a:pt x="153247" y="87423"/>
                </a:cubicBezTo>
                <a:cubicBezTo>
                  <a:pt x="143267" y="97403"/>
                  <a:pt x="131192" y="102394"/>
                  <a:pt x="117021" y="102394"/>
                </a:cubicBezTo>
                <a:cubicBezTo>
                  <a:pt x="102851" y="102394"/>
                  <a:pt x="90775" y="97403"/>
                  <a:pt x="80795" y="87423"/>
                </a:cubicBezTo>
                <a:cubicBezTo>
                  <a:pt x="70814" y="77443"/>
                  <a:pt x="65824" y="65367"/>
                  <a:pt x="65824" y="51197"/>
                </a:cubicBezTo>
                <a:cubicBezTo>
                  <a:pt x="65824" y="37026"/>
                  <a:pt x="70814" y="24951"/>
                  <a:pt x="80795" y="14970"/>
                </a:cubicBezTo>
                <a:cubicBezTo>
                  <a:pt x="90775" y="4990"/>
                  <a:pt x="102851" y="0"/>
                  <a:pt x="11702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3" name="Arc 12"/>
          <p:cNvSpPr/>
          <p:nvPr/>
        </p:nvSpPr>
        <p:spPr>
          <a:xfrm>
            <a:off x="1018510" y="3636909"/>
            <a:ext cx="1637414" cy="1637414"/>
          </a:xfrm>
          <a:prstGeom prst="arc">
            <a:avLst>
              <a:gd name="adj1" fmla="val 16200000"/>
              <a:gd name="adj2" fmla="val 14046827"/>
            </a:avLst>
          </a:prstGeom>
          <a:noFill/>
          <a:ln w="762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cxnSp>
        <p:nvCxnSpPr>
          <p:cNvPr id="14" name="Straight Connector 13"/>
          <p:cNvCxnSpPr/>
          <p:nvPr/>
        </p:nvCxnSpPr>
        <p:spPr>
          <a:xfrm>
            <a:off x="1826584" y="3211608"/>
            <a:ext cx="0" cy="4572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13837" y="4063201"/>
            <a:ext cx="982961" cy="7848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rPr>
              <a:t>95%</a:t>
            </a:r>
            <a:endPar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PROJECT</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7" name="Rectangle 16"/>
          <p:cNvSpPr/>
          <p:nvPr/>
        </p:nvSpPr>
        <p:spPr>
          <a:xfrm>
            <a:off x="2245536" y="2627058"/>
            <a:ext cx="19106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INFOGRAPHIC</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19" name="Oval 18"/>
          <p:cNvSpPr/>
          <p:nvPr/>
        </p:nvSpPr>
        <p:spPr>
          <a:xfrm>
            <a:off x="8578111" y="2679094"/>
            <a:ext cx="542261" cy="5422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0" name="Freeform 19"/>
          <p:cNvSpPr/>
          <p:nvPr/>
        </p:nvSpPr>
        <p:spPr>
          <a:xfrm>
            <a:off x="8749241" y="2778349"/>
            <a:ext cx="200000" cy="343751"/>
          </a:xfrm>
          <a:custGeom>
            <a:avLst/>
            <a:gdLst/>
            <a:ahLst/>
            <a:cxnLst/>
            <a:rect l="l" t="t" r="r" b="b"/>
            <a:pathLst>
              <a:path w="234042" h="402261">
                <a:moveTo>
                  <a:pt x="43883" y="109707"/>
                </a:moveTo>
                <a:lnTo>
                  <a:pt x="190159" y="109707"/>
                </a:lnTo>
                <a:cubicBezTo>
                  <a:pt x="202349" y="109707"/>
                  <a:pt x="212710" y="113974"/>
                  <a:pt x="221243" y="122507"/>
                </a:cubicBezTo>
                <a:cubicBezTo>
                  <a:pt x="229776" y="131039"/>
                  <a:pt x="234042" y="141401"/>
                  <a:pt x="234042" y="153590"/>
                </a:cubicBezTo>
                <a:lnTo>
                  <a:pt x="234042" y="248670"/>
                </a:lnTo>
                <a:cubicBezTo>
                  <a:pt x="234042" y="254765"/>
                  <a:pt x="231909" y="259946"/>
                  <a:pt x="227643" y="264212"/>
                </a:cubicBezTo>
                <a:cubicBezTo>
                  <a:pt x="223376" y="268479"/>
                  <a:pt x="218196" y="270612"/>
                  <a:pt x="212101" y="270612"/>
                </a:cubicBezTo>
                <a:cubicBezTo>
                  <a:pt x="206006" y="270612"/>
                  <a:pt x="200825" y="268479"/>
                  <a:pt x="196559" y="264212"/>
                </a:cubicBezTo>
                <a:cubicBezTo>
                  <a:pt x="192293" y="259946"/>
                  <a:pt x="190159" y="254765"/>
                  <a:pt x="190159" y="248670"/>
                </a:cubicBezTo>
                <a:lnTo>
                  <a:pt x="190159" y="168218"/>
                </a:lnTo>
                <a:lnTo>
                  <a:pt x="175532" y="168218"/>
                </a:lnTo>
                <a:lnTo>
                  <a:pt x="175532" y="376662"/>
                </a:lnTo>
                <a:cubicBezTo>
                  <a:pt x="175532" y="383672"/>
                  <a:pt x="173018" y="389690"/>
                  <a:pt x="167989" y="394719"/>
                </a:cubicBezTo>
                <a:cubicBezTo>
                  <a:pt x="162961" y="399747"/>
                  <a:pt x="156942" y="402261"/>
                  <a:pt x="149933" y="402261"/>
                </a:cubicBezTo>
                <a:cubicBezTo>
                  <a:pt x="142924" y="402261"/>
                  <a:pt x="136906" y="399747"/>
                  <a:pt x="131877" y="394719"/>
                </a:cubicBezTo>
                <a:cubicBezTo>
                  <a:pt x="126849" y="389690"/>
                  <a:pt x="124335" y="383672"/>
                  <a:pt x="124335" y="376662"/>
                </a:cubicBezTo>
                <a:lnTo>
                  <a:pt x="124335" y="270612"/>
                </a:lnTo>
                <a:lnTo>
                  <a:pt x="109707" y="270612"/>
                </a:lnTo>
                <a:lnTo>
                  <a:pt x="109707" y="376662"/>
                </a:lnTo>
                <a:cubicBezTo>
                  <a:pt x="109707" y="383672"/>
                  <a:pt x="107193" y="389690"/>
                  <a:pt x="102165" y="394719"/>
                </a:cubicBezTo>
                <a:cubicBezTo>
                  <a:pt x="97137" y="399747"/>
                  <a:pt x="91118" y="402261"/>
                  <a:pt x="84109" y="402261"/>
                </a:cubicBezTo>
                <a:cubicBezTo>
                  <a:pt x="77100" y="402261"/>
                  <a:pt x="71081" y="399747"/>
                  <a:pt x="66053" y="394719"/>
                </a:cubicBezTo>
                <a:cubicBezTo>
                  <a:pt x="61024" y="389690"/>
                  <a:pt x="58510" y="383672"/>
                  <a:pt x="58510" y="376662"/>
                </a:cubicBezTo>
                <a:lnTo>
                  <a:pt x="58510" y="168218"/>
                </a:lnTo>
                <a:lnTo>
                  <a:pt x="43883" y="168218"/>
                </a:lnTo>
                <a:lnTo>
                  <a:pt x="43883" y="248670"/>
                </a:lnTo>
                <a:cubicBezTo>
                  <a:pt x="43883" y="254765"/>
                  <a:pt x="41749" y="259946"/>
                  <a:pt x="37483" y="264212"/>
                </a:cubicBezTo>
                <a:cubicBezTo>
                  <a:pt x="33217" y="268479"/>
                  <a:pt x="28036" y="270612"/>
                  <a:pt x="21941" y="270612"/>
                </a:cubicBezTo>
                <a:cubicBezTo>
                  <a:pt x="15846" y="270612"/>
                  <a:pt x="10666" y="268479"/>
                  <a:pt x="6399" y="264212"/>
                </a:cubicBezTo>
                <a:cubicBezTo>
                  <a:pt x="2133" y="259946"/>
                  <a:pt x="0" y="254765"/>
                  <a:pt x="0" y="248670"/>
                </a:cubicBezTo>
                <a:lnTo>
                  <a:pt x="0" y="153590"/>
                </a:lnTo>
                <a:cubicBezTo>
                  <a:pt x="0" y="141401"/>
                  <a:pt x="4266" y="131039"/>
                  <a:pt x="12799" y="122507"/>
                </a:cubicBezTo>
                <a:cubicBezTo>
                  <a:pt x="21332" y="113974"/>
                  <a:pt x="31693" y="109707"/>
                  <a:pt x="43883" y="109707"/>
                </a:cubicBezTo>
                <a:close/>
                <a:moveTo>
                  <a:pt x="117021" y="0"/>
                </a:moveTo>
                <a:cubicBezTo>
                  <a:pt x="131192" y="0"/>
                  <a:pt x="143267" y="4990"/>
                  <a:pt x="153247" y="14970"/>
                </a:cubicBezTo>
                <a:cubicBezTo>
                  <a:pt x="163228" y="24951"/>
                  <a:pt x="168218" y="37026"/>
                  <a:pt x="168218" y="51197"/>
                </a:cubicBezTo>
                <a:cubicBezTo>
                  <a:pt x="168218" y="65367"/>
                  <a:pt x="163228" y="77443"/>
                  <a:pt x="153247" y="87423"/>
                </a:cubicBezTo>
                <a:cubicBezTo>
                  <a:pt x="143267" y="97403"/>
                  <a:pt x="131192" y="102394"/>
                  <a:pt x="117021" y="102394"/>
                </a:cubicBezTo>
                <a:cubicBezTo>
                  <a:pt x="102851" y="102394"/>
                  <a:pt x="90775" y="97403"/>
                  <a:pt x="80795" y="87423"/>
                </a:cubicBezTo>
                <a:cubicBezTo>
                  <a:pt x="70814" y="77443"/>
                  <a:pt x="65824" y="65367"/>
                  <a:pt x="65824" y="51197"/>
                </a:cubicBezTo>
                <a:cubicBezTo>
                  <a:pt x="65824" y="37026"/>
                  <a:pt x="70814" y="24951"/>
                  <a:pt x="80795" y="14970"/>
                </a:cubicBezTo>
                <a:cubicBezTo>
                  <a:pt x="90775" y="4990"/>
                  <a:pt x="102851" y="0"/>
                  <a:pt x="11702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25" name="Arc 24"/>
          <p:cNvSpPr/>
          <p:nvPr/>
        </p:nvSpPr>
        <p:spPr>
          <a:xfrm>
            <a:off x="8035850" y="3636909"/>
            <a:ext cx="1637414" cy="1637414"/>
          </a:xfrm>
          <a:prstGeom prst="arc">
            <a:avLst>
              <a:gd name="adj1" fmla="val 16200000"/>
              <a:gd name="adj2" fmla="val 9379973"/>
            </a:avLst>
          </a:prstGeom>
          <a:noFill/>
          <a:ln w="762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cxnSp>
        <p:nvCxnSpPr>
          <p:cNvPr id="26" name="Straight Connector 25"/>
          <p:cNvCxnSpPr/>
          <p:nvPr/>
        </p:nvCxnSpPr>
        <p:spPr>
          <a:xfrm>
            <a:off x="8843924" y="3211608"/>
            <a:ext cx="0" cy="45720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31177" y="4063201"/>
            <a:ext cx="982961" cy="7848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rPr>
              <a:t>70%</a:t>
            </a:r>
            <a:endPar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POTENTIALS</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8" name="Rectangle 27"/>
          <p:cNvSpPr/>
          <p:nvPr/>
        </p:nvSpPr>
        <p:spPr>
          <a:xfrm>
            <a:off x="9262876" y="2627058"/>
            <a:ext cx="19106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INFOGRAPHIC</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9" name="Oval 28"/>
          <p:cNvSpPr/>
          <p:nvPr/>
        </p:nvSpPr>
        <p:spPr>
          <a:xfrm>
            <a:off x="5069441" y="2679094"/>
            <a:ext cx="542261" cy="5422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0" name="Freeform 29"/>
          <p:cNvSpPr/>
          <p:nvPr/>
        </p:nvSpPr>
        <p:spPr>
          <a:xfrm>
            <a:off x="5240571" y="2778349"/>
            <a:ext cx="200000" cy="343751"/>
          </a:xfrm>
          <a:custGeom>
            <a:avLst/>
            <a:gdLst/>
            <a:ahLst/>
            <a:cxnLst/>
            <a:rect l="l" t="t" r="r" b="b"/>
            <a:pathLst>
              <a:path w="234042" h="402261">
                <a:moveTo>
                  <a:pt x="43883" y="109707"/>
                </a:moveTo>
                <a:lnTo>
                  <a:pt x="190159" y="109707"/>
                </a:lnTo>
                <a:cubicBezTo>
                  <a:pt x="202349" y="109707"/>
                  <a:pt x="212710" y="113974"/>
                  <a:pt x="221243" y="122507"/>
                </a:cubicBezTo>
                <a:cubicBezTo>
                  <a:pt x="229776" y="131039"/>
                  <a:pt x="234042" y="141401"/>
                  <a:pt x="234042" y="153590"/>
                </a:cubicBezTo>
                <a:lnTo>
                  <a:pt x="234042" y="248670"/>
                </a:lnTo>
                <a:cubicBezTo>
                  <a:pt x="234042" y="254765"/>
                  <a:pt x="231909" y="259946"/>
                  <a:pt x="227643" y="264212"/>
                </a:cubicBezTo>
                <a:cubicBezTo>
                  <a:pt x="223376" y="268479"/>
                  <a:pt x="218196" y="270612"/>
                  <a:pt x="212101" y="270612"/>
                </a:cubicBezTo>
                <a:cubicBezTo>
                  <a:pt x="206006" y="270612"/>
                  <a:pt x="200825" y="268479"/>
                  <a:pt x="196559" y="264212"/>
                </a:cubicBezTo>
                <a:cubicBezTo>
                  <a:pt x="192293" y="259946"/>
                  <a:pt x="190159" y="254765"/>
                  <a:pt x="190159" y="248670"/>
                </a:cubicBezTo>
                <a:lnTo>
                  <a:pt x="190159" y="168218"/>
                </a:lnTo>
                <a:lnTo>
                  <a:pt x="175532" y="168218"/>
                </a:lnTo>
                <a:lnTo>
                  <a:pt x="175532" y="376662"/>
                </a:lnTo>
                <a:cubicBezTo>
                  <a:pt x="175532" y="383672"/>
                  <a:pt x="173018" y="389690"/>
                  <a:pt x="167989" y="394719"/>
                </a:cubicBezTo>
                <a:cubicBezTo>
                  <a:pt x="162961" y="399747"/>
                  <a:pt x="156942" y="402261"/>
                  <a:pt x="149933" y="402261"/>
                </a:cubicBezTo>
                <a:cubicBezTo>
                  <a:pt x="142924" y="402261"/>
                  <a:pt x="136906" y="399747"/>
                  <a:pt x="131877" y="394719"/>
                </a:cubicBezTo>
                <a:cubicBezTo>
                  <a:pt x="126849" y="389690"/>
                  <a:pt x="124335" y="383672"/>
                  <a:pt x="124335" y="376662"/>
                </a:cubicBezTo>
                <a:lnTo>
                  <a:pt x="124335" y="270612"/>
                </a:lnTo>
                <a:lnTo>
                  <a:pt x="109707" y="270612"/>
                </a:lnTo>
                <a:lnTo>
                  <a:pt x="109707" y="376662"/>
                </a:lnTo>
                <a:cubicBezTo>
                  <a:pt x="109707" y="383672"/>
                  <a:pt x="107193" y="389690"/>
                  <a:pt x="102165" y="394719"/>
                </a:cubicBezTo>
                <a:cubicBezTo>
                  <a:pt x="97137" y="399747"/>
                  <a:pt x="91118" y="402261"/>
                  <a:pt x="84109" y="402261"/>
                </a:cubicBezTo>
                <a:cubicBezTo>
                  <a:pt x="77100" y="402261"/>
                  <a:pt x="71081" y="399747"/>
                  <a:pt x="66053" y="394719"/>
                </a:cubicBezTo>
                <a:cubicBezTo>
                  <a:pt x="61024" y="389690"/>
                  <a:pt x="58510" y="383672"/>
                  <a:pt x="58510" y="376662"/>
                </a:cubicBezTo>
                <a:lnTo>
                  <a:pt x="58510" y="168218"/>
                </a:lnTo>
                <a:lnTo>
                  <a:pt x="43883" y="168218"/>
                </a:lnTo>
                <a:lnTo>
                  <a:pt x="43883" y="248670"/>
                </a:lnTo>
                <a:cubicBezTo>
                  <a:pt x="43883" y="254765"/>
                  <a:pt x="41749" y="259946"/>
                  <a:pt x="37483" y="264212"/>
                </a:cubicBezTo>
                <a:cubicBezTo>
                  <a:pt x="33217" y="268479"/>
                  <a:pt x="28036" y="270612"/>
                  <a:pt x="21941" y="270612"/>
                </a:cubicBezTo>
                <a:cubicBezTo>
                  <a:pt x="15846" y="270612"/>
                  <a:pt x="10666" y="268479"/>
                  <a:pt x="6399" y="264212"/>
                </a:cubicBezTo>
                <a:cubicBezTo>
                  <a:pt x="2133" y="259946"/>
                  <a:pt x="0" y="254765"/>
                  <a:pt x="0" y="248670"/>
                </a:cubicBezTo>
                <a:lnTo>
                  <a:pt x="0" y="153590"/>
                </a:lnTo>
                <a:cubicBezTo>
                  <a:pt x="0" y="141401"/>
                  <a:pt x="4266" y="131039"/>
                  <a:pt x="12799" y="122507"/>
                </a:cubicBezTo>
                <a:cubicBezTo>
                  <a:pt x="21332" y="113974"/>
                  <a:pt x="31693" y="109707"/>
                  <a:pt x="43883" y="109707"/>
                </a:cubicBezTo>
                <a:close/>
                <a:moveTo>
                  <a:pt x="117021" y="0"/>
                </a:moveTo>
                <a:cubicBezTo>
                  <a:pt x="131192" y="0"/>
                  <a:pt x="143267" y="4990"/>
                  <a:pt x="153247" y="14970"/>
                </a:cubicBezTo>
                <a:cubicBezTo>
                  <a:pt x="163228" y="24951"/>
                  <a:pt x="168218" y="37026"/>
                  <a:pt x="168218" y="51197"/>
                </a:cubicBezTo>
                <a:cubicBezTo>
                  <a:pt x="168218" y="65367"/>
                  <a:pt x="163228" y="77443"/>
                  <a:pt x="153247" y="87423"/>
                </a:cubicBezTo>
                <a:cubicBezTo>
                  <a:pt x="143267" y="97403"/>
                  <a:pt x="131192" y="102394"/>
                  <a:pt x="117021" y="102394"/>
                </a:cubicBezTo>
                <a:cubicBezTo>
                  <a:pt x="102851" y="102394"/>
                  <a:pt x="90775" y="97403"/>
                  <a:pt x="80795" y="87423"/>
                </a:cubicBezTo>
                <a:cubicBezTo>
                  <a:pt x="70814" y="77443"/>
                  <a:pt x="65824" y="65367"/>
                  <a:pt x="65824" y="51197"/>
                </a:cubicBezTo>
                <a:cubicBezTo>
                  <a:pt x="65824" y="37026"/>
                  <a:pt x="70814" y="24951"/>
                  <a:pt x="80795" y="14970"/>
                </a:cubicBezTo>
                <a:cubicBezTo>
                  <a:pt x="90775" y="4990"/>
                  <a:pt x="102851" y="0"/>
                  <a:pt x="11702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31" name="Arc 30"/>
          <p:cNvSpPr/>
          <p:nvPr/>
        </p:nvSpPr>
        <p:spPr>
          <a:xfrm>
            <a:off x="4527180" y="3636909"/>
            <a:ext cx="1637414" cy="1637414"/>
          </a:xfrm>
          <a:prstGeom prst="arc">
            <a:avLst>
              <a:gd name="adj1" fmla="val 16200000"/>
              <a:gd name="adj2" fmla="val 4184393"/>
            </a:avLst>
          </a:prstGeom>
          <a:noFill/>
          <a:ln w="762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cxnSp>
        <p:nvCxnSpPr>
          <p:cNvPr id="32" name="Straight Connector 31"/>
          <p:cNvCxnSpPr/>
          <p:nvPr/>
        </p:nvCxnSpPr>
        <p:spPr>
          <a:xfrm>
            <a:off x="5335254" y="3211608"/>
            <a:ext cx="0" cy="4572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22507" y="4063201"/>
            <a:ext cx="982961" cy="7848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rPr>
              <a:t>45%</a:t>
            </a:r>
            <a:endPar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PROFESSIONAL</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4" name="Rectangle 33"/>
          <p:cNvSpPr/>
          <p:nvPr/>
        </p:nvSpPr>
        <p:spPr>
          <a:xfrm>
            <a:off x="5754206" y="2627058"/>
            <a:ext cx="19106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INFOGRAPHIC</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92" name="Rectangle 391"/>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93" name="TextBox 392"/>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94"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4" name="Rectangle 3"/>
          <p:cNvSpPr/>
          <p:nvPr/>
        </p:nvSpPr>
        <p:spPr>
          <a:xfrm>
            <a:off x="4245430" y="2012616"/>
            <a:ext cx="6994070" cy="1338828"/>
          </a:xfrm>
          <a:prstGeom prst="rect">
            <a:avLst/>
          </a:prstGeom>
        </p:spPr>
        <p:txBody>
          <a:bodyPr wrap="square">
            <a:spAutoFit/>
          </a:bodyPr>
          <a:lstStyle/>
          <a:p>
            <a:pPr algn="just"/>
            <a:r>
              <a:rPr lang="en-US" sz="900">
                <a:solidFill>
                  <a:schemeClr val="bg1">
                    <a:lumMod val="65000"/>
                  </a:schemeClr>
                </a:solidFill>
                <a:cs typeface="+mn-ea"/>
                <a:sym typeface="+mn-lt"/>
              </a:rPr>
              <a:t>Compellingly deliver prospective catalysts for change before economically sound meta-services. Intrinsicly enable optimal results for error-free architectures. Conveniently drive professional communities for extensive </a:t>
            </a:r>
            <a:r>
              <a:rPr lang="en-US" sz="900" b="1">
                <a:solidFill>
                  <a:schemeClr val="accent1"/>
                </a:solidFill>
                <a:cs typeface="+mn-ea"/>
                <a:sym typeface="+mn-lt"/>
              </a:rPr>
              <a:t>functionalities. </a:t>
            </a:r>
            <a:endParaRPr lang="en-US" sz="900" b="1" smtClean="0">
              <a:solidFill>
                <a:schemeClr val="accent1"/>
              </a:solidFill>
              <a:cs typeface="+mn-ea"/>
              <a:sym typeface="+mn-lt"/>
            </a:endParaRPr>
          </a:p>
          <a:p>
            <a:pPr algn="just"/>
            <a:endParaRPr lang="en-US" sz="900">
              <a:solidFill>
                <a:schemeClr val="bg1">
                  <a:lumMod val="65000"/>
                </a:schemeClr>
              </a:solidFill>
              <a:cs typeface="+mn-ea"/>
              <a:sym typeface="+mn-lt"/>
            </a:endParaRPr>
          </a:p>
          <a:p>
            <a:pPr algn="just"/>
            <a:r>
              <a:rPr lang="en-US" sz="900" smtClean="0">
                <a:solidFill>
                  <a:schemeClr val="bg1">
                    <a:lumMod val="65000"/>
                  </a:schemeClr>
                </a:solidFill>
                <a:cs typeface="+mn-ea"/>
                <a:sym typeface="+mn-lt"/>
              </a:rPr>
              <a:t>Continually </a:t>
            </a:r>
            <a:r>
              <a:rPr lang="en-US" sz="900">
                <a:solidFill>
                  <a:schemeClr val="bg1">
                    <a:lumMod val="65000"/>
                  </a:schemeClr>
                </a:solidFill>
                <a:cs typeface="+mn-ea"/>
                <a:sym typeface="+mn-lt"/>
              </a:rPr>
              <a:t>deliver market positioning manufactured products whereas maintainable customer service. Rapidiously actualize e-business materials before viral vortals</a:t>
            </a:r>
            <a:r>
              <a:rPr lang="en-US" sz="900" smtClean="0">
                <a:solidFill>
                  <a:schemeClr val="bg1">
                    <a:lumMod val="65000"/>
                  </a:schemeClr>
                </a:solidFill>
                <a:cs typeface="+mn-ea"/>
                <a:sym typeface="+mn-lt"/>
              </a:rPr>
              <a:t>.</a:t>
            </a:r>
            <a:r>
              <a:rPr lang="en-US" sz="900">
                <a:solidFill>
                  <a:schemeClr val="bg1">
                    <a:lumMod val="65000"/>
                  </a:schemeClr>
                </a:solidFill>
                <a:cs typeface="+mn-ea"/>
                <a:sym typeface="+mn-lt"/>
              </a:rPr>
              <a:t> Compellingly deliver prospective catalysts for change before economically sound meta-services. Intrinsicly enable optimal results for error-free architectures. Conveniently drive professional communities for extensive functionalities. </a:t>
            </a:r>
            <a:endParaRPr lang="en-US" sz="900">
              <a:solidFill>
                <a:schemeClr val="bg1">
                  <a:lumMod val="65000"/>
                </a:schemeClr>
              </a:solidFill>
              <a:cs typeface="+mn-ea"/>
              <a:sym typeface="+mn-lt"/>
            </a:endParaRPr>
          </a:p>
          <a:p>
            <a:pPr algn="just"/>
            <a:endParaRPr lang="en-US" sz="900">
              <a:solidFill>
                <a:schemeClr val="bg1">
                  <a:lumMod val="65000"/>
                </a:schemeClr>
              </a:solidFill>
              <a:cs typeface="+mn-ea"/>
              <a:sym typeface="+mn-lt"/>
            </a:endParaRPr>
          </a:p>
          <a:p>
            <a:pPr algn="just"/>
            <a:r>
              <a:rPr lang="en-US" sz="900">
                <a:solidFill>
                  <a:schemeClr val="bg1">
                    <a:lumMod val="65000"/>
                  </a:schemeClr>
                </a:solidFill>
                <a:cs typeface="+mn-ea"/>
                <a:sym typeface="+mn-lt"/>
              </a:rPr>
              <a:t>Continually deliver market positioning manufactured products whereas maintainable customer service. Rapidiously actualize e-business materials before viral vortals</a:t>
            </a:r>
            <a:r>
              <a:rPr lang="en-US" sz="900" smtClean="0">
                <a:solidFill>
                  <a:schemeClr val="bg1">
                    <a:lumMod val="65000"/>
                  </a:schemeClr>
                </a:solidFill>
                <a:cs typeface="+mn-ea"/>
                <a:sym typeface="+mn-lt"/>
              </a:rPr>
              <a:t>.</a:t>
            </a:r>
            <a:endParaRPr lang="en-US" sz="900">
              <a:solidFill>
                <a:schemeClr val="bg1">
                  <a:lumMod val="65000"/>
                </a:schemeClr>
              </a:solidFill>
              <a:cs typeface="+mn-ea"/>
              <a:sym typeface="+mn-lt"/>
            </a:endParaRPr>
          </a:p>
        </p:txBody>
      </p:sp>
      <p:sp>
        <p:nvSpPr>
          <p:cNvPr id="17" name="Rectangle 16"/>
          <p:cNvSpPr/>
          <p:nvPr/>
        </p:nvSpPr>
        <p:spPr>
          <a:xfrm>
            <a:off x="6099544" y="4209571"/>
            <a:ext cx="27432"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Rectangle 19"/>
          <p:cNvSpPr/>
          <p:nvPr/>
        </p:nvSpPr>
        <p:spPr>
          <a:xfrm>
            <a:off x="6145263" y="4142579"/>
            <a:ext cx="5094237" cy="1615827"/>
          </a:xfrm>
          <a:prstGeom prst="rect">
            <a:avLst/>
          </a:prstGeom>
        </p:spPr>
        <p:txBody>
          <a:bodyPr wrap="square">
            <a:spAutoFit/>
          </a:bodyPr>
          <a:lstStyle/>
          <a:p>
            <a:pPr algn="just"/>
            <a:r>
              <a:rPr lang="en-US" sz="900">
                <a:solidFill>
                  <a:schemeClr val="bg1">
                    <a:lumMod val="65000"/>
                  </a:schemeClr>
                </a:solidFill>
                <a:cs typeface="+mn-ea"/>
                <a:sym typeface="+mn-lt"/>
              </a:rPr>
              <a:t>Compellingly deliver prospective catalysts for change before economically sound meta-services. Intrinsicly enable optimal results for error-free architectures. Conveniently drive professional communities for extensive functionalities. </a:t>
            </a:r>
            <a:endParaRPr lang="en-US" sz="900" smtClean="0">
              <a:solidFill>
                <a:schemeClr val="bg1">
                  <a:lumMod val="65000"/>
                </a:schemeClr>
              </a:solidFill>
              <a:cs typeface="+mn-ea"/>
              <a:sym typeface="+mn-lt"/>
            </a:endParaRPr>
          </a:p>
          <a:p>
            <a:pPr algn="just"/>
            <a:endParaRPr lang="en-US" sz="900">
              <a:solidFill>
                <a:schemeClr val="bg1">
                  <a:lumMod val="65000"/>
                </a:schemeClr>
              </a:solidFill>
              <a:cs typeface="+mn-ea"/>
              <a:sym typeface="+mn-lt"/>
            </a:endParaRPr>
          </a:p>
          <a:p>
            <a:pPr algn="just"/>
            <a:r>
              <a:rPr lang="en-US" sz="900" smtClean="0">
                <a:solidFill>
                  <a:schemeClr val="bg1">
                    <a:lumMod val="65000"/>
                  </a:schemeClr>
                </a:solidFill>
                <a:cs typeface="+mn-ea"/>
                <a:sym typeface="+mn-lt"/>
              </a:rPr>
              <a:t>Continually </a:t>
            </a:r>
            <a:r>
              <a:rPr lang="en-US" sz="900">
                <a:solidFill>
                  <a:schemeClr val="bg1">
                    <a:lumMod val="65000"/>
                  </a:schemeClr>
                </a:solidFill>
                <a:cs typeface="+mn-ea"/>
                <a:sym typeface="+mn-lt"/>
              </a:rPr>
              <a:t>deliver market positioning manufactured products whereas maintainable customer service. Rapidiously actualize e-business materials before viral vortals</a:t>
            </a:r>
            <a:r>
              <a:rPr lang="en-US" sz="900" smtClean="0">
                <a:solidFill>
                  <a:schemeClr val="bg1">
                    <a:lumMod val="65000"/>
                  </a:schemeClr>
                </a:solidFill>
                <a:cs typeface="+mn-ea"/>
                <a:sym typeface="+mn-lt"/>
              </a:rPr>
              <a:t>.</a:t>
            </a:r>
            <a:r>
              <a:rPr lang="en-US" sz="900">
                <a:solidFill>
                  <a:schemeClr val="bg1">
                    <a:lumMod val="65000"/>
                  </a:schemeClr>
                </a:solidFill>
                <a:cs typeface="+mn-ea"/>
                <a:sym typeface="+mn-lt"/>
              </a:rPr>
              <a:t> Compellingly deliver prospective catalysts for change before economically sound meta-services. Intrinsicly enable optimal results for error-free architectures. Conveniently drive professional communities for extensive functionalities. </a:t>
            </a:r>
            <a:endParaRPr lang="en-US" sz="900">
              <a:solidFill>
                <a:schemeClr val="bg1">
                  <a:lumMod val="65000"/>
                </a:schemeClr>
              </a:solidFill>
              <a:cs typeface="+mn-ea"/>
              <a:sym typeface="+mn-lt"/>
            </a:endParaRPr>
          </a:p>
          <a:p>
            <a:pPr algn="just"/>
            <a:endParaRPr lang="en-US" sz="900">
              <a:solidFill>
                <a:schemeClr val="bg1">
                  <a:lumMod val="65000"/>
                </a:schemeClr>
              </a:solidFill>
              <a:cs typeface="+mn-ea"/>
              <a:sym typeface="+mn-lt"/>
            </a:endParaRPr>
          </a:p>
          <a:p>
            <a:pPr algn="just"/>
            <a:r>
              <a:rPr lang="en-US" sz="900">
                <a:solidFill>
                  <a:schemeClr val="bg1">
                    <a:lumMod val="65000"/>
                  </a:schemeClr>
                </a:solidFill>
                <a:cs typeface="+mn-ea"/>
                <a:sym typeface="+mn-lt"/>
              </a:rPr>
              <a:t>Continually deliver market positioning manufactured products whereas maintainable customer service. Rapidiously actualize e-business materials before viral vortals</a:t>
            </a:r>
            <a:r>
              <a:rPr lang="en-US" sz="900" smtClean="0">
                <a:solidFill>
                  <a:schemeClr val="bg1">
                    <a:lumMod val="65000"/>
                  </a:schemeClr>
                </a:solidFill>
                <a:cs typeface="+mn-ea"/>
                <a:sym typeface="+mn-lt"/>
              </a:rPr>
              <a:t>.</a:t>
            </a:r>
            <a:endParaRPr lang="en-US" sz="900">
              <a:solidFill>
                <a:schemeClr val="bg1">
                  <a:lumMod val="65000"/>
                </a:schemeClr>
              </a:solidFill>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6" name="TextBox 25"/>
          <p:cNvSpPr txBox="1"/>
          <p:nvPr/>
        </p:nvSpPr>
        <p:spPr>
          <a:xfrm>
            <a:off x="5282316" y="1217773"/>
            <a:ext cx="1627369" cy="230832"/>
          </a:xfrm>
          <a:prstGeom prst="rect">
            <a:avLst/>
          </a:prstGeom>
          <a:noFill/>
        </p:spPr>
        <p:txBody>
          <a:bodyPr wrap="none" rtlCol="0">
            <a:spAutoFit/>
          </a:bodyPr>
          <a:lstStyle/>
          <a:p>
            <a:pPr algn="ctr"/>
            <a:r>
              <a:rPr lang="en-US" sz="900" smtClean="0">
                <a:solidFill>
                  <a:schemeClr val="bg1">
                    <a:lumMod val="65000"/>
                  </a:schemeClr>
                </a:solidFill>
                <a:cs typeface="+mn-ea"/>
                <a:sym typeface="+mn-lt"/>
              </a:rPr>
              <a:t>COMPANY SLOGUN TEXT HERE</a:t>
            </a:r>
            <a:endParaRPr lang="en-US" sz="900">
              <a:solidFill>
                <a:schemeClr val="bg1">
                  <a:lumMod val="65000"/>
                </a:schemeClr>
              </a:solidFill>
              <a:cs typeface="+mn-ea"/>
              <a:sym typeface="+mn-lt"/>
            </a:endParaRPr>
          </a:p>
        </p:txBody>
      </p:sp>
      <p:sp>
        <p:nvSpPr>
          <p:cNvPr id="15"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695325" y="3562161"/>
            <a:ext cx="5532412" cy="830997"/>
          </a:xfrm>
          <a:prstGeom prst="rect">
            <a:avLst/>
          </a:prstGeom>
          <a:noFill/>
        </p:spPr>
        <p:txBody>
          <a:bodyPr wrap="none" rtlCol="0">
            <a:spAutoFit/>
          </a:bodyPr>
          <a:lstStyle/>
          <a:p>
            <a:r>
              <a:rPr lang="en-US" altLang="zh-CN" sz="4800" b="1" dirty="0" smtClean="0">
                <a:solidFill>
                  <a:schemeClr val="accent1"/>
                </a:solidFill>
                <a:cs typeface="+mn-ea"/>
                <a:sym typeface="+mn-lt"/>
              </a:rPr>
              <a:t>THANKS VERY MUCH</a:t>
            </a:r>
            <a:endParaRPr lang="zh-CN" altLang="en-US" sz="4800" b="1" dirty="0">
              <a:solidFill>
                <a:schemeClr val="accent1"/>
              </a:solidFill>
              <a:cs typeface="+mn-ea"/>
              <a:sym typeface="+mn-lt"/>
            </a:endParaRPr>
          </a:p>
        </p:txBody>
      </p:sp>
      <p:sp>
        <p:nvSpPr>
          <p:cNvPr id="9" name="矩形 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95325" y="4393158"/>
            <a:ext cx="6444384" cy="523220"/>
          </a:xfrm>
          <a:prstGeom prst="rect">
            <a:avLst/>
          </a:prstGeom>
        </p:spPr>
        <p:txBody>
          <a:bodyPr wrap="square">
            <a:spAutoFit/>
          </a:bodyPr>
          <a:lstStyle/>
          <a:p>
            <a:r>
              <a:rPr lang="en-US" altLang="zh-CN" sz="1400" dirty="0">
                <a:solidFill>
                  <a:schemeClr val="tx1">
                    <a:lumMod val="75000"/>
                    <a:lumOff val="25000"/>
                  </a:schemeClr>
                </a:solidFill>
                <a:cs typeface="+mn-ea"/>
                <a:sym typeface="+mn-lt"/>
              </a:rPr>
              <a:t>Lorem ipsum dolor sit </a:t>
            </a:r>
            <a:r>
              <a:rPr lang="en-US" altLang="zh-CN" sz="1400" dirty="0" err="1">
                <a:solidFill>
                  <a:schemeClr val="tx1">
                    <a:lumMod val="75000"/>
                    <a:lumOff val="25000"/>
                  </a:schemeClr>
                </a:solidFill>
                <a:cs typeface="+mn-ea"/>
                <a:sym typeface="+mn-lt"/>
              </a:rPr>
              <a:t>amet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consectetur</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adipiscing</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elit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Ut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efficitur</a:t>
            </a:r>
            <a:r>
              <a:rPr lang="en-US" altLang="zh-CN" sz="1400" dirty="0">
                <a:solidFill>
                  <a:schemeClr val="tx1">
                    <a:lumMod val="75000"/>
                    <a:lumOff val="25000"/>
                  </a:schemeClr>
                </a:solidFill>
                <a:cs typeface="+mn-ea"/>
                <a:sym typeface="+mn-lt"/>
              </a:rPr>
              <a:t> ipsum vitae </a:t>
            </a:r>
            <a:r>
              <a:rPr lang="en-US" altLang="zh-CN" sz="1400" dirty="0" err="1">
                <a:solidFill>
                  <a:schemeClr val="tx1">
                    <a:lumMod val="75000"/>
                    <a:lumOff val="25000"/>
                  </a:schemeClr>
                </a:solidFill>
                <a:cs typeface="+mn-ea"/>
                <a:sym typeface="+mn-lt"/>
              </a:rPr>
              <a:t>tortor</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accumsan</a:t>
            </a:r>
            <a:r>
              <a:rPr lang="en-US" altLang="zh-CN" sz="1400" dirty="0">
                <a:solidFill>
                  <a:schemeClr val="tx1">
                    <a:lumMod val="75000"/>
                    <a:lumOff val="25000"/>
                  </a:schemeClr>
                </a:solidFill>
                <a:cs typeface="+mn-ea"/>
                <a:sym typeface="+mn-lt"/>
              </a:rPr>
              <a:t>, a </a:t>
            </a:r>
            <a:r>
              <a:rPr lang="en-US" altLang="zh-CN" sz="1400" dirty="0" err="1">
                <a:solidFill>
                  <a:schemeClr val="tx1">
                    <a:lumMod val="75000"/>
                    <a:lumOff val="25000"/>
                  </a:schemeClr>
                </a:solidFill>
                <a:cs typeface="+mn-ea"/>
                <a:sym typeface="+mn-lt"/>
              </a:rPr>
              <a:t>pulvinar</a:t>
            </a:r>
            <a:r>
              <a:rPr lang="en-US" altLang="zh-CN" sz="1400" dirty="0">
                <a:solidFill>
                  <a:schemeClr val="tx1">
                    <a:lumMod val="75000"/>
                    <a:lumOff val="25000"/>
                  </a:schemeClr>
                </a:solidFill>
                <a:cs typeface="+mn-ea"/>
                <a:sym typeface="+mn-lt"/>
              </a:rPr>
              <a:t> lorem </a:t>
            </a:r>
            <a:r>
              <a:rPr lang="en-US" altLang="zh-CN" sz="1400" dirty="0" err="1">
                <a:solidFill>
                  <a:schemeClr val="tx1">
                    <a:lumMod val="75000"/>
                    <a:lumOff val="25000"/>
                  </a:schemeClr>
                </a:solidFill>
                <a:cs typeface="+mn-ea"/>
                <a:sym typeface="+mn-lt"/>
              </a:rPr>
              <a:t>lacinia</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Donec</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eu</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arcu</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justo</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Fusce</a:t>
            </a:r>
            <a:r>
              <a:rPr lang="en-US" altLang="zh-CN" sz="1400" dirty="0">
                <a:solidFill>
                  <a:schemeClr val="tx1">
                    <a:lumMod val="75000"/>
                    <a:lumOff val="25000"/>
                  </a:schemeClr>
                </a:solidFill>
                <a:cs typeface="+mn-ea"/>
                <a:sym typeface="+mn-lt"/>
              </a:rPr>
              <a:t> </a:t>
            </a:r>
            <a:r>
              <a:rPr lang="en-US" altLang="zh-CN" sz="1400" dirty="0" err="1" smtClean="0">
                <a:solidFill>
                  <a:schemeClr val="tx1">
                    <a:lumMod val="75000"/>
                    <a:lumOff val="25000"/>
                  </a:schemeClr>
                </a:solidFill>
                <a:cs typeface="+mn-ea"/>
                <a:sym typeface="+mn-lt"/>
              </a:rPr>
              <a:t>eget</a:t>
            </a:r>
            <a:endParaRPr lang="zh-CN" altLang="en-US" sz="1400" dirty="0">
              <a:solidFill>
                <a:schemeClr val="tx1">
                  <a:lumMod val="75000"/>
                  <a:lumOff val="25000"/>
                </a:schemeClr>
              </a:solidFill>
              <a:cs typeface="+mn-ea"/>
              <a:sym typeface="+mn-lt"/>
            </a:endParaRPr>
          </a:p>
        </p:txBody>
      </p:sp>
      <p:sp>
        <p:nvSpPr>
          <p:cNvPr id="10" name="文本框 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695325" y="1761668"/>
            <a:ext cx="4220820" cy="2215991"/>
          </a:xfrm>
          <a:prstGeom prst="rect">
            <a:avLst/>
          </a:prstGeom>
          <a:noFill/>
        </p:spPr>
        <p:txBody>
          <a:bodyPr wrap="square" rtlCol="0">
            <a:spAutoFit/>
          </a:bodyPr>
          <a:lstStyle/>
          <a:p>
            <a:r>
              <a:rPr lang="en-US" altLang="zh-CN" sz="13800" b="1" dirty="0" smtClean="0">
                <a:solidFill>
                  <a:schemeClr val="tx1">
                    <a:lumMod val="65000"/>
                    <a:lumOff val="35000"/>
                  </a:schemeClr>
                </a:solidFill>
                <a:cs typeface="+mn-ea"/>
                <a:sym typeface="+mn-lt"/>
              </a:rPr>
              <a:t>201X</a:t>
            </a:r>
            <a:endParaRPr lang="zh-CN" altLang="en-US" sz="13800" b="1" dirty="0">
              <a:solidFill>
                <a:schemeClr val="tx1">
                  <a:lumMod val="65000"/>
                  <a:lumOff val="35000"/>
                </a:schemeClr>
              </a:solidFill>
              <a:cs typeface="+mn-ea"/>
              <a:sym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075" y="557213"/>
            <a:ext cx="10985500" cy="574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2572" y="2369403"/>
            <a:ext cx="2618598" cy="645160"/>
          </a:xfrm>
          <a:prstGeom prst="rect">
            <a:avLst/>
          </a:prstGeom>
          <a:solidFill>
            <a:schemeClr val="accent2"/>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solidFill>
                  <a:srgbClr val="FFFFFF"/>
                </a:solidFill>
                <a:uLnTx/>
                <a:uFillTx/>
                <a:cs typeface="+mn-ea"/>
                <a:sym typeface="+mn-lt"/>
              </a:rPr>
              <a:t>预备</a:t>
            </a:r>
            <a:endParaRPr kumimoji="0" lang="zh-CN" altLang="en-US" sz="3600" i="0" u="none" strike="noStrike" kern="1200" cap="none" spc="0" normalizeH="0" baseline="0" noProof="0" dirty="0">
              <a:ln>
                <a:noFill/>
              </a:ln>
              <a:solidFill>
                <a:srgbClr val="FFFFFF"/>
              </a:solidFill>
              <a:uLnTx/>
              <a:uFillTx/>
              <a:cs typeface="+mn-ea"/>
              <a:sym typeface="+mn-lt"/>
            </a:endParaRPr>
          </a:p>
        </p:txBody>
      </p:sp>
      <p:sp>
        <p:nvSpPr>
          <p:cNvPr id="7" name="文本框 6"/>
          <p:cNvSpPr txBox="1"/>
          <p:nvPr/>
        </p:nvSpPr>
        <p:spPr>
          <a:xfrm>
            <a:off x="8438374" y="3200400"/>
            <a:ext cx="2214880" cy="70675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smtClean="0">
                <a:ln>
                  <a:noFill/>
                </a:ln>
                <a:solidFill>
                  <a:schemeClr val="tx1">
                    <a:lumMod val="65000"/>
                    <a:lumOff val="35000"/>
                  </a:schemeClr>
                </a:solidFill>
                <a:uLnTx/>
                <a:uFillTx/>
                <a:cs typeface="+mn-ea"/>
                <a:sym typeface="+mn-lt"/>
              </a:rPr>
              <a:t>线程</a:t>
            </a:r>
            <a:r>
              <a:rPr kumimoji="0" lang="zh-CN" altLang="en-US" sz="4000" b="1" i="0" u="none" strike="noStrike" kern="1200" cap="none" spc="0" normalizeH="0" baseline="0" noProof="0" dirty="0" smtClean="0">
                <a:ln>
                  <a:noFill/>
                </a:ln>
                <a:solidFill>
                  <a:schemeClr val="tx1">
                    <a:lumMod val="65000"/>
                    <a:lumOff val="35000"/>
                  </a:schemeClr>
                </a:solidFill>
                <a:uLnTx/>
                <a:uFillTx/>
                <a:cs typeface="+mn-ea"/>
                <a:sym typeface="+mn-lt"/>
              </a:rPr>
              <a:t>安全</a:t>
            </a:r>
            <a:endParaRPr kumimoji="0" lang="zh-CN" altLang="en-US" sz="4000" b="1" i="0" u="none" strike="noStrike" kern="1200" cap="none" spc="0" normalizeH="0" baseline="0" noProof="0" dirty="0" smtClean="0">
              <a:ln>
                <a:noFill/>
              </a:ln>
              <a:solidFill>
                <a:schemeClr val="tx1">
                  <a:lumMod val="65000"/>
                  <a:lumOff val="35000"/>
                </a:schemeClr>
              </a:solidFill>
              <a:uLnTx/>
              <a:uFillTx/>
              <a:cs typeface="+mn-ea"/>
              <a:sym typeface="+mn-lt"/>
            </a:endParaRPr>
          </a:p>
        </p:txBody>
      </p:sp>
      <p:sp>
        <p:nvSpPr>
          <p:cNvPr id="8" name="矩形 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096000" y="3943072"/>
            <a:ext cx="4557253" cy="738664"/>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4B5050"/>
                </a:solidFill>
                <a:effectLst/>
                <a:uLnTx/>
                <a:uFillTx/>
                <a:cs typeface="+mn-ea"/>
                <a:sym typeface="+mn-lt"/>
              </a:rPr>
              <a:t>Lorem ipsum dolor sit </a:t>
            </a:r>
            <a:r>
              <a:rPr kumimoji="0" lang="en-US" altLang="zh-CN" sz="1400" b="0" i="0" u="none" strike="noStrike" kern="1200" cap="none" spc="0" normalizeH="0" baseline="0" noProof="0" dirty="0" err="1">
                <a:ln>
                  <a:noFill/>
                </a:ln>
                <a:solidFill>
                  <a:srgbClr val="4B5050"/>
                </a:solidFill>
                <a:effectLst/>
                <a:uLnTx/>
                <a:uFillTx/>
                <a:cs typeface="+mn-ea"/>
                <a:sym typeface="+mn-lt"/>
              </a:rPr>
              <a:t>amet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consectetur</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adipiscing</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elit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Ut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efficitur</a:t>
            </a:r>
            <a:r>
              <a:rPr kumimoji="0" lang="en-US" altLang="zh-CN" sz="1400" b="0" i="0" u="none" strike="noStrike" kern="1200" cap="none" spc="0" normalizeH="0" baseline="0" noProof="0" dirty="0">
                <a:ln>
                  <a:noFill/>
                </a:ln>
                <a:solidFill>
                  <a:srgbClr val="4B5050"/>
                </a:solidFill>
                <a:effectLst/>
                <a:uLnTx/>
                <a:uFillTx/>
                <a:cs typeface="+mn-ea"/>
                <a:sym typeface="+mn-lt"/>
              </a:rPr>
              <a:t> ipsum vitae </a:t>
            </a:r>
            <a:r>
              <a:rPr kumimoji="0" lang="en-US" altLang="zh-CN" sz="1400" b="0" i="0" u="none" strike="noStrike" kern="1200" cap="none" spc="0" normalizeH="0" baseline="0" noProof="0" dirty="0" err="1">
                <a:ln>
                  <a:noFill/>
                </a:ln>
                <a:solidFill>
                  <a:srgbClr val="4B5050"/>
                </a:solidFill>
                <a:effectLst/>
                <a:uLnTx/>
                <a:uFillTx/>
                <a:cs typeface="+mn-ea"/>
                <a:sym typeface="+mn-lt"/>
              </a:rPr>
              <a:t>tortor</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accumsan</a:t>
            </a:r>
            <a:r>
              <a:rPr kumimoji="0" lang="en-US" altLang="zh-CN" sz="1400" b="0" i="0" u="none" strike="noStrike" kern="1200" cap="none" spc="0" normalizeH="0" baseline="0" noProof="0" dirty="0">
                <a:ln>
                  <a:noFill/>
                </a:ln>
                <a:solidFill>
                  <a:srgbClr val="4B5050"/>
                </a:solidFill>
                <a:effectLst/>
                <a:uLnTx/>
                <a:uFillTx/>
                <a:cs typeface="+mn-ea"/>
                <a:sym typeface="+mn-lt"/>
              </a:rPr>
              <a:t>, a </a:t>
            </a:r>
            <a:r>
              <a:rPr kumimoji="0" lang="en-US" altLang="zh-CN" sz="1400" b="0" i="0" u="none" strike="noStrike" kern="1200" cap="none" spc="0" normalizeH="0" baseline="0" noProof="0" dirty="0" err="1">
                <a:ln>
                  <a:noFill/>
                </a:ln>
                <a:solidFill>
                  <a:srgbClr val="4B5050"/>
                </a:solidFill>
                <a:effectLst/>
                <a:uLnTx/>
                <a:uFillTx/>
                <a:cs typeface="+mn-ea"/>
                <a:sym typeface="+mn-lt"/>
              </a:rPr>
              <a:t>pulvinar</a:t>
            </a:r>
            <a:r>
              <a:rPr kumimoji="0" lang="en-US" altLang="zh-CN" sz="1400" b="0" i="0" u="none" strike="noStrike" kern="1200" cap="none" spc="0" normalizeH="0" baseline="0" noProof="0" dirty="0">
                <a:ln>
                  <a:noFill/>
                </a:ln>
                <a:solidFill>
                  <a:srgbClr val="4B5050"/>
                </a:solidFill>
                <a:effectLst/>
                <a:uLnTx/>
                <a:uFillTx/>
                <a:cs typeface="+mn-ea"/>
                <a:sym typeface="+mn-lt"/>
              </a:rPr>
              <a:t> lorem </a:t>
            </a:r>
            <a:r>
              <a:rPr kumimoji="0" lang="en-US" altLang="zh-CN" sz="1400" b="0" i="0" u="none" strike="noStrike" kern="1200" cap="none" spc="0" normalizeH="0" baseline="0" noProof="0" dirty="0" err="1">
                <a:ln>
                  <a:noFill/>
                </a:ln>
                <a:solidFill>
                  <a:srgbClr val="4B5050"/>
                </a:solidFill>
                <a:effectLst/>
                <a:uLnTx/>
                <a:uFillTx/>
                <a:cs typeface="+mn-ea"/>
                <a:sym typeface="+mn-lt"/>
              </a:rPr>
              <a:t>lacinia</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Donec</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eu</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arcu</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justo</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Fusce</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eget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consequat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risus</a:t>
            </a:r>
            <a:r>
              <a:rPr kumimoji="0" lang="en-US" altLang="zh-CN" sz="1400" b="0" i="0" u="none" strike="noStrike" kern="1200" cap="none" spc="0" normalizeH="0" baseline="0" noProof="0" dirty="0">
                <a:ln>
                  <a:noFill/>
                </a:ln>
                <a:solidFill>
                  <a:srgbClr val="4B5050"/>
                </a:solidFill>
                <a:effectLst/>
                <a:uLnTx/>
                <a:uFillTx/>
                <a:cs typeface="+mn-ea"/>
                <a:sym typeface="+mn-lt"/>
              </a:rPr>
              <a:t>.</a:t>
            </a:r>
            <a:endParaRPr kumimoji="0" lang="zh-CN" altLang="en-US" sz="1400" b="0" i="0" u="none" strike="noStrike" kern="1200" cap="none" spc="0" normalizeH="0" baseline="0" noProof="0" dirty="0">
              <a:ln>
                <a:noFill/>
              </a:ln>
              <a:solidFill>
                <a:srgbClr val="4B5050"/>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smtClean="0">
                <a:solidFill>
                  <a:prstClr val="white"/>
                </a:solidFill>
                <a:latin typeface="微软雅黑" panose="020B0503020204020204" pitchFamily="34" charset="-122"/>
                <a:ea typeface="微软雅黑" panose="020B0503020204020204" pitchFamily="34" charset="-122"/>
              </a:rPr>
              <a:t>/</a:t>
            </a:r>
            <a:r>
              <a:rPr lang="zh-CN" altLang="en-US" sz="1200" kern="0" dirty="0" smtClean="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smtClean="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6" name="TextBox 25"/>
          <p:cNvSpPr txBox="1"/>
          <p:nvPr/>
        </p:nvSpPr>
        <p:spPr>
          <a:xfrm>
            <a:off x="5853113" y="1217773"/>
            <a:ext cx="485775" cy="229870"/>
          </a:xfrm>
          <a:prstGeom prst="rect">
            <a:avLst/>
          </a:prstGeom>
          <a:noFill/>
        </p:spPr>
        <p:txBody>
          <a:bodyPr wrap="none" rtlCol="0">
            <a:spAutoFit/>
          </a:bodyPr>
          <a:lstStyle/>
          <a:p>
            <a:pPr algn="ctr"/>
            <a:r>
              <a:rPr lang="en-US" sz="900">
                <a:solidFill>
                  <a:schemeClr val="bg1">
                    <a:lumMod val="65000"/>
                  </a:schemeClr>
                </a:solidFill>
                <a:cs typeface="+mn-ea"/>
                <a:sym typeface="+mn-lt"/>
              </a:rPr>
              <a:t>Mutex</a:t>
            </a:r>
            <a:endParaRPr lang="en-US" sz="900">
              <a:solidFill>
                <a:schemeClr val="bg1">
                  <a:lumMod val="65000"/>
                </a:schemeClr>
              </a:solidFill>
              <a:cs typeface="+mn-ea"/>
              <a:sym typeface="+mn-lt"/>
            </a:endParaRPr>
          </a:p>
        </p:txBody>
      </p:sp>
      <p:sp>
        <p:nvSpPr>
          <p:cNvPr id="15" name="TextBox 39"/>
          <p:cNvSpPr txBox="1"/>
          <p:nvPr/>
        </p:nvSpPr>
        <p:spPr>
          <a:xfrm>
            <a:off x="5203273" y="636436"/>
            <a:ext cx="178562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示例程序</a:t>
            </a:r>
            <a:r>
              <a:rPr lang="en-US" altLang="zh-CN" sz="2800" b="1" dirty="0" smtClean="0">
                <a:solidFill>
                  <a:prstClr val="black">
                    <a:lumMod val="65000"/>
                    <a:lumOff val="35000"/>
                  </a:prstClr>
                </a:solidFill>
                <a:cs typeface="+mn-ea"/>
                <a:sym typeface="+mn-lt"/>
              </a:rPr>
              <a:t>1</a:t>
            </a:r>
            <a:endParaRPr lang="en-US" altLang="zh-CN" sz="2800" b="1" dirty="0" smtClean="0">
              <a:solidFill>
                <a:prstClr val="black">
                  <a:lumMod val="65000"/>
                  <a:lumOff val="35000"/>
                </a:prstClr>
              </a:solidFill>
              <a:cs typeface="+mn-ea"/>
              <a:sym typeface="+mn-lt"/>
            </a:endParaRPr>
          </a:p>
        </p:txBody>
      </p:sp>
      <p:sp>
        <p:nvSpPr>
          <p:cNvPr id="2" name="文本框 1"/>
          <p:cNvSpPr txBox="1"/>
          <p:nvPr/>
        </p:nvSpPr>
        <p:spPr>
          <a:xfrm>
            <a:off x="5074920" y="1506855"/>
            <a:ext cx="6096000" cy="3415030"/>
          </a:xfrm>
          <a:prstGeom prst="rect">
            <a:avLst/>
          </a:prstGeom>
          <a:noFill/>
        </p:spPr>
        <p:txBody>
          <a:bodyPr wrap="square" rtlCol="0" anchor="t">
            <a:spAutoFit/>
          </a:bodyPr>
          <a:p>
            <a:r>
              <a:rPr lang="zh-CN" altLang="en-US"/>
              <a:t>use std::sync::{Mutex, Arc, mpsc::channel};</a:t>
            </a:r>
            <a:endParaRPr lang="zh-CN" altLang="en-US"/>
          </a:p>
          <a:p>
            <a:endParaRPr lang="zh-CN" altLang="en-US"/>
          </a:p>
          <a:p>
            <a:r>
              <a:rPr lang="zh-CN" altLang="en-US"/>
              <a:t>pub fn main()  {</a:t>
            </a:r>
            <a:endParaRPr lang="zh-CN" altLang="en-US"/>
          </a:p>
          <a:p>
            <a:r>
              <a:rPr lang="zh-CN" altLang="en-US"/>
              <a:t>  let (tx, rx) = channel();</a:t>
            </a:r>
            <a:endParaRPr lang="zh-CN" altLang="en-US"/>
          </a:p>
          <a:p>
            <a:r>
              <a:rPr lang="zh-CN" altLang="en-US"/>
              <a:t>  let x = Arc::new(Mutex::new(tx));</a:t>
            </a:r>
            <a:endParaRPr lang="zh-CN" altLang="en-US"/>
          </a:p>
          <a:p>
            <a:endParaRPr lang="zh-CN" altLang="en-US"/>
          </a:p>
          <a:p>
            <a:r>
              <a:rPr lang="zh-CN" altLang="en-US"/>
              <a:t>  std::thread::spawn(move || {</a:t>
            </a:r>
            <a:endParaRPr lang="zh-CN" altLang="en-US"/>
          </a:p>
          <a:p>
            <a:r>
              <a:rPr lang="zh-CN" altLang="en-US"/>
              <a:t>      x.lock().unwrap().send(4u8).unwrap(); </a:t>
            </a:r>
            <a:endParaRPr lang="zh-CN" altLang="en-US"/>
          </a:p>
          <a:p>
            <a:r>
              <a:rPr lang="zh-CN" altLang="en-US"/>
              <a:t>  });</a:t>
            </a:r>
            <a:endParaRPr lang="zh-CN" altLang="en-US"/>
          </a:p>
          <a:p>
            <a:endParaRPr lang="zh-CN" altLang="en-US"/>
          </a:p>
          <a:p>
            <a:r>
              <a:rPr lang="zh-CN" altLang="en-US"/>
              <a:t>  dbg!(rx.recv().unwrap());</a:t>
            </a:r>
            <a:endParaRPr lang="zh-CN" altLang="en-US"/>
          </a:p>
          <a:p>
            <a:r>
              <a:rPr lang="zh-CN" altLang="en-US"/>
              <a:t>}</a:t>
            </a:r>
            <a:endParaRPr lang="zh-CN" altLang="en-US"/>
          </a:p>
        </p:txBody>
      </p:sp>
      <p:sp>
        <p:nvSpPr>
          <p:cNvPr id="3" name="文本框 2"/>
          <p:cNvSpPr txBox="1"/>
          <p:nvPr>
            <p:custDataLst>
              <p:tags r:id="rId1"/>
            </p:custDataLst>
          </p:nvPr>
        </p:nvSpPr>
        <p:spPr>
          <a:xfrm>
            <a:off x="5064125" y="5132070"/>
            <a:ext cx="6096000" cy="337185"/>
          </a:xfrm>
          <a:prstGeom prst="rect">
            <a:avLst/>
          </a:prstGeom>
          <a:solidFill>
            <a:schemeClr val="accent1">
              <a:lumMod val="20000"/>
              <a:lumOff val="80000"/>
            </a:schemeClr>
          </a:solidFill>
        </p:spPr>
        <p:txBody>
          <a:bodyPr wrap="square" rtlCol="0" anchor="t">
            <a:spAutoFit/>
          </a:bodyPr>
          <a:p>
            <a:r>
              <a:rPr lang="zh-CN" altLang="en-US" sz="800"/>
              <a:t>PS E:\projects\Rust Programming\sourcecode\chapter15\Quiz&gt; rustc .\mutex.rs </a:t>
            </a:r>
            <a:endParaRPr lang="zh-CN" altLang="en-US" sz="800"/>
          </a:p>
          <a:p>
            <a:r>
              <a:rPr lang="zh-CN" altLang="en-US" sz="800"/>
              <a:t>PS E:\projects\Rust Programming\sourcecode\chapter15\Quiz&gt; </a:t>
            </a:r>
            <a:endParaRPr lang="zh-CN" altLang="en-US" sz="800"/>
          </a:p>
        </p:txBody>
      </p:sp>
      <p:sp>
        <p:nvSpPr>
          <p:cNvPr id="5" name="文本框 4"/>
          <p:cNvSpPr txBox="1"/>
          <p:nvPr/>
        </p:nvSpPr>
        <p:spPr>
          <a:xfrm>
            <a:off x="11383010" y="6256020"/>
            <a:ext cx="284480" cy="377825"/>
          </a:xfrm>
          <a:prstGeom prst="rect">
            <a:avLst/>
          </a:prstGeom>
          <a:noFill/>
        </p:spPr>
        <p:txBody>
          <a:bodyPr wrap="square" rtlCol="0">
            <a:noAutofit/>
          </a:bodyPr>
          <a:p>
            <a:r>
              <a:rPr lang="en-US" altLang="zh-CN">
                <a:solidFill>
                  <a:schemeClr val="bg1"/>
                </a:solidFill>
              </a:rPr>
              <a:t>1</a:t>
            </a:r>
            <a:endParaRPr lang="en-US" altLang="zh-CN">
              <a:solidFill>
                <a:schemeClr val="bg1"/>
              </a:solidFill>
            </a:endParaRPr>
          </a:p>
        </p:txBody>
      </p:sp>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6" name="TextBox 25"/>
          <p:cNvSpPr txBox="1"/>
          <p:nvPr/>
        </p:nvSpPr>
        <p:spPr>
          <a:xfrm>
            <a:off x="5828031" y="1217773"/>
            <a:ext cx="535940" cy="229870"/>
          </a:xfrm>
          <a:prstGeom prst="rect">
            <a:avLst/>
          </a:prstGeom>
          <a:noFill/>
        </p:spPr>
        <p:txBody>
          <a:bodyPr wrap="none" rtlCol="0">
            <a:spAutoFit/>
          </a:bodyPr>
          <a:lstStyle/>
          <a:p>
            <a:pPr algn="ctr"/>
            <a:r>
              <a:rPr lang="en-US" sz="900">
                <a:solidFill>
                  <a:schemeClr val="bg1">
                    <a:lumMod val="65000"/>
                  </a:schemeClr>
                </a:solidFill>
                <a:cs typeface="+mn-ea"/>
                <a:sym typeface="+mn-lt"/>
              </a:rPr>
              <a:t>RwLock</a:t>
            </a:r>
            <a:endParaRPr lang="en-US" sz="900">
              <a:solidFill>
                <a:schemeClr val="bg1">
                  <a:lumMod val="65000"/>
                </a:schemeClr>
              </a:solidFill>
              <a:cs typeface="+mn-ea"/>
              <a:sym typeface="+mn-lt"/>
            </a:endParaRPr>
          </a:p>
        </p:txBody>
      </p:sp>
      <p:sp>
        <p:nvSpPr>
          <p:cNvPr id="15" name="TextBox 39"/>
          <p:cNvSpPr txBox="1"/>
          <p:nvPr/>
        </p:nvSpPr>
        <p:spPr>
          <a:xfrm>
            <a:off x="5203273" y="636436"/>
            <a:ext cx="178562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示例程序</a:t>
            </a:r>
            <a:r>
              <a:rPr lang="en-US" altLang="zh-CN" sz="2800" b="1" dirty="0" smtClean="0">
                <a:solidFill>
                  <a:prstClr val="black">
                    <a:lumMod val="65000"/>
                    <a:lumOff val="35000"/>
                  </a:prstClr>
                </a:solidFill>
                <a:cs typeface="+mn-ea"/>
                <a:sym typeface="+mn-lt"/>
              </a:rPr>
              <a:t>2</a:t>
            </a:r>
            <a:endParaRPr lang="en-US" altLang="zh-CN" sz="2800" b="1" dirty="0" smtClean="0">
              <a:solidFill>
                <a:prstClr val="black">
                  <a:lumMod val="65000"/>
                  <a:lumOff val="35000"/>
                </a:prstClr>
              </a:solidFill>
              <a:cs typeface="+mn-ea"/>
              <a:sym typeface="+mn-lt"/>
            </a:endParaRPr>
          </a:p>
        </p:txBody>
      </p:sp>
      <p:sp>
        <p:nvSpPr>
          <p:cNvPr id="2" name="文本框 1"/>
          <p:cNvSpPr txBox="1"/>
          <p:nvPr/>
        </p:nvSpPr>
        <p:spPr>
          <a:xfrm>
            <a:off x="5074920" y="1516380"/>
            <a:ext cx="6096000" cy="2306955"/>
          </a:xfrm>
          <a:prstGeom prst="rect">
            <a:avLst/>
          </a:prstGeom>
          <a:solidFill>
            <a:schemeClr val="bg1">
              <a:lumMod val="95000"/>
            </a:schemeClr>
          </a:solidFill>
        </p:spPr>
        <p:txBody>
          <a:bodyPr wrap="square" rtlCol="0" anchor="t">
            <a:spAutoFit/>
          </a:bodyPr>
          <a:p>
            <a:r>
              <a:rPr lang="zh-CN" altLang="en-US" sz="1600"/>
              <a:t>use std::sync::{RwLock, Arc, mpsc::channel};</a:t>
            </a:r>
            <a:endParaRPr lang="zh-CN" altLang="en-US" sz="1600"/>
          </a:p>
          <a:p>
            <a:r>
              <a:rPr lang="zh-CN" altLang="en-US" sz="1600"/>
              <a:t>pub fn main()  {</a:t>
            </a:r>
            <a:endParaRPr lang="zh-CN" altLang="en-US" sz="1600"/>
          </a:p>
          <a:p>
            <a:r>
              <a:rPr lang="zh-CN" altLang="en-US" sz="1600"/>
              <a:t>  let (tx, rx) = channel();</a:t>
            </a:r>
            <a:endParaRPr lang="zh-CN" altLang="en-US" sz="1600"/>
          </a:p>
          <a:p>
            <a:r>
              <a:rPr lang="zh-CN" altLang="en-US" sz="1600"/>
              <a:t>  let x = Arc::new(RwLock::new(tx));</a:t>
            </a:r>
            <a:endParaRPr lang="zh-CN" altLang="en-US" sz="1600"/>
          </a:p>
          <a:p>
            <a:r>
              <a:rPr lang="zh-CN" altLang="en-US" sz="1600"/>
              <a:t>  std::thread::spawn(move || {</a:t>
            </a:r>
            <a:endParaRPr lang="zh-CN" altLang="en-US" sz="1600"/>
          </a:p>
          <a:p>
            <a:r>
              <a:rPr lang="zh-CN" altLang="en-US" sz="1600"/>
              <a:t>      x.read().unwrap().send(4u8).unwrap(); </a:t>
            </a:r>
            <a:endParaRPr lang="zh-CN" altLang="en-US" sz="1600"/>
          </a:p>
          <a:p>
            <a:r>
              <a:rPr lang="zh-CN" altLang="en-US" sz="1600"/>
              <a:t>  });</a:t>
            </a:r>
            <a:endParaRPr lang="zh-CN" altLang="en-US" sz="1600"/>
          </a:p>
          <a:p>
            <a:r>
              <a:rPr lang="zh-CN" altLang="en-US" sz="1600"/>
              <a:t>  dbg!(rx.recv().unwrap());</a:t>
            </a:r>
            <a:endParaRPr lang="zh-CN" altLang="en-US" sz="1600"/>
          </a:p>
          <a:p>
            <a:r>
              <a:rPr lang="zh-CN" altLang="en-US" sz="1600"/>
              <a:t>}</a:t>
            </a:r>
            <a:endParaRPr lang="zh-CN" altLang="en-US" sz="1600"/>
          </a:p>
        </p:txBody>
      </p:sp>
      <p:sp>
        <p:nvSpPr>
          <p:cNvPr id="3" name="文本框 2"/>
          <p:cNvSpPr txBox="1"/>
          <p:nvPr/>
        </p:nvSpPr>
        <p:spPr>
          <a:xfrm>
            <a:off x="5064125" y="3941445"/>
            <a:ext cx="6096000" cy="2676525"/>
          </a:xfrm>
          <a:prstGeom prst="rect">
            <a:avLst/>
          </a:prstGeom>
          <a:solidFill>
            <a:schemeClr val="accent1">
              <a:lumMod val="20000"/>
              <a:lumOff val="80000"/>
            </a:schemeClr>
          </a:solidFill>
        </p:spPr>
        <p:txBody>
          <a:bodyPr wrap="square" rtlCol="0" anchor="t">
            <a:spAutoFit/>
          </a:bodyPr>
          <a:p>
            <a:r>
              <a:rPr lang="zh-CN" altLang="en-US" sz="800"/>
              <a:t>PS E:\projects\Rust Programming\sourcecode\chapter15\Quiz&gt; rustc .\rwlock.rs</a:t>
            </a:r>
            <a:endParaRPr lang="zh-CN" altLang="en-US" sz="800"/>
          </a:p>
          <a:p>
            <a:r>
              <a:rPr lang="zh-CN" altLang="en-US" sz="800" b="1">
                <a:solidFill>
                  <a:srgbClr val="FF0000"/>
                </a:solidFill>
              </a:rPr>
              <a:t>error[E0277]: `Sender&lt;u8&gt;` cannot be shared between threads safely</a:t>
            </a:r>
            <a:endParaRPr lang="zh-CN" altLang="en-US" sz="800" b="1">
              <a:solidFill>
                <a:srgbClr val="FF0000"/>
              </a:solidFill>
            </a:endParaRPr>
          </a:p>
          <a:p>
            <a:r>
              <a:rPr lang="zh-CN" altLang="en-US" sz="800"/>
              <a:t>   --&gt; .\rwlock.rs:8:3</a:t>
            </a:r>
            <a:endParaRPr lang="zh-CN" altLang="en-US" sz="800"/>
          </a:p>
          <a:p>
            <a:r>
              <a:rPr lang="zh-CN" altLang="en-US" sz="800"/>
              <a:t>    |</a:t>
            </a:r>
            <a:endParaRPr lang="zh-CN" altLang="en-US" sz="800"/>
          </a:p>
          <a:p>
            <a:r>
              <a:rPr lang="zh-CN" altLang="en-US" sz="800"/>
              <a:t>8   |   std::thread::spawn(move || {</a:t>
            </a:r>
            <a:endParaRPr lang="zh-CN" altLang="en-US" sz="800"/>
          </a:p>
          <a:p>
            <a:r>
              <a:rPr lang="zh-CN" altLang="en-US" sz="800"/>
              <a:t>    |   ^^^^^^^^^^^^^^^^^^</a:t>
            </a:r>
            <a:r>
              <a:rPr lang="zh-CN" altLang="en-US" sz="800">
                <a:solidFill>
                  <a:srgbClr val="FF0000"/>
                </a:solidFill>
              </a:rPr>
              <a:t> `Sender&lt;u8&gt;` cannot be shared between threads safely</a:t>
            </a:r>
            <a:endParaRPr lang="zh-CN" altLang="en-US" sz="800">
              <a:solidFill>
                <a:srgbClr val="FF0000"/>
              </a:solidFill>
            </a:endParaRPr>
          </a:p>
          <a:p>
            <a:r>
              <a:rPr lang="zh-CN" altLang="en-US" sz="800"/>
              <a:t>    | </a:t>
            </a:r>
            <a:endParaRPr lang="zh-CN" altLang="en-US" sz="800"/>
          </a:p>
          <a:p>
            <a:r>
              <a:rPr lang="zh-CN" altLang="en-US" sz="800"/>
              <a:t>   ::: C:\Users\Administrator\.rustup\toolchains\stable-2021-06-17-x86_64-pc-windows-msvc\lib/rustlib/src/rust\library\std\src\thread\mod.rs:624:8</a:t>
            </a:r>
            <a:endParaRPr lang="zh-CN" altLang="en-US" sz="800"/>
          </a:p>
          <a:p>
            <a:r>
              <a:rPr lang="zh-CN" altLang="en-US" sz="800"/>
              <a:t>    |</a:t>
            </a:r>
            <a:endParaRPr lang="zh-CN" altLang="en-US" sz="800"/>
          </a:p>
          <a:p>
            <a:r>
              <a:rPr lang="zh-CN" altLang="en-US" sz="800"/>
              <a:t>624 |     F: Send + 'static,</a:t>
            </a:r>
            <a:endParaRPr lang="zh-CN" altLang="en-US" sz="800"/>
          </a:p>
          <a:p>
            <a:r>
              <a:rPr lang="zh-CN" altLang="en-US" sz="800"/>
              <a:t>    |        ---- required by this bound in `spawn`</a:t>
            </a:r>
            <a:endParaRPr lang="zh-CN" altLang="en-US" sz="800"/>
          </a:p>
          <a:p>
            <a:r>
              <a:rPr lang="zh-CN" altLang="en-US" sz="800"/>
              <a:t>    |</a:t>
            </a:r>
            <a:endParaRPr lang="zh-CN" altLang="en-US" sz="800"/>
          </a:p>
          <a:p>
            <a:r>
              <a:rPr lang="zh-CN" altLang="en-US" sz="800" b="1">
                <a:solidFill>
                  <a:srgbClr val="FF0000"/>
                </a:solidFill>
              </a:rPr>
              <a:t>    = help: the trait `Sync` is not implemented for `Sender&lt;u8&gt;`</a:t>
            </a:r>
            <a:endParaRPr lang="zh-CN" altLang="en-US" sz="800" b="1">
              <a:solidFill>
                <a:srgbClr val="FF0000"/>
              </a:solidFill>
            </a:endParaRPr>
          </a:p>
          <a:p>
            <a:r>
              <a:rPr lang="zh-CN" altLang="en-US" sz="800" b="1">
                <a:solidFill>
                  <a:srgbClr val="FF0000"/>
                </a:solidFill>
              </a:rPr>
              <a:t>    = note: required because of the requirements on the impl of `Sync` for `RwLock&lt;Sender&lt;u8&gt;&gt;`</a:t>
            </a:r>
            <a:endParaRPr lang="zh-CN" altLang="en-US" sz="800" b="1">
              <a:solidFill>
                <a:srgbClr val="FF0000"/>
              </a:solidFill>
            </a:endParaRPr>
          </a:p>
          <a:p>
            <a:r>
              <a:rPr lang="zh-CN" altLang="en-US" sz="800" b="1">
                <a:solidFill>
                  <a:srgbClr val="FF0000"/>
                </a:solidFill>
              </a:rPr>
              <a:t>    = note: required because of the requirements on the impl of `Send` for `Arc&lt;RwLock&lt;Sender&lt;u8&gt;&gt;&gt;`</a:t>
            </a:r>
            <a:endParaRPr lang="zh-CN" altLang="en-US" sz="800" b="1">
              <a:solidFill>
                <a:srgbClr val="FF0000"/>
              </a:solidFill>
            </a:endParaRPr>
          </a:p>
          <a:p>
            <a:r>
              <a:rPr lang="zh-CN" altLang="en-US" sz="800" b="1">
                <a:solidFill>
                  <a:srgbClr val="FF0000"/>
                </a:solidFill>
              </a:rPr>
              <a:t>    = note: required because it appears within the type `[closure@.\rwlock.rs:8:22: 10:4]`</a:t>
            </a:r>
            <a:endParaRPr lang="zh-CN" altLang="en-US" sz="800" b="1">
              <a:solidFill>
                <a:srgbClr val="FF0000"/>
              </a:solidFill>
            </a:endParaRPr>
          </a:p>
          <a:p>
            <a:endParaRPr lang="zh-CN" altLang="en-US" sz="800"/>
          </a:p>
          <a:p>
            <a:r>
              <a:rPr lang="zh-CN" altLang="en-US" sz="800"/>
              <a:t>error: aborting due to previous error</a:t>
            </a:r>
            <a:endParaRPr lang="zh-CN" altLang="en-US" sz="800"/>
          </a:p>
          <a:p>
            <a:endParaRPr lang="zh-CN" altLang="en-US" sz="800"/>
          </a:p>
          <a:p>
            <a:r>
              <a:rPr lang="zh-CN" altLang="en-US" sz="800"/>
              <a:t>For more information about this error, try `rustc --explain E0277`.</a:t>
            </a:r>
            <a:endParaRPr lang="zh-CN" altLang="en-US" sz="800"/>
          </a:p>
        </p:txBody>
      </p:sp>
      <p:sp>
        <p:nvSpPr>
          <p:cNvPr id="5" name="文本框 4"/>
          <p:cNvSpPr txBox="1"/>
          <p:nvPr/>
        </p:nvSpPr>
        <p:spPr>
          <a:xfrm>
            <a:off x="9675495" y="4956175"/>
            <a:ext cx="1137920" cy="583565"/>
          </a:xfrm>
          <a:prstGeom prst="rect">
            <a:avLst/>
          </a:prstGeom>
          <a:noFill/>
        </p:spPr>
        <p:txBody>
          <a:bodyPr wrap="square" rtlCol="0">
            <a:spAutoFit/>
          </a:bodyPr>
          <a:p>
            <a:r>
              <a:rPr lang="zh-CN" altLang="en-US" sz="3200">
                <a:solidFill>
                  <a:srgbClr val="FF0000"/>
                </a:solidFill>
              </a:rPr>
              <a:t>？？？</a:t>
            </a:r>
            <a:endParaRPr lang="zh-CN" altLang="en-US" sz="3200">
              <a:solidFill>
                <a:srgbClr val="FF0000"/>
              </a:solidFill>
            </a:endParaRPr>
          </a:p>
        </p:txBody>
      </p:sp>
    </p:spTree>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6" name="TextBox 25"/>
          <p:cNvSpPr txBox="1"/>
          <p:nvPr/>
        </p:nvSpPr>
        <p:spPr>
          <a:xfrm>
            <a:off x="5628324" y="1217773"/>
            <a:ext cx="935355" cy="229870"/>
          </a:xfrm>
          <a:prstGeom prst="rect">
            <a:avLst/>
          </a:prstGeom>
          <a:noFill/>
        </p:spPr>
        <p:txBody>
          <a:bodyPr wrap="none" rtlCol="0">
            <a:spAutoFit/>
          </a:bodyPr>
          <a:lstStyle/>
          <a:p>
            <a:pPr algn="ctr"/>
            <a:r>
              <a:rPr lang="en-US" sz="900">
                <a:solidFill>
                  <a:schemeClr val="bg1">
                    <a:lumMod val="65000"/>
                  </a:schemeClr>
                </a:solidFill>
                <a:cs typeface="+mn-ea"/>
                <a:sym typeface="+mn-lt"/>
              </a:rPr>
              <a:t>Mutex / RwLock</a:t>
            </a:r>
            <a:endParaRPr lang="en-US" sz="900">
              <a:solidFill>
                <a:schemeClr val="bg1">
                  <a:lumMod val="65000"/>
                </a:schemeClr>
              </a:solidFill>
              <a:cs typeface="+mn-ea"/>
              <a:sym typeface="+mn-lt"/>
            </a:endParaRPr>
          </a:p>
        </p:txBody>
      </p:sp>
      <p:sp>
        <p:nvSpPr>
          <p:cNvPr id="15" name="TextBox 39"/>
          <p:cNvSpPr txBox="1"/>
          <p:nvPr/>
        </p:nvSpPr>
        <p:spPr>
          <a:xfrm>
            <a:off x="5293443" y="636436"/>
            <a:ext cx="160528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基本</a:t>
            </a:r>
            <a:r>
              <a:rPr lang="zh-CN" altLang="en-US" sz="2800" b="1" dirty="0" smtClean="0">
                <a:solidFill>
                  <a:prstClr val="black">
                    <a:lumMod val="65000"/>
                    <a:lumOff val="35000"/>
                  </a:prstClr>
                </a:solidFill>
                <a:cs typeface="+mn-ea"/>
                <a:sym typeface="+mn-lt"/>
              </a:rPr>
              <a:t>行为</a:t>
            </a:r>
            <a:endParaRPr lang="zh-CN" altLang="en-US" sz="2800" b="1" dirty="0" smtClean="0">
              <a:solidFill>
                <a:prstClr val="black">
                  <a:lumMod val="65000"/>
                  <a:lumOff val="35000"/>
                </a:prstClr>
              </a:solidFill>
              <a:cs typeface="+mn-ea"/>
              <a:sym typeface="+mn-lt"/>
            </a:endParaRPr>
          </a:p>
        </p:txBody>
      </p:sp>
      <p:graphicFrame>
        <p:nvGraphicFramePr>
          <p:cNvPr id="7" name="对象 6"/>
          <p:cNvGraphicFramePr/>
          <p:nvPr>
            <p:custDataLst>
              <p:tags r:id="rId1"/>
            </p:custDataLst>
          </p:nvPr>
        </p:nvGraphicFramePr>
        <p:xfrm>
          <a:off x="5157470" y="1905000"/>
          <a:ext cx="6090285" cy="4107180"/>
        </p:xfrm>
        <a:graphic>
          <a:graphicData uri="http://schemas.openxmlformats.org/presentationml/2006/ole">
            <mc:AlternateContent xmlns:mc="http://schemas.openxmlformats.org/markup-compatibility/2006">
              <mc:Choice xmlns:v="urn:schemas-microsoft-com:vml" Requires="v">
                <p:oleObj spid="_x0000_s8" name="" r:id="rId2" imgW="4839335" imgH="2977515" progId="Visio.Drawing.11">
                  <p:embed/>
                </p:oleObj>
              </mc:Choice>
              <mc:Fallback>
                <p:oleObj name="" r:id="rId2" imgW="4839335" imgH="2977515" progId="Visio.Drawing.11">
                  <p:embed/>
                  <p:pic>
                    <p:nvPicPr>
                      <p:cNvPr id="0" name="图片 4"/>
                      <p:cNvPicPr/>
                      <p:nvPr/>
                    </p:nvPicPr>
                    <p:blipFill>
                      <a:blip r:embed="rId3"/>
                      <a:stretch>
                        <a:fillRect/>
                      </a:stretch>
                    </p:blipFill>
                    <p:spPr>
                      <a:xfrm>
                        <a:off x="5157470" y="1905000"/>
                        <a:ext cx="6090285" cy="4107180"/>
                      </a:xfrm>
                      <a:prstGeom prst="rect">
                        <a:avLst/>
                      </a:prstGeom>
                    </p:spPr>
                  </p:pic>
                </p:oleObj>
              </mc:Fallback>
            </mc:AlternateContent>
          </a:graphicData>
        </a:graphic>
      </p:graphicFrame>
    </p:spTree>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639836" y="636436"/>
            <a:ext cx="912495"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Send</a:t>
            </a:r>
            <a:endParaRPr lang="en-US" altLang="zh-CN" sz="2800" b="1" dirty="0" smtClean="0">
              <a:solidFill>
                <a:prstClr val="black">
                  <a:lumMod val="65000"/>
                  <a:lumOff val="35000"/>
                </a:prstClr>
              </a:solidFill>
              <a:cs typeface="+mn-ea"/>
              <a:sym typeface="+mn-lt"/>
            </a:endParaRPr>
          </a:p>
        </p:txBody>
      </p:sp>
      <p:sp>
        <p:nvSpPr>
          <p:cNvPr id="3" name="内容占位符 2"/>
          <p:cNvSpPr>
            <a:spLocks noGrp="1"/>
          </p:cNvSpPr>
          <p:nvPr>
            <p:custDataLst>
              <p:tags r:id="rId1"/>
            </p:custDataLst>
          </p:nvPr>
        </p:nvSpPr>
        <p:spPr>
          <a:xfrm>
            <a:off x="4904740" y="1501775"/>
            <a:ext cx="6783705" cy="4389755"/>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Send trait这个标记</a:t>
            </a:r>
            <a:r>
              <a:rPr lang="en-US" altLang="zh-CN"/>
              <a:t>trait</a:t>
            </a:r>
            <a:r>
              <a:rPr lang="zh-CN" altLang="en-US"/>
              <a:t>被用来告知</a:t>
            </a:r>
            <a:r>
              <a:rPr lang="en-US" altLang="zh-CN"/>
              <a:t>Rust</a:t>
            </a:r>
            <a:r>
              <a:rPr lang="zh-CN" altLang="en-US"/>
              <a:t>编译器，凡是实现了</a:t>
            </a:r>
            <a:r>
              <a:rPr lang="en-US" altLang="zh-CN"/>
              <a:t>Send trait</a:t>
            </a:r>
            <a:r>
              <a:rPr lang="zh-CN" altLang="en-US"/>
              <a:t>的类型在线程间传送是安全的。</a:t>
            </a:r>
            <a:r>
              <a:rPr lang="zh-CN" altLang="en-US"/>
              <a:t>这意味着：</a:t>
            </a:r>
            <a:endParaRPr lang="zh-CN" altLang="en-US"/>
          </a:p>
          <a:p>
            <a:pPr>
              <a:buFont typeface="Wingdings" panose="05000000000000000000" charset="0"/>
              <a:buChar char="Ø"/>
            </a:pPr>
            <a:r>
              <a:rPr lang="zh-CN" altLang="en-US"/>
              <a:t>可以在一个线程中构建一个类型数据的实例，</a:t>
            </a:r>
            <a:r>
              <a:rPr lang="zh-CN" altLang="en-US"/>
              <a:t>并</a:t>
            </a:r>
            <a:endParaRPr lang="zh-CN" altLang="en-US"/>
          </a:p>
          <a:p>
            <a:pPr>
              <a:buFont typeface="Wingdings" panose="05000000000000000000" charset="0"/>
              <a:buChar char="Ø"/>
            </a:pPr>
            <a:r>
              <a:rPr lang="zh-CN" altLang="en-US"/>
              <a:t>将其所有权转让给另外一个线程，并在那个线程中</a:t>
            </a:r>
            <a:r>
              <a:rPr lang="zh-CN" altLang="en-US"/>
              <a:t>被释放</a:t>
            </a:r>
            <a:endParaRPr lang="zh-CN" altLang="en-US"/>
          </a:p>
          <a:p>
            <a:pPr marL="0" indent="0">
              <a:buNone/>
            </a:pPr>
            <a:endParaRPr lang="en-US" altLang="zh-CN"/>
          </a:p>
          <a:p>
            <a:pPr marL="0" indent="0">
              <a:buNone/>
            </a:pPr>
            <a:r>
              <a:rPr lang="en-US" altLang="zh-CN"/>
              <a:t>Rust</a:t>
            </a:r>
            <a:r>
              <a:rPr lang="zh-CN" altLang="en-US"/>
              <a:t>中大多数类型都实现了Send</a:t>
            </a:r>
            <a:r>
              <a:rPr lang="en-US" altLang="zh-CN"/>
              <a:t> trait</a:t>
            </a:r>
            <a:endParaRPr lang="en-US" altLang="zh-CN"/>
          </a:p>
          <a:p>
            <a:pPr marL="0" indent="0">
              <a:buNone/>
            </a:pPr>
            <a:endParaRPr lang="zh-CN" altLang="en-US"/>
          </a:p>
          <a:p>
            <a:pPr marL="0" indent="0">
              <a:buNone/>
            </a:pPr>
            <a:r>
              <a:rPr lang="zh-CN" altLang="en-US"/>
              <a:t>最常见的非</a:t>
            </a:r>
            <a:r>
              <a:rPr lang="en-US" altLang="zh-CN"/>
              <a:t>Send</a:t>
            </a:r>
            <a:r>
              <a:rPr lang="zh-CN" altLang="en-US"/>
              <a:t>类型：</a:t>
            </a:r>
            <a:r>
              <a:rPr lang="en-US" altLang="zh-CN"/>
              <a:t> </a:t>
            </a:r>
            <a:endParaRPr lang="en-US" altLang="zh-CN"/>
          </a:p>
          <a:p>
            <a:pPr>
              <a:buFont typeface="Wingdings" panose="05000000000000000000" charset="0"/>
              <a:buChar char="l"/>
            </a:pPr>
            <a:r>
              <a:rPr lang="zh-CN" altLang="en-US"/>
              <a:t>Rc</a:t>
            </a:r>
            <a:endParaRPr lang="zh-CN" altLang="en-US"/>
          </a:p>
          <a:p>
            <a:pPr marL="0" indent="0">
              <a:buFont typeface="Wingdings" panose="05000000000000000000" charset="0"/>
              <a:buNone/>
            </a:pPr>
            <a:r>
              <a:rPr lang="en-US" altLang="zh-CN"/>
              <a:t>    </a:t>
            </a:r>
            <a:r>
              <a:rPr lang="zh-CN" altLang="en-US"/>
              <a:t>因为</a:t>
            </a:r>
            <a:r>
              <a:rPr lang="en-US" altLang="zh-CN"/>
              <a:t>Rc</a:t>
            </a:r>
            <a:r>
              <a:rPr lang="zh-CN" altLang="en-US"/>
              <a:t>使用了非原子类型的引用计数，而它不是线程间安全传送</a:t>
            </a:r>
            <a:r>
              <a:rPr lang="zh-CN" altLang="en-US"/>
              <a:t>的</a:t>
            </a:r>
            <a:endParaRPr lang="zh-CN" altLang="en-US"/>
          </a:p>
          <a:p>
            <a:pPr>
              <a:buFont typeface="Wingdings" panose="05000000000000000000" charset="0"/>
              <a:buChar char="l"/>
            </a:pPr>
            <a:r>
              <a:rPr lang="zh-CN" altLang="en-US"/>
              <a:t>所有原始指针类型（</a:t>
            </a:r>
            <a:r>
              <a:rPr lang="en-US" altLang="zh-CN"/>
              <a:t>All</a:t>
            </a:r>
            <a:r>
              <a:rPr lang="zh-CN" altLang="en-US"/>
              <a:t> raw pointer）</a:t>
            </a:r>
            <a:endParaRPr lang="zh-CN" altLang="en-US"/>
          </a:p>
          <a:p>
            <a:pPr marL="0" indent="0">
              <a:buNone/>
            </a:pPr>
            <a:r>
              <a:rPr lang="zh-CN" altLang="en-US"/>
              <a:t> </a:t>
            </a:r>
            <a:r>
              <a:rPr lang="en-US" altLang="zh-CN"/>
              <a:t>   Rust</a:t>
            </a:r>
            <a:r>
              <a:rPr lang="zh-CN" altLang="en-US"/>
              <a:t>并不提供对指针所指向任意数据类型的同步</a:t>
            </a:r>
            <a:r>
              <a:rPr lang="zh-CN" altLang="en-US"/>
              <a:t>保护</a:t>
            </a:r>
            <a:endParaRPr lang="zh-CN" altLang="en-US"/>
          </a:p>
        </p:txBody>
      </p:sp>
    </p:spTree>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666506" y="636436"/>
            <a:ext cx="859155"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a:t>
            </a:r>
            <a:r>
              <a:rPr lang="en-US" altLang="zh-CN" sz="2800" b="1" dirty="0" smtClean="0">
                <a:solidFill>
                  <a:prstClr val="black">
                    <a:lumMod val="65000"/>
                    <a:lumOff val="35000"/>
                  </a:prstClr>
                </a:solidFill>
                <a:cs typeface="+mn-ea"/>
                <a:sym typeface="+mn-lt"/>
              </a:rPr>
              <a:t>ync</a:t>
            </a:r>
            <a:endParaRPr lang="en-US" altLang="zh-CN" sz="2800" b="1" dirty="0" smtClean="0">
              <a:solidFill>
                <a:prstClr val="black">
                  <a:lumMod val="65000"/>
                  <a:lumOff val="35000"/>
                </a:prstClr>
              </a:solidFill>
              <a:cs typeface="+mn-ea"/>
              <a:sym typeface="+mn-lt"/>
            </a:endParaRPr>
          </a:p>
        </p:txBody>
      </p:sp>
      <p:sp>
        <p:nvSpPr>
          <p:cNvPr id="3" name="内容占位符 2"/>
          <p:cNvSpPr>
            <a:spLocks noGrp="1"/>
          </p:cNvSpPr>
          <p:nvPr>
            <p:custDataLst>
              <p:tags r:id="rId1"/>
            </p:custDataLst>
          </p:nvPr>
        </p:nvSpPr>
        <p:spPr>
          <a:xfrm>
            <a:off x="4904740" y="1825625"/>
            <a:ext cx="644906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ym typeface="+mn-ea"/>
              </a:rPr>
              <a:t>Sync is a bit trickier to explain. A type T is Sync if and only if &amp;T is Send. This means that it must be safe to share immutable references of T between threads. A simpler way to think about this is to imagine if it would be safe to have multiple immutable references of type T being read from in parallel from multiple threads. The most common non-Sync types are UnsafeCell, Cell, and RefCell. These types all rely on unsynchronized mutation, so they are inherently not thread-safe.</a:t>
            </a:r>
            <a:endParaRPr lang="zh-CN" altLang="en-US"/>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487119" y="636436"/>
            <a:ext cx="121793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a:t>
            </a:r>
            <a:r>
              <a:rPr lang="en-US" altLang="zh-CN" sz="2800" b="1" dirty="0" smtClean="0">
                <a:solidFill>
                  <a:prstClr val="black">
                    <a:lumMod val="65000"/>
                    <a:lumOff val="35000"/>
                  </a:prstClr>
                </a:solidFill>
                <a:cs typeface="+mn-ea"/>
                <a:sym typeface="+mn-lt"/>
              </a:rPr>
              <a:t>ender</a:t>
            </a:r>
            <a:endParaRPr lang="en-US" altLang="zh-CN" sz="2800" b="1" dirty="0" smtClean="0">
              <a:solidFill>
                <a:prstClr val="black">
                  <a:lumMod val="65000"/>
                  <a:lumOff val="35000"/>
                </a:prstClr>
              </a:solidFill>
              <a:cs typeface="+mn-ea"/>
              <a:sym typeface="+mn-lt"/>
            </a:endParaRPr>
          </a:p>
        </p:txBody>
      </p:sp>
      <p:sp>
        <p:nvSpPr>
          <p:cNvPr id="3" name="内容占位符 2"/>
          <p:cNvSpPr>
            <a:spLocks noGrp="1"/>
          </p:cNvSpPr>
          <p:nvPr>
            <p:custDataLst>
              <p:tags r:id="rId1"/>
            </p:custDataLst>
          </p:nvPr>
        </p:nvSpPr>
        <p:spPr>
          <a:xfrm>
            <a:off x="4904740" y="1825625"/>
            <a:ext cx="644906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ym typeface="+mn-ea"/>
              </a:rPr>
              <a:t>The std::sync::mpsc::Sender type is the producer-half of a multi-producer, single-consumer channel. It's intended to be used by calling Sender::clone and using a single owned Sender per-thread. This pattern permits Sender to be non-Sync because each individual instance of Sender does not need to synchronize with itself across multiple threads. It only needs to be Send so that instances can be moved from thread to thread with ownership staying consistent.</a:t>
            </a:r>
            <a:endParaRPr lang="zh-CN" altLang="en-US"/>
          </a:p>
        </p:txBody>
      </p:sp>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487119" y="636436"/>
            <a:ext cx="121793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a:t>
            </a:r>
            <a:r>
              <a:rPr lang="en-US" altLang="zh-CN" sz="2800" b="1" dirty="0" smtClean="0">
                <a:solidFill>
                  <a:prstClr val="black">
                    <a:lumMod val="65000"/>
                    <a:lumOff val="35000"/>
                  </a:prstClr>
                </a:solidFill>
                <a:cs typeface="+mn-ea"/>
                <a:sym typeface="+mn-lt"/>
              </a:rPr>
              <a:t>ender</a:t>
            </a:r>
            <a:endParaRPr lang="en-US" altLang="zh-CN" sz="2800" b="1" dirty="0" smtClean="0">
              <a:solidFill>
                <a:prstClr val="black">
                  <a:lumMod val="65000"/>
                  <a:lumOff val="35000"/>
                </a:prstClr>
              </a:solidFill>
              <a:cs typeface="+mn-ea"/>
              <a:sym typeface="+mn-lt"/>
            </a:endParaRPr>
          </a:p>
        </p:txBody>
      </p:sp>
      <p:pic>
        <p:nvPicPr>
          <p:cNvPr id="5" name="内容占位符 4"/>
          <p:cNvPicPr>
            <a:picLocks noChangeAspect="1"/>
          </p:cNvPicPr>
          <p:nvPr>
            <p:custDataLst>
              <p:tags r:id="rId1"/>
            </p:custDataLst>
          </p:nvPr>
        </p:nvPicPr>
        <p:blipFill>
          <a:blip r:embed="rId2"/>
          <a:stretch>
            <a:fillRect/>
          </a:stretch>
        </p:blipFill>
        <p:spPr>
          <a:xfrm>
            <a:off x="4671695" y="2000250"/>
            <a:ext cx="6990715" cy="3623310"/>
          </a:xfrm>
          <a:prstGeom prst="rect">
            <a:avLst/>
          </a:prstGeom>
        </p:spPr>
      </p:pic>
    </p:spTree>
  </p:cSld>
  <p:clrMapOvr>
    <a:masterClrMapping/>
  </p:clrMapOvr>
  <p:transition spd="slow">
    <p:push dir="d"/>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414598a5-aaed-4672-8ad0-eb3f6d0ad5ce"/>
  <p:tag name="COMMONDATA" val="eyJoZGlkIjoiMzc2N2U2ZDQ5ZDZhNGUyZDk2M2Q3MmZlYTJjNDEyM2IifQ=="/>
</p:tagLst>
</file>

<file path=ppt/theme/theme1.xml><?xml version="1.0" encoding="utf-8"?>
<a:theme xmlns:a="http://schemas.openxmlformats.org/drawingml/2006/main" name="第一PPT，www.1ppt.com">
  <a:themeElements>
    <a:clrScheme name="自定义 27">
      <a:dk1>
        <a:sysClr val="windowText" lastClr="000000"/>
      </a:dk1>
      <a:lt1>
        <a:sysClr val="window" lastClr="FFFFFF"/>
      </a:lt1>
      <a:dk2>
        <a:srgbClr val="231D1F"/>
      </a:dk2>
      <a:lt2>
        <a:srgbClr val="ECF0F1"/>
      </a:lt2>
      <a:accent1>
        <a:srgbClr val="5595D5"/>
      </a:accent1>
      <a:accent2>
        <a:srgbClr val="5595D5"/>
      </a:accent2>
      <a:accent3>
        <a:srgbClr val="5595D5"/>
      </a:accent3>
      <a:accent4>
        <a:srgbClr val="5595D5"/>
      </a:accent4>
      <a:accent5>
        <a:srgbClr val="5595D5"/>
      </a:accent5>
      <a:accent6>
        <a:srgbClr val="5595D5"/>
      </a:accent6>
      <a:hlink>
        <a:srgbClr val="4B7FA7"/>
      </a:hlink>
      <a:folHlink>
        <a:srgbClr val="954F72"/>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9794</Words>
  <Application>WPS 演示</Application>
  <PresentationFormat>Custom</PresentationFormat>
  <Paragraphs>374</Paragraphs>
  <Slides>20</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Arial</vt:lpstr>
      <vt:lpstr>Calibri</vt:lpstr>
      <vt:lpstr>Arial Unicode MS</vt:lpstr>
      <vt:lpstr>等线</vt:lpstr>
      <vt:lpstr>Wingdings</vt:lpstr>
      <vt:lpstr>第一PPT，www.1ppt.com</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Gavin Zheng</cp:lastModifiedBy>
  <cp:revision>23</cp:revision>
  <dcterms:created xsi:type="dcterms:W3CDTF">2017-04-07T10:31:00Z</dcterms:created>
  <dcterms:modified xsi:type="dcterms:W3CDTF">2023-01-30T10:09:35Z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F5640BF886974CE2B43994320170FFD8</vt:lpwstr>
  </property>
  <property fmtid="{D5CDD505-2E9C-101B-9397-08002B2CF9AE}" pid="3" name="KSOProductBuildVer">
    <vt:lpwstr>2052-11.1.0.13703</vt:lpwstr>
  </property>
</Properties>
</file>