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79" r:id="rId4"/>
    <p:sldId id="281" r:id="rId6"/>
    <p:sldId id="303" r:id="rId7"/>
    <p:sldId id="304" r:id="rId8"/>
    <p:sldId id="302" r:id="rId9"/>
    <p:sldId id="278" r:id="rId10"/>
    <p:sldId id="301" r:id="rId11"/>
    <p:sldId id="305" r:id="rId12"/>
    <p:sldId id="306" r:id="rId13"/>
    <p:sldId id="307" r:id="rId14"/>
    <p:sldId id="261" r:id="rId15"/>
    <p:sldId id="262" r:id="rId16"/>
    <p:sldId id="268" r:id="rId17"/>
    <p:sldId id="273" r:id="rId18"/>
    <p:sldId id="274" r:id="rId19"/>
    <p:sldId id="275" r:id="rId20"/>
    <p:sldId id="300" r:id="rId21"/>
    <p:sldId id="298" r:id="rId22"/>
    <p:sldId id="297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1138" y="-394"/>
      </p:cViewPr>
      <p:guideLst>
        <p:guide orient="horz" pos="216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Ref>
              <c:f>{1,1,1,1,1,1,1,1,1,1}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sizeRepresents val="area"/>
        <c:axId val="139418368"/>
        <c:axId val="140181504"/>
      </c:bubbleChart>
      <c:valAx>
        <c:axId val="13941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1504"/>
        <c:crosses val="autoZero"/>
        <c:crossBetween val="midCat"/>
      </c:valAx>
      <c:valAx>
        <c:axId val="14018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3941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182656"/>
        <c:axId val="140183232"/>
      </c:scatterChart>
      <c:valAx>
        <c:axId val="14018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3232"/>
        <c:crosses val="autoZero"/>
        <c:crossBetween val="midCat"/>
      </c:valAx>
      <c:valAx>
        <c:axId val="1401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8</c:v>
                </c:pt>
                <c:pt idx="7">
                  <c:v>20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01920"/>
        <c:axId val="140198464"/>
      </c:scatterChart>
      <c:valAx>
        <c:axId val="1402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98464"/>
        <c:crosses val="autoZero"/>
        <c:crossBetween val="midCat"/>
      </c:valAx>
      <c:valAx>
        <c:axId val="1401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20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C4C0-9773-4C3D-AD9B-336A44B164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8CC2-32B0-4125-B326-8DF03F353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https://onesignal.com/blog/thread-safety-rust/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椭圆 4"/>
          <p:cNvSpPr/>
          <p:nvPr userDrawn="1"/>
        </p:nvSpPr>
        <p:spPr>
          <a:xfrm>
            <a:off x="11379200" y="6314440"/>
            <a:ext cx="292100" cy="2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154545" y="1165621"/>
            <a:ext cx="4092768" cy="460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31616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Send + </a:t>
            </a:r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Sync</a:t>
            </a:r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Concurrency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Thread Safety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Reference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1761490"/>
            <a:ext cx="105575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RUST </a:t>
            </a:r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Quiz</a:t>
            </a:r>
            <a:endParaRPr lang="en-US" altLang="zh-CN" sz="13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487119" y="636436"/>
            <a:ext cx="121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ender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5665" y="1568450"/>
            <a:ext cx="71545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Sender&lt;T&gt;是不同步的。所以一个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同时在多线程间有多个不可变引用是不安全的。考虑到Sender::send(&amp;self) 仅需要一个不可变引用，这里需要使用某些内部可变性</a:t>
            </a:r>
            <a:r>
              <a:rPr lang="zh-CN" altLang="en-US">
                <a:sym typeface="+mn-ea"/>
              </a:rPr>
              <a:t>机制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Mutex&lt;T&gt; 是</a:t>
            </a:r>
            <a:r>
              <a:rPr lang="en-US" altLang="zh-CN">
                <a:sym typeface="+mn-ea"/>
              </a:rPr>
              <a:t>Send+Sync </a:t>
            </a:r>
            <a:r>
              <a:rPr lang="zh-CN" altLang="en-US">
                <a:sym typeface="+mn-ea"/>
              </a:rPr>
              <a:t>只要其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Mutex</a:t>
            </a:r>
            <a:r>
              <a:rPr lang="zh-CN" altLang="en-US">
                <a:sym typeface="+mn-ea"/>
              </a:rPr>
              <a:t>里的对象永远不会有多个不可变的引用同时活跃在多线程中，这是因为</a:t>
            </a:r>
            <a:r>
              <a:rPr lang="en-US" altLang="zh-CN">
                <a:sym typeface="+mn-ea"/>
              </a:rPr>
              <a:t>Mutex</a:t>
            </a:r>
            <a:r>
              <a:rPr lang="zh-CN" altLang="en-US">
                <a:sym typeface="+mn-ea"/>
              </a:rPr>
              <a:t>不允许同时有多个锁(read </a:t>
            </a:r>
            <a:r>
              <a:rPr lang="zh-CN" altLang="en-US">
                <a:sym typeface="+mn-ea"/>
              </a:rPr>
              <a:t>或者 write)。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RwLock&lt;T&gt; 是 Send只要T 是Send, 但是它是Sync如果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是Send + Sync. 因为大多数类型是Send + Sync, 所以大多数情况下没有问题。在</a:t>
            </a:r>
            <a:r>
              <a:rPr lang="en-US" altLang="zh-CN">
                <a:sym typeface="+mn-ea"/>
              </a:rPr>
              <a:t>RwLock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Sender&lt;T&gt;</a:t>
            </a:r>
            <a:r>
              <a:rPr lang="zh-CN" altLang="en-US">
                <a:sym typeface="+mn-ea"/>
              </a:rPr>
              <a:t>如果不是</a:t>
            </a:r>
            <a:r>
              <a:rPr lang="en-US" altLang="zh-CN">
                <a:sym typeface="+mn-ea"/>
              </a:rPr>
              <a:t>Sync</a:t>
            </a:r>
            <a:r>
              <a:rPr lang="zh-CN" altLang="en-US">
                <a:sym typeface="+mn-ea"/>
              </a:rPr>
              <a:t>，才会造成问题。RwLock允许同时多个</a:t>
            </a:r>
            <a:r>
              <a:rPr lang="zh-CN" altLang="en-US">
                <a:sym typeface="+mn-ea"/>
              </a:rPr>
              <a:t>读锁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Arc&lt;T&gt; 是 Send 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Sync如果其底层T 是 Send + Sync, 这意味着，我们不能跨线程传送</a:t>
            </a:r>
            <a:r>
              <a:rPr lang="en-US" altLang="zh-CN">
                <a:sym typeface="+mn-ea"/>
              </a:rPr>
              <a:t>Arc&lt;T&gt;</a:t>
            </a:r>
            <a:r>
              <a:rPr lang="zh-CN" altLang="en-US">
                <a:sym typeface="+mn-ea"/>
              </a:rPr>
              <a:t>当T: !Sync.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93551" y="2195103"/>
              <a:ext cx="81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CONSULTING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4659" y="4525703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BUSINESS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046" y="2195103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 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ANALYSIS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6221" y="452570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PRODUCT INFO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344" y="219510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WEB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 STRATEGY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32739" y="4525703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CREATIVITY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59759" y="2195103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MARKETING’S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57356" y="4525703"/>
              <a:ext cx="867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professional communities for extensive functionalities.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3819" y="2527021"/>
            <a:ext cx="1112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Key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665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4235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950,20k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42354" y="3614548"/>
            <a:ext cx="457200" cy="2743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819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EVERLAND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1531" y="2527021"/>
            <a:ext cx="14753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Calendar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1100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76797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200,05k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76797" y="3614548"/>
            <a:ext cx="4572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531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CUSCO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973" y="2527021"/>
            <a:ext cx="1303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Media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3104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42%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52674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350,11k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6744" y="3614548"/>
            <a:ext cx="45720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65973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ARCHER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962661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7104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2392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5257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67509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4533" y="68591"/>
                </a:moveTo>
                <a:cubicBezTo>
                  <a:pt x="106208" y="68628"/>
                  <a:pt x="107901" y="69502"/>
                  <a:pt x="109612" y="71214"/>
                </a:cubicBezTo>
                <a:cubicBezTo>
                  <a:pt x="113035" y="74637"/>
                  <a:pt x="113110" y="77986"/>
                  <a:pt x="109835" y="81260"/>
                </a:cubicBezTo>
                <a:lnTo>
                  <a:pt x="83939" y="107156"/>
                </a:lnTo>
                <a:lnTo>
                  <a:pt x="164306" y="107156"/>
                </a:lnTo>
                <a:cubicBezTo>
                  <a:pt x="166390" y="107156"/>
                  <a:pt x="168102" y="107826"/>
                  <a:pt x="169441" y="109165"/>
                </a:cubicBezTo>
                <a:cubicBezTo>
                  <a:pt x="170781" y="110505"/>
                  <a:pt x="171450" y="112142"/>
                  <a:pt x="171450" y="114076"/>
                </a:cubicBezTo>
                <a:cubicBezTo>
                  <a:pt x="171450" y="116011"/>
                  <a:pt x="170781" y="117723"/>
                  <a:pt x="169441" y="119211"/>
                </a:cubicBezTo>
                <a:cubicBezTo>
                  <a:pt x="168102" y="120699"/>
                  <a:pt x="166390" y="121443"/>
                  <a:pt x="164306" y="121443"/>
                </a:cubicBezTo>
                <a:lnTo>
                  <a:pt x="83493" y="121443"/>
                </a:lnTo>
                <a:lnTo>
                  <a:pt x="109835" y="147786"/>
                </a:lnTo>
                <a:cubicBezTo>
                  <a:pt x="113110" y="151060"/>
                  <a:pt x="113110" y="154335"/>
                  <a:pt x="109835" y="157609"/>
                </a:cubicBezTo>
                <a:cubicBezTo>
                  <a:pt x="108347" y="159097"/>
                  <a:pt x="106636" y="159841"/>
                  <a:pt x="104701" y="159841"/>
                </a:cubicBezTo>
                <a:cubicBezTo>
                  <a:pt x="102766" y="159841"/>
                  <a:pt x="101055" y="159097"/>
                  <a:pt x="99566" y="157609"/>
                </a:cubicBezTo>
                <a:lnTo>
                  <a:pt x="57597" y="114300"/>
                </a:lnTo>
                <a:lnTo>
                  <a:pt x="99566" y="70991"/>
                </a:lnTo>
                <a:cubicBezTo>
                  <a:pt x="101203" y="69354"/>
                  <a:pt x="102859" y="68554"/>
                  <a:pt x="104533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595892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5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1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1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6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6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04254" y="3143903"/>
            <a:ext cx="812143" cy="768010"/>
          </a:xfrm>
          <a:custGeom>
            <a:avLst/>
            <a:gdLst/>
            <a:ahLst/>
            <a:cxnLst/>
            <a:rect l="l" t="t" r="r" b="b"/>
            <a:pathLst>
              <a:path w="193500" h="182985">
                <a:moveTo>
                  <a:pt x="43208" y="122717"/>
                </a:moveTo>
                <a:cubicBezTo>
                  <a:pt x="42599" y="123479"/>
                  <a:pt x="41837" y="123860"/>
                  <a:pt x="40922" y="123860"/>
                </a:cubicBezTo>
                <a:cubicBezTo>
                  <a:pt x="38484" y="124012"/>
                  <a:pt x="36388" y="125231"/>
                  <a:pt x="34636" y="127517"/>
                </a:cubicBezTo>
                <a:cubicBezTo>
                  <a:pt x="32883" y="129803"/>
                  <a:pt x="31931" y="132547"/>
                  <a:pt x="31778" y="135747"/>
                </a:cubicBezTo>
                <a:cubicBezTo>
                  <a:pt x="31778" y="138643"/>
                  <a:pt x="32540" y="140929"/>
                  <a:pt x="34064" y="142605"/>
                </a:cubicBezTo>
                <a:cubicBezTo>
                  <a:pt x="36046" y="144586"/>
                  <a:pt x="39017" y="145424"/>
                  <a:pt x="42980" y="145120"/>
                </a:cubicBezTo>
                <a:cubicBezTo>
                  <a:pt x="47552" y="144662"/>
                  <a:pt x="51057" y="143062"/>
                  <a:pt x="53495" y="140319"/>
                </a:cubicBezTo>
                <a:cubicBezTo>
                  <a:pt x="55934" y="137576"/>
                  <a:pt x="57001" y="134680"/>
                  <a:pt x="56696" y="131632"/>
                </a:cubicBezTo>
                <a:cubicBezTo>
                  <a:pt x="56391" y="128584"/>
                  <a:pt x="54791" y="126222"/>
                  <a:pt x="51895" y="124546"/>
                </a:cubicBezTo>
                <a:cubicBezTo>
                  <a:pt x="49609" y="123326"/>
                  <a:pt x="46714" y="122717"/>
                  <a:pt x="43208" y="122717"/>
                </a:cubicBezTo>
                <a:close/>
                <a:moveTo>
                  <a:pt x="46066" y="115916"/>
                </a:moveTo>
                <a:cubicBezTo>
                  <a:pt x="49495" y="116259"/>
                  <a:pt x="52505" y="117154"/>
                  <a:pt x="55096" y="118602"/>
                </a:cubicBezTo>
                <a:cubicBezTo>
                  <a:pt x="60125" y="121345"/>
                  <a:pt x="62944" y="125460"/>
                  <a:pt x="63554" y="130946"/>
                </a:cubicBezTo>
                <a:cubicBezTo>
                  <a:pt x="64011" y="135976"/>
                  <a:pt x="62373" y="140586"/>
                  <a:pt x="58639" y="144777"/>
                </a:cubicBezTo>
                <a:cubicBezTo>
                  <a:pt x="54905" y="148968"/>
                  <a:pt x="49838" y="151368"/>
                  <a:pt x="43437" y="151978"/>
                </a:cubicBezTo>
                <a:cubicBezTo>
                  <a:pt x="37341" y="152587"/>
                  <a:pt x="32617" y="151063"/>
                  <a:pt x="29264" y="147406"/>
                </a:cubicBezTo>
                <a:cubicBezTo>
                  <a:pt x="26216" y="144358"/>
                  <a:pt x="24768" y="140395"/>
                  <a:pt x="24921" y="135518"/>
                </a:cubicBezTo>
                <a:cubicBezTo>
                  <a:pt x="25225" y="129270"/>
                  <a:pt x="27511" y="124241"/>
                  <a:pt x="31778" y="120431"/>
                </a:cubicBezTo>
                <a:cubicBezTo>
                  <a:pt x="31626" y="119516"/>
                  <a:pt x="31817" y="118678"/>
                  <a:pt x="32350" y="117916"/>
                </a:cubicBezTo>
                <a:cubicBezTo>
                  <a:pt x="32883" y="117154"/>
                  <a:pt x="33607" y="116697"/>
                  <a:pt x="34522" y="116545"/>
                </a:cubicBezTo>
                <a:cubicBezTo>
                  <a:pt x="38789" y="115783"/>
                  <a:pt x="42637" y="115573"/>
                  <a:pt x="46066" y="115916"/>
                </a:cubicBezTo>
                <a:close/>
                <a:moveTo>
                  <a:pt x="111846" y="72025"/>
                </a:moveTo>
                <a:cubicBezTo>
                  <a:pt x="112646" y="72139"/>
                  <a:pt x="113389" y="72653"/>
                  <a:pt x="114074" y="73568"/>
                </a:cubicBezTo>
                <a:cubicBezTo>
                  <a:pt x="115446" y="75397"/>
                  <a:pt x="115217" y="76997"/>
                  <a:pt x="113389" y="78368"/>
                </a:cubicBezTo>
                <a:cubicBezTo>
                  <a:pt x="110798" y="80197"/>
                  <a:pt x="106378" y="83855"/>
                  <a:pt x="100130" y="89341"/>
                </a:cubicBezTo>
                <a:cubicBezTo>
                  <a:pt x="94186" y="94523"/>
                  <a:pt x="89462" y="98257"/>
                  <a:pt x="85957" y="100543"/>
                </a:cubicBezTo>
                <a:cubicBezTo>
                  <a:pt x="83975" y="101762"/>
                  <a:pt x="82375" y="101381"/>
                  <a:pt x="81156" y="99400"/>
                </a:cubicBezTo>
                <a:cubicBezTo>
                  <a:pt x="79937" y="97418"/>
                  <a:pt x="80318" y="95818"/>
                  <a:pt x="82299" y="94599"/>
                </a:cubicBezTo>
                <a:cubicBezTo>
                  <a:pt x="85804" y="92465"/>
                  <a:pt x="90224" y="89036"/>
                  <a:pt x="95558" y="84312"/>
                </a:cubicBezTo>
                <a:cubicBezTo>
                  <a:pt x="101959" y="78673"/>
                  <a:pt x="106531" y="74863"/>
                  <a:pt x="109274" y="72882"/>
                </a:cubicBezTo>
                <a:cubicBezTo>
                  <a:pt x="110188" y="72196"/>
                  <a:pt x="111045" y="71911"/>
                  <a:pt x="111846" y="72025"/>
                </a:cubicBezTo>
                <a:close/>
                <a:moveTo>
                  <a:pt x="186083" y="7274"/>
                </a:moveTo>
                <a:cubicBezTo>
                  <a:pt x="185321" y="7426"/>
                  <a:pt x="184483" y="7731"/>
                  <a:pt x="183569" y="8188"/>
                </a:cubicBezTo>
                <a:cubicBezTo>
                  <a:pt x="180826" y="9407"/>
                  <a:pt x="177244" y="11541"/>
                  <a:pt x="172825" y="14589"/>
                </a:cubicBezTo>
                <a:lnTo>
                  <a:pt x="165281" y="19618"/>
                </a:lnTo>
                <a:lnTo>
                  <a:pt x="157966" y="24647"/>
                </a:lnTo>
                <a:cubicBezTo>
                  <a:pt x="155984" y="26019"/>
                  <a:pt x="154841" y="26781"/>
                  <a:pt x="154537" y="26933"/>
                </a:cubicBezTo>
                <a:cubicBezTo>
                  <a:pt x="154079" y="27391"/>
                  <a:pt x="153546" y="27619"/>
                  <a:pt x="152936" y="27619"/>
                </a:cubicBezTo>
                <a:cubicBezTo>
                  <a:pt x="146993" y="32496"/>
                  <a:pt x="138306" y="39202"/>
                  <a:pt x="126876" y="47736"/>
                </a:cubicBezTo>
                <a:lnTo>
                  <a:pt x="103330" y="65567"/>
                </a:lnTo>
                <a:cubicBezTo>
                  <a:pt x="100739" y="67548"/>
                  <a:pt x="96777" y="71053"/>
                  <a:pt x="91443" y="76082"/>
                </a:cubicBezTo>
                <a:cubicBezTo>
                  <a:pt x="86261" y="81112"/>
                  <a:pt x="82147" y="84769"/>
                  <a:pt x="79099" y="87055"/>
                </a:cubicBezTo>
                <a:cubicBezTo>
                  <a:pt x="77270" y="88427"/>
                  <a:pt x="75670" y="88198"/>
                  <a:pt x="74298" y="86369"/>
                </a:cubicBezTo>
                <a:lnTo>
                  <a:pt x="73841" y="85455"/>
                </a:lnTo>
                <a:cubicBezTo>
                  <a:pt x="73688" y="85455"/>
                  <a:pt x="73460" y="85379"/>
                  <a:pt x="73155" y="85226"/>
                </a:cubicBezTo>
                <a:cubicBezTo>
                  <a:pt x="66449" y="81874"/>
                  <a:pt x="59706" y="80235"/>
                  <a:pt x="52924" y="80312"/>
                </a:cubicBezTo>
                <a:cubicBezTo>
                  <a:pt x="46142" y="80388"/>
                  <a:pt x="40008" y="81797"/>
                  <a:pt x="34522" y="84541"/>
                </a:cubicBezTo>
                <a:cubicBezTo>
                  <a:pt x="29035" y="87284"/>
                  <a:pt x="24159" y="91170"/>
                  <a:pt x="19891" y="96199"/>
                </a:cubicBezTo>
                <a:cubicBezTo>
                  <a:pt x="13338" y="103819"/>
                  <a:pt x="9223" y="112582"/>
                  <a:pt x="7547" y="122488"/>
                </a:cubicBezTo>
                <a:cubicBezTo>
                  <a:pt x="5871" y="132394"/>
                  <a:pt x="7242" y="142300"/>
                  <a:pt x="11662" y="152206"/>
                </a:cubicBezTo>
                <a:cubicBezTo>
                  <a:pt x="13643" y="156473"/>
                  <a:pt x="17186" y="160588"/>
                  <a:pt x="22292" y="164551"/>
                </a:cubicBezTo>
                <a:cubicBezTo>
                  <a:pt x="27397" y="168513"/>
                  <a:pt x="32464" y="171256"/>
                  <a:pt x="37493" y="172780"/>
                </a:cubicBezTo>
                <a:cubicBezTo>
                  <a:pt x="56543" y="178267"/>
                  <a:pt x="71479" y="177047"/>
                  <a:pt x="82299" y="169123"/>
                </a:cubicBezTo>
                <a:cubicBezTo>
                  <a:pt x="92967" y="161350"/>
                  <a:pt x="99063" y="147329"/>
                  <a:pt x="100587" y="127060"/>
                </a:cubicBezTo>
                <a:lnTo>
                  <a:pt x="100587" y="126603"/>
                </a:lnTo>
                <a:cubicBezTo>
                  <a:pt x="99673" y="125993"/>
                  <a:pt x="99139" y="125155"/>
                  <a:pt x="98987" y="124088"/>
                </a:cubicBezTo>
                <a:cubicBezTo>
                  <a:pt x="98682" y="121802"/>
                  <a:pt x="98530" y="120050"/>
                  <a:pt x="98530" y="118831"/>
                </a:cubicBezTo>
                <a:cubicBezTo>
                  <a:pt x="98530" y="117307"/>
                  <a:pt x="98758" y="116087"/>
                  <a:pt x="99215" y="115173"/>
                </a:cubicBezTo>
                <a:cubicBezTo>
                  <a:pt x="99673" y="114259"/>
                  <a:pt x="100282" y="113573"/>
                  <a:pt x="101044" y="113116"/>
                </a:cubicBezTo>
                <a:cubicBezTo>
                  <a:pt x="101806" y="112811"/>
                  <a:pt x="102644" y="112735"/>
                  <a:pt x="103559" y="112887"/>
                </a:cubicBezTo>
                <a:cubicBezTo>
                  <a:pt x="104168" y="112887"/>
                  <a:pt x="104930" y="113116"/>
                  <a:pt x="105845" y="113573"/>
                </a:cubicBezTo>
                <a:lnTo>
                  <a:pt x="106988" y="114030"/>
                </a:lnTo>
                <a:cubicBezTo>
                  <a:pt x="107597" y="113725"/>
                  <a:pt x="108359" y="112506"/>
                  <a:pt x="109274" y="110372"/>
                </a:cubicBezTo>
                <a:cubicBezTo>
                  <a:pt x="109579" y="109763"/>
                  <a:pt x="109502" y="108772"/>
                  <a:pt x="109045" y="107401"/>
                </a:cubicBezTo>
                <a:cubicBezTo>
                  <a:pt x="107674" y="104353"/>
                  <a:pt x="107369" y="101762"/>
                  <a:pt x="108131" y="99628"/>
                </a:cubicBezTo>
                <a:cubicBezTo>
                  <a:pt x="109198" y="96428"/>
                  <a:pt x="112474" y="92999"/>
                  <a:pt x="117961" y="89341"/>
                </a:cubicBezTo>
                <a:cubicBezTo>
                  <a:pt x="122990" y="85988"/>
                  <a:pt x="125962" y="83702"/>
                  <a:pt x="126876" y="82483"/>
                </a:cubicBezTo>
                <a:cubicBezTo>
                  <a:pt x="127028" y="82026"/>
                  <a:pt x="127181" y="81264"/>
                  <a:pt x="127333" y="80197"/>
                </a:cubicBezTo>
                <a:cubicBezTo>
                  <a:pt x="127486" y="79588"/>
                  <a:pt x="127638" y="77987"/>
                  <a:pt x="127790" y="75397"/>
                </a:cubicBezTo>
                <a:cubicBezTo>
                  <a:pt x="127943" y="73263"/>
                  <a:pt x="128171" y="71510"/>
                  <a:pt x="128476" y="70139"/>
                </a:cubicBezTo>
                <a:cubicBezTo>
                  <a:pt x="129086" y="67853"/>
                  <a:pt x="130076" y="66176"/>
                  <a:pt x="131448" y="65110"/>
                </a:cubicBezTo>
                <a:cubicBezTo>
                  <a:pt x="132972" y="63890"/>
                  <a:pt x="134953" y="63509"/>
                  <a:pt x="137392" y="63967"/>
                </a:cubicBezTo>
                <a:cubicBezTo>
                  <a:pt x="138458" y="64119"/>
                  <a:pt x="140059" y="64500"/>
                  <a:pt x="142192" y="65110"/>
                </a:cubicBezTo>
                <a:cubicBezTo>
                  <a:pt x="144173" y="65719"/>
                  <a:pt x="145545" y="66100"/>
                  <a:pt x="146307" y="66253"/>
                </a:cubicBezTo>
                <a:cubicBezTo>
                  <a:pt x="146764" y="66405"/>
                  <a:pt x="147221" y="66405"/>
                  <a:pt x="147679" y="66253"/>
                </a:cubicBezTo>
                <a:cubicBezTo>
                  <a:pt x="147831" y="65795"/>
                  <a:pt x="148060" y="65186"/>
                  <a:pt x="148364" y="64424"/>
                </a:cubicBezTo>
                <a:cubicBezTo>
                  <a:pt x="148669" y="63205"/>
                  <a:pt x="149126" y="61147"/>
                  <a:pt x="149736" y="58252"/>
                </a:cubicBezTo>
                <a:cubicBezTo>
                  <a:pt x="150498" y="55051"/>
                  <a:pt x="151031" y="52880"/>
                  <a:pt x="151336" y="51737"/>
                </a:cubicBezTo>
                <a:cubicBezTo>
                  <a:pt x="151641" y="50594"/>
                  <a:pt x="152022" y="49641"/>
                  <a:pt x="152479" y="48879"/>
                </a:cubicBezTo>
                <a:cubicBezTo>
                  <a:pt x="153241" y="47507"/>
                  <a:pt x="154232" y="46593"/>
                  <a:pt x="155451" y="46136"/>
                </a:cubicBezTo>
                <a:cubicBezTo>
                  <a:pt x="156975" y="45831"/>
                  <a:pt x="158651" y="46136"/>
                  <a:pt x="160480" y="47050"/>
                </a:cubicBezTo>
                <a:cubicBezTo>
                  <a:pt x="161090" y="47203"/>
                  <a:pt x="162309" y="47812"/>
                  <a:pt x="164138" y="48879"/>
                </a:cubicBezTo>
                <a:cubicBezTo>
                  <a:pt x="165509" y="49641"/>
                  <a:pt x="166500" y="50098"/>
                  <a:pt x="167110" y="50251"/>
                </a:cubicBezTo>
                <a:lnTo>
                  <a:pt x="167567" y="50479"/>
                </a:lnTo>
                <a:lnTo>
                  <a:pt x="167567" y="50022"/>
                </a:lnTo>
                <a:cubicBezTo>
                  <a:pt x="167719" y="49108"/>
                  <a:pt x="167719" y="47507"/>
                  <a:pt x="167567" y="45221"/>
                </a:cubicBezTo>
                <a:cubicBezTo>
                  <a:pt x="167414" y="42326"/>
                  <a:pt x="167414" y="40345"/>
                  <a:pt x="167567" y="39278"/>
                </a:cubicBezTo>
                <a:cubicBezTo>
                  <a:pt x="167719" y="36382"/>
                  <a:pt x="168634" y="34249"/>
                  <a:pt x="170310" y="32877"/>
                </a:cubicBezTo>
                <a:cubicBezTo>
                  <a:pt x="170920" y="32420"/>
                  <a:pt x="171834" y="32039"/>
                  <a:pt x="173053" y="31734"/>
                </a:cubicBezTo>
                <a:cubicBezTo>
                  <a:pt x="173815" y="31582"/>
                  <a:pt x="174730" y="31429"/>
                  <a:pt x="175796" y="31277"/>
                </a:cubicBezTo>
                <a:lnTo>
                  <a:pt x="179454" y="31048"/>
                </a:lnTo>
                <a:cubicBezTo>
                  <a:pt x="182350" y="30134"/>
                  <a:pt x="184407" y="27772"/>
                  <a:pt x="185626" y="23962"/>
                </a:cubicBezTo>
                <a:cubicBezTo>
                  <a:pt x="186541" y="20609"/>
                  <a:pt x="186845" y="16494"/>
                  <a:pt x="186541" y="11617"/>
                </a:cubicBezTo>
                <a:cubicBezTo>
                  <a:pt x="186541" y="11160"/>
                  <a:pt x="186388" y="10017"/>
                  <a:pt x="186083" y="8188"/>
                </a:cubicBezTo>
                <a:close/>
                <a:moveTo>
                  <a:pt x="185626" y="187"/>
                </a:moveTo>
                <a:cubicBezTo>
                  <a:pt x="188065" y="-270"/>
                  <a:pt x="189970" y="111"/>
                  <a:pt x="191341" y="1330"/>
                </a:cubicBezTo>
                <a:cubicBezTo>
                  <a:pt x="191646" y="1787"/>
                  <a:pt x="191875" y="2245"/>
                  <a:pt x="192027" y="2702"/>
                </a:cubicBezTo>
                <a:cubicBezTo>
                  <a:pt x="192179" y="3007"/>
                  <a:pt x="192256" y="3235"/>
                  <a:pt x="192256" y="3388"/>
                </a:cubicBezTo>
                <a:cubicBezTo>
                  <a:pt x="192408" y="3692"/>
                  <a:pt x="192484" y="4073"/>
                  <a:pt x="192484" y="4531"/>
                </a:cubicBezTo>
                <a:cubicBezTo>
                  <a:pt x="192637" y="5140"/>
                  <a:pt x="192789" y="6055"/>
                  <a:pt x="192941" y="7274"/>
                </a:cubicBezTo>
                <a:cubicBezTo>
                  <a:pt x="193246" y="9255"/>
                  <a:pt x="193399" y="10550"/>
                  <a:pt x="193399" y="11160"/>
                </a:cubicBezTo>
                <a:cubicBezTo>
                  <a:pt x="193703" y="16951"/>
                  <a:pt x="193322" y="21828"/>
                  <a:pt x="192256" y="25790"/>
                </a:cubicBezTo>
                <a:cubicBezTo>
                  <a:pt x="190274" y="32191"/>
                  <a:pt x="186617" y="36077"/>
                  <a:pt x="181283" y="37449"/>
                </a:cubicBezTo>
                <a:cubicBezTo>
                  <a:pt x="180826" y="37601"/>
                  <a:pt x="179225" y="37830"/>
                  <a:pt x="176482" y="38135"/>
                </a:cubicBezTo>
                <a:cubicBezTo>
                  <a:pt x="175568" y="38287"/>
                  <a:pt x="174882" y="38440"/>
                  <a:pt x="174425" y="38592"/>
                </a:cubicBezTo>
                <a:cubicBezTo>
                  <a:pt x="174425" y="38897"/>
                  <a:pt x="174349" y="39278"/>
                  <a:pt x="174196" y="39735"/>
                </a:cubicBezTo>
                <a:cubicBezTo>
                  <a:pt x="174196" y="40345"/>
                  <a:pt x="174272" y="42021"/>
                  <a:pt x="174425" y="44764"/>
                </a:cubicBezTo>
                <a:cubicBezTo>
                  <a:pt x="174577" y="47507"/>
                  <a:pt x="174577" y="49565"/>
                  <a:pt x="174425" y="50936"/>
                </a:cubicBezTo>
                <a:cubicBezTo>
                  <a:pt x="173968" y="53984"/>
                  <a:pt x="172672" y="55966"/>
                  <a:pt x="170539" y="56880"/>
                </a:cubicBezTo>
                <a:cubicBezTo>
                  <a:pt x="169015" y="57490"/>
                  <a:pt x="167186" y="57490"/>
                  <a:pt x="165052" y="56880"/>
                </a:cubicBezTo>
                <a:cubicBezTo>
                  <a:pt x="163985" y="56423"/>
                  <a:pt x="162614" y="55737"/>
                  <a:pt x="160937" y="54823"/>
                </a:cubicBezTo>
                <a:cubicBezTo>
                  <a:pt x="159261" y="54061"/>
                  <a:pt x="158270" y="53603"/>
                  <a:pt x="157966" y="53451"/>
                </a:cubicBezTo>
                <a:lnTo>
                  <a:pt x="157966" y="53680"/>
                </a:lnTo>
                <a:cubicBezTo>
                  <a:pt x="157661" y="54594"/>
                  <a:pt x="157204" y="56575"/>
                  <a:pt x="156594" y="59623"/>
                </a:cubicBezTo>
                <a:cubicBezTo>
                  <a:pt x="155832" y="62824"/>
                  <a:pt x="155222" y="65110"/>
                  <a:pt x="154765" y="66481"/>
                </a:cubicBezTo>
                <a:cubicBezTo>
                  <a:pt x="154460" y="67700"/>
                  <a:pt x="154079" y="68691"/>
                  <a:pt x="153622" y="69453"/>
                </a:cubicBezTo>
                <a:cubicBezTo>
                  <a:pt x="153013" y="70825"/>
                  <a:pt x="152174" y="71739"/>
                  <a:pt x="151108" y="72196"/>
                </a:cubicBezTo>
                <a:cubicBezTo>
                  <a:pt x="149584" y="73111"/>
                  <a:pt x="147602" y="73415"/>
                  <a:pt x="145164" y="73111"/>
                </a:cubicBezTo>
                <a:lnTo>
                  <a:pt x="140135" y="71739"/>
                </a:lnTo>
                <a:cubicBezTo>
                  <a:pt x="138306" y="71129"/>
                  <a:pt x="137011" y="70748"/>
                  <a:pt x="136249" y="70596"/>
                </a:cubicBezTo>
                <a:lnTo>
                  <a:pt x="135563" y="70596"/>
                </a:lnTo>
                <a:cubicBezTo>
                  <a:pt x="135410" y="70901"/>
                  <a:pt x="135258" y="71358"/>
                  <a:pt x="135106" y="71968"/>
                </a:cubicBezTo>
                <a:cubicBezTo>
                  <a:pt x="134953" y="72730"/>
                  <a:pt x="134801" y="74101"/>
                  <a:pt x="134648" y="76082"/>
                </a:cubicBezTo>
                <a:cubicBezTo>
                  <a:pt x="134496" y="78673"/>
                  <a:pt x="134344" y="80350"/>
                  <a:pt x="134191" y="81112"/>
                </a:cubicBezTo>
                <a:cubicBezTo>
                  <a:pt x="133886" y="83245"/>
                  <a:pt x="133277" y="84922"/>
                  <a:pt x="132362" y="86141"/>
                </a:cubicBezTo>
                <a:cubicBezTo>
                  <a:pt x="130991" y="88274"/>
                  <a:pt x="127486" y="91246"/>
                  <a:pt x="121847" y="95056"/>
                </a:cubicBezTo>
                <a:cubicBezTo>
                  <a:pt x="117580" y="97799"/>
                  <a:pt x="115141" y="100085"/>
                  <a:pt x="114532" y="101914"/>
                </a:cubicBezTo>
                <a:cubicBezTo>
                  <a:pt x="114379" y="102371"/>
                  <a:pt x="114608" y="103286"/>
                  <a:pt x="115217" y="104657"/>
                </a:cubicBezTo>
                <a:cubicBezTo>
                  <a:pt x="116589" y="107858"/>
                  <a:pt x="116741" y="110677"/>
                  <a:pt x="115675" y="113116"/>
                </a:cubicBezTo>
                <a:cubicBezTo>
                  <a:pt x="113846" y="117230"/>
                  <a:pt x="111636" y="119745"/>
                  <a:pt x="109045" y="120659"/>
                </a:cubicBezTo>
                <a:cubicBezTo>
                  <a:pt x="107978" y="120964"/>
                  <a:pt x="106835" y="121040"/>
                  <a:pt x="105616" y="120888"/>
                </a:cubicBezTo>
                <a:cubicBezTo>
                  <a:pt x="105616" y="121498"/>
                  <a:pt x="105692" y="122260"/>
                  <a:pt x="105845" y="123174"/>
                </a:cubicBezTo>
                <a:lnTo>
                  <a:pt x="105845" y="124317"/>
                </a:lnTo>
                <a:cubicBezTo>
                  <a:pt x="107064" y="125079"/>
                  <a:pt x="107597" y="126146"/>
                  <a:pt x="107445" y="127517"/>
                </a:cubicBezTo>
                <a:cubicBezTo>
                  <a:pt x="105769" y="149920"/>
                  <a:pt x="98758" y="165694"/>
                  <a:pt x="86414" y="174838"/>
                </a:cubicBezTo>
                <a:cubicBezTo>
                  <a:pt x="73765" y="183982"/>
                  <a:pt x="56848" y="185429"/>
                  <a:pt x="35665" y="179181"/>
                </a:cubicBezTo>
                <a:cubicBezTo>
                  <a:pt x="29721" y="177505"/>
                  <a:pt x="23816" y="174419"/>
                  <a:pt x="17948" y="169923"/>
                </a:cubicBezTo>
                <a:cubicBezTo>
                  <a:pt x="12081" y="165427"/>
                  <a:pt x="7852" y="160436"/>
                  <a:pt x="5261" y="154949"/>
                </a:cubicBezTo>
                <a:cubicBezTo>
                  <a:pt x="384" y="143672"/>
                  <a:pt x="-1102" y="132432"/>
                  <a:pt x="803" y="121231"/>
                </a:cubicBezTo>
                <a:cubicBezTo>
                  <a:pt x="2708" y="110030"/>
                  <a:pt x="7318" y="100162"/>
                  <a:pt x="14634" y="91627"/>
                </a:cubicBezTo>
                <a:cubicBezTo>
                  <a:pt x="19663" y="85988"/>
                  <a:pt x="25340" y="81569"/>
                  <a:pt x="31664" y="78368"/>
                </a:cubicBezTo>
                <a:cubicBezTo>
                  <a:pt x="37989" y="75168"/>
                  <a:pt x="45037" y="73492"/>
                  <a:pt x="52810" y="73339"/>
                </a:cubicBezTo>
                <a:cubicBezTo>
                  <a:pt x="60277" y="73187"/>
                  <a:pt x="68126" y="75168"/>
                  <a:pt x="76355" y="79283"/>
                </a:cubicBezTo>
                <a:lnTo>
                  <a:pt x="77270" y="79740"/>
                </a:lnTo>
                <a:cubicBezTo>
                  <a:pt x="79556" y="77911"/>
                  <a:pt x="82756" y="75092"/>
                  <a:pt x="86871" y="71282"/>
                </a:cubicBezTo>
                <a:cubicBezTo>
                  <a:pt x="92205" y="66100"/>
                  <a:pt x="96320" y="62366"/>
                  <a:pt x="99215" y="60080"/>
                </a:cubicBezTo>
                <a:lnTo>
                  <a:pt x="123676" y="41564"/>
                </a:lnTo>
                <a:cubicBezTo>
                  <a:pt x="136172" y="32115"/>
                  <a:pt x="145697" y="24647"/>
                  <a:pt x="152251" y="19161"/>
                </a:cubicBezTo>
                <a:cubicBezTo>
                  <a:pt x="153013" y="18704"/>
                  <a:pt x="153851" y="18475"/>
                  <a:pt x="154765" y="18475"/>
                </a:cubicBezTo>
                <a:lnTo>
                  <a:pt x="168938" y="8645"/>
                </a:lnTo>
                <a:cubicBezTo>
                  <a:pt x="173815" y="5597"/>
                  <a:pt x="177778" y="3388"/>
                  <a:pt x="180826" y="2016"/>
                </a:cubicBezTo>
                <a:cubicBezTo>
                  <a:pt x="182654" y="1102"/>
                  <a:pt x="184255" y="492"/>
                  <a:pt x="185626" y="1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Freeform 46"/>
          <p:cNvSpPr/>
          <p:nvPr/>
        </p:nvSpPr>
        <p:spPr>
          <a:xfrm rot="20280238">
            <a:off x="4403096" y="3143903"/>
            <a:ext cx="752310" cy="768010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7"/>
          <p:cNvSpPr/>
          <p:nvPr/>
        </p:nvSpPr>
        <p:spPr>
          <a:xfrm rot="20338580">
            <a:off x="8261232" y="3143968"/>
            <a:ext cx="701383" cy="767881"/>
          </a:xfrm>
          <a:custGeom>
            <a:avLst/>
            <a:gdLst/>
            <a:ahLst/>
            <a:cxnLst/>
            <a:rect l="l" t="t" r="r" b="b"/>
            <a:pathLst>
              <a:path w="167925" h="183846">
                <a:moveTo>
                  <a:pt x="82429" y="155957"/>
                </a:moveTo>
                <a:lnTo>
                  <a:pt x="82429" y="156871"/>
                </a:lnTo>
                <a:lnTo>
                  <a:pt x="82886" y="156642"/>
                </a:lnTo>
                <a:cubicBezTo>
                  <a:pt x="82733" y="156490"/>
                  <a:pt x="82581" y="156261"/>
                  <a:pt x="82429" y="155957"/>
                </a:cubicBezTo>
                <a:close/>
                <a:moveTo>
                  <a:pt x="113061" y="143612"/>
                </a:moveTo>
                <a:cubicBezTo>
                  <a:pt x="113213" y="143765"/>
                  <a:pt x="113290" y="143993"/>
                  <a:pt x="113290" y="144298"/>
                </a:cubicBezTo>
                <a:lnTo>
                  <a:pt x="113747" y="144069"/>
                </a:lnTo>
                <a:lnTo>
                  <a:pt x="113518" y="143841"/>
                </a:lnTo>
                <a:close/>
                <a:moveTo>
                  <a:pt x="78314" y="115151"/>
                </a:moveTo>
                <a:cubicBezTo>
                  <a:pt x="79076" y="114999"/>
                  <a:pt x="79914" y="115190"/>
                  <a:pt x="80828" y="115723"/>
                </a:cubicBezTo>
                <a:cubicBezTo>
                  <a:pt x="82505" y="116790"/>
                  <a:pt x="94468" y="124334"/>
                  <a:pt x="116719" y="138354"/>
                </a:cubicBezTo>
                <a:cubicBezTo>
                  <a:pt x="117938" y="139116"/>
                  <a:pt x="118471" y="140107"/>
                  <a:pt x="118319" y="141326"/>
                </a:cubicBezTo>
                <a:cubicBezTo>
                  <a:pt x="119995" y="140564"/>
                  <a:pt x="121367" y="140945"/>
                  <a:pt x="122434" y="142469"/>
                </a:cubicBezTo>
                <a:cubicBezTo>
                  <a:pt x="123500" y="144298"/>
                  <a:pt x="123196" y="145822"/>
                  <a:pt x="121519" y="147041"/>
                </a:cubicBezTo>
                <a:cubicBezTo>
                  <a:pt x="116490" y="150242"/>
                  <a:pt x="109251" y="153594"/>
                  <a:pt x="99802" y="157100"/>
                </a:cubicBezTo>
                <a:cubicBezTo>
                  <a:pt x="89591" y="160910"/>
                  <a:pt x="83495" y="163272"/>
                  <a:pt x="81514" y="164186"/>
                </a:cubicBezTo>
                <a:cubicBezTo>
                  <a:pt x="80905" y="164948"/>
                  <a:pt x="80066" y="165329"/>
                  <a:pt x="79000" y="165329"/>
                </a:cubicBezTo>
                <a:lnTo>
                  <a:pt x="78314" y="165786"/>
                </a:lnTo>
                <a:cubicBezTo>
                  <a:pt x="76485" y="166701"/>
                  <a:pt x="75075" y="166205"/>
                  <a:pt x="74085" y="164300"/>
                </a:cubicBezTo>
                <a:cubicBezTo>
                  <a:pt x="73094" y="162395"/>
                  <a:pt x="73589" y="160910"/>
                  <a:pt x="75571" y="159843"/>
                </a:cubicBezTo>
                <a:lnTo>
                  <a:pt x="75799" y="159843"/>
                </a:lnTo>
                <a:cubicBezTo>
                  <a:pt x="76561" y="142164"/>
                  <a:pt x="76942" y="129210"/>
                  <a:pt x="76942" y="120981"/>
                </a:cubicBezTo>
                <a:cubicBezTo>
                  <a:pt x="75418" y="119762"/>
                  <a:pt x="75190" y="118314"/>
                  <a:pt x="76256" y="116637"/>
                </a:cubicBezTo>
                <a:cubicBezTo>
                  <a:pt x="76866" y="115799"/>
                  <a:pt x="77552" y="115304"/>
                  <a:pt x="78314" y="115151"/>
                </a:cubicBezTo>
                <a:close/>
                <a:moveTo>
                  <a:pt x="160838" y="102236"/>
                </a:moveTo>
                <a:cubicBezTo>
                  <a:pt x="160229" y="102845"/>
                  <a:pt x="159467" y="103150"/>
                  <a:pt x="158552" y="103150"/>
                </a:cubicBezTo>
                <a:cubicBezTo>
                  <a:pt x="149713" y="103150"/>
                  <a:pt x="138588" y="103455"/>
                  <a:pt x="125177" y="104064"/>
                </a:cubicBezTo>
                <a:lnTo>
                  <a:pt x="90430" y="105436"/>
                </a:lnTo>
                <a:cubicBezTo>
                  <a:pt x="80371" y="105741"/>
                  <a:pt x="69094" y="105779"/>
                  <a:pt x="56597" y="105550"/>
                </a:cubicBezTo>
                <a:cubicBezTo>
                  <a:pt x="44100" y="105322"/>
                  <a:pt x="32670" y="104598"/>
                  <a:pt x="22307" y="103379"/>
                </a:cubicBezTo>
                <a:cubicBezTo>
                  <a:pt x="22307" y="108408"/>
                  <a:pt x="22459" y="119228"/>
                  <a:pt x="22764" y="135840"/>
                </a:cubicBezTo>
                <a:cubicBezTo>
                  <a:pt x="23069" y="152451"/>
                  <a:pt x="23221" y="165253"/>
                  <a:pt x="23221" y="174245"/>
                </a:cubicBezTo>
                <a:cubicBezTo>
                  <a:pt x="31298" y="174702"/>
                  <a:pt x="37585" y="174892"/>
                  <a:pt x="42081" y="174816"/>
                </a:cubicBezTo>
                <a:cubicBezTo>
                  <a:pt x="46577" y="174740"/>
                  <a:pt x="52939" y="174549"/>
                  <a:pt x="61169" y="174245"/>
                </a:cubicBezTo>
                <a:cubicBezTo>
                  <a:pt x="69398" y="173940"/>
                  <a:pt x="75875" y="173787"/>
                  <a:pt x="80600" y="173787"/>
                </a:cubicBezTo>
                <a:cubicBezTo>
                  <a:pt x="89287" y="173787"/>
                  <a:pt x="102203" y="174054"/>
                  <a:pt x="119348" y="174587"/>
                </a:cubicBezTo>
                <a:cubicBezTo>
                  <a:pt x="136493" y="175121"/>
                  <a:pt x="149332" y="175388"/>
                  <a:pt x="157867" y="175388"/>
                </a:cubicBezTo>
                <a:cubicBezTo>
                  <a:pt x="158019" y="171578"/>
                  <a:pt x="158095" y="165329"/>
                  <a:pt x="158095" y="156642"/>
                </a:cubicBezTo>
                <a:cubicBezTo>
                  <a:pt x="157943" y="147041"/>
                  <a:pt x="158095" y="139497"/>
                  <a:pt x="158552" y="134011"/>
                </a:cubicBezTo>
                <a:cubicBezTo>
                  <a:pt x="159619" y="121209"/>
                  <a:pt x="160381" y="110618"/>
                  <a:pt x="160838" y="102236"/>
                </a:cubicBezTo>
                <a:close/>
                <a:moveTo>
                  <a:pt x="161067" y="97664"/>
                </a:moveTo>
                <a:lnTo>
                  <a:pt x="160838" y="97892"/>
                </a:lnTo>
                <a:lnTo>
                  <a:pt x="161067" y="97892"/>
                </a:lnTo>
                <a:close/>
                <a:moveTo>
                  <a:pt x="87686" y="83490"/>
                </a:moveTo>
                <a:cubicBezTo>
                  <a:pt x="80981" y="83643"/>
                  <a:pt x="74809" y="83719"/>
                  <a:pt x="69170" y="83719"/>
                </a:cubicBezTo>
                <a:cubicBezTo>
                  <a:pt x="68255" y="84786"/>
                  <a:pt x="66046" y="88139"/>
                  <a:pt x="62540" y="93777"/>
                </a:cubicBezTo>
                <a:cubicBezTo>
                  <a:pt x="61321" y="96063"/>
                  <a:pt x="60102" y="97892"/>
                  <a:pt x="58883" y="99264"/>
                </a:cubicBezTo>
                <a:lnTo>
                  <a:pt x="77171" y="99264"/>
                </a:lnTo>
                <a:lnTo>
                  <a:pt x="77628" y="98349"/>
                </a:lnTo>
                <a:cubicBezTo>
                  <a:pt x="80524" y="94844"/>
                  <a:pt x="83876" y="89891"/>
                  <a:pt x="87686" y="83490"/>
                </a:cubicBezTo>
                <a:close/>
                <a:moveTo>
                  <a:pt x="121062" y="83262"/>
                </a:moveTo>
                <a:cubicBezTo>
                  <a:pt x="110699" y="83414"/>
                  <a:pt x="103841" y="83490"/>
                  <a:pt x="100488" y="83490"/>
                </a:cubicBezTo>
                <a:cubicBezTo>
                  <a:pt x="100488" y="83795"/>
                  <a:pt x="100412" y="84024"/>
                  <a:pt x="100259" y="84176"/>
                </a:cubicBezTo>
                <a:cubicBezTo>
                  <a:pt x="98888" y="86615"/>
                  <a:pt x="96678" y="89739"/>
                  <a:pt x="93630" y="93549"/>
                </a:cubicBezTo>
                <a:lnTo>
                  <a:pt x="89744" y="98807"/>
                </a:lnTo>
                <a:cubicBezTo>
                  <a:pt x="94621" y="98654"/>
                  <a:pt x="102698" y="98349"/>
                  <a:pt x="113975" y="97892"/>
                </a:cubicBezTo>
                <a:cubicBezTo>
                  <a:pt x="113671" y="97130"/>
                  <a:pt x="113671" y="96292"/>
                  <a:pt x="113975" y="95378"/>
                </a:cubicBezTo>
                <a:cubicBezTo>
                  <a:pt x="114890" y="93549"/>
                  <a:pt x="116414" y="90882"/>
                  <a:pt x="118547" y="87377"/>
                </a:cubicBezTo>
                <a:cubicBezTo>
                  <a:pt x="119614" y="85548"/>
                  <a:pt x="120452" y="84176"/>
                  <a:pt x="121062" y="83262"/>
                </a:cubicBezTo>
                <a:close/>
                <a:moveTo>
                  <a:pt x="37166" y="83262"/>
                </a:moveTo>
                <a:cubicBezTo>
                  <a:pt x="37166" y="83719"/>
                  <a:pt x="37013" y="84176"/>
                  <a:pt x="36709" y="84633"/>
                </a:cubicBezTo>
                <a:cubicBezTo>
                  <a:pt x="31984" y="91949"/>
                  <a:pt x="29012" y="96292"/>
                  <a:pt x="27793" y="97664"/>
                </a:cubicBezTo>
                <a:cubicBezTo>
                  <a:pt x="33584" y="98121"/>
                  <a:pt x="39604" y="98502"/>
                  <a:pt x="45853" y="98807"/>
                </a:cubicBezTo>
                <a:cubicBezTo>
                  <a:pt x="46005" y="98197"/>
                  <a:pt x="46234" y="97664"/>
                  <a:pt x="46538" y="97206"/>
                </a:cubicBezTo>
                <a:cubicBezTo>
                  <a:pt x="52025" y="90806"/>
                  <a:pt x="55530" y="86234"/>
                  <a:pt x="57054" y="83490"/>
                </a:cubicBezTo>
                <a:cubicBezTo>
                  <a:pt x="50044" y="83490"/>
                  <a:pt x="43414" y="83414"/>
                  <a:pt x="37166" y="83262"/>
                </a:cubicBezTo>
                <a:close/>
                <a:moveTo>
                  <a:pt x="156724" y="82805"/>
                </a:moveTo>
                <a:cubicBezTo>
                  <a:pt x="150323" y="82805"/>
                  <a:pt x="142931" y="82881"/>
                  <a:pt x="134549" y="83033"/>
                </a:cubicBezTo>
                <a:cubicBezTo>
                  <a:pt x="134549" y="83186"/>
                  <a:pt x="134473" y="83414"/>
                  <a:pt x="134321" y="83719"/>
                </a:cubicBezTo>
                <a:cubicBezTo>
                  <a:pt x="133711" y="84481"/>
                  <a:pt x="132873" y="85814"/>
                  <a:pt x="131806" y="87719"/>
                </a:cubicBezTo>
                <a:cubicBezTo>
                  <a:pt x="130739" y="89624"/>
                  <a:pt x="129673" y="91377"/>
                  <a:pt x="128606" y="92977"/>
                </a:cubicBezTo>
                <a:cubicBezTo>
                  <a:pt x="127539" y="94577"/>
                  <a:pt x="126396" y="96063"/>
                  <a:pt x="125177" y="97435"/>
                </a:cubicBezTo>
                <a:cubicBezTo>
                  <a:pt x="135083" y="97130"/>
                  <a:pt x="143541" y="96902"/>
                  <a:pt x="150551" y="96749"/>
                </a:cubicBezTo>
                <a:lnTo>
                  <a:pt x="150551" y="96521"/>
                </a:lnTo>
                <a:lnTo>
                  <a:pt x="154438" y="88062"/>
                </a:lnTo>
                <a:cubicBezTo>
                  <a:pt x="155504" y="85929"/>
                  <a:pt x="156266" y="84176"/>
                  <a:pt x="156724" y="82805"/>
                </a:cubicBezTo>
                <a:close/>
                <a:moveTo>
                  <a:pt x="22078" y="82576"/>
                </a:moveTo>
                <a:lnTo>
                  <a:pt x="22078" y="94463"/>
                </a:lnTo>
                <a:cubicBezTo>
                  <a:pt x="23755" y="92634"/>
                  <a:pt x="26422" y="88824"/>
                  <a:pt x="30079" y="83033"/>
                </a:cubicBezTo>
                <a:close/>
                <a:moveTo>
                  <a:pt x="10191" y="64517"/>
                </a:moveTo>
                <a:lnTo>
                  <a:pt x="12706" y="67946"/>
                </a:lnTo>
                <a:cubicBezTo>
                  <a:pt x="15601" y="71756"/>
                  <a:pt x="17735" y="74651"/>
                  <a:pt x="19106" y="76632"/>
                </a:cubicBezTo>
                <a:cubicBezTo>
                  <a:pt x="19411" y="75870"/>
                  <a:pt x="20021" y="75413"/>
                  <a:pt x="20935" y="75261"/>
                </a:cubicBezTo>
                <a:cubicBezTo>
                  <a:pt x="24440" y="74194"/>
                  <a:pt x="28174" y="72899"/>
                  <a:pt x="32137" y="71375"/>
                </a:cubicBezTo>
                <a:cubicBezTo>
                  <a:pt x="29546" y="70765"/>
                  <a:pt x="26117" y="69698"/>
                  <a:pt x="21850" y="68174"/>
                </a:cubicBezTo>
                <a:cubicBezTo>
                  <a:pt x="16363" y="66345"/>
                  <a:pt x="12477" y="65126"/>
                  <a:pt x="10191" y="64517"/>
                </a:cubicBezTo>
                <a:close/>
                <a:moveTo>
                  <a:pt x="37623" y="52401"/>
                </a:moveTo>
                <a:cubicBezTo>
                  <a:pt x="29851" y="55906"/>
                  <a:pt x="23602" y="58573"/>
                  <a:pt x="18878" y="60402"/>
                </a:cubicBezTo>
                <a:lnTo>
                  <a:pt x="23907" y="62231"/>
                </a:lnTo>
                <a:cubicBezTo>
                  <a:pt x="29089" y="63907"/>
                  <a:pt x="33051" y="65050"/>
                  <a:pt x="35794" y="65660"/>
                </a:cubicBezTo>
                <a:cubicBezTo>
                  <a:pt x="37623" y="66117"/>
                  <a:pt x="38461" y="67260"/>
                  <a:pt x="38309" y="69089"/>
                </a:cubicBezTo>
                <a:lnTo>
                  <a:pt x="44252" y="66574"/>
                </a:lnTo>
                <a:lnTo>
                  <a:pt x="57283" y="60859"/>
                </a:lnTo>
                <a:lnTo>
                  <a:pt x="49739" y="58344"/>
                </a:lnTo>
                <a:cubicBezTo>
                  <a:pt x="44405" y="56516"/>
                  <a:pt x="40366" y="54534"/>
                  <a:pt x="37623" y="52401"/>
                </a:cubicBezTo>
                <a:close/>
                <a:moveTo>
                  <a:pt x="69627" y="37999"/>
                </a:moveTo>
                <a:lnTo>
                  <a:pt x="52253" y="45543"/>
                </a:lnTo>
                <a:cubicBezTo>
                  <a:pt x="53777" y="46152"/>
                  <a:pt x="55682" y="46991"/>
                  <a:pt x="57968" y="48057"/>
                </a:cubicBezTo>
                <a:cubicBezTo>
                  <a:pt x="63607" y="50801"/>
                  <a:pt x="66808" y="52325"/>
                  <a:pt x="67570" y="52629"/>
                </a:cubicBezTo>
                <a:cubicBezTo>
                  <a:pt x="69094" y="53239"/>
                  <a:pt x="69779" y="54382"/>
                  <a:pt x="69627" y="56058"/>
                </a:cubicBezTo>
                <a:lnTo>
                  <a:pt x="89287" y="48515"/>
                </a:lnTo>
                <a:cubicBezTo>
                  <a:pt x="87153" y="47905"/>
                  <a:pt x="84638" y="46838"/>
                  <a:pt x="81743" y="45314"/>
                </a:cubicBezTo>
                <a:lnTo>
                  <a:pt x="71456" y="40056"/>
                </a:lnTo>
                <a:cubicBezTo>
                  <a:pt x="70389" y="39599"/>
                  <a:pt x="69779" y="38913"/>
                  <a:pt x="69627" y="37999"/>
                </a:cubicBezTo>
                <a:close/>
                <a:moveTo>
                  <a:pt x="102088" y="24054"/>
                </a:moveTo>
                <a:lnTo>
                  <a:pt x="82886" y="32284"/>
                </a:lnTo>
                <a:cubicBezTo>
                  <a:pt x="84867" y="33198"/>
                  <a:pt x="87153" y="34341"/>
                  <a:pt x="89744" y="35713"/>
                </a:cubicBezTo>
                <a:cubicBezTo>
                  <a:pt x="95078" y="38761"/>
                  <a:pt x="98507" y="40590"/>
                  <a:pt x="100031" y="41199"/>
                </a:cubicBezTo>
                <a:cubicBezTo>
                  <a:pt x="101098" y="41809"/>
                  <a:pt x="101707" y="42723"/>
                  <a:pt x="101860" y="43943"/>
                </a:cubicBezTo>
                <a:lnTo>
                  <a:pt x="126091" y="34341"/>
                </a:lnTo>
                <a:cubicBezTo>
                  <a:pt x="119081" y="30836"/>
                  <a:pt x="111308" y="27483"/>
                  <a:pt x="102774" y="24283"/>
                </a:cubicBezTo>
                <a:cubicBezTo>
                  <a:pt x="102469" y="24131"/>
                  <a:pt x="102241" y="24054"/>
                  <a:pt x="102088" y="24054"/>
                </a:cubicBezTo>
                <a:close/>
                <a:moveTo>
                  <a:pt x="140493" y="7367"/>
                </a:moveTo>
                <a:cubicBezTo>
                  <a:pt x="135464" y="8586"/>
                  <a:pt x="127310" y="11939"/>
                  <a:pt x="116033" y="17425"/>
                </a:cubicBezTo>
                <a:lnTo>
                  <a:pt x="122434" y="20397"/>
                </a:lnTo>
                <a:cubicBezTo>
                  <a:pt x="127006" y="22683"/>
                  <a:pt x="130587" y="24207"/>
                  <a:pt x="133178" y="24969"/>
                </a:cubicBezTo>
                <a:cubicBezTo>
                  <a:pt x="133940" y="25121"/>
                  <a:pt x="134549" y="25578"/>
                  <a:pt x="135007" y="26340"/>
                </a:cubicBezTo>
                <a:cubicBezTo>
                  <a:pt x="135464" y="27102"/>
                  <a:pt x="135540" y="27941"/>
                  <a:pt x="135235" y="28855"/>
                </a:cubicBezTo>
                <a:cubicBezTo>
                  <a:pt x="134778" y="30684"/>
                  <a:pt x="133559" y="31446"/>
                  <a:pt x="131578" y="31141"/>
                </a:cubicBezTo>
                <a:cubicBezTo>
                  <a:pt x="131730" y="31446"/>
                  <a:pt x="131806" y="31751"/>
                  <a:pt x="131806" y="32055"/>
                </a:cubicBezTo>
                <a:cubicBezTo>
                  <a:pt x="137445" y="29769"/>
                  <a:pt x="142703" y="27483"/>
                  <a:pt x="147580" y="25197"/>
                </a:cubicBezTo>
                <a:cubicBezTo>
                  <a:pt x="144074" y="16968"/>
                  <a:pt x="141712" y="11024"/>
                  <a:pt x="140493" y="7367"/>
                </a:cubicBezTo>
                <a:close/>
                <a:moveTo>
                  <a:pt x="143465" y="51"/>
                </a:moveTo>
                <a:cubicBezTo>
                  <a:pt x="144227" y="-101"/>
                  <a:pt x="144989" y="89"/>
                  <a:pt x="145751" y="623"/>
                </a:cubicBezTo>
                <a:cubicBezTo>
                  <a:pt x="146513" y="1156"/>
                  <a:pt x="146970" y="1842"/>
                  <a:pt x="147122" y="2680"/>
                </a:cubicBezTo>
                <a:cubicBezTo>
                  <a:pt x="147275" y="3518"/>
                  <a:pt x="147046" y="4319"/>
                  <a:pt x="146437" y="5081"/>
                </a:cubicBezTo>
                <a:cubicBezTo>
                  <a:pt x="147503" y="8129"/>
                  <a:pt x="150170" y="14682"/>
                  <a:pt x="154438" y="24740"/>
                </a:cubicBezTo>
                <a:cubicBezTo>
                  <a:pt x="154742" y="25655"/>
                  <a:pt x="154742" y="26493"/>
                  <a:pt x="154438" y="27255"/>
                </a:cubicBezTo>
                <a:cubicBezTo>
                  <a:pt x="154285" y="28474"/>
                  <a:pt x="153676" y="29388"/>
                  <a:pt x="152609" y="29998"/>
                </a:cubicBezTo>
                <a:cubicBezTo>
                  <a:pt x="144532" y="33656"/>
                  <a:pt x="136150" y="37237"/>
                  <a:pt x="127463" y="40742"/>
                </a:cubicBezTo>
                <a:lnTo>
                  <a:pt x="95687" y="52858"/>
                </a:lnTo>
                <a:lnTo>
                  <a:pt x="70084" y="62688"/>
                </a:lnTo>
                <a:cubicBezTo>
                  <a:pt x="69627" y="62840"/>
                  <a:pt x="61855" y="66117"/>
                  <a:pt x="46767" y="72518"/>
                </a:cubicBezTo>
                <a:cubicBezTo>
                  <a:pt x="42805" y="74194"/>
                  <a:pt x="39223" y="75566"/>
                  <a:pt x="36023" y="76632"/>
                </a:cubicBezTo>
                <a:cubicBezTo>
                  <a:pt x="39985" y="77394"/>
                  <a:pt x="60902" y="77547"/>
                  <a:pt x="98774" y="77090"/>
                </a:cubicBezTo>
                <a:cubicBezTo>
                  <a:pt x="136645" y="76632"/>
                  <a:pt x="157562" y="76404"/>
                  <a:pt x="161524" y="76404"/>
                </a:cubicBezTo>
                <a:lnTo>
                  <a:pt x="161524" y="74575"/>
                </a:lnTo>
                <a:cubicBezTo>
                  <a:pt x="161524" y="72441"/>
                  <a:pt x="162591" y="71375"/>
                  <a:pt x="164725" y="71375"/>
                </a:cubicBezTo>
                <a:cubicBezTo>
                  <a:pt x="166858" y="71375"/>
                  <a:pt x="167925" y="72441"/>
                  <a:pt x="167925" y="74575"/>
                </a:cubicBezTo>
                <a:cubicBezTo>
                  <a:pt x="167925" y="89663"/>
                  <a:pt x="166934" y="109627"/>
                  <a:pt x="164953" y="134468"/>
                </a:cubicBezTo>
                <a:cubicBezTo>
                  <a:pt x="164496" y="140107"/>
                  <a:pt x="164344" y="147498"/>
                  <a:pt x="164496" y="156642"/>
                </a:cubicBezTo>
                <a:cubicBezTo>
                  <a:pt x="164496" y="167006"/>
                  <a:pt x="164344" y="174549"/>
                  <a:pt x="164039" y="179274"/>
                </a:cubicBezTo>
                <a:cubicBezTo>
                  <a:pt x="164039" y="180188"/>
                  <a:pt x="163696" y="180912"/>
                  <a:pt x="163010" y="181445"/>
                </a:cubicBezTo>
                <a:cubicBezTo>
                  <a:pt x="162324" y="181979"/>
                  <a:pt x="161524" y="182246"/>
                  <a:pt x="160610" y="182246"/>
                </a:cubicBezTo>
                <a:cubicBezTo>
                  <a:pt x="160153" y="182246"/>
                  <a:pt x="159695" y="182093"/>
                  <a:pt x="159238" y="181788"/>
                </a:cubicBezTo>
                <a:lnTo>
                  <a:pt x="158781" y="181788"/>
                </a:lnTo>
                <a:cubicBezTo>
                  <a:pt x="150094" y="181788"/>
                  <a:pt x="137064" y="181522"/>
                  <a:pt x="119690" y="180988"/>
                </a:cubicBezTo>
                <a:cubicBezTo>
                  <a:pt x="102317" y="180455"/>
                  <a:pt x="89287" y="180188"/>
                  <a:pt x="80600" y="180188"/>
                </a:cubicBezTo>
                <a:cubicBezTo>
                  <a:pt x="76333" y="180188"/>
                  <a:pt x="70084" y="180341"/>
                  <a:pt x="61855" y="180645"/>
                </a:cubicBezTo>
                <a:cubicBezTo>
                  <a:pt x="53625" y="180950"/>
                  <a:pt x="47148" y="181141"/>
                  <a:pt x="42424" y="181217"/>
                </a:cubicBezTo>
                <a:cubicBezTo>
                  <a:pt x="37699" y="181293"/>
                  <a:pt x="31298" y="181103"/>
                  <a:pt x="23221" y="180645"/>
                </a:cubicBezTo>
                <a:cubicBezTo>
                  <a:pt x="23221" y="181560"/>
                  <a:pt x="22916" y="182322"/>
                  <a:pt x="22307" y="182931"/>
                </a:cubicBezTo>
                <a:cubicBezTo>
                  <a:pt x="21697" y="183541"/>
                  <a:pt x="20935" y="183846"/>
                  <a:pt x="20021" y="183846"/>
                </a:cubicBezTo>
                <a:cubicBezTo>
                  <a:pt x="17887" y="183846"/>
                  <a:pt x="16820" y="182779"/>
                  <a:pt x="16820" y="180645"/>
                </a:cubicBezTo>
                <a:cubicBezTo>
                  <a:pt x="16820" y="169673"/>
                  <a:pt x="16630" y="153328"/>
                  <a:pt x="16249" y="131611"/>
                </a:cubicBezTo>
                <a:cubicBezTo>
                  <a:pt x="15868" y="109894"/>
                  <a:pt x="15677" y="93625"/>
                  <a:pt x="15677" y="82805"/>
                </a:cubicBezTo>
                <a:cubicBezTo>
                  <a:pt x="15220" y="82500"/>
                  <a:pt x="14839" y="82119"/>
                  <a:pt x="14534" y="81662"/>
                </a:cubicBezTo>
                <a:cubicBezTo>
                  <a:pt x="13315" y="79376"/>
                  <a:pt x="11029" y="76099"/>
                  <a:pt x="7676" y="71832"/>
                </a:cubicBezTo>
                <a:lnTo>
                  <a:pt x="2190" y="64517"/>
                </a:lnTo>
                <a:cubicBezTo>
                  <a:pt x="1580" y="64059"/>
                  <a:pt x="1123" y="63374"/>
                  <a:pt x="818" y="62459"/>
                </a:cubicBezTo>
                <a:lnTo>
                  <a:pt x="818" y="62002"/>
                </a:lnTo>
                <a:lnTo>
                  <a:pt x="590" y="61545"/>
                </a:lnTo>
                <a:cubicBezTo>
                  <a:pt x="-477" y="59564"/>
                  <a:pt x="-96" y="58116"/>
                  <a:pt x="1733" y="57201"/>
                </a:cubicBezTo>
                <a:cubicBezTo>
                  <a:pt x="3409" y="56287"/>
                  <a:pt x="4781" y="56592"/>
                  <a:pt x="5848" y="58116"/>
                </a:cubicBezTo>
                <a:cubicBezTo>
                  <a:pt x="9048" y="57201"/>
                  <a:pt x="12553" y="56020"/>
                  <a:pt x="16363" y="54572"/>
                </a:cubicBezTo>
                <a:cubicBezTo>
                  <a:pt x="20173" y="53125"/>
                  <a:pt x="23374" y="51791"/>
                  <a:pt x="25964" y="50572"/>
                </a:cubicBezTo>
                <a:lnTo>
                  <a:pt x="36937" y="45543"/>
                </a:lnTo>
                <a:lnTo>
                  <a:pt x="46538" y="40971"/>
                </a:lnTo>
                <a:cubicBezTo>
                  <a:pt x="52939" y="38075"/>
                  <a:pt x="62845" y="33808"/>
                  <a:pt x="76256" y="28169"/>
                </a:cubicBezTo>
                <a:cubicBezTo>
                  <a:pt x="89668" y="22530"/>
                  <a:pt x="99726" y="18111"/>
                  <a:pt x="106432" y="14910"/>
                </a:cubicBezTo>
                <a:cubicBezTo>
                  <a:pt x="107956" y="14301"/>
                  <a:pt x="110699" y="13005"/>
                  <a:pt x="114661" y="11024"/>
                </a:cubicBezTo>
                <a:cubicBezTo>
                  <a:pt x="118624" y="9043"/>
                  <a:pt x="121862" y="7481"/>
                  <a:pt x="124377" y="6338"/>
                </a:cubicBezTo>
                <a:cubicBezTo>
                  <a:pt x="126891" y="5195"/>
                  <a:pt x="129939" y="4014"/>
                  <a:pt x="133521" y="2795"/>
                </a:cubicBezTo>
                <a:cubicBezTo>
                  <a:pt x="137102" y="1575"/>
                  <a:pt x="140417" y="661"/>
                  <a:pt x="143465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4346501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STUDIO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2"/>
          <p:cNvSpPr/>
          <p:nvPr/>
        </p:nvSpPr>
        <p:spPr>
          <a:xfrm rot="16200000" flipH="1">
            <a:off x="6096000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15%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MARKETING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>
          <a:xfrm rot="10800000" flipH="1" flipV="1">
            <a:off x="4346501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V="1">
            <a:off x="6096000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PROMOTION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40087" y="28259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NEW BRAND EXPO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0087" y="45754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FASHION PRODUCT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2500" y="28259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ESSENTIAL PRODUCT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5754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UNIQUE MARKETING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/>
          <p:cNvGraphicFramePr/>
          <p:nvPr/>
        </p:nvGraphicFramePr>
        <p:xfrm>
          <a:off x="952500" y="2019301"/>
          <a:ext cx="4572000" cy="231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4" name="Isosceles Triangle 53"/>
          <p:cNvSpPr/>
          <p:nvPr/>
        </p:nvSpPr>
        <p:spPr>
          <a:xfrm>
            <a:off x="6097194" y="3022224"/>
            <a:ext cx="180474" cy="1555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096000" y="3273419"/>
            <a:ext cx="180474" cy="15558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53200" y="2392975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+10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53200" y="3273419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-10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952500" y="4880350"/>
            <a:ext cx="4578602" cy="1093354"/>
            <a:chOff x="952500" y="4784653"/>
            <a:chExt cx="4578602" cy="1093354"/>
          </a:xfrm>
        </p:grpSpPr>
        <p:sp>
          <p:nvSpPr>
            <p:cNvPr id="61" name="Freeform 60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29400" y="4880350"/>
            <a:ext cx="4578602" cy="1093354"/>
            <a:chOff x="952500" y="4784653"/>
            <a:chExt cx="4578602" cy="1093354"/>
          </a:xfrm>
        </p:grpSpPr>
        <p:sp>
          <p:nvSpPr>
            <p:cNvPr id="90" name="Freeform 89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EVENT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2015/10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+80%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737200" y="2054588"/>
            <a:ext cx="25169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WEB ESSENTIAL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TOOLS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JOHN MARTIN, CEO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5867400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82316" y="1217774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952500" y="1923609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952500" y="4172394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629400" y="2147783"/>
            <a:ext cx="4578602" cy="1093354"/>
            <a:chOff x="952500" y="4784653"/>
            <a:chExt cx="4578602" cy="1093354"/>
          </a:xfrm>
        </p:grpSpPr>
        <p:sp>
          <p:nvSpPr>
            <p:cNvPr id="15" name="Freeform 14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635601" y="4409329"/>
            <a:ext cx="701749" cy="701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3441" y="4298538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FACEBOOK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29400" y="5519477"/>
            <a:ext cx="701749" cy="7017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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240" y="5408686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60%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TWITTER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8460" y="3546806"/>
            <a:ext cx="463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214483" y="2019300"/>
            <a:ext cx="467044" cy="467044"/>
          </a:xfrm>
          <a:prstGeom prst="foldedCorner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1214483" y="4293159"/>
            <a:ext cx="467044" cy="467044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85062" y="2071348"/>
            <a:ext cx="6421877" cy="4043502"/>
            <a:chOff x="2976146" y="1594008"/>
            <a:chExt cx="6239709" cy="3928801"/>
          </a:xfrm>
          <a:solidFill>
            <a:schemeClr val="bg1">
              <a:lumMod val="85000"/>
            </a:schemeClr>
          </a:solidFill>
        </p:grpSpPr>
        <p:sp>
          <p:nvSpPr>
            <p:cNvPr id="36" name="Freeform 53"/>
            <p:cNvSpPr>
              <a:spLocks noChangeAspect="1"/>
            </p:cNvSpPr>
            <p:nvPr/>
          </p:nvSpPr>
          <p:spPr bwMode="gray">
            <a:xfrm>
              <a:off x="8420785" y="5108976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gray">
            <a:xfrm>
              <a:off x="7869006" y="4464652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gray">
            <a:xfrm>
              <a:off x="8799238" y="5107229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gray">
            <a:xfrm>
              <a:off x="8907368" y="4958808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gray">
            <a:xfrm>
              <a:off x="8754714" y="4653234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gray">
            <a:xfrm>
              <a:off x="7104149" y="3343634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gray">
            <a:xfrm>
              <a:off x="7072346" y="3399510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gray">
            <a:xfrm>
              <a:off x="7134361" y="3422211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gray">
            <a:xfrm>
              <a:off x="7145493" y="3425703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gray">
            <a:xfrm>
              <a:off x="7126411" y="3429195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gray">
            <a:xfrm>
              <a:off x="6951496" y="3464118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gray">
            <a:xfrm>
              <a:off x="7558929" y="4152095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gray">
            <a:xfrm>
              <a:off x="7733844" y="4372107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gray">
            <a:xfrm>
              <a:off x="7797450" y="4176540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gray">
            <a:xfrm>
              <a:off x="8485980" y="4338930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gray">
            <a:xfrm>
              <a:off x="8357179" y="4309247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Group 69"/>
            <p:cNvGrpSpPr>
              <a:grpSpLocks noChangeAspect="1"/>
            </p:cNvGrpSpPr>
            <p:nvPr/>
          </p:nvGrpSpPr>
          <p:grpSpPr bwMode="gray">
            <a:xfrm>
              <a:off x="7942152" y="3898905"/>
              <a:ext cx="162194" cy="254936"/>
              <a:chOff x="3802" y="2280"/>
              <a:chExt cx="102" cy="146"/>
            </a:xfrm>
            <a:grpFill/>
          </p:grpSpPr>
          <p:sp>
            <p:nvSpPr>
              <p:cNvPr id="380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1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2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3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4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5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6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7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8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9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0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81"/>
            <p:cNvSpPr>
              <a:spLocks noChangeAspect="1"/>
            </p:cNvSpPr>
            <p:nvPr/>
          </p:nvSpPr>
          <p:spPr bwMode="gray">
            <a:xfrm>
              <a:off x="7884907" y="4162571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82"/>
            <p:cNvSpPr>
              <a:spLocks noChangeAspect="1"/>
            </p:cNvSpPr>
            <p:nvPr/>
          </p:nvSpPr>
          <p:spPr bwMode="gray">
            <a:xfrm>
              <a:off x="7921481" y="4321469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83"/>
            <p:cNvSpPr>
              <a:spLocks noChangeAspect="1"/>
            </p:cNvSpPr>
            <p:nvPr/>
          </p:nvSpPr>
          <p:spPr bwMode="gray">
            <a:xfrm>
              <a:off x="8072544" y="4419252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84"/>
            <p:cNvSpPr>
              <a:spLocks noChangeAspect="1"/>
            </p:cNvSpPr>
            <p:nvPr/>
          </p:nvSpPr>
          <p:spPr bwMode="gray">
            <a:xfrm>
              <a:off x="8051872" y="4433222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5"/>
            <p:cNvSpPr>
              <a:spLocks noChangeAspect="1"/>
            </p:cNvSpPr>
            <p:nvPr/>
          </p:nvSpPr>
          <p:spPr bwMode="gray">
            <a:xfrm>
              <a:off x="8128199" y="4312739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86"/>
            <p:cNvSpPr>
              <a:spLocks noChangeAspect="1"/>
            </p:cNvSpPr>
            <p:nvPr/>
          </p:nvSpPr>
          <p:spPr bwMode="gray">
            <a:xfrm>
              <a:off x="7970775" y="4227178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87"/>
            <p:cNvSpPr>
              <a:spLocks noChangeAspect="1"/>
            </p:cNvSpPr>
            <p:nvPr/>
          </p:nvSpPr>
          <p:spPr bwMode="gray">
            <a:xfrm>
              <a:off x="8118658" y="4216701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88"/>
            <p:cNvSpPr>
              <a:spLocks noChangeAspect="1"/>
            </p:cNvSpPr>
            <p:nvPr/>
          </p:nvSpPr>
          <p:spPr bwMode="gray">
            <a:xfrm>
              <a:off x="8180673" y="4267339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89"/>
            <p:cNvSpPr>
              <a:spLocks noChangeAspect="1"/>
            </p:cNvSpPr>
            <p:nvPr/>
          </p:nvSpPr>
          <p:spPr bwMode="gray">
            <a:xfrm>
              <a:off x="8528915" y="4309247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90"/>
            <p:cNvSpPr>
              <a:spLocks noChangeAspect="1"/>
            </p:cNvSpPr>
            <p:nvPr/>
          </p:nvSpPr>
          <p:spPr bwMode="gray">
            <a:xfrm>
              <a:off x="7678189" y="3806360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91"/>
            <p:cNvSpPr>
              <a:spLocks noChangeAspect="1"/>
            </p:cNvSpPr>
            <p:nvPr/>
          </p:nvSpPr>
          <p:spPr bwMode="gray">
            <a:xfrm>
              <a:off x="7808581" y="4127649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92"/>
            <p:cNvSpPr>
              <a:spLocks noChangeAspect="1"/>
            </p:cNvSpPr>
            <p:nvPr/>
          </p:nvSpPr>
          <p:spPr bwMode="gray">
            <a:xfrm>
              <a:off x="7644797" y="4131141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93"/>
            <p:cNvSpPr>
              <a:spLocks noChangeAspect="1"/>
            </p:cNvSpPr>
            <p:nvPr/>
          </p:nvSpPr>
          <p:spPr bwMode="gray">
            <a:xfrm>
              <a:off x="7600273" y="3856997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94"/>
            <p:cNvSpPr>
              <a:spLocks noChangeAspect="1"/>
            </p:cNvSpPr>
            <p:nvPr/>
          </p:nvSpPr>
          <p:spPr bwMode="gray">
            <a:xfrm>
              <a:off x="7506454" y="3698100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95"/>
            <p:cNvSpPr>
              <a:spLocks noChangeAspect="1"/>
            </p:cNvSpPr>
            <p:nvPr/>
          </p:nvSpPr>
          <p:spPr bwMode="gray">
            <a:xfrm>
              <a:off x="7681369" y="3977481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96"/>
            <p:cNvSpPr>
              <a:spLocks noChangeAspect="1"/>
            </p:cNvSpPr>
            <p:nvPr/>
          </p:nvSpPr>
          <p:spPr bwMode="gray">
            <a:xfrm>
              <a:off x="7644797" y="3820329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9" name="Group 97"/>
            <p:cNvGrpSpPr>
              <a:grpSpLocks noChangeAspect="1"/>
            </p:cNvGrpSpPr>
            <p:nvPr/>
          </p:nvGrpSpPr>
          <p:grpSpPr bwMode="gray">
            <a:xfrm>
              <a:off x="6957856" y="3500786"/>
              <a:ext cx="637647" cy="646069"/>
              <a:chOff x="3183" y="2052"/>
              <a:chExt cx="401" cy="370"/>
            </a:xfrm>
            <a:grpFill/>
          </p:grpSpPr>
          <p:sp>
            <p:nvSpPr>
              <p:cNvPr id="373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6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7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8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9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Freeform 105"/>
            <p:cNvSpPr>
              <a:spLocks noChangeAspect="1"/>
            </p:cNvSpPr>
            <p:nvPr/>
          </p:nvSpPr>
          <p:spPr bwMode="gray">
            <a:xfrm>
              <a:off x="7991447" y="3762706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1" name="Group 106"/>
            <p:cNvGrpSpPr>
              <a:grpSpLocks noChangeAspect="1"/>
            </p:cNvGrpSpPr>
            <p:nvPr/>
          </p:nvGrpSpPr>
          <p:grpSpPr bwMode="gray">
            <a:xfrm>
              <a:off x="8158411" y="3286012"/>
              <a:ext cx="283045" cy="352719"/>
              <a:chOff x="3938" y="1929"/>
              <a:chExt cx="178" cy="202"/>
            </a:xfrm>
            <a:grpFill/>
          </p:grpSpPr>
          <p:sp>
            <p:nvSpPr>
              <p:cNvPr id="369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1"/>
            <p:cNvSpPr>
              <a:spLocks noChangeAspect="1"/>
            </p:cNvSpPr>
            <p:nvPr/>
          </p:nvSpPr>
          <p:spPr bwMode="gray">
            <a:xfrm>
              <a:off x="8096396" y="3464118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112"/>
            <p:cNvSpPr>
              <a:spLocks noChangeAspect="1"/>
            </p:cNvSpPr>
            <p:nvPr/>
          </p:nvSpPr>
          <p:spPr bwMode="gray">
            <a:xfrm>
              <a:off x="7428538" y="3090445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113"/>
            <p:cNvSpPr>
              <a:spLocks noChangeAspect="1"/>
            </p:cNvSpPr>
            <p:nvPr/>
          </p:nvSpPr>
          <p:spPr bwMode="gray">
            <a:xfrm>
              <a:off x="7791090" y="3867474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14"/>
            <p:cNvSpPr>
              <a:spLocks noChangeAspect="1"/>
            </p:cNvSpPr>
            <p:nvPr/>
          </p:nvSpPr>
          <p:spPr bwMode="gray">
            <a:xfrm>
              <a:off x="7180476" y="3050284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15"/>
            <p:cNvSpPr>
              <a:spLocks noChangeAspect="1"/>
            </p:cNvSpPr>
            <p:nvPr/>
          </p:nvSpPr>
          <p:spPr bwMode="gray">
            <a:xfrm>
              <a:off x="8066183" y="3352365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7" name="Group 116"/>
            <p:cNvGrpSpPr>
              <a:grpSpLocks noChangeAspect="1"/>
            </p:cNvGrpSpPr>
            <p:nvPr/>
          </p:nvGrpSpPr>
          <p:grpSpPr bwMode="gray">
            <a:xfrm>
              <a:off x="6237522" y="1594009"/>
              <a:ext cx="2978333" cy="1802010"/>
              <a:chOff x="2730" y="960"/>
              <a:chExt cx="1873" cy="1032"/>
            </a:xfrm>
            <a:grpFill/>
          </p:grpSpPr>
          <p:grpSp>
            <p:nvGrpSpPr>
              <p:cNvPr id="352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56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3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5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135"/>
            <p:cNvGrpSpPr>
              <a:grpSpLocks noChangeAspect="1"/>
            </p:cNvGrpSpPr>
            <p:nvPr/>
          </p:nvGrpSpPr>
          <p:grpSpPr bwMode="gray">
            <a:xfrm>
              <a:off x="6352012" y="3373319"/>
              <a:ext cx="648777" cy="644324"/>
              <a:chOff x="2802" y="1979"/>
              <a:chExt cx="408" cy="369"/>
            </a:xfrm>
            <a:grpFill/>
          </p:grpSpPr>
          <p:sp>
            <p:nvSpPr>
              <p:cNvPr id="323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4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49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5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6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47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7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45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8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9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43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0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1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41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2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3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4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5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39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6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7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8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9" name="Freeform 165"/>
            <p:cNvSpPr>
              <a:spLocks noChangeAspect="1"/>
            </p:cNvSpPr>
            <p:nvPr/>
          </p:nvSpPr>
          <p:spPr bwMode="gray">
            <a:xfrm>
              <a:off x="6654139" y="3392526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166"/>
            <p:cNvSpPr>
              <a:spLocks noChangeAspect="1"/>
            </p:cNvSpPr>
            <p:nvPr/>
          </p:nvSpPr>
          <p:spPr bwMode="gray">
            <a:xfrm>
              <a:off x="6708204" y="2983930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167"/>
            <p:cNvSpPr>
              <a:spLocks noChangeAspect="1"/>
            </p:cNvSpPr>
            <p:nvPr/>
          </p:nvSpPr>
          <p:spPr bwMode="gray">
            <a:xfrm>
              <a:off x="6592124" y="3334904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168"/>
            <p:cNvSpPr>
              <a:spLocks noChangeAspect="1"/>
            </p:cNvSpPr>
            <p:nvPr/>
          </p:nvSpPr>
          <p:spPr bwMode="gray">
            <a:xfrm>
              <a:off x="6873578" y="3280773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169"/>
            <p:cNvSpPr>
              <a:spLocks noChangeAspect="1"/>
            </p:cNvSpPr>
            <p:nvPr/>
          </p:nvSpPr>
          <p:spPr bwMode="gray">
            <a:xfrm>
              <a:off x="6811563" y="3354111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Group 170"/>
            <p:cNvGrpSpPr>
              <a:grpSpLocks noChangeAspect="1"/>
            </p:cNvGrpSpPr>
            <p:nvPr/>
          </p:nvGrpSpPr>
          <p:grpSpPr bwMode="gray">
            <a:xfrm>
              <a:off x="6677991" y="3378557"/>
              <a:ext cx="96999" cy="85561"/>
              <a:chOff x="3007" y="1982"/>
              <a:chExt cx="61" cy="49"/>
            </a:xfrm>
            <a:grpFill/>
          </p:grpSpPr>
          <p:sp>
            <p:nvSpPr>
              <p:cNvPr id="321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2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173"/>
            <p:cNvSpPr>
              <a:spLocks noChangeAspect="1"/>
            </p:cNvSpPr>
            <p:nvPr/>
          </p:nvSpPr>
          <p:spPr bwMode="gray">
            <a:xfrm>
              <a:off x="5469486" y="2542159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6" name="Group 222"/>
            <p:cNvGrpSpPr>
              <a:grpSpLocks noChangeAspect="1"/>
            </p:cNvGrpSpPr>
            <p:nvPr/>
          </p:nvGrpSpPr>
          <p:grpSpPr bwMode="gray">
            <a:xfrm>
              <a:off x="6083280" y="1594008"/>
              <a:ext cx="287816" cy="326528"/>
              <a:chOff x="3202" y="1036"/>
              <a:chExt cx="181" cy="187"/>
            </a:xfrm>
            <a:grpFill/>
          </p:grpSpPr>
          <p:sp>
            <p:nvSpPr>
              <p:cNvPr id="315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6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7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8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9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0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Freeform 229"/>
            <p:cNvSpPr>
              <a:spLocks noChangeAspect="1"/>
            </p:cNvSpPr>
            <p:nvPr/>
          </p:nvSpPr>
          <p:spPr bwMode="gray">
            <a:xfrm>
              <a:off x="5129196" y="2823286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Freeform 230"/>
            <p:cNvSpPr>
              <a:spLocks noChangeAspect="1"/>
            </p:cNvSpPr>
            <p:nvPr/>
          </p:nvSpPr>
          <p:spPr bwMode="gray">
            <a:xfrm>
              <a:off x="5467895" y="2189440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Freeform 231"/>
            <p:cNvSpPr>
              <a:spLocks noChangeAspect="1"/>
            </p:cNvSpPr>
            <p:nvPr/>
          </p:nvSpPr>
          <p:spPr bwMode="gray">
            <a:xfrm>
              <a:off x="5407470" y="2302938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232"/>
            <p:cNvSpPr>
              <a:spLocks noChangeAspect="1"/>
            </p:cNvSpPr>
            <p:nvPr/>
          </p:nvSpPr>
          <p:spPr bwMode="gray">
            <a:xfrm>
              <a:off x="5130786" y="2818048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233"/>
            <p:cNvSpPr>
              <a:spLocks noChangeAspect="1"/>
            </p:cNvSpPr>
            <p:nvPr/>
          </p:nvSpPr>
          <p:spPr bwMode="gray">
            <a:xfrm>
              <a:off x="4625121" y="1594008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Freeform 234"/>
            <p:cNvSpPr>
              <a:spLocks noChangeAspect="1"/>
            </p:cNvSpPr>
            <p:nvPr/>
          </p:nvSpPr>
          <p:spPr bwMode="gray">
            <a:xfrm>
              <a:off x="4939969" y="2344846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Freeform 235"/>
            <p:cNvSpPr>
              <a:spLocks noChangeAspect="1"/>
            </p:cNvSpPr>
            <p:nvPr/>
          </p:nvSpPr>
          <p:spPr bwMode="gray">
            <a:xfrm>
              <a:off x="4695087" y="1848944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236"/>
            <p:cNvGrpSpPr>
              <a:grpSpLocks noChangeAspect="1"/>
            </p:cNvGrpSpPr>
            <p:nvPr/>
          </p:nvGrpSpPr>
          <p:grpSpPr bwMode="gray">
            <a:xfrm>
              <a:off x="4478828" y="4021134"/>
              <a:ext cx="809382" cy="1501675"/>
              <a:chOff x="1624" y="2350"/>
              <a:chExt cx="509" cy="860"/>
            </a:xfrm>
            <a:grpFill/>
          </p:grpSpPr>
          <p:sp>
            <p:nvSpPr>
              <p:cNvPr id="290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9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0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1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2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3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4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5" name="Freeform 262"/>
            <p:cNvSpPr>
              <a:spLocks noChangeAspect="1"/>
            </p:cNvSpPr>
            <p:nvPr/>
          </p:nvSpPr>
          <p:spPr bwMode="gray">
            <a:xfrm>
              <a:off x="4369109" y="3970497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Freeform 263"/>
            <p:cNvSpPr>
              <a:spLocks noChangeAspect="1"/>
            </p:cNvSpPr>
            <p:nvPr/>
          </p:nvSpPr>
          <p:spPr bwMode="gray">
            <a:xfrm>
              <a:off x="4448616" y="4075265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Freeform 264"/>
            <p:cNvSpPr>
              <a:spLocks noChangeAspect="1"/>
            </p:cNvSpPr>
            <p:nvPr/>
          </p:nvSpPr>
          <p:spPr bwMode="gray">
            <a:xfrm>
              <a:off x="4288012" y="3914620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265"/>
            <p:cNvSpPr>
              <a:spLocks noChangeAspect="1"/>
            </p:cNvSpPr>
            <p:nvPr/>
          </p:nvSpPr>
          <p:spPr bwMode="gray">
            <a:xfrm>
              <a:off x="4340487" y="3902397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266"/>
            <p:cNvSpPr>
              <a:spLocks noChangeAspect="1"/>
            </p:cNvSpPr>
            <p:nvPr/>
          </p:nvSpPr>
          <p:spPr bwMode="gray">
            <a:xfrm>
              <a:off x="4326175" y="3982719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Freeform 267"/>
            <p:cNvSpPr>
              <a:spLocks noChangeAspect="1"/>
            </p:cNvSpPr>
            <p:nvPr/>
          </p:nvSpPr>
          <p:spPr bwMode="gray">
            <a:xfrm>
              <a:off x="4399321" y="4045580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Freeform 268"/>
            <p:cNvSpPr>
              <a:spLocks noChangeAspect="1"/>
            </p:cNvSpPr>
            <p:nvPr/>
          </p:nvSpPr>
          <p:spPr bwMode="gray">
            <a:xfrm>
              <a:off x="4337306" y="3951289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269"/>
            <p:cNvSpPr>
              <a:spLocks noChangeAspect="1"/>
            </p:cNvSpPr>
            <p:nvPr/>
          </p:nvSpPr>
          <p:spPr bwMode="gray">
            <a:xfrm>
              <a:off x="3855493" y="3602062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3" name="Group 270"/>
            <p:cNvGrpSpPr>
              <a:grpSpLocks noChangeAspect="1"/>
            </p:cNvGrpSpPr>
            <p:nvPr/>
          </p:nvGrpSpPr>
          <p:grpSpPr bwMode="gray">
            <a:xfrm>
              <a:off x="2976146" y="2285477"/>
              <a:ext cx="1757105" cy="1480721"/>
              <a:chOff x="679" y="1356"/>
              <a:chExt cx="1105" cy="848"/>
            </a:xfrm>
            <a:grpFill/>
          </p:grpSpPr>
          <p:grpSp>
            <p:nvGrpSpPr>
              <p:cNvPr id="278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285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6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7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8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9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9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80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2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3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4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4" name="Group 283"/>
            <p:cNvGrpSpPr>
              <a:grpSpLocks noChangeAspect="1"/>
            </p:cNvGrpSpPr>
            <p:nvPr/>
          </p:nvGrpSpPr>
          <p:grpSpPr bwMode="gray">
            <a:xfrm>
              <a:off x="3437287" y="1594008"/>
              <a:ext cx="1540846" cy="1784549"/>
              <a:chOff x="969" y="960"/>
              <a:chExt cx="969" cy="1022"/>
            </a:xfrm>
            <a:grpFill/>
          </p:grpSpPr>
          <p:sp>
            <p:nvSpPr>
              <p:cNvPr id="249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9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7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5" name="Freeform 313"/>
            <p:cNvSpPr>
              <a:spLocks noChangeAspect="1"/>
            </p:cNvSpPr>
            <p:nvPr/>
          </p:nvSpPr>
          <p:spPr bwMode="gray">
            <a:xfrm rot="21085610">
              <a:off x="4534484" y="3703338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314"/>
            <p:cNvSpPr>
              <a:spLocks noChangeAspect="1"/>
            </p:cNvSpPr>
            <p:nvPr/>
          </p:nvSpPr>
          <p:spPr bwMode="gray">
            <a:xfrm rot="21085610">
              <a:off x="4555155" y="3705084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Freeform 315"/>
            <p:cNvSpPr>
              <a:spLocks noChangeAspect="1"/>
            </p:cNvSpPr>
            <p:nvPr/>
          </p:nvSpPr>
          <p:spPr bwMode="gray">
            <a:xfrm rot="21085610">
              <a:off x="4555155" y="3745245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Freeform 316"/>
            <p:cNvSpPr>
              <a:spLocks noChangeAspect="1"/>
            </p:cNvSpPr>
            <p:nvPr/>
          </p:nvSpPr>
          <p:spPr bwMode="gray">
            <a:xfrm rot="21085610">
              <a:off x="4547205" y="3743499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317"/>
            <p:cNvSpPr>
              <a:spLocks noChangeAspect="1"/>
            </p:cNvSpPr>
            <p:nvPr/>
          </p:nvSpPr>
          <p:spPr bwMode="gray">
            <a:xfrm rot="21085610">
              <a:off x="4555155" y="3767945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318"/>
            <p:cNvSpPr>
              <a:spLocks noChangeAspect="1"/>
            </p:cNvSpPr>
            <p:nvPr/>
          </p:nvSpPr>
          <p:spPr bwMode="gray">
            <a:xfrm rot="21085610">
              <a:off x="4569467" y="3738260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Freeform 319"/>
            <p:cNvSpPr>
              <a:spLocks noChangeAspect="1"/>
            </p:cNvSpPr>
            <p:nvPr/>
          </p:nvSpPr>
          <p:spPr bwMode="gray">
            <a:xfrm rot="21085610">
              <a:off x="4577417" y="3750484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Freeform 320"/>
            <p:cNvSpPr>
              <a:spLocks noChangeAspect="1"/>
            </p:cNvSpPr>
            <p:nvPr/>
          </p:nvSpPr>
          <p:spPr bwMode="gray">
            <a:xfrm rot="21085610">
              <a:off x="4591729" y="3762706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Freeform 321"/>
            <p:cNvSpPr>
              <a:spLocks noChangeAspect="1"/>
            </p:cNvSpPr>
            <p:nvPr/>
          </p:nvSpPr>
          <p:spPr bwMode="gray">
            <a:xfrm rot="21085610">
              <a:off x="4585368" y="3778422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Freeform 322"/>
            <p:cNvSpPr>
              <a:spLocks noChangeAspect="1"/>
            </p:cNvSpPr>
            <p:nvPr/>
          </p:nvSpPr>
          <p:spPr bwMode="gray">
            <a:xfrm rot="21085610">
              <a:off x="4599679" y="3794137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Freeform 323"/>
            <p:cNvSpPr>
              <a:spLocks noChangeAspect="1"/>
            </p:cNvSpPr>
            <p:nvPr/>
          </p:nvSpPr>
          <p:spPr bwMode="gray">
            <a:xfrm rot="21085610">
              <a:off x="4612400" y="3804613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Freeform 324"/>
            <p:cNvSpPr>
              <a:spLocks noChangeAspect="1"/>
            </p:cNvSpPr>
            <p:nvPr/>
          </p:nvSpPr>
          <p:spPr bwMode="gray">
            <a:xfrm rot="21085610">
              <a:off x="4623532" y="3811598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Freeform 325"/>
            <p:cNvSpPr>
              <a:spLocks noChangeAspect="1"/>
            </p:cNvSpPr>
            <p:nvPr/>
          </p:nvSpPr>
          <p:spPr bwMode="gray">
            <a:xfrm rot="21085610">
              <a:off x="4610810" y="3830806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Freeform 326"/>
            <p:cNvSpPr>
              <a:spLocks noChangeAspect="1"/>
            </p:cNvSpPr>
            <p:nvPr/>
          </p:nvSpPr>
          <p:spPr bwMode="gray">
            <a:xfrm rot="21085610">
              <a:off x="4553565" y="3766198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Freeform 327"/>
            <p:cNvSpPr>
              <a:spLocks noChangeAspect="1"/>
            </p:cNvSpPr>
            <p:nvPr/>
          </p:nvSpPr>
          <p:spPr bwMode="gray">
            <a:xfrm rot="21085610">
              <a:off x="4521763" y="3748737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Freeform 328"/>
            <p:cNvSpPr>
              <a:spLocks noChangeAspect="1"/>
            </p:cNvSpPr>
            <p:nvPr/>
          </p:nvSpPr>
          <p:spPr bwMode="gray">
            <a:xfrm rot="21085610">
              <a:off x="4518582" y="3757468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329"/>
            <p:cNvSpPr>
              <a:spLocks noChangeAspect="1"/>
            </p:cNvSpPr>
            <p:nvPr/>
          </p:nvSpPr>
          <p:spPr bwMode="gray">
            <a:xfrm rot="21085610">
              <a:off x="4509041" y="3760961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Freeform 330"/>
            <p:cNvSpPr>
              <a:spLocks noChangeAspect="1"/>
            </p:cNvSpPr>
            <p:nvPr/>
          </p:nvSpPr>
          <p:spPr bwMode="gray">
            <a:xfrm rot="20552049">
              <a:off x="4551975" y="3911128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Freeform 331"/>
            <p:cNvSpPr>
              <a:spLocks noChangeAspect="1"/>
            </p:cNvSpPr>
            <p:nvPr/>
          </p:nvSpPr>
          <p:spPr bwMode="gray">
            <a:xfrm rot="20552049">
              <a:off x="4617171" y="3848267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332"/>
            <p:cNvSpPr>
              <a:spLocks noChangeAspect="1"/>
            </p:cNvSpPr>
            <p:nvPr/>
          </p:nvSpPr>
          <p:spPr bwMode="gray">
            <a:xfrm rot="20552049">
              <a:off x="4731661" y="3883190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Freeform 333"/>
            <p:cNvSpPr>
              <a:spLocks noChangeAspect="1"/>
            </p:cNvSpPr>
            <p:nvPr/>
          </p:nvSpPr>
          <p:spPr bwMode="gray">
            <a:xfrm rot="20552049">
              <a:off x="4753923" y="3930335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Freeform 334"/>
            <p:cNvSpPr>
              <a:spLocks noChangeAspect="1"/>
            </p:cNvSpPr>
            <p:nvPr/>
          </p:nvSpPr>
          <p:spPr bwMode="gray">
            <a:xfrm rot="20552049">
              <a:off x="4777775" y="4015896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Freeform 335"/>
            <p:cNvSpPr>
              <a:spLocks noChangeAspect="1"/>
            </p:cNvSpPr>
            <p:nvPr/>
          </p:nvSpPr>
          <p:spPr bwMode="gray">
            <a:xfrm rot="20552049">
              <a:off x="4771414" y="4031611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336"/>
            <p:cNvSpPr>
              <a:spLocks noChangeAspect="1"/>
            </p:cNvSpPr>
            <p:nvPr/>
          </p:nvSpPr>
          <p:spPr bwMode="gray">
            <a:xfrm rot="20552049">
              <a:off x="4598089" y="3855252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9" name="Group 337"/>
            <p:cNvGrpSpPr>
              <a:grpSpLocks noChangeAspect="1"/>
            </p:cNvGrpSpPr>
            <p:nvPr/>
          </p:nvGrpSpPr>
          <p:grpSpPr bwMode="gray">
            <a:xfrm>
              <a:off x="4590138" y="3858744"/>
              <a:ext cx="28623" cy="48892"/>
              <a:chOff x="1694" y="2257"/>
              <a:chExt cx="18" cy="28"/>
            </a:xfrm>
            <a:grpFill/>
          </p:grpSpPr>
          <p:sp>
            <p:nvSpPr>
              <p:cNvPr id="247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0" name="Freeform 340"/>
            <p:cNvSpPr>
              <a:spLocks noChangeAspect="1"/>
            </p:cNvSpPr>
            <p:nvPr/>
          </p:nvSpPr>
          <p:spPr bwMode="gray">
            <a:xfrm rot="20552049">
              <a:off x="4668055" y="3869221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341"/>
            <p:cNvSpPr>
              <a:spLocks noChangeAspect="1"/>
            </p:cNvSpPr>
            <p:nvPr/>
          </p:nvSpPr>
          <p:spPr bwMode="gray">
            <a:xfrm rot="20552049">
              <a:off x="4765054" y="3970497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Freeform 342"/>
            <p:cNvSpPr>
              <a:spLocks noChangeAspect="1"/>
            </p:cNvSpPr>
            <p:nvPr/>
          </p:nvSpPr>
          <p:spPr bwMode="gray">
            <a:xfrm rot="20552049">
              <a:off x="4738022" y="3897159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3"/>
            <p:cNvSpPr>
              <a:spLocks noChangeAspect="1"/>
            </p:cNvSpPr>
            <p:nvPr/>
          </p:nvSpPr>
          <p:spPr bwMode="gray">
            <a:xfrm rot="20552049">
              <a:off x="4691907" y="3865729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44"/>
            <p:cNvSpPr>
              <a:spLocks noChangeAspect="1"/>
            </p:cNvSpPr>
            <p:nvPr/>
          </p:nvSpPr>
          <p:spPr bwMode="gray">
            <a:xfrm rot="20552049">
              <a:off x="4695087" y="3879698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45"/>
            <p:cNvSpPr>
              <a:spLocks noChangeAspect="1"/>
            </p:cNvSpPr>
            <p:nvPr/>
          </p:nvSpPr>
          <p:spPr bwMode="gray">
            <a:xfrm rot="20552049">
              <a:off x="4745972" y="3916366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46"/>
            <p:cNvSpPr>
              <a:spLocks noChangeAspect="1"/>
            </p:cNvSpPr>
            <p:nvPr/>
          </p:nvSpPr>
          <p:spPr bwMode="gray">
            <a:xfrm rot="20552049">
              <a:off x="4765054" y="3998435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347"/>
            <p:cNvSpPr>
              <a:spLocks noChangeAspect="1"/>
            </p:cNvSpPr>
            <p:nvPr/>
          </p:nvSpPr>
          <p:spPr bwMode="gray">
            <a:xfrm rot="20552049">
              <a:off x="4459747" y="3806360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348"/>
            <p:cNvSpPr>
              <a:spLocks noChangeAspect="1"/>
            </p:cNvSpPr>
            <p:nvPr/>
          </p:nvSpPr>
          <p:spPr bwMode="gray">
            <a:xfrm rot="20552049">
              <a:off x="4478828" y="3851760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349"/>
            <p:cNvSpPr>
              <a:spLocks noChangeAspect="1"/>
            </p:cNvSpPr>
            <p:nvPr/>
          </p:nvSpPr>
          <p:spPr bwMode="gray">
            <a:xfrm rot="20552049">
              <a:off x="4521763" y="3816837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350"/>
            <p:cNvSpPr>
              <a:spLocks noChangeAspect="1"/>
            </p:cNvSpPr>
            <p:nvPr/>
          </p:nvSpPr>
          <p:spPr bwMode="gray">
            <a:xfrm rot="20552049">
              <a:off x="4720530" y="3879698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351"/>
            <p:cNvSpPr>
              <a:spLocks noChangeAspect="1"/>
            </p:cNvSpPr>
            <p:nvPr/>
          </p:nvSpPr>
          <p:spPr bwMode="gray">
            <a:xfrm rot="20552049">
              <a:off x="4761873" y="3953035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2" name="Group 362"/>
            <p:cNvGrpSpPr/>
            <p:nvPr/>
          </p:nvGrpSpPr>
          <p:grpSpPr bwMode="gray">
            <a:xfrm>
              <a:off x="5717548" y="2301193"/>
              <a:ext cx="880939" cy="1220548"/>
              <a:chOff x="4580731" y="1911697"/>
              <a:chExt cx="879476" cy="1109663"/>
            </a:xfrm>
            <a:grpFill/>
          </p:grpSpPr>
          <p:sp>
            <p:nvSpPr>
              <p:cNvPr id="198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1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44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2" name="Freeform 201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 202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4" name="Freeform 203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 204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 205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 206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 207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42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0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40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1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15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38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6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3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5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36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3" name="Group 368"/>
            <p:cNvGrpSpPr/>
            <p:nvPr/>
          </p:nvGrpSpPr>
          <p:grpSpPr bwMode="gray">
            <a:xfrm>
              <a:off x="5591926" y="3492056"/>
              <a:ext cx="1198965" cy="1473737"/>
              <a:chOff x="4455318" y="2994372"/>
              <a:chExt cx="1196974" cy="1339850"/>
            </a:xfrm>
            <a:grpFill/>
          </p:grpSpPr>
          <p:sp>
            <p:nvSpPr>
              <p:cNvPr id="144" name="Freeform 14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Freeform 14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6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47" name="Freeform 14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14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14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14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15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15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5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5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15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15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15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15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15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15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16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16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16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6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66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96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7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3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94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11" name="Oval 10"/>
          <p:cNvSpPr/>
          <p:nvPr/>
        </p:nvSpPr>
        <p:spPr>
          <a:xfrm>
            <a:off x="1560771" y="2679094"/>
            <a:ext cx="542261" cy="5422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3190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Arc 12"/>
          <p:cNvSpPr/>
          <p:nvPr/>
        </p:nvSpPr>
        <p:spPr>
          <a:xfrm>
            <a:off x="1018510" y="3636909"/>
            <a:ext cx="1637414" cy="1637414"/>
          </a:xfrm>
          <a:prstGeom prst="arc">
            <a:avLst>
              <a:gd name="adj1" fmla="val 16200000"/>
              <a:gd name="adj2" fmla="val 14046827"/>
            </a:avLst>
          </a:pr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6584" y="3211608"/>
            <a:ext cx="0" cy="457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383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553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78111" y="2679094"/>
            <a:ext cx="542261" cy="5422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74924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Arc 24"/>
          <p:cNvSpPr/>
          <p:nvPr/>
        </p:nvSpPr>
        <p:spPr>
          <a:xfrm>
            <a:off x="8035850" y="3636909"/>
            <a:ext cx="1637414" cy="1637414"/>
          </a:xfrm>
          <a:prstGeom prst="arc">
            <a:avLst>
              <a:gd name="adj1" fmla="val 16200000"/>
              <a:gd name="adj2" fmla="val 9379973"/>
            </a:avLst>
          </a:prstGeom>
          <a:noFill/>
          <a:ln w="762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43924" y="3211608"/>
            <a:ext cx="0" cy="4572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117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POTENTIALS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6287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69441" y="2679094"/>
            <a:ext cx="542261" cy="542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057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527180" y="3636909"/>
            <a:ext cx="1637414" cy="1637414"/>
          </a:xfrm>
          <a:prstGeom prst="arc">
            <a:avLst>
              <a:gd name="adj1" fmla="val 16200000"/>
              <a:gd name="adj2" fmla="val 4184393"/>
            </a:avLst>
          </a:pr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5254" y="3211608"/>
            <a:ext cx="0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250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45%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420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5430" y="2012616"/>
            <a:ext cx="6994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</a:t>
            </a:r>
            <a:r>
              <a:rPr lang="en-US" sz="900" b="1">
                <a:solidFill>
                  <a:schemeClr val="accent1"/>
                </a:solidFill>
                <a:cs typeface="+mn-ea"/>
                <a:sym typeface="+mn-lt"/>
              </a:rPr>
              <a:t>functionalities. </a:t>
            </a:r>
            <a:endParaRPr lang="en-US" sz="900" b="1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9544" y="4209571"/>
            <a:ext cx="2743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5263" y="4142579"/>
            <a:ext cx="5094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2316" y="1217773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COMPANY SLOGUN TEXT HERE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02572" y="2369403"/>
            <a:ext cx="2618598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预备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知识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8374" y="320040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线程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安全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efficitur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ipsum vitae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tortor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accumsan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, 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pulvinar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lorem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lacinia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Donec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arcu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justo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Fusce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eget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consequat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risus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39836" y="636436"/>
            <a:ext cx="912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Send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01775"/>
            <a:ext cx="6783705" cy="438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Send trait这个标记</a:t>
            </a:r>
            <a:r>
              <a:rPr lang="en-US" altLang="zh-CN"/>
              <a:t>trait</a:t>
            </a:r>
            <a:r>
              <a:rPr lang="zh-CN" altLang="en-US"/>
              <a:t>被用来告知</a:t>
            </a:r>
            <a:r>
              <a:rPr lang="en-US" altLang="zh-CN"/>
              <a:t>Rust</a:t>
            </a:r>
            <a:r>
              <a:rPr lang="zh-CN" altLang="en-US"/>
              <a:t>编译器，凡是实现了</a:t>
            </a:r>
            <a:r>
              <a:rPr lang="en-US" altLang="zh-CN"/>
              <a:t>Send trait</a:t>
            </a:r>
            <a:r>
              <a:rPr lang="zh-CN" altLang="en-US"/>
              <a:t>的类型在线程间传送是安全的。</a:t>
            </a:r>
            <a:r>
              <a:rPr lang="zh-CN" altLang="en-US"/>
              <a:t>这意味着：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可以在一个线程中构建一个类型数据的实例，</a:t>
            </a:r>
            <a:r>
              <a:rPr lang="zh-CN" altLang="en-US"/>
              <a:t>并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将其所有权转让给另外一个线程，并在那个线程中</a:t>
            </a:r>
            <a:r>
              <a:rPr lang="zh-CN" altLang="en-US"/>
              <a:t>被释放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Rust</a:t>
            </a:r>
            <a:r>
              <a:rPr lang="zh-CN" altLang="en-US"/>
              <a:t>中大多数类型都实现了Send</a:t>
            </a:r>
            <a:r>
              <a:rPr lang="en-US" altLang="zh-CN"/>
              <a:t> trait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最常见的非</a:t>
            </a:r>
            <a:r>
              <a:rPr lang="en-US" altLang="zh-CN"/>
              <a:t>Send</a:t>
            </a:r>
            <a:r>
              <a:rPr lang="zh-CN" altLang="en-US"/>
              <a:t>类型：</a:t>
            </a:r>
            <a:r>
              <a:rPr lang="en-US" altLang="zh-CN"/>
              <a:t> 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Rc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</a:t>
            </a:r>
            <a:r>
              <a:rPr lang="zh-CN" altLang="en-US"/>
              <a:t>因为</a:t>
            </a:r>
            <a:r>
              <a:rPr lang="en-US" altLang="zh-CN"/>
              <a:t>Rc</a:t>
            </a:r>
            <a:r>
              <a:rPr lang="zh-CN" altLang="en-US"/>
              <a:t>使用了非原子类型的引用计数，而它不是线程间安全传送</a:t>
            </a:r>
            <a:r>
              <a:rPr lang="zh-CN" altLang="en-US"/>
              <a:t>的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所有原始指针类型（</a:t>
            </a:r>
            <a:r>
              <a:rPr lang="en-US" altLang="zh-CN"/>
              <a:t>All</a:t>
            </a:r>
            <a:r>
              <a:rPr lang="zh-CN" altLang="en-US"/>
              <a:t> raw pointer）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Rust</a:t>
            </a:r>
            <a:r>
              <a:rPr lang="zh-CN" altLang="en-US"/>
              <a:t>并不提供对指针所指向任意数据类型的同步</a:t>
            </a:r>
            <a:r>
              <a:rPr lang="zh-CN" altLang="en-US"/>
              <a:t>保护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66506" y="636436"/>
            <a:ext cx="859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ync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T类型是Sync当且仅当&amp;T是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，这是在说在线程间共享不可变的引用必须是</a:t>
            </a:r>
            <a:r>
              <a:rPr lang="zh-CN" altLang="en-US">
                <a:sym typeface="+mn-ea"/>
              </a:rPr>
              <a:t>安全的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Sync由Send派生并且: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&amp;T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，那么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Sync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最常用的非Sync类型</a:t>
            </a:r>
            <a:r>
              <a:rPr lang="zh-CN" altLang="en-US">
                <a:sym typeface="+mn-ea"/>
              </a:rPr>
              <a:t>为：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UnsafeCell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Cell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RefCell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这些类型依赖于没有同步的修改，因此不是线程安全</a:t>
            </a:r>
            <a:r>
              <a:rPr lang="zh-CN" altLang="en-US">
                <a:sym typeface="+mn-ea"/>
              </a:rPr>
              <a:t>的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24" y="1217773"/>
            <a:ext cx="9353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 / RwLock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93443" y="63643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基本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行为</a:t>
            </a:r>
            <a:endParaRPr lang="zh-CN" altLang="en-US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5157470" y="1905000"/>
          <a:ext cx="6090285" cy="410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839335" imgH="2977515" progId="Visio.Drawing.11">
                  <p:embed/>
                </p:oleObj>
              </mc:Choice>
              <mc:Fallback>
                <p:oleObj name="" r:id="rId2" imgW="4839335" imgH="297751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70" y="1905000"/>
                        <a:ext cx="6090285" cy="410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3113" y="1217773"/>
            <a:ext cx="4857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 std::sync::{Mutex, Arc, mpsc::channel};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 fn main()  {</a:t>
            </a:r>
            <a:endParaRPr lang="zh-CN" altLang="en-US"/>
          </a:p>
          <a:p>
            <a:r>
              <a:rPr lang="zh-CN" altLang="en-US"/>
              <a:t>  let (tx, rx) = channel();</a:t>
            </a:r>
            <a:endParaRPr lang="zh-CN" altLang="en-US"/>
          </a:p>
          <a:p>
            <a:r>
              <a:rPr lang="zh-CN" altLang="en-US"/>
              <a:t>  let x = Arc::new(Mutex::new(tx));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std::thread::spawn(move || {</a:t>
            </a:r>
            <a:endParaRPr lang="zh-CN" altLang="en-US"/>
          </a:p>
          <a:p>
            <a:r>
              <a:rPr lang="zh-CN" altLang="en-US"/>
              <a:t>      x.lock().unwrap().send(4u8).unwrap(); 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dbg!(rx.recv().unwrap());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64125" y="5132070"/>
            <a:ext cx="6096000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PS E:\projects\Rust Programming\sourcecode\chapter15\Quiz&gt; rustc .\mutex.rs </a:t>
            </a:r>
            <a:endParaRPr lang="zh-CN" altLang="en-US" sz="800"/>
          </a:p>
          <a:p>
            <a:r>
              <a:rPr lang="zh-CN" altLang="en-US" sz="800"/>
              <a:t>PS E:\projects\Rust Programming\sourcecode\chapter15\Quiz&gt; 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8031" y="1217773"/>
            <a:ext cx="5359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RwLock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16380"/>
            <a:ext cx="6096000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use std::sync::{RwLock, Arc, mpsc::channel};</a:t>
            </a:r>
            <a:endParaRPr lang="zh-CN" altLang="en-US" sz="1600"/>
          </a:p>
          <a:p>
            <a:r>
              <a:rPr lang="zh-CN" altLang="en-US" sz="1600"/>
              <a:t>pub fn main()  {</a:t>
            </a:r>
            <a:endParaRPr lang="zh-CN" altLang="en-US" sz="1600"/>
          </a:p>
          <a:p>
            <a:r>
              <a:rPr lang="zh-CN" altLang="en-US" sz="1600"/>
              <a:t>  let (tx, rx) = channel();</a:t>
            </a:r>
            <a:endParaRPr lang="zh-CN" altLang="en-US" sz="1600"/>
          </a:p>
          <a:p>
            <a:r>
              <a:rPr lang="zh-CN" altLang="en-US" sz="1600"/>
              <a:t>  let x = Arc::new(RwLock::new(tx));</a:t>
            </a:r>
            <a:endParaRPr lang="zh-CN" altLang="en-US" sz="1600"/>
          </a:p>
          <a:p>
            <a:r>
              <a:rPr lang="zh-CN" altLang="en-US" sz="1600"/>
              <a:t>  std::thread::spawn(move || {</a:t>
            </a:r>
            <a:endParaRPr lang="zh-CN" altLang="en-US" sz="1600"/>
          </a:p>
          <a:p>
            <a:r>
              <a:rPr lang="zh-CN" altLang="en-US" sz="1600"/>
              <a:t>      x.read().unwrap().send(4u8).unwrap(); 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  <a:p>
            <a:r>
              <a:rPr lang="zh-CN" altLang="en-US" sz="1600"/>
              <a:t>  dbg!(rx.recv().unwrap());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5064125" y="3941445"/>
            <a:ext cx="6096000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PS E:\projects\Rust Programming\sourcecode\chapter15\Quiz&gt; rustc .\rwlock.rs</a:t>
            </a:r>
            <a:endParaRPr lang="zh-CN" altLang="en-US" sz="800"/>
          </a:p>
          <a:p>
            <a:r>
              <a:rPr lang="zh-CN" altLang="en-US" sz="800" b="1">
                <a:solidFill>
                  <a:srgbClr val="FF0000"/>
                </a:solidFill>
              </a:rPr>
              <a:t>error[E0277]: `Sender&lt;u8&gt;` cannot be shared between threads safely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/>
              <a:t>   --&gt; .\rwlock.rs:8:3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/>
              <a:t>8   |   std::thread::spawn(move || {</a:t>
            </a:r>
            <a:endParaRPr lang="zh-CN" altLang="en-US" sz="800"/>
          </a:p>
          <a:p>
            <a:r>
              <a:rPr lang="zh-CN" altLang="en-US" sz="800"/>
              <a:t>    |   ^^^^^^^^^^^^^^^^^^</a:t>
            </a:r>
            <a:r>
              <a:rPr lang="zh-CN" altLang="en-US" sz="800">
                <a:solidFill>
                  <a:srgbClr val="FF0000"/>
                </a:solidFill>
              </a:rPr>
              <a:t> `Sender&lt;u8&gt;` cannot be shared between threads safely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/>
              <a:t>    | </a:t>
            </a:r>
            <a:endParaRPr lang="zh-CN" altLang="en-US" sz="800"/>
          </a:p>
          <a:p>
            <a:r>
              <a:rPr lang="zh-CN" altLang="en-US" sz="800"/>
              <a:t>   ::: C:\Users\Administrator\.rustup\toolchains\stable-2021-06-17-x86_64-pc-windows-msvc\lib/rustlib/src/rust\library\std\src\thread\mod.rs:624:8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/>
              <a:t>624 |     F: Send + 'static,</a:t>
            </a:r>
            <a:endParaRPr lang="zh-CN" altLang="en-US" sz="800"/>
          </a:p>
          <a:p>
            <a:r>
              <a:rPr lang="zh-CN" altLang="en-US" sz="800"/>
              <a:t>    |        ---- required by this bound in `spawn`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 b="1">
                <a:solidFill>
                  <a:srgbClr val="FF0000"/>
                </a:solidFill>
              </a:rPr>
              <a:t>    = help: the trait `Sync` is not implemented for `Sender&lt;u8&gt;`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of the requirements on the impl of `Sync` for `RwLock&lt;Sender&lt;u8&gt;&gt;`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of the requirements on the impl of `Send` for `Arc&lt;RwLock&lt;Sender&lt;u8&gt;&gt;&gt;`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it appears within the type `[closure@.\rwlock.rs:8:22: 10:4]`</a:t>
            </a:r>
            <a:endParaRPr lang="zh-CN" altLang="en-US" sz="800" b="1">
              <a:solidFill>
                <a:srgbClr val="FF0000"/>
              </a:solidFill>
            </a:endParaRPr>
          </a:p>
          <a:p>
            <a:endParaRPr lang="zh-CN" altLang="en-US" sz="800"/>
          </a:p>
          <a:p>
            <a:r>
              <a:rPr lang="zh-CN" altLang="en-US" sz="800"/>
              <a:t>error: aborting due to previous error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For more information about this error, try `rustc --explain E0277`.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9675495" y="4956175"/>
            <a:ext cx="113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？？？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487119" y="636436"/>
            <a:ext cx="121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ender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47495"/>
            <a:ext cx="6449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The std::sync::mpsc::Sender类型属于多生产者单一消费者模型生产者一方 。它被设想在用户调用</a:t>
            </a:r>
            <a:r>
              <a:rPr lang="zh-CN" altLang="en-US">
                <a:sym typeface="+mn-ea"/>
              </a:rPr>
              <a:t>Sender::clone的时候被使用，并且每个线程只有一个拥有所有权的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这个模式允许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是不同步（</a:t>
            </a:r>
            <a:r>
              <a:rPr lang="en-US" altLang="zh-CN">
                <a:sym typeface="+mn-ea"/>
              </a:rPr>
              <a:t>sync</a:t>
            </a:r>
            <a:r>
              <a:rPr lang="zh-CN" altLang="en-US">
                <a:sym typeface="+mn-ea"/>
              </a:rPr>
              <a:t>）的，因为每个单独的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实例没有必要是在多线程间是同步的。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只需要实例可以从一个线程移动到另一个线程，所有权保持一致。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3587199" y="636436"/>
            <a:ext cx="5017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Sender &amp; RwLock &amp; Mutex &amp; 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Arc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1695" y="1539875"/>
            <a:ext cx="6990715" cy="3623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1695" y="5316220"/>
            <a:ext cx="69907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https://github.com/rust-lang/rust/blob/b0c6527912cee113b29a33d7db0e801a58a94de5/library/std/src/sync/mutex.rs</a:t>
            </a:r>
            <a:endParaRPr lang="zh-CN" altLang="en-US" sz="1000"/>
          </a:p>
          <a:p>
            <a:r>
              <a:rPr lang="zh-CN" altLang="en-US" sz="1000"/>
              <a:t>https://github.com/rust-lang/rust/blob/b0c6527912cee113b29a33d7db0e801a58a94de5/library/std/src/sync/rwlock.rs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414598a5-aaed-4672-8ad0-eb3f6d0ad5ce"/>
  <p:tag name="COMMONDATA" val="eyJoZGlkIjoiZTA4OTQ1ZTZkYWI2Nzc2OTZlMTQwMjYwMDJlNGYzMTgifQ==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8006</Words>
  <Application>WPS 演示</Application>
  <PresentationFormat>Custom</PresentationFormat>
  <Paragraphs>373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Arial</vt:lpstr>
      <vt:lpstr>微软雅黑</vt:lpstr>
      <vt:lpstr>Calibri</vt:lpstr>
      <vt:lpstr>Arial Unicode MS</vt:lpstr>
      <vt:lpstr>等线</vt:lpstr>
      <vt:lpstr>第一PPT，www.1ppt.com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Gavin Zheng</cp:lastModifiedBy>
  <cp:revision>32</cp:revision>
  <dcterms:created xsi:type="dcterms:W3CDTF">2017-04-07T10:31:00Z</dcterms:created>
  <dcterms:modified xsi:type="dcterms:W3CDTF">2023-03-23T19:20:33Z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689ED005ADC444F2BDDB3F22B3E48779</vt:lpwstr>
  </property>
  <property fmtid="{D5CDD505-2E9C-101B-9397-08002B2CF9AE}" pid="3" name="KSOProductBuildVer">
    <vt:lpwstr>2052-11.1.0.13703</vt:lpwstr>
  </property>
</Properties>
</file>