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22"/>
  </p:notesMasterIdLst>
  <p:sldIdLst>
    <p:sldId id="279" r:id="rId3"/>
    <p:sldId id="281" r:id="rId4"/>
    <p:sldId id="303" r:id="rId5"/>
    <p:sldId id="304" r:id="rId6"/>
    <p:sldId id="338" r:id="rId7"/>
    <p:sldId id="339" r:id="rId8"/>
    <p:sldId id="302" r:id="rId9"/>
    <p:sldId id="278" r:id="rId10"/>
    <p:sldId id="301" r:id="rId11"/>
    <p:sldId id="337" r:id="rId12"/>
    <p:sldId id="261" r:id="rId13"/>
    <p:sldId id="262" r:id="rId14"/>
    <p:sldId id="268" r:id="rId15"/>
    <p:sldId id="273" r:id="rId16"/>
    <p:sldId id="274" r:id="rId17"/>
    <p:sldId id="275" r:id="rId18"/>
    <p:sldId id="300" r:id="rId19"/>
    <p:sldId id="298" r:id="rId20"/>
    <p:sldId id="297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857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Sheet1!$A$2:$A$11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bubbleSize>
            <c:numRef>
              <c:f>{1,1,1,1,1,1,1,1,1,1}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7A3F-489C-81D3-57E15BD67B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39418368"/>
        <c:axId val="140181504"/>
      </c:bubbleChart>
      <c:valAx>
        <c:axId val="139418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40181504"/>
        <c:crosses val="autoZero"/>
        <c:crossBetween val="midCat"/>
      </c:valAx>
      <c:valAx>
        <c:axId val="14018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39418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16A-4D95-948C-4325BDEC9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182656"/>
        <c:axId val="140183232"/>
      </c:scatterChart>
      <c:valAx>
        <c:axId val="14018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40183232"/>
        <c:crosses val="autoZero"/>
        <c:crossBetween val="midCat"/>
      </c:valAx>
      <c:valAx>
        <c:axId val="14018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401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15</c:v>
                </c:pt>
                <c:pt idx="5">
                  <c:v>8</c:v>
                </c:pt>
                <c:pt idx="6">
                  <c:v>8</c:v>
                </c:pt>
                <c:pt idx="7">
                  <c:v>20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3BC-4588-B561-DB04464D5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201920"/>
        <c:axId val="140198464"/>
      </c:scatterChart>
      <c:valAx>
        <c:axId val="140201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40198464"/>
        <c:crosses val="autoZero"/>
        <c:crossBetween val="midCat"/>
      </c:valAx>
      <c:valAx>
        <c:axId val="14019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4020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C4C0-9773-4C3D-AD9B-336A44B164A4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8CC2-32B0-4125-B326-8DF03F353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intech.io/blog/understanding-implementing-rust-variance-lifetim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https://smallcultfollowing.com/babysteps/blog/2013/10/29/intermingled-parameter-lists/#early--vs-late-bound-lifetimes</a:t>
            </a:r>
          </a:p>
          <a:p>
            <a:r>
              <a:rPr lang="zh-CN" altLang="en-US">
                <a:sym typeface="+mn-ea"/>
              </a:rPr>
              <a:t>https://users.rust-lang.org/t/what-is-the-meaning-of-a-a-in-rust-lifetime-parameters/53570/9</a:t>
            </a:r>
            <a:r>
              <a:rPr lang="en-US" altLang="zh-CN">
                <a:sym typeface="+mn-ea"/>
              </a:rPr>
              <a:t> </a:t>
            </a:r>
          </a:p>
          <a:p>
            <a:r>
              <a:rPr lang="en-US" altLang="zh-CN">
                <a:sym typeface="+mn-ea"/>
              </a:rPr>
              <a:t>https://users.rust-lang.org/t/why-do-i-need-a-useless-bound-a-a-is-this-a-bug-regarding-gats/69988/2 </a:t>
            </a:r>
          </a:p>
          <a:p>
            <a:r>
              <a:rPr lang="en-US" altLang="zh-CN">
                <a:sym typeface="+mn-ea"/>
              </a:rPr>
              <a:t>https://stackoverflow.com/questions/65535611/what-is-the-meaning-of-a-a-in-generic-lifetime-parameters</a:t>
            </a:r>
          </a:p>
          <a:p>
            <a:r>
              <a:rPr lang="en-US" altLang="zh-CN">
                <a:sym typeface="+mn-ea"/>
              </a:rPr>
              <a:t>https://haibane-tenshi.github.io/rust-early-and-late-bound-generics/ </a:t>
            </a:r>
          </a:p>
          <a:p>
            <a:r>
              <a:rPr lang="en-US" altLang="zh-CN">
                <a:sym typeface="+mn-ea"/>
              </a:rPr>
              <a:t>https://users.rust-lang.org/t/why-do-i-need-a-useless-bound-a-a-is-this-a-bug-regarding-gats/69988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https://github.com/ehsanmok/van-rust-meetup/blob/master/type_system/subtyping.md</a:t>
            </a:r>
          </a:p>
          <a:p>
            <a:r>
              <a:rPr lang="zh-CN" altLang="en-US"/>
              <a:t>"G:\projects\projects003\rust\quiz11.pdf"</a:t>
            </a:r>
          </a:p>
          <a:p>
            <a:r>
              <a:rPr lang="zh-CN" altLang="en-US"/>
              <a:t>https://dtolnay.github.io/rust-quiz/11</a:t>
            </a:r>
          </a:p>
          <a:p>
            <a:r>
              <a:rPr lang="zh-CN" altLang="en-US"/>
              <a:t>https://www.youtube.com/watch?v=fI4RG_uq-WU</a:t>
            </a:r>
          </a:p>
          <a:p>
            <a:r>
              <a:rPr lang="zh-CN" altLang="en-US"/>
              <a:t>https://github.com/ehsanmok/van-rust-meetup/blob/master/type_system/subtyping.md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A simpler way to think about this is to imagine if it would be safe to have multiple immutable references of type T being read from in parallel from multiple threads. 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A simpler way to think about this is to imagine if it would be safe to have multiple immutable references of type T being read from in parallel from multiple threads.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1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 </a:t>
            </a:r>
            <a:r>
              <a:rPr lang="en-US" altLang="zh-CN" u="sng" dirty="0">
                <a:hlinkClick r:id="rId3"/>
              </a:rPr>
              <a:t>https://reintech.io/blog/understanding-implementing-rust-variance-lifetimes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37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椭圆 4"/>
          <p:cNvSpPr/>
          <p:nvPr userDrawn="1"/>
        </p:nvSpPr>
        <p:spPr>
          <a:xfrm>
            <a:off x="11379200" y="6314440"/>
            <a:ext cx="292100" cy="26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612917" y="553415"/>
            <a:ext cx="5348589" cy="60174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154545" y="1165621"/>
            <a:ext cx="4092768" cy="4604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3562161"/>
            <a:ext cx="17233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#1000</a:t>
            </a: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95325" y="4393158"/>
            <a:ext cx="644438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生命周期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/lifetime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Early-bind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Late-bind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，逆变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/Contravariant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协变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/Covariant</a:t>
            </a:r>
          </a:p>
        </p:txBody>
      </p:sp>
      <p:sp>
        <p:nvSpPr>
          <p:cNvPr id="10" name="文本框 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4" y="1761490"/>
            <a:ext cx="110932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RUST Quiz 002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3113" y="1217773"/>
            <a:ext cx="4857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Mutex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74920" y="1506855"/>
            <a:ext cx="65189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// 'a , 'c 是Late bound，⽽'c 是Early bound</a:t>
            </a:r>
          </a:p>
          <a:p>
            <a:r>
              <a:rPr lang="zh-CN" altLang="en-US"/>
              <a:t>fn foo&lt;'a,'b,'c,T:Trait&lt;'b&gt;&gt;(...)</a:t>
            </a:r>
          </a:p>
          <a:p>
            <a:endParaRPr lang="zh-CN" altLang="en-US"/>
          </a:p>
          <a:p>
            <a:r>
              <a:rPr lang="zh-CN" altLang="en-US"/>
              <a:t>// 'b 是Late Bound，⽽'c 是Early bound</a:t>
            </a:r>
          </a:p>
          <a:p>
            <a:r>
              <a:rPr lang="zh-CN" altLang="en-US"/>
              <a:t>fn bar&lt;'b, 'c&gt;(x: &amp;self, y: &amp;'b u32, z: &amp;'c u64) where 'static:'c</a:t>
            </a:r>
          </a:p>
          <a:p>
            <a:endParaRPr lang="zh-CN" altLang="en-US"/>
          </a:p>
          <a:p>
            <a:r>
              <a:rPr lang="zh-CN" altLang="en-US"/>
              <a:t>// 结构体S和枚举体E中的'a 和 'b 就是Early bound</a:t>
            </a:r>
          </a:p>
          <a:p>
            <a:r>
              <a:rPr lang="zh-CN" altLang="en-US"/>
              <a:t>struct S&lt;'a, 'b&gt;(&amp;'a u8, &amp;'b u8);</a:t>
            </a:r>
          </a:p>
          <a:p>
            <a:r>
              <a:rPr lang="zh-CN" altLang="en-US"/>
              <a:t>enum E&lt;'a, 'b&gt; {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V(&amp;'a u8),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U(&amp;'b u8),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83010" y="6256020"/>
            <a:ext cx="28448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42510" y="492188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Early Bound ，是指⽤于限定类型（或其他⽣命周期参数）的⽣命周期参</a:t>
            </a:r>
          </a:p>
          <a:p>
            <a:r>
              <a:rPr lang="zh-CN" altLang="en-US"/>
              <a:t>数。⽐如： 'long : 'short ，这其中 'short 就是 Early bound 。</a:t>
            </a:r>
          </a:p>
          <a:p>
            <a:r>
              <a:rPr lang="zh-CN" altLang="en-US"/>
              <a:t>Late Bound ，只要不是 Early bound ，那么剩下的就是 Late bound 。</a:t>
            </a:r>
          </a:p>
        </p:txBody>
      </p:sp>
    </p:spTree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291" y="2029940"/>
            <a:ext cx="2269165" cy="3275714"/>
            <a:chOff x="1066291" y="2029940"/>
            <a:chExt cx="2269165" cy="3275714"/>
          </a:xfrm>
        </p:grpSpPr>
        <p:sp>
          <p:nvSpPr>
            <p:cNvPr id="4" name="Rounded Rectangle 3"/>
            <p:cNvSpPr/>
            <p:nvPr/>
          </p:nvSpPr>
          <p:spPr>
            <a:xfrm>
              <a:off x="1066291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291" y="4412519"/>
              <a:ext cx="2269165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93551" y="2195103"/>
              <a:ext cx="814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CONSULTING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93877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iterate top-line alignments for wireless metrics.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4659" y="4525703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BUSINESS PLAN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39250" y="2761602"/>
              <a:ext cx="723246" cy="716984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63042" y="2029940"/>
            <a:ext cx="2269165" cy="3275714"/>
            <a:chOff x="3663042" y="2029940"/>
            <a:chExt cx="2269165" cy="3275714"/>
          </a:xfrm>
        </p:grpSpPr>
        <p:sp>
          <p:nvSpPr>
            <p:cNvPr id="25" name="Rounded Rectangle 24"/>
            <p:cNvSpPr/>
            <p:nvPr/>
          </p:nvSpPr>
          <p:spPr>
            <a:xfrm>
              <a:off x="3663042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63042" y="4412519"/>
              <a:ext cx="2269165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046" y="2195103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 </a:t>
              </a: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ANALYSIS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90628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iterate top-line alignments for wireless metrics.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46221" y="4525703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PRODUCT INFO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438119" y="2759576"/>
              <a:ext cx="719010" cy="719010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9793" y="2029940"/>
            <a:ext cx="2269165" cy="3275714"/>
            <a:chOff x="6259793" y="2029940"/>
            <a:chExt cx="2269165" cy="3275714"/>
          </a:xfrm>
        </p:grpSpPr>
        <p:sp>
          <p:nvSpPr>
            <p:cNvPr id="31" name="Rounded Rectangle 30"/>
            <p:cNvSpPr/>
            <p:nvPr/>
          </p:nvSpPr>
          <p:spPr>
            <a:xfrm>
              <a:off x="6259793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9344" y="2195103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WEB</a:t>
              </a: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 STRATEGY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87379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iterate top-line alignments for wireless metrics.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32739" y="4525703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CREATIVITY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036225" y="2751717"/>
              <a:ext cx="716300" cy="719010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56544" y="2029940"/>
            <a:ext cx="2269165" cy="3275714"/>
            <a:chOff x="8856544" y="2029940"/>
            <a:chExt cx="2269165" cy="3275714"/>
          </a:xfrm>
        </p:grpSpPr>
        <p:sp>
          <p:nvSpPr>
            <p:cNvPr id="37" name="Rounded Rectangle 36"/>
            <p:cNvSpPr/>
            <p:nvPr/>
          </p:nvSpPr>
          <p:spPr>
            <a:xfrm>
              <a:off x="8856544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56544" y="4412519"/>
              <a:ext cx="2269165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59759" y="2195103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MARKETING’S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84130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iterate top-line alignments for wireless metrics.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57356" y="4525703"/>
              <a:ext cx="8675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PROJECT PLAN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9630698" y="2751717"/>
              <a:ext cx="714360" cy="70507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306125" y="5639061"/>
            <a:ext cx="75797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professional communities for extensive functionalities.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3819" y="2527021"/>
            <a:ext cx="11121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6657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742354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950,20k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742354" y="3614548"/>
            <a:ext cx="457200" cy="2743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3819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EVERLAND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31531" y="2527021"/>
            <a:ext cx="14753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Calendar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81100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30%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476797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200,05k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476797" y="3614548"/>
            <a:ext cx="45720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31531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CUSCO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65973" y="2527021"/>
            <a:ext cx="1303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Media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31047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42%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526744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350,11k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526744" y="3614548"/>
            <a:ext cx="45720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65973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3962661" y="3249770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7104" y="3249770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52392" y="5800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5257" y="5800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41" name="Freeform 40"/>
          <p:cNvSpPr/>
          <p:nvPr/>
        </p:nvSpPr>
        <p:spPr>
          <a:xfrm>
            <a:off x="5367509" y="58712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04533" y="68591"/>
                </a:moveTo>
                <a:cubicBezTo>
                  <a:pt x="106208" y="68628"/>
                  <a:pt x="107901" y="69502"/>
                  <a:pt x="109612" y="71214"/>
                </a:cubicBezTo>
                <a:cubicBezTo>
                  <a:pt x="113035" y="74637"/>
                  <a:pt x="113110" y="77986"/>
                  <a:pt x="109835" y="81260"/>
                </a:cubicBezTo>
                <a:lnTo>
                  <a:pt x="83939" y="107156"/>
                </a:lnTo>
                <a:lnTo>
                  <a:pt x="164306" y="107156"/>
                </a:lnTo>
                <a:cubicBezTo>
                  <a:pt x="166390" y="107156"/>
                  <a:pt x="168102" y="107826"/>
                  <a:pt x="169441" y="109165"/>
                </a:cubicBezTo>
                <a:cubicBezTo>
                  <a:pt x="170781" y="110505"/>
                  <a:pt x="171450" y="112142"/>
                  <a:pt x="171450" y="114076"/>
                </a:cubicBezTo>
                <a:cubicBezTo>
                  <a:pt x="171450" y="116011"/>
                  <a:pt x="170781" y="117723"/>
                  <a:pt x="169441" y="119211"/>
                </a:cubicBezTo>
                <a:cubicBezTo>
                  <a:pt x="168102" y="120699"/>
                  <a:pt x="166390" y="121443"/>
                  <a:pt x="164306" y="121443"/>
                </a:cubicBezTo>
                <a:lnTo>
                  <a:pt x="83493" y="121443"/>
                </a:lnTo>
                <a:lnTo>
                  <a:pt x="109835" y="147786"/>
                </a:lnTo>
                <a:cubicBezTo>
                  <a:pt x="113110" y="151060"/>
                  <a:pt x="113110" y="154335"/>
                  <a:pt x="109835" y="157609"/>
                </a:cubicBezTo>
                <a:cubicBezTo>
                  <a:pt x="108347" y="159097"/>
                  <a:pt x="106636" y="159841"/>
                  <a:pt x="104701" y="159841"/>
                </a:cubicBezTo>
                <a:cubicBezTo>
                  <a:pt x="102766" y="159841"/>
                  <a:pt x="101055" y="159097"/>
                  <a:pt x="99566" y="157609"/>
                </a:cubicBezTo>
                <a:lnTo>
                  <a:pt x="57597" y="114300"/>
                </a:lnTo>
                <a:lnTo>
                  <a:pt x="99566" y="70991"/>
                </a:lnTo>
                <a:cubicBezTo>
                  <a:pt x="101203" y="69354"/>
                  <a:pt x="102859" y="68554"/>
                  <a:pt x="104533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595892" y="58712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5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1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1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6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6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704254" y="3143903"/>
            <a:ext cx="812143" cy="768010"/>
          </a:xfrm>
          <a:custGeom>
            <a:avLst/>
            <a:gdLst/>
            <a:ahLst/>
            <a:cxnLst/>
            <a:rect l="l" t="t" r="r" b="b"/>
            <a:pathLst>
              <a:path w="193500" h="182985">
                <a:moveTo>
                  <a:pt x="43208" y="122717"/>
                </a:moveTo>
                <a:cubicBezTo>
                  <a:pt x="42599" y="123479"/>
                  <a:pt x="41837" y="123860"/>
                  <a:pt x="40922" y="123860"/>
                </a:cubicBezTo>
                <a:cubicBezTo>
                  <a:pt x="38484" y="124012"/>
                  <a:pt x="36388" y="125231"/>
                  <a:pt x="34636" y="127517"/>
                </a:cubicBezTo>
                <a:cubicBezTo>
                  <a:pt x="32883" y="129803"/>
                  <a:pt x="31931" y="132547"/>
                  <a:pt x="31778" y="135747"/>
                </a:cubicBezTo>
                <a:cubicBezTo>
                  <a:pt x="31778" y="138643"/>
                  <a:pt x="32540" y="140929"/>
                  <a:pt x="34064" y="142605"/>
                </a:cubicBezTo>
                <a:cubicBezTo>
                  <a:pt x="36046" y="144586"/>
                  <a:pt x="39017" y="145424"/>
                  <a:pt x="42980" y="145120"/>
                </a:cubicBezTo>
                <a:cubicBezTo>
                  <a:pt x="47552" y="144662"/>
                  <a:pt x="51057" y="143062"/>
                  <a:pt x="53495" y="140319"/>
                </a:cubicBezTo>
                <a:cubicBezTo>
                  <a:pt x="55934" y="137576"/>
                  <a:pt x="57001" y="134680"/>
                  <a:pt x="56696" y="131632"/>
                </a:cubicBezTo>
                <a:cubicBezTo>
                  <a:pt x="56391" y="128584"/>
                  <a:pt x="54791" y="126222"/>
                  <a:pt x="51895" y="124546"/>
                </a:cubicBezTo>
                <a:cubicBezTo>
                  <a:pt x="49609" y="123326"/>
                  <a:pt x="46714" y="122717"/>
                  <a:pt x="43208" y="122717"/>
                </a:cubicBezTo>
                <a:close/>
                <a:moveTo>
                  <a:pt x="46066" y="115916"/>
                </a:moveTo>
                <a:cubicBezTo>
                  <a:pt x="49495" y="116259"/>
                  <a:pt x="52505" y="117154"/>
                  <a:pt x="55096" y="118602"/>
                </a:cubicBezTo>
                <a:cubicBezTo>
                  <a:pt x="60125" y="121345"/>
                  <a:pt x="62944" y="125460"/>
                  <a:pt x="63554" y="130946"/>
                </a:cubicBezTo>
                <a:cubicBezTo>
                  <a:pt x="64011" y="135976"/>
                  <a:pt x="62373" y="140586"/>
                  <a:pt x="58639" y="144777"/>
                </a:cubicBezTo>
                <a:cubicBezTo>
                  <a:pt x="54905" y="148968"/>
                  <a:pt x="49838" y="151368"/>
                  <a:pt x="43437" y="151978"/>
                </a:cubicBezTo>
                <a:cubicBezTo>
                  <a:pt x="37341" y="152587"/>
                  <a:pt x="32617" y="151063"/>
                  <a:pt x="29264" y="147406"/>
                </a:cubicBezTo>
                <a:cubicBezTo>
                  <a:pt x="26216" y="144358"/>
                  <a:pt x="24768" y="140395"/>
                  <a:pt x="24921" y="135518"/>
                </a:cubicBezTo>
                <a:cubicBezTo>
                  <a:pt x="25225" y="129270"/>
                  <a:pt x="27511" y="124241"/>
                  <a:pt x="31778" y="120431"/>
                </a:cubicBezTo>
                <a:cubicBezTo>
                  <a:pt x="31626" y="119516"/>
                  <a:pt x="31817" y="118678"/>
                  <a:pt x="32350" y="117916"/>
                </a:cubicBezTo>
                <a:cubicBezTo>
                  <a:pt x="32883" y="117154"/>
                  <a:pt x="33607" y="116697"/>
                  <a:pt x="34522" y="116545"/>
                </a:cubicBezTo>
                <a:cubicBezTo>
                  <a:pt x="38789" y="115783"/>
                  <a:pt x="42637" y="115573"/>
                  <a:pt x="46066" y="115916"/>
                </a:cubicBezTo>
                <a:close/>
                <a:moveTo>
                  <a:pt x="111846" y="72025"/>
                </a:moveTo>
                <a:cubicBezTo>
                  <a:pt x="112646" y="72139"/>
                  <a:pt x="113389" y="72653"/>
                  <a:pt x="114074" y="73568"/>
                </a:cubicBezTo>
                <a:cubicBezTo>
                  <a:pt x="115446" y="75397"/>
                  <a:pt x="115217" y="76997"/>
                  <a:pt x="113389" y="78368"/>
                </a:cubicBezTo>
                <a:cubicBezTo>
                  <a:pt x="110798" y="80197"/>
                  <a:pt x="106378" y="83855"/>
                  <a:pt x="100130" y="89341"/>
                </a:cubicBezTo>
                <a:cubicBezTo>
                  <a:pt x="94186" y="94523"/>
                  <a:pt x="89462" y="98257"/>
                  <a:pt x="85957" y="100543"/>
                </a:cubicBezTo>
                <a:cubicBezTo>
                  <a:pt x="83975" y="101762"/>
                  <a:pt x="82375" y="101381"/>
                  <a:pt x="81156" y="99400"/>
                </a:cubicBezTo>
                <a:cubicBezTo>
                  <a:pt x="79937" y="97418"/>
                  <a:pt x="80318" y="95818"/>
                  <a:pt x="82299" y="94599"/>
                </a:cubicBezTo>
                <a:cubicBezTo>
                  <a:pt x="85804" y="92465"/>
                  <a:pt x="90224" y="89036"/>
                  <a:pt x="95558" y="84312"/>
                </a:cubicBezTo>
                <a:cubicBezTo>
                  <a:pt x="101959" y="78673"/>
                  <a:pt x="106531" y="74863"/>
                  <a:pt x="109274" y="72882"/>
                </a:cubicBezTo>
                <a:cubicBezTo>
                  <a:pt x="110188" y="72196"/>
                  <a:pt x="111045" y="71911"/>
                  <a:pt x="111846" y="72025"/>
                </a:cubicBezTo>
                <a:close/>
                <a:moveTo>
                  <a:pt x="186083" y="7274"/>
                </a:moveTo>
                <a:cubicBezTo>
                  <a:pt x="185321" y="7426"/>
                  <a:pt x="184483" y="7731"/>
                  <a:pt x="183569" y="8188"/>
                </a:cubicBezTo>
                <a:cubicBezTo>
                  <a:pt x="180826" y="9407"/>
                  <a:pt x="177244" y="11541"/>
                  <a:pt x="172825" y="14589"/>
                </a:cubicBezTo>
                <a:lnTo>
                  <a:pt x="165281" y="19618"/>
                </a:lnTo>
                <a:lnTo>
                  <a:pt x="157966" y="24647"/>
                </a:lnTo>
                <a:cubicBezTo>
                  <a:pt x="155984" y="26019"/>
                  <a:pt x="154841" y="26781"/>
                  <a:pt x="154537" y="26933"/>
                </a:cubicBezTo>
                <a:cubicBezTo>
                  <a:pt x="154079" y="27391"/>
                  <a:pt x="153546" y="27619"/>
                  <a:pt x="152936" y="27619"/>
                </a:cubicBezTo>
                <a:cubicBezTo>
                  <a:pt x="146993" y="32496"/>
                  <a:pt x="138306" y="39202"/>
                  <a:pt x="126876" y="47736"/>
                </a:cubicBezTo>
                <a:lnTo>
                  <a:pt x="103330" y="65567"/>
                </a:lnTo>
                <a:cubicBezTo>
                  <a:pt x="100739" y="67548"/>
                  <a:pt x="96777" y="71053"/>
                  <a:pt x="91443" y="76082"/>
                </a:cubicBezTo>
                <a:cubicBezTo>
                  <a:pt x="86261" y="81112"/>
                  <a:pt x="82147" y="84769"/>
                  <a:pt x="79099" y="87055"/>
                </a:cubicBezTo>
                <a:cubicBezTo>
                  <a:pt x="77270" y="88427"/>
                  <a:pt x="75670" y="88198"/>
                  <a:pt x="74298" y="86369"/>
                </a:cubicBezTo>
                <a:lnTo>
                  <a:pt x="73841" y="85455"/>
                </a:lnTo>
                <a:cubicBezTo>
                  <a:pt x="73688" y="85455"/>
                  <a:pt x="73460" y="85379"/>
                  <a:pt x="73155" y="85226"/>
                </a:cubicBezTo>
                <a:cubicBezTo>
                  <a:pt x="66449" y="81874"/>
                  <a:pt x="59706" y="80235"/>
                  <a:pt x="52924" y="80312"/>
                </a:cubicBezTo>
                <a:cubicBezTo>
                  <a:pt x="46142" y="80388"/>
                  <a:pt x="40008" y="81797"/>
                  <a:pt x="34522" y="84541"/>
                </a:cubicBezTo>
                <a:cubicBezTo>
                  <a:pt x="29035" y="87284"/>
                  <a:pt x="24159" y="91170"/>
                  <a:pt x="19891" y="96199"/>
                </a:cubicBezTo>
                <a:cubicBezTo>
                  <a:pt x="13338" y="103819"/>
                  <a:pt x="9223" y="112582"/>
                  <a:pt x="7547" y="122488"/>
                </a:cubicBezTo>
                <a:cubicBezTo>
                  <a:pt x="5871" y="132394"/>
                  <a:pt x="7242" y="142300"/>
                  <a:pt x="11662" y="152206"/>
                </a:cubicBezTo>
                <a:cubicBezTo>
                  <a:pt x="13643" y="156473"/>
                  <a:pt x="17186" y="160588"/>
                  <a:pt x="22292" y="164551"/>
                </a:cubicBezTo>
                <a:cubicBezTo>
                  <a:pt x="27397" y="168513"/>
                  <a:pt x="32464" y="171256"/>
                  <a:pt x="37493" y="172780"/>
                </a:cubicBezTo>
                <a:cubicBezTo>
                  <a:pt x="56543" y="178267"/>
                  <a:pt x="71479" y="177047"/>
                  <a:pt x="82299" y="169123"/>
                </a:cubicBezTo>
                <a:cubicBezTo>
                  <a:pt x="92967" y="161350"/>
                  <a:pt x="99063" y="147329"/>
                  <a:pt x="100587" y="127060"/>
                </a:cubicBezTo>
                <a:lnTo>
                  <a:pt x="100587" y="126603"/>
                </a:lnTo>
                <a:cubicBezTo>
                  <a:pt x="99673" y="125993"/>
                  <a:pt x="99139" y="125155"/>
                  <a:pt x="98987" y="124088"/>
                </a:cubicBezTo>
                <a:cubicBezTo>
                  <a:pt x="98682" y="121802"/>
                  <a:pt x="98530" y="120050"/>
                  <a:pt x="98530" y="118831"/>
                </a:cubicBezTo>
                <a:cubicBezTo>
                  <a:pt x="98530" y="117307"/>
                  <a:pt x="98758" y="116087"/>
                  <a:pt x="99215" y="115173"/>
                </a:cubicBezTo>
                <a:cubicBezTo>
                  <a:pt x="99673" y="114259"/>
                  <a:pt x="100282" y="113573"/>
                  <a:pt x="101044" y="113116"/>
                </a:cubicBezTo>
                <a:cubicBezTo>
                  <a:pt x="101806" y="112811"/>
                  <a:pt x="102644" y="112735"/>
                  <a:pt x="103559" y="112887"/>
                </a:cubicBezTo>
                <a:cubicBezTo>
                  <a:pt x="104168" y="112887"/>
                  <a:pt x="104930" y="113116"/>
                  <a:pt x="105845" y="113573"/>
                </a:cubicBezTo>
                <a:lnTo>
                  <a:pt x="106988" y="114030"/>
                </a:lnTo>
                <a:cubicBezTo>
                  <a:pt x="107597" y="113725"/>
                  <a:pt x="108359" y="112506"/>
                  <a:pt x="109274" y="110372"/>
                </a:cubicBezTo>
                <a:cubicBezTo>
                  <a:pt x="109579" y="109763"/>
                  <a:pt x="109502" y="108772"/>
                  <a:pt x="109045" y="107401"/>
                </a:cubicBezTo>
                <a:cubicBezTo>
                  <a:pt x="107674" y="104353"/>
                  <a:pt x="107369" y="101762"/>
                  <a:pt x="108131" y="99628"/>
                </a:cubicBezTo>
                <a:cubicBezTo>
                  <a:pt x="109198" y="96428"/>
                  <a:pt x="112474" y="92999"/>
                  <a:pt x="117961" y="89341"/>
                </a:cubicBezTo>
                <a:cubicBezTo>
                  <a:pt x="122990" y="85988"/>
                  <a:pt x="125962" y="83702"/>
                  <a:pt x="126876" y="82483"/>
                </a:cubicBezTo>
                <a:cubicBezTo>
                  <a:pt x="127028" y="82026"/>
                  <a:pt x="127181" y="81264"/>
                  <a:pt x="127333" y="80197"/>
                </a:cubicBezTo>
                <a:cubicBezTo>
                  <a:pt x="127486" y="79588"/>
                  <a:pt x="127638" y="77987"/>
                  <a:pt x="127790" y="75397"/>
                </a:cubicBezTo>
                <a:cubicBezTo>
                  <a:pt x="127943" y="73263"/>
                  <a:pt x="128171" y="71510"/>
                  <a:pt x="128476" y="70139"/>
                </a:cubicBezTo>
                <a:cubicBezTo>
                  <a:pt x="129086" y="67853"/>
                  <a:pt x="130076" y="66176"/>
                  <a:pt x="131448" y="65110"/>
                </a:cubicBezTo>
                <a:cubicBezTo>
                  <a:pt x="132972" y="63890"/>
                  <a:pt x="134953" y="63509"/>
                  <a:pt x="137392" y="63967"/>
                </a:cubicBezTo>
                <a:cubicBezTo>
                  <a:pt x="138458" y="64119"/>
                  <a:pt x="140059" y="64500"/>
                  <a:pt x="142192" y="65110"/>
                </a:cubicBezTo>
                <a:cubicBezTo>
                  <a:pt x="144173" y="65719"/>
                  <a:pt x="145545" y="66100"/>
                  <a:pt x="146307" y="66253"/>
                </a:cubicBezTo>
                <a:cubicBezTo>
                  <a:pt x="146764" y="66405"/>
                  <a:pt x="147221" y="66405"/>
                  <a:pt x="147679" y="66253"/>
                </a:cubicBezTo>
                <a:cubicBezTo>
                  <a:pt x="147831" y="65795"/>
                  <a:pt x="148060" y="65186"/>
                  <a:pt x="148364" y="64424"/>
                </a:cubicBezTo>
                <a:cubicBezTo>
                  <a:pt x="148669" y="63205"/>
                  <a:pt x="149126" y="61147"/>
                  <a:pt x="149736" y="58252"/>
                </a:cubicBezTo>
                <a:cubicBezTo>
                  <a:pt x="150498" y="55051"/>
                  <a:pt x="151031" y="52880"/>
                  <a:pt x="151336" y="51737"/>
                </a:cubicBezTo>
                <a:cubicBezTo>
                  <a:pt x="151641" y="50594"/>
                  <a:pt x="152022" y="49641"/>
                  <a:pt x="152479" y="48879"/>
                </a:cubicBezTo>
                <a:cubicBezTo>
                  <a:pt x="153241" y="47507"/>
                  <a:pt x="154232" y="46593"/>
                  <a:pt x="155451" y="46136"/>
                </a:cubicBezTo>
                <a:cubicBezTo>
                  <a:pt x="156975" y="45831"/>
                  <a:pt x="158651" y="46136"/>
                  <a:pt x="160480" y="47050"/>
                </a:cubicBezTo>
                <a:cubicBezTo>
                  <a:pt x="161090" y="47203"/>
                  <a:pt x="162309" y="47812"/>
                  <a:pt x="164138" y="48879"/>
                </a:cubicBezTo>
                <a:cubicBezTo>
                  <a:pt x="165509" y="49641"/>
                  <a:pt x="166500" y="50098"/>
                  <a:pt x="167110" y="50251"/>
                </a:cubicBezTo>
                <a:lnTo>
                  <a:pt x="167567" y="50479"/>
                </a:lnTo>
                <a:lnTo>
                  <a:pt x="167567" y="50022"/>
                </a:lnTo>
                <a:cubicBezTo>
                  <a:pt x="167719" y="49108"/>
                  <a:pt x="167719" y="47507"/>
                  <a:pt x="167567" y="45221"/>
                </a:cubicBezTo>
                <a:cubicBezTo>
                  <a:pt x="167414" y="42326"/>
                  <a:pt x="167414" y="40345"/>
                  <a:pt x="167567" y="39278"/>
                </a:cubicBezTo>
                <a:cubicBezTo>
                  <a:pt x="167719" y="36382"/>
                  <a:pt x="168634" y="34249"/>
                  <a:pt x="170310" y="32877"/>
                </a:cubicBezTo>
                <a:cubicBezTo>
                  <a:pt x="170920" y="32420"/>
                  <a:pt x="171834" y="32039"/>
                  <a:pt x="173053" y="31734"/>
                </a:cubicBezTo>
                <a:cubicBezTo>
                  <a:pt x="173815" y="31582"/>
                  <a:pt x="174730" y="31429"/>
                  <a:pt x="175796" y="31277"/>
                </a:cubicBezTo>
                <a:lnTo>
                  <a:pt x="179454" y="31048"/>
                </a:lnTo>
                <a:cubicBezTo>
                  <a:pt x="182350" y="30134"/>
                  <a:pt x="184407" y="27772"/>
                  <a:pt x="185626" y="23962"/>
                </a:cubicBezTo>
                <a:cubicBezTo>
                  <a:pt x="186541" y="20609"/>
                  <a:pt x="186845" y="16494"/>
                  <a:pt x="186541" y="11617"/>
                </a:cubicBezTo>
                <a:cubicBezTo>
                  <a:pt x="186541" y="11160"/>
                  <a:pt x="186388" y="10017"/>
                  <a:pt x="186083" y="8188"/>
                </a:cubicBezTo>
                <a:close/>
                <a:moveTo>
                  <a:pt x="185626" y="187"/>
                </a:moveTo>
                <a:cubicBezTo>
                  <a:pt x="188065" y="-270"/>
                  <a:pt x="189970" y="111"/>
                  <a:pt x="191341" y="1330"/>
                </a:cubicBezTo>
                <a:cubicBezTo>
                  <a:pt x="191646" y="1787"/>
                  <a:pt x="191875" y="2245"/>
                  <a:pt x="192027" y="2702"/>
                </a:cubicBezTo>
                <a:cubicBezTo>
                  <a:pt x="192179" y="3007"/>
                  <a:pt x="192256" y="3235"/>
                  <a:pt x="192256" y="3388"/>
                </a:cubicBezTo>
                <a:cubicBezTo>
                  <a:pt x="192408" y="3692"/>
                  <a:pt x="192484" y="4073"/>
                  <a:pt x="192484" y="4531"/>
                </a:cubicBezTo>
                <a:cubicBezTo>
                  <a:pt x="192637" y="5140"/>
                  <a:pt x="192789" y="6055"/>
                  <a:pt x="192941" y="7274"/>
                </a:cubicBezTo>
                <a:cubicBezTo>
                  <a:pt x="193246" y="9255"/>
                  <a:pt x="193399" y="10550"/>
                  <a:pt x="193399" y="11160"/>
                </a:cubicBezTo>
                <a:cubicBezTo>
                  <a:pt x="193703" y="16951"/>
                  <a:pt x="193322" y="21828"/>
                  <a:pt x="192256" y="25790"/>
                </a:cubicBezTo>
                <a:cubicBezTo>
                  <a:pt x="190274" y="32191"/>
                  <a:pt x="186617" y="36077"/>
                  <a:pt x="181283" y="37449"/>
                </a:cubicBezTo>
                <a:cubicBezTo>
                  <a:pt x="180826" y="37601"/>
                  <a:pt x="179225" y="37830"/>
                  <a:pt x="176482" y="38135"/>
                </a:cubicBezTo>
                <a:cubicBezTo>
                  <a:pt x="175568" y="38287"/>
                  <a:pt x="174882" y="38440"/>
                  <a:pt x="174425" y="38592"/>
                </a:cubicBezTo>
                <a:cubicBezTo>
                  <a:pt x="174425" y="38897"/>
                  <a:pt x="174349" y="39278"/>
                  <a:pt x="174196" y="39735"/>
                </a:cubicBezTo>
                <a:cubicBezTo>
                  <a:pt x="174196" y="40345"/>
                  <a:pt x="174272" y="42021"/>
                  <a:pt x="174425" y="44764"/>
                </a:cubicBezTo>
                <a:cubicBezTo>
                  <a:pt x="174577" y="47507"/>
                  <a:pt x="174577" y="49565"/>
                  <a:pt x="174425" y="50936"/>
                </a:cubicBezTo>
                <a:cubicBezTo>
                  <a:pt x="173968" y="53984"/>
                  <a:pt x="172672" y="55966"/>
                  <a:pt x="170539" y="56880"/>
                </a:cubicBezTo>
                <a:cubicBezTo>
                  <a:pt x="169015" y="57490"/>
                  <a:pt x="167186" y="57490"/>
                  <a:pt x="165052" y="56880"/>
                </a:cubicBezTo>
                <a:cubicBezTo>
                  <a:pt x="163985" y="56423"/>
                  <a:pt x="162614" y="55737"/>
                  <a:pt x="160937" y="54823"/>
                </a:cubicBezTo>
                <a:cubicBezTo>
                  <a:pt x="159261" y="54061"/>
                  <a:pt x="158270" y="53603"/>
                  <a:pt x="157966" y="53451"/>
                </a:cubicBezTo>
                <a:lnTo>
                  <a:pt x="157966" y="53680"/>
                </a:lnTo>
                <a:cubicBezTo>
                  <a:pt x="157661" y="54594"/>
                  <a:pt x="157204" y="56575"/>
                  <a:pt x="156594" y="59623"/>
                </a:cubicBezTo>
                <a:cubicBezTo>
                  <a:pt x="155832" y="62824"/>
                  <a:pt x="155222" y="65110"/>
                  <a:pt x="154765" y="66481"/>
                </a:cubicBezTo>
                <a:cubicBezTo>
                  <a:pt x="154460" y="67700"/>
                  <a:pt x="154079" y="68691"/>
                  <a:pt x="153622" y="69453"/>
                </a:cubicBezTo>
                <a:cubicBezTo>
                  <a:pt x="153013" y="70825"/>
                  <a:pt x="152174" y="71739"/>
                  <a:pt x="151108" y="72196"/>
                </a:cubicBezTo>
                <a:cubicBezTo>
                  <a:pt x="149584" y="73111"/>
                  <a:pt x="147602" y="73415"/>
                  <a:pt x="145164" y="73111"/>
                </a:cubicBezTo>
                <a:lnTo>
                  <a:pt x="140135" y="71739"/>
                </a:lnTo>
                <a:cubicBezTo>
                  <a:pt x="138306" y="71129"/>
                  <a:pt x="137011" y="70748"/>
                  <a:pt x="136249" y="70596"/>
                </a:cubicBezTo>
                <a:lnTo>
                  <a:pt x="135563" y="70596"/>
                </a:lnTo>
                <a:cubicBezTo>
                  <a:pt x="135410" y="70901"/>
                  <a:pt x="135258" y="71358"/>
                  <a:pt x="135106" y="71968"/>
                </a:cubicBezTo>
                <a:cubicBezTo>
                  <a:pt x="134953" y="72730"/>
                  <a:pt x="134801" y="74101"/>
                  <a:pt x="134648" y="76082"/>
                </a:cubicBezTo>
                <a:cubicBezTo>
                  <a:pt x="134496" y="78673"/>
                  <a:pt x="134344" y="80350"/>
                  <a:pt x="134191" y="81112"/>
                </a:cubicBezTo>
                <a:cubicBezTo>
                  <a:pt x="133886" y="83245"/>
                  <a:pt x="133277" y="84922"/>
                  <a:pt x="132362" y="86141"/>
                </a:cubicBezTo>
                <a:cubicBezTo>
                  <a:pt x="130991" y="88274"/>
                  <a:pt x="127486" y="91246"/>
                  <a:pt x="121847" y="95056"/>
                </a:cubicBezTo>
                <a:cubicBezTo>
                  <a:pt x="117580" y="97799"/>
                  <a:pt x="115141" y="100085"/>
                  <a:pt x="114532" y="101914"/>
                </a:cubicBezTo>
                <a:cubicBezTo>
                  <a:pt x="114379" y="102371"/>
                  <a:pt x="114608" y="103286"/>
                  <a:pt x="115217" y="104657"/>
                </a:cubicBezTo>
                <a:cubicBezTo>
                  <a:pt x="116589" y="107858"/>
                  <a:pt x="116741" y="110677"/>
                  <a:pt x="115675" y="113116"/>
                </a:cubicBezTo>
                <a:cubicBezTo>
                  <a:pt x="113846" y="117230"/>
                  <a:pt x="111636" y="119745"/>
                  <a:pt x="109045" y="120659"/>
                </a:cubicBezTo>
                <a:cubicBezTo>
                  <a:pt x="107978" y="120964"/>
                  <a:pt x="106835" y="121040"/>
                  <a:pt x="105616" y="120888"/>
                </a:cubicBezTo>
                <a:cubicBezTo>
                  <a:pt x="105616" y="121498"/>
                  <a:pt x="105692" y="122260"/>
                  <a:pt x="105845" y="123174"/>
                </a:cubicBezTo>
                <a:lnTo>
                  <a:pt x="105845" y="124317"/>
                </a:lnTo>
                <a:cubicBezTo>
                  <a:pt x="107064" y="125079"/>
                  <a:pt x="107597" y="126146"/>
                  <a:pt x="107445" y="127517"/>
                </a:cubicBezTo>
                <a:cubicBezTo>
                  <a:pt x="105769" y="149920"/>
                  <a:pt x="98758" y="165694"/>
                  <a:pt x="86414" y="174838"/>
                </a:cubicBezTo>
                <a:cubicBezTo>
                  <a:pt x="73765" y="183982"/>
                  <a:pt x="56848" y="185429"/>
                  <a:pt x="35665" y="179181"/>
                </a:cubicBezTo>
                <a:cubicBezTo>
                  <a:pt x="29721" y="177505"/>
                  <a:pt x="23816" y="174419"/>
                  <a:pt x="17948" y="169923"/>
                </a:cubicBezTo>
                <a:cubicBezTo>
                  <a:pt x="12081" y="165427"/>
                  <a:pt x="7852" y="160436"/>
                  <a:pt x="5261" y="154949"/>
                </a:cubicBezTo>
                <a:cubicBezTo>
                  <a:pt x="384" y="143672"/>
                  <a:pt x="-1102" y="132432"/>
                  <a:pt x="803" y="121231"/>
                </a:cubicBezTo>
                <a:cubicBezTo>
                  <a:pt x="2708" y="110030"/>
                  <a:pt x="7318" y="100162"/>
                  <a:pt x="14634" y="91627"/>
                </a:cubicBezTo>
                <a:cubicBezTo>
                  <a:pt x="19663" y="85988"/>
                  <a:pt x="25340" y="81569"/>
                  <a:pt x="31664" y="78368"/>
                </a:cubicBezTo>
                <a:cubicBezTo>
                  <a:pt x="37989" y="75168"/>
                  <a:pt x="45037" y="73492"/>
                  <a:pt x="52810" y="73339"/>
                </a:cubicBezTo>
                <a:cubicBezTo>
                  <a:pt x="60277" y="73187"/>
                  <a:pt x="68126" y="75168"/>
                  <a:pt x="76355" y="79283"/>
                </a:cubicBezTo>
                <a:lnTo>
                  <a:pt x="77270" y="79740"/>
                </a:lnTo>
                <a:cubicBezTo>
                  <a:pt x="79556" y="77911"/>
                  <a:pt x="82756" y="75092"/>
                  <a:pt x="86871" y="71282"/>
                </a:cubicBezTo>
                <a:cubicBezTo>
                  <a:pt x="92205" y="66100"/>
                  <a:pt x="96320" y="62366"/>
                  <a:pt x="99215" y="60080"/>
                </a:cubicBezTo>
                <a:lnTo>
                  <a:pt x="123676" y="41564"/>
                </a:lnTo>
                <a:cubicBezTo>
                  <a:pt x="136172" y="32115"/>
                  <a:pt x="145697" y="24647"/>
                  <a:pt x="152251" y="19161"/>
                </a:cubicBezTo>
                <a:cubicBezTo>
                  <a:pt x="153013" y="18704"/>
                  <a:pt x="153851" y="18475"/>
                  <a:pt x="154765" y="18475"/>
                </a:cubicBezTo>
                <a:lnTo>
                  <a:pt x="168938" y="8645"/>
                </a:lnTo>
                <a:cubicBezTo>
                  <a:pt x="173815" y="5597"/>
                  <a:pt x="177778" y="3388"/>
                  <a:pt x="180826" y="2016"/>
                </a:cubicBezTo>
                <a:cubicBezTo>
                  <a:pt x="182654" y="1102"/>
                  <a:pt x="184255" y="492"/>
                  <a:pt x="185626" y="18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Freeform 46"/>
          <p:cNvSpPr/>
          <p:nvPr/>
        </p:nvSpPr>
        <p:spPr>
          <a:xfrm rot="20280238">
            <a:off x="4403096" y="3143903"/>
            <a:ext cx="752310" cy="768010"/>
          </a:xfrm>
          <a:custGeom>
            <a:avLst/>
            <a:gdLst/>
            <a:ahLst/>
            <a:cxnLst/>
            <a:rect l="l" t="t" r="r" b="b"/>
            <a:pathLst>
              <a:path w="210312" h="214701">
                <a:moveTo>
                  <a:pt x="189053" y="194356"/>
                </a:moveTo>
                <a:cubicBezTo>
                  <a:pt x="189967" y="194204"/>
                  <a:pt x="190767" y="194394"/>
                  <a:pt x="191453" y="194928"/>
                </a:cubicBezTo>
                <a:cubicBezTo>
                  <a:pt x="192139" y="195461"/>
                  <a:pt x="192558" y="196185"/>
                  <a:pt x="192710" y="197099"/>
                </a:cubicBezTo>
                <a:cubicBezTo>
                  <a:pt x="192863" y="198014"/>
                  <a:pt x="192672" y="198814"/>
                  <a:pt x="192139" y="199500"/>
                </a:cubicBezTo>
                <a:cubicBezTo>
                  <a:pt x="191605" y="200185"/>
                  <a:pt x="190881" y="200604"/>
                  <a:pt x="189967" y="200757"/>
                </a:cubicBezTo>
                <a:cubicBezTo>
                  <a:pt x="179147" y="202281"/>
                  <a:pt x="167107" y="203386"/>
                  <a:pt x="153848" y="204072"/>
                </a:cubicBezTo>
                <a:cubicBezTo>
                  <a:pt x="140589" y="204757"/>
                  <a:pt x="129274" y="205100"/>
                  <a:pt x="119901" y="205100"/>
                </a:cubicBezTo>
                <a:cubicBezTo>
                  <a:pt x="110529" y="205100"/>
                  <a:pt x="97956" y="204986"/>
                  <a:pt x="82182" y="204757"/>
                </a:cubicBezTo>
                <a:cubicBezTo>
                  <a:pt x="66409" y="204529"/>
                  <a:pt x="55017" y="204414"/>
                  <a:pt x="48006" y="204414"/>
                </a:cubicBezTo>
                <a:cubicBezTo>
                  <a:pt x="45873" y="204414"/>
                  <a:pt x="44806" y="203348"/>
                  <a:pt x="44806" y="201214"/>
                </a:cubicBezTo>
                <a:cubicBezTo>
                  <a:pt x="44806" y="199080"/>
                  <a:pt x="45873" y="198014"/>
                  <a:pt x="48006" y="198014"/>
                </a:cubicBezTo>
                <a:cubicBezTo>
                  <a:pt x="55169" y="198014"/>
                  <a:pt x="66599" y="198128"/>
                  <a:pt x="82296" y="198357"/>
                </a:cubicBezTo>
                <a:cubicBezTo>
                  <a:pt x="97994" y="198585"/>
                  <a:pt x="110490" y="198699"/>
                  <a:pt x="119787" y="198699"/>
                </a:cubicBezTo>
                <a:cubicBezTo>
                  <a:pt x="129083" y="198699"/>
                  <a:pt x="140285" y="198357"/>
                  <a:pt x="153391" y="197671"/>
                </a:cubicBezTo>
                <a:cubicBezTo>
                  <a:pt x="166497" y="196985"/>
                  <a:pt x="178385" y="195880"/>
                  <a:pt x="189053" y="194356"/>
                </a:cubicBezTo>
                <a:close/>
                <a:moveTo>
                  <a:pt x="114072" y="161895"/>
                </a:moveTo>
                <a:lnTo>
                  <a:pt x="113386" y="162123"/>
                </a:lnTo>
                <a:lnTo>
                  <a:pt x="114529" y="162352"/>
                </a:lnTo>
                <a:close/>
                <a:moveTo>
                  <a:pt x="141047" y="141092"/>
                </a:moveTo>
                <a:lnTo>
                  <a:pt x="141047" y="141321"/>
                </a:lnTo>
                <a:lnTo>
                  <a:pt x="141047" y="141549"/>
                </a:lnTo>
                <a:lnTo>
                  <a:pt x="141961" y="141092"/>
                </a:lnTo>
                <a:close/>
                <a:moveTo>
                  <a:pt x="66980" y="136520"/>
                </a:moveTo>
                <a:cubicBezTo>
                  <a:pt x="66066" y="139111"/>
                  <a:pt x="65075" y="141473"/>
                  <a:pt x="64008" y="143607"/>
                </a:cubicBezTo>
                <a:cubicBezTo>
                  <a:pt x="60656" y="151074"/>
                  <a:pt x="57684" y="156180"/>
                  <a:pt x="55093" y="158923"/>
                </a:cubicBezTo>
                <a:cubicBezTo>
                  <a:pt x="55245" y="159380"/>
                  <a:pt x="55322" y="159837"/>
                  <a:pt x="55322" y="160295"/>
                </a:cubicBezTo>
                <a:cubicBezTo>
                  <a:pt x="67666" y="160142"/>
                  <a:pt x="76886" y="160218"/>
                  <a:pt x="82982" y="160523"/>
                </a:cubicBezTo>
                <a:cubicBezTo>
                  <a:pt x="87097" y="160676"/>
                  <a:pt x="92583" y="160980"/>
                  <a:pt x="99441" y="161438"/>
                </a:cubicBezTo>
                <a:lnTo>
                  <a:pt x="99441" y="161209"/>
                </a:lnTo>
                <a:cubicBezTo>
                  <a:pt x="103251" y="156637"/>
                  <a:pt x="107366" y="148712"/>
                  <a:pt x="111786" y="137435"/>
                </a:cubicBezTo>
                <a:lnTo>
                  <a:pt x="111100" y="137435"/>
                </a:lnTo>
                <a:cubicBezTo>
                  <a:pt x="88240" y="136825"/>
                  <a:pt x="75362" y="136520"/>
                  <a:pt x="72467" y="136520"/>
                </a:cubicBezTo>
                <a:close/>
                <a:moveTo>
                  <a:pt x="28118" y="133777"/>
                </a:moveTo>
                <a:cubicBezTo>
                  <a:pt x="24308" y="141397"/>
                  <a:pt x="19660" y="149779"/>
                  <a:pt x="14174" y="158923"/>
                </a:cubicBezTo>
                <a:cubicBezTo>
                  <a:pt x="22556" y="160142"/>
                  <a:pt x="33528" y="160676"/>
                  <a:pt x="47092" y="160523"/>
                </a:cubicBezTo>
                <a:lnTo>
                  <a:pt x="47321" y="160523"/>
                </a:lnTo>
                <a:lnTo>
                  <a:pt x="49835" y="157780"/>
                </a:lnTo>
                <a:cubicBezTo>
                  <a:pt x="49378" y="156561"/>
                  <a:pt x="49607" y="155570"/>
                  <a:pt x="50521" y="154808"/>
                </a:cubicBezTo>
                <a:cubicBezTo>
                  <a:pt x="52502" y="152522"/>
                  <a:pt x="55093" y="147874"/>
                  <a:pt x="58293" y="140864"/>
                </a:cubicBezTo>
                <a:lnTo>
                  <a:pt x="60122" y="136749"/>
                </a:lnTo>
                <a:cubicBezTo>
                  <a:pt x="55855" y="136901"/>
                  <a:pt x="52350" y="136977"/>
                  <a:pt x="49607" y="136977"/>
                </a:cubicBezTo>
                <a:cubicBezTo>
                  <a:pt x="40615" y="136825"/>
                  <a:pt x="33452" y="135758"/>
                  <a:pt x="28118" y="133777"/>
                </a:cubicBezTo>
                <a:close/>
                <a:moveTo>
                  <a:pt x="69723" y="129662"/>
                </a:moveTo>
                <a:lnTo>
                  <a:pt x="69495" y="130119"/>
                </a:lnTo>
                <a:lnTo>
                  <a:pt x="69952" y="130119"/>
                </a:lnTo>
                <a:cubicBezTo>
                  <a:pt x="69952" y="129967"/>
                  <a:pt x="69876" y="129815"/>
                  <a:pt x="69723" y="129662"/>
                </a:cubicBezTo>
                <a:close/>
                <a:moveTo>
                  <a:pt x="75667" y="112289"/>
                </a:moveTo>
                <a:lnTo>
                  <a:pt x="75438" y="113432"/>
                </a:lnTo>
                <a:lnTo>
                  <a:pt x="76353" y="112746"/>
                </a:lnTo>
                <a:cubicBezTo>
                  <a:pt x="76048" y="112593"/>
                  <a:pt x="75819" y="112441"/>
                  <a:pt x="75667" y="112289"/>
                </a:cubicBezTo>
                <a:close/>
                <a:moveTo>
                  <a:pt x="39320" y="106802"/>
                </a:moveTo>
                <a:cubicBezTo>
                  <a:pt x="37034" y="113660"/>
                  <a:pt x="34214" y="120747"/>
                  <a:pt x="30861" y="128062"/>
                </a:cubicBezTo>
                <a:cubicBezTo>
                  <a:pt x="35433" y="129586"/>
                  <a:pt x="41682" y="130424"/>
                  <a:pt x="49607" y="130577"/>
                </a:cubicBezTo>
                <a:cubicBezTo>
                  <a:pt x="52655" y="130577"/>
                  <a:pt x="56998" y="130500"/>
                  <a:pt x="62637" y="130348"/>
                </a:cubicBezTo>
                <a:lnTo>
                  <a:pt x="64237" y="126005"/>
                </a:lnTo>
                <a:cubicBezTo>
                  <a:pt x="64085" y="125090"/>
                  <a:pt x="64313" y="124252"/>
                  <a:pt x="64923" y="123490"/>
                </a:cubicBezTo>
                <a:lnTo>
                  <a:pt x="65380" y="123033"/>
                </a:lnTo>
                <a:lnTo>
                  <a:pt x="67209" y="118004"/>
                </a:lnTo>
                <a:lnTo>
                  <a:pt x="70409" y="108174"/>
                </a:lnTo>
                <a:cubicBezTo>
                  <a:pt x="68428" y="108174"/>
                  <a:pt x="66142" y="108098"/>
                  <a:pt x="63551" y="107945"/>
                </a:cubicBezTo>
                <a:cubicBezTo>
                  <a:pt x="60960" y="107793"/>
                  <a:pt x="58446" y="107793"/>
                  <a:pt x="56007" y="107945"/>
                </a:cubicBezTo>
                <a:cubicBezTo>
                  <a:pt x="53569" y="108098"/>
                  <a:pt x="50750" y="108098"/>
                  <a:pt x="47549" y="107945"/>
                </a:cubicBezTo>
                <a:cubicBezTo>
                  <a:pt x="44349" y="107793"/>
                  <a:pt x="41606" y="107412"/>
                  <a:pt x="39320" y="106802"/>
                </a:cubicBezTo>
                <a:close/>
                <a:moveTo>
                  <a:pt x="176937" y="105888"/>
                </a:moveTo>
                <a:cubicBezTo>
                  <a:pt x="167031" y="105888"/>
                  <a:pt x="150800" y="106345"/>
                  <a:pt x="128245" y="107259"/>
                </a:cubicBezTo>
                <a:cubicBezTo>
                  <a:pt x="126569" y="113355"/>
                  <a:pt x="124816" y="119147"/>
                  <a:pt x="122987" y="124633"/>
                </a:cubicBezTo>
                <a:lnTo>
                  <a:pt x="120701" y="131262"/>
                </a:lnTo>
                <a:cubicBezTo>
                  <a:pt x="131826" y="131415"/>
                  <a:pt x="141504" y="131186"/>
                  <a:pt x="149733" y="130577"/>
                </a:cubicBezTo>
                <a:cubicBezTo>
                  <a:pt x="150953" y="130424"/>
                  <a:pt x="153924" y="130119"/>
                  <a:pt x="158649" y="129662"/>
                </a:cubicBezTo>
                <a:cubicBezTo>
                  <a:pt x="162459" y="129205"/>
                  <a:pt x="165583" y="128976"/>
                  <a:pt x="168021" y="128976"/>
                </a:cubicBezTo>
                <a:lnTo>
                  <a:pt x="168707" y="128976"/>
                </a:lnTo>
                <a:cubicBezTo>
                  <a:pt x="172060" y="121052"/>
                  <a:pt x="174879" y="113355"/>
                  <a:pt x="177165" y="105888"/>
                </a:cubicBezTo>
                <a:close/>
                <a:moveTo>
                  <a:pt x="42977" y="94458"/>
                </a:moveTo>
                <a:lnTo>
                  <a:pt x="42520" y="95829"/>
                </a:lnTo>
                <a:lnTo>
                  <a:pt x="42977" y="95601"/>
                </a:lnTo>
                <a:close/>
                <a:moveTo>
                  <a:pt x="82296" y="80970"/>
                </a:moveTo>
                <a:cubicBezTo>
                  <a:pt x="82449" y="84476"/>
                  <a:pt x="81763" y="89505"/>
                  <a:pt x="80239" y="96058"/>
                </a:cubicBezTo>
                <a:cubicBezTo>
                  <a:pt x="79782" y="97887"/>
                  <a:pt x="79248" y="99868"/>
                  <a:pt x="78639" y="102002"/>
                </a:cubicBezTo>
                <a:cubicBezTo>
                  <a:pt x="89459" y="102154"/>
                  <a:pt x="103328" y="101925"/>
                  <a:pt x="120244" y="101316"/>
                </a:cubicBezTo>
                <a:lnTo>
                  <a:pt x="123216" y="101087"/>
                </a:lnTo>
                <a:cubicBezTo>
                  <a:pt x="125197" y="93772"/>
                  <a:pt x="126721" y="87295"/>
                  <a:pt x="127788" y="81656"/>
                </a:cubicBezTo>
                <a:cubicBezTo>
                  <a:pt x="112243" y="81809"/>
                  <a:pt x="97079" y="81580"/>
                  <a:pt x="82296" y="80970"/>
                </a:cubicBezTo>
                <a:close/>
                <a:moveTo>
                  <a:pt x="45720" y="80056"/>
                </a:moveTo>
                <a:lnTo>
                  <a:pt x="45492" y="80742"/>
                </a:lnTo>
                <a:cubicBezTo>
                  <a:pt x="45644" y="80589"/>
                  <a:pt x="45873" y="80437"/>
                  <a:pt x="46178" y="80285"/>
                </a:cubicBezTo>
                <a:close/>
                <a:moveTo>
                  <a:pt x="183338" y="78913"/>
                </a:moveTo>
                <a:cubicBezTo>
                  <a:pt x="182728" y="79523"/>
                  <a:pt x="182042" y="79827"/>
                  <a:pt x="181280" y="79827"/>
                </a:cubicBezTo>
                <a:cubicBezTo>
                  <a:pt x="165278" y="80894"/>
                  <a:pt x="149581" y="81504"/>
                  <a:pt x="134189" y="81656"/>
                </a:cubicBezTo>
                <a:cubicBezTo>
                  <a:pt x="133274" y="87143"/>
                  <a:pt x="131826" y="93543"/>
                  <a:pt x="129845" y="100859"/>
                </a:cubicBezTo>
                <a:cubicBezTo>
                  <a:pt x="151181" y="99944"/>
                  <a:pt x="166878" y="99487"/>
                  <a:pt x="176937" y="99487"/>
                </a:cubicBezTo>
                <a:cubicBezTo>
                  <a:pt x="177699" y="99487"/>
                  <a:pt x="178308" y="99716"/>
                  <a:pt x="178766" y="100173"/>
                </a:cubicBezTo>
                <a:cubicBezTo>
                  <a:pt x="180747" y="93010"/>
                  <a:pt x="182271" y="85923"/>
                  <a:pt x="183338" y="78913"/>
                </a:cubicBezTo>
                <a:close/>
                <a:moveTo>
                  <a:pt x="156363" y="46680"/>
                </a:moveTo>
                <a:lnTo>
                  <a:pt x="156363" y="48966"/>
                </a:lnTo>
                <a:cubicBezTo>
                  <a:pt x="156210" y="51100"/>
                  <a:pt x="155982" y="52548"/>
                  <a:pt x="155677" y="53310"/>
                </a:cubicBezTo>
                <a:cubicBezTo>
                  <a:pt x="154458" y="55596"/>
                  <a:pt x="152324" y="57196"/>
                  <a:pt x="149276" y="58110"/>
                </a:cubicBezTo>
                <a:cubicBezTo>
                  <a:pt x="147905" y="58568"/>
                  <a:pt x="145923" y="58872"/>
                  <a:pt x="143333" y="59025"/>
                </a:cubicBezTo>
                <a:cubicBezTo>
                  <a:pt x="139370" y="59330"/>
                  <a:pt x="136246" y="58339"/>
                  <a:pt x="133960" y="56053"/>
                </a:cubicBezTo>
                <a:cubicBezTo>
                  <a:pt x="132436" y="54377"/>
                  <a:pt x="131369" y="52167"/>
                  <a:pt x="130760" y="49424"/>
                </a:cubicBezTo>
                <a:cubicBezTo>
                  <a:pt x="128321" y="53234"/>
                  <a:pt x="127635" y="56129"/>
                  <a:pt x="128702" y="58110"/>
                </a:cubicBezTo>
                <a:cubicBezTo>
                  <a:pt x="130074" y="61006"/>
                  <a:pt x="133731" y="62454"/>
                  <a:pt x="139675" y="62454"/>
                </a:cubicBezTo>
                <a:cubicBezTo>
                  <a:pt x="146076" y="62454"/>
                  <a:pt x="151181" y="60930"/>
                  <a:pt x="154991" y="57882"/>
                </a:cubicBezTo>
                <a:cubicBezTo>
                  <a:pt x="156668" y="56510"/>
                  <a:pt x="157734" y="54986"/>
                  <a:pt x="158192" y="53310"/>
                </a:cubicBezTo>
                <a:cubicBezTo>
                  <a:pt x="158496" y="51633"/>
                  <a:pt x="158039" y="49652"/>
                  <a:pt x="156820" y="47366"/>
                </a:cubicBezTo>
                <a:cubicBezTo>
                  <a:pt x="156668" y="47061"/>
                  <a:pt x="156515" y="46833"/>
                  <a:pt x="156363" y="46680"/>
                </a:cubicBezTo>
                <a:close/>
                <a:moveTo>
                  <a:pt x="92812" y="45537"/>
                </a:moveTo>
                <a:lnTo>
                  <a:pt x="92355" y="47366"/>
                </a:lnTo>
                <a:cubicBezTo>
                  <a:pt x="91898" y="49805"/>
                  <a:pt x="91212" y="51633"/>
                  <a:pt x="90297" y="52853"/>
                </a:cubicBezTo>
                <a:cubicBezTo>
                  <a:pt x="88773" y="54681"/>
                  <a:pt x="86564" y="55824"/>
                  <a:pt x="83668" y="56282"/>
                </a:cubicBezTo>
                <a:cubicBezTo>
                  <a:pt x="82144" y="56434"/>
                  <a:pt x="80163" y="56510"/>
                  <a:pt x="77724" y="56510"/>
                </a:cubicBezTo>
                <a:cubicBezTo>
                  <a:pt x="73000" y="56358"/>
                  <a:pt x="69876" y="53615"/>
                  <a:pt x="68352" y="48281"/>
                </a:cubicBezTo>
                <a:lnTo>
                  <a:pt x="67895" y="50109"/>
                </a:lnTo>
                <a:cubicBezTo>
                  <a:pt x="67437" y="52091"/>
                  <a:pt x="67895" y="53691"/>
                  <a:pt x="69266" y="54910"/>
                </a:cubicBezTo>
                <a:cubicBezTo>
                  <a:pt x="72314" y="57806"/>
                  <a:pt x="75705" y="59634"/>
                  <a:pt x="79439" y="60396"/>
                </a:cubicBezTo>
                <a:cubicBezTo>
                  <a:pt x="83173" y="61158"/>
                  <a:pt x="86526" y="61044"/>
                  <a:pt x="89497" y="60054"/>
                </a:cubicBezTo>
                <a:cubicBezTo>
                  <a:pt x="92469" y="59063"/>
                  <a:pt x="95022" y="57577"/>
                  <a:pt x="97155" y="55596"/>
                </a:cubicBezTo>
                <a:cubicBezTo>
                  <a:pt x="100051" y="52853"/>
                  <a:pt x="101194" y="50567"/>
                  <a:pt x="100584" y="48738"/>
                </a:cubicBezTo>
                <a:cubicBezTo>
                  <a:pt x="99975" y="46909"/>
                  <a:pt x="97384" y="45842"/>
                  <a:pt x="92812" y="45537"/>
                </a:cubicBezTo>
                <a:close/>
                <a:moveTo>
                  <a:pt x="206312" y="36851"/>
                </a:moveTo>
                <a:cubicBezTo>
                  <a:pt x="207150" y="36698"/>
                  <a:pt x="207912" y="36927"/>
                  <a:pt x="208598" y="37536"/>
                </a:cubicBezTo>
                <a:cubicBezTo>
                  <a:pt x="209284" y="38146"/>
                  <a:pt x="209703" y="38908"/>
                  <a:pt x="209855" y="39822"/>
                </a:cubicBezTo>
                <a:cubicBezTo>
                  <a:pt x="210160" y="43328"/>
                  <a:pt x="210312" y="47061"/>
                  <a:pt x="210312" y="51024"/>
                </a:cubicBezTo>
                <a:cubicBezTo>
                  <a:pt x="210312" y="54986"/>
                  <a:pt x="210236" y="59368"/>
                  <a:pt x="210084" y="64168"/>
                </a:cubicBezTo>
                <a:cubicBezTo>
                  <a:pt x="209931" y="68969"/>
                  <a:pt x="209855" y="72588"/>
                  <a:pt x="209855" y="75027"/>
                </a:cubicBezTo>
                <a:cubicBezTo>
                  <a:pt x="209855" y="105659"/>
                  <a:pt x="209017" y="133625"/>
                  <a:pt x="207341" y="158923"/>
                </a:cubicBezTo>
                <a:cubicBezTo>
                  <a:pt x="207188" y="161819"/>
                  <a:pt x="207188" y="167457"/>
                  <a:pt x="207341" y="175839"/>
                </a:cubicBezTo>
                <a:cubicBezTo>
                  <a:pt x="207493" y="182393"/>
                  <a:pt x="207341" y="187346"/>
                  <a:pt x="206883" y="190698"/>
                </a:cubicBezTo>
                <a:cubicBezTo>
                  <a:pt x="208103" y="191308"/>
                  <a:pt x="208712" y="192299"/>
                  <a:pt x="208712" y="193670"/>
                </a:cubicBezTo>
                <a:lnTo>
                  <a:pt x="208712" y="203957"/>
                </a:lnTo>
                <a:cubicBezTo>
                  <a:pt x="208712" y="204872"/>
                  <a:pt x="208407" y="205634"/>
                  <a:pt x="207798" y="206243"/>
                </a:cubicBezTo>
                <a:cubicBezTo>
                  <a:pt x="207188" y="206853"/>
                  <a:pt x="206502" y="207158"/>
                  <a:pt x="205740" y="207158"/>
                </a:cubicBezTo>
                <a:cubicBezTo>
                  <a:pt x="205131" y="208224"/>
                  <a:pt x="204293" y="208834"/>
                  <a:pt x="203226" y="208986"/>
                </a:cubicBezTo>
                <a:cubicBezTo>
                  <a:pt x="184633" y="211577"/>
                  <a:pt x="160325" y="213025"/>
                  <a:pt x="130302" y="213330"/>
                </a:cubicBezTo>
                <a:cubicBezTo>
                  <a:pt x="90374" y="213787"/>
                  <a:pt x="66142" y="214244"/>
                  <a:pt x="57608" y="214701"/>
                </a:cubicBezTo>
                <a:cubicBezTo>
                  <a:pt x="56693" y="214701"/>
                  <a:pt x="55893" y="214435"/>
                  <a:pt x="55207" y="213901"/>
                </a:cubicBezTo>
                <a:cubicBezTo>
                  <a:pt x="54522" y="213368"/>
                  <a:pt x="54179" y="212644"/>
                  <a:pt x="54179" y="211730"/>
                </a:cubicBezTo>
                <a:cubicBezTo>
                  <a:pt x="54179" y="210815"/>
                  <a:pt x="54445" y="210015"/>
                  <a:pt x="54979" y="209329"/>
                </a:cubicBezTo>
                <a:cubicBezTo>
                  <a:pt x="55512" y="208644"/>
                  <a:pt x="56236" y="208301"/>
                  <a:pt x="57150" y="208301"/>
                </a:cubicBezTo>
                <a:cubicBezTo>
                  <a:pt x="65532" y="207843"/>
                  <a:pt x="89840" y="207386"/>
                  <a:pt x="130074" y="206929"/>
                </a:cubicBezTo>
                <a:cubicBezTo>
                  <a:pt x="159030" y="206624"/>
                  <a:pt x="182423" y="205253"/>
                  <a:pt x="200254" y="202814"/>
                </a:cubicBezTo>
                <a:cubicBezTo>
                  <a:pt x="200102" y="202357"/>
                  <a:pt x="200025" y="201824"/>
                  <a:pt x="200025" y="201214"/>
                </a:cubicBezTo>
                <a:lnTo>
                  <a:pt x="200483" y="198699"/>
                </a:lnTo>
                <a:cubicBezTo>
                  <a:pt x="200635" y="198395"/>
                  <a:pt x="200711" y="198166"/>
                  <a:pt x="200711" y="198014"/>
                </a:cubicBezTo>
                <a:lnTo>
                  <a:pt x="200711" y="197556"/>
                </a:lnTo>
                <a:lnTo>
                  <a:pt x="200711" y="196871"/>
                </a:lnTo>
                <a:lnTo>
                  <a:pt x="200711" y="194813"/>
                </a:lnTo>
                <a:lnTo>
                  <a:pt x="200711" y="194585"/>
                </a:lnTo>
                <a:cubicBezTo>
                  <a:pt x="200254" y="193975"/>
                  <a:pt x="200102" y="193289"/>
                  <a:pt x="200254" y="192527"/>
                </a:cubicBezTo>
                <a:cubicBezTo>
                  <a:pt x="200864" y="188717"/>
                  <a:pt x="201092" y="183155"/>
                  <a:pt x="200940" y="175839"/>
                </a:cubicBezTo>
                <a:cubicBezTo>
                  <a:pt x="200787" y="167305"/>
                  <a:pt x="200787" y="161514"/>
                  <a:pt x="200940" y="158466"/>
                </a:cubicBezTo>
                <a:cubicBezTo>
                  <a:pt x="202616" y="133472"/>
                  <a:pt x="203454" y="105659"/>
                  <a:pt x="203454" y="75027"/>
                </a:cubicBezTo>
                <a:cubicBezTo>
                  <a:pt x="203454" y="72284"/>
                  <a:pt x="203531" y="68359"/>
                  <a:pt x="203683" y="63254"/>
                </a:cubicBezTo>
                <a:cubicBezTo>
                  <a:pt x="203835" y="58149"/>
                  <a:pt x="203912" y="54339"/>
                  <a:pt x="203912" y="51824"/>
                </a:cubicBezTo>
                <a:cubicBezTo>
                  <a:pt x="203912" y="49309"/>
                  <a:pt x="203759" y="45461"/>
                  <a:pt x="203454" y="40280"/>
                </a:cubicBezTo>
                <a:cubicBezTo>
                  <a:pt x="203302" y="39518"/>
                  <a:pt x="203531" y="38794"/>
                  <a:pt x="204140" y="38108"/>
                </a:cubicBezTo>
                <a:cubicBezTo>
                  <a:pt x="204750" y="37422"/>
                  <a:pt x="205474" y="37003"/>
                  <a:pt x="206312" y="36851"/>
                </a:cubicBezTo>
                <a:close/>
                <a:moveTo>
                  <a:pt x="192482" y="32507"/>
                </a:moveTo>
                <a:lnTo>
                  <a:pt x="192024" y="48281"/>
                </a:lnTo>
                <a:cubicBezTo>
                  <a:pt x="191720" y="58796"/>
                  <a:pt x="191262" y="66721"/>
                  <a:pt x="190653" y="72055"/>
                </a:cubicBezTo>
                <a:cubicBezTo>
                  <a:pt x="188976" y="88209"/>
                  <a:pt x="185243" y="103945"/>
                  <a:pt x="179451" y="119261"/>
                </a:cubicBezTo>
                <a:cubicBezTo>
                  <a:pt x="173660" y="134577"/>
                  <a:pt x="166040" y="150770"/>
                  <a:pt x="156591" y="167838"/>
                </a:cubicBezTo>
                <a:cubicBezTo>
                  <a:pt x="155982" y="168905"/>
                  <a:pt x="155067" y="169439"/>
                  <a:pt x="153848" y="169439"/>
                </a:cubicBezTo>
                <a:cubicBezTo>
                  <a:pt x="153086" y="170048"/>
                  <a:pt x="152172" y="170277"/>
                  <a:pt x="151105" y="170124"/>
                </a:cubicBezTo>
                <a:lnTo>
                  <a:pt x="147676" y="169439"/>
                </a:lnTo>
                <a:lnTo>
                  <a:pt x="146762" y="168981"/>
                </a:lnTo>
                <a:cubicBezTo>
                  <a:pt x="146304" y="169439"/>
                  <a:pt x="145695" y="169667"/>
                  <a:pt x="144933" y="169667"/>
                </a:cubicBezTo>
                <a:cubicBezTo>
                  <a:pt x="138684" y="169667"/>
                  <a:pt x="132169" y="169515"/>
                  <a:pt x="125388" y="169210"/>
                </a:cubicBezTo>
                <a:cubicBezTo>
                  <a:pt x="118606" y="168905"/>
                  <a:pt x="110833" y="168486"/>
                  <a:pt x="102070" y="167953"/>
                </a:cubicBezTo>
                <a:cubicBezTo>
                  <a:pt x="93307" y="167419"/>
                  <a:pt x="86792" y="167076"/>
                  <a:pt x="82525" y="166924"/>
                </a:cubicBezTo>
                <a:cubicBezTo>
                  <a:pt x="80544" y="166619"/>
                  <a:pt x="73686" y="166543"/>
                  <a:pt x="61951" y="166695"/>
                </a:cubicBezTo>
                <a:cubicBezTo>
                  <a:pt x="50216" y="166848"/>
                  <a:pt x="43053" y="166924"/>
                  <a:pt x="40463" y="166924"/>
                </a:cubicBezTo>
                <a:cubicBezTo>
                  <a:pt x="40463" y="167686"/>
                  <a:pt x="40539" y="168677"/>
                  <a:pt x="40691" y="169896"/>
                </a:cubicBezTo>
                <a:cubicBezTo>
                  <a:pt x="40691" y="170353"/>
                  <a:pt x="40844" y="173172"/>
                  <a:pt x="41148" y="178354"/>
                </a:cubicBezTo>
                <a:cubicBezTo>
                  <a:pt x="41301" y="181859"/>
                  <a:pt x="41453" y="184450"/>
                  <a:pt x="41606" y="186126"/>
                </a:cubicBezTo>
                <a:cubicBezTo>
                  <a:pt x="41606" y="186736"/>
                  <a:pt x="41682" y="187269"/>
                  <a:pt x="41834" y="187727"/>
                </a:cubicBezTo>
                <a:cubicBezTo>
                  <a:pt x="42596" y="187879"/>
                  <a:pt x="43511" y="187955"/>
                  <a:pt x="44577" y="187955"/>
                </a:cubicBezTo>
                <a:cubicBezTo>
                  <a:pt x="47168" y="188108"/>
                  <a:pt x="50673" y="188108"/>
                  <a:pt x="55093" y="187955"/>
                </a:cubicBezTo>
                <a:lnTo>
                  <a:pt x="66523" y="187269"/>
                </a:lnTo>
                <a:cubicBezTo>
                  <a:pt x="70943" y="187117"/>
                  <a:pt x="73381" y="187041"/>
                  <a:pt x="73838" y="187041"/>
                </a:cubicBezTo>
                <a:cubicBezTo>
                  <a:pt x="77648" y="186888"/>
                  <a:pt x="83516" y="186774"/>
                  <a:pt x="91440" y="186698"/>
                </a:cubicBezTo>
                <a:cubicBezTo>
                  <a:pt x="99365" y="186622"/>
                  <a:pt x="106414" y="186469"/>
                  <a:pt x="112586" y="186241"/>
                </a:cubicBezTo>
                <a:cubicBezTo>
                  <a:pt x="118758" y="186012"/>
                  <a:pt x="124664" y="185745"/>
                  <a:pt x="130302" y="185441"/>
                </a:cubicBezTo>
                <a:cubicBezTo>
                  <a:pt x="135027" y="185136"/>
                  <a:pt x="143637" y="185136"/>
                  <a:pt x="156134" y="185441"/>
                </a:cubicBezTo>
                <a:cubicBezTo>
                  <a:pt x="167107" y="185745"/>
                  <a:pt x="175489" y="185517"/>
                  <a:pt x="181280" y="184755"/>
                </a:cubicBezTo>
                <a:lnTo>
                  <a:pt x="182423" y="184755"/>
                </a:lnTo>
                <a:cubicBezTo>
                  <a:pt x="183185" y="183688"/>
                  <a:pt x="184176" y="183231"/>
                  <a:pt x="185395" y="183383"/>
                </a:cubicBezTo>
                <a:cubicBezTo>
                  <a:pt x="187071" y="183536"/>
                  <a:pt x="188900" y="183612"/>
                  <a:pt x="190881" y="183612"/>
                </a:cubicBezTo>
                <a:cubicBezTo>
                  <a:pt x="190881" y="152827"/>
                  <a:pt x="191186" y="118308"/>
                  <a:pt x="191796" y="80056"/>
                </a:cubicBezTo>
                <a:cubicBezTo>
                  <a:pt x="191796" y="77008"/>
                  <a:pt x="192024" y="72207"/>
                  <a:pt x="192482" y="65654"/>
                </a:cubicBezTo>
                <a:cubicBezTo>
                  <a:pt x="192939" y="59101"/>
                  <a:pt x="193244" y="54377"/>
                  <a:pt x="193396" y="51481"/>
                </a:cubicBezTo>
                <a:cubicBezTo>
                  <a:pt x="193548" y="43861"/>
                  <a:pt x="193244" y="37536"/>
                  <a:pt x="192482" y="32507"/>
                </a:cubicBezTo>
                <a:close/>
                <a:moveTo>
                  <a:pt x="78867" y="11476"/>
                </a:moveTo>
                <a:cubicBezTo>
                  <a:pt x="77648" y="11628"/>
                  <a:pt x="76200" y="12390"/>
                  <a:pt x="74524" y="13762"/>
                </a:cubicBezTo>
                <a:cubicBezTo>
                  <a:pt x="74372" y="14067"/>
                  <a:pt x="74143" y="14295"/>
                  <a:pt x="73838" y="14448"/>
                </a:cubicBezTo>
                <a:lnTo>
                  <a:pt x="73838" y="32507"/>
                </a:lnTo>
                <a:cubicBezTo>
                  <a:pt x="73838" y="39213"/>
                  <a:pt x="73991" y="43328"/>
                  <a:pt x="74295" y="44852"/>
                </a:cubicBezTo>
                <a:cubicBezTo>
                  <a:pt x="74905" y="48357"/>
                  <a:pt x="76048" y="50109"/>
                  <a:pt x="77724" y="50109"/>
                </a:cubicBezTo>
                <a:cubicBezTo>
                  <a:pt x="79858" y="50109"/>
                  <a:pt x="81458" y="50033"/>
                  <a:pt x="82525" y="49881"/>
                </a:cubicBezTo>
                <a:cubicBezTo>
                  <a:pt x="83897" y="49728"/>
                  <a:pt x="84811" y="49347"/>
                  <a:pt x="85268" y="48738"/>
                </a:cubicBezTo>
                <a:cubicBezTo>
                  <a:pt x="85573" y="48433"/>
                  <a:pt x="85878" y="47519"/>
                  <a:pt x="86183" y="45995"/>
                </a:cubicBezTo>
                <a:cubicBezTo>
                  <a:pt x="86487" y="44318"/>
                  <a:pt x="86716" y="42185"/>
                  <a:pt x="86868" y="39594"/>
                </a:cubicBezTo>
                <a:cubicBezTo>
                  <a:pt x="87021" y="33955"/>
                  <a:pt x="86640" y="28545"/>
                  <a:pt x="85725" y="23363"/>
                </a:cubicBezTo>
                <a:cubicBezTo>
                  <a:pt x="84506" y="17724"/>
                  <a:pt x="82982" y="13991"/>
                  <a:pt x="81153" y="12162"/>
                </a:cubicBezTo>
                <a:cubicBezTo>
                  <a:pt x="80391" y="11552"/>
                  <a:pt x="79629" y="11324"/>
                  <a:pt x="78867" y="11476"/>
                </a:cubicBezTo>
                <a:close/>
                <a:moveTo>
                  <a:pt x="142875" y="6447"/>
                </a:moveTo>
                <a:cubicBezTo>
                  <a:pt x="140285" y="6752"/>
                  <a:pt x="138913" y="6904"/>
                  <a:pt x="138761" y="6904"/>
                </a:cubicBezTo>
                <a:lnTo>
                  <a:pt x="138303" y="6904"/>
                </a:lnTo>
                <a:cubicBezTo>
                  <a:pt x="138456" y="7361"/>
                  <a:pt x="138532" y="7818"/>
                  <a:pt x="138532" y="8276"/>
                </a:cubicBezTo>
                <a:cubicBezTo>
                  <a:pt x="138532" y="11476"/>
                  <a:pt x="138342" y="16162"/>
                  <a:pt x="137961" y="22335"/>
                </a:cubicBezTo>
                <a:cubicBezTo>
                  <a:pt x="137580" y="28507"/>
                  <a:pt x="137389" y="31974"/>
                  <a:pt x="137389" y="32736"/>
                </a:cubicBezTo>
                <a:lnTo>
                  <a:pt x="137389" y="33422"/>
                </a:lnTo>
                <a:cubicBezTo>
                  <a:pt x="137237" y="34336"/>
                  <a:pt x="137122" y="35555"/>
                  <a:pt x="137046" y="37079"/>
                </a:cubicBezTo>
                <a:cubicBezTo>
                  <a:pt x="136970" y="38603"/>
                  <a:pt x="136932" y="39518"/>
                  <a:pt x="136932" y="39822"/>
                </a:cubicBezTo>
                <a:cubicBezTo>
                  <a:pt x="137084" y="40432"/>
                  <a:pt x="137008" y="41042"/>
                  <a:pt x="136703" y="41651"/>
                </a:cubicBezTo>
                <a:cubicBezTo>
                  <a:pt x="136551" y="43937"/>
                  <a:pt x="136627" y="45842"/>
                  <a:pt x="136932" y="47366"/>
                </a:cubicBezTo>
                <a:cubicBezTo>
                  <a:pt x="137237" y="49347"/>
                  <a:pt x="137770" y="50719"/>
                  <a:pt x="138532" y="51481"/>
                </a:cubicBezTo>
                <a:cubicBezTo>
                  <a:pt x="139446" y="52395"/>
                  <a:pt x="140894" y="52776"/>
                  <a:pt x="142875" y="52624"/>
                </a:cubicBezTo>
                <a:cubicBezTo>
                  <a:pt x="145009" y="52472"/>
                  <a:pt x="146533" y="52243"/>
                  <a:pt x="147447" y="51938"/>
                </a:cubicBezTo>
                <a:cubicBezTo>
                  <a:pt x="148667" y="51633"/>
                  <a:pt x="149429" y="51176"/>
                  <a:pt x="149733" y="50567"/>
                </a:cubicBezTo>
                <a:lnTo>
                  <a:pt x="149962" y="48738"/>
                </a:lnTo>
                <a:lnTo>
                  <a:pt x="149962" y="43709"/>
                </a:lnTo>
                <a:lnTo>
                  <a:pt x="149733" y="43709"/>
                </a:lnTo>
                <a:cubicBezTo>
                  <a:pt x="148819" y="43556"/>
                  <a:pt x="148095" y="43099"/>
                  <a:pt x="147562" y="42337"/>
                </a:cubicBezTo>
                <a:cubicBezTo>
                  <a:pt x="147028" y="41575"/>
                  <a:pt x="146838" y="40813"/>
                  <a:pt x="146990" y="40051"/>
                </a:cubicBezTo>
                <a:cubicBezTo>
                  <a:pt x="147295" y="38527"/>
                  <a:pt x="148133" y="37613"/>
                  <a:pt x="149505" y="37308"/>
                </a:cubicBezTo>
                <a:cubicBezTo>
                  <a:pt x="149352" y="34260"/>
                  <a:pt x="149048" y="31059"/>
                  <a:pt x="148590" y="27707"/>
                </a:cubicBezTo>
                <a:cubicBezTo>
                  <a:pt x="147828" y="21611"/>
                  <a:pt x="147066" y="16505"/>
                  <a:pt x="146304" y="12390"/>
                </a:cubicBezTo>
                <a:cubicBezTo>
                  <a:pt x="145695" y="10257"/>
                  <a:pt x="145161" y="8580"/>
                  <a:pt x="144704" y="7361"/>
                </a:cubicBezTo>
                <a:lnTo>
                  <a:pt x="144247" y="6447"/>
                </a:lnTo>
                <a:close/>
                <a:moveTo>
                  <a:pt x="142190" y="46"/>
                </a:moveTo>
                <a:cubicBezTo>
                  <a:pt x="144323" y="-106"/>
                  <a:pt x="146076" y="122"/>
                  <a:pt x="147447" y="732"/>
                </a:cubicBezTo>
                <a:cubicBezTo>
                  <a:pt x="148819" y="1494"/>
                  <a:pt x="149886" y="2942"/>
                  <a:pt x="150648" y="5075"/>
                </a:cubicBezTo>
                <a:cubicBezTo>
                  <a:pt x="151257" y="6599"/>
                  <a:pt x="151867" y="8580"/>
                  <a:pt x="152477" y="11019"/>
                </a:cubicBezTo>
                <a:cubicBezTo>
                  <a:pt x="153391" y="15286"/>
                  <a:pt x="154229" y="20620"/>
                  <a:pt x="154991" y="27021"/>
                </a:cubicBezTo>
                <a:lnTo>
                  <a:pt x="155220" y="27021"/>
                </a:lnTo>
                <a:cubicBezTo>
                  <a:pt x="156439" y="27021"/>
                  <a:pt x="158687" y="27097"/>
                  <a:pt x="161964" y="27249"/>
                </a:cubicBezTo>
                <a:cubicBezTo>
                  <a:pt x="165240" y="27402"/>
                  <a:pt x="167831" y="27402"/>
                  <a:pt x="169736" y="27249"/>
                </a:cubicBezTo>
                <a:cubicBezTo>
                  <a:pt x="171641" y="27097"/>
                  <a:pt x="173508" y="26792"/>
                  <a:pt x="175337" y="26335"/>
                </a:cubicBezTo>
                <a:cubicBezTo>
                  <a:pt x="175641" y="26183"/>
                  <a:pt x="175870" y="26106"/>
                  <a:pt x="176022" y="26106"/>
                </a:cubicBezTo>
                <a:cubicBezTo>
                  <a:pt x="176784" y="25497"/>
                  <a:pt x="177623" y="25268"/>
                  <a:pt x="178537" y="25421"/>
                </a:cubicBezTo>
                <a:cubicBezTo>
                  <a:pt x="180823" y="25725"/>
                  <a:pt x="183566" y="25649"/>
                  <a:pt x="186767" y="25192"/>
                </a:cubicBezTo>
                <a:lnTo>
                  <a:pt x="186767" y="24278"/>
                </a:lnTo>
                <a:cubicBezTo>
                  <a:pt x="186919" y="23363"/>
                  <a:pt x="187338" y="22601"/>
                  <a:pt x="188024" y="21992"/>
                </a:cubicBezTo>
                <a:cubicBezTo>
                  <a:pt x="188710" y="21382"/>
                  <a:pt x="189434" y="21153"/>
                  <a:pt x="190196" y="21306"/>
                </a:cubicBezTo>
                <a:cubicBezTo>
                  <a:pt x="190653" y="21306"/>
                  <a:pt x="191034" y="21382"/>
                  <a:pt x="191339" y="21534"/>
                </a:cubicBezTo>
                <a:cubicBezTo>
                  <a:pt x="191796" y="21077"/>
                  <a:pt x="192329" y="20772"/>
                  <a:pt x="192939" y="20620"/>
                </a:cubicBezTo>
                <a:cubicBezTo>
                  <a:pt x="194920" y="19858"/>
                  <a:pt x="196215" y="20544"/>
                  <a:pt x="196825" y="22677"/>
                </a:cubicBezTo>
                <a:cubicBezTo>
                  <a:pt x="199111" y="29840"/>
                  <a:pt x="200102" y="39518"/>
                  <a:pt x="199797" y="51710"/>
                </a:cubicBezTo>
                <a:cubicBezTo>
                  <a:pt x="199644" y="54605"/>
                  <a:pt x="199340" y="59292"/>
                  <a:pt x="198882" y="65769"/>
                </a:cubicBezTo>
                <a:cubicBezTo>
                  <a:pt x="198425" y="72246"/>
                  <a:pt x="198197" y="77008"/>
                  <a:pt x="198197" y="80056"/>
                </a:cubicBezTo>
                <a:cubicBezTo>
                  <a:pt x="197587" y="118461"/>
                  <a:pt x="197282" y="153132"/>
                  <a:pt x="197282" y="184069"/>
                </a:cubicBezTo>
                <a:cubicBezTo>
                  <a:pt x="198349" y="184679"/>
                  <a:pt x="198882" y="185593"/>
                  <a:pt x="198882" y="186812"/>
                </a:cubicBezTo>
                <a:cubicBezTo>
                  <a:pt x="198882" y="188031"/>
                  <a:pt x="198349" y="188946"/>
                  <a:pt x="197282" y="189555"/>
                </a:cubicBezTo>
                <a:lnTo>
                  <a:pt x="197282" y="191841"/>
                </a:lnTo>
                <a:cubicBezTo>
                  <a:pt x="197282" y="193975"/>
                  <a:pt x="196215" y="195042"/>
                  <a:pt x="194082" y="195042"/>
                </a:cubicBezTo>
                <a:cubicBezTo>
                  <a:pt x="191948" y="195042"/>
                  <a:pt x="190881" y="193975"/>
                  <a:pt x="190881" y="191841"/>
                </a:cubicBezTo>
                <a:lnTo>
                  <a:pt x="190881" y="190013"/>
                </a:lnTo>
                <a:cubicBezTo>
                  <a:pt x="188595" y="190013"/>
                  <a:pt x="186614" y="189936"/>
                  <a:pt x="184938" y="189784"/>
                </a:cubicBezTo>
                <a:lnTo>
                  <a:pt x="184481" y="189784"/>
                </a:lnTo>
                <a:cubicBezTo>
                  <a:pt x="183871" y="190546"/>
                  <a:pt x="183109" y="191003"/>
                  <a:pt x="182195" y="191156"/>
                </a:cubicBezTo>
                <a:cubicBezTo>
                  <a:pt x="176099" y="191918"/>
                  <a:pt x="167412" y="192146"/>
                  <a:pt x="156134" y="191841"/>
                </a:cubicBezTo>
                <a:cubicBezTo>
                  <a:pt x="143790" y="191537"/>
                  <a:pt x="135332" y="191537"/>
                  <a:pt x="130760" y="191841"/>
                </a:cubicBezTo>
                <a:cubicBezTo>
                  <a:pt x="125121" y="192146"/>
                  <a:pt x="119177" y="192413"/>
                  <a:pt x="112929" y="192642"/>
                </a:cubicBezTo>
                <a:cubicBezTo>
                  <a:pt x="106680" y="192870"/>
                  <a:pt x="99594" y="193023"/>
                  <a:pt x="91669" y="193099"/>
                </a:cubicBezTo>
                <a:cubicBezTo>
                  <a:pt x="83744" y="193175"/>
                  <a:pt x="77801" y="193289"/>
                  <a:pt x="73838" y="193442"/>
                </a:cubicBezTo>
                <a:cubicBezTo>
                  <a:pt x="73381" y="193442"/>
                  <a:pt x="70943" y="193518"/>
                  <a:pt x="66523" y="193670"/>
                </a:cubicBezTo>
                <a:lnTo>
                  <a:pt x="55322" y="194356"/>
                </a:lnTo>
                <a:cubicBezTo>
                  <a:pt x="50750" y="194508"/>
                  <a:pt x="47092" y="194508"/>
                  <a:pt x="44349" y="194356"/>
                </a:cubicBezTo>
                <a:cubicBezTo>
                  <a:pt x="42672" y="194356"/>
                  <a:pt x="41301" y="194204"/>
                  <a:pt x="40234" y="193899"/>
                </a:cubicBezTo>
                <a:cubicBezTo>
                  <a:pt x="39624" y="193899"/>
                  <a:pt x="39091" y="193823"/>
                  <a:pt x="38634" y="193670"/>
                </a:cubicBezTo>
                <a:cubicBezTo>
                  <a:pt x="37719" y="193365"/>
                  <a:pt x="37034" y="192984"/>
                  <a:pt x="36576" y="192527"/>
                </a:cubicBezTo>
                <a:lnTo>
                  <a:pt x="35662" y="190927"/>
                </a:lnTo>
                <a:lnTo>
                  <a:pt x="35662" y="190470"/>
                </a:lnTo>
                <a:cubicBezTo>
                  <a:pt x="35662" y="190165"/>
                  <a:pt x="35586" y="189860"/>
                  <a:pt x="35433" y="189555"/>
                </a:cubicBezTo>
                <a:cubicBezTo>
                  <a:pt x="35433" y="188793"/>
                  <a:pt x="35357" y="187879"/>
                  <a:pt x="35205" y="186812"/>
                </a:cubicBezTo>
                <a:cubicBezTo>
                  <a:pt x="35052" y="184983"/>
                  <a:pt x="34900" y="182240"/>
                  <a:pt x="34748" y="178583"/>
                </a:cubicBezTo>
                <a:cubicBezTo>
                  <a:pt x="34443" y="173553"/>
                  <a:pt x="34290" y="170734"/>
                  <a:pt x="34290" y="170124"/>
                </a:cubicBezTo>
                <a:cubicBezTo>
                  <a:pt x="34138" y="168600"/>
                  <a:pt x="34062" y="167457"/>
                  <a:pt x="34062" y="166695"/>
                </a:cubicBezTo>
                <a:cubicBezTo>
                  <a:pt x="21717" y="166391"/>
                  <a:pt x="11202" y="165248"/>
                  <a:pt x="2515" y="163266"/>
                </a:cubicBezTo>
                <a:cubicBezTo>
                  <a:pt x="1601" y="162962"/>
                  <a:pt x="915" y="162428"/>
                  <a:pt x="458" y="161666"/>
                </a:cubicBezTo>
                <a:cubicBezTo>
                  <a:pt x="0" y="160904"/>
                  <a:pt x="-114" y="160104"/>
                  <a:pt x="115" y="159266"/>
                </a:cubicBezTo>
                <a:cubicBezTo>
                  <a:pt x="343" y="158428"/>
                  <a:pt x="839" y="157780"/>
                  <a:pt x="1601" y="157323"/>
                </a:cubicBezTo>
                <a:cubicBezTo>
                  <a:pt x="2363" y="156866"/>
                  <a:pt x="3125" y="156713"/>
                  <a:pt x="3887" y="156866"/>
                </a:cubicBezTo>
                <a:cubicBezTo>
                  <a:pt x="5411" y="157323"/>
                  <a:pt x="6858" y="157628"/>
                  <a:pt x="8230" y="157780"/>
                </a:cubicBezTo>
                <a:cubicBezTo>
                  <a:pt x="8078" y="157018"/>
                  <a:pt x="8230" y="156332"/>
                  <a:pt x="8687" y="155723"/>
                </a:cubicBezTo>
                <a:cubicBezTo>
                  <a:pt x="18593" y="139416"/>
                  <a:pt x="26289" y="124023"/>
                  <a:pt x="31776" y="109545"/>
                </a:cubicBezTo>
                <a:cubicBezTo>
                  <a:pt x="37110" y="95372"/>
                  <a:pt x="40082" y="80285"/>
                  <a:pt x="40691" y="64283"/>
                </a:cubicBezTo>
                <a:cubicBezTo>
                  <a:pt x="40844" y="61235"/>
                  <a:pt x="40691" y="56510"/>
                  <a:pt x="40234" y="50109"/>
                </a:cubicBezTo>
                <a:cubicBezTo>
                  <a:pt x="39777" y="43251"/>
                  <a:pt x="39548" y="38375"/>
                  <a:pt x="39548" y="35479"/>
                </a:cubicBezTo>
                <a:cubicBezTo>
                  <a:pt x="39548" y="33345"/>
                  <a:pt x="40615" y="32279"/>
                  <a:pt x="42749" y="32279"/>
                </a:cubicBezTo>
                <a:cubicBezTo>
                  <a:pt x="43358" y="32279"/>
                  <a:pt x="43892" y="32431"/>
                  <a:pt x="44349" y="32736"/>
                </a:cubicBezTo>
                <a:cubicBezTo>
                  <a:pt x="44958" y="32126"/>
                  <a:pt x="45720" y="31821"/>
                  <a:pt x="46635" y="31821"/>
                </a:cubicBezTo>
                <a:cubicBezTo>
                  <a:pt x="52883" y="31821"/>
                  <a:pt x="58293" y="31593"/>
                  <a:pt x="62865" y="31136"/>
                </a:cubicBezTo>
                <a:cubicBezTo>
                  <a:pt x="63627" y="30983"/>
                  <a:pt x="64351" y="31212"/>
                  <a:pt x="65037" y="31821"/>
                </a:cubicBezTo>
                <a:cubicBezTo>
                  <a:pt x="65723" y="32431"/>
                  <a:pt x="66142" y="33155"/>
                  <a:pt x="66294" y="33993"/>
                </a:cubicBezTo>
                <a:cubicBezTo>
                  <a:pt x="66447" y="34831"/>
                  <a:pt x="66218" y="35593"/>
                  <a:pt x="65609" y="36279"/>
                </a:cubicBezTo>
                <a:cubicBezTo>
                  <a:pt x="64999" y="36965"/>
                  <a:pt x="64237" y="37384"/>
                  <a:pt x="63323" y="37536"/>
                </a:cubicBezTo>
                <a:cubicBezTo>
                  <a:pt x="58751" y="37994"/>
                  <a:pt x="53188" y="38222"/>
                  <a:pt x="46635" y="38222"/>
                </a:cubicBezTo>
                <a:lnTo>
                  <a:pt x="45949" y="38222"/>
                </a:lnTo>
                <a:cubicBezTo>
                  <a:pt x="46101" y="40203"/>
                  <a:pt x="46330" y="44013"/>
                  <a:pt x="46635" y="49652"/>
                </a:cubicBezTo>
                <a:cubicBezTo>
                  <a:pt x="47092" y="55901"/>
                  <a:pt x="47244" y="60930"/>
                  <a:pt x="47092" y="64740"/>
                </a:cubicBezTo>
                <a:cubicBezTo>
                  <a:pt x="46940" y="67635"/>
                  <a:pt x="46711" y="70607"/>
                  <a:pt x="46406" y="73655"/>
                </a:cubicBezTo>
                <a:cubicBezTo>
                  <a:pt x="49607" y="74722"/>
                  <a:pt x="54179" y="75179"/>
                  <a:pt x="60122" y="75027"/>
                </a:cubicBezTo>
                <a:cubicBezTo>
                  <a:pt x="61037" y="75027"/>
                  <a:pt x="61951" y="74989"/>
                  <a:pt x="62865" y="74913"/>
                </a:cubicBezTo>
                <a:cubicBezTo>
                  <a:pt x="63780" y="74836"/>
                  <a:pt x="64809" y="74760"/>
                  <a:pt x="65952" y="74684"/>
                </a:cubicBezTo>
                <a:cubicBezTo>
                  <a:pt x="67095" y="74608"/>
                  <a:pt x="68047" y="74570"/>
                  <a:pt x="68809" y="74570"/>
                </a:cubicBezTo>
                <a:cubicBezTo>
                  <a:pt x="72314" y="74265"/>
                  <a:pt x="75134" y="74189"/>
                  <a:pt x="77267" y="74341"/>
                </a:cubicBezTo>
                <a:cubicBezTo>
                  <a:pt x="109881" y="76017"/>
                  <a:pt x="144399" y="75713"/>
                  <a:pt x="180823" y="73427"/>
                </a:cubicBezTo>
                <a:cubicBezTo>
                  <a:pt x="182195" y="73274"/>
                  <a:pt x="183185" y="73808"/>
                  <a:pt x="183795" y="75027"/>
                </a:cubicBezTo>
                <a:cubicBezTo>
                  <a:pt x="183947" y="73808"/>
                  <a:pt x="184100" y="72665"/>
                  <a:pt x="184252" y="71598"/>
                </a:cubicBezTo>
                <a:cubicBezTo>
                  <a:pt x="184862" y="66264"/>
                  <a:pt x="185319" y="58415"/>
                  <a:pt x="185624" y="48052"/>
                </a:cubicBezTo>
                <a:cubicBezTo>
                  <a:pt x="185776" y="40889"/>
                  <a:pt x="185928" y="35479"/>
                  <a:pt x="186081" y="31821"/>
                </a:cubicBezTo>
                <a:cubicBezTo>
                  <a:pt x="183338" y="32126"/>
                  <a:pt x="180671" y="32126"/>
                  <a:pt x="178080" y="31821"/>
                </a:cubicBezTo>
                <a:cubicBezTo>
                  <a:pt x="177775" y="32126"/>
                  <a:pt x="177470" y="32279"/>
                  <a:pt x="177165" y="32279"/>
                </a:cubicBezTo>
                <a:cubicBezTo>
                  <a:pt x="175489" y="32888"/>
                  <a:pt x="173622" y="33269"/>
                  <a:pt x="171565" y="33422"/>
                </a:cubicBezTo>
                <a:cubicBezTo>
                  <a:pt x="169507" y="33574"/>
                  <a:pt x="167717" y="33650"/>
                  <a:pt x="166193" y="33650"/>
                </a:cubicBezTo>
                <a:cubicBezTo>
                  <a:pt x="164669" y="33650"/>
                  <a:pt x="162764" y="33612"/>
                  <a:pt x="160478" y="33536"/>
                </a:cubicBezTo>
                <a:cubicBezTo>
                  <a:pt x="158192" y="33460"/>
                  <a:pt x="156591" y="33422"/>
                  <a:pt x="155677" y="33422"/>
                </a:cubicBezTo>
                <a:lnTo>
                  <a:pt x="156134" y="38679"/>
                </a:lnTo>
                <a:cubicBezTo>
                  <a:pt x="158877" y="39899"/>
                  <a:pt x="160935" y="41727"/>
                  <a:pt x="162306" y="44166"/>
                </a:cubicBezTo>
                <a:cubicBezTo>
                  <a:pt x="164440" y="47823"/>
                  <a:pt x="165126" y="51405"/>
                  <a:pt x="164364" y="54910"/>
                </a:cubicBezTo>
                <a:cubicBezTo>
                  <a:pt x="163754" y="57958"/>
                  <a:pt x="161925" y="60625"/>
                  <a:pt x="158877" y="62911"/>
                </a:cubicBezTo>
                <a:cubicBezTo>
                  <a:pt x="153848" y="66873"/>
                  <a:pt x="147447" y="68855"/>
                  <a:pt x="139675" y="68855"/>
                </a:cubicBezTo>
                <a:cubicBezTo>
                  <a:pt x="130988" y="68855"/>
                  <a:pt x="125426" y="66264"/>
                  <a:pt x="122987" y="61082"/>
                </a:cubicBezTo>
                <a:cubicBezTo>
                  <a:pt x="120092" y="55291"/>
                  <a:pt x="122606" y="48052"/>
                  <a:pt x="130531" y="39365"/>
                </a:cubicBezTo>
                <a:cubicBezTo>
                  <a:pt x="130531" y="38603"/>
                  <a:pt x="130607" y="37765"/>
                  <a:pt x="130760" y="36851"/>
                </a:cubicBezTo>
                <a:cubicBezTo>
                  <a:pt x="127864" y="37308"/>
                  <a:pt x="124626" y="37651"/>
                  <a:pt x="121044" y="37879"/>
                </a:cubicBezTo>
                <a:cubicBezTo>
                  <a:pt x="117463" y="38108"/>
                  <a:pt x="114681" y="38222"/>
                  <a:pt x="112700" y="38222"/>
                </a:cubicBezTo>
                <a:lnTo>
                  <a:pt x="102642" y="38222"/>
                </a:lnTo>
                <a:lnTo>
                  <a:pt x="94184" y="38222"/>
                </a:lnTo>
                <a:cubicBezTo>
                  <a:pt x="93879" y="38222"/>
                  <a:pt x="93574" y="38146"/>
                  <a:pt x="93269" y="37994"/>
                </a:cubicBezTo>
                <a:lnTo>
                  <a:pt x="93269" y="39137"/>
                </a:lnTo>
                <a:cubicBezTo>
                  <a:pt x="100584" y="39746"/>
                  <a:pt x="105004" y="42261"/>
                  <a:pt x="106528" y="46680"/>
                </a:cubicBezTo>
                <a:cubicBezTo>
                  <a:pt x="108204" y="51252"/>
                  <a:pt x="106528" y="55824"/>
                  <a:pt x="101499" y="60396"/>
                </a:cubicBezTo>
                <a:cubicBezTo>
                  <a:pt x="98603" y="62987"/>
                  <a:pt x="95212" y="64930"/>
                  <a:pt x="91326" y="66226"/>
                </a:cubicBezTo>
                <a:cubicBezTo>
                  <a:pt x="87440" y="67521"/>
                  <a:pt x="83058" y="67674"/>
                  <a:pt x="78182" y="66683"/>
                </a:cubicBezTo>
                <a:cubicBezTo>
                  <a:pt x="73305" y="65692"/>
                  <a:pt x="68809" y="63292"/>
                  <a:pt x="64694" y="59482"/>
                </a:cubicBezTo>
                <a:cubicBezTo>
                  <a:pt x="61799" y="56739"/>
                  <a:pt x="60732" y="53234"/>
                  <a:pt x="61494" y="48966"/>
                </a:cubicBezTo>
                <a:cubicBezTo>
                  <a:pt x="62103" y="45918"/>
                  <a:pt x="63551" y="42947"/>
                  <a:pt x="65837" y="40051"/>
                </a:cubicBezTo>
                <a:cubicBezTo>
                  <a:pt x="66142" y="39441"/>
                  <a:pt x="66675" y="39060"/>
                  <a:pt x="67437" y="38908"/>
                </a:cubicBezTo>
                <a:lnTo>
                  <a:pt x="67437" y="35022"/>
                </a:lnTo>
                <a:lnTo>
                  <a:pt x="67437" y="32507"/>
                </a:lnTo>
                <a:lnTo>
                  <a:pt x="67437" y="10104"/>
                </a:lnTo>
                <a:cubicBezTo>
                  <a:pt x="67437" y="7971"/>
                  <a:pt x="68504" y="6904"/>
                  <a:pt x="70638" y="6904"/>
                </a:cubicBezTo>
                <a:cubicBezTo>
                  <a:pt x="71247" y="6904"/>
                  <a:pt x="71857" y="7056"/>
                  <a:pt x="72467" y="7361"/>
                </a:cubicBezTo>
                <a:cubicBezTo>
                  <a:pt x="74448" y="5990"/>
                  <a:pt x="76353" y="5228"/>
                  <a:pt x="78182" y="5075"/>
                </a:cubicBezTo>
                <a:cubicBezTo>
                  <a:pt x="80925" y="4770"/>
                  <a:pt x="83287" y="5609"/>
                  <a:pt x="85268" y="7590"/>
                </a:cubicBezTo>
                <a:cubicBezTo>
                  <a:pt x="88316" y="10333"/>
                  <a:pt x="90526" y="15134"/>
                  <a:pt x="91898" y="21992"/>
                </a:cubicBezTo>
                <a:cubicBezTo>
                  <a:pt x="92507" y="25192"/>
                  <a:pt x="92888" y="28545"/>
                  <a:pt x="93041" y="32050"/>
                </a:cubicBezTo>
                <a:cubicBezTo>
                  <a:pt x="93498" y="31898"/>
                  <a:pt x="93879" y="31821"/>
                  <a:pt x="94184" y="31821"/>
                </a:cubicBezTo>
                <a:lnTo>
                  <a:pt x="103099" y="31821"/>
                </a:lnTo>
                <a:lnTo>
                  <a:pt x="113615" y="31821"/>
                </a:lnTo>
                <a:cubicBezTo>
                  <a:pt x="115443" y="31821"/>
                  <a:pt x="118110" y="31707"/>
                  <a:pt x="121616" y="31479"/>
                </a:cubicBezTo>
                <a:cubicBezTo>
                  <a:pt x="125121" y="31250"/>
                  <a:pt x="128245" y="30831"/>
                  <a:pt x="130988" y="30221"/>
                </a:cubicBezTo>
                <a:cubicBezTo>
                  <a:pt x="131750" y="17115"/>
                  <a:pt x="132131" y="9800"/>
                  <a:pt x="132131" y="8276"/>
                </a:cubicBezTo>
                <a:cubicBezTo>
                  <a:pt x="132131" y="6142"/>
                  <a:pt x="133198" y="5075"/>
                  <a:pt x="135332" y="5075"/>
                </a:cubicBezTo>
                <a:lnTo>
                  <a:pt x="135789" y="5075"/>
                </a:lnTo>
                <a:cubicBezTo>
                  <a:pt x="135636" y="4618"/>
                  <a:pt x="135560" y="4161"/>
                  <a:pt x="135560" y="3704"/>
                </a:cubicBezTo>
                <a:cubicBezTo>
                  <a:pt x="135560" y="1570"/>
                  <a:pt x="136627" y="503"/>
                  <a:pt x="138761" y="503"/>
                </a:cubicBezTo>
                <a:lnTo>
                  <a:pt x="139675" y="503"/>
                </a:lnTo>
                <a:cubicBezTo>
                  <a:pt x="139980" y="503"/>
                  <a:pt x="140361" y="465"/>
                  <a:pt x="140818" y="389"/>
                </a:cubicBezTo>
                <a:cubicBezTo>
                  <a:pt x="141275" y="313"/>
                  <a:pt x="141732" y="198"/>
                  <a:pt x="142190" y="4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7"/>
          <p:cNvSpPr/>
          <p:nvPr/>
        </p:nvSpPr>
        <p:spPr>
          <a:xfrm rot="20338580">
            <a:off x="8261232" y="3143968"/>
            <a:ext cx="701383" cy="767881"/>
          </a:xfrm>
          <a:custGeom>
            <a:avLst/>
            <a:gdLst/>
            <a:ahLst/>
            <a:cxnLst/>
            <a:rect l="l" t="t" r="r" b="b"/>
            <a:pathLst>
              <a:path w="167925" h="183846">
                <a:moveTo>
                  <a:pt x="82429" y="155957"/>
                </a:moveTo>
                <a:lnTo>
                  <a:pt x="82429" y="156871"/>
                </a:lnTo>
                <a:lnTo>
                  <a:pt x="82886" y="156642"/>
                </a:lnTo>
                <a:cubicBezTo>
                  <a:pt x="82733" y="156490"/>
                  <a:pt x="82581" y="156261"/>
                  <a:pt x="82429" y="155957"/>
                </a:cubicBezTo>
                <a:close/>
                <a:moveTo>
                  <a:pt x="113061" y="143612"/>
                </a:moveTo>
                <a:cubicBezTo>
                  <a:pt x="113213" y="143765"/>
                  <a:pt x="113290" y="143993"/>
                  <a:pt x="113290" y="144298"/>
                </a:cubicBezTo>
                <a:lnTo>
                  <a:pt x="113747" y="144069"/>
                </a:lnTo>
                <a:lnTo>
                  <a:pt x="113518" y="143841"/>
                </a:lnTo>
                <a:close/>
                <a:moveTo>
                  <a:pt x="78314" y="115151"/>
                </a:moveTo>
                <a:cubicBezTo>
                  <a:pt x="79076" y="114999"/>
                  <a:pt x="79914" y="115190"/>
                  <a:pt x="80828" y="115723"/>
                </a:cubicBezTo>
                <a:cubicBezTo>
                  <a:pt x="82505" y="116790"/>
                  <a:pt x="94468" y="124334"/>
                  <a:pt x="116719" y="138354"/>
                </a:cubicBezTo>
                <a:cubicBezTo>
                  <a:pt x="117938" y="139116"/>
                  <a:pt x="118471" y="140107"/>
                  <a:pt x="118319" y="141326"/>
                </a:cubicBezTo>
                <a:cubicBezTo>
                  <a:pt x="119995" y="140564"/>
                  <a:pt x="121367" y="140945"/>
                  <a:pt x="122434" y="142469"/>
                </a:cubicBezTo>
                <a:cubicBezTo>
                  <a:pt x="123500" y="144298"/>
                  <a:pt x="123196" y="145822"/>
                  <a:pt x="121519" y="147041"/>
                </a:cubicBezTo>
                <a:cubicBezTo>
                  <a:pt x="116490" y="150242"/>
                  <a:pt x="109251" y="153594"/>
                  <a:pt x="99802" y="157100"/>
                </a:cubicBezTo>
                <a:cubicBezTo>
                  <a:pt x="89591" y="160910"/>
                  <a:pt x="83495" y="163272"/>
                  <a:pt x="81514" y="164186"/>
                </a:cubicBezTo>
                <a:cubicBezTo>
                  <a:pt x="80905" y="164948"/>
                  <a:pt x="80066" y="165329"/>
                  <a:pt x="79000" y="165329"/>
                </a:cubicBezTo>
                <a:lnTo>
                  <a:pt x="78314" y="165786"/>
                </a:lnTo>
                <a:cubicBezTo>
                  <a:pt x="76485" y="166701"/>
                  <a:pt x="75075" y="166205"/>
                  <a:pt x="74085" y="164300"/>
                </a:cubicBezTo>
                <a:cubicBezTo>
                  <a:pt x="73094" y="162395"/>
                  <a:pt x="73589" y="160910"/>
                  <a:pt x="75571" y="159843"/>
                </a:cubicBezTo>
                <a:lnTo>
                  <a:pt x="75799" y="159843"/>
                </a:lnTo>
                <a:cubicBezTo>
                  <a:pt x="76561" y="142164"/>
                  <a:pt x="76942" y="129210"/>
                  <a:pt x="76942" y="120981"/>
                </a:cubicBezTo>
                <a:cubicBezTo>
                  <a:pt x="75418" y="119762"/>
                  <a:pt x="75190" y="118314"/>
                  <a:pt x="76256" y="116637"/>
                </a:cubicBezTo>
                <a:cubicBezTo>
                  <a:pt x="76866" y="115799"/>
                  <a:pt x="77552" y="115304"/>
                  <a:pt x="78314" y="115151"/>
                </a:cubicBezTo>
                <a:close/>
                <a:moveTo>
                  <a:pt x="160838" y="102236"/>
                </a:moveTo>
                <a:cubicBezTo>
                  <a:pt x="160229" y="102845"/>
                  <a:pt x="159467" y="103150"/>
                  <a:pt x="158552" y="103150"/>
                </a:cubicBezTo>
                <a:cubicBezTo>
                  <a:pt x="149713" y="103150"/>
                  <a:pt x="138588" y="103455"/>
                  <a:pt x="125177" y="104064"/>
                </a:cubicBezTo>
                <a:lnTo>
                  <a:pt x="90430" y="105436"/>
                </a:lnTo>
                <a:cubicBezTo>
                  <a:pt x="80371" y="105741"/>
                  <a:pt x="69094" y="105779"/>
                  <a:pt x="56597" y="105550"/>
                </a:cubicBezTo>
                <a:cubicBezTo>
                  <a:pt x="44100" y="105322"/>
                  <a:pt x="32670" y="104598"/>
                  <a:pt x="22307" y="103379"/>
                </a:cubicBezTo>
                <a:cubicBezTo>
                  <a:pt x="22307" y="108408"/>
                  <a:pt x="22459" y="119228"/>
                  <a:pt x="22764" y="135840"/>
                </a:cubicBezTo>
                <a:cubicBezTo>
                  <a:pt x="23069" y="152451"/>
                  <a:pt x="23221" y="165253"/>
                  <a:pt x="23221" y="174245"/>
                </a:cubicBezTo>
                <a:cubicBezTo>
                  <a:pt x="31298" y="174702"/>
                  <a:pt x="37585" y="174892"/>
                  <a:pt x="42081" y="174816"/>
                </a:cubicBezTo>
                <a:cubicBezTo>
                  <a:pt x="46577" y="174740"/>
                  <a:pt x="52939" y="174549"/>
                  <a:pt x="61169" y="174245"/>
                </a:cubicBezTo>
                <a:cubicBezTo>
                  <a:pt x="69398" y="173940"/>
                  <a:pt x="75875" y="173787"/>
                  <a:pt x="80600" y="173787"/>
                </a:cubicBezTo>
                <a:cubicBezTo>
                  <a:pt x="89287" y="173787"/>
                  <a:pt x="102203" y="174054"/>
                  <a:pt x="119348" y="174587"/>
                </a:cubicBezTo>
                <a:cubicBezTo>
                  <a:pt x="136493" y="175121"/>
                  <a:pt x="149332" y="175388"/>
                  <a:pt x="157867" y="175388"/>
                </a:cubicBezTo>
                <a:cubicBezTo>
                  <a:pt x="158019" y="171578"/>
                  <a:pt x="158095" y="165329"/>
                  <a:pt x="158095" y="156642"/>
                </a:cubicBezTo>
                <a:cubicBezTo>
                  <a:pt x="157943" y="147041"/>
                  <a:pt x="158095" y="139497"/>
                  <a:pt x="158552" y="134011"/>
                </a:cubicBezTo>
                <a:cubicBezTo>
                  <a:pt x="159619" y="121209"/>
                  <a:pt x="160381" y="110618"/>
                  <a:pt x="160838" y="102236"/>
                </a:cubicBezTo>
                <a:close/>
                <a:moveTo>
                  <a:pt x="161067" y="97664"/>
                </a:moveTo>
                <a:lnTo>
                  <a:pt x="160838" y="97892"/>
                </a:lnTo>
                <a:lnTo>
                  <a:pt x="161067" y="97892"/>
                </a:lnTo>
                <a:close/>
                <a:moveTo>
                  <a:pt x="87686" y="83490"/>
                </a:moveTo>
                <a:cubicBezTo>
                  <a:pt x="80981" y="83643"/>
                  <a:pt x="74809" y="83719"/>
                  <a:pt x="69170" y="83719"/>
                </a:cubicBezTo>
                <a:cubicBezTo>
                  <a:pt x="68255" y="84786"/>
                  <a:pt x="66046" y="88139"/>
                  <a:pt x="62540" y="93777"/>
                </a:cubicBezTo>
                <a:cubicBezTo>
                  <a:pt x="61321" y="96063"/>
                  <a:pt x="60102" y="97892"/>
                  <a:pt x="58883" y="99264"/>
                </a:cubicBezTo>
                <a:lnTo>
                  <a:pt x="77171" y="99264"/>
                </a:lnTo>
                <a:lnTo>
                  <a:pt x="77628" y="98349"/>
                </a:lnTo>
                <a:cubicBezTo>
                  <a:pt x="80524" y="94844"/>
                  <a:pt x="83876" y="89891"/>
                  <a:pt x="87686" y="83490"/>
                </a:cubicBezTo>
                <a:close/>
                <a:moveTo>
                  <a:pt x="121062" y="83262"/>
                </a:moveTo>
                <a:cubicBezTo>
                  <a:pt x="110699" y="83414"/>
                  <a:pt x="103841" y="83490"/>
                  <a:pt x="100488" y="83490"/>
                </a:cubicBezTo>
                <a:cubicBezTo>
                  <a:pt x="100488" y="83795"/>
                  <a:pt x="100412" y="84024"/>
                  <a:pt x="100259" y="84176"/>
                </a:cubicBezTo>
                <a:cubicBezTo>
                  <a:pt x="98888" y="86615"/>
                  <a:pt x="96678" y="89739"/>
                  <a:pt x="93630" y="93549"/>
                </a:cubicBezTo>
                <a:lnTo>
                  <a:pt x="89744" y="98807"/>
                </a:lnTo>
                <a:cubicBezTo>
                  <a:pt x="94621" y="98654"/>
                  <a:pt x="102698" y="98349"/>
                  <a:pt x="113975" y="97892"/>
                </a:cubicBezTo>
                <a:cubicBezTo>
                  <a:pt x="113671" y="97130"/>
                  <a:pt x="113671" y="96292"/>
                  <a:pt x="113975" y="95378"/>
                </a:cubicBezTo>
                <a:cubicBezTo>
                  <a:pt x="114890" y="93549"/>
                  <a:pt x="116414" y="90882"/>
                  <a:pt x="118547" y="87377"/>
                </a:cubicBezTo>
                <a:cubicBezTo>
                  <a:pt x="119614" y="85548"/>
                  <a:pt x="120452" y="84176"/>
                  <a:pt x="121062" y="83262"/>
                </a:cubicBezTo>
                <a:close/>
                <a:moveTo>
                  <a:pt x="37166" y="83262"/>
                </a:moveTo>
                <a:cubicBezTo>
                  <a:pt x="37166" y="83719"/>
                  <a:pt x="37013" y="84176"/>
                  <a:pt x="36709" y="84633"/>
                </a:cubicBezTo>
                <a:cubicBezTo>
                  <a:pt x="31984" y="91949"/>
                  <a:pt x="29012" y="96292"/>
                  <a:pt x="27793" y="97664"/>
                </a:cubicBezTo>
                <a:cubicBezTo>
                  <a:pt x="33584" y="98121"/>
                  <a:pt x="39604" y="98502"/>
                  <a:pt x="45853" y="98807"/>
                </a:cubicBezTo>
                <a:cubicBezTo>
                  <a:pt x="46005" y="98197"/>
                  <a:pt x="46234" y="97664"/>
                  <a:pt x="46538" y="97206"/>
                </a:cubicBezTo>
                <a:cubicBezTo>
                  <a:pt x="52025" y="90806"/>
                  <a:pt x="55530" y="86234"/>
                  <a:pt x="57054" y="83490"/>
                </a:cubicBezTo>
                <a:cubicBezTo>
                  <a:pt x="50044" y="83490"/>
                  <a:pt x="43414" y="83414"/>
                  <a:pt x="37166" y="83262"/>
                </a:cubicBezTo>
                <a:close/>
                <a:moveTo>
                  <a:pt x="156724" y="82805"/>
                </a:moveTo>
                <a:cubicBezTo>
                  <a:pt x="150323" y="82805"/>
                  <a:pt x="142931" y="82881"/>
                  <a:pt x="134549" y="83033"/>
                </a:cubicBezTo>
                <a:cubicBezTo>
                  <a:pt x="134549" y="83186"/>
                  <a:pt x="134473" y="83414"/>
                  <a:pt x="134321" y="83719"/>
                </a:cubicBezTo>
                <a:cubicBezTo>
                  <a:pt x="133711" y="84481"/>
                  <a:pt x="132873" y="85814"/>
                  <a:pt x="131806" y="87719"/>
                </a:cubicBezTo>
                <a:cubicBezTo>
                  <a:pt x="130739" y="89624"/>
                  <a:pt x="129673" y="91377"/>
                  <a:pt x="128606" y="92977"/>
                </a:cubicBezTo>
                <a:cubicBezTo>
                  <a:pt x="127539" y="94577"/>
                  <a:pt x="126396" y="96063"/>
                  <a:pt x="125177" y="97435"/>
                </a:cubicBezTo>
                <a:cubicBezTo>
                  <a:pt x="135083" y="97130"/>
                  <a:pt x="143541" y="96902"/>
                  <a:pt x="150551" y="96749"/>
                </a:cubicBezTo>
                <a:lnTo>
                  <a:pt x="150551" y="96521"/>
                </a:lnTo>
                <a:lnTo>
                  <a:pt x="154438" y="88062"/>
                </a:lnTo>
                <a:cubicBezTo>
                  <a:pt x="155504" y="85929"/>
                  <a:pt x="156266" y="84176"/>
                  <a:pt x="156724" y="82805"/>
                </a:cubicBezTo>
                <a:close/>
                <a:moveTo>
                  <a:pt x="22078" y="82576"/>
                </a:moveTo>
                <a:lnTo>
                  <a:pt x="22078" y="94463"/>
                </a:lnTo>
                <a:cubicBezTo>
                  <a:pt x="23755" y="92634"/>
                  <a:pt x="26422" y="88824"/>
                  <a:pt x="30079" y="83033"/>
                </a:cubicBezTo>
                <a:close/>
                <a:moveTo>
                  <a:pt x="10191" y="64517"/>
                </a:moveTo>
                <a:lnTo>
                  <a:pt x="12706" y="67946"/>
                </a:lnTo>
                <a:cubicBezTo>
                  <a:pt x="15601" y="71756"/>
                  <a:pt x="17735" y="74651"/>
                  <a:pt x="19106" y="76632"/>
                </a:cubicBezTo>
                <a:cubicBezTo>
                  <a:pt x="19411" y="75870"/>
                  <a:pt x="20021" y="75413"/>
                  <a:pt x="20935" y="75261"/>
                </a:cubicBezTo>
                <a:cubicBezTo>
                  <a:pt x="24440" y="74194"/>
                  <a:pt x="28174" y="72899"/>
                  <a:pt x="32137" y="71375"/>
                </a:cubicBezTo>
                <a:cubicBezTo>
                  <a:pt x="29546" y="70765"/>
                  <a:pt x="26117" y="69698"/>
                  <a:pt x="21850" y="68174"/>
                </a:cubicBezTo>
                <a:cubicBezTo>
                  <a:pt x="16363" y="66345"/>
                  <a:pt x="12477" y="65126"/>
                  <a:pt x="10191" y="64517"/>
                </a:cubicBezTo>
                <a:close/>
                <a:moveTo>
                  <a:pt x="37623" y="52401"/>
                </a:moveTo>
                <a:cubicBezTo>
                  <a:pt x="29851" y="55906"/>
                  <a:pt x="23602" y="58573"/>
                  <a:pt x="18878" y="60402"/>
                </a:cubicBezTo>
                <a:lnTo>
                  <a:pt x="23907" y="62231"/>
                </a:lnTo>
                <a:cubicBezTo>
                  <a:pt x="29089" y="63907"/>
                  <a:pt x="33051" y="65050"/>
                  <a:pt x="35794" y="65660"/>
                </a:cubicBezTo>
                <a:cubicBezTo>
                  <a:pt x="37623" y="66117"/>
                  <a:pt x="38461" y="67260"/>
                  <a:pt x="38309" y="69089"/>
                </a:cubicBezTo>
                <a:lnTo>
                  <a:pt x="44252" y="66574"/>
                </a:lnTo>
                <a:lnTo>
                  <a:pt x="57283" y="60859"/>
                </a:lnTo>
                <a:lnTo>
                  <a:pt x="49739" y="58344"/>
                </a:lnTo>
                <a:cubicBezTo>
                  <a:pt x="44405" y="56516"/>
                  <a:pt x="40366" y="54534"/>
                  <a:pt x="37623" y="52401"/>
                </a:cubicBezTo>
                <a:close/>
                <a:moveTo>
                  <a:pt x="69627" y="37999"/>
                </a:moveTo>
                <a:lnTo>
                  <a:pt x="52253" y="45543"/>
                </a:lnTo>
                <a:cubicBezTo>
                  <a:pt x="53777" y="46152"/>
                  <a:pt x="55682" y="46991"/>
                  <a:pt x="57968" y="48057"/>
                </a:cubicBezTo>
                <a:cubicBezTo>
                  <a:pt x="63607" y="50801"/>
                  <a:pt x="66808" y="52325"/>
                  <a:pt x="67570" y="52629"/>
                </a:cubicBezTo>
                <a:cubicBezTo>
                  <a:pt x="69094" y="53239"/>
                  <a:pt x="69779" y="54382"/>
                  <a:pt x="69627" y="56058"/>
                </a:cubicBezTo>
                <a:lnTo>
                  <a:pt x="89287" y="48515"/>
                </a:lnTo>
                <a:cubicBezTo>
                  <a:pt x="87153" y="47905"/>
                  <a:pt x="84638" y="46838"/>
                  <a:pt x="81743" y="45314"/>
                </a:cubicBezTo>
                <a:lnTo>
                  <a:pt x="71456" y="40056"/>
                </a:lnTo>
                <a:cubicBezTo>
                  <a:pt x="70389" y="39599"/>
                  <a:pt x="69779" y="38913"/>
                  <a:pt x="69627" y="37999"/>
                </a:cubicBezTo>
                <a:close/>
                <a:moveTo>
                  <a:pt x="102088" y="24054"/>
                </a:moveTo>
                <a:lnTo>
                  <a:pt x="82886" y="32284"/>
                </a:lnTo>
                <a:cubicBezTo>
                  <a:pt x="84867" y="33198"/>
                  <a:pt x="87153" y="34341"/>
                  <a:pt x="89744" y="35713"/>
                </a:cubicBezTo>
                <a:cubicBezTo>
                  <a:pt x="95078" y="38761"/>
                  <a:pt x="98507" y="40590"/>
                  <a:pt x="100031" y="41199"/>
                </a:cubicBezTo>
                <a:cubicBezTo>
                  <a:pt x="101098" y="41809"/>
                  <a:pt x="101707" y="42723"/>
                  <a:pt x="101860" y="43943"/>
                </a:cubicBezTo>
                <a:lnTo>
                  <a:pt x="126091" y="34341"/>
                </a:lnTo>
                <a:cubicBezTo>
                  <a:pt x="119081" y="30836"/>
                  <a:pt x="111308" y="27483"/>
                  <a:pt x="102774" y="24283"/>
                </a:cubicBezTo>
                <a:cubicBezTo>
                  <a:pt x="102469" y="24131"/>
                  <a:pt x="102241" y="24054"/>
                  <a:pt x="102088" y="24054"/>
                </a:cubicBezTo>
                <a:close/>
                <a:moveTo>
                  <a:pt x="140493" y="7367"/>
                </a:moveTo>
                <a:cubicBezTo>
                  <a:pt x="135464" y="8586"/>
                  <a:pt x="127310" y="11939"/>
                  <a:pt x="116033" y="17425"/>
                </a:cubicBezTo>
                <a:lnTo>
                  <a:pt x="122434" y="20397"/>
                </a:lnTo>
                <a:cubicBezTo>
                  <a:pt x="127006" y="22683"/>
                  <a:pt x="130587" y="24207"/>
                  <a:pt x="133178" y="24969"/>
                </a:cubicBezTo>
                <a:cubicBezTo>
                  <a:pt x="133940" y="25121"/>
                  <a:pt x="134549" y="25578"/>
                  <a:pt x="135007" y="26340"/>
                </a:cubicBezTo>
                <a:cubicBezTo>
                  <a:pt x="135464" y="27102"/>
                  <a:pt x="135540" y="27941"/>
                  <a:pt x="135235" y="28855"/>
                </a:cubicBezTo>
                <a:cubicBezTo>
                  <a:pt x="134778" y="30684"/>
                  <a:pt x="133559" y="31446"/>
                  <a:pt x="131578" y="31141"/>
                </a:cubicBezTo>
                <a:cubicBezTo>
                  <a:pt x="131730" y="31446"/>
                  <a:pt x="131806" y="31751"/>
                  <a:pt x="131806" y="32055"/>
                </a:cubicBezTo>
                <a:cubicBezTo>
                  <a:pt x="137445" y="29769"/>
                  <a:pt x="142703" y="27483"/>
                  <a:pt x="147580" y="25197"/>
                </a:cubicBezTo>
                <a:cubicBezTo>
                  <a:pt x="144074" y="16968"/>
                  <a:pt x="141712" y="11024"/>
                  <a:pt x="140493" y="7367"/>
                </a:cubicBezTo>
                <a:close/>
                <a:moveTo>
                  <a:pt x="143465" y="51"/>
                </a:moveTo>
                <a:cubicBezTo>
                  <a:pt x="144227" y="-101"/>
                  <a:pt x="144989" y="89"/>
                  <a:pt x="145751" y="623"/>
                </a:cubicBezTo>
                <a:cubicBezTo>
                  <a:pt x="146513" y="1156"/>
                  <a:pt x="146970" y="1842"/>
                  <a:pt x="147122" y="2680"/>
                </a:cubicBezTo>
                <a:cubicBezTo>
                  <a:pt x="147275" y="3518"/>
                  <a:pt x="147046" y="4319"/>
                  <a:pt x="146437" y="5081"/>
                </a:cubicBezTo>
                <a:cubicBezTo>
                  <a:pt x="147503" y="8129"/>
                  <a:pt x="150170" y="14682"/>
                  <a:pt x="154438" y="24740"/>
                </a:cubicBezTo>
                <a:cubicBezTo>
                  <a:pt x="154742" y="25655"/>
                  <a:pt x="154742" y="26493"/>
                  <a:pt x="154438" y="27255"/>
                </a:cubicBezTo>
                <a:cubicBezTo>
                  <a:pt x="154285" y="28474"/>
                  <a:pt x="153676" y="29388"/>
                  <a:pt x="152609" y="29998"/>
                </a:cubicBezTo>
                <a:cubicBezTo>
                  <a:pt x="144532" y="33656"/>
                  <a:pt x="136150" y="37237"/>
                  <a:pt x="127463" y="40742"/>
                </a:cubicBezTo>
                <a:lnTo>
                  <a:pt x="95687" y="52858"/>
                </a:lnTo>
                <a:lnTo>
                  <a:pt x="70084" y="62688"/>
                </a:lnTo>
                <a:cubicBezTo>
                  <a:pt x="69627" y="62840"/>
                  <a:pt x="61855" y="66117"/>
                  <a:pt x="46767" y="72518"/>
                </a:cubicBezTo>
                <a:cubicBezTo>
                  <a:pt x="42805" y="74194"/>
                  <a:pt x="39223" y="75566"/>
                  <a:pt x="36023" y="76632"/>
                </a:cubicBezTo>
                <a:cubicBezTo>
                  <a:pt x="39985" y="77394"/>
                  <a:pt x="60902" y="77547"/>
                  <a:pt x="98774" y="77090"/>
                </a:cubicBezTo>
                <a:cubicBezTo>
                  <a:pt x="136645" y="76632"/>
                  <a:pt x="157562" y="76404"/>
                  <a:pt x="161524" y="76404"/>
                </a:cubicBezTo>
                <a:lnTo>
                  <a:pt x="161524" y="74575"/>
                </a:lnTo>
                <a:cubicBezTo>
                  <a:pt x="161524" y="72441"/>
                  <a:pt x="162591" y="71375"/>
                  <a:pt x="164725" y="71375"/>
                </a:cubicBezTo>
                <a:cubicBezTo>
                  <a:pt x="166858" y="71375"/>
                  <a:pt x="167925" y="72441"/>
                  <a:pt x="167925" y="74575"/>
                </a:cubicBezTo>
                <a:cubicBezTo>
                  <a:pt x="167925" y="89663"/>
                  <a:pt x="166934" y="109627"/>
                  <a:pt x="164953" y="134468"/>
                </a:cubicBezTo>
                <a:cubicBezTo>
                  <a:pt x="164496" y="140107"/>
                  <a:pt x="164344" y="147498"/>
                  <a:pt x="164496" y="156642"/>
                </a:cubicBezTo>
                <a:cubicBezTo>
                  <a:pt x="164496" y="167006"/>
                  <a:pt x="164344" y="174549"/>
                  <a:pt x="164039" y="179274"/>
                </a:cubicBezTo>
                <a:cubicBezTo>
                  <a:pt x="164039" y="180188"/>
                  <a:pt x="163696" y="180912"/>
                  <a:pt x="163010" y="181445"/>
                </a:cubicBezTo>
                <a:cubicBezTo>
                  <a:pt x="162324" y="181979"/>
                  <a:pt x="161524" y="182246"/>
                  <a:pt x="160610" y="182246"/>
                </a:cubicBezTo>
                <a:cubicBezTo>
                  <a:pt x="160153" y="182246"/>
                  <a:pt x="159695" y="182093"/>
                  <a:pt x="159238" y="181788"/>
                </a:cubicBezTo>
                <a:lnTo>
                  <a:pt x="158781" y="181788"/>
                </a:lnTo>
                <a:cubicBezTo>
                  <a:pt x="150094" y="181788"/>
                  <a:pt x="137064" y="181522"/>
                  <a:pt x="119690" y="180988"/>
                </a:cubicBezTo>
                <a:cubicBezTo>
                  <a:pt x="102317" y="180455"/>
                  <a:pt x="89287" y="180188"/>
                  <a:pt x="80600" y="180188"/>
                </a:cubicBezTo>
                <a:cubicBezTo>
                  <a:pt x="76333" y="180188"/>
                  <a:pt x="70084" y="180341"/>
                  <a:pt x="61855" y="180645"/>
                </a:cubicBezTo>
                <a:cubicBezTo>
                  <a:pt x="53625" y="180950"/>
                  <a:pt x="47148" y="181141"/>
                  <a:pt x="42424" y="181217"/>
                </a:cubicBezTo>
                <a:cubicBezTo>
                  <a:pt x="37699" y="181293"/>
                  <a:pt x="31298" y="181103"/>
                  <a:pt x="23221" y="180645"/>
                </a:cubicBezTo>
                <a:cubicBezTo>
                  <a:pt x="23221" y="181560"/>
                  <a:pt x="22916" y="182322"/>
                  <a:pt x="22307" y="182931"/>
                </a:cubicBezTo>
                <a:cubicBezTo>
                  <a:pt x="21697" y="183541"/>
                  <a:pt x="20935" y="183846"/>
                  <a:pt x="20021" y="183846"/>
                </a:cubicBezTo>
                <a:cubicBezTo>
                  <a:pt x="17887" y="183846"/>
                  <a:pt x="16820" y="182779"/>
                  <a:pt x="16820" y="180645"/>
                </a:cubicBezTo>
                <a:cubicBezTo>
                  <a:pt x="16820" y="169673"/>
                  <a:pt x="16630" y="153328"/>
                  <a:pt x="16249" y="131611"/>
                </a:cubicBezTo>
                <a:cubicBezTo>
                  <a:pt x="15868" y="109894"/>
                  <a:pt x="15677" y="93625"/>
                  <a:pt x="15677" y="82805"/>
                </a:cubicBezTo>
                <a:cubicBezTo>
                  <a:pt x="15220" y="82500"/>
                  <a:pt x="14839" y="82119"/>
                  <a:pt x="14534" y="81662"/>
                </a:cubicBezTo>
                <a:cubicBezTo>
                  <a:pt x="13315" y="79376"/>
                  <a:pt x="11029" y="76099"/>
                  <a:pt x="7676" y="71832"/>
                </a:cubicBezTo>
                <a:lnTo>
                  <a:pt x="2190" y="64517"/>
                </a:lnTo>
                <a:cubicBezTo>
                  <a:pt x="1580" y="64059"/>
                  <a:pt x="1123" y="63374"/>
                  <a:pt x="818" y="62459"/>
                </a:cubicBezTo>
                <a:lnTo>
                  <a:pt x="818" y="62002"/>
                </a:lnTo>
                <a:lnTo>
                  <a:pt x="590" y="61545"/>
                </a:lnTo>
                <a:cubicBezTo>
                  <a:pt x="-477" y="59564"/>
                  <a:pt x="-96" y="58116"/>
                  <a:pt x="1733" y="57201"/>
                </a:cubicBezTo>
                <a:cubicBezTo>
                  <a:pt x="3409" y="56287"/>
                  <a:pt x="4781" y="56592"/>
                  <a:pt x="5848" y="58116"/>
                </a:cubicBezTo>
                <a:cubicBezTo>
                  <a:pt x="9048" y="57201"/>
                  <a:pt x="12553" y="56020"/>
                  <a:pt x="16363" y="54572"/>
                </a:cubicBezTo>
                <a:cubicBezTo>
                  <a:pt x="20173" y="53125"/>
                  <a:pt x="23374" y="51791"/>
                  <a:pt x="25964" y="50572"/>
                </a:cubicBezTo>
                <a:lnTo>
                  <a:pt x="36937" y="45543"/>
                </a:lnTo>
                <a:lnTo>
                  <a:pt x="46538" y="40971"/>
                </a:lnTo>
                <a:cubicBezTo>
                  <a:pt x="52939" y="38075"/>
                  <a:pt x="62845" y="33808"/>
                  <a:pt x="76256" y="28169"/>
                </a:cubicBezTo>
                <a:cubicBezTo>
                  <a:pt x="89668" y="22530"/>
                  <a:pt x="99726" y="18111"/>
                  <a:pt x="106432" y="14910"/>
                </a:cubicBezTo>
                <a:cubicBezTo>
                  <a:pt x="107956" y="14301"/>
                  <a:pt x="110699" y="13005"/>
                  <a:pt x="114661" y="11024"/>
                </a:cubicBezTo>
                <a:cubicBezTo>
                  <a:pt x="118624" y="9043"/>
                  <a:pt x="121862" y="7481"/>
                  <a:pt x="124377" y="6338"/>
                </a:cubicBezTo>
                <a:cubicBezTo>
                  <a:pt x="126891" y="5195"/>
                  <a:pt x="129939" y="4014"/>
                  <a:pt x="133521" y="2795"/>
                </a:cubicBezTo>
                <a:cubicBezTo>
                  <a:pt x="137102" y="1575"/>
                  <a:pt x="140417" y="661"/>
                  <a:pt x="143465" y="5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</a:p>
        </p:txBody>
      </p:sp>
      <p:sp>
        <p:nvSpPr>
          <p:cNvPr id="46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5400000">
            <a:off x="4346501" y="2343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58%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STUDIO</a:t>
            </a:r>
          </a:p>
        </p:txBody>
      </p:sp>
      <p:sp>
        <p:nvSpPr>
          <p:cNvPr id="13" name="Freeform 12"/>
          <p:cNvSpPr/>
          <p:nvPr/>
        </p:nvSpPr>
        <p:spPr>
          <a:xfrm rot="16200000" flipH="1">
            <a:off x="6096000" y="2343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15%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MARKETING</a:t>
            </a:r>
          </a:p>
        </p:txBody>
      </p:sp>
      <p:sp>
        <p:nvSpPr>
          <p:cNvPr id="14" name="Freeform 13"/>
          <p:cNvSpPr/>
          <p:nvPr/>
        </p:nvSpPr>
        <p:spPr>
          <a:xfrm rot="10800000" flipH="1" flipV="1">
            <a:off x="4346501" y="4093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</a:p>
        </p:txBody>
      </p:sp>
      <p:sp>
        <p:nvSpPr>
          <p:cNvPr id="15" name="Freeform 14"/>
          <p:cNvSpPr/>
          <p:nvPr/>
        </p:nvSpPr>
        <p:spPr>
          <a:xfrm rot="10800000" flipV="1">
            <a:off x="6096000" y="4093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35%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PROMOTION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40087" y="28259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NEW BRAND EXPO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40087" y="45754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FASHION PRODUCT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52500" y="28259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ESSENTIAL PRODUCT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2500" y="45754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UNIQUE MARKETING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</a:p>
        </p:txBody>
      </p:sp>
      <p:sp>
        <p:nvSpPr>
          <p:cNvPr id="16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Chart 51"/>
          <p:cNvGraphicFramePr/>
          <p:nvPr/>
        </p:nvGraphicFramePr>
        <p:xfrm>
          <a:off x="952500" y="2019301"/>
          <a:ext cx="4572000" cy="231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Isosceles Triangle 53"/>
          <p:cNvSpPr/>
          <p:nvPr/>
        </p:nvSpPr>
        <p:spPr>
          <a:xfrm>
            <a:off x="6097194" y="3022224"/>
            <a:ext cx="180474" cy="1555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Isosceles Triangle 54"/>
          <p:cNvSpPr/>
          <p:nvPr/>
        </p:nvSpPr>
        <p:spPr>
          <a:xfrm flipV="1">
            <a:off x="6096000" y="3273419"/>
            <a:ext cx="180474" cy="15558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53200" y="2392975"/>
            <a:ext cx="1950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+10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CHART CONTENT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553200" y="3273419"/>
            <a:ext cx="1950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-10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CHART CONTENT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952500" y="4880350"/>
            <a:ext cx="4578602" cy="1093354"/>
            <a:chOff x="952500" y="4784653"/>
            <a:chExt cx="4578602" cy="1093354"/>
          </a:xfrm>
        </p:grpSpPr>
        <p:sp>
          <p:nvSpPr>
            <p:cNvPr id="61" name="Freeform 60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COSTUMER GIFTS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2015/08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iterate top-line alignments for wireless metrics.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+58%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29400" y="4880350"/>
            <a:ext cx="4578602" cy="1093354"/>
            <a:chOff x="952500" y="4784653"/>
            <a:chExt cx="4578602" cy="1093354"/>
          </a:xfrm>
        </p:grpSpPr>
        <p:sp>
          <p:nvSpPr>
            <p:cNvPr id="90" name="Freeform 89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EVENT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iterate top-line alignments for wireless metrics. 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+80%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737200" y="2054588"/>
            <a:ext cx="25169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WEB ESSENTIAL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TOOLS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Uniquely architect B2C products and scalable synergy.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JOHN MARTIN, CEO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Dynamically deploy future-proof outsourcing with magnetic vortals. Compellingly synergize robust users after frictionless value. Appropriately seize vertical resources whereas impactful deliverables</a:t>
            </a:r>
          </a:p>
        </p:txBody>
      </p:sp>
      <p:sp>
        <p:nvSpPr>
          <p:cNvPr id="39" name="Rectangle 39"/>
          <p:cNvSpPr/>
          <p:nvPr/>
        </p:nvSpPr>
        <p:spPr>
          <a:xfrm>
            <a:off x="5867400" y="467042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282316" y="1217774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</a:p>
        </p:txBody>
      </p:sp>
      <p:sp>
        <p:nvSpPr>
          <p:cNvPr id="31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952500" y="1923609"/>
          <a:ext cx="4572000" cy="199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952500" y="4172394"/>
          <a:ext cx="4572000" cy="199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629400" y="2147783"/>
            <a:ext cx="4578602" cy="1093354"/>
            <a:chOff x="952500" y="4784653"/>
            <a:chExt cx="4578602" cy="1093354"/>
          </a:xfrm>
        </p:grpSpPr>
        <p:sp>
          <p:nvSpPr>
            <p:cNvPr id="15" name="Freeform 14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COSTUMER GIFTS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2015/08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iterate top-line alignments for wireless metrics.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+58%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6635601" y="4409329"/>
            <a:ext cx="701749" cy="701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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13441" y="4298538"/>
            <a:ext cx="3024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58%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AVERAGE: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FACEBOOK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33" name="Oval 32"/>
          <p:cNvSpPr/>
          <p:nvPr/>
        </p:nvSpPr>
        <p:spPr>
          <a:xfrm>
            <a:off x="6629400" y="5519477"/>
            <a:ext cx="701749" cy="7017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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07240" y="5408686"/>
            <a:ext cx="3024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60%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AVERAGE: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28460" y="3546806"/>
            <a:ext cx="463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Uniquely architect B2C products and scalable synergy.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Dynamically deploy future-proof outsourcing with magnetic vortals. Compellingly synergize robust users after frictionless value. Appropriately seize vertical resources whereas impactful deliverables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214483" y="2019300"/>
            <a:ext cx="467044" cy="467044"/>
          </a:xfrm>
          <a:prstGeom prst="foldedCorner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</a:p>
        </p:txBody>
      </p:sp>
      <p:sp>
        <p:nvSpPr>
          <p:cNvPr id="36" name="Folded Corner 35"/>
          <p:cNvSpPr/>
          <p:nvPr/>
        </p:nvSpPr>
        <p:spPr>
          <a:xfrm>
            <a:off x="1214483" y="4293159"/>
            <a:ext cx="467044" cy="467044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85062" y="2071348"/>
            <a:ext cx="6421877" cy="4043502"/>
            <a:chOff x="2976146" y="1594008"/>
            <a:chExt cx="6239709" cy="3928801"/>
          </a:xfrm>
          <a:solidFill>
            <a:schemeClr val="bg1">
              <a:lumMod val="85000"/>
            </a:schemeClr>
          </a:solidFill>
        </p:grpSpPr>
        <p:sp>
          <p:nvSpPr>
            <p:cNvPr id="36" name="Freeform 53"/>
            <p:cNvSpPr>
              <a:spLocks noChangeAspect="1"/>
            </p:cNvSpPr>
            <p:nvPr/>
          </p:nvSpPr>
          <p:spPr bwMode="gray">
            <a:xfrm>
              <a:off x="8420785" y="5108976"/>
              <a:ext cx="63606" cy="75084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54"/>
            <p:cNvSpPr>
              <a:spLocks noChangeAspect="1"/>
            </p:cNvSpPr>
            <p:nvPr/>
          </p:nvSpPr>
          <p:spPr bwMode="gray">
            <a:xfrm>
              <a:off x="7869006" y="4464652"/>
              <a:ext cx="706022" cy="605909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55"/>
            <p:cNvSpPr>
              <a:spLocks noChangeAspect="1"/>
            </p:cNvSpPr>
            <p:nvPr/>
          </p:nvSpPr>
          <p:spPr bwMode="gray">
            <a:xfrm>
              <a:off x="8799238" y="5107229"/>
              <a:ext cx="135162" cy="160644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Freeform 56"/>
            <p:cNvSpPr>
              <a:spLocks noChangeAspect="1"/>
            </p:cNvSpPr>
            <p:nvPr/>
          </p:nvSpPr>
          <p:spPr bwMode="gray">
            <a:xfrm>
              <a:off x="8907368" y="4958808"/>
              <a:ext cx="100179" cy="172868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Freeform 57"/>
            <p:cNvSpPr>
              <a:spLocks noChangeAspect="1"/>
            </p:cNvSpPr>
            <p:nvPr/>
          </p:nvSpPr>
          <p:spPr bwMode="gray">
            <a:xfrm>
              <a:off x="8754714" y="4653234"/>
              <a:ext cx="50884" cy="45399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58"/>
            <p:cNvSpPr>
              <a:spLocks noChangeAspect="1"/>
            </p:cNvSpPr>
            <p:nvPr/>
          </p:nvSpPr>
          <p:spPr bwMode="gray">
            <a:xfrm>
              <a:off x="7104149" y="3343634"/>
              <a:ext cx="192407" cy="101276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59"/>
            <p:cNvSpPr>
              <a:spLocks noChangeAspect="1"/>
            </p:cNvSpPr>
            <p:nvPr/>
          </p:nvSpPr>
          <p:spPr bwMode="gray">
            <a:xfrm>
              <a:off x="7072346" y="3399510"/>
              <a:ext cx="131982" cy="108260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60"/>
            <p:cNvSpPr>
              <a:spLocks noChangeAspect="1"/>
            </p:cNvSpPr>
            <p:nvPr/>
          </p:nvSpPr>
          <p:spPr bwMode="gray">
            <a:xfrm>
              <a:off x="7134361" y="3422211"/>
              <a:ext cx="4771" cy="6985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61"/>
            <p:cNvSpPr>
              <a:spLocks noChangeAspect="1"/>
            </p:cNvSpPr>
            <p:nvPr/>
          </p:nvSpPr>
          <p:spPr bwMode="gray">
            <a:xfrm>
              <a:off x="7145493" y="3425703"/>
              <a:ext cx="4771" cy="3492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62"/>
            <p:cNvSpPr>
              <a:spLocks noChangeAspect="1"/>
            </p:cNvSpPr>
            <p:nvPr/>
          </p:nvSpPr>
          <p:spPr bwMode="gray">
            <a:xfrm>
              <a:off x="7126411" y="3429195"/>
              <a:ext cx="3180" cy="349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 63"/>
            <p:cNvSpPr>
              <a:spLocks noChangeAspect="1"/>
            </p:cNvSpPr>
            <p:nvPr/>
          </p:nvSpPr>
          <p:spPr bwMode="gray">
            <a:xfrm>
              <a:off x="6951496" y="3464118"/>
              <a:ext cx="251242" cy="209536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64"/>
            <p:cNvSpPr>
              <a:spLocks noChangeAspect="1"/>
            </p:cNvSpPr>
            <p:nvPr/>
          </p:nvSpPr>
          <p:spPr bwMode="gray">
            <a:xfrm>
              <a:off x="7558929" y="4152095"/>
              <a:ext cx="189227" cy="22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 65"/>
            <p:cNvSpPr>
              <a:spLocks noChangeAspect="1"/>
            </p:cNvSpPr>
            <p:nvPr/>
          </p:nvSpPr>
          <p:spPr bwMode="gray">
            <a:xfrm>
              <a:off x="7733844" y="4372107"/>
              <a:ext cx="160605" cy="55876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66"/>
            <p:cNvSpPr>
              <a:spLocks noChangeAspect="1"/>
            </p:cNvSpPr>
            <p:nvPr/>
          </p:nvSpPr>
          <p:spPr bwMode="gray">
            <a:xfrm>
              <a:off x="7797450" y="4176540"/>
              <a:ext cx="173326" cy="162391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Freeform 67"/>
            <p:cNvSpPr>
              <a:spLocks noChangeAspect="1"/>
            </p:cNvSpPr>
            <p:nvPr/>
          </p:nvSpPr>
          <p:spPr bwMode="gray">
            <a:xfrm>
              <a:off x="8485980" y="4338930"/>
              <a:ext cx="69966" cy="4190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68"/>
            <p:cNvSpPr>
              <a:spLocks noChangeAspect="1"/>
            </p:cNvSpPr>
            <p:nvPr/>
          </p:nvSpPr>
          <p:spPr bwMode="gray">
            <a:xfrm>
              <a:off x="8357179" y="4309247"/>
              <a:ext cx="173326" cy="15540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" name="Group 69"/>
            <p:cNvGrpSpPr>
              <a:grpSpLocks noChangeAspect="1"/>
            </p:cNvGrpSpPr>
            <p:nvPr/>
          </p:nvGrpSpPr>
          <p:grpSpPr bwMode="gray">
            <a:xfrm>
              <a:off x="7942152" y="3898905"/>
              <a:ext cx="162194" cy="254936"/>
              <a:chOff x="3802" y="2280"/>
              <a:chExt cx="102" cy="146"/>
            </a:xfrm>
            <a:grpFill/>
          </p:grpSpPr>
          <p:sp>
            <p:nvSpPr>
              <p:cNvPr id="380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1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2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3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4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5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6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7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8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9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0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81"/>
            <p:cNvSpPr>
              <a:spLocks noChangeAspect="1"/>
            </p:cNvSpPr>
            <p:nvPr/>
          </p:nvSpPr>
          <p:spPr bwMode="gray">
            <a:xfrm>
              <a:off x="7884907" y="4162571"/>
              <a:ext cx="23853" cy="20954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Freeform 82"/>
            <p:cNvSpPr>
              <a:spLocks noChangeAspect="1"/>
            </p:cNvSpPr>
            <p:nvPr/>
          </p:nvSpPr>
          <p:spPr bwMode="gray">
            <a:xfrm>
              <a:off x="7921481" y="4321469"/>
              <a:ext cx="4771" cy="1571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Freeform 83"/>
            <p:cNvSpPr>
              <a:spLocks noChangeAspect="1"/>
            </p:cNvSpPr>
            <p:nvPr/>
          </p:nvSpPr>
          <p:spPr bwMode="gray">
            <a:xfrm>
              <a:off x="8072544" y="4419252"/>
              <a:ext cx="42934" cy="209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Freeform 84"/>
            <p:cNvSpPr>
              <a:spLocks noChangeAspect="1"/>
            </p:cNvSpPr>
            <p:nvPr/>
          </p:nvSpPr>
          <p:spPr bwMode="gray">
            <a:xfrm>
              <a:off x="8051872" y="4433222"/>
              <a:ext cx="27033" cy="24446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Freeform 85"/>
            <p:cNvSpPr>
              <a:spLocks noChangeAspect="1"/>
            </p:cNvSpPr>
            <p:nvPr/>
          </p:nvSpPr>
          <p:spPr bwMode="gray">
            <a:xfrm>
              <a:off x="8128199" y="4312739"/>
              <a:ext cx="50884" cy="20954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Freeform 86"/>
            <p:cNvSpPr>
              <a:spLocks noChangeAspect="1"/>
            </p:cNvSpPr>
            <p:nvPr/>
          </p:nvSpPr>
          <p:spPr bwMode="gray">
            <a:xfrm>
              <a:off x="7970775" y="4227178"/>
              <a:ext cx="109720" cy="141437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Freeform 87"/>
            <p:cNvSpPr>
              <a:spLocks noChangeAspect="1"/>
            </p:cNvSpPr>
            <p:nvPr/>
          </p:nvSpPr>
          <p:spPr bwMode="gray">
            <a:xfrm>
              <a:off x="8118658" y="4216701"/>
              <a:ext cx="25442" cy="5936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Freeform 88"/>
            <p:cNvSpPr>
              <a:spLocks noChangeAspect="1"/>
            </p:cNvSpPr>
            <p:nvPr/>
          </p:nvSpPr>
          <p:spPr bwMode="gray">
            <a:xfrm>
              <a:off x="8180673" y="4267339"/>
              <a:ext cx="181276" cy="167629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Freeform 89"/>
            <p:cNvSpPr>
              <a:spLocks noChangeAspect="1"/>
            </p:cNvSpPr>
            <p:nvPr/>
          </p:nvSpPr>
          <p:spPr bwMode="gray">
            <a:xfrm>
              <a:off x="8528915" y="4309247"/>
              <a:ext cx="41344" cy="4190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90"/>
            <p:cNvSpPr>
              <a:spLocks noChangeAspect="1"/>
            </p:cNvSpPr>
            <p:nvPr/>
          </p:nvSpPr>
          <p:spPr bwMode="gray">
            <a:xfrm>
              <a:off x="7678189" y="3806360"/>
              <a:ext cx="125622" cy="289858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Freeform 91"/>
            <p:cNvSpPr>
              <a:spLocks noChangeAspect="1"/>
            </p:cNvSpPr>
            <p:nvPr/>
          </p:nvSpPr>
          <p:spPr bwMode="gray">
            <a:xfrm>
              <a:off x="7808581" y="4127649"/>
              <a:ext cx="168555" cy="11524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92"/>
            <p:cNvSpPr>
              <a:spLocks noChangeAspect="1"/>
            </p:cNvSpPr>
            <p:nvPr/>
          </p:nvSpPr>
          <p:spPr bwMode="gray">
            <a:xfrm>
              <a:off x="7644797" y="4131141"/>
              <a:ext cx="71557" cy="103022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93"/>
            <p:cNvSpPr>
              <a:spLocks noChangeAspect="1"/>
            </p:cNvSpPr>
            <p:nvPr/>
          </p:nvSpPr>
          <p:spPr bwMode="gray">
            <a:xfrm>
              <a:off x="7600273" y="3856997"/>
              <a:ext cx="136752" cy="295097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Freeform 94"/>
            <p:cNvSpPr>
              <a:spLocks noChangeAspect="1"/>
            </p:cNvSpPr>
            <p:nvPr/>
          </p:nvSpPr>
          <p:spPr bwMode="gray">
            <a:xfrm>
              <a:off x="7506454" y="3698100"/>
              <a:ext cx="154244" cy="366688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Freeform 95"/>
            <p:cNvSpPr>
              <a:spLocks noChangeAspect="1"/>
            </p:cNvSpPr>
            <p:nvPr/>
          </p:nvSpPr>
          <p:spPr bwMode="gray">
            <a:xfrm>
              <a:off x="7681369" y="3977481"/>
              <a:ext cx="92228" cy="82069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Freeform 96"/>
            <p:cNvSpPr>
              <a:spLocks noChangeAspect="1"/>
            </p:cNvSpPr>
            <p:nvPr/>
          </p:nvSpPr>
          <p:spPr bwMode="gray">
            <a:xfrm>
              <a:off x="7644797" y="3820329"/>
              <a:ext cx="125622" cy="171121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9" name="Group 97"/>
            <p:cNvGrpSpPr>
              <a:grpSpLocks noChangeAspect="1"/>
            </p:cNvGrpSpPr>
            <p:nvPr/>
          </p:nvGrpSpPr>
          <p:grpSpPr bwMode="gray">
            <a:xfrm>
              <a:off x="6957856" y="3500786"/>
              <a:ext cx="637647" cy="646069"/>
              <a:chOff x="3183" y="2052"/>
              <a:chExt cx="401" cy="370"/>
            </a:xfrm>
            <a:grpFill/>
          </p:grpSpPr>
          <p:sp>
            <p:nvSpPr>
              <p:cNvPr id="373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4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5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6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7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8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9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0" name="Freeform 105"/>
            <p:cNvSpPr>
              <a:spLocks noChangeAspect="1"/>
            </p:cNvSpPr>
            <p:nvPr/>
          </p:nvSpPr>
          <p:spPr bwMode="gray">
            <a:xfrm>
              <a:off x="7991447" y="3762706"/>
              <a:ext cx="30213" cy="6984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1" name="Group 106"/>
            <p:cNvGrpSpPr>
              <a:grpSpLocks noChangeAspect="1"/>
            </p:cNvGrpSpPr>
            <p:nvPr/>
          </p:nvGrpSpPr>
          <p:grpSpPr bwMode="gray">
            <a:xfrm>
              <a:off x="8158411" y="3286012"/>
              <a:ext cx="283045" cy="352719"/>
              <a:chOff x="3938" y="1929"/>
              <a:chExt cx="178" cy="202"/>
            </a:xfrm>
            <a:grpFill/>
          </p:grpSpPr>
          <p:sp>
            <p:nvSpPr>
              <p:cNvPr id="369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0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1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2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1"/>
            <p:cNvSpPr>
              <a:spLocks noChangeAspect="1"/>
            </p:cNvSpPr>
            <p:nvPr/>
          </p:nvSpPr>
          <p:spPr bwMode="gray">
            <a:xfrm>
              <a:off x="8096396" y="3464118"/>
              <a:ext cx="60425" cy="99530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Freeform 112"/>
            <p:cNvSpPr>
              <a:spLocks noChangeAspect="1"/>
            </p:cNvSpPr>
            <p:nvPr/>
          </p:nvSpPr>
          <p:spPr bwMode="gray">
            <a:xfrm>
              <a:off x="7428538" y="3090445"/>
              <a:ext cx="551779" cy="296843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Freeform 113"/>
            <p:cNvSpPr>
              <a:spLocks noChangeAspect="1"/>
            </p:cNvSpPr>
            <p:nvPr/>
          </p:nvSpPr>
          <p:spPr bwMode="gray">
            <a:xfrm>
              <a:off x="7791090" y="3867474"/>
              <a:ext cx="41344" cy="40162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114"/>
            <p:cNvSpPr>
              <a:spLocks noChangeAspect="1"/>
            </p:cNvSpPr>
            <p:nvPr/>
          </p:nvSpPr>
          <p:spPr bwMode="gray">
            <a:xfrm>
              <a:off x="7180476" y="3050284"/>
              <a:ext cx="1068574" cy="815445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115"/>
            <p:cNvSpPr>
              <a:spLocks noChangeAspect="1"/>
            </p:cNvSpPr>
            <p:nvPr/>
          </p:nvSpPr>
          <p:spPr bwMode="gray">
            <a:xfrm>
              <a:off x="8066183" y="3352365"/>
              <a:ext cx="109720" cy="132706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7" name="Group 116"/>
            <p:cNvGrpSpPr>
              <a:grpSpLocks noChangeAspect="1"/>
            </p:cNvGrpSpPr>
            <p:nvPr/>
          </p:nvGrpSpPr>
          <p:grpSpPr bwMode="gray">
            <a:xfrm>
              <a:off x="6237522" y="1594009"/>
              <a:ext cx="2978333" cy="1802010"/>
              <a:chOff x="2730" y="960"/>
              <a:chExt cx="1873" cy="1032"/>
            </a:xfrm>
            <a:grpFill/>
          </p:grpSpPr>
          <p:grpSp>
            <p:nvGrpSpPr>
              <p:cNvPr id="352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56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7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9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0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1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2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3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4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5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6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7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8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3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4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5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Group 135"/>
            <p:cNvGrpSpPr>
              <a:grpSpLocks noChangeAspect="1"/>
            </p:cNvGrpSpPr>
            <p:nvPr/>
          </p:nvGrpSpPr>
          <p:grpSpPr bwMode="gray">
            <a:xfrm>
              <a:off x="6352012" y="3373319"/>
              <a:ext cx="648777" cy="644324"/>
              <a:chOff x="2802" y="1979"/>
              <a:chExt cx="408" cy="369"/>
            </a:xfrm>
            <a:grpFill/>
          </p:grpSpPr>
          <p:sp>
            <p:nvSpPr>
              <p:cNvPr id="323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4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49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0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1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5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6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347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7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45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6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8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9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43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0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1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41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2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2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3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4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5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39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6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7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8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9" name="Freeform 165"/>
            <p:cNvSpPr>
              <a:spLocks noChangeAspect="1"/>
            </p:cNvSpPr>
            <p:nvPr/>
          </p:nvSpPr>
          <p:spPr bwMode="gray">
            <a:xfrm>
              <a:off x="6654139" y="3392526"/>
              <a:ext cx="54065" cy="61115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Freeform 166"/>
            <p:cNvSpPr>
              <a:spLocks noChangeAspect="1"/>
            </p:cNvSpPr>
            <p:nvPr/>
          </p:nvSpPr>
          <p:spPr bwMode="gray">
            <a:xfrm>
              <a:off x="6708204" y="2983930"/>
              <a:ext cx="709202" cy="415580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Freeform 167"/>
            <p:cNvSpPr>
              <a:spLocks noChangeAspect="1"/>
            </p:cNvSpPr>
            <p:nvPr/>
          </p:nvSpPr>
          <p:spPr bwMode="gray">
            <a:xfrm>
              <a:off x="6592124" y="3334904"/>
              <a:ext cx="117670" cy="62861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Freeform 168"/>
            <p:cNvSpPr>
              <a:spLocks noChangeAspect="1"/>
            </p:cNvSpPr>
            <p:nvPr/>
          </p:nvSpPr>
          <p:spPr bwMode="gray">
            <a:xfrm>
              <a:off x="6873578" y="3280773"/>
              <a:ext cx="298946" cy="213028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Freeform 169"/>
            <p:cNvSpPr>
              <a:spLocks noChangeAspect="1"/>
            </p:cNvSpPr>
            <p:nvPr/>
          </p:nvSpPr>
          <p:spPr bwMode="gray">
            <a:xfrm>
              <a:off x="6811563" y="3354111"/>
              <a:ext cx="248062" cy="188582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4" name="Group 170"/>
            <p:cNvGrpSpPr>
              <a:grpSpLocks noChangeAspect="1"/>
            </p:cNvGrpSpPr>
            <p:nvPr/>
          </p:nvGrpSpPr>
          <p:grpSpPr bwMode="gray">
            <a:xfrm>
              <a:off x="6677991" y="3378557"/>
              <a:ext cx="96999" cy="85561"/>
              <a:chOff x="3007" y="1982"/>
              <a:chExt cx="61" cy="49"/>
            </a:xfrm>
            <a:grpFill/>
          </p:grpSpPr>
          <p:sp>
            <p:nvSpPr>
              <p:cNvPr id="321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2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173"/>
            <p:cNvSpPr>
              <a:spLocks noChangeAspect="1"/>
            </p:cNvSpPr>
            <p:nvPr/>
          </p:nvSpPr>
          <p:spPr bwMode="gray">
            <a:xfrm>
              <a:off x="5469486" y="2542159"/>
              <a:ext cx="190817" cy="143183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6" name="Group 222"/>
            <p:cNvGrpSpPr>
              <a:grpSpLocks noChangeAspect="1"/>
            </p:cNvGrpSpPr>
            <p:nvPr/>
          </p:nvGrpSpPr>
          <p:grpSpPr bwMode="gray">
            <a:xfrm>
              <a:off x="6083280" y="1594008"/>
              <a:ext cx="287816" cy="326528"/>
              <a:chOff x="3202" y="1036"/>
              <a:chExt cx="181" cy="187"/>
            </a:xfrm>
            <a:grpFill/>
          </p:grpSpPr>
          <p:sp>
            <p:nvSpPr>
              <p:cNvPr id="315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6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7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8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9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0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7" name="Freeform 229"/>
            <p:cNvSpPr>
              <a:spLocks noChangeAspect="1"/>
            </p:cNvSpPr>
            <p:nvPr/>
          </p:nvSpPr>
          <p:spPr bwMode="gray">
            <a:xfrm>
              <a:off x="5129196" y="2823286"/>
              <a:ext cx="6361" cy="69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Freeform 230"/>
            <p:cNvSpPr>
              <a:spLocks noChangeAspect="1"/>
            </p:cNvSpPr>
            <p:nvPr/>
          </p:nvSpPr>
          <p:spPr bwMode="gray">
            <a:xfrm>
              <a:off x="5467895" y="2189440"/>
              <a:ext cx="46115" cy="48892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Freeform 231"/>
            <p:cNvSpPr>
              <a:spLocks noChangeAspect="1"/>
            </p:cNvSpPr>
            <p:nvPr/>
          </p:nvSpPr>
          <p:spPr bwMode="gray">
            <a:xfrm>
              <a:off x="5407470" y="2302938"/>
              <a:ext cx="46115" cy="3492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Freeform 232"/>
            <p:cNvSpPr>
              <a:spLocks noChangeAspect="1"/>
            </p:cNvSpPr>
            <p:nvPr/>
          </p:nvSpPr>
          <p:spPr bwMode="gray">
            <a:xfrm>
              <a:off x="5130786" y="2818048"/>
              <a:ext cx="14312" cy="5239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233"/>
            <p:cNvSpPr>
              <a:spLocks noChangeAspect="1"/>
            </p:cNvSpPr>
            <p:nvPr/>
          </p:nvSpPr>
          <p:spPr bwMode="gray">
            <a:xfrm>
              <a:off x="4625121" y="1594008"/>
              <a:ext cx="965216" cy="1225786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Freeform 234"/>
            <p:cNvSpPr>
              <a:spLocks noChangeAspect="1"/>
            </p:cNvSpPr>
            <p:nvPr/>
          </p:nvSpPr>
          <p:spPr bwMode="gray">
            <a:xfrm>
              <a:off x="4939969" y="2344846"/>
              <a:ext cx="52475" cy="5762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Freeform 235"/>
            <p:cNvSpPr>
              <a:spLocks noChangeAspect="1"/>
            </p:cNvSpPr>
            <p:nvPr/>
          </p:nvSpPr>
          <p:spPr bwMode="gray">
            <a:xfrm>
              <a:off x="4695087" y="1848944"/>
              <a:ext cx="52475" cy="20954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4" name="Group 236"/>
            <p:cNvGrpSpPr>
              <a:grpSpLocks noChangeAspect="1"/>
            </p:cNvGrpSpPr>
            <p:nvPr/>
          </p:nvGrpSpPr>
          <p:grpSpPr bwMode="gray">
            <a:xfrm>
              <a:off x="4478828" y="4021134"/>
              <a:ext cx="809382" cy="1501675"/>
              <a:chOff x="1624" y="2350"/>
              <a:chExt cx="509" cy="860"/>
            </a:xfrm>
            <a:grpFill/>
          </p:grpSpPr>
          <p:sp>
            <p:nvSpPr>
              <p:cNvPr id="290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1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2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3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4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5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6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7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8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9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0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1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2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3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4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5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6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7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8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9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0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1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2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3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4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5" name="Freeform 262"/>
            <p:cNvSpPr>
              <a:spLocks noChangeAspect="1"/>
            </p:cNvSpPr>
            <p:nvPr/>
          </p:nvSpPr>
          <p:spPr bwMode="gray">
            <a:xfrm>
              <a:off x="4369109" y="3970497"/>
              <a:ext cx="74737" cy="8206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Freeform 263"/>
            <p:cNvSpPr>
              <a:spLocks noChangeAspect="1"/>
            </p:cNvSpPr>
            <p:nvPr/>
          </p:nvSpPr>
          <p:spPr bwMode="gray">
            <a:xfrm>
              <a:off x="4448616" y="4075265"/>
              <a:ext cx="101769" cy="47146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Freeform 264"/>
            <p:cNvSpPr>
              <a:spLocks noChangeAspect="1"/>
            </p:cNvSpPr>
            <p:nvPr/>
          </p:nvSpPr>
          <p:spPr bwMode="gray">
            <a:xfrm>
              <a:off x="4288012" y="3914620"/>
              <a:ext cx="68377" cy="82069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Freeform 265"/>
            <p:cNvSpPr>
              <a:spLocks noChangeAspect="1"/>
            </p:cNvSpPr>
            <p:nvPr/>
          </p:nvSpPr>
          <p:spPr bwMode="gray">
            <a:xfrm>
              <a:off x="4340487" y="3902397"/>
              <a:ext cx="19082" cy="506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Freeform 266"/>
            <p:cNvSpPr>
              <a:spLocks noChangeAspect="1"/>
            </p:cNvSpPr>
            <p:nvPr/>
          </p:nvSpPr>
          <p:spPr bwMode="gray">
            <a:xfrm>
              <a:off x="4326175" y="3982719"/>
              <a:ext cx="39754" cy="2444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Freeform 267"/>
            <p:cNvSpPr>
              <a:spLocks noChangeAspect="1"/>
            </p:cNvSpPr>
            <p:nvPr/>
          </p:nvSpPr>
          <p:spPr bwMode="gray">
            <a:xfrm>
              <a:off x="4399321" y="4045580"/>
              <a:ext cx="57245" cy="55876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Freeform 268"/>
            <p:cNvSpPr>
              <a:spLocks noChangeAspect="1"/>
            </p:cNvSpPr>
            <p:nvPr/>
          </p:nvSpPr>
          <p:spPr bwMode="gray">
            <a:xfrm>
              <a:off x="4337306" y="3951289"/>
              <a:ext cx="106540" cy="59369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Freeform 269"/>
            <p:cNvSpPr>
              <a:spLocks noChangeAspect="1"/>
            </p:cNvSpPr>
            <p:nvPr/>
          </p:nvSpPr>
          <p:spPr bwMode="gray">
            <a:xfrm>
              <a:off x="3855493" y="3602062"/>
              <a:ext cx="526337" cy="377165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03" name="Group 270"/>
            <p:cNvGrpSpPr>
              <a:grpSpLocks noChangeAspect="1"/>
            </p:cNvGrpSpPr>
            <p:nvPr/>
          </p:nvGrpSpPr>
          <p:grpSpPr bwMode="gray">
            <a:xfrm>
              <a:off x="2976146" y="2285477"/>
              <a:ext cx="1757105" cy="1480721"/>
              <a:chOff x="679" y="1356"/>
              <a:chExt cx="1105" cy="848"/>
            </a:xfrm>
            <a:grpFill/>
          </p:grpSpPr>
          <p:grpSp>
            <p:nvGrpSpPr>
              <p:cNvPr id="278" name="Group 271"/>
              <p:cNvGrpSpPr>
                <a:grpSpLocks noChangeAspect="1"/>
              </p:cNvGrpSpPr>
              <p:nvPr/>
            </p:nvGrpSpPr>
            <p:grpSpPr bwMode="gray">
              <a:xfrm>
                <a:off x="679" y="1356"/>
                <a:ext cx="411" cy="413"/>
                <a:chOff x="679" y="1356"/>
                <a:chExt cx="411" cy="413"/>
              </a:xfrm>
              <a:grpFill/>
            </p:grpSpPr>
            <p:sp>
              <p:nvSpPr>
                <p:cNvPr id="285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6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7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8" name="Freeform 275"/>
                <p:cNvSpPr>
                  <a:spLocks noChangeAspect="1"/>
                </p:cNvSpPr>
                <p:nvPr/>
              </p:nvSpPr>
              <p:spPr bwMode="gray">
                <a:xfrm>
                  <a:off x="679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9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9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80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1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2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3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4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4" name="Group 283"/>
            <p:cNvGrpSpPr>
              <a:grpSpLocks noChangeAspect="1"/>
            </p:cNvGrpSpPr>
            <p:nvPr/>
          </p:nvGrpSpPr>
          <p:grpSpPr bwMode="gray">
            <a:xfrm>
              <a:off x="3437287" y="1594008"/>
              <a:ext cx="1540846" cy="1784549"/>
              <a:chOff x="969" y="960"/>
              <a:chExt cx="969" cy="1022"/>
            </a:xfrm>
            <a:grpFill/>
          </p:grpSpPr>
          <p:sp>
            <p:nvSpPr>
              <p:cNvPr id="249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0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1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2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3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4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5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6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7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8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9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0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1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2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3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4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5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6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7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8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9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0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1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2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3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4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5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6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7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05" name="Freeform 313"/>
            <p:cNvSpPr>
              <a:spLocks noChangeAspect="1"/>
            </p:cNvSpPr>
            <p:nvPr/>
          </p:nvSpPr>
          <p:spPr bwMode="gray">
            <a:xfrm rot="21085610">
              <a:off x="4534484" y="3703338"/>
              <a:ext cx="12721" cy="6985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Freeform 314"/>
            <p:cNvSpPr>
              <a:spLocks noChangeAspect="1"/>
            </p:cNvSpPr>
            <p:nvPr/>
          </p:nvSpPr>
          <p:spPr bwMode="gray">
            <a:xfrm rot="21085610">
              <a:off x="4555155" y="3705084"/>
              <a:ext cx="1591" cy="17461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Freeform 315"/>
            <p:cNvSpPr>
              <a:spLocks noChangeAspect="1"/>
            </p:cNvSpPr>
            <p:nvPr/>
          </p:nvSpPr>
          <p:spPr bwMode="gray">
            <a:xfrm rot="21085610">
              <a:off x="4555155" y="3745245"/>
              <a:ext cx="3180" cy="1747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Freeform 316"/>
            <p:cNvSpPr>
              <a:spLocks noChangeAspect="1"/>
            </p:cNvSpPr>
            <p:nvPr/>
          </p:nvSpPr>
          <p:spPr bwMode="gray">
            <a:xfrm rot="21085610">
              <a:off x="4547205" y="3743499"/>
              <a:ext cx="6361" cy="20954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Freeform 317"/>
            <p:cNvSpPr>
              <a:spLocks noChangeAspect="1"/>
            </p:cNvSpPr>
            <p:nvPr/>
          </p:nvSpPr>
          <p:spPr bwMode="gray">
            <a:xfrm rot="21085610">
              <a:off x="4555155" y="3767945"/>
              <a:ext cx="1591" cy="1047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Freeform 318"/>
            <p:cNvSpPr>
              <a:spLocks noChangeAspect="1"/>
            </p:cNvSpPr>
            <p:nvPr/>
          </p:nvSpPr>
          <p:spPr bwMode="gray">
            <a:xfrm rot="21085610">
              <a:off x="4569467" y="3738260"/>
              <a:ext cx="1591" cy="13969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Freeform 319"/>
            <p:cNvSpPr>
              <a:spLocks noChangeAspect="1"/>
            </p:cNvSpPr>
            <p:nvPr/>
          </p:nvSpPr>
          <p:spPr bwMode="gray">
            <a:xfrm rot="21085610">
              <a:off x="4577417" y="3750484"/>
              <a:ext cx="4771" cy="15716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Freeform 320"/>
            <p:cNvSpPr>
              <a:spLocks noChangeAspect="1"/>
            </p:cNvSpPr>
            <p:nvPr/>
          </p:nvSpPr>
          <p:spPr bwMode="gray">
            <a:xfrm rot="21085610">
              <a:off x="4591729" y="3762706"/>
              <a:ext cx="3180" cy="349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Freeform 321"/>
            <p:cNvSpPr>
              <a:spLocks noChangeAspect="1"/>
            </p:cNvSpPr>
            <p:nvPr/>
          </p:nvSpPr>
          <p:spPr bwMode="gray">
            <a:xfrm rot="21085610">
              <a:off x="4585368" y="3778422"/>
              <a:ext cx="4771" cy="17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Freeform 322"/>
            <p:cNvSpPr>
              <a:spLocks noChangeAspect="1"/>
            </p:cNvSpPr>
            <p:nvPr/>
          </p:nvSpPr>
          <p:spPr bwMode="gray">
            <a:xfrm rot="21085610">
              <a:off x="4599679" y="3794137"/>
              <a:ext cx="4771" cy="15716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Freeform 323"/>
            <p:cNvSpPr>
              <a:spLocks noChangeAspect="1"/>
            </p:cNvSpPr>
            <p:nvPr/>
          </p:nvSpPr>
          <p:spPr bwMode="gray">
            <a:xfrm rot="21085610">
              <a:off x="4612400" y="3804613"/>
              <a:ext cx="4771" cy="1747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Freeform 324"/>
            <p:cNvSpPr>
              <a:spLocks noChangeAspect="1"/>
            </p:cNvSpPr>
            <p:nvPr/>
          </p:nvSpPr>
          <p:spPr bwMode="gray">
            <a:xfrm rot="21085610">
              <a:off x="4623532" y="3811598"/>
              <a:ext cx="9541" cy="6985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Freeform 325"/>
            <p:cNvSpPr>
              <a:spLocks noChangeAspect="1"/>
            </p:cNvSpPr>
            <p:nvPr/>
          </p:nvSpPr>
          <p:spPr bwMode="gray">
            <a:xfrm rot="21085610">
              <a:off x="4610810" y="3830806"/>
              <a:ext cx="6361" cy="1047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Freeform 326"/>
            <p:cNvSpPr>
              <a:spLocks noChangeAspect="1"/>
            </p:cNvSpPr>
            <p:nvPr/>
          </p:nvSpPr>
          <p:spPr bwMode="gray">
            <a:xfrm rot="21085610">
              <a:off x="4553565" y="3766198"/>
              <a:ext cx="3180" cy="523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Freeform 327"/>
            <p:cNvSpPr>
              <a:spLocks noChangeAspect="1"/>
            </p:cNvSpPr>
            <p:nvPr/>
          </p:nvSpPr>
          <p:spPr bwMode="gray">
            <a:xfrm rot="21085610">
              <a:off x="4521763" y="3748737"/>
              <a:ext cx="1591" cy="6985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Freeform 328"/>
            <p:cNvSpPr>
              <a:spLocks noChangeAspect="1"/>
            </p:cNvSpPr>
            <p:nvPr/>
          </p:nvSpPr>
          <p:spPr bwMode="gray">
            <a:xfrm rot="21085610">
              <a:off x="4518582" y="3757468"/>
              <a:ext cx="3180" cy="349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Freeform 329"/>
            <p:cNvSpPr>
              <a:spLocks noChangeAspect="1"/>
            </p:cNvSpPr>
            <p:nvPr/>
          </p:nvSpPr>
          <p:spPr bwMode="gray">
            <a:xfrm rot="21085610">
              <a:off x="4509041" y="3760961"/>
              <a:ext cx="6361" cy="6985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Freeform 330"/>
            <p:cNvSpPr>
              <a:spLocks noChangeAspect="1"/>
            </p:cNvSpPr>
            <p:nvPr/>
          </p:nvSpPr>
          <p:spPr bwMode="gray">
            <a:xfrm rot="20552049">
              <a:off x="4551975" y="3911128"/>
              <a:ext cx="23853" cy="19208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Freeform 331"/>
            <p:cNvSpPr>
              <a:spLocks noChangeAspect="1"/>
            </p:cNvSpPr>
            <p:nvPr/>
          </p:nvSpPr>
          <p:spPr bwMode="gray">
            <a:xfrm rot="20552049">
              <a:off x="4617171" y="3848267"/>
              <a:ext cx="38163" cy="57623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Freeform 332"/>
            <p:cNvSpPr>
              <a:spLocks noChangeAspect="1"/>
            </p:cNvSpPr>
            <p:nvPr/>
          </p:nvSpPr>
          <p:spPr bwMode="gray">
            <a:xfrm rot="20552049">
              <a:off x="4731661" y="3883190"/>
              <a:ext cx="1591" cy="174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Freeform 333"/>
            <p:cNvSpPr>
              <a:spLocks noChangeAspect="1"/>
            </p:cNvSpPr>
            <p:nvPr/>
          </p:nvSpPr>
          <p:spPr bwMode="gray">
            <a:xfrm rot="20552049">
              <a:off x="4753923" y="3930335"/>
              <a:ext cx="3180" cy="122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Freeform 334"/>
            <p:cNvSpPr>
              <a:spLocks noChangeAspect="1"/>
            </p:cNvSpPr>
            <p:nvPr/>
          </p:nvSpPr>
          <p:spPr bwMode="gray">
            <a:xfrm rot="20552049">
              <a:off x="4777775" y="4015896"/>
              <a:ext cx="3180" cy="523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Freeform 335"/>
            <p:cNvSpPr>
              <a:spLocks noChangeAspect="1"/>
            </p:cNvSpPr>
            <p:nvPr/>
          </p:nvSpPr>
          <p:spPr bwMode="gray">
            <a:xfrm rot="20552049">
              <a:off x="4771414" y="4031611"/>
              <a:ext cx="9541" cy="17461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Freeform 336"/>
            <p:cNvSpPr>
              <a:spLocks noChangeAspect="1"/>
            </p:cNvSpPr>
            <p:nvPr/>
          </p:nvSpPr>
          <p:spPr bwMode="gray">
            <a:xfrm rot="20552049">
              <a:off x="4598089" y="3855252"/>
              <a:ext cx="1591" cy="349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29" name="Group 337"/>
            <p:cNvGrpSpPr>
              <a:grpSpLocks noChangeAspect="1"/>
            </p:cNvGrpSpPr>
            <p:nvPr/>
          </p:nvGrpSpPr>
          <p:grpSpPr bwMode="gray">
            <a:xfrm>
              <a:off x="4590138" y="3858744"/>
              <a:ext cx="28623" cy="48892"/>
              <a:chOff x="1694" y="2257"/>
              <a:chExt cx="18" cy="28"/>
            </a:xfrm>
            <a:grpFill/>
          </p:grpSpPr>
          <p:sp>
            <p:nvSpPr>
              <p:cNvPr id="247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8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0" name="Freeform 340"/>
            <p:cNvSpPr>
              <a:spLocks noChangeAspect="1"/>
            </p:cNvSpPr>
            <p:nvPr/>
          </p:nvSpPr>
          <p:spPr bwMode="gray">
            <a:xfrm rot="20552049">
              <a:off x="4668055" y="3869221"/>
              <a:ext cx="15901" cy="13969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Freeform 341"/>
            <p:cNvSpPr>
              <a:spLocks noChangeAspect="1"/>
            </p:cNvSpPr>
            <p:nvPr/>
          </p:nvSpPr>
          <p:spPr bwMode="gray">
            <a:xfrm rot="20552049">
              <a:off x="4765054" y="3970497"/>
              <a:ext cx="0" cy="523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Freeform 342"/>
            <p:cNvSpPr>
              <a:spLocks noChangeAspect="1"/>
            </p:cNvSpPr>
            <p:nvPr/>
          </p:nvSpPr>
          <p:spPr bwMode="gray">
            <a:xfrm rot="20552049">
              <a:off x="4738022" y="3897159"/>
              <a:ext cx="4771" cy="1222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Freeform 343"/>
            <p:cNvSpPr>
              <a:spLocks noChangeAspect="1"/>
            </p:cNvSpPr>
            <p:nvPr/>
          </p:nvSpPr>
          <p:spPr bwMode="gray">
            <a:xfrm rot="20552049">
              <a:off x="4691907" y="3865729"/>
              <a:ext cx="0" cy="174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Freeform 344"/>
            <p:cNvSpPr>
              <a:spLocks noChangeAspect="1"/>
            </p:cNvSpPr>
            <p:nvPr/>
          </p:nvSpPr>
          <p:spPr bwMode="gray">
            <a:xfrm rot="20552049">
              <a:off x="4695087" y="3879698"/>
              <a:ext cx="1591" cy="3492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Freeform 345"/>
            <p:cNvSpPr>
              <a:spLocks noChangeAspect="1"/>
            </p:cNvSpPr>
            <p:nvPr/>
          </p:nvSpPr>
          <p:spPr bwMode="gray">
            <a:xfrm rot="20552049">
              <a:off x="4745972" y="3916366"/>
              <a:ext cx="3180" cy="87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Freeform 346"/>
            <p:cNvSpPr>
              <a:spLocks noChangeAspect="1"/>
            </p:cNvSpPr>
            <p:nvPr/>
          </p:nvSpPr>
          <p:spPr bwMode="gray">
            <a:xfrm rot="20552049">
              <a:off x="4765054" y="3998435"/>
              <a:ext cx="1591" cy="523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Freeform 347"/>
            <p:cNvSpPr>
              <a:spLocks noChangeAspect="1"/>
            </p:cNvSpPr>
            <p:nvPr/>
          </p:nvSpPr>
          <p:spPr bwMode="gray">
            <a:xfrm rot="20552049">
              <a:off x="4459747" y="3806360"/>
              <a:ext cx="117670" cy="85561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Freeform 348"/>
            <p:cNvSpPr>
              <a:spLocks noChangeAspect="1"/>
            </p:cNvSpPr>
            <p:nvPr/>
          </p:nvSpPr>
          <p:spPr bwMode="gray">
            <a:xfrm rot="20552049">
              <a:off x="4478828" y="3851760"/>
              <a:ext cx="4771" cy="10477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Freeform 349"/>
            <p:cNvSpPr>
              <a:spLocks noChangeAspect="1"/>
            </p:cNvSpPr>
            <p:nvPr/>
          </p:nvSpPr>
          <p:spPr bwMode="gray">
            <a:xfrm rot="20552049">
              <a:off x="4521763" y="3816837"/>
              <a:ext cx="11131" cy="15716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0" name="Freeform 350"/>
            <p:cNvSpPr>
              <a:spLocks noChangeAspect="1"/>
            </p:cNvSpPr>
            <p:nvPr/>
          </p:nvSpPr>
          <p:spPr bwMode="gray">
            <a:xfrm rot="20552049">
              <a:off x="4720530" y="3879698"/>
              <a:ext cx="0" cy="5239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1" name="Freeform 351"/>
            <p:cNvSpPr>
              <a:spLocks noChangeAspect="1"/>
            </p:cNvSpPr>
            <p:nvPr/>
          </p:nvSpPr>
          <p:spPr bwMode="gray">
            <a:xfrm rot="20552049">
              <a:off x="4761873" y="3953035"/>
              <a:ext cx="1591" cy="698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42" name="Group 362"/>
            <p:cNvGrpSpPr/>
            <p:nvPr/>
          </p:nvGrpSpPr>
          <p:grpSpPr bwMode="gray">
            <a:xfrm>
              <a:off x="5717548" y="2301193"/>
              <a:ext cx="880939" cy="1220548"/>
              <a:chOff x="4580731" y="1911697"/>
              <a:chExt cx="879476" cy="1109663"/>
            </a:xfrm>
            <a:grpFill/>
          </p:grpSpPr>
          <p:sp>
            <p:nvSpPr>
              <p:cNvPr id="198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9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0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01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44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2" name="Freeform 201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3" name="Freeform 202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4" name="Freeform 203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5" name="Freeform 204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6" name="Freeform 205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7" name="Freeform 206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8" name="Freeform 207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09" name="Group 208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42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0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40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1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2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3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4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15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38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6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7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8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9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0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1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2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3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4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5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6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7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8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9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0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1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2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3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4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35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36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3" name="Group 368"/>
            <p:cNvGrpSpPr/>
            <p:nvPr/>
          </p:nvGrpSpPr>
          <p:grpSpPr bwMode="gray">
            <a:xfrm>
              <a:off x="5591926" y="3492056"/>
              <a:ext cx="1198965" cy="1473737"/>
              <a:chOff x="4455318" y="2994372"/>
              <a:chExt cx="1196974" cy="1339850"/>
            </a:xfrm>
            <a:grpFill/>
          </p:grpSpPr>
          <p:sp>
            <p:nvSpPr>
              <p:cNvPr id="144" name="Freeform 14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" name="Freeform 14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6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47" name="Freeform 14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 14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14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14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15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15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15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15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 15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 15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 15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15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15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15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 16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 16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 16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16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66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96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7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67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1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93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94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5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sp>
        <p:nvSpPr>
          <p:cNvPr id="11" name="Oval 10"/>
          <p:cNvSpPr/>
          <p:nvPr/>
        </p:nvSpPr>
        <p:spPr>
          <a:xfrm>
            <a:off x="1560771" y="2679094"/>
            <a:ext cx="542261" cy="5422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73190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Arc 12"/>
          <p:cNvSpPr/>
          <p:nvPr/>
        </p:nvSpPr>
        <p:spPr>
          <a:xfrm>
            <a:off x="1018510" y="3636909"/>
            <a:ext cx="1637414" cy="1637414"/>
          </a:xfrm>
          <a:prstGeom prst="arc">
            <a:avLst>
              <a:gd name="adj1" fmla="val 16200000"/>
              <a:gd name="adj2" fmla="val 14046827"/>
            </a:avLst>
          </a:pr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6584" y="3211608"/>
            <a:ext cx="0" cy="4572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1383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95%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4553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19" name="Oval 18"/>
          <p:cNvSpPr/>
          <p:nvPr/>
        </p:nvSpPr>
        <p:spPr>
          <a:xfrm>
            <a:off x="8578111" y="2679094"/>
            <a:ext cx="542261" cy="5422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74924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Arc 24"/>
          <p:cNvSpPr/>
          <p:nvPr/>
        </p:nvSpPr>
        <p:spPr>
          <a:xfrm>
            <a:off x="8035850" y="3636909"/>
            <a:ext cx="1637414" cy="1637414"/>
          </a:xfrm>
          <a:prstGeom prst="arc">
            <a:avLst>
              <a:gd name="adj1" fmla="val 16200000"/>
              <a:gd name="adj2" fmla="val 9379973"/>
            </a:avLst>
          </a:prstGeom>
          <a:noFill/>
          <a:ln w="762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843924" y="3211608"/>
            <a:ext cx="0" cy="45720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3117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POTENTIALS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6287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29" name="Oval 28"/>
          <p:cNvSpPr/>
          <p:nvPr/>
        </p:nvSpPr>
        <p:spPr>
          <a:xfrm>
            <a:off x="5069441" y="2679094"/>
            <a:ext cx="542261" cy="5422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24057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527180" y="3636909"/>
            <a:ext cx="1637414" cy="1637414"/>
          </a:xfrm>
          <a:prstGeom prst="arc">
            <a:avLst>
              <a:gd name="adj1" fmla="val 16200000"/>
              <a:gd name="adj2" fmla="val 4184393"/>
            </a:avLst>
          </a:prstGeom>
          <a:noFill/>
          <a:ln w="762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35254" y="3211608"/>
            <a:ext cx="0" cy="4572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250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45%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5420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392" name="Rectangle 391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</a:p>
        </p:txBody>
      </p:sp>
      <p:sp>
        <p:nvSpPr>
          <p:cNvPr id="394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5430" y="2012616"/>
            <a:ext cx="69940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professional communities for extensive </a:t>
            </a:r>
            <a:r>
              <a:rPr lang="en-US" sz="900" b="1">
                <a:solidFill>
                  <a:schemeClr val="accent1"/>
                </a:solidFill>
                <a:cs typeface="+mn-ea"/>
                <a:sym typeface="+mn-lt"/>
              </a:rPr>
              <a:t>functionalities. </a:t>
            </a: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Conveniently drive professional communities for extensive functionalities. </a:t>
            </a: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9544" y="4209571"/>
            <a:ext cx="27432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5263" y="4142579"/>
            <a:ext cx="50942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professional communities for extensive functionalities. </a:t>
            </a: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Conveniently drive professional communities for extensive functionalities. </a:t>
            </a: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2316" y="1217773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COMPANY SLOGUN TEXT HERE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02572" y="2369403"/>
            <a:ext cx="2618598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cs typeface="+mn-ea"/>
                <a:sym typeface="+mn-lt"/>
              </a:rPr>
              <a:t>预备知识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10184" y="3200400"/>
            <a:ext cx="42430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生命周期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(Lifetime)</a:t>
            </a: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096000" y="3943072"/>
            <a:ext cx="455725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Early-bind</a:t>
            </a:r>
            <a:r>
              <a:rPr lang="zh-CN" altLang="en-US" sz="140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，</a:t>
            </a:r>
            <a:r>
              <a:rPr lang="en-US" altLang="zh-CN" sz="140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Late-Bind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Variance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Contravariant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CoVariant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Subtype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888352" y="636436"/>
            <a:ext cx="241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Variance(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型变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501775"/>
            <a:ext cx="6783705" cy="438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Rust</a:t>
            </a:r>
            <a:r>
              <a:rPr lang="zh-CN" altLang="zh-CN" dirty="0"/>
              <a:t>有三种类型的型变：不变</a:t>
            </a:r>
            <a:r>
              <a:rPr lang="en-US" altLang="zh-CN" dirty="0"/>
              <a:t>(Invariance), </a:t>
            </a:r>
            <a:r>
              <a:rPr lang="zh-CN" altLang="zh-CN" dirty="0"/>
              <a:t>协变</a:t>
            </a:r>
            <a:r>
              <a:rPr lang="en-US" altLang="zh-CN" dirty="0"/>
              <a:t>(Covariance), </a:t>
            </a:r>
            <a:r>
              <a:rPr lang="zh-CN" altLang="zh-CN" dirty="0"/>
              <a:t>和逆变</a:t>
            </a:r>
            <a:r>
              <a:rPr lang="en-US" altLang="zh-CN" dirty="0"/>
              <a:t>(Contravariance)</a:t>
            </a:r>
            <a:r>
              <a:rPr lang="zh-CN" altLang="zh-CN" dirty="0"/>
              <a:t>。</a:t>
            </a:r>
            <a:r>
              <a:rPr lang="zh-CN" altLang="zh-CN" u="sng" dirty="0"/>
              <a:t>假设</a:t>
            </a:r>
            <a:r>
              <a:rPr lang="en-US" altLang="zh-CN" dirty="0"/>
              <a:t>2</a:t>
            </a:r>
            <a:r>
              <a:rPr lang="zh-CN" altLang="zh-CN" dirty="0"/>
              <a:t>种类型</a:t>
            </a:r>
            <a:r>
              <a:rPr lang="en-US" altLang="zh-CN" dirty="0"/>
              <a:t>Sub</a:t>
            </a:r>
            <a:r>
              <a:rPr lang="zh-CN" altLang="zh-CN" dirty="0"/>
              <a:t>和</a:t>
            </a:r>
            <a:r>
              <a:rPr lang="en-US" altLang="zh-CN" dirty="0"/>
              <a:t>Super, </a:t>
            </a:r>
            <a:r>
              <a:rPr lang="zh-CN" altLang="zh-CN" dirty="0"/>
              <a:t>而且</a:t>
            </a:r>
            <a:r>
              <a:rPr lang="en-US" altLang="zh-CN" dirty="0"/>
              <a:t> Sub</a:t>
            </a:r>
            <a:r>
              <a:rPr lang="zh-CN" altLang="zh-CN" dirty="0"/>
              <a:t>是</a:t>
            </a:r>
            <a:r>
              <a:rPr lang="en-US" altLang="zh-CN" dirty="0"/>
              <a:t>Super</a:t>
            </a:r>
            <a:r>
              <a:rPr lang="zh-CN" altLang="zh-CN" dirty="0"/>
              <a:t>的子类型：</a:t>
            </a:r>
            <a:endParaRPr lang="en-US" altLang="zh-CN" dirty="0"/>
          </a:p>
          <a:p>
            <a:endParaRPr lang="zh-CN" altLang="zh-CN" dirty="0"/>
          </a:p>
          <a:p>
            <a:pPr lvl="0"/>
            <a:r>
              <a:rPr lang="zh-CN" altLang="zh-CN" dirty="0"/>
              <a:t>如果</a:t>
            </a:r>
            <a:r>
              <a:rPr lang="en-US" altLang="zh-CN" dirty="0"/>
              <a:t>F&lt;Sub&gt; </a:t>
            </a:r>
            <a:r>
              <a:rPr lang="zh-CN" altLang="zh-CN" dirty="0"/>
              <a:t>是</a:t>
            </a:r>
            <a:r>
              <a:rPr lang="en-US" altLang="zh-CN" dirty="0"/>
              <a:t>F&lt;Super&gt;</a:t>
            </a:r>
            <a:r>
              <a:rPr lang="zh-CN" altLang="zh-CN" dirty="0"/>
              <a:t>的子类型</a:t>
            </a:r>
            <a:r>
              <a:rPr lang="en-US" altLang="zh-CN" dirty="0"/>
              <a:t> (</a:t>
            </a:r>
            <a:r>
              <a:rPr lang="zh-CN" altLang="zh-CN" dirty="0"/>
              <a:t>子类型属性被称为</a:t>
            </a:r>
            <a:r>
              <a:rPr lang="en-US" altLang="zh-CN" dirty="0"/>
              <a:t>passed through)</a:t>
            </a:r>
            <a:r>
              <a:rPr lang="zh-CN" altLang="zh-CN" dirty="0"/>
              <a:t>，</a:t>
            </a:r>
            <a:r>
              <a:rPr lang="en-US" altLang="zh-CN" dirty="0"/>
              <a:t>F</a:t>
            </a:r>
            <a:r>
              <a:rPr lang="zh-CN" altLang="zh-CN" dirty="0"/>
              <a:t>是写变</a:t>
            </a:r>
          </a:p>
          <a:p>
            <a:pPr lvl="0"/>
            <a:r>
              <a:rPr lang="zh-CN" altLang="zh-CN" dirty="0"/>
              <a:t>如果</a:t>
            </a:r>
            <a:r>
              <a:rPr lang="en-US" altLang="zh-CN" dirty="0"/>
              <a:t>F&lt;Super&gt;</a:t>
            </a:r>
            <a:r>
              <a:rPr lang="zh-CN" altLang="zh-CN" dirty="0"/>
              <a:t>是</a:t>
            </a:r>
            <a:r>
              <a:rPr lang="en-US" altLang="zh-CN" dirty="0"/>
              <a:t>F&lt;Sub&gt;</a:t>
            </a:r>
            <a:r>
              <a:rPr lang="zh-CN" altLang="zh-CN" dirty="0"/>
              <a:t>的</a:t>
            </a:r>
            <a:r>
              <a:rPr lang="en-US" altLang="zh-CN" dirty="0"/>
              <a:t> </a:t>
            </a:r>
            <a:r>
              <a:rPr lang="zh-CN" altLang="zh-CN" dirty="0"/>
              <a:t>子类型</a:t>
            </a:r>
            <a:r>
              <a:rPr lang="en-US" altLang="zh-CN" dirty="0"/>
              <a:t>(</a:t>
            </a:r>
            <a:r>
              <a:rPr lang="zh-CN" altLang="zh-CN" dirty="0"/>
              <a:t>子类型属性被称为</a:t>
            </a:r>
            <a:r>
              <a:rPr lang="en-US" altLang="zh-CN" dirty="0"/>
              <a:t>"inverted")</a:t>
            </a:r>
            <a:r>
              <a:rPr lang="zh-CN" altLang="zh-CN" dirty="0"/>
              <a:t>，</a:t>
            </a:r>
            <a:r>
              <a:rPr lang="en-US" altLang="zh-CN" dirty="0"/>
              <a:t>F</a:t>
            </a:r>
            <a:r>
              <a:rPr lang="zh-CN" altLang="zh-CN" dirty="0"/>
              <a:t>是逆变</a:t>
            </a:r>
          </a:p>
          <a:p>
            <a:pPr lvl="0"/>
            <a:r>
              <a:rPr lang="zh-CN" altLang="zh-CN" dirty="0"/>
              <a:t>否则，</a:t>
            </a:r>
            <a:r>
              <a:rPr lang="en-US" altLang="zh-CN" dirty="0"/>
              <a:t>F</a:t>
            </a:r>
            <a:r>
              <a:rPr lang="zh-CN" altLang="zh-CN" dirty="0"/>
              <a:t>是不变</a:t>
            </a:r>
            <a:r>
              <a:rPr lang="en-US" altLang="zh-CN" dirty="0"/>
              <a:t>(invariant),</a:t>
            </a:r>
            <a:r>
              <a:rPr lang="zh-CN" altLang="zh-CN" dirty="0"/>
              <a:t>即不存在子类型关系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865236" y="636436"/>
            <a:ext cx="246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不变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(Invariant)</a:t>
            </a: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432560"/>
            <a:ext cx="6449060" cy="1761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如果一个类型</a:t>
            </a:r>
            <a:r>
              <a:rPr lang="en-US" altLang="zh-CN" dirty="0"/>
              <a:t>T</a:t>
            </a:r>
            <a:r>
              <a:rPr lang="zh-CN" altLang="zh-CN" dirty="0"/>
              <a:t>是不变的，则表明将</a:t>
            </a:r>
            <a:r>
              <a:rPr lang="en-US" altLang="zh-CN" dirty="0"/>
              <a:t>T</a:t>
            </a:r>
            <a:r>
              <a:rPr lang="zh-CN" altLang="zh-CN" dirty="0"/>
              <a:t>改变为一个其子类型是不安全的。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可变引用就是不变的一个例子：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79C45C-0510-44DD-AE1C-7EAD7AF479AC}"/>
              </a:ext>
            </a:extLst>
          </p:cNvPr>
          <p:cNvSpPr txBox="1"/>
          <p:nvPr/>
        </p:nvSpPr>
        <p:spPr>
          <a:xfrm>
            <a:off x="5007235" y="3661564"/>
            <a:ext cx="6096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+mn-ea"/>
              </a:rPr>
              <a:t>let x: &amp;</a:t>
            </a:r>
            <a:r>
              <a:rPr lang="en-US" altLang="zh-CN" sz="1600" dirty="0" err="1">
                <a:latin typeface="+mn-ea"/>
              </a:rPr>
              <a:t>mut</a:t>
            </a:r>
            <a:r>
              <a:rPr lang="en-US" altLang="zh-CN" sz="1600" dirty="0">
                <a:latin typeface="+mn-ea"/>
              </a:rPr>
              <a:t> i32 = &amp;</a:t>
            </a:r>
            <a:r>
              <a:rPr lang="en-US" altLang="zh-CN" sz="1600" dirty="0" err="1">
                <a:latin typeface="+mn-ea"/>
              </a:rPr>
              <a:t>mut</a:t>
            </a:r>
            <a:r>
              <a:rPr lang="en-US" altLang="zh-CN" sz="1600" dirty="0">
                <a:latin typeface="+mn-ea"/>
              </a:rPr>
              <a:t> 5;</a:t>
            </a:r>
            <a:endParaRPr lang="zh-CN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let y: &amp;</a:t>
            </a:r>
            <a:r>
              <a:rPr lang="en-US" altLang="zh-CN" sz="1600" dirty="0" err="1">
                <a:latin typeface="+mn-ea"/>
              </a:rPr>
              <a:t>mut</a:t>
            </a:r>
            <a:r>
              <a:rPr lang="en-US" altLang="zh-CN" sz="1600" dirty="0">
                <a:latin typeface="+mn-ea"/>
              </a:rPr>
              <a:t> u32 = x; // </a:t>
            </a:r>
            <a:r>
              <a:rPr lang="zh-CN" altLang="zh-CN" sz="1600" dirty="0">
                <a:latin typeface="+mn-ea"/>
              </a:rPr>
              <a:t>不安全，所以</a:t>
            </a:r>
            <a:r>
              <a:rPr lang="en-US" altLang="zh-CN" sz="1600" dirty="0">
                <a:latin typeface="+mn-ea"/>
              </a:rPr>
              <a:t>Rust</a:t>
            </a:r>
            <a:r>
              <a:rPr lang="zh-CN" altLang="zh-CN" sz="1600" dirty="0">
                <a:latin typeface="+mn-ea"/>
              </a:rPr>
              <a:t>编译器不允许</a:t>
            </a:r>
          </a:p>
        </p:txBody>
      </p:sp>
    </p:spTree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815928" y="636436"/>
            <a:ext cx="25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协变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(Covariant)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432560"/>
            <a:ext cx="6449060" cy="1761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如果一个类型</a:t>
            </a:r>
            <a:r>
              <a:rPr lang="en-US" altLang="zh-CN" dirty="0"/>
              <a:t>T</a:t>
            </a:r>
            <a:r>
              <a:rPr lang="zh-CN" altLang="zh-CN" dirty="0"/>
              <a:t>是协变的，则表明将</a:t>
            </a:r>
            <a:r>
              <a:rPr lang="en-US" altLang="zh-CN" dirty="0"/>
              <a:t>T</a:t>
            </a:r>
            <a:r>
              <a:rPr lang="zh-CN" altLang="zh-CN" dirty="0"/>
              <a:t>改变为一个其子类型是安全的。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不可变引用就是协变的一个例子</a:t>
            </a:r>
            <a:r>
              <a:rPr lang="en-US" altLang="zh-CN" dirty="0"/>
              <a:t>:</a:t>
            </a:r>
            <a:endParaRPr lang="zh-CN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79C45C-0510-44DD-AE1C-7EAD7AF479AC}"/>
              </a:ext>
            </a:extLst>
          </p:cNvPr>
          <p:cNvSpPr txBox="1"/>
          <p:nvPr/>
        </p:nvSpPr>
        <p:spPr>
          <a:xfrm>
            <a:off x="5007235" y="3661564"/>
            <a:ext cx="6096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1600" dirty="0"/>
              <a:t>let x: &amp;[i32] = &amp;[5];</a:t>
            </a:r>
            <a:endParaRPr lang="zh-CN" altLang="zh-CN" sz="1600" dirty="0"/>
          </a:p>
          <a:p>
            <a:r>
              <a:rPr lang="en-US" altLang="zh-CN" sz="1600" dirty="0"/>
              <a:t>let y: &amp;[u32] = x;  	// </a:t>
            </a:r>
            <a:r>
              <a:rPr lang="zh-CN" altLang="zh-CN" sz="1600" dirty="0"/>
              <a:t>安全，所以</a:t>
            </a:r>
            <a:r>
              <a:rPr lang="en-US" altLang="zh-CN" sz="1600" dirty="0"/>
              <a:t>Rust</a:t>
            </a:r>
            <a:r>
              <a:rPr lang="zh-CN" altLang="zh-CN" sz="1600" dirty="0"/>
              <a:t>编译器允许</a:t>
            </a:r>
          </a:p>
        </p:txBody>
      </p:sp>
    </p:spTree>
    <p:extLst>
      <p:ext uri="{BB962C8B-B14F-4D97-AF65-F5344CB8AC3E}">
        <p14:creationId xmlns:p14="http://schemas.microsoft.com/office/powerpoint/2010/main" val="63551392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511775" y="636436"/>
            <a:ext cx="3168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逆变(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ea"/>
              </a:rPr>
              <a:t>Contravariant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)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432560"/>
            <a:ext cx="6449060" cy="1761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如果一个类型</a:t>
            </a:r>
            <a:r>
              <a:rPr lang="en-US" altLang="zh-CN" dirty="0"/>
              <a:t>T</a:t>
            </a:r>
            <a:r>
              <a:rPr lang="zh-CN" altLang="zh-CN" dirty="0"/>
              <a:t>是逆变的，则表明将</a:t>
            </a:r>
            <a:r>
              <a:rPr lang="en-US" altLang="zh-CN" dirty="0"/>
              <a:t>T</a:t>
            </a:r>
            <a:r>
              <a:rPr lang="zh-CN" altLang="zh-CN" dirty="0"/>
              <a:t>改变为一个其父类型是安全的。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函数参数就是逆变的一个例子：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79C45C-0510-44DD-AE1C-7EAD7AF479AC}"/>
              </a:ext>
            </a:extLst>
          </p:cNvPr>
          <p:cNvSpPr txBox="1"/>
          <p:nvPr/>
        </p:nvSpPr>
        <p:spPr>
          <a:xfrm>
            <a:off x="5007235" y="3661564"/>
            <a:ext cx="6096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1600" dirty="0" err="1"/>
              <a:t>fn</a:t>
            </a:r>
            <a:r>
              <a:rPr lang="en-US" altLang="zh-CN" sz="1600" dirty="0"/>
              <a:t> foo(x: &amp;i32) { ... }</a:t>
            </a:r>
            <a:endParaRPr lang="zh-CN" altLang="zh-CN" sz="1600" dirty="0"/>
          </a:p>
          <a:p>
            <a:r>
              <a:rPr lang="en-US" altLang="zh-CN" sz="1600" dirty="0"/>
              <a:t>let bar: </a:t>
            </a:r>
            <a:r>
              <a:rPr lang="en-US" altLang="zh-CN" sz="1600" dirty="0" err="1"/>
              <a:t>fn</a:t>
            </a:r>
            <a:r>
              <a:rPr lang="en-US" altLang="zh-CN" sz="1600" dirty="0"/>
              <a:t>(&amp;u32) = foo; // </a:t>
            </a:r>
            <a:r>
              <a:rPr lang="zh-CN" altLang="zh-CN" sz="1600" dirty="0"/>
              <a:t>安全，所以</a:t>
            </a:r>
            <a:r>
              <a:rPr lang="en-US" altLang="zh-CN" sz="1600" dirty="0"/>
              <a:t>Rust</a:t>
            </a:r>
            <a:r>
              <a:rPr lang="zh-CN" altLang="zh-CN" sz="1600" dirty="0"/>
              <a:t>编译器允许</a:t>
            </a:r>
          </a:p>
        </p:txBody>
      </p:sp>
    </p:spTree>
    <p:extLst>
      <p:ext uri="{BB962C8B-B14F-4D97-AF65-F5344CB8AC3E}">
        <p14:creationId xmlns:p14="http://schemas.microsoft.com/office/powerpoint/2010/main" val="4066708154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0048" y="1217773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Summary</a:t>
            </a:r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44677" y="6364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总结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746D817-1732-49AE-8ACC-D88665365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67240"/>
              </p:ext>
            </p:extLst>
          </p:nvPr>
        </p:nvGraphicFramePr>
        <p:xfrm>
          <a:off x="4884819" y="1538961"/>
          <a:ext cx="5585957" cy="3028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863">
                  <a:extLst>
                    <a:ext uri="{9D8B030D-6E8A-4147-A177-3AD203B41FA5}">
                      <a16:colId xmlns:a16="http://schemas.microsoft.com/office/drawing/2014/main" val="2330190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7090355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3711630206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1880144920"/>
                    </a:ext>
                  </a:extLst>
                </a:gridCol>
              </a:tblGrid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'a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U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25039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&amp;'a T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173178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&amp;'a mut 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3868906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Box&lt;T&gt;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3732996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Vec&lt;T&gt;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8036655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UnsafeCell&lt;T&gt;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837985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Cell&lt;T&gt;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639597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fn</a:t>
                      </a:r>
                      <a:r>
                        <a:rPr lang="en-US" sz="1050" kern="0" dirty="0">
                          <a:effectLst/>
                        </a:rPr>
                        <a:t>(T) -&gt; U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contravariant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3526130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*const 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740251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*mut 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7135618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[T]</a:t>
                      </a:r>
                      <a:r>
                        <a:rPr lang="zh-CN" sz="1050" kern="0">
                          <a:effectLst/>
                        </a:rPr>
                        <a:t>和</a:t>
                      </a:r>
                      <a:r>
                        <a:rPr lang="en-US" sz="1050" kern="0">
                          <a:effectLst/>
                        </a:rPr>
                        <a:t>[T; n]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937908"/>
                  </a:ext>
                </a:extLst>
              </a:tr>
              <a:tr h="290395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std::marker::PhantomData&lt;T&gt;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covariant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161299"/>
                  </a:ext>
                </a:extLst>
              </a:tr>
              <a:tr h="228142"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dyn Trait&lt;T&gt; + 'a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invariant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174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19899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DE65960-8313-417B-B51D-4BDE9B09DC5A}"/>
              </a:ext>
            </a:extLst>
          </p:cNvPr>
          <p:cNvSpPr/>
          <p:nvPr/>
        </p:nvSpPr>
        <p:spPr>
          <a:xfrm>
            <a:off x="4884819" y="4960997"/>
            <a:ext cx="6096000" cy="14446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Vec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&lt;T&gt; 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和所有其他拥有所有权的指针和集合类型遵守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Box&lt;T&gt;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的规则</a:t>
            </a:r>
            <a:endParaRPr lang="zh-CN" altLang="zh-CN" sz="1200" kern="1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Cell&lt;T&gt; 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和其他拥有内部可变性的类型遵守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UnsafeCell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&lt;T&gt;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的规则</a:t>
            </a:r>
            <a:endParaRPr lang="zh-CN" altLang="zh-CN" sz="1200" kern="1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拥有内部可变性的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UnsafeCell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&lt;T&gt; 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和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 &amp;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mut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 T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具有同样的型变属性</a:t>
            </a:r>
            <a:endParaRPr lang="zh-CN" altLang="zh-CN" sz="1200" kern="1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*const T 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遵守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&amp;T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的规则</a:t>
            </a:r>
            <a:endParaRPr lang="zh-CN" altLang="zh-CN" sz="1200" kern="100" dirty="0">
              <a:latin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*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mut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 T 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遵守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&amp;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mut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 T (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或者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 </a:t>
            </a:r>
            <a:r>
              <a:rPr lang="en-US" altLang="zh-CN" sz="1200" kern="100" dirty="0" err="1">
                <a:solidFill>
                  <a:srgbClr val="0033CC"/>
                </a:solidFill>
                <a:latin typeface="+mn-ea"/>
              </a:rPr>
              <a:t>UnsafeCell</a:t>
            </a:r>
            <a:r>
              <a:rPr lang="en-US" altLang="zh-CN" sz="1200" kern="100" dirty="0">
                <a:solidFill>
                  <a:srgbClr val="0033CC"/>
                </a:solidFill>
                <a:latin typeface="+mn-ea"/>
              </a:rPr>
              <a:t>&lt;T&gt;)</a:t>
            </a:r>
            <a:r>
              <a:rPr lang="zh-CN" altLang="zh-CN" sz="1200" kern="100" dirty="0">
                <a:solidFill>
                  <a:srgbClr val="0033CC"/>
                </a:solidFill>
                <a:latin typeface="+mn-ea"/>
              </a:rPr>
              <a:t>的规则</a:t>
            </a:r>
            <a:endParaRPr lang="zh-CN" altLang="zh-CN" sz="1200" kern="100" dirty="0">
              <a:latin typeface="+mn-ea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3113" y="1217773"/>
            <a:ext cx="4857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Mutex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74920" y="150685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fn f&lt;'a&gt;() {}</a:t>
            </a:r>
          </a:p>
          <a:p>
            <a:r>
              <a:rPr lang="zh-CN" altLang="en-US"/>
              <a:t>fn g&lt;'a: 'a&gt;() {}</a:t>
            </a:r>
          </a:p>
          <a:p>
            <a:endParaRPr lang="zh-CN" altLang="en-US"/>
          </a:p>
          <a:p>
            <a:r>
              <a:rPr lang="zh-CN" altLang="en-US"/>
              <a:t>fn main() {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let pf = f::&lt;'static&gt; as fn();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let pg = g::&lt;'static&gt; as fn();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print!("{}", pf == pg);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064125" y="5132070"/>
            <a:ext cx="6096000" cy="337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800"/>
              <a:t>PS E:\projects\Rust Programming\sourcecode\chapter15\Quiz&gt; rustc .\mutex.rs </a:t>
            </a:r>
          </a:p>
          <a:p>
            <a:r>
              <a:rPr lang="zh-CN" altLang="en-US" sz="800"/>
              <a:t>PS E:\projects\Rust Programming\sourcecode\chapter15\Quiz&gt;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83010" y="6256020"/>
            <a:ext cx="28448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8031" y="1217773"/>
            <a:ext cx="5359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RwLock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74920" y="1516380"/>
            <a:ext cx="6096000" cy="2306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use std::sync::{RwLock, Arc, mpsc::channel};</a:t>
            </a:r>
          </a:p>
          <a:p>
            <a:r>
              <a:rPr lang="zh-CN" altLang="en-US" sz="1600"/>
              <a:t>pub fn main()  {</a:t>
            </a:r>
          </a:p>
          <a:p>
            <a:r>
              <a:rPr lang="zh-CN" altLang="en-US" sz="1600"/>
              <a:t>  let (tx, rx) = channel();</a:t>
            </a:r>
          </a:p>
          <a:p>
            <a:r>
              <a:rPr lang="zh-CN" altLang="en-US" sz="1600"/>
              <a:t>  let x = Arc::new(RwLock::new(tx));</a:t>
            </a:r>
          </a:p>
          <a:p>
            <a:r>
              <a:rPr lang="zh-CN" altLang="en-US" sz="1600"/>
              <a:t>  std::thread::spawn(move || {</a:t>
            </a:r>
          </a:p>
          <a:p>
            <a:r>
              <a:rPr lang="zh-CN" altLang="en-US" sz="1600"/>
              <a:t>      x.read().unwrap().send(4u8).unwrap(); </a:t>
            </a:r>
          </a:p>
          <a:p>
            <a:r>
              <a:rPr lang="zh-CN" altLang="en-US" sz="1600"/>
              <a:t>  });</a:t>
            </a:r>
          </a:p>
          <a:p>
            <a:r>
              <a:rPr lang="zh-CN" altLang="en-US" sz="1600"/>
              <a:t>  dbg!(rx.recv().unwrap());</a:t>
            </a:r>
          </a:p>
          <a:p>
            <a:r>
              <a:rPr lang="zh-CN" altLang="en-US" sz="1600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64125" y="3941445"/>
            <a:ext cx="6096000" cy="267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800" dirty="0"/>
              <a:t>PS E:\projects\Rust Programming\sourcecode\chapter15\Quiz&gt; rustc .\rwlock.rs</a:t>
            </a:r>
          </a:p>
          <a:p>
            <a:r>
              <a:rPr lang="zh-CN" altLang="en-US" sz="800" b="1" dirty="0">
                <a:solidFill>
                  <a:srgbClr val="FF0000"/>
                </a:solidFill>
              </a:rPr>
              <a:t>error[E0277]: `Sender&lt;u8&gt;` cannot be shared between threads safely</a:t>
            </a:r>
          </a:p>
          <a:p>
            <a:r>
              <a:rPr lang="zh-CN" altLang="en-US" sz="800" dirty="0"/>
              <a:t>   --&gt; .\rwlock.rs:8:3</a:t>
            </a:r>
          </a:p>
          <a:p>
            <a:r>
              <a:rPr lang="zh-CN" altLang="en-US" sz="800" dirty="0"/>
              <a:t>    |</a:t>
            </a:r>
          </a:p>
          <a:p>
            <a:r>
              <a:rPr lang="zh-CN" altLang="en-US" sz="800" dirty="0"/>
              <a:t>8   |   std::thread::spawn(move || {</a:t>
            </a:r>
          </a:p>
          <a:p>
            <a:r>
              <a:rPr lang="zh-CN" altLang="en-US" sz="800" dirty="0"/>
              <a:t>    |   ^^^^^^^^^^^^^^^^^^</a:t>
            </a:r>
            <a:r>
              <a:rPr lang="zh-CN" altLang="en-US" sz="800" dirty="0">
                <a:solidFill>
                  <a:srgbClr val="FF0000"/>
                </a:solidFill>
              </a:rPr>
              <a:t> `Sender&lt;u8&gt;` cannot be shared between threads safely</a:t>
            </a:r>
          </a:p>
          <a:p>
            <a:r>
              <a:rPr lang="zh-CN" altLang="en-US" sz="800" dirty="0"/>
              <a:t>    | </a:t>
            </a:r>
          </a:p>
          <a:p>
            <a:r>
              <a:rPr lang="zh-CN" altLang="en-US" sz="800" dirty="0"/>
              <a:t>   ::: C:\Users\Administrator\.rustup\toolchains\stable-2021-06-17-x86_64-pc-windows-msvc\lib/rustlib/src/rust\library\std\src\thread\mod.rs:624:8</a:t>
            </a:r>
          </a:p>
          <a:p>
            <a:r>
              <a:rPr lang="zh-CN" altLang="en-US" sz="800" dirty="0"/>
              <a:t>    |</a:t>
            </a:r>
          </a:p>
          <a:p>
            <a:r>
              <a:rPr lang="zh-CN" altLang="en-US" sz="800" dirty="0"/>
              <a:t>624 |     F: Send + 'static,</a:t>
            </a:r>
          </a:p>
          <a:p>
            <a:r>
              <a:rPr lang="zh-CN" altLang="en-US" sz="800" dirty="0"/>
              <a:t>    |        ---- required by this bound in `spawn`</a:t>
            </a:r>
          </a:p>
          <a:p>
            <a:r>
              <a:rPr lang="zh-CN" altLang="en-US" sz="800" dirty="0"/>
              <a:t>    |</a:t>
            </a:r>
          </a:p>
          <a:p>
            <a:r>
              <a:rPr lang="zh-CN" altLang="en-US" sz="800" b="1" dirty="0">
                <a:solidFill>
                  <a:srgbClr val="FF0000"/>
                </a:solidFill>
              </a:rPr>
              <a:t>    = help: the trait `Sync` is not implemented for `Sender&lt;u8&gt;`</a:t>
            </a:r>
          </a:p>
          <a:p>
            <a:r>
              <a:rPr lang="zh-CN" altLang="en-US" sz="800" b="1" dirty="0">
                <a:solidFill>
                  <a:srgbClr val="FF0000"/>
                </a:solidFill>
              </a:rPr>
              <a:t>    = note: required because of the requirements on the impl of `Sync` for `RwLock&lt;Sender&lt;u8&gt;&gt;`</a:t>
            </a:r>
          </a:p>
          <a:p>
            <a:r>
              <a:rPr lang="zh-CN" altLang="en-US" sz="800" b="1" dirty="0">
                <a:solidFill>
                  <a:srgbClr val="FF0000"/>
                </a:solidFill>
              </a:rPr>
              <a:t>    = note: required because of the requirements on the impl of `Send` for `Arc&lt;RwLock&lt;Sender&lt;u8&gt;&gt;&gt;`</a:t>
            </a:r>
          </a:p>
          <a:p>
            <a:r>
              <a:rPr lang="zh-CN" altLang="en-US" sz="800" b="1" dirty="0">
                <a:solidFill>
                  <a:srgbClr val="FF0000"/>
                </a:solidFill>
              </a:rPr>
              <a:t>    = note: required because it appears within the type `[closure@.\rwlock.rs:8:22: 10:4]`</a:t>
            </a:r>
          </a:p>
          <a:p>
            <a:endParaRPr lang="zh-CN" altLang="en-US" sz="800" dirty="0"/>
          </a:p>
          <a:p>
            <a:r>
              <a:rPr lang="zh-CN" altLang="en-US" sz="800" dirty="0"/>
              <a:t>error: aborting due to previous error</a:t>
            </a:r>
          </a:p>
          <a:p>
            <a:endParaRPr lang="zh-CN" altLang="en-US" sz="800" dirty="0"/>
          </a:p>
          <a:p>
            <a:r>
              <a:rPr lang="zh-CN" altLang="en-US" sz="800" dirty="0"/>
              <a:t>For more information about this error, try `rustc --explain E0277`.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75495" y="4956175"/>
            <a:ext cx="1137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？？？</a:t>
            </a:r>
          </a:p>
        </p:txBody>
      </p:sp>
    </p:spTree>
  </p:cSld>
  <p:clrMapOvr>
    <a:masterClrMapping/>
  </p:clrMapOvr>
  <p:transition spd="slow">
    <p:push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14598a5-aaed-4672-8ad0-eb3f6d0ad5ce"/>
  <p:tag name="COMMONDATA" val="eyJoZGlkIjoiMzc2N2U2ZDQ5ZDZhNGUyZDk2M2Q3MmZlYTJjNDEyM2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7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5595D5"/>
      </a:accent1>
      <a:accent2>
        <a:srgbClr val="5595D5"/>
      </a:accent2>
      <a:accent3>
        <a:srgbClr val="5595D5"/>
      </a:accent3>
      <a:accent4>
        <a:srgbClr val="5595D5"/>
      </a:accent4>
      <a:accent5>
        <a:srgbClr val="5595D5"/>
      </a:accent5>
      <a:accent6>
        <a:srgbClr val="5595D5"/>
      </a:accent6>
      <a:hlink>
        <a:srgbClr val="4B7FA7"/>
      </a:hlink>
      <a:folHlink>
        <a:srgbClr val="954F72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</TotalTime>
  <Words>2173</Words>
  <Application>Microsoft Office PowerPoint</Application>
  <PresentationFormat>宽屏</PresentationFormat>
  <Paragraphs>330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Administrator</cp:lastModifiedBy>
  <cp:revision>44</cp:revision>
  <dcterms:created xsi:type="dcterms:W3CDTF">2017-04-07T10:31:00Z</dcterms:created>
  <dcterms:modified xsi:type="dcterms:W3CDTF">2023-12-11T08:01:48Z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689ED005ADC444F2BDDB3F22B3E48779</vt:lpwstr>
  </property>
  <property fmtid="{D5CDD505-2E9C-101B-9397-08002B2CF9AE}" pid="3" name="KSOProductBuildVer">
    <vt:lpwstr>2052-12.1.0.15712</vt:lpwstr>
  </property>
</Properties>
</file>