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79" r:id="rId2"/>
    <p:sldId id="281" r:id="rId3"/>
    <p:sldId id="303" r:id="rId4"/>
    <p:sldId id="304" r:id="rId5"/>
    <p:sldId id="338" r:id="rId6"/>
    <p:sldId id="339" r:id="rId7"/>
    <p:sldId id="302" r:id="rId8"/>
    <p:sldId id="278" r:id="rId9"/>
    <p:sldId id="301" r:id="rId10"/>
    <p:sldId id="337" r:id="rId11"/>
    <p:sldId id="340" r:id="rId12"/>
    <p:sldId id="341" r:id="rId13"/>
    <p:sldId id="342" r:id="rId14"/>
    <p:sldId id="349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376" autoAdjust="0"/>
  </p:normalViewPr>
  <p:slideViewPr>
    <p:cSldViewPr snapToGrid="0" showGuides="1">
      <p:cViewPr varScale="1">
        <p:scale>
          <a:sx n="61" d="100"/>
          <a:sy n="61" d="100"/>
        </p:scale>
        <p:origin x="1254" y="66"/>
      </p:cViewPr>
      <p:guideLst>
        <p:guide orient="horz" pos="2162"/>
        <p:guide pos="3840"/>
      </p:guideLst>
    </p:cSldViewPr>
  </p:slideViewPr>
  <p:notesTextViewPr>
    <p:cViewPr>
      <p:scale>
        <a:sx n="1" d="1"/>
        <a:sy n="1" d="1"/>
      </p:scale>
      <p:origin x="0" y="-1932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9AC4C0-9773-4C3D-AD9B-336A44B164A4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B8CC2-32B0-4125-B326-8DF03F3532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intech.io/blog/understanding-implementing-rust-variance-lifetimes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https://smallcultfollowing.com/babysteps/blog/2013/10/29/intermingled-parameter-lists/#early--vs-late-bound-lifetimes</a:t>
            </a:r>
          </a:p>
          <a:p>
            <a:r>
              <a:rPr lang="zh-CN" altLang="en-US" dirty="0">
                <a:sym typeface="+mn-ea"/>
              </a:rPr>
              <a:t>https://users.rust-lang.org/t/what-is-the-meaning-of-a-a-in-rust-lifetime-parameters/53570/9</a:t>
            </a:r>
            <a:r>
              <a:rPr lang="en-US" altLang="zh-CN" dirty="0">
                <a:sym typeface="+mn-ea"/>
              </a:rPr>
              <a:t> </a:t>
            </a:r>
          </a:p>
          <a:p>
            <a:r>
              <a:rPr lang="en-US" altLang="zh-CN" dirty="0">
                <a:sym typeface="+mn-ea"/>
              </a:rPr>
              <a:t>https://users.rust-lang.org/t/why-do-i-need-a-useless-bound-a-a-is-this-a-bug-regarding-gats/69988/2 </a:t>
            </a:r>
          </a:p>
          <a:p>
            <a:r>
              <a:rPr lang="en-US" altLang="zh-CN" dirty="0">
                <a:sym typeface="+mn-ea"/>
              </a:rPr>
              <a:t>https://stackoverflow.com/questions/65535611/what-is-the-meaning-of-a-a-in-generic-lifetime-parameters</a:t>
            </a:r>
          </a:p>
          <a:p>
            <a:r>
              <a:rPr lang="en-US" altLang="zh-CN" dirty="0">
                <a:sym typeface="+mn-ea"/>
              </a:rPr>
              <a:t>https://haibane-tenshi.github.io/rust-early-and-late-bound-generics/ </a:t>
            </a:r>
          </a:p>
          <a:p>
            <a:r>
              <a:rPr lang="en-US" altLang="zh-CN" dirty="0">
                <a:sym typeface="+mn-ea"/>
              </a:rPr>
              <a:t>https://users.rust-lang.org/t/why-do-i-need-a-useless-bound-a-a-is-this-a-bug-regarding-gats/69988</a:t>
            </a:r>
          </a:p>
          <a:p>
            <a:r>
              <a:rPr lang="en-US" altLang="zh-CN" dirty="0">
                <a:sym typeface="+mn-ea"/>
              </a:rPr>
              <a:t>https://doc.rust-lang.org/reference/subtyping.html</a:t>
            </a:r>
          </a:p>
          <a:p>
            <a:r>
              <a:rPr lang="en-US" altLang="zh-CN" dirty="0">
                <a:sym typeface="+mn-ea"/>
              </a:rPr>
              <a:t>https://rustc-dev-guide.rust-lang.org/variance.html</a:t>
            </a:r>
          </a:p>
          <a:p>
            <a:r>
              <a:rPr lang="en-US" altLang="zh-CN" dirty="0">
                <a:sym typeface="+mn-ea"/>
              </a:rPr>
              <a:t>https://doc.rust-lang.org/nightly/nomicon/subtyping.html</a:t>
            </a:r>
          </a:p>
          <a:p>
            <a:r>
              <a:rPr lang="en-US" altLang="zh-CN" dirty="0">
                <a:sym typeface="+mn-ea"/>
              </a:rPr>
              <a:t>https://github.com/ehsanmok/van-rust-meetup/blob/master/type_system/subtyping.md</a:t>
            </a:r>
          </a:p>
          <a:p>
            <a:r>
              <a:rPr lang="en-US" altLang="zh-CN" dirty="0">
                <a:sym typeface="+mn-ea"/>
              </a:rPr>
              <a:t>https://rustc-dev-guide.rust-lang.org/variance.html</a:t>
            </a:r>
          </a:p>
          <a:p>
            <a:r>
              <a:rPr lang="en-US" altLang="zh-CN" dirty="0">
                <a:sym typeface="+mn-ea"/>
              </a:rPr>
              <a:t>https://featherweightmusings.blogspot.com/2014/03/subtyping-and-coercion-in-rust.html</a:t>
            </a:r>
          </a:p>
          <a:p>
            <a:r>
              <a:rPr lang="en-US" altLang="zh-CN" dirty="0">
                <a:sym typeface="+mn-ea"/>
              </a:rPr>
              <a:t>https://medium.com/@kennytm/variance-in-rust-964134dd5b3e#id_token=eyJhbGciOiJSUzI1NiIsImtpZCI6IjBlNzJkYTFkZjUwMWNhNmY3NTZiZjEwM2ZkN2M3MjAyOTQ3NzI1MDYiLCJ0eXAiOiJKV1QifQ.eyJpc3MiOiJodHRwczovL2FjY291bnRzLmdvb2dsZS5jb20iLCJhenAiOiIyMTYyOTYwMzU4MzQtazFrNnFlMDYwczJ0cDJhMmphbTRsamRjbXMwMHN0dGcuYXBwcy5nb29nbGV1c2VyY29udGVudC5jb20iLCJhdWQiOiIyMTYyOTYwMzU4MzQtazFrNnFlMDYwczJ0cDJhMmphbTRsamRjbXMwMHN0dGcuYXBwcy5nb29nbGV1c2VyY29udGVudC5jb20iLCJzdWIiOiIxMTA3OTc5ODkwNTExOTcyNTk0MTUiLCJlbWFpbCI6Imdhdmluemhlbmc3MzFAZ21haWwuY29tIiwiZW1haWxfdmVyaWZpZWQiOnRydWUsIm5iZiI6MTcwMTIzMzk2OSwibmFtZSI6Inl1IHpoZW5nIiwicGljdHVyZSI6Imh0dHBzOi8vbGgzLmdvb2dsZXVzZXJjb250ZW50LmNvbS9hL0FDZzhvY0lWYmFYQThtRXF2S1hWVnRzSnhlTVZiVDFBU0k0Zlpmb1YtMEJKdW1ZNz1zOTYtYyIsImdpdmVuX25hbWUiOiJ5dSIsImZhbWlseV9uYW1lIjoiemhlbmciLCJsb2NhbGUiOiJlbiIsImlhdCI6MTcwMTIzNDI2OSwiZXhwIjoxNzAxMjM3ODY5LCJqdGkiOiIyN2JlZDlkYzc4ODFiMWIzN2RjYTM3MzA3ZDBlNWE3NzIxODRmMmMzIn0.oA4Vof-PfswwAIkrgMlRwGMaAcmFLF5LDfgoqF2rYMgAHH-GkB61fAoJiBpJ2GOeplfFbZSx7ecmc1wxk1FpG8lU6LNZH4YtlpdI1brF9YgUHB7YWA5lalSVDYe-TviNYL-ZoEH_eD10NbgoLTyhUWq31e_QGtykIaNydQTjpZ-qxT2vXoOKpQHLrLPCEkHDLZabgzrUikNSEQQ2fvebf4qgvA8d-V-fW4b0rNb5BFwJffPdzvxjduSGbjYBLk2OIvTUGuP3JW9TdZ9ND89wFf41l8hpFFz1WoAYpJBDsagQnfjhXZNKsDFK0Bt5PrNX8skxH7dnbX2arZdUt3ZCqg</a:t>
            </a:r>
          </a:p>
          <a:p>
            <a:endParaRPr lang="en-US" altLang="zh-CN" dirty="0">
              <a:sym typeface="+mn-ea"/>
            </a:endParaRPr>
          </a:p>
          <a:p>
            <a:r>
              <a:rPr lang="en-US" altLang="zh-CN" dirty="0">
                <a:sym typeface="+mn-ea"/>
              </a:rPr>
              <a:t>https://web.mit.edu/rust-lang_v1.25/arch/amd64_ubuntu1404/share/doc/rust/html/nomicon/subtyping.html</a:t>
            </a:r>
          </a:p>
          <a:p>
            <a:r>
              <a:rPr lang="en-US" altLang="zh-CN" dirty="0">
                <a:sym typeface="+mn-ea"/>
              </a:rPr>
              <a:t>https://doc.rust-lang.org/nomicon/subtyping.html </a:t>
            </a:r>
          </a:p>
          <a:p>
            <a:r>
              <a:rPr lang="en-US" altLang="zh-CN" dirty="0">
                <a:sym typeface="+mn-ea"/>
              </a:rPr>
              <a:t>https://near.org/blog/understanding-rust-lifetimes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https://github.com/ehsanmok/van-rust-meetup/blob/master/type_system/subtyping.md</a:t>
            </a:r>
          </a:p>
          <a:p>
            <a:r>
              <a:rPr lang="zh-CN" altLang="en-US"/>
              <a:t>"G:\projects\projects003\rust\quiz11.pdf"</a:t>
            </a:r>
          </a:p>
          <a:p>
            <a:r>
              <a:rPr lang="zh-CN" altLang="en-US"/>
              <a:t>https://dtolnay.github.io/rust-quiz/11</a:t>
            </a:r>
          </a:p>
          <a:p>
            <a:r>
              <a:rPr lang="zh-CN" altLang="en-US"/>
              <a:t>https://www.youtube.com/watch?v=fI4RG_uq-WU</a:t>
            </a:r>
          </a:p>
          <a:p>
            <a:r>
              <a:rPr lang="zh-CN" altLang="en-US"/>
              <a:t>https://github.com/ehsanmok/van-rust-meetup/blob/master/type_system/subtyping.md</a:t>
            </a: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ym typeface="+mn-ea"/>
              </a:rPr>
              <a:t>A simpler way to think about this is to imagine if it would be safe to have multiple immutable references of type T being read from in parallel from multiple threads. 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ym typeface="+mn-ea"/>
              </a:rPr>
              <a:t>A simpler way to think about this is to imagine if it would be safe to have multiple immutable references of type T being read from in parallel from multiple threads.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813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 </a:t>
            </a:r>
            <a:r>
              <a:rPr lang="en-US" altLang="zh-CN" u="sng" dirty="0">
                <a:hlinkClick r:id="rId3"/>
              </a:rPr>
              <a:t>https://reintech.io/blog/understanding-implementing-rust-variance-lifetimes</a:t>
            </a:r>
            <a:r>
              <a:rPr lang="en-US" altLang="zh-CN" dirty="0"/>
              <a:t> 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6372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所以，在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函数中，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pf = f::&lt;'static&gt; as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，这样编译器报 </a:t>
            </a:r>
            <a:endParaRPr lang="zh-CN" altLang="en-US" dirty="0"/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错：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error: cannot specify lifetime arguments explicitly if late bound lifetime parameters are present </a:t>
            </a:r>
            <a:endParaRPr lang="en-US" altLang="zh-CN" dirty="0"/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。也就是说，不能通过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turbofish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操作符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::&lt;&gt;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指定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的⽣命周期 </a:t>
            </a:r>
            <a:endParaRPr lang="zh-CN" altLang="en-US" dirty="0"/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'static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，因为它是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late bound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，它是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invariant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的。所以，不能为其指 </a:t>
            </a:r>
            <a:endParaRPr lang="zh-CN" altLang="en-US" dirty="0"/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定⼦类型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'static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。将这⾏代码改成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pf = f as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就可以正常执 </a:t>
            </a:r>
            <a:endParaRPr lang="zh-CN" altLang="en-US" dirty="0"/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⾏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Quiz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代码了。 </a:t>
            </a:r>
            <a:endParaRPr lang="zh-CN" altLang="en-US" dirty="0"/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g&lt;'a: 'a&gt;() {}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Early bound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，所以允许协变，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 </a:t>
            </a:r>
            <a:endParaRPr lang="zh-CN" altLang="en-US" dirty="0"/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pg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g::&lt;'static&gt; as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指定了⼦类型⽣命周期参数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'static </a:t>
            </a:r>
            <a:endParaRPr lang="en-US" altLang="zh-CN" dirty="0"/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并不影响其⾏为。 </a:t>
            </a:r>
            <a:endParaRPr lang="zh-CN" altLang="en-US" dirty="0"/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但是，最终的⽐较结果会返回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。这是为什么呢？因为在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中，不能 </a:t>
            </a:r>
            <a:endParaRPr lang="zh-CN" altLang="en-US" dirty="0"/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随便⽐较函数指针。即便函数签名是⼀样的，但出于底层的优化策略，这 </a:t>
            </a:r>
            <a:endParaRPr lang="zh-CN" altLang="en-US" dirty="0"/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种⽐较会产⽣未定义⾏为。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B8CC2-32B0-4125-B326-8DF03F3532D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258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https://onesignal.com/blog/thread-safety-rust/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438569" y="364251"/>
            <a:ext cx="11314862" cy="845814"/>
            <a:chOff x="562641" y="364251"/>
            <a:chExt cx="11314862" cy="845814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 cstate="email"/>
            <a:stretch>
              <a:fillRect/>
            </a:stretch>
          </p:blipFill>
          <p:spPr>
            <a:xfrm>
              <a:off x="562641" y="364251"/>
              <a:ext cx="751794" cy="845814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email"/>
            <a:stretch>
              <a:fillRect/>
            </a:stretch>
          </p:blipFill>
          <p:spPr>
            <a:xfrm>
              <a:off x="11125709" y="364251"/>
              <a:ext cx="751794" cy="845814"/>
            </a:xfrm>
            <a:prstGeom prst="rect">
              <a:avLst/>
            </a:prstGeom>
          </p:spPr>
        </p:pic>
      </p:grpSp>
      <p:sp>
        <p:nvSpPr>
          <p:cNvPr id="5" name="椭圆 4"/>
          <p:cNvSpPr/>
          <p:nvPr userDrawn="1"/>
        </p:nvSpPr>
        <p:spPr>
          <a:xfrm>
            <a:off x="11379200" y="6314440"/>
            <a:ext cx="292100" cy="267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86759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035973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285187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534401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438569" y="364251"/>
            <a:ext cx="11314862" cy="845814"/>
            <a:chOff x="562641" y="364251"/>
            <a:chExt cx="11314862" cy="84581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email"/>
            <a:stretch>
              <a:fillRect/>
            </a:stretch>
          </p:blipFill>
          <p:spPr>
            <a:xfrm>
              <a:off x="562641" y="364251"/>
              <a:ext cx="751794" cy="845814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 cstate="email"/>
            <a:stretch>
              <a:fillRect/>
            </a:stretch>
          </p:blipFill>
          <p:spPr>
            <a:xfrm>
              <a:off x="11125709" y="364251"/>
              <a:ext cx="751794" cy="845814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86759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035973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438569" y="364251"/>
            <a:ext cx="11314862" cy="845814"/>
            <a:chOff x="562641" y="364251"/>
            <a:chExt cx="11314862" cy="84581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 cstate="email"/>
            <a:stretch>
              <a:fillRect/>
            </a:stretch>
          </p:blipFill>
          <p:spPr>
            <a:xfrm>
              <a:off x="562641" y="364251"/>
              <a:ext cx="751794" cy="845814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email"/>
            <a:stretch>
              <a:fillRect/>
            </a:stretch>
          </p:blipFill>
          <p:spPr>
            <a:xfrm>
              <a:off x="11125709" y="364251"/>
              <a:ext cx="751794" cy="845814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438569" y="364251"/>
            <a:ext cx="11314862" cy="845814"/>
            <a:chOff x="562641" y="364251"/>
            <a:chExt cx="11314862" cy="845814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 cstate="email"/>
            <a:stretch>
              <a:fillRect/>
            </a:stretch>
          </p:blipFill>
          <p:spPr>
            <a:xfrm>
              <a:off x="562641" y="364251"/>
              <a:ext cx="751794" cy="845814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email"/>
            <a:stretch>
              <a:fillRect/>
            </a:stretch>
          </p:blipFill>
          <p:spPr>
            <a:xfrm>
              <a:off x="11125709" y="364251"/>
              <a:ext cx="751794" cy="845814"/>
            </a:xfrm>
            <a:prstGeom prst="rect">
              <a:avLst/>
            </a:prstGeom>
          </p:spPr>
        </p:pic>
      </p:grpSp>
      <p:sp>
        <p:nvSpPr>
          <p:cNvPr id="5" name="矩形 4"/>
          <p:cNvSpPr/>
          <p:nvPr userDrawn="1"/>
        </p:nvSpPr>
        <p:spPr>
          <a:xfrm>
            <a:off x="8020" y="0"/>
            <a:ext cx="1218397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6612917" y="553415"/>
            <a:ext cx="5348589" cy="60174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438569" y="364251"/>
            <a:ext cx="11314862" cy="845814"/>
            <a:chOff x="562641" y="364251"/>
            <a:chExt cx="11314862" cy="845814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 cstate="email"/>
            <a:stretch>
              <a:fillRect/>
            </a:stretch>
          </p:blipFill>
          <p:spPr>
            <a:xfrm>
              <a:off x="562641" y="364251"/>
              <a:ext cx="751794" cy="845814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email"/>
            <a:stretch>
              <a:fillRect/>
            </a:stretch>
          </p:blipFill>
          <p:spPr>
            <a:xfrm>
              <a:off x="11125709" y="364251"/>
              <a:ext cx="751794" cy="845814"/>
            </a:xfrm>
            <a:prstGeom prst="rect">
              <a:avLst/>
            </a:prstGeom>
          </p:spPr>
        </p:pic>
      </p:grpSp>
      <p:sp>
        <p:nvSpPr>
          <p:cNvPr id="5" name="矩形 4"/>
          <p:cNvSpPr/>
          <p:nvPr userDrawn="1"/>
        </p:nvSpPr>
        <p:spPr>
          <a:xfrm>
            <a:off x="8020" y="0"/>
            <a:ext cx="1218397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154545" y="1165621"/>
            <a:ext cx="4092768" cy="460461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4.jpeg"/><Relationship Id="rId4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 txBox="1"/>
          <p:nvPr/>
        </p:nvSpPr>
        <p:spPr>
          <a:xfrm>
            <a:off x="695325" y="3562161"/>
            <a:ext cx="172339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chemeClr val="accent1"/>
                </a:solidFill>
                <a:cs typeface="+mn-ea"/>
                <a:sym typeface="+mn-lt"/>
              </a:rPr>
              <a:t>#1000</a:t>
            </a:r>
          </a:p>
        </p:txBody>
      </p:sp>
      <p:sp>
        <p:nvSpPr>
          <p:cNvPr id="9" name="矩形 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695325" y="4393158"/>
            <a:ext cx="6444384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生命周期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/lifetime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Early-bind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Late-bind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，逆变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/Contravariant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协变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/Covariant</a:t>
            </a:r>
          </a:p>
        </p:txBody>
      </p:sp>
      <p:sp>
        <p:nvSpPr>
          <p:cNvPr id="10" name="文本框 9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 txBox="1"/>
          <p:nvPr/>
        </p:nvSpPr>
        <p:spPr>
          <a:xfrm>
            <a:off x="695324" y="1761490"/>
            <a:ext cx="1109326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RUST Quiz 002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 rot="2707862">
            <a:off x="1332998" y="2069415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1" name="Freeform 7"/>
          <p:cNvSpPr/>
          <p:nvPr/>
        </p:nvSpPr>
        <p:spPr bwMode="auto">
          <a:xfrm rot="20889290">
            <a:off x="2924914" y="3330882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2" name="Freeform 7"/>
          <p:cNvSpPr/>
          <p:nvPr/>
        </p:nvSpPr>
        <p:spPr bwMode="auto">
          <a:xfrm rot="1460867">
            <a:off x="1305511" y="4440109"/>
            <a:ext cx="1018807" cy="1018806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3" name="Freeform 7"/>
          <p:cNvSpPr/>
          <p:nvPr/>
        </p:nvSpPr>
        <p:spPr bwMode="auto">
          <a:xfrm rot="2598298">
            <a:off x="2184785" y="3818290"/>
            <a:ext cx="627314" cy="627313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4" name="Freeform 7"/>
          <p:cNvSpPr/>
          <p:nvPr/>
        </p:nvSpPr>
        <p:spPr bwMode="auto">
          <a:xfrm rot="20676794">
            <a:off x="1256744" y="3848984"/>
            <a:ext cx="382523" cy="382522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67400" y="467041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86702" y="1217773"/>
            <a:ext cx="12186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Early Bind &amp; Late Bind</a:t>
            </a:r>
            <a:endParaRPr lang="en-US" sz="9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TextBox 39"/>
          <p:cNvSpPr txBox="1"/>
          <p:nvPr/>
        </p:nvSpPr>
        <p:spPr>
          <a:xfrm>
            <a:off x="5644675" y="63643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型变</a:t>
            </a:r>
            <a:endParaRPr lang="en-US" altLang="zh-CN" sz="28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74920" y="1506855"/>
            <a:ext cx="651891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// 'a , 'c 是Late bound，⽽'c 是Early bound</a:t>
            </a:r>
          </a:p>
          <a:p>
            <a:r>
              <a:rPr lang="zh-CN" altLang="en-US"/>
              <a:t>fn foo&lt;'a,'b,'c,T:Trait&lt;'b&gt;&gt;(...)</a:t>
            </a:r>
          </a:p>
          <a:p>
            <a:endParaRPr lang="zh-CN" altLang="en-US"/>
          </a:p>
          <a:p>
            <a:r>
              <a:rPr lang="zh-CN" altLang="en-US"/>
              <a:t>// 'b 是Late Bound，⽽'c 是Early bound</a:t>
            </a:r>
          </a:p>
          <a:p>
            <a:r>
              <a:rPr lang="zh-CN" altLang="en-US"/>
              <a:t>fn bar&lt;'b, 'c&gt;(x: &amp;self, y: &amp;'b u32, z: &amp;'c u64) where 'static:'c</a:t>
            </a:r>
          </a:p>
          <a:p>
            <a:endParaRPr lang="zh-CN" altLang="en-US"/>
          </a:p>
          <a:p>
            <a:r>
              <a:rPr lang="zh-CN" altLang="en-US"/>
              <a:t>// 结构体S和枚举体E中的'a 和 'b 就是Early bound</a:t>
            </a:r>
          </a:p>
          <a:p>
            <a:r>
              <a:rPr lang="zh-CN" altLang="en-US"/>
              <a:t>struct S&lt;'a, 'b&gt;(&amp;'a u8, &amp;'b u8);</a:t>
            </a:r>
          </a:p>
          <a:p>
            <a:r>
              <a:rPr lang="zh-CN" altLang="en-US"/>
              <a:t>enum E&lt;'a, 'b&gt; {</a:t>
            </a:r>
          </a:p>
          <a:p>
            <a:r>
              <a:rPr lang="zh-CN" altLang="en-US"/>
              <a:t> </a:t>
            </a:r>
            <a:r>
              <a:rPr lang="en-US" altLang="zh-CN"/>
              <a:t>   </a:t>
            </a:r>
            <a:r>
              <a:rPr lang="zh-CN" altLang="en-US"/>
              <a:t>V(&amp;'a u8),</a:t>
            </a:r>
          </a:p>
          <a:p>
            <a:r>
              <a:rPr lang="zh-CN" altLang="en-US"/>
              <a:t> </a:t>
            </a:r>
            <a:r>
              <a:rPr lang="en-US" altLang="zh-CN"/>
              <a:t>   </a:t>
            </a:r>
            <a:r>
              <a:rPr lang="zh-CN" altLang="en-US"/>
              <a:t>U(&amp;'b u8),</a:t>
            </a:r>
          </a:p>
          <a:p>
            <a:r>
              <a:rPr lang="zh-CN" altLang="en-US"/>
              <a:t>}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383010" y="6256020"/>
            <a:ext cx="284480" cy="3778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842510" y="4921885"/>
            <a:ext cx="609600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Early Bound ，是指⽤于限定类型（或其他⽣命周期参数）的⽣命周期参</a:t>
            </a:r>
          </a:p>
          <a:p>
            <a:r>
              <a:rPr lang="zh-CN" altLang="en-US"/>
              <a:t>数。⽐如： 'long : 'short ，这其中 'short 就是 Early bound 。</a:t>
            </a:r>
          </a:p>
          <a:p>
            <a:r>
              <a:rPr lang="zh-CN" altLang="en-US"/>
              <a:t>Late Bound ，只要不是 Early bound ，那么剩下的就是 Late bound 。</a:t>
            </a:r>
          </a:p>
        </p:txBody>
      </p:sp>
    </p:spTree>
  </p:cSld>
  <p:clrMapOvr>
    <a:masterClrMapping/>
  </p:clrMapOvr>
  <p:transition spd="slow">
    <p:push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 rot="2707862">
            <a:off x="1332998" y="2069415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1" name="Freeform 7"/>
          <p:cNvSpPr/>
          <p:nvPr/>
        </p:nvSpPr>
        <p:spPr bwMode="auto">
          <a:xfrm rot="20889290">
            <a:off x="2924914" y="3330882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2" name="Freeform 7"/>
          <p:cNvSpPr/>
          <p:nvPr/>
        </p:nvSpPr>
        <p:spPr bwMode="auto">
          <a:xfrm rot="1460867">
            <a:off x="1305511" y="4440109"/>
            <a:ext cx="1018807" cy="1018806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3" name="Freeform 7"/>
          <p:cNvSpPr/>
          <p:nvPr/>
        </p:nvSpPr>
        <p:spPr bwMode="auto">
          <a:xfrm rot="2598298">
            <a:off x="2184785" y="3818290"/>
            <a:ext cx="627314" cy="627313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4" name="Freeform 7"/>
          <p:cNvSpPr/>
          <p:nvPr/>
        </p:nvSpPr>
        <p:spPr bwMode="auto">
          <a:xfrm rot="20676794">
            <a:off x="1256744" y="3848984"/>
            <a:ext cx="382523" cy="382522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67400" y="467041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86702" y="1217773"/>
            <a:ext cx="12186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Early Bind &amp; Late Bind</a:t>
            </a:r>
            <a:endParaRPr lang="en-US" sz="9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TextBox 39"/>
          <p:cNvSpPr txBox="1"/>
          <p:nvPr/>
        </p:nvSpPr>
        <p:spPr>
          <a:xfrm>
            <a:off x="5644675" y="63643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型变</a:t>
            </a:r>
            <a:endParaRPr lang="en-US" altLang="zh-CN" sz="28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74919" y="1506855"/>
            <a:ext cx="6687589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/>
              <a:t>// 'a , 'c </a:t>
            </a:r>
            <a:r>
              <a:rPr lang="zh-CN" altLang="en-US" dirty="0"/>
              <a:t>是</a:t>
            </a:r>
            <a:r>
              <a:rPr lang="en-US" altLang="zh-CN" dirty="0"/>
              <a:t>Late bound</a:t>
            </a:r>
            <a:r>
              <a:rPr lang="zh-CN" altLang="en-US" dirty="0"/>
              <a:t>，⽽</a:t>
            </a:r>
            <a:r>
              <a:rPr lang="en-US" altLang="zh-CN" dirty="0"/>
              <a:t>'c </a:t>
            </a:r>
            <a:r>
              <a:rPr lang="zh-CN" altLang="en-US" dirty="0"/>
              <a:t>是</a:t>
            </a:r>
            <a:r>
              <a:rPr lang="en-US" altLang="zh-CN" dirty="0"/>
              <a:t>Early bound </a:t>
            </a:r>
          </a:p>
          <a:p>
            <a:r>
              <a:rPr lang="en-US" altLang="zh-CN" dirty="0" err="1"/>
              <a:t>fn</a:t>
            </a:r>
            <a:r>
              <a:rPr lang="en-US" altLang="zh-CN" dirty="0"/>
              <a:t> foo&lt;'a,'b,'</a:t>
            </a:r>
            <a:r>
              <a:rPr lang="en-US" altLang="zh-CN" dirty="0" err="1"/>
              <a:t>c,T:Trait</a:t>
            </a:r>
            <a:r>
              <a:rPr lang="en-US" altLang="zh-CN" dirty="0"/>
              <a:t>&lt;'b&gt;&gt;(...) </a:t>
            </a:r>
          </a:p>
          <a:p>
            <a:endParaRPr lang="en-US" altLang="zh-CN" dirty="0"/>
          </a:p>
          <a:p>
            <a:r>
              <a:rPr lang="en-US" altLang="zh-CN" dirty="0"/>
              <a:t>// 'b </a:t>
            </a:r>
            <a:r>
              <a:rPr lang="zh-CN" altLang="en-US" dirty="0"/>
              <a:t>是</a:t>
            </a:r>
            <a:r>
              <a:rPr lang="en-US" altLang="zh-CN" dirty="0"/>
              <a:t>Late Bound</a:t>
            </a:r>
            <a:r>
              <a:rPr lang="zh-CN" altLang="en-US" dirty="0"/>
              <a:t>，⽽</a:t>
            </a:r>
            <a:r>
              <a:rPr lang="en-US" altLang="zh-CN" dirty="0"/>
              <a:t>'c </a:t>
            </a:r>
            <a:r>
              <a:rPr lang="zh-CN" altLang="en-US" dirty="0"/>
              <a:t>是</a:t>
            </a:r>
            <a:r>
              <a:rPr lang="en-US" altLang="zh-CN" dirty="0"/>
              <a:t>Early bound </a:t>
            </a:r>
          </a:p>
          <a:p>
            <a:r>
              <a:rPr lang="en-US" altLang="zh-CN" dirty="0" err="1"/>
              <a:t>fn</a:t>
            </a:r>
            <a:r>
              <a:rPr lang="en-US" altLang="zh-CN" dirty="0"/>
              <a:t> bar&lt;'b, 'c&gt;(x: &amp;self, y: &amp;'b u32, z: &amp;'c u64) where '</a:t>
            </a:r>
            <a:r>
              <a:rPr lang="en-US" altLang="zh-CN" dirty="0" err="1"/>
              <a:t>static:’c</a:t>
            </a:r>
            <a:r>
              <a:rPr lang="en-US" altLang="zh-CN" dirty="0"/>
              <a:t> </a:t>
            </a:r>
          </a:p>
          <a:p>
            <a:endParaRPr lang="en-US" altLang="zh-CN" dirty="0"/>
          </a:p>
          <a:p>
            <a:r>
              <a:rPr lang="en-US" altLang="zh-CN" dirty="0"/>
              <a:t>// </a:t>
            </a:r>
            <a:r>
              <a:rPr lang="zh-CN" altLang="en-US" dirty="0"/>
              <a:t>结构体</a:t>
            </a:r>
            <a:r>
              <a:rPr lang="en-US" altLang="zh-CN" dirty="0"/>
              <a:t>S</a:t>
            </a:r>
            <a:r>
              <a:rPr lang="zh-CN" altLang="en-US" dirty="0"/>
              <a:t>和枚举体</a:t>
            </a:r>
            <a:r>
              <a:rPr lang="en-US" altLang="zh-CN" dirty="0"/>
              <a:t>E</a:t>
            </a:r>
            <a:r>
              <a:rPr lang="zh-CN" altLang="en-US" dirty="0"/>
              <a:t>中的</a:t>
            </a:r>
            <a:r>
              <a:rPr lang="en-US" altLang="zh-CN" dirty="0"/>
              <a:t>'a </a:t>
            </a:r>
            <a:r>
              <a:rPr lang="zh-CN" altLang="en-US" dirty="0"/>
              <a:t>和 </a:t>
            </a:r>
            <a:r>
              <a:rPr lang="en-US" altLang="zh-CN" dirty="0"/>
              <a:t>'b </a:t>
            </a:r>
            <a:r>
              <a:rPr lang="zh-CN" altLang="en-US" dirty="0"/>
              <a:t>就是</a:t>
            </a:r>
            <a:r>
              <a:rPr lang="en-US" altLang="zh-CN" dirty="0"/>
              <a:t>Early bound </a:t>
            </a:r>
          </a:p>
          <a:p>
            <a:r>
              <a:rPr lang="en-US" altLang="zh-CN" dirty="0"/>
              <a:t>struct S&lt;'a, 'b&gt;(&amp;'a u8, &amp;'b u8); </a:t>
            </a:r>
          </a:p>
          <a:p>
            <a:r>
              <a:rPr lang="en-US" altLang="zh-CN" dirty="0" err="1"/>
              <a:t>enum</a:t>
            </a:r>
            <a:r>
              <a:rPr lang="en-US" altLang="zh-CN" dirty="0"/>
              <a:t> E&lt;'a, 'b&gt; { </a:t>
            </a:r>
          </a:p>
          <a:p>
            <a:r>
              <a:rPr lang="en-US" altLang="zh-CN" dirty="0"/>
              <a:t>V(&amp;'a u8), </a:t>
            </a:r>
          </a:p>
          <a:p>
            <a:r>
              <a:rPr lang="en-US" altLang="zh-CN" dirty="0"/>
              <a:t>U(&amp;'b u8), 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1383010" y="6256020"/>
            <a:ext cx="284480" cy="3778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DD660D7-291E-4616-AB53-B6EBF6361355}"/>
              </a:ext>
            </a:extLst>
          </p:cNvPr>
          <p:cNvSpPr/>
          <p:nvPr/>
        </p:nvSpPr>
        <p:spPr>
          <a:xfrm>
            <a:off x="5074919" y="505569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Early Bound 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，是指⽤于限定类型（或其他⽣命周期参数）的⽣命周期参 </a:t>
            </a:r>
            <a:endParaRPr lang="zh-CN" altLang="en-US" sz="1200" dirty="0">
              <a:latin typeface="+mn-ea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数。⽐如： 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'long : 'short 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，这其中 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'short 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就是 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Early bound 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。 </a:t>
            </a:r>
            <a:endParaRPr lang="en-US" altLang="zh-CN" sz="1200" dirty="0">
              <a:latin typeface="+mn-ea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Late Bound 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，只要不是 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Early bound 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，那么剩下的就是 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Late bound 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。 </a:t>
            </a:r>
            <a:endParaRPr lang="en-US" altLang="zh-CN" sz="1200" dirty="0">
              <a:latin typeface="+mn-ea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回到我们的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Quiz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代码中。看得出来， </a:t>
            </a:r>
            <a:r>
              <a:rPr lang="en-US" altLang="zh-CN" sz="1200" dirty="0" err="1">
                <a:solidFill>
                  <a:srgbClr val="000000"/>
                </a:solidFill>
                <a:latin typeface="+mn-ea"/>
              </a:rPr>
              <a:t>fn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 f&lt;'a&gt;() {} 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中 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'a 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就 </a:t>
            </a:r>
            <a:endParaRPr lang="zh-CN" altLang="en-US" sz="1200" dirty="0">
              <a:latin typeface="+mn-ea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是 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Late bound 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⽣命周期参数。⽽ </a:t>
            </a:r>
            <a:r>
              <a:rPr lang="en-US" altLang="zh-CN" sz="1200" dirty="0" err="1">
                <a:solidFill>
                  <a:srgbClr val="000000"/>
                </a:solidFill>
                <a:latin typeface="+mn-ea"/>
              </a:rPr>
              <a:t>fn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 g&lt;'a: 'a&gt;() {} 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中 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'a 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就 </a:t>
            </a:r>
            <a:endParaRPr lang="zh-CN" altLang="en-US" sz="1200" dirty="0">
              <a:latin typeface="+mn-ea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是 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Early bound 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⽣命周期参数。</a:t>
            </a:r>
            <a:endParaRPr lang="zh-CN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5013590"/>
      </p:ext>
    </p:extLst>
  </p:cSld>
  <p:clrMapOvr>
    <a:masterClrMapping/>
  </p:clrMapOvr>
  <p:transition spd="slow">
    <p:push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 rot="2707862">
            <a:off x="1332998" y="2069415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1" name="Freeform 7"/>
          <p:cNvSpPr/>
          <p:nvPr/>
        </p:nvSpPr>
        <p:spPr bwMode="auto">
          <a:xfrm rot="20889290">
            <a:off x="2924914" y="3330882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2" name="Freeform 7"/>
          <p:cNvSpPr/>
          <p:nvPr/>
        </p:nvSpPr>
        <p:spPr bwMode="auto">
          <a:xfrm rot="1460867">
            <a:off x="1305511" y="4440109"/>
            <a:ext cx="1018807" cy="1018806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3" name="Freeform 7"/>
          <p:cNvSpPr/>
          <p:nvPr/>
        </p:nvSpPr>
        <p:spPr bwMode="auto">
          <a:xfrm rot="2598298">
            <a:off x="2184785" y="3818290"/>
            <a:ext cx="627314" cy="627313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4" name="Freeform 7"/>
          <p:cNvSpPr/>
          <p:nvPr/>
        </p:nvSpPr>
        <p:spPr bwMode="auto">
          <a:xfrm rot="20676794">
            <a:off x="1256744" y="3848984"/>
            <a:ext cx="382523" cy="382522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67400" y="467041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86702" y="1217773"/>
            <a:ext cx="12186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Early Bind &amp; Late Bind</a:t>
            </a:r>
            <a:endParaRPr lang="en-US" sz="9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TextBox 39"/>
          <p:cNvSpPr txBox="1"/>
          <p:nvPr/>
        </p:nvSpPr>
        <p:spPr>
          <a:xfrm>
            <a:off x="5644675" y="63643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型变</a:t>
            </a:r>
            <a:endParaRPr lang="en-US" altLang="zh-CN" sz="28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74919" y="1506855"/>
            <a:ext cx="6687589" cy="2862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/>
              <a:t>!. </a:t>
            </a:r>
            <a:r>
              <a:rPr lang="zh-CN" altLang="en-US" dirty="0"/>
              <a:t>如果没有 </a:t>
            </a:r>
            <a:r>
              <a:rPr lang="en-US" altLang="zh-CN" dirty="0"/>
              <a:t>Late bound </a:t>
            </a:r>
            <a:r>
              <a:rPr lang="zh-CN" altLang="en-US" dirty="0"/>
              <a:t>参数，那么编译器基本可以推断类型的⽣命周期 </a:t>
            </a:r>
          </a:p>
          <a:p>
            <a:r>
              <a:rPr lang="zh-CN" altLang="en-US" dirty="0"/>
              <a:t>为 </a:t>
            </a:r>
            <a:r>
              <a:rPr lang="en-US" altLang="zh-CN" dirty="0"/>
              <a:t>'static </a:t>
            </a:r>
            <a:r>
              <a:rPr lang="zh-CN" altLang="en-US" dirty="0"/>
              <a:t>的。</a:t>
            </a:r>
            <a:r>
              <a:rPr lang="en-US" altLang="zh-CN" dirty="0"/>
              <a:t>$. </a:t>
            </a:r>
            <a:r>
              <a:rPr lang="zh-CN" altLang="en-US" dirty="0"/>
              <a:t>如果是 </a:t>
            </a:r>
            <a:r>
              <a:rPr lang="en-US" altLang="zh-CN" dirty="0"/>
              <a:t>Early bound </a:t>
            </a:r>
            <a:r>
              <a:rPr lang="zh-CN" altLang="en-US" dirty="0"/>
              <a:t>参数，那意味着允许⼦类型协变。也就是 </a:t>
            </a:r>
          </a:p>
          <a:p>
            <a:r>
              <a:rPr lang="zh-CN" altLang="en-US" dirty="0"/>
              <a:t>说， </a:t>
            </a:r>
            <a:r>
              <a:rPr lang="en-US" altLang="zh-CN" dirty="0"/>
              <a:t>'static </a:t>
            </a:r>
            <a:r>
              <a:rPr lang="zh-CN" altLang="en-US" dirty="0"/>
              <a:t>可以替换 </a:t>
            </a:r>
            <a:r>
              <a:rPr lang="en-US" altLang="zh-CN" dirty="0"/>
              <a:t>'a </a:t>
            </a:r>
            <a:r>
              <a:rPr lang="zh-CN" altLang="en-US" dirty="0"/>
              <a:t>。因为 </a:t>
            </a:r>
            <a:r>
              <a:rPr lang="en-US" altLang="zh-CN" dirty="0"/>
              <a:t>'static </a:t>
            </a:r>
            <a:r>
              <a:rPr lang="zh-CN" altLang="en-US" dirty="0"/>
              <a:t>是 </a:t>
            </a:r>
            <a:r>
              <a:rPr lang="en-US" altLang="zh-CN" dirty="0"/>
              <a:t>'a </a:t>
            </a:r>
            <a:r>
              <a:rPr lang="zh-CN" altLang="en-US" dirty="0"/>
              <a:t>的⼦类型。和第⼀条结论⼀ </a:t>
            </a:r>
          </a:p>
          <a:p>
            <a:r>
              <a:rPr lang="zh-CN" altLang="en-US" dirty="0"/>
              <a:t>致。 </a:t>
            </a:r>
          </a:p>
          <a:p>
            <a:r>
              <a:rPr lang="en-US" altLang="zh-CN" dirty="0"/>
              <a:t>'. Late bound </a:t>
            </a:r>
            <a:r>
              <a:rPr lang="zh-CN" altLang="en-US" dirty="0"/>
              <a:t>参数，意味着「不变（ </a:t>
            </a:r>
            <a:r>
              <a:rPr lang="en-US" altLang="zh-CN" dirty="0"/>
              <a:t>invariant</a:t>
            </a:r>
            <a:r>
              <a:rPr lang="zh-CN" altLang="en-US" dirty="0"/>
              <a:t>）」，也就是说，不协 </a:t>
            </a:r>
          </a:p>
          <a:p>
            <a:r>
              <a:rPr lang="zh-CN" altLang="en-US" dirty="0"/>
              <a:t>变，也不逆变。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383010" y="6256020"/>
            <a:ext cx="284480" cy="3778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DD660D7-291E-4616-AB53-B6EBF6361355}"/>
              </a:ext>
            </a:extLst>
          </p:cNvPr>
          <p:cNvSpPr/>
          <p:nvPr/>
        </p:nvSpPr>
        <p:spPr>
          <a:xfrm>
            <a:off x="5074919" y="505569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Early Bound 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，是指⽤于限定类型（或其他⽣命周期参数）的⽣命周期参 </a:t>
            </a:r>
            <a:endParaRPr lang="zh-CN" altLang="en-US" sz="1200" dirty="0">
              <a:latin typeface="+mn-ea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数。⽐如： 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'long : 'short 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，这其中 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'short 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就是 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Early bound 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。 </a:t>
            </a:r>
            <a:endParaRPr lang="en-US" altLang="zh-CN" sz="1200" dirty="0">
              <a:latin typeface="+mn-ea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Late Bound 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，只要不是 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Early bound 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，那么剩下的就是 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Late bound 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。 </a:t>
            </a:r>
            <a:endParaRPr lang="en-US" altLang="zh-CN" sz="1200" dirty="0">
              <a:latin typeface="+mn-ea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回到我们的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Quiz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代码中。看得出来， </a:t>
            </a:r>
            <a:r>
              <a:rPr lang="en-US" altLang="zh-CN" sz="1200" dirty="0" err="1">
                <a:solidFill>
                  <a:srgbClr val="000000"/>
                </a:solidFill>
                <a:latin typeface="+mn-ea"/>
              </a:rPr>
              <a:t>fn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 f&lt;'a&gt;() {} 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中 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'a 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就 </a:t>
            </a:r>
            <a:endParaRPr lang="zh-CN" altLang="en-US" sz="1200" dirty="0">
              <a:latin typeface="+mn-ea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是 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Late bound 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⽣命周期参数。⽽ </a:t>
            </a:r>
            <a:r>
              <a:rPr lang="en-US" altLang="zh-CN" sz="1200" dirty="0" err="1">
                <a:solidFill>
                  <a:srgbClr val="000000"/>
                </a:solidFill>
                <a:latin typeface="+mn-ea"/>
              </a:rPr>
              <a:t>fn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 g&lt;'a: 'a&gt;() {} 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中 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'a 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就 </a:t>
            </a:r>
            <a:endParaRPr lang="zh-CN" altLang="en-US" sz="1200" dirty="0">
              <a:latin typeface="+mn-ea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是 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Early bound 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⽣命周期参数。</a:t>
            </a:r>
            <a:endParaRPr lang="zh-CN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5849256"/>
      </p:ext>
    </p:extLst>
  </p:cSld>
  <p:clrMapOvr>
    <a:masterClrMapping/>
  </p:clrMapOvr>
  <p:transition spd="slow">
    <p:push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 rot="2707862">
            <a:off x="1332998" y="2069415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1" name="Freeform 7"/>
          <p:cNvSpPr/>
          <p:nvPr/>
        </p:nvSpPr>
        <p:spPr bwMode="auto">
          <a:xfrm rot="20889290">
            <a:off x="2924914" y="3330882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2" name="Freeform 7"/>
          <p:cNvSpPr/>
          <p:nvPr/>
        </p:nvSpPr>
        <p:spPr bwMode="auto">
          <a:xfrm rot="1460867">
            <a:off x="1305511" y="4440109"/>
            <a:ext cx="1018807" cy="1018806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3" name="Freeform 7"/>
          <p:cNvSpPr/>
          <p:nvPr/>
        </p:nvSpPr>
        <p:spPr bwMode="auto">
          <a:xfrm rot="2598298">
            <a:off x="2184785" y="3818290"/>
            <a:ext cx="627314" cy="627313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4" name="Freeform 7"/>
          <p:cNvSpPr/>
          <p:nvPr/>
        </p:nvSpPr>
        <p:spPr bwMode="auto">
          <a:xfrm rot="20676794">
            <a:off x="1256744" y="3848984"/>
            <a:ext cx="382523" cy="382522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67400" y="467041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28031" y="1217773"/>
            <a:ext cx="53594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RwLock</a:t>
            </a:r>
          </a:p>
        </p:txBody>
      </p:sp>
      <p:sp>
        <p:nvSpPr>
          <p:cNvPr id="15" name="TextBox 39"/>
          <p:cNvSpPr txBox="1"/>
          <p:nvPr/>
        </p:nvSpPr>
        <p:spPr>
          <a:xfrm>
            <a:off x="5203273" y="636436"/>
            <a:ext cx="17856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示例程序</a:t>
            </a:r>
            <a:r>
              <a:rPr lang="en-US" altLang="zh-CN" sz="28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2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074920" y="1516380"/>
            <a:ext cx="6096000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en-US" altLang="zh-CN" dirty="0"/>
              <a:t>struct S&lt;'a, 'b&gt;(&amp;'a u8, &amp;'b u8); </a:t>
            </a:r>
          </a:p>
          <a:p>
            <a:r>
              <a:rPr lang="en-US" altLang="zh-CN" dirty="0" err="1"/>
              <a:t>enum</a:t>
            </a:r>
            <a:r>
              <a:rPr lang="en-US" altLang="zh-CN" dirty="0"/>
              <a:t> E&lt;'a, 'b&gt; { </a:t>
            </a:r>
          </a:p>
          <a:p>
            <a:r>
              <a:rPr lang="en-US" altLang="zh-CN" dirty="0"/>
              <a:t>V(&amp;'a u8), </a:t>
            </a:r>
          </a:p>
          <a:p>
            <a:r>
              <a:rPr lang="en-US" altLang="zh-CN" dirty="0"/>
              <a:t>U(&amp;'b u8), </a:t>
            </a:r>
          </a:p>
          <a:p>
            <a:r>
              <a:rPr lang="en-US" altLang="zh-CN" dirty="0"/>
              <a:t>} </a:t>
            </a:r>
          </a:p>
          <a:p>
            <a:r>
              <a:rPr lang="en-US" altLang="zh-CN" dirty="0" err="1"/>
              <a:t>fn</a:t>
            </a:r>
            <a:r>
              <a:rPr lang="en-US" altLang="zh-CN" dirty="0"/>
              <a:t> main() { </a:t>
            </a:r>
          </a:p>
          <a:p>
            <a:r>
              <a:rPr lang="en-US" altLang="zh-CN" dirty="0"/>
              <a:t>S(&amp;0, &amp;0); // OK </a:t>
            </a:r>
          </a:p>
          <a:p>
            <a:r>
              <a:rPr lang="en-US" altLang="zh-CN" dirty="0"/>
              <a:t>S::&lt;'static, 'static&gt;(&amp;0, &amp;0); </a:t>
            </a:r>
          </a:p>
          <a:p>
            <a:r>
              <a:rPr lang="en-US" altLang="zh-CN" dirty="0"/>
              <a:t>E::V(&amp;0); // OK </a:t>
            </a:r>
          </a:p>
          <a:p>
            <a:r>
              <a:rPr lang="en-US" altLang="zh-CN" dirty="0"/>
              <a:t>E::V::&lt;'static, 'static&gt;(&amp;0); </a:t>
            </a:r>
          </a:p>
          <a:p>
            <a:r>
              <a:rPr lang="en-US" altLang="zh-CN" dirty="0"/>
              <a:t>}</a:t>
            </a:r>
            <a:endParaRPr lang="zh-CN" altLang="en-US" sz="1600" dirty="0"/>
          </a:p>
        </p:txBody>
      </p:sp>
      <p:sp>
        <p:nvSpPr>
          <p:cNvPr id="3" name="文本框 2"/>
          <p:cNvSpPr txBox="1"/>
          <p:nvPr/>
        </p:nvSpPr>
        <p:spPr>
          <a:xfrm>
            <a:off x="5074920" y="5078075"/>
            <a:ext cx="60960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上⾯代码正常编译运⾏。即验证了结构体和枚举体中⽣命周期参数 </a:t>
            </a:r>
            <a:r>
              <a:rPr lang="en-US" altLang="zh-CN" dirty="0"/>
              <a:t>'a </a:t>
            </a:r>
            <a:endParaRPr lang="zh-CN" altLang="en-US" sz="800" dirty="0"/>
          </a:p>
          <a:p>
            <a:r>
              <a:rPr lang="zh-CN" altLang="en-US" dirty="0"/>
              <a:t>和 </a:t>
            </a:r>
            <a:r>
              <a:rPr lang="en-US" altLang="zh-CN" dirty="0"/>
              <a:t>'b </a:t>
            </a:r>
            <a:r>
              <a:rPr lang="zh-CN" altLang="en-US" dirty="0"/>
              <a:t>是 </a:t>
            </a:r>
            <a:r>
              <a:rPr lang="en-US" altLang="zh-CN" dirty="0"/>
              <a:t>Early bound </a:t>
            </a:r>
            <a:r>
              <a:rPr lang="zh-CN" altLang="en-US" dirty="0"/>
              <a:t>⽣命周期参数，允许协变。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3494038100"/>
      </p:ext>
    </p:extLst>
  </p:cSld>
  <p:clrMapOvr>
    <a:masterClrMapping/>
  </p:clrMapOvr>
  <p:transition spd="slow">
    <p:push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 txBox="1"/>
          <p:nvPr/>
        </p:nvSpPr>
        <p:spPr>
          <a:xfrm>
            <a:off x="695325" y="3562161"/>
            <a:ext cx="27990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chemeClr val="accent1"/>
                </a:solidFill>
                <a:cs typeface="+mn-ea"/>
                <a:sym typeface="+mn-lt"/>
              </a:rPr>
              <a:t>YU ZHENG</a:t>
            </a:r>
          </a:p>
        </p:txBody>
      </p:sp>
      <p:sp>
        <p:nvSpPr>
          <p:cNvPr id="10" name="文本框 9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 txBox="1"/>
          <p:nvPr/>
        </p:nvSpPr>
        <p:spPr>
          <a:xfrm>
            <a:off x="695325" y="1761490"/>
            <a:ext cx="10557510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Thanks</a:t>
            </a: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95537" y="4361603"/>
            <a:ext cx="4260003" cy="1458383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1335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Medium</a:t>
            </a:r>
            <a:r>
              <a:rPr lang="zh-CN" altLang="en-US" sz="1335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1335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@gavinzheng731</a:t>
            </a:r>
            <a:endParaRPr lang="zh-CN" altLang="en-US" sz="1335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 sz="1335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Twitter</a:t>
            </a:r>
            <a:r>
              <a:rPr lang="zh-CN" altLang="en-US" sz="1335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1335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@gondola731</a:t>
            </a:r>
            <a:endParaRPr lang="zh-CN" altLang="en-US" sz="1335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 sz="1335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Youtube</a:t>
            </a:r>
            <a:r>
              <a:rPr lang="zh-CN" altLang="en-US" sz="1335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1335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@gavinzheng6559</a:t>
            </a:r>
          </a:p>
          <a:p>
            <a:pPr algn="l"/>
            <a:r>
              <a:rPr lang="zh-CN" altLang="en-US" sz="1335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Telegram</a:t>
            </a:r>
            <a:r>
              <a:rPr lang="zh-CN" altLang="en-US" sz="1335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1335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@gavinzheng731 </a:t>
            </a:r>
          </a:p>
          <a:p>
            <a:pPr algn="l"/>
            <a:r>
              <a:rPr lang="zh-CN" altLang="en-US" sz="1335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Github</a:t>
            </a:r>
            <a:r>
              <a:rPr lang="zh-CN" altLang="en-US" sz="1335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 sz="1335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https://github.com/gavinzheng</a:t>
            </a:r>
            <a:endParaRPr lang="zh-CN" altLang="en-US" sz="1335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 sz="1335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Bilibili</a:t>
            </a:r>
            <a:r>
              <a:rPr lang="zh-CN" altLang="en-US" sz="1335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 sz="1335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https://space.bilibili.com/520271432</a:t>
            </a:r>
          </a:p>
          <a:p>
            <a:pPr algn="l">
              <a:buClrTx/>
              <a:buSzTx/>
              <a:buFontTx/>
            </a:pPr>
            <a:r>
              <a:rPr lang="en-US" altLang="zh-CN" sz="13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Email</a:t>
            </a:r>
            <a:r>
              <a:rPr lang="en-US" altLang="zh-CN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        </a:t>
            </a:r>
            <a:r>
              <a:rPr lang="zh-CN" altLang="en-US" sz="1335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zy731@hotmail.com</a:t>
            </a:r>
            <a:endParaRPr lang="zh-CN" altLang="en-US" sz="1335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86773" y="3730413"/>
            <a:ext cx="1997287" cy="2089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002572" y="2369403"/>
            <a:ext cx="2618598" cy="64516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uLnTx/>
                <a:uFillTx/>
                <a:cs typeface="+mn-ea"/>
                <a:sym typeface="+mn-lt"/>
              </a:rPr>
              <a:t>预备知识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410184" y="3200400"/>
            <a:ext cx="424307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cs typeface="+mn-ea"/>
                <a:sym typeface="+mn-lt"/>
              </a:rPr>
              <a:t>生命周期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cs typeface="+mn-ea"/>
                <a:sym typeface="+mn-lt"/>
              </a:rPr>
              <a:t>(Lifetime)</a:t>
            </a:r>
          </a:p>
        </p:txBody>
      </p:sp>
      <p:sp>
        <p:nvSpPr>
          <p:cNvPr id="8" name="矩形 7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6096000" y="3943072"/>
            <a:ext cx="4557253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noProof="0" dirty="0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Early-bind</a:t>
            </a:r>
            <a:r>
              <a:rPr lang="zh-CN" altLang="en-US" sz="1400" noProof="0" dirty="0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，</a:t>
            </a:r>
            <a:r>
              <a:rPr lang="en-US" altLang="zh-CN" sz="1400" noProof="0" dirty="0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 Late-Bind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Variance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，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Contravariant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，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 CoVariant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Subtype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 rot="2707862">
            <a:off x="1332998" y="2069415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1" name="Freeform 7"/>
          <p:cNvSpPr/>
          <p:nvPr/>
        </p:nvSpPr>
        <p:spPr bwMode="auto">
          <a:xfrm rot="20889290">
            <a:off x="2924914" y="3330882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2" name="Freeform 7"/>
          <p:cNvSpPr/>
          <p:nvPr/>
        </p:nvSpPr>
        <p:spPr bwMode="auto">
          <a:xfrm rot="1460867">
            <a:off x="1305511" y="4440109"/>
            <a:ext cx="1018807" cy="1018806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3" name="Freeform 7"/>
          <p:cNvSpPr/>
          <p:nvPr/>
        </p:nvSpPr>
        <p:spPr bwMode="auto">
          <a:xfrm rot="2598298">
            <a:off x="2184785" y="3818290"/>
            <a:ext cx="627314" cy="627313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4" name="Freeform 7"/>
          <p:cNvSpPr/>
          <p:nvPr/>
        </p:nvSpPr>
        <p:spPr bwMode="auto">
          <a:xfrm rot="20676794">
            <a:off x="1256744" y="3848984"/>
            <a:ext cx="382523" cy="382522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67400" y="467041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5" name="TextBox 39"/>
          <p:cNvSpPr txBox="1"/>
          <p:nvPr/>
        </p:nvSpPr>
        <p:spPr>
          <a:xfrm>
            <a:off x="4888352" y="636436"/>
            <a:ext cx="24154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Variance(</a:t>
            </a: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型变</a:t>
            </a:r>
            <a:r>
              <a:rPr lang="en-US" altLang="zh-CN" sz="28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)</a:t>
            </a:r>
          </a:p>
        </p:txBody>
      </p:sp>
      <p:sp>
        <p:nvSpPr>
          <p:cNvPr id="3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904740" y="1501775"/>
            <a:ext cx="6783705" cy="43897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Rust</a:t>
            </a:r>
            <a:r>
              <a:rPr lang="zh-CN" altLang="zh-CN" dirty="0"/>
              <a:t>有三种类型的型变：不变</a:t>
            </a:r>
            <a:r>
              <a:rPr lang="en-US" altLang="zh-CN" dirty="0"/>
              <a:t>(Invariance), </a:t>
            </a:r>
            <a:r>
              <a:rPr lang="zh-CN" altLang="zh-CN" dirty="0"/>
              <a:t>协变</a:t>
            </a:r>
            <a:r>
              <a:rPr lang="en-US" altLang="zh-CN" dirty="0"/>
              <a:t>(Covariance), </a:t>
            </a:r>
            <a:r>
              <a:rPr lang="zh-CN" altLang="zh-CN" dirty="0"/>
              <a:t>和逆变</a:t>
            </a:r>
            <a:r>
              <a:rPr lang="en-US" altLang="zh-CN" dirty="0"/>
              <a:t>(Contravariance)</a:t>
            </a:r>
            <a:r>
              <a:rPr lang="zh-CN" altLang="zh-CN" dirty="0"/>
              <a:t>。</a:t>
            </a:r>
            <a:r>
              <a:rPr lang="zh-CN" altLang="zh-CN" u="sng" dirty="0"/>
              <a:t>假设</a:t>
            </a:r>
            <a:r>
              <a:rPr lang="en-US" altLang="zh-CN" dirty="0"/>
              <a:t>2</a:t>
            </a:r>
            <a:r>
              <a:rPr lang="zh-CN" altLang="zh-CN" dirty="0"/>
              <a:t>种类型</a:t>
            </a:r>
            <a:r>
              <a:rPr lang="en-US" altLang="zh-CN" dirty="0"/>
              <a:t>Sub</a:t>
            </a:r>
            <a:r>
              <a:rPr lang="zh-CN" altLang="zh-CN" dirty="0"/>
              <a:t>和</a:t>
            </a:r>
            <a:r>
              <a:rPr lang="en-US" altLang="zh-CN" dirty="0"/>
              <a:t>Super, </a:t>
            </a:r>
            <a:r>
              <a:rPr lang="zh-CN" altLang="zh-CN" dirty="0"/>
              <a:t>而且</a:t>
            </a:r>
            <a:r>
              <a:rPr lang="en-US" altLang="zh-CN" dirty="0"/>
              <a:t> Sub</a:t>
            </a:r>
            <a:r>
              <a:rPr lang="zh-CN" altLang="zh-CN" dirty="0"/>
              <a:t>是</a:t>
            </a:r>
            <a:r>
              <a:rPr lang="en-US" altLang="zh-CN" dirty="0"/>
              <a:t>Super</a:t>
            </a:r>
            <a:r>
              <a:rPr lang="zh-CN" altLang="zh-CN" dirty="0"/>
              <a:t>的子类型：</a:t>
            </a:r>
            <a:endParaRPr lang="en-US" altLang="zh-CN" dirty="0"/>
          </a:p>
          <a:p>
            <a:endParaRPr lang="zh-CN" altLang="zh-CN" dirty="0"/>
          </a:p>
          <a:p>
            <a:pPr lvl="0"/>
            <a:r>
              <a:rPr lang="zh-CN" altLang="zh-CN" dirty="0"/>
              <a:t>如果</a:t>
            </a:r>
            <a:r>
              <a:rPr lang="en-US" altLang="zh-CN" dirty="0"/>
              <a:t>F&lt;Sub&gt; </a:t>
            </a:r>
            <a:r>
              <a:rPr lang="zh-CN" altLang="zh-CN" dirty="0"/>
              <a:t>是</a:t>
            </a:r>
            <a:r>
              <a:rPr lang="en-US" altLang="zh-CN" dirty="0"/>
              <a:t>F&lt;Super&gt;</a:t>
            </a:r>
            <a:r>
              <a:rPr lang="zh-CN" altLang="zh-CN" dirty="0"/>
              <a:t>的子类型</a:t>
            </a:r>
            <a:r>
              <a:rPr lang="en-US" altLang="zh-CN" dirty="0"/>
              <a:t> (</a:t>
            </a:r>
            <a:r>
              <a:rPr lang="zh-CN" altLang="zh-CN" dirty="0"/>
              <a:t>子类型属性被称为</a:t>
            </a:r>
            <a:r>
              <a:rPr lang="en-US" altLang="zh-CN" dirty="0"/>
              <a:t>passed through)</a:t>
            </a:r>
            <a:r>
              <a:rPr lang="zh-CN" altLang="zh-CN" dirty="0"/>
              <a:t>，</a:t>
            </a:r>
            <a:r>
              <a:rPr lang="en-US" altLang="zh-CN" dirty="0"/>
              <a:t>F</a:t>
            </a:r>
            <a:r>
              <a:rPr lang="zh-CN" altLang="zh-CN" dirty="0"/>
              <a:t>是写变</a:t>
            </a:r>
          </a:p>
          <a:p>
            <a:pPr lvl="0"/>
            <a:r>
              <a:rPr lang="zh-CN" altLang="zh-CN" dirty="0"/>
              <a:t>如果</a:t>
            </a:r>
            <a:r>
              <a:rPr lang="en-US" altLang="zh-CN" dirty="0"/>
              <a:t>F&lt;Super&gt;</a:t>
            </a:r>
            <a:r>
              <a:rPr lang="zh-CN" altLang="zh-CN" dirty="0"/>
              <a:t>是</a:t>
            </a:r>
            <a:r>
              <a:rPr lang="en-US" altLang="zh-CN" dirty="0"/>
              <a:t>F&lt;Sub&gt;</a:t>
            </a:r>
            <a:r>
              <a:rPr lang="zh-CN" altLang="zh-CN" dirty="0"/>
              <a:t>的</a:t>
            </a:r>
            <a:r>
              <a:rPr lang="en-US" altLang="zh-CN" dirty="0"/>
              <a:t> </a:t>
            </a:r>
            <a:r>
              <a:rPr lang="zh-CN" altLang="zh-CN" dirty="0"/>
              <a:t>子类型</a:t>
            </a:r>
            <a:r>
              <a:rPr lang="en-US" altLang="zh-CN" dirty="0"/>
              <a:t>(</a:t>
            </a:r>
            <a:r>
              <a:rPr lang="zh-CN" altLang="zh-CN" dirty="0"/>
              <a:t>子类型属性被称为</a:t>
            </a:r>
            <a:r>
              <a:rPr lang="en-US" altLang="zh-CN" dirty="0"/>
              <a:t>"inverted")</a:t>
            </a:r>
            <a:r>
              <a:rPr lang="zh-CN" altLang="zh-CN" dirty="0"/>
              <a:t>，</a:t>
            </a:r>
            <a:r>
              <a:rPr lang="en-US" altLang="zh-CN" dirty="0"/>
              <a:t>F</a:t>
            </a:r>
            <a:r>
              <a:rPr lang="zh-CN" altLang="zh-CN" dirty="0"/>
              <a:t>是逆变</a:t>
            </a:r>
          </a:p>
          <a:p>
            <a:pPr lvl="0"/>
            <a:r>
              <a:rPr lang="zh-CN" altLang="zh-CN" dirty="0"/>
              <a:t>否则，</a:t>
            </a:r>
            <a:r>
              <a:rPr lang="en-US" altLang="zh-CN" dirty="0"/>
              <a:t>F</a:t>
            </a:r>
            <a:r>
              <a:rPr lang="zh-CN" altLang="zh-CN" dirty="0"/>
              <a:t>是不变</a:t>
            </a:r>
            <a:r>
              <a:rPr lang="en-US" altLang="zh-CN" dirty="0"/>
              <a:t>(invariant),</a:t>
            </a:r>
            <a:r>
              <a:rPr lang="zh-CN" altLang="zh-CN" dirty="0"/>
              <a:t>即不存在子类型关系</a:t>
            </a:r>
            <a:r>
              <a:rPr lang="en-US" altLang="zh-CN" dirty="0"/>
              <a:t> </a:t>
            </a:r>
            <a:endParaRPr lang="zh-CN" altLang="zh-CN" dirty="0"/>
          </a:p>
          <a:p>
            <a:endParaRPr lang="zh-CN" altLang="zh-CN" dirty="0"/>
          </a:p>
        </p:txBody>
      </p:sp>
    </p:spTree>
  </p:cSld>
  <p:clrMapOvr>
    <a:masterClrMapping/>
  </p:clrMapOvr>
  <p:transition spd="slow">
    <p:push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 rot="2707862">
            <a:off x="1332998" y="2069415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1" name="Freeform 7"/>
          <p:cNvSpPr/>
          <p:nvPr/>
        </p:nvSpPr>
        <p:spPr bwMode="auto">
          <a:xfrm rot="20889290">
            <a:off x="2924914" y="3330882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2" name="Freeform 7"/>
          <p:cNvSpPr/>
          <p:nvPr/>
        </p:nvSpPr>
        <p:spPr bwMode="auto">
          <a:xfrm rot="1460867">
            <a:off x="1305511" y="4440109"/>
            <a:ext cx="1018807" cy="1018806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3" name="Freeform 7"/>
          <p:cNvSpPr/>
          <p:nvPr/>
        </p:nvSpPr>
        <p:spPr bwMode="auto">
          <a:xfrm rot="2598298">
            <a:off x="2184785" y="3818290"/>
            <a:ext cx="627314" cy="627313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4" name="Freeform 7"/>
          <p:cNvSpPr/>
          <p:nvPr/>
        </p:nvSpPr>
        <p:spPr bwMode="auto">
          <a:xfrm rot="20676794">
            <a:off x="1256744" y="3848984"/>
            <a:ext cx="382523" cy="382522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67400" y="467041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5" name="TextBox 39"/>
          <p:cNvSpPr txBox="1"/>
          <p:nvPr/>
        </p:nvSpPr>
        <p:spPr>
          <a:xfrm>
            <a:off x="4865236" y="636436"/>
            <a:ext cx="2461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不变</a:t>
            </a:r>
            <a:r>
              <a:rPr lang="en-US" altLang="zh-CN" sz="28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(Invariant)</a:t>
            </a:r>
          </a:p>
        </p:txBody>
      </p:sp>
      <p:sp>
        <p:nvSpPr>
          <p:cNvPr id="3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904740" y="1432560"/>
            <a:ext cx="6449060" cy="17619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zh-CN" dirty="0"/>
              <a:t>如果一个类型</a:t>
            </a:r>
            <a:r>
              <a:rPr lang="en-US" altLang="zh-CN" dirty="0"/>
              <a:t>T</a:t>
            </a:r>
            <a:r>
              <a:rPr lang="zh-CN" altLang="zh-CN" dirty="0"/>
              <a:t>是不变的，则表明将</a:t>
            </a:r>
            <a:r>
              <a:rPr lang="en-US" altLang="zh-CN" dirty="0"/>
              <a:t>T</a:t>
            </a:r>
            <a:r>
              <a:rPr lang="zh-CN" altLang="zh-CN" dirty="0"/>
              <a:t>改变为一个其子类型是不安全的。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可变引用就是不变的一个例子：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179C45C-0510-44DD-AE1C-7EAD7AF479AC}"/>
              </a:ext>
            </a:extLst>
          </p:cNvPr>
          <p:cNvSpPr txBox="1"/>
          <p:nvPr/>
        </p:nvSpPr>
        <p:spPr>
          <a:xfrm>
            <a:off x="5007235" y="3661564"/>
            <a:ext cx="6096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en-US" altLang="zh-CN" sz="1600" dirty="0">
                <a:latin typeface="+mn-ea"/>
              </a:rPr>
              <a:t>let x: &amp;</a:t>
            </a:r>
            <a:r>
              <a:rPr lang="en-US" altLang="zh-CN" sz="1600" dirty="0" err="1">
                <a:latin typeface="+mn-ea"/>
              </a:rPr>
              <a:t>mut</a:t>
            </a:r>
            <a:r>
              <a:rPr lang="en-US" altLang="zh-CN" sz="1600" dirty="0">
                <a:latin typeface="+mn-ea"/>
              </a:rPr>
              <a:t> i32 = &amp;</a:t>
            </a:r>
            <a:r>
              <a:rPr lang="en-US" altLang="zh-CN" sz="1600" dirty="0" err="1">
                <a:latin typeface="+mn-ea"/>
              </a:rPr>
              <a:t>mut</a:t>
            </a:r>
            <a:r>
              <a:rPr lang="en-US" altLang="zh-CN" sz="1600" dirty="0">
                <a:latin typeface="+mn-ea"/>
              </a:rPr>
              <a:t> 5;</a:t>
            </a:r>
            <a:endParaRPr lang="zh-CN" altLang="zh-CN" sz="1600" dirty="0">
              <a:latin typeface="+mn-ea"/>
            </a:endParaRPr>
          </a:p>
          <a:p>
            <a:r>
              <a:rPr lang="en-US" altLang="zh-CN" sz="1600" dirty="0">
                <a:latin typeface="+mn-ea"/>
              </a:rPr>
              <a:t>let y: &amp;</a:t>
            </a:r>
            <a:r>
              <a:rPr lang="en-US" altLang="zh-CN" sz="1600" dirty="0" err="1">
                <a:latin typeface="+mn-ea"/>
              </a:rPr>
              <a:t>mut</a:t>
            </a:r>
            <a:r>
              <a:rPr lang="en-US" altLang="zh-CN" sz="1600" dirty="0">
                <a:latin typeface="+mn-ea"/>
              </a:rPr>
              <a:t> u32 = x; // </a:t>
            </a:r>
            <a:r>
              <a:rPr lang="zh-CN" altLang="zh-CN" sz="1600" dirty="0">
                <a:latin typeface="+mn-ea"/>
              </a:rPr>
              <a:t>不安全，所以</a:t>
            </a:r>
            <a:r>
              <a:rPr lang="en-US" altLang="zh-CN" sz="1600" dirty="0">
                <a:latin typeface="+mn-ea"/>
              </a:rPr>
              <a:t>Rust</a:t>
            </a:r>
            <a:r>
              <a:rPr lang="zh-CN" altLang="zh-CN" sz="1600" dirty="0">
                <a:latin typeface="+mn-ea"/>
              </a:rPr>
              <a:t>编译器不允许</a:t>
            </a:r>
          </a:p>
        </p:txBody>
      </p:sp>
    </p:spTree>
  </p:cSld>
  <p:clrMapOvr>
    <a:masterClrMapping/>
  </p:clrMapOvr>
  <p:transition spd="slow">
    <p:push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 rot="2707862">
            <a:off x="1332998" y="2069415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1" name="Freeform 7"/>
          <p:cNvSpPr/>
          <p:nvPr/>
        </p:nvSpPr>
        <p:spPr bwMode="auto">
          <a:xfrm rot="20889290">
            <a:off x="2924914" y="3330882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2" name="Freeform 7"/>
          <p:cNvSpPr/>
          <p:nvPr/>
        </p:nvSpPr>
        <p:spPr bwMode="auto">
          <a:xfrm rot="1460867">
            <a:off x="1305511" y="4440109"/>
            <a:ext cx="1018807" cy="1018806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3" name="Freeform 7"/>
          <p:cNvSpPr/>
          <p:nvPr/>
        </p:nvSpPr>
        <p:spPr bwMode="auto">
          <a:xfrm rot="2598298">
            <a:off x="2184785" y="3818290"/>
            <a:ext cx="627314" cy="627313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4" name="Freeform 7"/>
          <p:cNvSpPr/>
          <p:nvPr/>
        </p:nvSpPr>
        <p:spPr bwMode="auto">
          <a:xfrm rot="20676794">
            <a:off x="1256744" y="3848984"/>
            <a:ext cx="382523" cy="382522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67400" y="467041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5" name="TextBox 39"/>
          <p:cNvSpPr txBox="1"/>
          <p:nvPr/>
        </p:nvSpPr>
        <p:spPr>
          <a:xfrm>
            <a:off x="4815928" y="636436"/>
            <a:ext cx="2560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协变</a:t>
            </a:r>
            <a:r>
              <a:rPr lang="en-US" altLang="zh-CN" sz="28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(Covariant)</a:t>
            </a:r>
            <a:endParaRPr lang="zh-CN" altLang="en-US" sz="28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904740" y="1432560"/>
            <a:ext cx="6449060" cy="17619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zh-CN" dirty="0"/>
              <a:t>如果一个类型</a:t>
            </a:r>
            <a:r>
              <a:rPr lang="en-US" altLang="zh-CN" dirty="0"/>
              <a:t>T</a:t>
            </a:r>
            <a:r>
              <a:rPr lang="zh-CN" altLang="zh-CN" dirty="0"/>
              <a:t>是协变的，则表明将</a:t>
            </a:r>
            <a:r>
              <a:rPr lang="en-US" altLang="zh-CN" dirty="0"/>
              <a:t>T</a:t>
            </a:r>
            <a:r>
              <a:rPr lang="zh-CN" altLang="zh-CN" dirty="0"/>
              <a:t>改变为一个其子类型是安全的。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不可变引用就是协变的一个例子</a:t>
            </a:r>
            <a:r>
              <a:rPr lang="en-US" altLang="zh-CN" dirty="0"/>
              <a:t>:</a:t>
            </a:r>
            <a:endParaRPr lang="zh-CN" altLang="zh-CN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179C45C-0510-44DD-AE1C-7EAD7AF479AC}"/>
              </a:ext>
            </a:extLst>
          </p:cNvPr>
          <p:cNvSpPr txBox="1"/>
          <p:nvPr/>
        </p:nvSpPr>
        <p:spPr>
          <a:xfrm>
            <a:off x="5007235" y="3661564"/>
            <a:ext cx="6096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en-US" altLang="zh-CN" sz="1600" dirty="0"/>
              <a:t>let x: &amp;[i32] = &amp;[5];</a:t>
            </a:r>
            <a:endParaRPr lang="zh-CN" altLang="zh-CN" sz="1600" dirty="0"/>
          </a:p>
          <a:p>
            <a:r>
              <a:rPr lang="en-US" altLang="zh-CN" sz="1600" dirty="0"/>
              <a:t>let y: &amp;[u32] = x;  	// </a:t>
            </a:r>
            <a:r>
              <a:rPr lang="zh-CN" altLang="zh-CN" sz="1600" dirty="0"/>
              <a:t>安全，所以</a:t>
            </a:r>
            <a:r>
              <a:rPr lang="en-US" altLang="zh-CN" sz="1600" dirty="0"/>
              <a:t>Rust</a:t>
            </a:r>
            <a:r>
              <a:rPr lang="zh-CN" altLang="zh-CN" sz="1600" dirty="0"/>
              <a:t>编译器允许</a:t>
            </a:r>
          </a:p>
        </p:txBody>
      </p:sp>
    </p:spTree>
    <p:extLst>
      <p:ext uri="{BB962C8B-B14F-4D97-AF65-F5344CB8AC3E}">
        <p14:creationId xmlns:p14="http://schemas.microsoft.com/office/powerpoint/2010/main" val="63551392"/>
      </p:ext>
    </p:extLst>
  </p:cSld>
  <p:clrMapOvr>
    <a:masterClrMapping/>
  </p:clrMapOvr>
  <p:transition spd="slow">
    <p:push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 rot="2707862">
            <a:off x="1332998" y="2069415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1" name="Freeform 7"/>
          <p:cNvSpPr/>
          <p:nvPr/>
        </p:nvSpPr>
        <p:spPr bwMode="auto">
          <a:xfrm rot="20889290">
            <a:off x="2924914" y="3330882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2" name="Freeform 7"/>
          <p:cNvSpPr/>
          <p:nvPr/>
        </p:nvSpPr>
        <p:spPr bwMode="auto">
          <a:xfrm rot="1460867">
            <a:off x="1305511" y="4440109"/>
            <a:ext cx="1018807" cy="1018806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3" name="Freeform 7"/>
          <p:cNvSpPr/>
          <p:nvPr/>
        </p:nvSpPr>
        <p:spPr bwMode="auto">
          <a:xfrm rot="2598298">
            <a:off x="2184785" y="3818290"/>
            <a:ext cx="627314" cy="627313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4" name="Freeform 7"/>
          <p:cNvSpPr/>
          <p:nvPr/>
        </p:nvSpPr>
        <p:spPr bwMode="auto">
          <a:xfrm rot="20676794">
            <a:off x="1256744" y="3848984"/>
            <a:ext cx="382523" cy="382522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67400" y="467041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5" name="TextBox 39"/>
          <p:cNvSpPr txBox="1"/>
          <p:nvPr/>
        </p:nvSpPr>
        <p:spPr>
          <a:xfrm>
            <a:off x="4511775" y="636436"/>
            <a:ext cx="3168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逆变(</a:t>
            </a:r>
            <a:r>
              <a:rPr lang="en-US" altLang="zh-CN" sz="28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ea"/>
              </a:rPr>
              <a:t>Contravariant</a:t>
            </a: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)</a:t>
            </a:r>
            <a:endParaRPr lang="en-US" altLang="zh-CN" sz="28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904740" y="1432560"/>
            <a:ext cx="6449060" cy="17619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zh-CN" dirty="0"/>
              <a:t>如果一个类型</a:t>
            </a:r>
            <a:r>
              <a:rPr lang="en-US" altLang="zh-CN" dirty="0"/>
              <a:t>T</a:t>
            </a:r>
            <a:r>
              <a:rPr lang="zh-CN" altLang="zh-CN" dirty="0"/>
              <a:t>是逆变的，则表明将</a:t>
            </a:r>
            <a:r>
              <a:rPr lang="en-US" altLang="zh-CN" dirty="0"/>
              <a:t>T</a:t>
            </a:r>
            <a:r>
              <a:rPr lang="zh-CN" altLang="zh-CN" dirty="0"/>
              <a:t>改变为一个其父类型是安全的。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函数参数就是逆变的一个例子：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179C45C-0510-44DD-AE1C-7EAD7AF479AC}"/>
              </a:ext>
            </a:extLst>
          </p:cNvPr>
          <p:cNvSpPr txBox="1"/>
          <p:nvPr/>
        </p:nvSpPr>
        <p:spPr>
          <a:xfrm>
            <a:off x="5007235" y="3661564"/>
            <a:ext cx="6096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en-US" altLang="zh-CN" sz="1600" dirty="0" err="1"/>
              <a:t>fn</a:t>
            </a:r>
            <a:r>
              <a:rPr lang="en-US" altLang="zh-CN" sz="1600" dirty="0"/>
              <a:t> foo(x: &amp;i32) { ... }</a:t>
            </a:r>
            <a:endParaRPr lang="zh-CN" altLang="zh-CN" sz="1600" dirty="0"/>
          </a:p>
          <a:p>
            <a:r>
              <a:rPr lang="en-US" altLang="zh-CN" sz="1600" dirty="0"/>
              <a:t>let bar: </a:t>
            </a:r>
            <a:r>
              <a:rPr lang="en-US" altLang="zh-CN" sz="1600" dirty="0" err="1"/>
              <a:t>fn</a:t>
            </a:r>
            <a:r>
              <a:rPr lang="en-US" altLang="zh-CN" sz="1600" dirty="0"/>
              <a:t>(&amp;u32) = foo; // </a:t>
            </a:r>
            <a:r>
              <a:rPr lang="zh-CN" altLang="zh-CN" sz="1600" dirty="0"/>
              <a:t>安全，所以</a:t>
            </a:r>
            <a:r>
              <a:rPr lang="en-US" altLang="zh-CN" sz="1600" dirty="0"/>
              <a:t>Rust</a:t>
            </a:r>
            <a:r>
              <a:rPr lang="zh-CN" altLang="zh-CN" sz="1600" dirty="0"/>
              <a:t>编译器允许</a:t>
            </a:r>
          </a:p>
        </p:txBody>
      </p:sp>
    </p:spTree>
    <p:extLst>
      <p:ext uri="{BB962C8B-B14F-4D97-AF65-F5344CB8AC3E}">
        <p14:creationId xmlns:p14="http://schemas.microsoft.com/office/powerpoint/2010/main" val="4066708154"/>
      </p:ext>
    </p:extLst>
  </p:cSld>
  <p:clrMapOvr>
    <a:masterClrMapping/>
  </p:clrMapOvr>
  <p:transition spd="slow">
    <p:push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 rot="2707862">
            <a:off x="1332998" y="2069415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1" name="Freeform 7"/>
          <p:cNvSpPr/>
          <p:nvPr/>
        </p:nvSpPr>
        <p:spPr bwMode="auto">
          <a:xfrm rot="20889290">
            <a:off x="2924914" y="3330882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2" name="Freeform 7"/>
          <p:cNvSpPr/>
          <p:nvPr/>
        </p:nvSpPr>
        <p:spPr bwMode="auto">
          <a:xfrm rot="1460867">
            <a:off x="1305511" y="4440109"/>
            <a:ext cx="1018807" cy="1018806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3" name="Freeform 7"/>
          <p:cNvSpPr/>
          <p:nvPr/>
        </p:nvSpPr>
        <p:spPr bwMode="auto">
          <a:xfrm rot="2598298">
            <a:off x="2184785" y="3818290"/>
            <a:ext cx="627314" cy="627313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4" name="Freeform 7"/>
          <p:cNvSpPr/>
          <p:nvPr/>
        </p:nvSpPr>
        <p:spPr bwMode="auto">
          <a:xfrm rot="20676794">
            <a:off x="1256744" y="3848984"/>
            <a:ext cx="382523" cy="382522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67400" y="467041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80048" y="1217773"/>
            <a:ext cx="631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Summary</a:t>
            </a:r>
            <a:endParaRPr lang="en-US" sz="9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TextBox 39"/>
          <p:cNvSpPr txBox="1"/>
          <p:nvPr/>
        </p:nvSpPr>
        <p:spPr>
          <a:xfrm>
            <a:off x="5644677" y="63643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总结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746D817-1732-49AE-8ACC-D886653658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071650"/>
              </p:ext>
            </p:extLst>
          </p:nvPr>
        </p:nvGraphicFramePr>
        <p:xfrm>
          <a:off x="4884819" y="1538961"/>
          <a:ext cx="6378925" cy="30280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31717">
                  <a:extLst>
                    <a:ext uri="{9D8B030D-6E8A-4147-A177-3AD203B41FA5}">
                      <a16:colId xmlns:a16="http://schemas.microsoft.com/office/drawing/2014/main" val="233019041"/>
                    </a:ext>
                  </a:extLst>
                </a:gridCol>
                <a:gridCol w="1180016">
                  <a:extLst>
                    <a:ext uri="{9D8B030D-6E8A-4147-A177-3AD203B41FA5}">
                      <a16:colId xmlns:a16="http://schemas.microsoft.com/office/drawing/2014/main" val="67090355"/>
                    </a:ext>
                  </a:extLst>
                </a:gridCol>
                <a:gridCol w="1330851">
                  <a:extLst>
                    <a:ext uri="{9D8B030D-6E8A-4147-A177-3AD203B41FA5}">
                      <a16:colId xmlns:a16="http://schemas.microsoft.com/office/drawing/2014/main" val="3711630206"/>
                    </a:ext>
                  </a:extLst>
                </a:gridCol>
                <a:gridCol w="1136341">
                  <a:extLst>
                    <a:ext uri="{9D8B030D-6E8A-4147-A177-3AD203B41FA5}">
                      <a16:colId xmlns:a16="http://schemas.microsoft.com/office/drawing/2014/main" val="1880144920"/>
                    </a:ext>
                  </a:extLst>
                </a:gridCol>
              </a:tblGrid>
              <a:tr h="228142">
                <a:tc>
                  <a:txBody>
                    <a:bodyPr/>
                    <a:lstStyle/>
                    <a:p>
                      <a:pPr indent="127000">
                        <a:lnSpc>
                          <a:spcPts val="174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ts val="174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+mn-ea"/>
                          <a:ea typeface="+mn-ea"/>
                        </a:rPr>
                        <a:t>'a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ts val="174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+mn-ea"/>
                          <a:ea typeface="+mn-ea"/>
                        </a:rPr>
                        <a:t>T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ts val="174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+mn-ea"/>
                          <a:ea typeface="+mn-ea"/>
                        </a:rPr>
                        <a:t>U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225039"/>
                  </a:ext>
                </a:extLst>
              </a:tr>
              <a:tr h="228142">
                <a:tc>
                  <a:txBody>
                    <a:bodyPr/>
                    <a:lstStyle/>
                    <a:p>
                      <a:pPr indent="127000">
                        <a:lnSpc>
                          <a:spcPts val="174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+mn-ea"/>
                          <a:ea typeface="+mn-ea"/>
                        </a:rPr>
                        <a:t>&amp;'a T 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ts val="174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+mn-ea"/>
                          <a:ea typeface="+mn-ea"/>
                        </a:rPr>
                        <a:t>covariant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ts val="174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+mn-ea"/>
                          <a:ea typeface="+mn-ea"/>
                        </a:rPr>
                        <a:t>covariant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ts val="174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50173178"/>
                  </a:ext>
                </a:extLst>
              </a:tr>
              <a:tr h="228142">
                <a:tc>
                  <a:txBody>
                    <a:bodyPr/>
                    <a:lstStyle/>
                    <a:p>
                      <a:pPr indent="127000">
                        <a:lnSpc>
                          <a:spcPts val="174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+mn-ea"/>
                          <a:ea typeface="+mn-ea"/>
                        </a:rPr>
                        <a:t>&amp;'a mut T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ts val="174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+mn-ea"/>
                          <a:ea typeface="+mn-ea"/>
                        </a:rPr>
                        <a:t>covariant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ts val="174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+mn-ea"/>
                          <a:ea typeface="+mn-ea"/>
                        </a:rPr>
                        <a:t>invariant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ts val="174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53868906"/>
                  </a:ext>
                </a:extLst>
              </a:tr>
              <a:tr h="228142">
                <a:tc>
                  <a:txBody>
                    <a:bodyPr/>
                    <a:lstStyle/>
                    <a:p>
                      <a:pPr indent="127000">
                        <a:lnSpc>
                          <a:spcPts val="174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+mn-ea"/>
                          <a:ea typeface="+mn-ea"/>
                        </a:rPr>
                        <a:t>Box&lt;T&gt;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ts val="174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ts val="174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+mn-ea"/>
                          <a:ea typeface="+mn-ea"/>
                        </a:rPr>
                        <a:t>covariant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ts val="174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23732996"/>
                  </a:ext>
                </a:extLst>
              </a:tr>
              <a:tr h="228142">
                <a:tc>
                  <a:txBody>
                    <a:bodyPr/>
                    <a:lstStyle/>
                    <a:p>
                      <a:pPr indent="127000">
                        <a:lnSpc>
                          <a:spcPts val="174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+mn-ea"/>
                          <a:ea typeface="+mn-ea"/>
                        </a:rPr>
                        <a:t>Vec&lt;T&gt;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ts val="174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ts val="174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+mn-ea"/>
                          <a:ea typeface="+mn-ea"/>
                        </a:rPr>
                        <a:t>covariant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ts val="174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58036655"/>
                  </a:ext>
                </a:extLst>
              </a:tr>
              <a:tr h="228142">
                <a:tc>
                  <a:txBody>
                    <a:bodyPr/>
                    <a:lstStyle/>
                    <a:p>
                      <a:pPr indent="127000">
                        <a:lnSpc>
                          <a:spcPts val="174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+mn-ea"/>
                          <a:ea typeface="+mn-ea"/>
                        </a:rPr>
                        <a:t>UnsafeCell&lt;T&gt;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ts val="174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ts val="174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+mn-ea"/>
                          <a:ea typeface="+mn-ea"/>
                        </a:rPr>
                        <a:t>invariant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ts val="174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1837985"/>
                  </a:ext>
                </a:extLst>
              </a:tr>
              <a:tr h="228142">
                <a:tc>
                  <a:txBody>
                    <a:bodyPr/>
                    <a:lstStyle/>
                    <a:p>
                      <a:pPr indent="127000">
                        <a:lnSpc>
                          <a:spcPts val="174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+mn-ea"/>
                          <a:ea typeface="+mn-ea"/>
                        </a:rPr>
                        <a:t>Cell&lt;T&gt;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ts val="174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ts val="174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+mn-ea"/>
                          <a:ea typeface="+mn-ea"/>
                        </a:rPr>
                        <a:t>invariant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ts val="174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23639597"/>
                  </a:ext>
                </a:extLst>
              </a:tr>
              <a:tr h="228142">
                <a:tc>
                  <a:txBody>
                    <a:bodyPr/>
                    <a:lstStyle/>
                    <a:p>
                      <a:pPr indent="127000">
                        <a:lnSpc>
                          <a:spcPts val="174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 err="1">
                          <a:effectLst/>
                          <a:latin typeface="+mn-ea"/>
                          <a:ea typeface="+mn-ea"/>
                        </a:rPr>
                        <a:t>fn</a:t>
                      </a:r>
                      <a:r>
                        <a:rPr lang="en-US" sz="1200" kern="0" dirty="0">
                          <a:effectLst/>
                          <a:latin typeface="+mn-ea"/>
                          <a:ea typeface="+mn-ea"/>
                        </a:rPr>
                        <a:t>(T) -&gt; U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ts val="174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ts val="174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+mn-ea"/>
                          <a:ea typeface="+mn-ea"/>
                        </a:rPr>
                        <a:t>contravariant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ts val="174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+mn-ea"/>
                          <a:ea typeface="+mn-ea"/>
                        </a:rPr>
                        <a:t>covariant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13526130"/>
                  </a:ext>
                </a:extLst>
              </a:tr>
              <a:tr h="228142">
                <a:tc>
                  <a:txBody>
                    <a:bodyPr/>
                    <a:lstStyle/>
                    <a:p>
                      <a:pPr indent="127000">
                        <a:lnSpc>
                          <a:spcPts val="174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+mn-ea"/>
                          <a:ea typeface="+mn-ea"/>
                        </a:rPr>
                        <a:t>*const T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ts val="174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ts val="174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+mn-ea"/>
                          <a:ea typeface="+mn-ea"/>
                        </a:rPr>
                        <a:t>covariant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ts val="174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5740251"/>
                  </a:ext>
                </a:extLst>
              </a:tr>
              <a:tr h="228142">
                <a:tc>
                  <a:txBody>
                    <a:bodyPr/>
                    <a:lstStyle/>
                    <a:p>
                      <a:pPr indent="127000">
                        <a:lnSpc>
                          <a:spcPts val="174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+mn-ea"/>
                          <a:ea typeface="+mn-ea"/>
                        </a:rPr>
                        <a:t>*mut T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ts val="174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ts val="174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+mn-ea"/>
                          <a:ea typeface="+mn-ea"/>
                        </a:rPr>
                        <a:t>invariant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ts val="174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37135618"/>
                  </a:ext>
                </a:extLst>
              </a:tr>
              <a:tr h="228142">
                <a:tc>
                  <a:txBody>
                    <a:bodyPr/>
                    <a:lstStyle/>
                    <a:p>
                      <a:pPr indent="127000">
                        <a:lnSpc>
                          <a:spcPts val="174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+mn-ea"/>
                          <a:ea typeface="+mn-ea"/>
                        </a:rPr>
                        <a:t>[T]</a:t>
                      </a:r>
                      <a:r>
                        <a:rPr lang="zh-CN" sz="1200" kern="0">
                          <a:effectLst/>
                          <a:latin typeface="+mn-ea"/>
                          <a:ea typeface="+mn-ea"/>
                        </a:rPr>
                        <a:t>和</a:t>
                      </a:r>
                      <a:r>
                        <a:rPr lang="en-US" sz="1200" kern="0">
                          <a:effectLst/>
                          <a:latin typeface="+mn-ea"/>
                          <a:ea typeface="+mn-ea"/>
                        </a:rPr>
                        <a:t>[T; n]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ts val="174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ts val="174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+mn-ea"/>
                          <a:ea typeface="+mn-ea"/>
                        </a:rPr>
                        <a:t>covariant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ts val="174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5937908"/>
                  </a:ext>
                </a:extLst>
              </a:tr>
              <a:tr h="290395">
                <a:tc>
                  <a:txBody>
                    <a:bodyPr/>
                    <a:lstStyle/>
                    <a:p>
                      <a:pPr indent="127000">
                        <a:lnSpc>
                          <a:spcPts val="174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+mn-ea"/>
                          <a:ea typeface="+mn-ea"/>
                        </a:rPr>
                        <a:t>std::marker::PhantomData&lt;T&gt;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ts val="174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+mn-ea"/>
                          <a:ea typeface="+mn-ea"/>
                        </a:rPr>
                        <a:t>covariant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ts val="174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+mn-ea"/>
                          <a:ea typeface="+mn-ea"/>
                        </a:rPr>
                        <a:t>covariant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ts val="174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3161299"/>
                  </a:ext>
                </a:extLst>
              </a:tr>
              <a:tr h="228142">
                <a:tc>
                  <a:txBody>
                    <a:bodyPr/>
                    <a:lstStyle/>
                    <a:p>
                      <a:pPr indent="127000">
                        <a:lnSpc>
                          <a:spcPts val="174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 err="1">
                          <a:effectLst/>
                          <a:latin typeface="+mn-ea"/>
                          <a:ea typeface="+mn-ea"/>
                        </a:rPr>
                        <a:t>dyn</a:t>
                      </a:r>
                      <a:r>
                        <a:rPr lang="en-US" sz="1200" kern="0" dirty="0">
                          <a:effectLst/>
                          <a:latin typeface="+mn-ea"/>
                          <a:ea typeface="+mn-ea"/>
                        </a:rPr>
                        <a:t> Trait&lt;T&gt; + 'a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ts val="174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ts val="174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+mn-ea"/>
                          <a:ea typeface="+mn-ea"/>
                        </a:rPr>
                        <a:t>invariant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ts val="174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8198991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FDE65960-8313-417B-B51D-4BDE9B09DC5A}"/>
              </a:ext>
            </a:extLst>
          </p:cNvPr>
          <p:cNvSpPr/>
          <p:nvPr/>
        </p:nvSpPr>
        <p:spPr>
          <a:xfrm>
            <a:off x="4884819" y="4836305"/>
            <a:ext cx="6096000" cy="144469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  <a:tabLst>
                <a:tab pos="266700" algn="l"/>
              </a:tabLst>
            </a:pPr>
            <a:r>
              <a:rPr lang="en-US" altLang="zh-CN" sz="1200" kern="100" dirty="0" err="1">
                <a:solidFill>
                  <a:srgbClr val="0033CC"/>
                </a:solidFill>
                <a:latin typeface="+mn-ea"/>
              </a:rPr>
              <a:t>Vec</a:t>
            </a:r>
            <a:r>
              <a:rPr lang="en-US" altLang="zh-CN" sz="1200" kern="100" dirty="0">
                <a:solidFill>
                  <a:srgbClr val="0033CC"/>
                </a:solidFill>
                <a:latin typeface="+mn-ea"/>
              </a:rPr>
              <a:t>&lt;T&gt; </a:t>
            </a:r>
            <a:r>
              <a:rPr lang="zh-CN" altLang="zh-CN" sz="1200" kern="100" dirty="0">
                <a:solidFill>
                  <a:srgbClr val="0033CC"/>
                </a:solidFill>
                <a:latin typeface="+mn-ea"/>
              </a:rPr>
              <a:t>和所有其他拥有所有权的指针和集合类型遵守</a:t>
            </a:r>
            <a:r>
              <a:rPr lang="en-US" altLang="zh-CN" sz="1200" kern="100" dirty="0">
                <a:solidFill>
                  <a:srgbClr val="0033CC"/>
                </a:solidFill>
                <a:latin typeface="+mn-ea"/>
              </a:rPr>
              <a:t>Box&lt;T&gt;</a:t>
            </a:r>
            <a:r>
              <a:rPr lang="zh-CN" altLang="zh-CN" sz="1200" kern="100" dirty="0">
                <a:solidFill>
                  <a:srgbClr val="0033CC"/>
                </a:solidFill>
                <a:latin typeface="+mn-ea"/>
              </a:rPr>
              <a:t>的规则</a:t>
            </a:r>
            <a:endParaRPr lang="zh-CN" altLang="zh-CN" sz="1200" kern="100" dirty="0">
              <a:latin typeface="+mn-ea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  <a:tabLst>
                <a:tab pos="266700" algn="l"/>
              </a:tabLst>
            </a:pPr>
            <a:r>
              <a:rPr lang="en-US" altLang="zh-CN" sz="1200" kern="100" dirty="0">
                <a:solidFill>
                  <a:srgbClr val="0033CC"/>
                </a:solidFill>
                <a:latin typeface="+mn-ea"/>
              </a:rPr>
              <a:t>Cell&lt;T&gt; </a:t>
            </a:r>
            <a:r>
              <a:rPr lang="zh-CN" altLang="zh-CN" sz="1200" kern="100" dirty="0">
                <a:solidFill>
                  <a:srgbClr val="0033CC"/>
                </a:solidFill>
                <a:latin typeface="+mn-ea"/>
              </a:rPr>
              <a:t>和其他拥有内部可变性的类型遵守</a:t>
            </a:r>
            <a:r>
              <a:rPr lang="en-US" altLang="zh-CN" sz="1200" kern="100" dirty="0" err="1">
                <a:solidFill>
                  <a:srgbClr val="0033CC"/>
                </a:solidFill>
                <a:latin typeface="+mn-ea"/>
              </a:rPr>
              <a:t>UnsafeCell</a:t>
            </a:r>
            <a:r>
              <a:rPr lang="en-US" altLang="zh-CN" sz="1200" kern="100" dirty="0">
                <a:solidFill>
                  <a:srgbClr val="0033CC"/>
                </a:solidFill>
                <a:latin typeface="+mn-ea"/>
              </a:rPr>
              <a:t>&lt;T&gt;</a:t>
            </a:r>
            <a:r>
              <a:rPr lang="zh-CN" altLang="zh-CN" sz="1200" kern="100" dirty="0">
                <a:solidFill>
                  <a:srgbClr val="0033CC"/>
                </a:solidFill>
                <a:latin typeface="+mn-ea"/>
              </a:rPr>
              <a:t>的规则</a:t>
            </a:r>
            <a:endParaRPr lang="zh-CN" altLang="zh-CN" sz="1200" kern="100" dirty="0">
              <a:latin typeface="+mn-ea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  <a:tabLst>
                <a:tab pos="266700" algn="l"/>
              </a:tabLst>
            </a:pPr>
            <a:r>
              <a:rPr lang="zh-CN" altLang="zh-CN" sz="1200" kern="100" dirty="0">
                <a:solidFill>
                  <a:srgbClr val="0033CC"/>
                </a:solidFill>
                <a:latin typeface="+mn-ea"/>
              </a:rPr>
              <a:t>拥有内部可变性的</a:t>
            </a:r>
            <a:r>
              <a:rPr lang="en-US" altLang="zh-CN" sz="1200" kern="100" dirty="0" err="1">
                <a:solidFill>
                  <a:srgbClr val="0033CC"/>
                </a:solidFill>
                <a:latin typeface="+mn-ea"/>
              </a:rPr>
              <a:t>UnsafeCell</a:t>
            </a:r>
            <a:r>
              <a:rPr lang="en-US" altLang="zh-CN" sz="1200" kern="100" dirty="0">
                <a:solidFill>
                  <a:srgbClr val="0033CC"/>
                </a:solidFill>
                <a:latin typeface="+mn-ea"/>
              </a:rPr>
              <a:t>&lt;T&gt; </a:t>
            </a:r>
            <a:r>
              <a:rPr lang="zh-CN" altLang="zh-CN" sz="1200" kern="100" dirty="0">
                <a:solidFill>
                  <a:srgbClr val="0033CC"/>
                </a:solidFill>
                <a:latin typeface="+mn-ea"/>
              </a:rPr>
              <a:t>和</a:t>
            </a:r>
            <a:r>
              <a:rPr lang="en-US" altLang="zh-CN" sz="1200" kern="100" dirty="0">
                <a:solidFill>
                  <a:srgbClr val="0033CC"/>
                </a:solidFill>
                <a:latin typeface="+mn-ea"/>
              </a:rPr>
              <a:t> &amp;</a:t>
            </a:r>
            <a:r>
              <a:rPr lang="en-US" altLang="zh-CN" sz="1200" kern="100" dirty="0" err="1">
                <a:solidFill>
                  <a:srgbClr val="0033CC"/>
                </a:solidFill>
                <a:latin typeface="+mn-ea"/>
              </a:rPr>
              <a:t>mut</a:t>
            </a:r>
            <a:r>
              <a:rPr lang="en-US" altLang="zh-CN" sz="1200" kern="100" dirty="0">
                <a:solidFill>
                  <a:srgbClr val="0033CC"/>
                </a:solidFill>
                <a:latin typeface="+mn-ea"/>
              </a:rPr>
              <a:t> T</a:t>
            </a:r>
            <a:r>
              <a:rPr lang="zh-CN" altLang="zh-CN" sz="1200" kern="100" dirty="0">
                <a:solidFill>
                  <a:srgbClr val="0033CC"/>
                </a:solidFill>
                <a:latin typeface="+mn-ea"/>
              </a:rPr>
              <a:t>具有同样的型变属性</a:t>
            </a:r>
            <a:endParaRPr lang="zh-CN" altLang="zh-CN" sz="1200" kern="100" dirty="0">
              <a:latin typeface="+mn-ea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  <a:tabLst>
                <a:tab pos="266700" algn="l"/>
              </a:tabLst>
            </a:pPr>
            <a:r>
              <a:rPr lang="en-US" altLang="zh-CN" sz="1200" kern="100" dirty="0">
                <a:solidFill>
                  <a:srgbClr val="0033CC"/>
                </a:solidFill>
                <a:latin typeface="+mn-ea"/>
              </a:rPr>
              <a:t>*const T </a:t>
            </a:r>
            <a:r>
              <a:rPr lang="zh-CN" altLang="zh-CN" sz="1200" kern="100" dirty="0">
                <a:solidFill>
                  <a:srgbClr val="0033CC"/>
                </a:solidFill>
                <a:latin typeface="+mn-ea"/>
              </a:rPr>
              <a:t>遵守</a:t>
            </a:r>
            <a:r>
              <a:rPr lang="en-US" altLang="zh-CN" sz="1200" kern="100" dirty="0">
                <a:solidFill>
                  <a:srgbClr val="0033CC"/>
                </a:solidFill>
                <a:latin typeface="+mn-ea"/>
              </a:rPr>
              <a:t>&amp;T</a:t>
            </a:r>
            <a:r>
              <a:rPr lang="zh-CN" altLang="zh-CN" sz="1200" kern="100" dirty="0">
                <a:solidFill>
                  <a:srgbClr val="0033CC"/>
                </a:solidFill>
                <a:latin typeface="+mn-ea"/>
              </a:rPr>
              <a:t>的规则</a:t>
            </a:r>
            <a:endParaRPr lang="zh-CN" altLang="zh-CN" sz="1200" kern="100" dirty="0">
              <a:latin typeface="+mn-ea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  <a:tabLst>
                <a:tab pos="266700" algn="l"/>
              </a:tabLst>
            </a:pPr>
            <a:r>
              <a:rPr lang="en-US" altLang="zh-CN" sz="1200" kern="100" dirty="0">
                <a:solidFill>
                  <a:srgbClr val="0033CC"/>
                </a:solidFill>
                <a:latin typeface="+mn-ea"/>
              </a:rPr>
              <a:t>*</a:t>
            </a:r>
            <a:r>
              <a:rPr lang="en-US" altLang="zh-CN" sz="1200" kern="100" dirty="0" err="1">
                <a:solidFill>
                  <a:srgbClr val="0033CC"/>
                </a:solidFill>
                <a:latin typeface="+mn-ea"/>
              </a:rPr>
              <a:t>mut</a:t>
            </a:r>
            <a:r>
              <a:rPr lang="en-US" altLang="zh-CN" sz="1200" kern="100" dirty="0">
                <a:solidFill>
                  <a:srgbClr val="0033CC"/>
                </a:solidFill>
                <a:latin typeface="+mn-ea"/>
              </a:rPr>
              <a:t> T </a:t>
            </a:r>
            <a:r>
              <a:rPr lang="zh-CN" altLang="zh-CN" sz="1200" kern="100" dirty="0">
                <a:solidFill>
                  <a:srgbClr val="0033CC"/>
                </a:solidFill>
                <a:latin typeface="+mn-ea"/>
              </a:rPr>
              <a:t>遵守</a:t>
            </a:r>
            <a:r>
              <a:rPr lang="en-US" altLang="zh-CN" sz="1200" kern="100" dirty="0">
                <a:solidFill>
                  <a:srgbClr val="0033CC"/>
                </a:solidFill>
                <a:latin typeface="+mn-ea"/>
              </a:rPr>
              <a:t>&amp;</a:t>
            </a:r>
            <a:r>
              <a:rPr lang="en-US" altLang="zh-CN" sz="1200" kern="100" dirty="0" err="1">
                <a:solidFill>
                  <a:srgbClr val="0033CC"/>
                </a:solidFill>
                <a:latin typeface="+mn-ea"/>
              </a:rPr>
              <a:t>mut</a:t>
            </a:r>
            <a:r>
              <a:rPr lang="en-US" altLang="zh-CN" sz="1200" kern="100" dirty="0">
                <a:solidFill>
                  <a:srgbClr val="0033CC"/>
                </a:solidFill>
                <a:latin typeface="+mn-ea"/>
              </a:rPr>
              <a:t> T (</a:t>
            </a:r>
            <a:r>
              <a:rPr lang="zh-CN" altLang="zh-CN" sz="1200" kern="100" dirty="0">
                <a:solidFill>
                  <a:srgbClr val="0033CC"/>
                </a:solidFill>
                <a:latin typeface="+mn-ea"/>
              </a:rPr>
              <a:t>或者</a:t>
            </a:r>
            <a:r>
              <a:rPr lang="en-US" altLang="zh-CN" sz="1200" kern="100" dirty="0">
                <a:solidFill>
                  <a:srgbClr val="0033CC"/>
                </a:solidFill>
                <a:latin typeface="+mn-ea"/>
              </a:rPr>
              <a:t> </a:t>
            </a:r>
            <a:r>
              <a:rPr lang="en-US" altLang="zh-CN" sz="1200" kern="100" dirty="0" err="1">
                <a:solidFill>
                  <a:srgbClr val="0033CC"/>
                </a:solidFill>
                <a:latin typeface="+mn-ea"/>
              </a:rPr>
              <a:t>UnsafeCell</a:t>
            </a:r>
            <a:r>
              <a:rPr lang="en-US" altLang="zh-CN" sz="1200" kern="100" dirty="0">
                <a:solidFill>
                  <a:srgbClr val="0033CC"/>
                </a:solidFill>
                <a:latin typeface="+mn-ea"/>
              </a:rPr>
              <a:t>&lt;T&gt;)</a:t>
            </a:r>
            <a:r>
              <a:rPr lang="zh-CN" altLang="zh-CN" sz="1200" kern="100" dirty="0">
                <a:solidFill>
                  <a:srgbClr val="0033CC"/>
                </a:solidFill>
                <a:latin typeface="+mn-ea"/>
              </a:rPr>
              <a:t>的规则</a:t>
            </a:r>
            <a:endParaRPr lang="zh-CN" altLang="zh-CN" sz="1200" kern="100" dirty="0">
              <a:latin typeface="+mn-ea"/>
            </a:endParaRPr>
          </a:p>
        </p:txBody>
      </p:sp>
    </p:spTree>
  </p:cSld>
  <p:clrMapOvr>
    <a:masterClrMapping/>
  </p:clrMapOvr>
  <p:transition spd="slow">
    <p:push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 rot="2707862">
            <a:off x="1332998" y="2069415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1" name="Freeform 7"/>
          <p:cNvSpPr/>
          <p:nvPr/>
        </p:nvSpPr>
        <p:spPr bwMode="auto">
          <a:xfrm rot="20889290">
            <a:off x="2924914" y="3330882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2" name="Freeform 7"/>
          <p:cNvSpPr/>
          <p:nvPr/>
        </p:nvSpPr>
        <p:spPr bwMode="auto">
          <a:xfrm rot="1460867">
            <a:off x="1305511" y="4440109"/>
            <a:ext cx="1018807" cy="1018806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3" name="Freeform 7"/>
          <p:cNvSpPr/>
          <p:nvPr/>
        </p:nvSpPr>
        <p:spPr bwMode="auto">
          <a:xfrm rot="2598298">
            <a:off x="2184785" y="3818290"/>
            <a:ext cx="627314" cy="627313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4" name="Freeform 7"/>
          <p:cNvSpPr/>
          <p:nvPr/>
        </p:nvSpPr>
        <p:spPr bwMode="auto">
          <a:xfrm rot="20676794">
            <a:off x="1256744" y="3848984"/>
            <a:ext cx="382523" cy="382522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67400" y="467041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53113" y="1217773"/>
            <a:ext cx="48577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Mutex</a:t>
            </a:r>
          </a:p>
        </p:txBody>
      </p:sp>
      <p:sp>
        <p:nvSpPr>
          <p:cNvPr id="15" name="TextBox 39"/>
          <p:cNvSpPr txBox="1"/>
          <p:nvPr/>
        </p:nvSpPr>
        <p:spPr>
          <a:xfrm>
            <a:off x="5203273" y="636436"/>
            <a:ext cx="17856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示例程序</a:t>
            </a:r>
            <a:r>
              <a:rPr lang="en-US" altLang="zh-CN" sz="28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1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074920" y="1506855"/>
            <a:ext cx="6096000" cy="23069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fn f&lt;'a&gt;() {}</a:t>
            </a:r>
          </a:p>
          <a:p>
            <a:r>
              <a:rPr lang="zh-CN" altLang="en-US" dirty="0"/>
              <a:t>fn g&lt;'a: 'a&gt;() {}</a:t>
            </a:r>
          </a:p>
          <a:p>
            <a:endParaRPr lang="zh-CN" altLang="en-US" dirty="0"/>
          </a:p>
          <a:p>
            <a:r>
              <a:rPr lang="zh-CN" altLang="en-US" dirty="0"/>
              <a:t>fn main() {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   </a:t>
            </a:r>
            <a:r>
              <a:rPr lang="zh-CN" altLang="en-US" dirty="0"/>
              <a:t>let pf = f::&lt;'static&gt; as fn();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   </a:t>
            </a:r>
            <a:r>
              <a:rPr lang="zh-CN" altLang="en-US" dirty="0"/>
              <a:t>let pg = g::&lt;'static&gt; as fn();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   </a:t>
            </a:r>
            <a:r>
              <a:rPr lang="zh-CN" altLang="en-US" dirty="0"/>
              <a:t>print!("{}", pf == pg);</a:t>
            </a:r>
          </a:p>
          <a:p>
            <a:r>
              <a:rPr lang="zh-CN" altLang="en-US" dirty="0"/>
              <a:t>}</a:t>
            </a: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5074920" y="4390665"/>
            <a:ext cx="6096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zh-CN" altLang="en-US" b="1" dirty="0"/>
              <a:t>输出结果： 编译错误</a:t>
            </a:r>
            <a:endParaRPr lang="zh-CN" altLang="en-US" sz="800" dirty="0"/>
          </a:p>
        </p:txBody>
      </p:sp>
      <p:sp>
        <p:nvSpPr>
          <p:cNvPr id="5" name="文本框 4"/>
          <p:cNvSpPr txBox="1"/>
          <p:nvPr/>
        </p:nvSpPr>
        <p:spPr>
          <a:xfrm>
            <a:off x="11383010" y="6256020"/>
            <a:ext cx="284480" cy="3778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1</a:t>
            </a:r>
          </a:p>
        </p:txBody>
      </p:sp>
    </p:spTree>
  </p:cSld>
  <p:clrMapOvr>
    <a:masterClrMapping/>
  </p:clrMapOvr>
  <p:transition spd="slow">
    <p:push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 rot="2707862">
            <a:off x="1332998" y="2069415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1" name="Freeform 7"/>
          <p:cNvSpPr/>
          <p:nvPr/>
        </p:nvSpPr>
        <p:spPr bwMode="auto">
          <a:xfrm rot="20889290">
            <a:off x="2924914" y="3330882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2" name="Freeform 7"/>
          <p:cNvSpPr/>
          <p:nvPr/>
        </p:nvSpPr>
        <p:spPr bwMode="auto">
          <a:xfrm rot="1460867">
            <a:off x="1305511" y="4440109"/>
            <a:ext cx="1018807" cy="1018806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3" name="Freeform 7"/>
          <p:cNvSpPr/>
          <p:nvPr/>
        </p:nvSpPr>
        <p:spPr bwMode="auto">
          <a:xfrm rot="2598298">
            <a:off x="2184785" y="3818290"/>
            <a:ext cx="627314" cy="627313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4" name="Freeform 7"/>
          <p:cNvSpPr/>
          <p:nvPr/>
        </p:nvSpPr>
        <p:spPr bwMode="auto">
          <a:xfrm rot="20676794">
            <a:off x="1256744" y="3848984"/>
            <a:ext cx="382523" cy="382522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67400" y="467041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28031" y="1217773"/>
            <a:ext cx="53594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RwLock</a:t>
            </a:r>
          </a:p>
        </p:txBody>
      </p:sp>
      <p:sp>
        <p:nvSpPr>
          <p:cNvPr id="15" name="TextBox 39"/>
          <p:cNvSpPr txBox="1"/>
          <p:nvPr/>
        </p:nvSpPr>
        <p:spPr>
          <a:xfrm>
            <a:off x="5203273" y="636436"/>
            <a:ext cx="17856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示例程序</a:t>
            </a:r>
            <a:r>
              <a:rPr lang="en-US" altLang="zh-CN" sz="28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2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074920" y="1516380"/>
            <a:ext cx="609600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en-US" altLang="zh-CN" dirty="0"/>
              <a:t>!. </a:t>
            </a:r>
            <a:r>
              <a:rPr lang="zh-CN" altLang="en-US" dirty="0"/>
              <a:t>⽣命周期参数概念 </a:t>
            </a:r>
            <a:endParaRPr lang="zh-CN" altLang="en-US" sz="1600" dirty="0"/>
          </a:p>
          <a:p>
            <a:r>
              <a:rPr lang="en-US" altLang="zh-CN" dirty="0"/>
              <a:t>$. </a:t>
            </a:r>
            <a:r>
              <a:rPr lang="zh-CN" altLang="en-US" dirty="0"/>
              <a:t>⽣命周期参数限定： </a:t>
            </a:r>
            <a:r>
              <a:rPr lang="en-US" altLang="zh-CN" dirty="0"/>
              <a:t>Early bound vs Late bound </a:t>
            </a:r>
            <a:endParaRPr lang="en-US" altLang="zh-CN" sz="1600" dirty="0"/>
          </a:p>
          <a:p>
            <a:r>
              <a:rPr lang="en-US" altLang="zh-CN" dirty="0"/>
              <a:t>'. </a:t>
            </a:r>
            <a:r>
              <a:rPr lang="zh-CN" altLang="en-US" dirty="0"/>
              <a:t>⽣命周期⼦类型与协变 </a:t>
            </a:r>
            <a:endParaRPr lang="zh-CN" altLang="en-US" sz="1600" dirty="0"/>
          </a:p>
          <a:p>
            <a:r>
              <a:rPr lang="en-US" altLang="zh-CN" dirty="0"/>
              <a:t>(. </a:t>
            </a:r>
            <a:r>
              <a:rPr lang="zh-CN" altLang="en-US" dirty="0"/>
              <a:t>函数指针及其⽐较</a:t>
            </a:r>
            <a:endParaRPr lang="zh-CN" altLang="en-US" sz="1600" dirty="0"/>
          </a:p>
        </p:txBody>
      </p:sp>
      <p:sp>
        <p:nvSpPr>
          <p:cNvPr id="3" name="文本框 2"/>
          <p:cNvSpPr txBox="1"/>
          <p:nvPr/>
        </p:nvSpPr>
        <p:spPr>
          <a:xfrm>
            <a:off x="5064125" y="3941445"/>
            <a:ext cx="6096000" cy="2676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800" dirty="0"/>
              <a:t>PS E:\projects\Rust Programming\sourcecode\chapter15\Quiz&gt; rustc .\rwlock.rs</a:t>
            </a:r>
          </a:p>
          <a:p>
            <a:r>
              <a:rPr lang="zh-CN" altLang="en-US" sz="800" b="1" dirty="0">
                <a:solidFill>
                  <a:srgbClr val="FF0000"/>
                </a:solidFill>
              </a:rPr>
              <a:t>error[E0277]: `Sender&lt;u8&gt;` cannot be shared between threads safely</a:t>
            </a:r>
          </a:p>
          <a:p>
            <a:r>
              <a:rPr lang="zh-CN" altLang="en-US" sz="800" dirty="0"/>
              <a:t>   --&gt; .\rwlock.rs:8:3</a:t>
            </a:r>
          </a:p>
          <a:p>
            <a:r>
              <a:rPr lang="zh-CN" altLang="en-US" sz="800" dirty="0"/>
              <a:t>    |</a:t>
            </a:r>
          </a:p>
          <a:p>
            <a:r>
              <a:rPr lang="zh-CN" altLang="en-US" sz="800" dirty="0"/>
              <a:t>8   |   std::thread::spawn(move || {</a:t>
            </a:r>
          </a:p>
          <a:p>
            <a:r>
              <a:rPr lang="zh-CN" altLang="en-US" sz="800" dirty="0"/>
              <a:t>    |   ^^^^^^^^^^^^^^^^^^</a:t>
            </a:r>
            <a:r>
              <a:rPr lang="zh-CN" altLang="en-US" sz="800" dirty="0">
                <a:solidFill>
                  <a:srgbClr val="FF0000"/>
                </a:solidFill>
              </a:rPr>
              <a:t> `Sender&lt;u8&gt;` cannot be shared between threads safely</a:t>
            </a:r>
          </a:p>
          <a:p>
            <a:r>
              <a:rPr lang="zh-CN" altLang="en-US" sz="800" dirty="0"/>
              <a:t>    | </a:t>
            </a:r>
          </a:p>
          <a:p>
            <a:r>
              <a:rPr lang="zh-CN" altLang="en-US" sz="800" dirty="0"/>
              <a:t>   ::: C:\Users\Administrator\.rustup\toolchains\stable-2021-06-17-x86_64-pc-windows-msvc\lib/rustlib/src/rust\library\std\src\thread\mod.rs:624:8</a:t>
            </a:r>
          </a:p>
          <a:p>
            <a:r>
              <a:rPr lang="zh-CN" altLang="en-US" sz="800" dirty="0"/>
              <a:t>    |</a:t>
            </a:r>
          </a:p>
          <a:p>
            <a:r>
              <a:rPr lang="zh-CN" altLang="en-US" sz="800" dirty="0"/>
              <a:t>624 |     F: Send + 'static,</a:t>
            </a:r>
          </a:p>
          <a:p>
            <a:r>
              <a:rPr lang="zh-CN" altLang="en-US" sz="800" dirty="0"/>
              <a:t>    |        ---- required by this bound in `spawn`</a:t>
            </a:r>
          </a:p>
          <a:p>
            <a:r>
              <a:rPr lang="zh-CN" altLang="en-US" sz="800" dirty="0"/>
              <a:t>    |</a:t>
            </a:r>
          </a:p>
          <a:p>
            <a:r>
              <a:rPr lang="zh-CN" altLang="en-US" sz="800" b="1" dirty="0">
                <a:solidFill>
                  <a:srgbClr val="FF0000"/>
                </a:solidFill>
              </a:rPr>
              <a:t>    = help: the trait `Sync` is not implemented for `Sender&lt;u8&gt;`</a:t>
            </a:r>
          </a:p>
          <a:p>
            <a:r>
              <a:rPr lang="zh-CN" altLang="en-US" sz="800" b="1" dirty="0">
                <a:solidFill>
                  <a:srgbClr val="FF0000"/>
                </a:solidFill>
              </a:rPr>
              <a:t>    = note: required because of the requirements on the impl of `Sync` for `RwLock&lt;Sender&lt;u8&gt;&gt;`</a:t>
            </a:r>
          </a:p>
          <a:p>
            <a:r>
              <a:rPr lang="zh-CN" altLang="en-US" sz="800" b="1" dirty="0">
                <a:solidFill>
                  <a:srgbClr val="FF0000"/>
                </a:solidFill>
              </a:rPr>
              <a:t>    = note: required because of the requirements on the impl of `Send` for `Arc&lt;RwLock&lt;Sender&lt;u8&gt;&gt;&gt;`</a:t>
            </a:r>
          </a:p>
          <a:p>
            <a:r>
              <a:rPr lang="zh-CN" altLang="en-US" sz="800" b="1" dirty="0">
                <a:solidFill>
                  <a:srgbClr val="FF0000"/>
                </a:solidFill>
              </a:rPr>
              <a:t>    = note: required because it appears within the type `[closure@.\rwlock.rs:8:22: 10:4]`</a:t>
            </a:r>
          </a:p>
          <a:p>
            <a:endParaRPr lang="zh-CN" altLang="en-US" sz="800" dirty="0"/>
          </a:p>
          <a:p>
            <a:r>
              <a:rPr lang="zh-CN" altLang="en-US" sz="800" dirty="0"/>
              <a:t>error: aborting due to previous error</a:t>
            </a:r>
          </a:p>
          <a:p>
            <a:endParaRPr lang="zh-CN" altLang="en-US" sz="800" dirty="0"/>
          </a:p>
          <a:p>
            <a:r>
              <a:rPr lang="zh-CN" altLang="en-US" sz="800" dirty="0"/>
              <a:t>For more information about this error, try `rustc --explain E0277`.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675495" y="4956175"/>
            <a:ext cx="11379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rgbClr val="FF0000"/>
                </a:solidFill>
              </a:rPr>
              <a:t>？？？</a:t>
            </a:r>
          </a:p>
        </p:txBody>
      </p:sp>
    </p:spTree>
  </p:cSld>
  <p:clrMapOvr>
    <a:masterClrMapping/>
  </p:clrMapOvr>
  <p:transition spd="slow">
    <p:push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414598a5-aaed-4672-8ad0-eb3f6d0ad5ce"/>
  <p:tag name="COMMONDATA" val="eyJoZGlkIjoiMzc2N2U2ZDQ5ZDZhNGUyZDk2M2Q3MmZlYTJjNDEyM2I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第一PPT，www.1ppt.com">
  <a:themeElements>
    <a:clrScheme name="自定义 27">
      <a:dk1>
        <a:sysClr val="windowText" lastClr="000000"/>
      </a:dk1>
      <a:lt1>
        <a:sysClr val="window" lastClr="FFFFFF"/>
      </a:lt1>
      <a:dk2>
        <a:srgbClr val="231D1F"/>
      </a:dk2>
      <a:lt2>
        <a:srgbClr val="ECF0F1"/>
      </a:lt2>
      <a:accent1>
        <a:srgbClr val="5595D5"/>
      </a:accent1>
      <a:accent2>
        <a:srgbClr val="5595D5"/>
      </a:accent2>
      <a:accent3>
        <a:srgbClr val="5595D5"/>
      </a:accent3>
      <a:accent4>
        <a:srgbClr val="5595D5"/>
      </a:accent4>
      <a:accent5>
        <a:srgbClr val="5595D5"/>
      </a:accent5>
      <a:accent6>
        <a:srgbClr val="5595D5"/>
      </a:accent6>
      <a:hlink>
        <a:srgbClr val="4B7FA7"/>
      </a:hlink>
      <a:folHlink>
        <a:srgbClr val="954F72"/>
      </a:folHlink>
    </a:clrScheme>
    <a:fontScheme name="Temp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9586</TotalTime>
  <Words>2326</Words>
  <Application>Microsoft Office PowerPoint</Application>
  <PresentationFormat>宽屏</PresentationFormat>
  <Paragraphs>247</Paragraphs>
  <Slides>14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微软雅黑</vt:lpstr>
      <vt:lpstr>Arial</vt:lpstr>
      <vt:lpstr>Calibri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lastModifiedBy>Administrator</cp:lastModifiedBy>
  <cp:revision>50</cp:revision>
  <dcterms:created xsi:type="dcterms:W3CDTF">2017-04-07T10:31:00Z</dcterms:created>
  <dcterms:modified xsi:type="dcterms:W3CDTF">2023-12-13T19:38:34Z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689ED005ADC444F2BDDB3F22B3E48779</vt:lpwstr>
  </property>
  <property fmtid="{D5CDD505-2E9C-101B-9397-08002B2CF9AE}" pid="3" name="KSOProductBuildVer">
    <vt:lpwstr>2052-12.1.0.15712</vt:lpwstr>
  </property>
</Properties>
</file>