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  <p:embeddedFont>
      <p:font typeface="Roboto Mon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55" Type="http://schemas.openxmlformats.org/officeDocument/2006/relationships/font" Target="fonts/RobotoMono-bold.fntdata"/><Relationship Id="rId10" Type="http://schemas.openxmlformats.org/officeDocument/2006/relationships/slide" Target="slides/slide5.xml"/><Relationship Id="rId54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57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c81a286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20c81a286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23808bf5e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23808bf5e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23808bf5e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23808bf5e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20c81a286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20c81a286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23808bf5e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23808bf5e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20c81a286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20c81a28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23808bf5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23808bf5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23808bf5e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23808bf5e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23808bf5e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23808bf5e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2b385713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2b385713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20c81a28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20c81a28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23808bf5e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23808bf5e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23808bf5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23808bf5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2b385713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2b385713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23808bf5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23808bf5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23808bf5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23808bf5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2b385713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2b385713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2b385713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2b385713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2b385713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2b385713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3081da5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43081da5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23808bf5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23808bf5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23808bf5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23808bf5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20c81a286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20c81a286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23808bf5e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23808bf5e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23808bf5e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23808bf5e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23808bf5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23808bf5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20c81a286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20c81a286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20c81a286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20c81a286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23808bf5e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23808bf5e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23808bf5e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23808bf5e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23808bf5e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23808bf5e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23808bf5e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23808bf5e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23808bf5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23808bf5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23808bf5e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323808bf5e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23808bf5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23808bf5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23808bf5e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23808bf5e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23808bf5e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23808bf5e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0c81a28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20c81a28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23808bf5e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23808bf5e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hackage.haskell.org/package/base-4.16.1.0/docs/Prelude.html#t:Functor" TargetMode="External"/><Relationship Id="rId4" Type="http://schemas.openxmlformats.org/officeDocument/2006/relationships/hyperlink" Target="https://hackage.haskell.org/package/base-4.16.1.0/docs/Prelude.html#t:Applicative" TargetMode="External"/><Relationship Id="rId5" Type="http://schemas.openxmlformats.org/officeDocument/2006/relationships/hyperlink" Target="https://hackage.haskell.org/package/base-4.16.1.0/docs/Prelude.html#t:Mon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hyperlink" Target="https://doc.rust-lang.org/std/ops/enum.ControlFlow.html" TargetMode="External"/><Relationship Id="rId10" Type="http://schemas.openxmlformats.org/officeDocument/2006/relationships/hyperlink" Target="https://doc.rust-lang.org/std/ops/trait.Try.html" TargetMode="External"/><Relationship Id="rId13" Type="http://schemas.openxmlformats.org/officeDocument/2006/relationships/hyperlink" Target="https://github.com/rust-lang/rust/issues/84277" TargetMode="External"/><Relationship Id="rId12" Type="http://schemas.openxmlformats.org/officeDocument/2006/relationships/hyperlink" Target="https://doc.rust-lang.org/std/ops/enum.ControlFlow.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hackage.haskell.org/package/base-4.16.1.0/docs/Prelude.html#t:Monad" TargetMode="External"/><Relationship Id="rId4" Type="http://schemas.openxmlformats.org/officeDocument/2006/relationships/hyperlink" Target="https://hackage.haskell.org/package/base-4.16.1.0/docs/Prelude.html#t:Monad" TargetMode="External"/><Relationship Id="rId9" Type="http://schemas.openxmlformats.org/officeDocument/2006/relationships/hyperlink" Target="https://doc.rust-lang.org/std/ops/trait.Try.html" TargetMode="External"/><Relationship Id="rId15" Type="http://schemas.openxmlformats.org/officeDocument/2006/relationships/hyperlink" Target="https://github.com/rust-lang/rust/issues/44265" TargetMode="External"/><Relationship Id="rId14" Type="http://schemas.openxmlformats.org/officeDocument/2006/relationships/hyperlink" Target="https://github.com/rust-lang/rust/issues/84277" TargetMode="External"/><Relationship Id="rId16" Type="http://schemas.openxmlformats.org/officeDocument/2006/relationships/hyperlink" Target="https://github.com/rust-lang/rust/issues/44265" TargetMode="External"/><Relationship Id="rId5" Type="http://schemas.openxmlformats.org/officeDocument/2006/relationships/hyperlink" Target="https://hoogle.haskell.org/" TargetMode="External"/><Relationship Id="rId6" Type="http://schemas.openxmlformats.org/officeDocument/2006/relationships/hyperlink" Target="https://www.cs.nott.ac.uk/~pszgmh/pih.html" TargetMode="External"/><Relationship Id="rId7" Type="http://schemas.openxmlformats.org/officeDocument/2006/relationships/hyperlink" Target="https://wiki.haskell.org/Typeclassopedia" TargetMode="External"/><Relationship Id="rId8" Type="http://schemas.openxmlformats.org/officeDocument/2006/relationships/hyperlink" Target="https://doc.rust-lang.org/std/ops/trait.Try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monads demystified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Rustaceans curious about Haskell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802625" y="4743300"/>
            <a:ext cx="26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 Sage Mitchell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primer – generics with constraints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// rust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fn add&lt;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&gt;(x: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y: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 -&gt;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Add&lt;Output=T&gt;</a:t>
            </a:r>
            <a:endParaRPr>
              <a:highlight>
                <a:srgbClr val="B6D7A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x +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-- haskell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 :: </a:t>
            </a: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 x y = x +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primer – generics with constraints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// rust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fn add&lt;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&gt;(x: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y: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 -&gt;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Add&lt;Output=T&gt;</a:t>
            </a:r>
            <a:endParaRPr>
              <a:highlight>
                <a:srgbClr val="B6D7A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x +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-- haskell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 :: </a:t>
            </a: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 x y = x +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930400" y="3717300"/>
            <a:ext cx="2797200" cy="1054800"/>
          </a:xfrm>
          <a:prstGeom prst="wedgeRoundRectCallout">
            <a:avLst>
              <a:gd fmla="val 29348" name="adj1"/>
              <a:gd fmla="val -74343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/>
              <a:t> is a Haskell typeclass, but you can think of it like a Rust trait, similar to </a:t>
            </a:r>
            <a:r>
              <a:rPr b="1"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std::ops::Add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primer – generics with constraints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// rust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fn add&lt;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&gt;(x: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y: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 -&gt;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Add&lt;Output=T&gt;</a:t>
            </a:r>
            <a:endParaRPr>
              <a:highlight>
                <a:srgbClr val="B6D7A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x +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-- haskell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 :: </a:t>
            </a: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 x y = x +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6307300" y="3421350"/>
            <a:ext cx="2110500" cy="699600"/>
          </a:xfrm>
          <a:prstGeom prst="wedgeRoundRectCallout">
            <a:avLst>
              <a:gd fmla="val 1541" name="adj1"/>
              <a:gd fmla="val -136993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generics are lowercase and are commonly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/>
              <a:t> instead of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2930400" y="3717300"/>
            <a:ext cx="2797200" cy="1054800"/>
          </a:xfrm>
          <a:prstGeom prst="wedgeRoundRectCallout">
            <a:avLst>
              <a:gd fmla="val 29348" name="adj1"/>
              <a:gd fmla="val -74343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/>
              <a:t> is a Haskell typeclass, but you can think of it like a Rust trait, similar to </a:t>
            </a:r>
            <a:r>
              <a:rPr b="1"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std::ops::Add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fn add_option&lt;T&gt;(x: T, y: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&gt;)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where T: Add&lt;Output=T&gt;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let y2 = y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Some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fn add_option&lt;T&gt;(x: T, y: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&gt;)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where T: Add&lt;Output=T&gt;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let y2 = y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Some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3266850" y="2977050"/>
            <a:ext cx="2980800" cy="871200"/>
          </a:xfrm>
          <a:prstGeom prst="wedgeRoundRectCallout">
            <a:avLst>
              <a:gd fmla="val -70306" name="adj1"/>
              <a:gd fmla="val -8942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/>
              <a:t> returns early with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/>
              <a:t> when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/>
              <a:t> is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/>
              <a:t>. Otherwise, it unwraps.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, E&gt;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fn add_result&lt;T&gt;(x: T, y: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Error&gt;)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Error&gt;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where T: Add&lt;Output=T&gt;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let y2 = y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Ok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3501300" y="3016250"/>
            <a:ext cx="3091500" cy="756900"/>
          </a:xfrm>
          <a:prstGeom prst="cloudCallout">
            <a:avLst>
              <a:gd fmla="val -27170" name="adj1"/>
              <a:gd fmla="val -51869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</a:t>
            </a:r>
            <a:r>
              <a:rPr i="1" lang="en"/>
              <a:t>very</a:t>
            </a:r>
            <a:r>
              <a:rPr lang="en"/>
              <a:t> similar to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add_option&lt;T&gt;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vs </a:t>
            </a: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, E&gt;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fn add_option&lt;T&gt;(x: T, y: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&gt;)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where T: Add&lt;Output=T&gt;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let y2 = y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Some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191" name="Google Shape;191;p2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fn add_result&lt;T&gt;(x: T, y: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Error&gt;)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Error&gt;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where T: Add&lt;Output=T&gt;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let y2 = y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Ok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1766250" y="3973350"/>
            <a:ext cx="3456600" cy="1230000"/>
          </a:xfrm>
          <a:prstGeom prst="cloudCallout">
            <a:avLst>
              <a:gd fmla="val 3765" name="adj1"/>
              <a:gd fmla="val -61898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changed?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stayed the same?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7650" y="132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interlude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Sam:</a:t>
            </a:r>
            <a:r>
              <a:rPr lang="en"/>
              <a:t> “Let’s have that function use a monad.”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Riley:</a:t>
            </a:r>
            <a:r>
              <a:rPr lang="en"/>
              <a:t> “Do you mean a </a:t>
            </a:r>
            <a:r>
              <a:rPr b="1" i="1" lang="en">
                <a:latin typeface="Roboto Mono"/>
                <a:ea typeface="Roboto Mono"/>
                <a:cs typeface="Roboto Mono"/>
                <a:sym typeface="Roboto Mono"/>
              </a:rPr>
              <a:t>Result&lt;_, Error&gt;</a:t>
            </a:r>
            <a:r>
              <a:rPr lang="en"/>
              <a:t> or </a:t>
            </a:r>
            <a:r>
              <a:rPr b="1" i="1" lang="en">
                <a:latin typeface="Roboto Mono"/>
                <a:ea typeface="Roboto Mono"/>
                <a:cs typeface="Roboto Mono"/>
                <a:sym typeface="Roboto Mono"/>
              </a:rPr>
              <a:t>Option&lt;_&gt;</a:t>
            </a:r>
            <a:r>
              <a:rPr lang="en"/>
              <a:t>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Sam:</a:t>
            </a:r>
            <a:r>
              <a:rPr lang="en"/>
              <a:t> “Of course, they’re the only types that let us use the </a:t>
            </a:r>
            <a:r>
              <a:rPr b="1" i="1" lang="en"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/>
              <a:t> operator to sensibly return early!”</a:t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1618400" y="3661400"/>
            <a:ext cx="3841800" cy="1060200"/>
          </a:xfrm>
          <a:prstGeom prst="wedgeRoundRectCallout">
            <a:avLst>
              <a:gd fmla="val -20565" name="adj1"/>
              <a:gd fmla="val -78231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Rust supports a generic and extensible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Monad</a:t>
            </a:r>
            <a:r>
              <a:rPr lang="en"/>
              <a:t> interface, </a:t>
            </a:r>
            <a:r>
              <a:rPr b="1" lang="en"/>
              <a:t>it’s more straightforward for Rustaceans to say the specific types they mean than ‘monad’!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27650" y="132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interlude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Sam:</a:t>
            </a:r>
            <a:r>
              <a:rPr lang="en"/>
              <a:t> “Let’s have that function use a monad.”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Riley:</a:t>
            </a:r>
            <a:r>
              <a:rPr lang="en"/>
              <a:t> “Do you mean a </a:t>
            </a:r>
            <a:r>
              <a:rPr b="1" i="1" lang="en">
                <a:latin typeface="Roboto Mono"/>
                <a:ea typeface="Roboto Mono"/>
                <a:cs typeface="Roboto Mono"/>
                <a:sym typeface="Roboto Mono"/>
              </a:rPr>
              <a:t>Result&lt;_, Error&gt;</a:t>
            </a:r>
            <a:r>
              <a:rPr lang="en"/>
              <a:t> or </a:t>
            </a:r>
            <a:r>
              <a:rPr b="1" i="1" lang="en">
                <a:latin typeface="Roboto Mono"/>
                <a:ea typeface="Roboto Mono"/>
                <a:cs typeface="Roboto Mono"/>
                <a:sym typeface="Roboto Mono"/>
              </a:rPr>
              <a:t>Option&lt;_&gt;</a:t>
            </a:r>
            <a:r>
              <a:rPr lang="en"/>
              <a:t>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Sam:</a:t>
            </a:r>
            <a:r>
              <a:rPr lang="en"/>
              <a:t> “Of course, they’re the only</a:t>
            </a:r>
            <a:r>
              <a:rPr b="1" lang="en"/>
              <a:t>*</a:t>
            </a:r>
            <a:r>
              <a:rPr lang="en"/>
              <a:t> types that let us use the </a:t>
            </a:r>
            <a:r>
              <a:rPr b="1" i="1" lang="en"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/>
              <a:t> operator to sensibly return early!”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1618400" y="3661400"/>
            <a:ext cx="3841800" cy="1060200"/>
          </a:xfrm>
          <a:prstGeom prst="wedgeRoundRectCallout">
            <a:avLst>
              <a:gd fmla="val -20565" name="adj1"/>
              <a:gd fmla="val -78231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Rust supports a generic and extensible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Monad</a:t>
            </a:r>
            <a:r>
              <a:rPr lang="en"/>
              <a:t> interface, </a:t>
            </a:r>
            <a:r>
              <a:rPr b="1" lang="en"/>
              <a:t>it’s more straightforward for Rustaceans to say the specific types they mean than ‘monad’!</a:t>
            </a:r>
            <a:endParaRPr b="1"/>
          </a:p>
        </p:txBody>
      </p:sp>
      <p:sp>
        <p:nvSpPr>
          <p:cNvPr id="207" name="Google Shape;207;p30"/>
          <p:cNvSpPr/>
          <p:nvPr/>
        </p:nvSpPr>
        <p:spPr>
          <a:xfrm>
            <a:off x="4056200" y="836200"/>
            <a:ext cx="4194600" cy="1278900"/>
          </a:xfrm>
          <a:prstGeom prst="wedgeEllipseCallout">
            <a:avLst>
              <a:gd fmla="val -14103" name="adj1"/>
              <a:gd fmla="val 68842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*</a:t>
            </a:r>
            <a:r>
              <a:rPr i="1" lang="en"/>
              <a:t>Technically</a:t>
            </a:r>
            <a:r>
              <a:rPr lang="en"/>
              <a:t>, Rust supports a compromised form of extensibility through the unstable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"/>
              <a:t> trait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Rust’s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/>
              <a:t> vs Haskell’s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// rust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enum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Some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-- haskell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=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Nothing</a:t>
            </a:r>
            <a:endParaRPr>
              <a:highlight>
                <a:srgbClr val="EA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| 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Just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3207650" y="3938600"/>
            <a:ext cx="1871100" cy="576300"/>
          </a:xfrm>
          <a:prstGeom prst="wedgeRoundRectCallout">
            <a:avLst>
              <a:gd fmla="val 34877" name="adj1"/>
              <a:gd fmla="val -83468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/>
              <a:t> is Haskell’s version of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anti-goals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intimidate you with some weird typed functional programming concept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::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x y =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y2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Just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157750" y="3756650"/>
            <a:ext cx="2724000" cy="1258500"/>
          </a:xfrm>
          <a:prstGeom prst="cloudCallout">
            <a:avLst>
              <a:gd fmla="val -12500" name="adj1"/>
              <a:gd fmla="val -5583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/>
              <a:t> behaves </a:t>
            </a:r>
            <a:r>
              <a:rPr i="1" lang="en"/>
              <a:t>kind</a:t>
            </a:r>
            <a:r>
              <a:rPr lang="en"/>
              <a:t> of like Rust’s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/>
              <a:t>, except with more types.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::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x y =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y2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Just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4422500" y="3059600"/>
            <a:ext cx="3494400" cy="697200"/>
          </a:xfrm>
          <a:prstGeom prst="wedgeRoundRectCallout">
            <a:avLst>
              <a:gd fmla="val -37926" name="adj1"/>
              <a:gd fmla="val -99986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2 Nothing == Nothing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2 (Just 3) == Just 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157750" y="3756650"/>
            <a:ext cx="2724000" cy="1258500"/>
          </a:xfrm>
          <a:prstGeom prst="cloudCallout">
            <a:avLst>
              <a:gd fmla="val -12500" name="adj1"/>
              <a:gd fmla="val -5583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/>
              <a:t> behaves </a:t>
            </a:r>
            <a:r>
              <a:rPr i="1" lang="en"/>
              <a:t>kind</a:t>
            </a:r>
            <a:r>
              <a:rPr lang="en"/>
              <a:t> of like Rust’s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/>
              <a:t>, except with more types.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Rust’s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E&gt;</a:t>
            </a:r>
            <a:r>
              <a:rPr lang="en"/>
              <a:t> vs Haskell’s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// rust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 Result&lt;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highlight>
                  <a:srgbClr val="DD7E6B"/>
                </a:highlight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highlight>
                  <a:srgbClr val="DD7E6B"/>
                </a:highlight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Okay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3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-- haskell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DD7E6B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=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DD7E6B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highlight>
                <a:srgbClr val="DD7E6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| 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2216250" y="3999300"/>
            <a:ext cx="3454500" cy="889500"/>
          </a:xfrm>
          <a:prstGeom prst="wedgeRoundRectCallout">
            <a:avLst>
              <a:gd fmla="val 9622" name="adj1"/>
              <a:gd fmla="val -66119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Either</a:t>
            </a:r>
            <a:r>
              <a:rPr lang="en"/>
              <a:t> is Haskell’s version of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(with the generic parameters swapped)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 Error 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addEither ::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Error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Error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addEither x y =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y2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3219000" y="3490175"/>
            <a:ext cx="4792200" cy="678600"/>
          </a:xfrm>
          <a:prstGeom prst="wedgeRoundRectCallout">
            <a:avLst>
              <a:gd fmla="val -30450" name="adj1"/>
              <a:gd fmla="val -80323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addEither 2 (Left MyError) == Left MyError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addEither 2 (Right 3) == Right 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"/>
              <a:t> vs </a:t>
            </a: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 Error 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::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x y =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y2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Just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addEither ::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Error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Error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addEither x y =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y2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1795025" y="4086175"/>
            <a:ext cx="5113500" cy="850800"/>
          </a:xfrm>
          <a:prstGeom prst="cloudCallout">
            <a:avLst>
              <a:gd fmla="val 1596" name="adj1"/>
              <a:gd fmla="val -6088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changed?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factor out the common parts?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"/>
              <a:t> with 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endParaRPr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::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x y =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y2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543950" y="3762925"/>
            <a:ext cx="3095100" cy="1119000"/>
          </a:xfrm>
          <a:prstGeom prst="wedgeEllipseCallout">
            <a:avLst>
              <a:gd fmla="val -19411" name="adj1"/>
              <a:gd fmla="val -59535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</a:t>
            </a:r>
            <a:r>
              <a:rPr b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"/>
              <a:t> monadic context like this, </a:t>
            </a:r>
            <a:r>
              <a:rPr b="1"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/>
              <a:t> is defined as </a:t>
            </a:r>
            <a:r>
              <a:rPr b="1"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Just</a:t>
            </a:r>
            <a:endParaRPr b="1"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"/>
              <a:t> with 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endParaRPr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::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x y =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y2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4422500" y="3059600"/>
            <a:ext cx="3494400" cy="770400"/>
          </a:xfrm>
          <a:prstGeom prst="wedgeRoundRectCallout">
            <a:avLst>
              <a:gd fmla="val -40027" name="adj1"/>
              <a:gd fmla="val -76352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2 Nothing == Nothing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2 (Just 3) == Just 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543950" y="3762925"/>
            <a:ext cx="3095100" cy="1119000"/>
          </a:xfrm>
          <a:prstGeom prst="wedgeEllipseCallout">
            <a:avLst>
              <a:gd fmla="val -19411" name="adj1"/>
              <a:gd fmla="val -59535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</a:t>
            </a:r>
            <a:r>
              <a:rPr b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"/>
              <a:t> monadic context like this, </a:t>
            </a:r>
            <a:r>
              <a:rPr b="1"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/>
              <a:t> is defined as </a:t>
            </a:r>
            <a:r>
              <a:rPr b="1"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Just</a:t>
            </a:r>
            <a:endParaRPr b="1"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 Error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/>
              <a:t>with 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endParaRPr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addEither ::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 Error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 Error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addEither x y =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y2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543950" y="3762925"/>
            <a:ext cx="3095100" cy="1119000"/>
          </a:xfrm>
          <a:prstGeom prst="wedgeEllipseCallout">
            <a:avLst>
              <a:gd fmla="val -19411" name="adj1"/>
              <a:gd fmla="val -59535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 an </a:t>
            </a:r>
            <a:r>
              <a:rPr b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 Error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b="1" lang="en"/>
              <a:t> </a:t>
            </a:r>
            <a:r>
              <a:rPr lang="en"/>
              <a:t>monadic context like this, </a:t>
            </a:r>
            <a:r>
              <a:rPr b="1"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/>
              <a:t> is defined as </a:t>
            </a:r>
            <a:r>
              <a:rPr b="1"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endParaRPr b="1"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 Error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/>
              <a:t>with 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addEither ::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 Error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 Error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addEither x y =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y2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3446675" y="3070350"/>
            <a:ext cx="4792200" cy="678600"/>
          </a:xfrm>
          <a:prstGeom prst="wedgeRoundRectCallout">
            <a:avLst>
              <a:gd fmla="val -30450" name="adj1"/>
              <a:gd fmla="val -80323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addEither 2 (Left MyError) == Left MyError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addEither 2 (Right 3) == Right 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543950" y="3762925"/>
            <a:ext cx="3095100" cy="1119000"/>
          </a:xfrm>
          <a:prstGeom prst="wedgeEllipseCallout">
            <a:avLst>
              <a:gd fmla="val -19411" name="adj1"/>
              <a:gd fmla="val -59535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 an </a:t>
            </a:r>
            <a:r>
              <a:rPr b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 Error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b="1" lang="en"/>
              <a:t> </a:t>
            </a:r>
            <a:r>
              <a:rPr lang="en"/>
              <a:t>monadic context like this, </a:t>
            </a:r>
            <a:r>
              <a:rPr b="1"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/>
              <a:t> is defined as </a:t>
            </a:r>
            <a:r>
              <a:rPr b="1"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endParaRPr b="1"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"/>
              <a:t> vs </a:t>
            </a:r>
            <a:r>
              <a:rPr i="1"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 Error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"/>
              <a:t>: with 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::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Maybe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addMaybe x y =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y2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addEither ::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 Error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Either Error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addEither x y =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y2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1"/>
          <p:cNvSpPr/>
          <p:nvPr/>
        </p:nvSpPr>
        <p:spPr>
          <a:xfrm>
            <a:off x="957200" y="3901275"/>
            <a:ext cx="6864900" cy="921900"/>
          </a:xfrm>
          <a:prstGeom prst="cloudCallout">
            <a:avLst>
              <a:gd fmla="val 455" name="adj1"/>
              <a:gd fmla="val -75652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</a:t>
            </a:r>
            <a:r>
              <a:rPr i="1" lang="en"/>
              <a:t>only</a:t>
            </a:r>
            <a:r>
              <a:rPr lang="en"/>
              <a:t> difference is the type signatures.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generalize them into a single implementation?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anti-goals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intimidate you with some weird typed functional programming concept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you to intimidate others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 over all Monads: </a:t>
            </a:r>
            <a:r>
              <a:rPr lang="en">
                <a:highlight>
                  <a:srgbClr val="B4A7D6"/>
                </a:highlight>
              </a:rPr>
              <a:t>m</a:t>
            </a:r>
            <a:endParaRPr>
              <a:highlight>
                <a:srgbClr val="B4A7D6"/>
              </a:highlight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addMonad :: Monad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=&gt;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addMonad x y =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y2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Google Shape;298;p42"/>
          <p:cNvSpPr/>
          <p:nvPr/>
        </p:nvSpPr>
        <p:spPr>
          <a:xfrm>
            <a:off x="5790350" y="764475"/>
            <a:ext cx="3123300" cy="1757400"/>
          </a:xfrm>
          <a:prstGeom prst="wedgeEllipseCallout">
            <a:avLst>
              <a:gd fmla="val -67426" name="adj1"/>
              <a:gd fmla="val 28596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like if Rust supported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T&lt;i32&gt;</a:t>
            </a:r>
            <a:r>
              <a:rPr lang="en"/>
              <a:t> where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/>
              <a:t> could be any type with a generic parameter (e.g.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Vec</a:t>
            </a:r>
            <a:r>
              <a:rPr lang="en"/>
              <a:t>,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en"/>
              <a:t>,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Result&lt;_, Error&gt;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 over all Monads: </a:t>
            </a:r>
            <a:r>
              <a:rPr lang="en">
                <a:highlight>
                  <a:srgbClr val="B4A7D6"/>
                </a:highlight>
              </a:rPr>
              <a:t>m</a:t>
            </a:r>
            <a:endParaRPr>
              <a:highlight>
                <a:srgbClr val="B4A7D6"/>
              </a:highlight>
            </a:endParaRPr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addMonad :: Monad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=&gt;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addMonad x y =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y2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43"/>
          <p:cNvSpPr/>
          <p:nvPr/>
        </p:nvSpPr>
        <p:spPr>
          <a:xfrm>
            <a:off x="35525" y="3604725"/>
            <a:ext cx="2606100" cy="1698000"/>
          </a:xfrm>
          <a:prstGeom prst="cloudCallout">
            <a:avLst>
              <a:gd fmla="val -9156" name="adj1"/>
              <a:gd fmla="val -55203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code works with </a:t>
            </a:r>
            <a:r>
              <a:rPr b="1" i="1" lang="en"/>
              <a:t>all</a:t>
            </a:r>
            <a:r>
              <a:rPr lang="en"/>
              <a:t> Monads, even the ones that haven’t been implemented yet!</a:t>
            </a:r>
            <a:endParaRPr/>
          </a:p>
        </p:txBody>
      </p:sp>
      <p:sp>
        <p:nvSpPr>
          <p:cNvPr id="306" name="Google Shape;306;p43"/>
          <p:cNvSpPr/>
          <p:nvPr/>
        </p:nvSpPr>
        <p:spPr>
          <a:xfrm>
            <a:off x="5790350" y="764475"/>
            <a:ext cx="3123300" cy="1757400"/>
          </a:xfrm>
          <a:prstGeom prst="wedgeEllipseCallout">
            <a:avLst>
              <a:gd fmla="val -67426" name="adj1"/>
              <a:gd fmla="val 28596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like if Rust supported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T&lt;i32&gt;</a:t>
            </a:r>
            <a:r>
              <a:rPr lang="en"/>
              <a:t> where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/>
              <a:t> could be any type with a generic parameter (e.g.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Vec</a:t>
            </a:r>
            <a:r>
              <a:rPr lang="en"/>
              <a:t>,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en"/>
              <a:t>,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Result&lt;_, Error&gt;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 over all Monads: </a:t>
            </a:r>
            <a:r>
              <a:rPr lang="en">
                <a:highlight>
                  <a:srgbClr val="B4A7D6"/>
                </a:highlight>
              </a:rPr>
              <a:t>m</a:t>
            </a:r>
            <a:endParaRPr>
              <a:highlight>
                <a:srgbClr val="B4A7D6"/>
              </a:highlight>
            </a:endParaRPr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addMonad :: Monad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=&gt;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addMonad x y =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y2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" name="Google Shape;313;p44"/>
          <p:cNvSpPr/>
          <p:nvPr/>
        </p:nvSpPr>
        <p:spPr>
          <a:xfrm>
            <a:off x="3118825" y="2828050"/>
            <a:ext cx="4840800" cy="2261100"/>
          </a:xfrm>
          <a:prstGeom prst="wedgeRoundRectCallout">
            <a:avLst>
              <a:gd fmla="val -25483" name="adj1"/>
              <a:gd fmla="val -57301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addMonad 2 Nothing == Nothing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addMonad 2 (Just 3) == Just 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addMonad 2 (Left MyError) == Left MyError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addMonad 2 (Right 3) == Right 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addMonad 2 [] ==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addMonad 2 [2,3,4] == [4,5,6]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" name="Google Shape;314;p44"/>
          <p:cNvSpPr/>
          <p:nvPr/>
        </p:nvSpPr>
        <p:spPr>
          <a:xfrm>
            <a:off x="35525" y="3604725"/>
            <a:ext cx="2606100" cy="1698000"/>
          </a:xfrm>
          <a:prstGeom prst="cloudCallout">
            <a:avLst>
              <a:gd fmla="val -9156" name="adj1"/>
              <a:gd fmla="val -55203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code works with </a:t>
            </a:r>
            <a:r>
              <a:rPr b="1" i="1" lang="en"/>
              <a:t>all</a:t>
            </a:r>
            <a:r>
              <a:rPr lang="en"/>
              <a:t> Monads, even the ones that haven’t been implemented yet!</a:t>
            </a:r>
            <a:endParaRPr/>
          </a:p>
        </p:txBody>
      </p:sp>
      <p:sp>
        <p:nvSpPr>
          <p:cNvPr id="315" name="Google Shape;315;p44"/>
          <p:cNvSpPr/>
          <p:nvPr/>
        </p:nvSpPr>
        <p:spPr>
          <a:xfrm>
            <a:off x="5790350" y="764475"/>
            <a:ext cx="3123300" cy="1757400"/>
          </a:xfrm>
          <a:prstGeom prst="wedgeEllipseCallout">
            <a:avLst>
              <a:gd fmla="val -67426" name="adj1"/>
              <a:gd fmla="val 28596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like if Rust supported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T&lt;i32&gt;</a:t>
            </a:r>
            <a:r>
              <a:rPr lang="en"/>
              <a:t> where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/>
              <a:t> could be any type with a generic parameter (e.g.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Vec</a:t>
            </a:r>
            <a:r>
              <a:rPr lang="en"/>
              <a:t>,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en"/>
              <a:t>,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Result&lt;_, Error&gt;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common useful monads</a:t>
            </a:r>
            <a:endParaRPr/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Maybe a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Either Error a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[a]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Linked list of </a:t>
            </a:r>
            <a:r>
              <a:rPr b="1"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values; models non-deterministic choice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Parser 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Tries to parse something of type </a:t>
            </a:r>
            <a:r>
              <a:rPr b="1"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an input stream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StatefulGen g 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Pseudo-random value generator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Arbitrary 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Generates arbitrary </a:t>
            </a:r>
            <a:r>
              <a:rPr b="1"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values for property-based tests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IO 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Computation that depends on external input/output and returns an </a:t>
            </a:r>
            <a:r>
              <a:rPr b="1"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ST 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Stateful computation over </a:t>
            </a:r>
            <a:r>
              <a:rPr b="1"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STM 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Concurrently compute an </a:t>
            </a:r>
            <a:r>
              <a:rPr b="1"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 using software transactional 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…and more! Plus, you can make your own!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primer – lambdas</a:t>
            </a:r>
            <a:endParaRPr/>
          </a:p>
        </p:txBody>
      </p:sp>
      <p:sp>
        <p:nvSpPr>
          <p:cNvPr id="327" name="Google Shape;327;p4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// rust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let add2 = |</a:t>
            </a:r>
            <a:r>
              <a:rPr lang="en">
                <a:highlight>
                  <a:srgbClr val="A4C2F4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| </a:t>
            </a:r>
            <a:r>
              <a:rPr lang="en">
                <a:highlight>
                  <a:srgbClr val="D5A6BD"/>
                </a:highlight>
                <a:latin typeface="Roboto Mono"/>
                <a:ea typeface="Roboto Mono"/>
                <a:cs typeface="Roboto Mono"/>
                <a:sym typeface="Roboto Mono"/>
              </a:rPr>
              <a:t>2 + 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add2(3)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8" name="Google Shape;328;p4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-- haskell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let add2 = \</a:t>
            </a:r>
            <a:r>
              <a:rPr lang="en"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D5A6BD"/>
                </a:highlight>
                <a:latin typeface="Roboto Mono"/>
                <a:ea typeface="Roboto Mono"/>
                <a:cs typeface="Roboto Mono"/>
                <a:sym typeface="Roboto Mono"/>
              </a:rPr>
              <a:t>2 + 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in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add2 3</a:t>
            </a:r>
            <a:endParaRPr>
              <a:highlight>
                <a:srgbClr val="B6D7A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9" name="Google Shape;329;p46"/>
          <p:cNvSpPr/>
          <p:nvPr/>
        </p:nvSpPr>
        <p:spPr>
          <a:xfrm>
            <a:off x="2670700" y="3334750"/>
            <a:ext cx="2604600" cy="1568400"/>
          </a:xfrm>
          <a:prstGeom prst="wedgeRoundRectCallout">
            <a:avLst>
              <a:gd fmla="val -19011" name="adj1"/>
              <a:gd fmla="val -57602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add2</a:t>
            </a:r>
            <a:r>
              <a:rPr lang="en"/>
              <a:t> identifiers aren’t even necessary.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(|y| 2 + y)(3) == 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(\y -&gt; 2 + y) 3 == 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esugaring 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do</a:t>
            </a:r>
            <a:r>
              <a:rPr lang="en"/>
              <a:t> syntax</a:t>
            </a:r>
            <a:endParaRPr>
              <a:highlight>
                <a:srgbClr val="B4A7D6"/>
              </a:highlight>
            </a:endParaRPr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addMonad :: Monad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=&gt; Int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addMonad x y =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&gt;&gt;=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\y2 -&gt; 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(x + y2)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6" name="Google Shape;336;p47"/>
          <p:cNvSpPr/>
          <p:nvPr/>
        </p:nvSpPr>
        <p:spPr>
          <a:xfrm>
            <a:off x="983200" y="3765800"/>
            <a:ext cx="3090900" cy="1128000"/>
          </a:xfrm>
          <a:prstGeom prst="wedgeRoundRectCallout">
            <a:avLst>
              <a:gd fmla="val -29823" name="adj1"/>
              <a:gd fmla="val -92278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&gt;&gt;=</a:t>
            </a:r>
            <a:r>
              <a:rPr lang="en"/>
              <a:t> binary operator is commonly pronounced ‘bind’ and each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Monad</a:t>
            </a:r>
            <a:r>
              <a:rPr lang="en"/>
              <a:t> must implement it. Without it, the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/>
              <a:t> part of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</a:t>
            </a:r>
            <a:r>
              <a:rPr lang="en"/>
              <a:t> syntax wouldn’t work.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laws</a:t>
            </a:r>
            <a:endParaRPr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addition to implementing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&gt;&gt;=</a:t>
            </a:r>
            <a:r>
              <a:rPr lang="en"/>
              <a:t>, monad’s are expected to satisfy certain mathematical properties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laws</a:t>
            </a:r>
            <a:endParaRPr/>
          </a:p>
        </p:txBody>
      </p:sp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addition to implementing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&gt;&gt;=</a:t>
            </a:r>
            <a:r>
              <a:rPr lang="en"/>
              <a:t>, monad’s are expected to satisfy certain mathematical properties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Upholding those ‘laws’ yields clearer designs that uphold the </a:t>
            </a:r>
            <a:r>
              <a:rPr lang="en"/>
              <a:t>principle of least astonishment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laws</a:t>
            </a:r>
            <a:endParaRPr/>
          </a:p>
        </p:txBody>
      </p:sp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addition to implementing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&gt;&gt;=</a:t>
            </a:r>
            <a:r>
              <a:rPr lang="en"/>
              <a:t>, monad’s are expected to satisfy certain mathematical properties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Upholding those ‘laws’ yields clearer designs that uphold the </a:t>
            </a:r>
            <a:r>
              <a:rPr lang="en"/>
              <a:t>principle of least astonishment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compiler doesn’t automatically verify monad implementations satisfy the laws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laws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addition to implementing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&gt;&gt;=</a:t>
            </a:r>
            <a:r>
              <a:rPr lang="en"/>
              <a:t>, monad’s are expected to satisfy certain </a:t>
            </a:r>
            <a:r>
              <a:rPr lang="en"/>
              <a:t>mathematical</a:t>
            </a:r>
            <a:r>
              <a:rPr lang="en"/>
              <a:t> properties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Upholding those ‘laws’ yields clearer designs that uphold the principle of least astonishment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compiler doesn’t automatically verify monad implementations satisfy the laws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laws and foundational typeclasses are worth learning if you intend to design your own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b="1"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Functor a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b="1"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Applicative a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b="1"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Monad a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anti-goals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intimidate you with some weird typed functional programming concept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you to intimidate others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connect any of this to burritos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650" y="2498375"/>
            <a:ext cx="4848575" cy="254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66" name="Google Shape;366;p5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Monad</a:t>
            </a:r>
            <a:r>
              <a:rPr lang="en" u="sng">
                <a:solidFill>
                  <a:schemeClr val="hlink"/>
                </a:solidFill>
                <a:hlinkClick r:id="rId4"/>
              </a:rPr>
              <a:t>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Hoogle search engine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Programming in Haskell, 2nd 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Typeclassopedia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experimental </a:t>
            </a:r>
            <a:r>
              <a:rPr b="1"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9"/>
              </a:rPr>
              <a:t>Try</a:t>
            </a:r>
            <a:r>
              <a:rPr lang="en" u="sng">
                <a:solidFill>
                  <a:schemeClr val="hlink"/>
                </a:solidFill>
                <a:hlinkClick r:id="rId10"/>
              </a:rPr>
              <a:t> trait's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11"/>
              </a:rPr>
              <a:t>ControlFlow&lt;B, C&gt;</a:t>
            </a:r>
            <a:r>
              <a:rPr lang="en" u="sng">
                <a:solidFill>
                  <a:schemeClr val="hlink"/>
                </a:solidFill>
                <a:hlinkClick r:id="rId12"/>
              </a:rPr>
              <a:t>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3"/>
              </a:rPr>
              <a:t>tracking issue for </a:t>
            </a:r>
            <a:r>
              <a:rPr b="1"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14"/>
              </a:rPr>
              <a:t>try_trait_v2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5"/>
              </a:rPr>
              <a:t>tracking issue for </a:t>
            </a:r>
            <a:r>
              <a:rPr b="1"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16"/>
              </a:rPr>
              <a:t>generic_associated_types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encourage using the simplest language you can to express an idea and ask others to do the same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Rustacean’s don’t </a:t>
            </a:r>
            <a:r>
              <a:rPr b="1" i="1" lang="en"/>
              <a:t>need </a:t>
            </a:r>
            <a:r>
              <a:rPr b="1" lang="en"/>
              <a:t>to understand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Monad</a:t>
            </a:r>
            <a:r>
              <a:rPr b="1" lang="en"/>
              <a:t> to be effective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… but it’s useful for higher-level reasoning, even about Rust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encourage using the simplest language you can to express an idea and ask others to do the same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Rustacean’s don’t </a:t>
            </a:r>
            <a:r>
              <a:rPr b="1" i="1" lang="en"/>
              <a:t>need </a:t>
            </a:r>
            <a:r>
              <a:rPr b="1" lang="en"/>
              <a:t>to understand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Monad</a:t>
            </a:r>
            <a:r>
              <a:rPr b="1" lang="en"/>
              <a:t> to be effective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… but it’s useful for higher-level reasoning, even about Rust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introduce a generic interface known as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Monad</a:t>
            </a:r>
            <a:r>
              <a:rPr lang="en"/>
              <a:t> and help you start to appreciate its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Rust </a:t>
            </a:r>
            <a:r>
              <a:rPr lang="en"/>
              <a:t>has a few </a:t>
            </a:r>
            <a:r>
              <a:rPr b="1" i="1" lang="en"/>
              <a:t>examples</a:t>
            </a:r>
            <a:r>
              <a:rPr i="1" lang="en"/>
              <a:t> </a:t>
            </a:r>
            <a:r>
              <a:rPr lang="en"/>
              <a:t>of monadic types, but doesn’t support a generic and extensible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Monad</a:t>
            </a:r>
            <a:r>
              <a:rPr lang="en"/>
              <a:t> interface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Haskell does it all, though, so we’ll learn a bit of it!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encourage using the simplest language you can to express an idea and ask others to do the same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Rustacean’s don’t </a:t>
            </a:r>
            <a:r>
              <a:rPr b="1" i="1" lang="en"/>
              <a:t>need </a:t>
            </a:r>
            <a:r>
              <a:rPr b="1" lang="en"/>
              <a:t>to understand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Monad</a:t>
            </a:r>
            <a:r>
              <a:rPr b="1" lang="en"/>
              <a:t> to be effective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… but it’s useful for higher-level reasoning, even about Rust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introduce a generic interface known as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Monad</a:t>
            </a:r>
            <a:r>
              <a:rPr lang="en"/>
              <a:t> and help you start to appreciate its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Rust </a:t>
            </a:r>
            <a:r>
              <a:rPr lang="en"/>
              <a:t>has a few </a:t>
            </a:r>
            <a:r>
              <a:rPr b="1" i="1" lang="en"/>
              <a:t>examples</a:t>
            </a:r>
            <a:r>
              <a:rPr i="1" lang="en"/>
              <a:t> </a:t>
            </a:r>
            <a:r>
              <a:rPr lang="en"/>
              <a:t>of monadic types, but doesn’t support a generic and extensible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Monad</a:t>
            </a:r>
            <a:r>
              <a:rPr lang="en"/>
              <a:t> interface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Haskell does it all, though, so we’ll learn a bit of it!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eat burritos because…we can 🌯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primer – functions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// rust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fn </a:t>
            </a: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i32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i32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 -&gt;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i32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D5A6BD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highlight>
                  <a:srgbClr val="D5A6BD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>
              <a:highlight>
                <a:srgbClr val="D5A6B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 haskell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::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>
                <a:highlight>
                  <a:srgbClr val="D5A6BD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highlight>
                  <a:srgbClr val="D5A6BD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>
              <a:highlight>
                <a:srgbClr val="D5A6BD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primer – functions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// rust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fn </a:t>
            </a: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i32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i32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 -&gt;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i32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highlight>
                  <a:srgbClr val="D5A6BD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highlight>
                  <a:srgbClr val="D5A6BD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>
              <a:highlight>
                <a:srgbClr val="D5A6B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999999"/>
                </a:highlight>
                <a:latin typeface="Roboto Mono"/>
                <a:ea typeface="Roboto Mono"/>
                <a:cs typeface="Roboto Mono"/>
                <a:sym typeface="Roboto Mono"/>
              </a:rPr>
              <a:t>-- haskell</a:t>
            </a:r>
            <a:endParaRPr i="1">
              <a:highlight>
                <a:srgbClr val="9999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::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B4A7D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>
                <a:highlight>
                  <a:srgbClr val="A2C4C9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>
              <a:highlight>
                <a:srgbClr val="A2C4C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F9CB9C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>
                <a:highlight>
                  <a:srgbClr val="D5A6BD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highlight>
                  <a:srgbClr val="D5A6BD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>
              <a:highlight>
                <a:srgbClr val="D5A6BD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6520525" y="3377125"/>
            <a:ext cx="1897500" cy="487200"/>
          </a:xfrm>
          <a:prstGeom prst="wedgeRoundRectCallout">
            <a:avLst>
              <a:gd fmla="val -25149" name="adj1"/>
              <a:gd fmla="val -159411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are capitalized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