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5" r:id="rId11"/>
    <p:sldId id="267" r:id="rId12"/>
    <p:sldId id="266" r:id="rId13"/>
    <p:sldId id="268" r:id="rId14"/>
    <p:sldId id="269" r:id="rId15"/>
  </p:sldIdLst>
  <p:sldSz cx="18288000" cy="10287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0C"/>
    <a:srgbClr val="F2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32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C6183-1BF9-4955-9DBF-545ED54DB4D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7AA3-2490-4C75-B299-52C9C707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00400" y="-4401429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DFFA05C-7026-5329-C897-01DEDF4D77CE}"/>
              </a:ext>
            </a:extLst>
          </p:cNvPr>
          <p:cNvSpPr/>
          <p:nvPr/>
        </p:nvSpPr>
        <p:spPr>
          <a:xfrm rot="5400000">
            <a:off x="16602073" y="-561972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3562601-4D0F-EA8A-8915-34C3D1813214}"/>
              </a:ext>
            </a:extLst>
          </p:cNvPr>
          <p:cNvSpPr/>
          <p:nvPr/>
        </p:nvSpPr>
        <p:spPr>
          <a:xfrm rot="5400000">
            <a:off x="16572449" y="2726601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FA6BD3ED-7494-834B-78F5-26D7B3FFE2ED}"/>
              </a:ext>
            </a:extLst>
          </p:cNvPr>
          <p:cNvSpPr/>
          <p:nvPr/>
        </p:nvSpPr>
        <p:spPr>
          <a:xfrm rot="5400000">
            <a:off x="15592687" y="1088301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10C008A-BEDE-336F-418F-A5EC4F3FB824}"/>
              </a:ext>
            </a:extLst>
          </p:cNvPr>
          <p:cNvSpPr/>
          <p:nvPr/>
        </p:nvSpPr>
        <p:spPr>
          <a:xfrm rot="5400000">
            <a:off x="17552212" y="1088301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376F129-3948-04C8-77D9-DB3A83F203F7}"/>
              </a:ext>
            </a:extLst>
          </p:cNvPr>
          <p:cNvSpPr/>
          <p:nvPr/>
        </p:nvSpPr>
        <p:spPr>
          <a:xfrm rot="5400000">
            <a:off x="15077315" y="3019970"/>
            <a:ext cx="1422763" cy="129920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216F8BD1-6A2B-AB96-A24A-B064692CDE4B}"/>
              </a:ext>
            </a:extLst>
          </p:cNvPr>
          <p:cNvSpPr/>
          <p:nvPr/>
        </p:nvSpPr>
        <p:spPr>
          <a:xfrm rot="5400000">
            <a:off x="14642549" y="-561972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black and orange circle with grey text&#10;&#10;Description automatically generated">
            <a:extLst>
              <a:ext uri="{FF2B5EF4-FFF2-40B4-BE49-F238E27FC236}">
                <a16:creationId xmlns:a16="http://schemas.microsoft.com/office/drawing/2014/main" id="{01B2CD6E-8289-5CAA-7A4D-08132AF077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07" y="1717431"/>
            <a:ext cx="4949639" cy="308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26A75-D5B6-86C8-A4A0-A44AC0FF8BD9}"/>
              </a:ext>
            </a:extLst>
          </p:cNvPr>
          <p:cNvSpPr txBox="1"/>
          <p:nvPr/>
        </p:nvSpPr>
        <p:spPr>
          <a:xfrm>
            <a:off x="0" y="5011810"/>
            <a:ext cx="1828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Home Security Robot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>
            <a:extLst>
              <a:ext uri="{FF2B5EF4-FFF2-40B4-BE49-F238E27FC236}">
                <a16:creationId xmlns:a16="http://schemas.microsoft.com/office/drawing/2014/main" id="{F75847A8-97FF-269C-3113-640BF839F4FF}"/>
              </a:ext>
            </a:extLst>
          </p:cNvPr>
          <p:cNvSpPr txBox="1"/>
          <p:nvPr/>
        </p:nvSpPr>
        <p:spPr>
          <a:xfrm>
            <a:off x="1066800" y="723900"/>
            <a:ext cx="8904094" cy="151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GANTT Chart</a:t>
            </a:r>
          </a:p>
        </p:txBody>
      </p:sp>
      <p:sp>
        <p:nvSpPr>
          <p:cNvPr id="7" name="Freeform 24">
            <a:extLst>
              <a:ext uri="{FF2B5EF4-FFF2-40B4-BE49-F238E27FC236}">
                <a16:creationId xmlns:a16="http://schemas.microsoft.com/office/drawing/2014/main" id="{8DAD06DB-EA73-D1D7-38F9-58BDC71934E7}"/>
              </a:ext>
            </a:extLst>
          </p:cNvPr>
          <p:cNvSpPr/>
          <p:nvPr/>
        </p:nvSpPr>
        <p:spPr>
          <a:xfrm rot="16975578">
            <a:off x="-3808279" y="637925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24">
            <a:extLst>
              <a:ext uri="{FF2B5EF4-FFF2-40B4-BE49-F238E27FC236}">
                <a16:creationId xmlns:a16="http://schemas.microsoft.com/office/drawing/2014/main" id="{2A2FD1FF-D698-0E9F-770E-47B312730F76}"/>
              </a:ext>
            </a:extLst>
          </p:cNvPr>
          <p:cNvSpPr/>
          <p:nvPr/>
        </p:nvSpPr>
        <p:spPr>
          <a:xfrm rot="16975578">
            <a:off x="15787544" y="-390774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 descr="A grid of lines and dots&#10;&#10;Description automatically generated with medium confidence">
            <a:extLst>
              <a:ext uri="{FF2B5EF4-FFF2-40B4-BE49-F238E27FC236}">
                <a16:creationId xmlns:a16="http://schemas.microsoft.com/office/drawing/2014/main" id="{158DE6A6-6CF6-A650-26A1-FD6F641CE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" y="2906200"/>
            <a:ext cx="18065937" cy="44746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25626D-C285-C02E-0FA5-33432C6C3039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07B6E0-E1B1-AE5E-197F-3E45F262CDC3}"/>
              </a:ext>
            </a:extLst>
          </p:cNvPr>
          <p:cNvSpPr/>
          <p:nvPr/>
        </p:nvSpPr>
        <p:spPr>
          <a:xfrm>
            <a:off x="13487400" y="9715501"/>
            <a:ext cx="4648200" cy="4883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0CA68-DBB2-1CF4-FE4D-5057289DFD18}"/>
              </a:ext>
            </a:extLst>
          </p:cNvPr>
          <p:cNvSpPr txBox="1"/>
          <p:nvPr/>
        </p:nvSpPr>
        <p:spPr>
          <a:xfrm>
            <a:off x="13487400" y="977501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Bamunuarachchi S S – IT22132000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DCF28F-4BF4-C471-2726-A29D10BB2B54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853AF-CCE8-6B39-4662-98390D7AB596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17479794">
            <a:off x="-11025454" y="406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A8B51F41-9D60-DAE4-9A93-FB3CD673174C}"/>
              </a:ext>
            </a:extLst>
          </p:cNvPr>
          <p:cNvSpPr txBox="1"/>
          <p:nvPr/>
        </p:nvSpPr>
        <p:spPr>
          <a:xfrm>
            <a:off x="1047779" y="225268"/>
            <a:ext cx="17176964" cy="3185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Hardware and software requirement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ECAF1B-861D-2316-1690-E18062D685F8}"/>
              </a:ext>
            </a:extLst>
          </p:cNvPr>
          <p:cNvGrpSpPr/>
          <p:nvPr/>
        </p:nvGrpSpPr>
        <p:grpSpPr>
          <a:xfrm>
            <a:off x="13039063" y="1143001"/>
            <a:ext cx="6629149" cy="8650159"/>
            <a:chOff x="13051462" y="4088869"/>
            <a:chExt cx="6629149" cy="8650159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687EBBAA-5BD8-1951-E487-0A7B2C2B8F37}"/>
                </a:ext>
              </a:extLst>
            </p:cNvPr>
            <p:cNvSpPr/>
            <p:nvPr/>
          </p:nvSpPr>
          <p:spPr>
            <a:xfrm rot="5400000">
              <a:off x="16668995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DA01DCD1-4794-91A3-5DC3-DC366BBE52FA}"/>
                </a:ext>
              </a:extLst>
            </p:cNvPr>
            <p:cNvSpPr/>
            <p:nvPr/>
          </p:nvSpPr>
          <p:spPr>
            <a:xfrm rot="5400000">
              <a:off x="16639371" y="91014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FE7A96AD-E885-EB28-1DC6-E6378455498B}"/>
                </a:ext>
              </a:extLst>
            </p:cNvPr>
            <p:cNvSpPr/>
            <p:nvPr/>
          </p:nvSpPr>
          <p:spPr>
            <a:xfrm rot="5400000">
              <a:off x="15659609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289FA6D4-1C95-3782-AFBF-62183B41AAF5}"/>
                </a:ext>
              </a:extLst>
            </p:cNvPr>
            <p:cNvSpPr/>
            <p:nvPr/>
          </p:nvSpPr>
          <p:spPr>
            <a:xfrm rot="5400000">
              <a:off x="1761913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5A0BBBEA-A78B-B600-175D-80A37C76647B}"/>
                </a:ext>
              </a:extLst>
            </p:cNvPr>
            <p:cNvSpPr/>
            <p:nvPr/>
          </p:nvSpPr>
          <p:spPr>
            <a:xfrm rot="5400000">
              <a:off x="14709471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9BED3C0B-0F2D-76FD-94E9-EB2C4B4479BC}"/>
                </a:ext>
              </a:extLst>
            </p:cNvPr>
            <p:cNvSpPr/>
            <p:nvPr/>
          </p:nvSpPr>
          <p:spPr>
            <a:xfrm rot="5400000">
              <a:off x="1370008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D9736141-572A-3D92-80E4-39028259FE7D}"/>
                </a:ext>
              </a:extLst>
            </p:cNvPr>
            <p:cNvSpPr/>
            <p:nvPr/>
          </p:nvSpPr>
          <p:spPr>
            <a:xfrm rot="5400000">
              <a:off x="14679846" y="9113110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D3F18F72-7E9D-2F4A-159E-5C2EF3D6F525}"/>
                </a:ext>
              </a:extLst>
            </p:cNvPr>
            <p:cNvSpPr/>
            <p:nvPr/>
          </p:nvSpPr>
          <p:spPr>
            <a:xfrm rot="5400000">
              <a:off x="17611966" y="10767357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68" name="Hexagon 67">
              <a:extLst>
                <a:ext uri="{FF2B5EF4-FFF2-40B4-BE49-F238E27FC236}">
                  <a16:creationId xmlns:a16="http://schemas.microsoft.com/office/drawing/2014/main" id="{486A88FC-DABB-03CA-CAD9-4535DE21DC46}"/>
                </a:ext>
              </a:extLst>
            </p:cNvPr>
            <p:cNvSpPr/>
            <p:nvPr/>
          </p:nvSpPr>
          <p:spPr>
            <a:xfrm rot="5400000">
              <a:off x="16093029" y="11004061"/>
              <a:ext cx="1243096" cy="1157119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4D251C11-1CDD-DBD4-08BB-B6D5DD4A609E}"/>
                </a:ext>
              </a:extLst>
            </p:cNvPr>
            <p:cNvSpPr/>
            <p:nvPr/>
          </p:nvSpPr>
          <p:spPr>
            <a:xfrm rot="5400000">
              <a:off x="12993223" y="9478780"/>
              <a:ext cx="1471116" cy="1354637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id="{C502C0F5-7CC8-2A40-B19E-7F6CD135C20B}"/>
                </a:ext>
              </a:extLst>
            </p:cNvPr>
            <p:cNvSpPr/>
            <p:nvPr/>
          </p:nvSpPr>
          <p:spPr>
            <a:xfrm rot="5400000">
              <a:off x="17708939" y="4174597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76FD5F-F579-1F04-2C72-2F2AB8FE3FA0}"/>
              </a:ext>
            </a:extLst>
          </p:cNvPr>
          <p:cNvGrpSpPr/>
          <p:nvPr/>
        </p:nvGrpSpPr>
        <p:grpSpPr>
          <a:xfrm>
            <a:off x="14978221" y="2984363"/>
            <a:ext cx="1509429" cy="1571062"/>
            <a:chOff x="9629776" y="2174534"/>
            <a:chExt cx="1647823" cy="1647823"/>
          </a:xfrm>
        </p:grpSpPr>
        <p:pic>
          <p:nvPicPr>
            <p:cNvPr id="54" name="Graphic 53" descr="Infinity with solid fill">
              <a:extLst>
                <a:ext uri="{FF2B5EF4-FFF2-40B4-BE49-F238E27FC236}">
                  <a16:creationId xmlns:a16="http://schemas.microsoft.com/office/drawing/2014/main" id="{6718F8CF-F32A-B7ED-7207-AD01A1FE2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29776" y="2174534"/>
              <a:ext cx="1647823" cy="1647823"/>
            </a:xfrm>
            <a:prstGeom prst="rect">
              <a:avLst/>
            </a:prstGeom>
          </p:spPr>
        </p:pic>
        <p:pic>
          <p:nvPicPr>
            <p:cNvPr id="55" name="Graphic 54" descr="Add with solid fill">
              <a:extLst>
                <a:ext uri="{FF2B5EF4-FFF2-40B4-BE49-F238E27FC236}">
                  <a16:creationId xmlns:a16="http://schemas.microsoft.com/office/drawing/2014/main" id="{63B11F17-2328-367F-834B-B69C1D438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30858" y="2853745"/>
              <a:ext cx="289558" cy="289558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EDA029-9388-3D2C-F355-77DA4514AC5C}"/>
                </a:ext>
              </a:extLst>
            </p:cNvPr>
            <p:cNvSpPr txBox="1"/>
            <p:nvPr/>
          </p:nvSpPr>
          <p:spPr>
            <a:xfrm>
              <a:off x="9896464" y="2490769"/>
              <a:ext cx="3860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>
                  <a:solidFill>
                    <a:schemeClr val="bg1">
                      <a:lumMod val="75000"/>
                    </a:schemeClr>
                  </a:solidFill>
                </a:rPr>
                <a:t>-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23EF985-771E-66C4-32B6-4E955741665B}"/>
              </a:ext>
            </a:extLst>
          </p:cNvPr>
          <p:cNvGrpSpPr/>
          <p:nvPr/>
        </p:nvGrpSpPr>
        <p:grpSpPr>
          <a:xfrm>
            <a:off x="14036441" y="4425382"/>
            <a:ext cx="1395967" cy="1629691"/>
            <a:chOff x="3226995" y="2675883"/>
            <a:chExt cx="1395967" cy="162969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4CF66DE-0A31-3442-E7DE-D8D847FEEA57}"/>
                </a:ext>
              </a:extLst>
            </p:cNvPr>
            <p:cNvGrpSpPr/>
            <p:nvPr/>
          </p:nvGrpSpPr>
          <p:grpSpPr>
            <a:xfrm>
              <a:off x="3226995" y="3105970"/>
              <a:ext cx="1332859" cy="1199604"/>
              <a:chOff x="3014754" y="2726805"/>
              <a:chExt cx="914400" cy="914400"/>
            </a:xfrm>
          </p:grpSpPr>
          <p:pic>
            <p:nvPicPr>
              <p:cNvPr id="62" name="Graphic 61" descr="Processor with solid fill">
                <a:extLst>
                  <a:ext uri="{FF2B5EF4-FFF2-40B4-BE49-F238E27FC236}">
                    <a16:creationId xmlns:a16="http://schemas.microsoft.com/office/drawing/2014/main" id="{D755D981-2176-8BFD-29FA-475850724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14754" y="272680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F34AE4-181A-521A-C013-6B7A81D686C2}"/>
                  </a:ext>
                </a:extLst>
              </p:cNvPr>
              <p:cNvSpPr/>
              <p:nvPr/>
            </p:nvSpPr>
            <p:spPr>
              <a:xfrm>
                <a:off x="3292727" y="2952434"/>
                <a:ext cx="358453" cy="4616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E4673E-AB42-3346-7627-83511C1E72B0}"/>
                </a:ext>
              </a:extLst>
            </p:cNvPr>
            <p:cNvSpPr txBox="1"/>
            <p:nvPr/>
          </p:nvSpPr>
          <p:spPr>
            <a:xfrm>
              <a:off x="3595959" y="3289298"/>
              <a:ext cx="820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chemeClr val="bg1">
                      <a:lumMod val="95000"/>
                    </a:schemeClr>
                  </a:solidFill>
                </a:rPr>
                <a:t>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31DAB3-9D05-6442-6F6E-17BDB6E918AA}"/>
                </a:ext>
              </a:extLst>
            </p:cNvPr>
            <p:cNvSpPr txBox="1"/>
            <p:nvPr/>
          </p:nvSpPr>
          <p:spPr>
            <a:xfrm>
              <a:off x="3802872" y="2675883"/>
              <a:ext cx="8200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A99567-61A3-7C05-90B2-EB4FFA6A3E11}"/>
                </a:ext>
              </a:extLst>
            </p:cNvPr>
            <p:cNvSpPr txBox="1"/>
            <p:nvPr/>
          </p:nvSpPr>
          <p:spPr>
            <a:xfrm>
              <a:off x="3559696" y="3052859"/>
              <a:ext cx="751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</p:grpSp>
      <p:pic>
        <p:nvPicPr>
          <p:cNvPr id="64" name="Graphic 63" descr="Wireless outline">
            <a:extLst>
              <a:ext uri="{FF2B5EF4-FFF2-40B4-BE49-F238E27FC236}">
                <a16:creationId xmlns:a16="http://schemas.microsoft.com/office/drawing/2014/main" id="{05643877-E17D-C2EF-661E-9EB94CE0AA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0738" y="4580998"/>
            <a:ext cx="1513840" cy="1513840"/>
          </a:xfrm>
          <a:prstGeom prst="rect">
            <a:avLst/>
          </a:prstGeom>
        </p:spPr>
      </p:pic>
      <p:pic>
        <p:nvPicPr>
          <p:cNvPr id="65" name="Graphic 64" descr="Signal outline">
            <a:extLst>
              <a:ext uri="{FF2B5EF4-FFF2-40B4-BE49-F238E27FC236}">
                <a16:creationId xmlns:a16="http://schemas.microsoft.com/office/drawing/2014/main" id="{2ACBFE38-A2C5-E761-1B6A-3820667A52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966801" y="3101262"/>
            <a:ext cx="1257942" cy="1257942"/>
          </a:xfrm>
          <a:prstGeom prst="rect">
            <a:avLst/>
          </a:prstGeom>
        </p:spPr>
      </p:pic>
      <p:pic>
        <p:nvPicPr>
          <p:cNvPr id="66" name="Graphic 65" descr="Laptop outline">
            <a:extLst>
              <a:ext uri="{FF2B5EF4-FFF2-40B4-BE49-F238E27FC236}">
                <a16:creationId xmlns:a16="http://schemas.microsoft.com/office/drawing/2014/main" id="{1C7D8183-4AF9-07A8-4E4F-A51EF23A99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923986" y="6227775"/>
            <a:ext cx="1544320" cy="1544320"/>
          </a:xfrm>
          <a:prstGeom prst="rect">
            <a:avLst/>
          </a:prstGeom>
        </p:spPr>
      </p:pic>
      <p:pic>
        <p:nvPicPr>
          <p:cNvPr id="67" name="Graphic 66" descr="Smart Phone outline">
            <a:extLst>
              <a:ext uri="{FF2B5EF4-FFF2-40B4-BE49-F238E27FC236}">
                <a16:creationId xmlns:a16="http://schemas.microsoft.com/office/drawing/2014/main" id="{AEC7CDB0-D39D-DC0D-F5F9-498CBFA35E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914620" y="6421896"/>
            <a:ext cx="1394187" cy="1394187"/>
          </a:xfrm>
          <a:prstGeom prst="rect">
            <a:avLst/>
          </a:prstGeom>
        </p:spPr>
      </p:pic>
      <p:sp>
        <p:nvSpPr>
          <p:cNvPr id="71" name="TextBox 23">
            <a:extLst>
              <a:ext uri="{FF2B5EF4-FFF2-40B4-BE49-F238E27FC236}">
                <a16:creationId xmlns:a16="http://schemas.microsoft.com/office/drawing/2014/main" id="{87B2D8F0-3A81-E83F-F6C9-F2BE0B190804}"/>
              </a:ext>
            </a:extLst>
          </p:cNvPr>
          <p:cNvSpPr txBox="1"/>
          <p:nvPr/>
        </p:nvSpPr>
        <p:spPr>
          <a:xfrm>
            <a:off x="1437911" y="2813442"/>
            <a:ext cx="10456061" cy="1352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15"/>
              </a:lnSpc>
              <a:spcBef>
                <a:spcPct val="0"/>
              </a:spcBef>
            </a:pPr>
            <a:r>
              <a:rPr lang="en-US" sz="3600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Hardware Components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9FA514B-4E8A-125D-3DFE-BD36D5BC9898}"/>
              </a:ext>
            </a:extLst>
          </p:cNvPr>
          <p:cNvSpPr/>
          <p:nvPr/>
        </p:nvSpPr>
        <p:spPr>
          <a:xfrm>
            <a:off x="1770724" y="4309218"/>
            <a:ext cx="8897276" cy="25010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D2EF0D-402D-79F6-D887-3A1C20146DA2}"/>
              </a:ext>
            </a:extLst>
          </p:cNvPr>
          <p:cNvSpPr/>
          <p:nvPr/>
        </p:nvSpPr>
        <p:spPr>
          <a:xfrm>
            <a:off x="1729622" y="7538329"/>
            <a:ext cx="8916895" cy="2057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23">
            <a:extLst>
              <a:ext uri="{FF2B5EF4-FFF2-40B4-BE49-F238E27FC236}">
                <a16:creationId xmlns:a16="http://schemas.microsoft.com/office/drawing/2014/main" id="{F68870E6-7BA4-3037-19FC-937524255B55}"/>
              </a:ext>
            </a:extLst>
          </p:cNvPr>
          <p:cNvSpPr txBox="1"/>
          <p:nvPr/>
        </p:nvSpPr>
        <p:spPr>
          <a:xfrm>
            <a:off x="1452839" y="6055073"/>
            <a:ext cx="10456061" cy="1352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15"/>
              </a:lnSpc>
              <a:spcBef>
                <a:spcPct val="0"/>
              </a:spcBef>
            </a:pPr>
            <a:r>
              <a:rPr lang="en-US" sz="3600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Software Components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AF78FD-C8B0-A5A1-8811-0FC51789799A}"/>
              </a:ext>
            </a:extLst>
          </p:cNvPr>
          <p:cNvSpPr txBox="1"/>
          <p:nvPr/>
        </p:nvSpPr>
        <p:spPr>
          <a:xfrm>
            <a:off x="1885945" y="4479804"/>
            <a:ext cx="6188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Arduino MEGA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Sensors ( Ultrasonic, IR, PIR, Flame, Gas)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WIFI + camera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Modules( GSM, SD card, RTC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Wifi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Connected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6EE34-2A2A-E0E3-F777-7371CA7F5021}"/>
              </a:ext>
            </a:extLst>
          </p:cNvPr>
          <p:cNvSpPr txBox="1"/>
          <p:nvPr/>
        </p:nvSpPr>
        <p:spPr>
          <a:xfrm>
            <a:off x="1906021" y="7896124"/>
            <a:ext cx="8629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Arduino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browser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451F9-9D35-1B99-0393-2A7C97B75E91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1C3452-EECA-B425-574B-B86A25691A64}"/>
              </a:ext>
            </a:extLst>
          </p:cNvPr>
          <p:cNvSpPr/>
          <p:nvPr/>
        </p:nvSpPr>
        <p:spPr>
          <a:xfrm>
            <a:off x="13487400" y="9715501"/>
            <a:ext cx="4648200" cy="4883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FE6CE-EF21-7596-9AEB-481BECB1CAEF}"/>
              </a:ext>
            </a:extLst>
          </p:cNvPr>
          <p:cNvSpPr txBox="1"/>
          <p:nvPr/>
        </p:nvSpPr>
        <p:spPr>
          <a:xfrm>
            <a:off x="13487400" y="971550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N.W.A.R.S. Karunarathna – IT22069368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BE42C9-2AF6-45C2-63D4-098CA4CD1667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ABA766-EAE2-449F-BE51-80F84A498842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EA339DD4-A904-8424-7B96-B9D709446074}"/>
              </a:ext>
            </a:extLst>
          </p:cNvPr>
          <p:cNvSpPr txBox="1"/>
          <p:nvPr/>
        </p:nvSpPr>
        <p:spPr>
          <a:xfrm>
            <a:off x="1447800" y="571500"/>
            <a:ext cx="16707760" cy="1518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Personnel and facilities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4472D5-D93B-233D-F1A6-23A1261C2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13161"/>
              </p:ext>
            </p:extLst>
          </p:nvPr>
        </p:nvGraphicFramePr>
        <p:xfrm>
          <a:off x="459278" y="2105242"/>
          <a:ext cx="11582399" cy="7163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462872469"/>
                    </a:ext>
                  </a:extLst>
                </a:gridCol>
                <a:gridCol w="4368387">
                  <a:extLst>
                    <a:ext uri="{9D8B030D-6E8A-4147-A177-3AD203B41FA5}">
                      <a16:colId xmlns:a16="http://schemas.microsoft.com/office/drawing/2014/main" val="4205119342"/>
                    </a:ext>
                  </a:extLst>
                </a:gridCol>
                <a:gridCol w="3861212">
                  <a:extLst>
                    <a:ext uri="{9D8B030D-6E8A-4147-A177-3AD203B41FA5}">
                      <a16:colId xmlns:a16="http://schemas.microsoft.com/office/drawing/2014/main" val="892197398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Name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Role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Contribution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04307"/>
                  </a:ext>
                </a:extLst>
              </a:tr>
              <a:tr h="1542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IT22360250 – Sahan W A G</a:t>
                      </a:r>
                      <a:endParaRPr lang="en-US" sz="18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Project manager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Hardware engineer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Developer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Movement of the robot.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Coding the IR sensor, motor driver and ultrasonic sensor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Assembling the robot</a:t>
                      </a: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183896"/>
                  </a:ext>
                </a:extLst>
              </a:tr>
              <a:tr h="18533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IT22069368 – N W A R S Karunarathna</a:t>
                      </a:r>
                      <a:endParaRPr lang="en-US" sz="18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QA engineer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Firmware engineer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Developer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Capture the motion and send notifications to user.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Coding the PIR sensor and GSM module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Assembling the code</a:t>
                      </a: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57665"/>
                  </a:ext>
                </a:extLst>
              </a:tr>
              <a:tr h="1542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IT22912770 – Fonseka N S W</a:t>
                      </a:r>
                      <a:endParaRPr lang="en-US" sz="18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Business analyst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specialist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Developer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Detect fire and gas threat and send notifications to user.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Coding the flame and gas sensor</a:t>
                      </a: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72180"/>
                  </a:ext>
                </a:extLst>
              </a:tr>
              <a:tr h="18533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IT22132000 – Bamunuarachchi S </a:t>
                      </a:r>
                      <a:r>
                        <a:rPr lang="en-US" sz="1800" kern="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</a:t>
                      </a:r>
                      <a:endParaRPr lang="en-US" sz="18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Enclosure designer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Requirement analyst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Developer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Capture videos, photos and save them in storage.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Coding the camera module, WIFI module and SD card module.</a:t>
                      </a:r>
                    </a:p>
                  </a:txBody>
                  <a:tcPr marL="59690" marR="5969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8422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BBB81E-8803-59A5-72FB-A7AE0EDC6831}"/>
              </a:ext>
            </a:extLst>
          </p:cNvPr>
          <p:cNvCxnSpPr/>
          <p:nvPr/>
        </p:nvCxnSpPr>
        <p:spPr>
          <a:xfrm>
            <a:off x="3810000" y="2147995"/>
            <a:ext cx="0" cy="707834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EE92A2-9E6C-E651-B99C-A1412E20E87C}"/>
              </a:ext>
            </a:extLst>
          </p:cNvPr>
          <p:cNvCxnSpPr/>
          <p:nvPr/>
        </p:nvCxnSpPr>
        <p:spPr>
          <a:xfrm>
            <a:off x="8153400" y="2147994"/>
            <a:ext cx="0" cy="707834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E9B686-C01B-2D26-1C12-CD4499B7CDA9}"/>
              </a:ext>
            </a:extLst>
          </p:cNvPr>
          <p:cNvCxnSpPr/>
          <p:nvPr/>
        </p:nvCxnSpPr>
        <p:spPr>
          <a:xfrm>
            <a:off x="459278" y="3924300"/>
            <a:ext cx="11582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7A73A5-3568-E73A-EBDC-04A55565418A}"/>
              </a:ext>
            </a:extLst>
          </p:cNvPr>
          <p:cNvCxnSpPr/>
          <p:nvPr/>
        </p:nvCxnSpPr>
        <p:spPr>
          <a:xfrm>
            <a:off x="459278" y="5829300"/>
            <a:ext cx="11582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86C95E-781E-7996-2C3F-870E930B0480}"/>
              </a:ext>
            </a:extLst>
          </p:cNvPr>
          <p:cNvCxnSpPr/>
          <p:nvPr/>
        </p:nvCxnSpPr>
        <p:spPr>
          <a:xfrm>
            <a:off x="441573" y="7353300"/>
            <a:ext cx="11582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5D16E1-3572-52F9-1F25-17D4040CCACF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BAFDFE-9A36-F003-61D7-4B9ADBF517FC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51462-752C-EB6D-39AF-330AF8DD1F53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9576F3-03A1-445D-CF35-C45A616D9195}"/>
              </a:ext>
            </a:extLst>
          </p:cNvPr>
          <p:cNvGrpSpPr/>
          <p:nvPr/>
        </p:nvGrpSpPr>
        <p:grpSpPr>
          <a:xfrm>
            <a:off x="13456920" y="3771900"/>
            <a:ext cx="6629149" cy="8650159"/>
            <a:chOff x="13051462" y="4088869"/>
            <a:chExt cx="6629149" cy="8650159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897DD49A-014C-7CAC-9DE0-BF1F92CE4F53}"/>
                </a:ext>
              </a:extLst>
            </p:cNvPr>
            <p:cNvSpPr/>
            <p:nvPr/>
          </p:nvSpPr>
          <p:spPr>
            <a:xfrm rot="5400000">
              <a:off x="16668995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DACDA7D0-4721-4938-3168-9DD4B4BD56A1}"/>
                </a:ext>
              </a:extLst>
            </p:cNvPr>
            <p:cNvSpPr/>
            <p:nvPr/>
          </p:nvSpPr>
          <p:spPr>
            <a:xfrm rot="5400000">
              <a:off x="16639371" y="91014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FCAC3CD5-7915-0A4C-B402-2FB7507A103B}"/>
                </a:ext>
              </a:extLst>
            </p:cNvPr>
            <p:cNvSpPr/>
            <p:nvPr/>
          </p:nvSpPr>
          <p:spPr>
            <a:xfrm rot="5400000">
              <a:off x="15659609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CA7CE948-51A0-F50C-8F53-BD36B83FC6CF}"/>
                </a:ext>
              </a:extLst>
            </p:cNvPr>
            <p:cNvSpPr/>
            <p:nvPr/>
          </p:nvSpPr>
          <p:spPr>
            <a:xfrm rot="5400000">
              <a:off x="1761913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57657CBE-EAFB-1E1C-E3A7-B95CD871B382}"/>
                </a:ext>
              </a:extLst>
            </p:cNvPr>
            <p:cNvSpPr/>
            <p:nvPr/>
          </p:nvSpPr>
          <p:spPr>
            <a:xfrm rot="5400000">
              <a:off x="14709471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5FB7145B-2DB7-23FA-150C-95D80945A8CE}"/>
                </a:ext>
              </a:extLst>
            </p:cNvPr>
            <p:cNvSpPr/>
            <p:nvPr/>
          </p:nvSpPr>
          <p:spPr>
            <a:xfrm rot="5400000">
              <a:off x="1370008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B10631C4-5FD3-FE4B-5661-C8D1C29F3C96}"/>
                </a:ext>
              </a:extLst>
            </p:cNvPr>
            <p:cNvSpPr/>
            <p:nvPr/>
          </p:nvSpPr>
          <p:spPr>
            <a:xfrm rot="5400000">
              <a:off x="14679846" y="9113110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C918B512-D02D-9D10-AFC0-DFB76967E645}"/>
                </a:ext>
              </a:extLst>
            </p:cNvPr>
            <p:cNvSpPr/>
            <p:nvPr/>
          </p:nvSpPr>
          <p:spPr>
            <a:xfrm rot="5400000">
              <a:off x="17611966" y="10767357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4A83075D-6AC1-52B2-2D76-825EF2CA26AB}"/>
                </a:ext>
              </a:extLst>
            </p:cNvPr>
            <p:cNvSpPr/>
            <p:nvPr/>
          </p:nvSpPr>
          <p:spPr>
            <a:xfrm rot="5400000">
              <a:off x="16093029" y="11004061"/>
              <a:ext cx="1243096" cy="1157119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1D7AC367-D5EB-C740-DA41-9FC2DA0C15BA}"/>
                </a:ext>
              </a:extLst>
            </p:cNvPr>
            <p:cNvSpPr/>
            <p:nvPr/>
          </p:nvSpPr>
          <p:spPr>
            <a:xfrm rot="5400000">
              <a:off x="12993223" y="9478780"/>
              <a:ext cx="1471116" cy="1354637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6AA6614F-00BD-92E5-7801-C775B3A1777C}"/>
                </a:ext>
              </a:extLst>
            </p:cNvPr>
            <p:cNvSpPr/>
            <p:nvPr/>
          </p:nvSpPr>
          <p:spPr>
            <a:xfrm rot="5400000">
              <a:off x="17708939" y="4174597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77C9F0-C0DF-DA18-9883-CCF6925BCC7D}"/>
              </a:ext>
            </a:extLst>
          </p:cNvPr>
          <p:cNvGrpSpPr/>
          <p:nvPr/>
        </p:nvGrpSpPr>
        <p:grpSpPr>
          <a:xfrm>
            <a:off x="13487400" y="9715501"/>
            <a:ext cx="4648200" cy="488362"/>
            <a:chOff x="13487400" y="9715501"/>
            <a:chExt cx="4648200" cy="48836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F96F4DD-9FED-F988-D8E7-56615CB94255}"/>
                </a:ext>
              </a:extLst>
            </p:cNvPr>
            <p:cNvSpPr/>
            <p:nvPr/>
          </p:nvSpPr>
          <p:spPr>
            <a:xfrm>
              <a:off x="13487400" y="9715501"/>
              <a:ext cx="4648200" cy="4883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9D5D32-977B-C9EB-153A-19F53BF6EF97}"/>
                </a:ext>
              </a:extLst>
            </p:cNvPr>
            <p:cNvSpPr txBox="1"/>
            <p:nvPr/>
          </p:nvSpPr>
          <p:spPr>
            <a:xfrm>
              <a:off x="13487400" y="9715501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Fonseka N S W – IT22912770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ABEEBE-CA2A-67CA-DA82-221979E9554C}"/>
              </a:ext>
            </a:extLst>
          </p:cNvPr>
          <p:cNvSpPr/>
          <p:nvPr/>
        </p:nvSpPr>
        <p:spPr>
          <a:xfrm>
            <a:off x="12237165" y="2476499"/>
            <a:ext cx="5732060" cy="67925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3A0A-2594-FF77-CF08-18F6E782ABC8}"/>
              </a:ext>
            </a:extLst>
          </p:cNvPr>
          <p:cNvSpPr txBox="1"/>
          <p:nvPr/>
        </p:nvSpPr>
        <p:spPr>
          <a:xfrm>
            <a:off x="12694848" y="3902181"/>
            <a:ext cx="4930804" cy="4417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 Platforms – Coursera, Udemy for online courses in robotics.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Forums and Communities – Reddits’s robotics, and other robotics specific communities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Libraries and Code Repositories – Research Papers, GitHub and GitLab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Books and E- journals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YouTube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14069-427B-D435-1142-FC5F6C004F92}"/>
              </a:ext>
            </a:extLst>
          </p:cNvPr>
          <p:cNvSpPr txBox="1"/>
          <p:nvPr/>
        </p:nvSpPr>
        <p:spPr>
          <a:xfrm>
            <a:off x="12725400" y="2751744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Resources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65E713-CC11-7F2C-3434-C1DA74D4EC4E}"/>
              </a:ext>
            </a:extLst>
          </p:cNvPr>
          <p:cNvCxnSpPr/>
          <p:nvPr/>
        </p:nvCxnSpPr>
        <p:spPr>
          <a:xfrm flipV="1">
            <a:off x="12237165" y="3740394"/>
            <a:ext cx="5732060" cy="399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3">
            <a:extLst>
              <a:ext uri="{FF2B5EF4-FFF2-40B4-BE49-F238E27FC236}">
                <a16:creationId xmlns:a16="http://schemas.microsoft.com/office/drawing/2014/main" id="{1C18FFD2-2289-7E29-E25F-5076D2F89DF7}"/>
              </a:ext>
            </a:extLst>
          </p:cNvPr>
          <p:cNvSpPr txBox="1"/>
          <p:nvPr/>
        </p:nvSpPr>
        <p:spPr>
          <a:xfrm>
            <a:off x="1143000" y="723900"/>
            <a:ext cx="16707760" cy="1518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Budget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9485C1-639E-4539-43DE-3FCB7F06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96792"/>
              </p:ext>
            </p:extLst>
          </p:nvPr>
        </p:nvGraphicFramePr>
        <p:xfrm>
          <a:off x="1676400" y="2476500"/>
          <a:ext cx="6324600" cy="6781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94658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8978695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53547672"/>
                    </a:ext>
                  </a:extLst>
                </a:gridCol>
              </a:tblGrid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ITEM</a:t>
                      </a:r>
                      <a:endParaRPr lang="en-US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COST PER UNIT (Rs.)</a:t>
                      </a:r>
                      <a:endParaRPr lang="en-US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TOTAL COST (Rs.)</a:t>
                      </a:r>
                      <a:endParaRPr lang="en-US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810608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Arduino Mega Board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5500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5500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47854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IR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Sensor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340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340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31016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Motor Driver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19968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IC Base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62192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Ultrasonic Sensor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260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97169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PIR Sensor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31018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GSM Module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02441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Camera Module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8835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SD Card Module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780205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Fire Detector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5922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Gas Sensor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21709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Robot Chassis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45309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Battery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234511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Jumper Wires and Ties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575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575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78976"/>
                  </a:ext>
                </a:extLst>
              </a:tr>
              <a:tr h="37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Miscellaneous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1177"/>
                  </a:ext>
                </a:extLst>
              </a:tr>
              <a:tr h="768992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Total Cost                                                                                                                              19250</a:t>
                      </a:r>
                      <a:endParaRPr lang="en-US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221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013E30A-3044-FF66-1FB6-6CF8431F5805}"/>
              </a:ext>
            </a:extLst>
          </p:cNvPr>
          <p:cNvGrpSpPr/>
          <p:nvPr/>
        </p:nvGrpSpPr>
        <p:grpSpPr>
          <a:xfrm>
            <a:off x="1676400" y="2491451"/>
            <a:ext cx="6324600" cy="6157249"/>
            <a:chOff x="1143000" y="2476500"/>
            <a:chExt cx="6324600" cy="615724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F4F88E-1332-175D-F372-92120C6A16BB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476500"/>
              <a:ext cx="0" cy="61572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7D4560-B189-32A1-718D-F7000DD7D2D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2476500"/>
              <a:ext cx="0" cy="61572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28F94F-2F0E-F55A-A5BD-7B16A611CBCD}"/>
                </a:ext>
              </a:extLst>
            </p:cNvPr>
            <p:cNvCxnSpPr/>
            <p:nvPr/>
          </p:nvCxnSpPr>
          <p:spPr>
            <a:xfrm>
              <a:off x="1143000" y="2781300"/>
              <a:ext cx="63246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7D1F8A9-ADBC-7CB1-54D6-13E479B20C24}"/>
              </a:ext>
            </a:extLst>
          </p:cNvPr>
          <p:cNvSpPr/>
          <p:nvPr/>
        </p:nvSpPr>
        <p:spPr>
          <a:xfrm>
            <a:off x="1676400" y="2476500"/>
            <a:ext cx="6324600" cy="67818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70B93F-C05E-BACC-8948-C59B72E8DA2E}"/>
              </a:ext>
            </a:extLst>
          </p:cNvPr>
          <p:cNvCxnSpPr/>
          <p:nvPr/>
        </p:nvCxnSpPr>
        <p:spPr>
          <a:xfrm flipH="1">
            <a:off x="1676400" y="8648700"/>
            <a:ext cx="6324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5B3ED-505C-D43B-9211-700B87E9DDD9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E417A6-A57B-3FD4-A3CD-1F256AD2CFF3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4F8C92-E9F9-8708-2B68-C8B446C3642D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4A40CB-1513-89DB-026F-EAC2050C5DBC}"/>
              </a:ext>
            </a:extLst>
          </p:cNvPr>
          <p:cNvGrpSpPr/>
          <p:nvPr/>
        </p:nvGrpSpPr>
        <p:grpSpPr>
          <a:xfrm>
            <a:off x="12496925" y="3543300"/>
            <a:ext cx="6629149" cy="8650159"/>
            <a:chOff x="13051462" y="4088869"/>
            <a:chExt cx="6629149" cy="8650159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F3A2DDA2-93B2-D5F9-B97A-329131F20351}"/>
                </a:ext>
              </a:extLst>
            </p:cNvPr>
            <p:cNvSpPr/>
            <p:nvPr/>
          </p:nvSpPr>
          <p:spPr>
            <a:xfrm rot="5400000">
              <a:off x="16668995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FE7C632A-FFC5-20D1-65EC-B2DE2336C607}"/>
                </a:ext>
              </a:extLst>
            </p:cNvPr>
            <p:cNvSpPr/>
            <p:nvPr/>
          </p:nvSpPr>
          <p:spPr>
            <a:xfrm rot="5400000">
              <a:off x="16639371" y="91014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94DFCE3F-FE5E-C302-8A21-2FEA1EADAE95}"/>
                </a:ext>
              </a:extLst>
            </p:cNvPr>
            <p:cNvSpPr/>
            <p:nvPr/>
          </p:nvSpPr>
          <p:spPr>
            <a:xfrm rot="5400000">
              <a:off x="15659609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94529DA5-7EBA-2977-F628-CCED3C69708A}"/>
                </a:ext>
              </a:extLst>
            </p:cNvPr>
            <p:cNvSpPr/>
            <p:nvPr/>
          </p:nvSpPr>
          <p:spPr>
            <a:xfrm rot="5400000">
              <a:off x="1761913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D3C7C513-1512-E633-AB8E-512F0617C948}"/>
                </a:ext>
              </a:extLst>
            </p:cNvPr>
            <p:cNvSpPr/>
            <p:nvPr/>
          </p:nvSpPr>
          <p:spPr>
            <a:xfrm rot="5400000">
              <a:off x="14709471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B5D1664D-20B5-7C53-D1AD-9179044FCFA2}"/>
                </a:ext>
              </a:extLst>
            </p:cNvPr>
            <p:cNvSpPr/>
            <p:nvPr/>
          </p:nvSpPr>
          <p:spPr>
            <a:xfrm rot="5400000">
              <a:off x="1370008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0D6578C2-9CE6-8F2A-CC03-97F1A3922B9F}"/>
                </a:ext>
              </a:extLst>
            </p:cNvPr>
            <p:cNvSpPr/>
            <p:nvPr/>
          </p:nvSpPr>
          <p:spPr>
            <a:xfrm rot="5400000">
              <a:off x="14679846" y="9113110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522EBC8A-B81F-CC04-5E2B-8F38B0A34B6E}"/>
                </a:ext>
              </a:extLst>
            </p:cNvPr>
            <p:cNvSpPr/>
            <p:nvPr/>
          </p:nvSpPr>
          <p:spPr>
            <a:xfrm rot="5400000">
              <a:off x="17611966" y="10767357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55F74B20-B69F-0E41-0AAE-FC4F7DE3FAF6}"/>
                </a:ext>
              </a:extLst>
            </p:cNvPr>
            <p:cNvSpPr/>
            <p:nvPr/>
          </p:nvSpPr>
          <p:spPr>
            <a:xfrm rot="5400000">
              <a:off x="16093029" y="11004061"/>
              <a:ext cx="1243096" cy="1157119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B56F7D1B-FFCF-49EE-1B85-7B35DDF7C058}"/>
                </a:ext>
              </a:extLst>
            </p:cNvPr>
            <p:cNvSpPr/>
            <p:nvPr/>
          </p:nvSpPr>
          <p:spPr>
            <a:xfrm rot="5400000">
              <a:off x="12993223" y="9478780"/>
              <a:ext cx="1471116" cy="1354637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EEDA6682-EAB6-5A18-A46B-7DFAAB95DC94}"/>
                </a:ext>
              </a:extLst>
            </p:cNvPr>
            <p:cNvSpPr/>
            <p:nvPr/>
          </p:nvSpPr>
          <p:spPr>
            <a:xfrm rot="5400000">
              <a:off x="17708939" y="4174597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7F4CC7-61B7-0433-F4C3-7E301146CAF8}"/>
              </a:ext>
            </a:extLst>
          </p:cNvPr>
          <p:cNvGrpSpPr/>
          <p:nvPr/>
        </p:nvGrpSpPr>
        <p:grpSpPr>
          <a:xfrm>
            <a:off x="13487400" y="9715501"/>
            <a:ext cx="4648200" cy="488362"/>
            <a:chOff x="13487400" y="9715501"/>
            <a:chExt cx="4648200" cy="48836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E6EED31-F865-1FAF-3180-609EB4142889}"/>
                </a:ext>
              </a:extLst>
            </p:cNvPr>
            <p:cNvSpPr/>
            <p:nvPr/>
          </p:nvSpPr>
          <p:spPr>
            <a:xfrm>
              <a:off x="13487400" y="9715501"/>
              <a:ext cx="4648200" cy="4883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5718D3-A962-2F43-EB4A-59A1E9C62B05}"/>
                </a:ext>
              </a:extLst>
            </p:cNvPr>
            <p:cNvSpPr txBox="1"/>
            <p:nvPr/>
          </p:nvSpPr>
          <p:spPr>
            <a:xfrm>
              <a:off x="13487400" y="9715501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Fonseka N S W – IT22912770</a:t>
              </a:r>
            </a:p>
          </p:txBody>
        </p:sp>
      </p:grpSp>
      <p:sp>
        <p:nvSpPr>
          <p:cNvPr id="35" name="Freeform 19">
            <a:extLst>
              <a:ext uri="{FF2B5EF4-FFF2-40B4-BE49-F238E27FC236}">
                <a16:creationId xmlns:a16="http://schemas.microsoft.com/office/drawing/2014/main" id="{ABE9E8EE-B0DD-A58C-BCAE-608DC2A63CEA}"/>
              </a:ext>
            </a:extLst>
          </p:cNvPr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524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580377">
            <a:off x="10493481" y="-981158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46660" y="595702"/>
            <a:ext cx="8097687" cy="4852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THANK'S FOR WATCHING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79B946F-7862-DE78-C70B-83BA5FC4AC26}"/>
              </a:ext>
            </a:extLst>
          </p:cNvPr>
          <p:cNvSpPr/>
          <p:nvPr/>
        </p:nvSpPr>
        <p:spPr>
          <a:xfrm rot="16200000">
            <a:off x="7003718" y="7545159"/>
            <a:ext cx="1247446" cy="1109251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AA17C7-79E8-D829-8C5E-62F785068A80}"/>
              </a:ext>
            </a:extLst>
          </p:cNvPr>
          <p:cNvGrpSpPr/>
          <p:nvPr/>
        </p:nvGrpSpPr>
        <p:grpSpPr>
          <a:xfrm>
            <a:off x="7659735" y="7100992"/>
            <a:ext cx="4788795" cy="5325291"/>
            <a:chOff x="5029201" y="5498593"/>
            <a:chExt cx="4788795" cy="5325291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819741C6-8083-B742-EEF5-171B2D43C093}"/>
                </a:ext>
              </a:extLst>
            </p:cNvPr>
            <p:cNvSpPr/>
            <p:nvPr/>
          </p:nvSpPr>
          <p:spPr>
            <a:xfrm rot="16200000">
              <a:off x="5915112" y="5584321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47682F57-97D9-2DEC-75C2-1AC3BEB150A1}"/>
                </a:ext>
              </a:extLst>
            </p:cNvPr>
            <p:cNvSpPr/>
            <p:nvPr/>
          </p:nvSpPr>
          <p:spPr>
            <a:xfrm rot="16200000">
              <a:off x="4943473" y="7206837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8E6016C3-D2BA-32FF-BDFD-0535AD0F0FF7}"/>
                </a:ext>
              </a:extLst>
            </p:cNvPr>
            <p:cNvSpPr/>
            <p:nvPr/>
          </p:nvSpPr>
          <p:spPr>
            <a:xfrm rot="16200000">
              <a:off x="6886752" y="7206837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CC11193-C31C-1A77-A992-72274220D10D}"/>
                </a:ext>
              </a:extLst>
            </p:cNvPr>
            <p:cNvSpPr/>
            <p:nvPr/>
          </p:nvSpPr>
          <p:spPr>
            <a:xfrm rot="16200000">
              <a:off x="7846324" y="8832405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120C9048-9063-135C-6507-EFACB6572268}"/>
                </a:ext>
              </a:extLst>
            </p:cNvPr>
            <p:cNvSpPr/>
            <p:nvPr/>
          </p:nvSpPr>
          <p:spPr>
            <a:xfrm rot="16200000">
              <a:off x="5915113" y="8852213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3C592E2-CCFC-062F-1E36-ADD5F8319994}"/>
              </a:ext>
            </a:extLst>
          </p:cNvPr>
          <p:cNvSpPr/>
          <p:nvPr/>
        </p:nvSpPr>
        <p:spPr>
          <a:xfrm rot="16200000">
            <a:off x="11873107" y="9499036"/>
            <a:ext cx="934147" cy="805548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5246ED-BADD-BC06-DB9E-78D3834FEF05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EF0D45-1D87-AE6B-80F2-B2075A3B6A7E}"/>
              </a:ext>
            </a:extLst>
          </p:cNvPr>
          <p:cNvSpPr/>
          <p:nvPr/>
        </p:nvSpPr>
        <p:spPr>
          <a:xfrm>
            <a:off x="13487400" y="9715501"/>
            <a:ext cx="4648200" cy="4883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8BB92B-706D-52C8-9660-F2E3E75EA58B}"/>
              </a:ext>
            </a:extLst>
          </p:cNvPr>
          <p:cNvGrpSpPr/>
          <p:nvPr/>
        </p:nvGrpSpPr>
        <p:grpSpPr>
          <a:xfrm>
            <a:off x="1311703" y="7439084"/>
            <a:ext cx="5638800" cy="1660670"/>
            <a:chOff x="1295400" y="5905501"/>
            <a:chExt cx="5638800" cy="166067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448CF7-856A-2739-654D-3EA7919E2C65}"/>
                </a:ext>
              </a:extLst>
            </p:cNvPr>
            <p:cNvSpPr/>
            <p:nvPr/>
          </p:nvSpPr>
          <p:spPr>
            <a:xfrm>
              <a:off x="1295400" y="5905501"/>
              <a:ext cx="5638800" cy="16606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72CBC3-C373-31A2-F4AD-8A9D92B75C20}"/>
                </a:ext>
              </a:extLst>
            </p:cNvPr>
            <p:cNvSpPr txBox="1"/>
            <p:nvPr/>
          </p:nvSpPr>
          <p:spPr>
            <a:xfrm>
              <a:off x="1423075" y="6087517"/>
              <a:ext cx="53281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IT22360250 – Sahan W A G </a:t>
              </a:r>
            </a:p>
            <a:p>
              <a:r>
                <a:rPr lang="en-US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IT22069368 – N.W.A.R.S. Karunarathna</a:t>
              </a:r>
            </a:p>
            <a:p>
              <a:r>
                <a:rPr lang="en-US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IT22132200 – Bamunuarachchi S S</a:t>
              </a:r>
            </a:p>
            <a:p>
              <a:r>
                <a:rPr lang="en-US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IT22912770 – Fonseka N S W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260093" y="6843665"/>
            <a:ext cx="2932415" cy="89904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8910894" y="2447868"/>
            <a:ext cx="5719506" cy="24033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23" name="TextBox 23"/>
          <p:cNvSpPr txBox="1"/>
          <p:nvPr/>
        </p:nvSpPr>
        <p:spPr>
          <a:xfrm>
            <a:off x="-61520" y="685081"/>
            <a:ext cx="8904094" cy="151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Problems</a:t>
            </a:r>
          </a:p>
        </p:txBody>
      </p:sp>
      <p:sp>
        <p:nvSpPr>
          <p:cNvPr id="32" name="Freeform 32"/>
          <p:cNvSpPr/>
          <p:nvPr/>
        </p:nvSpPr>
        <p:spPr>
          <a:xfrm rot="887923">
            <a:off x="-6856953" y="545458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93ED928A-2BF4-E944-5038-AEDCF6F2532B}"/>
              </a:ext>
            </a:extLst>
          </p:cNvPr>
          <p:cNvSpPr txBox="1"/>
          <p:nvPr/>
        </p:nvSpPr>
        <p:spPr>
          <a:xfrm>
            <a:off x="8802747" y="2487667"/>
            <a:ext cx="6400800" cy="24033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r">
              <a:lnSpc>
                <a:spcPts val="2859"/>
              </a:lnSpc>
            </a:pPr>
            <a:endParaRPr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6A0F24D-B105-F9B3-7619-A36FCC6EDE08}"/>
              </a:ext>
            </a:extLst>
          </p:cNvPr>
          <p:cNvGrpSpPr/>
          <p:nvPr/>
        </p:nvGrpSpPr>
        <p:grpSpPr>
          <a:xfrm>
            <a:off x="2292467" y="2873543"/>
            <a:ext cx="10030785" cy="1301317"/>
            <a:chOff x="2313615" y="2857500"/>
            <a:chExt cx="9562351" cy="91495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64A3ABB-F14B-F2B0-060F-090EF6238198}"/>
                </a:ext>
              </a:extLst>
            </p:cNvPr>
            <p:cNvSpPr/>
            <p:nvPr/>
          </p:nvSpPr>
          <p:spPr>
            <a:xfrm>
              <a:off x="2362200" y="2857500"/>
              <a:ext cx="9513766" cy="8990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0CEFCBC-260C-7737-4D9B-A068230062D7}"/>
                </a:ext>
              </a:extLst>
            </p:cNvPr>
            <p:cNvCxnSpPr/>
            <p:nvPr/>
          </p:nvCxnSpPr>
          <p:spPr>
            <a:xfrm>
              <a:off x="3048000" y="2891115"/>
              <a:ext cx="0" cy="831817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EF5E48-0394-5B22-C65D-C879C89A5422}"/>
                </a:ext>
              </a:extLst>
            </p:cNvPr>
            <p:cNvSpPr txBox="1"/>
            <p:nvPr/>
          </p:nvSpPr>
          <p:spPr>
            <a:xfrm rot="5400000">
              <a:off x="2233944" y="2984899"/>
              <a:ext cx="867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4960C"/>
                  </a:solidFill>
                </a:rPr>
                <a:t>01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79B12F6-4592-1084-4EB6-D1F13A52BB8A}"/>
                </a:ext>
              </a:extLst>
            </p:cNvPr>
            <p:cNvSpPr txBox="1"/>
            <p:nvPr/>
          </p:nvSpPr>
          <p:spPr>
            <a:xfrm>
              <a:off x="3005453" y="3082292"/>
              <a:ext cx="8765194" cy="36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Complexity of  installation of a security system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FF7DBC-DA06-7252-6D3F-E97B27685F33}"/>
              </a:ext>
            </a:extLst>
          </p:cNvPr>
          <p:cNvGrpSpPr/>
          <p:nvPr/>
        </p:nvGrpSpPr>
        <p:grpSpPr>
          <a:xfrm>
            <a:off x="2315231" y="4354866"/>
            <a:ext cx="10030785" cy="1229569"/>
            <a:chOff x="2313615" y="3928674"/>
            <a:chExt cx="9562351" cy="89904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F19F5DE-F4DB-1372-6796-FDD9EEFF53D2}"/>
                </a:ext>
              </a:extLst>
            </p:cNvPr>
            <p:cNvSpPr/>
            <p:nvPr/>
          </p:nvSpPr>
          <p:spPr>
            <a:xfrm>
              <a:off x="2362200" y="3928674"/>
              <a:ext cx="9513766" cy="8990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793F10-105A-EA92-61A7-582B2ED9EAE3}"/>
                </a:ext>
              </a:extLst>
            </p:cNvPr>
            <p:cNvCxnSpPr/>
            <p:nvPr/>
          </p:nvCxnSpPr>
          <p:spPr>
            <a:xfrm>
              <a:off x="3048000" y="3962289"/>
              <a:ext cx="0" cy="831817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B4BA00-2773-D13B-9415-0E7DF194ECB3}"/>
                </a:ext>
              </a:extLst>
            </p:cNvPr>
            <p:cNvSpPr txBox="1"/>
            <p:nvPr/>
          </p:nvSpPr>
          <p:spPr>
            <a:xfrm rot="5400000">
              <a:off x="2233944" y="4040165"/>
              <a:ext cx="867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4960C"/>
                  </a:solidFill>
                </a:rPr>
                <a:t>02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53E68A-9BC2-938D-1E6C-58CC6B91F7A5}"/>
                </a:ext>
              </a:extLst>
            </p:cNvPr>
            <p:cNvSpPr txBox="1"/>
            <p:nvPr/>
          </p:nvSpPr>
          <p:spPr>
            <a:xfrm>
              <a:off x="3030473" y="4147364"/>
              <a:ext cx="8765194" cy="38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CCTVs can have blind spots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977D3DD-E2D5-A462-239C-A593C9617A61}"/>
              </a:ext>
            </a:extLst>
          </p:cNvPr>
          <p:cNvGrpSpPr/>
          <p:nvPr/>
        </p:nvGrpSpPr>
        <p:grpSpPr>
          <a:xfrm>
            <a:off x="2316850" y="5765149"/>
            <a:ext cx="10027549" cy="1344433"/>
            <a:chOff x="2316851" y="4999848"/>
            <a:chExt cx="9513766" cy="89904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92E661C-3036-C341-F5C0-25F56BBD0261}"/>
                </a:ext>
              </a:extLst>
            </p:cNvPr>
            <p:cNvSpPr/>
            <p:nvPr/>
          </p:nvSpPr>
          <p:spPr>
            <a:xfrm>
              <a:off x="2316851" y="4999848"/>
              <a:ext cx="9513766" cy="8990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E2CA3A1-5DEC-3764-97F7-AB95E59A4427}"/>
                </a:ext>
              </a:extLst>
            </p:cNvPr>
            <p:cNvCxnSpPr/>
            <p:nvPr/>
          </p:nvCxnSpPr>
          <p:spPr>
            <a:xfrm>
              <a:off x="3048000" y="5033463"/>
              <a:ext cx="0" cy="831817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D19E7EC-FB6F-FDB6-80F6-0D9E04BCCE46}"/>
                </a:ext>
              </a:extLst>
            </p:cNvPr>
            <p:cNvSpPr txBox="1"/>
            <p:nvPr/>
          </p:nvSpPr>
          <p:spPr>
            <a:xfrm rot="5400000">
              <a:off x="2238699" y="5081328"/>
              <a:ext cx="867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4960C"/>
                  </a:solidFill>
                </a:rPr>
                <a:t>03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B3B840A-0EE2-ECDF-0E50-0F266FC3131B}"/>
                </a:ext>
              </a:extLst>
            </p:cNvPr>
            <p:cNvSpPr txBox="1"/>
            <p:nvPr/>
          </p:nvSpPr>
          <p:spPr>
            <a:xfrm>
              <a:off x="3039913" y="5233212"/>
              <a:ext cx="8765194" cy="34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Lack of intelligent monitoring in security systems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CC4EE78-80BC-FAEF-F20D-DFA5EE0DE38F}"/>
              </a:ext>
            </a:extLst>
          </p:cNvPr>
          <p:cNvGrpSpPr/>
          <p:nvPr/>
        </p:nvGrpSpPr>
        <p:grpSpPr>
          <a:xfrm>
            <a:off x="2328239" y="7289064"/>
            <a:ext cx="9989272" cy="1293307"/>
            <a:chOff x="2313615" y="6071022"/>
            <a:chExt cx="9517002" cy="89904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5E21D44-848E-C48D-6755-03EFAD4CC6A2}"/>
                </a:ext>
              </a:extLst>
            </p:cNvPr>
            <p:cNvSpPr/>
            <p:nvPr/>
          </p:nvSpPr>
          <p:spPr>
            <a:xfrm>
              <a:off x="2316851" y="6071022"/>
              <a:ext cx="9513766" cy="8990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94DD1CB-17D8-DC71-035C-9B98F6F3C7DA}"/>
                </a:ext>
              </a:extLst>
            </p:cNvPr>
            <p:cNvCxnSpPr/>
            <p:nvPr/>
          </p:nvCxnSpPr>
          <p:spPr>
            <a:xfrm>
              <a:off x="3048000" y="6071022"/>
              <a:ext cx="0" cy="831817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96EE141-0612-3E03-3EAB-E647A170DE04}"/>
                </a:ext>
              </a:extLst>
            </p:cNvPr>
            <p:cNvSpPr txBox="1"/>
            <p:nvPr/>
          </p:nvSpPr>
          <p:spPr>
            <a:xfrm rot="5400000">
              <a:off x="2233944" y="6158082"/>
              <a:ext cx="867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4960C"/>
                  </a:solidFill>
                </a:rPr>
                <a:t>04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403DE46-A21D-7E1A-CF5D-A281001036E3}"/>
                </a:ext>
              </a:extLst>
            </p:cNvPr>
            <p:cNvSpPr txBox="1"/>
            <p:nvPr/>
          </p:nvSpPr>
          <p:spPr>
            <a:xfrm>
              <a:off x="3064933" y="6298284"/>
              <a:ext cx="8765194" cy="36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Slow response time and human errors</a:t>
              </a:r>
            </a:p>
          </p:txBody>
        </p:sp>
      </p:grpSp>
      <p:sp>
        <p:nvSpPr>
          <p:cNvPr id="89" name="Hexagon 88">
            <a:extLst>
              <a:ext uri="{FF2B5EF4-FFF2-40B4-BE49-F238E27FC236}">
                <a16:creationId xmlns:a16="http://schemas.microsoft.com/office/drawing/2014/main" id="{1093E591-A0C3-B481-E8AB-23E50D6195B8}"/>
              </a:ext>
            </a:extLst>
          </p:cNvPr>
          <p:cNvSpPr/>
          <p:nvPr/>
        </p:nvSpPr>
        <p:spPr>
          <a:xfrm rot="5400000">
            <a:off x="17436580" y="5768631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ABA0B588-3529-5154-FE75-CDB0C192B1EA}"/>
              </a:ext>
            </a:extLst>
          </p:cNvPr>
          <p:cNvSpPr/>
          <p:nvPr/>
        </p:nvSpPr>
        <p:spPr>
          <a:xfrm rot="5400000">
            <a:off x="13825841" y="9302940"/>
            <a:ext cx="1422763" cy="129920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D29E934-023E-DA9B-97FC-88652C37BE74}"/>
              </a:ext>
            </a:extLst>
          </p:cNvPr>
          <p:cNvGrpSpPr/>
          <p:nvPr/>
        </p:nvGrpSpPr>
        <p:grpSpPr>
          <a:xfrm rot="10800000">
            <a:off x="14574012" y="5694877"/>
            <a:ext cx="4795607" cy="5345972"/>
            <a:chOff x="14795199" y="5727168"/>
            <a:chExt cx="4795607" cy="5345972"/>
          </a:xfrm>
        </p:grpSpPr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69705F87-4DA0-AD26-A473-D04CA2F526DE}"/>
                </a:ext>
              </a:extLst>
            </p:cNvPr>
            <p:cNvSpPr/>
            <p:nvPr/>
          </p:nvSpPr>
          <p:spPr>
            <a:xfrm rot="5400000">
              <a:off x="16668995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91" name="Hexagon 90">
              <a:extLst>
                <a:ext uri="{FF2B5EF4-FFF2-40B4-BE49-F238E27FC236}">
                  <a16:creationId xmlns:a16="http://schemas.microsoft.com/office/drawing/2014/main" id="{A4349536-9D45-9B15-C2AB-0F7886124472}"/>
                </a:ext>
              </a:extLst>
            </p:cNvPr>
            <p:cNvSpPr/>
            <p:nvPr/>
          </p:nvSpPr>
          <p:spPr>
            <a:xfrm rot="5400000">
              <a:off x="16639371" y="91014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DEA0237F-B9BD-7A7D-F337-BBEB575DAF8B}"/>
                </a:ext>
              </a:extLst>
            </p:cNvPr>
            <p:cNvSpPr/>
            <p:nvPr/>
          </p:nvSpPr>
          <p:spPr>
            <a:xfrm rot="5400000">
              <a:off x="15659609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85A17309-8C2D-B61A-1C9C-DDDC3DF2A40B}"/>
                </a:ext>
              </a:extLst>
            </p:cNvPr>
            <p:cNvSpPr/>
            <p:nvPr/>
          </p:nvSpPr>
          <p:spPr>
            <a:xfrm rot="5400000">
              <a:off x="1761913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77C34411-0031-4341-34F6-9FE0B19AC9D0}"/>
                </a:ext>
              </a:extLst>
            </p:cNvPr>
            <p:cNvSpPr/>
            <p:nvPr/>
          </p:nvSpPr>
          <p:spPr>
            <a:xfrm rot="5400000">
              <a:off x="14709471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27AB43-92D6-DC19-585C-E08424627181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ED07D6-6A30-0C8A-F894-9970C3ECD388}"/>
              </a:ext>
            </a:extLst>
          </p:cNvPr>
          <p:cNvSpPr/>
          <p:nvPr/>
        </p:nvSpPr>
        <p:spPr>
          <a:xfrm>
            <a:off x="13487400" y="9715501"/>
            <a:ext cx="4648200" cy="4883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401C0-30A6-5B9D-D11B-9DCB5AD5FEAA}"/>
              </a:ext>
            </a:extLst>
          </p:cNvPr>
          <p:cNvSpPr txBox="1"/>
          <p:nvPr/>
        </p:nvSpPr>
        <p:spPr>
          <a:xfrm>
            <a:off x="13487400" y="971550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Sahan W A G – IT22360250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FD4093-B5EE-640C-F394-40E367FFB966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F1998-E4EB-DF89-B599-D65B6A000186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rot="887923">
            <a:off x="-5959915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1CAC19A8-1561-B905-DDFC-D1AF621FD6B9}"/>
              </a:ext>
            </a:extLst>
          </p:cNvPr>
          <p:cNvSpPr txBox="1"/>
          <p:nvPr/>
        </p:nvSpPr>
        <p:spPr>
          <a:xfrm>
            <a:off x="-304800" y="700082"/>
            <a:ext cx="8904094" cy="151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049F94-175A-831C-6CF4-3EB526B5C15E}"/>
              </a:ext>
            </a:extLst>
          </p:cNvPr>
          <p:cNvSpPr txBox="1"/>
          <p:nvPr/>
        </p:nvSpPr>
        <p:spPr>
          <a:xfrm>
            <a:off x="987363" y="3452297"/>
            <a:ext cx="5403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High Level Architecture Diagram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455E030F-2459-D45A-6EDC-6866826F5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423" y="2314354"/>
            <a:ext cx="6374508" cy="719617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5CA7C7EE-36A1-210C-30FD-D78C16C09BFB}"/>
              </a:ext>
            </a:extLst>
          </p:cNvPr>
          <p:cNvGrpSpPr/>
          <p:nvPr/>
        </p:nvGrpSpPr>
        <p:grpSpPr>
          <a:xfrm>
            <a:off x="3352800" y="5600700"/>
            <a:ext cx="6569182" cy="3352799"/>
            <a:chOff x="3352800" y="5600700"/>
            <a:chExt cx="6569182" cy="335279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DE0D20F-91F6-B39B-2823-8B83F513DE70}"/>
                </a:ext>
              </a:extLst>
            </p:cNvPr>
            <p:cNvGrpSpPr/>
            <p:nvPr/>
          </p:nvGrpSpPr>
          <p:grpSpPr>
            <a:xfrm>
              <a:off x="3568863" y="5829300"/>
              <a:ext cx="6009472" cy="3001667"/>
              <a:chOff x="13054644" y="4877524"/>
              <a:chExt cx="4843111" cy="1996715"/>
            </a:xfrm>
          </p:grpSpPr>
          <p:pic>
            <p:nvPicPr>
              <p:cNvPr id="8" name="Graphic 7" descr="Smart Phone with solid fill">
                <a:extLst>
                  <a:ext uri="{FF2B5EF4-FFF2-40B4-BE49-F238E27FC236}">
                    <a16:creationId xmlns:a16="http://schemas.microsoft.com/office/drawing/2014/main" id="{D01449DD-5DC2-A20C-5358-A99A976E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477043" y="6237867"/>
                <a:ext cx="420712" cy="420712"/>
              </a:xfrm>
              <a:prstGeom prst="rect">
                <a:avLst/>
              </a:prstGeom>
            </p:spPr>
          </p:pic>
          <p:pic>
            <p:nvPicPr>
              <p:cNvPr id="10" name="Graphic 9" descr="User outline">
                <a:extLst>
                  <a:ext uri="{FF2B5EF4-FFF2-40B4-BE49-F238E27FC236}">
                    <a16:creationId xmlns:a16="http://schemas.microsoft.com/office/drawing/2014/main" id="{0053EBF9-206F-875C-A21B-990DCBCD4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6881967" y="6108863"/>
                <a:ext cx="765376" cy="765376"/>
              </a:xfrm>
              <a:prstGeom prst="rect">
                <a:avLst/>
              </a:prstGeom>
            </p:spPr>
          </p:pic>
          <p:pic>
            <p:nvPicPr>
              <p:cNvPr id="12" name="Graphic 11" descr="Wireless with solid fill">
                <a:extLst>
                  <a:ext uri="{FF2B5EF4-FFF2-40B4-BE49-F238E27FC236}">
                    <a16:creationId xmlns:a16="http://schemas.microsoft.com/office/drawing/2014/main" id="{DDF64FE3-4B11-9539-9A6B-4281A6148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5348202" y="5976052"/>
                <a:ext cx="609544" cy="609544"/>
              </a:xfrm>
              <a:prstGeom prst="rect">
                <a:avLst/>
              </a:prstGeom>
            </p:spPr>
          </p:pic>
          <p:pic>
            <p:nvPicPr>
              <p:cNvPr id="14" name="Graphic 13" descr="Cell Tower with solid fill">
                <a:extLst>
                  <a:ext uri="{FF2B5EF4-FFF2-40B4-BE49-F238E27FC236}">
                    <a16:creationId xmlns:a16="http://schemas.microsoft.com/office/drawing/2014/main" id="{2B13DAE8-B89C-E9A7-26E8-54854261A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6078804" y="5965874"/>
                <a:ext cx="552751" cy="552751"/>
              </a:xfrm>
              <a:prstGeom prst="rect">
                <a:avLst/>
              </a:prstGeom>
            </p:spPr>
          </p:pic>
          <p:pic>
            <p:nvPicPr>
              <p:cNvPr id="16" name="Graphic 15" descr="Cloud outline">
                <a:extLst>
                  <a:ext uri="{FF2B5EF4-FFF2-40B4-BE49-F238E27FC236}">
                    <a16:creationId xmlns:a16="http://schemas.microsoft.com/office/drawing/2014/main" id="{2B961F4A-7B98-CE84-FB49-E6BADAE36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3054644" y="5753250"/>
                <a:ext cx="765376" cy="765376"/>
              </a:xfrm>
              <a:prstGeom prst="rect">
                <a:avLst/>
              </a:prstGeom>
            </p:spPr>
          </p:pic>
          <p:pic>
            <p:nvPicPr>
              <p:cNvPr id="18" name="Graphic 17" descr="Fire with solid fill">
                <a:extLst>
                  <a:ext uri="{FF2B5EF4-FFF2-40B4-BE49-F238E27FC236}">
                    <a16:creationId xmlns:a16="http://schemas.microsoft.com/office/drawing/2014/main" id="{38E58DC8-7BF2-4DF8-D107-B1C4ACE27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4842278" y="4877524"/>
                <a:ext cx="765376" cy="765376"/>
              </a:xfrm>
              <a:prstGeom prst="rect">
                <a:avLst/>
              </a:prstGeom>
            </p:spPr>
          </p:pic>
          <p:pic>
            <p:nvPicPr>
              <p:cNvPr id="20" name="Graphic 19" descr="Walk with solid fill">
                <a:extLst>
                  <a:ext uri="{FF2B5EF4-FFF2-40B4-BE49-F238E27FC236}">
                    <a16:creationId xmlns:a16="http://schemas.microsoft.com/office/drawing/2014/main" id="{5D1AA838-EA92-9589-1155-9541367C4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3792237" y="4915711"/>
                <a:ext cx="765376" cy="765376"/>
              </a:xfrm>
              <a:prstGeom prst="rect">
                <a:avLst/>
              </a:prstGeom>
            </p:spPr>
          </p:pic>
          <p:pic>
            <p:nvPicPr>
              <p:cNvPr id="22" name="Graphic 21" descr="Processor with solid fill">
                <a:extLst>
                  <a:ext uri="{FF2B5EF4-FFF2-40B4-BE49-F238E27FC236}">
                    <a16:creationId xmlns:a16="http://schemas.microsoft.com/office/drawing/2014/main" id="{558B7F58-48A6-95D1-6726-B64BAA995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4143498" y="59529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482A3A-9D36-6F46-F972-C994567C30B6}"/>
                  </a:ext>
                </a:extLst>
              </p:cNvPr>
              <p:cNvSpPr txBox="1"/>
              <p:nvPr/>
            </p:nvSpPr>
            <p:spPr>
              <a:xfrm>
                <a:off x="13233540" y="6049294"/>
                <a:ext cx="4500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</a:t>
                </a:r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3DA3BD6-273D-64A9-F6DC-B20711734ECE}"/>
                  </a:ext>
                </a:extLst>
              </p:cNvPr>
              <p:cNvCxnSpPr/>
              <p:nvPr/>
            </p:nvCxnSpPr>
            <p:spPr>
              <a:xfrm>
                <a:off x="15125460" y="6570481"/>
                <a:ext cx="1756507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7395E69-CA4A-DD50-C306-4BCC8D72B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20020" y="6266724"/>
                <a:ext cx="354905" cy="1410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A5FDBE9-57F9-3000-8CD4-A5397479C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0632" y="5718060"/>
                <a:ext cx="138249" cy="24781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3A87589-8618-0DE9-E417-289EA6432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15785" y="5674006"/>
                <a:ext cx="218140" cy="332105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2C3234-1A0A-ED5E-FE9A-C78FCC8CC5F9}"/>
                </a:ext>
              </a:extLst>
            </p:cNvPr>
            <p:cNvSpPr/>
            <p:nvPr/>
          </p:nvSpPr>
          <p:spPr>
            <a:xfrm>
              <a:off x="3352800" y="5600700"/>
              <a:ext cx="6569182" cy="3352799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B04F4B-F9F7-7852-5B0D-20A3DE8F6367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6924281-FE1C-FADD-FC8B-390772D832A6}"/>
              </a:ext>
            </a:extLst>
          </p:cNvPr>
          <p:cNvSpPr/>
          <p:nvPr/>
        </p:nvSpPr>
        <p:spPr>
          <a:xfrm>
            <a:off x="13487400" y="9715501"/>
            <a:ext cx="4648200" cy="4883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955A20-F69F-999C-D10C-0D259CAD2681}"/>
              </a:ext>
            </a:extLst>
          </p:cNvPr>
          <p:cNvSpPr txBox="1"/>
          <p:nvPr/>
        </p:nvSpPr>
        <p:spPr>
          <a:xfrm>
            <a:off x="13487400" y="971550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Sahan W A G – IT22360250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E93CAC7-6512-FA04-12CA-8AC378216CAF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3CB3B4-2584-C1FD-E7A0-3B3286D98572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A1A02132-DC57-2AF7-EDF5-29EB788C8778}"/>
              </a:ext>
            </a:extLst>
          </p:cNvPr>
          <p:cNvSpPr txBox="1"/>
          <p:nvPr/>
        </p:nvSpPr>
        <p:spPr>
          <a:xfrm>
            <a:off x="1066800" y="727814"/>
            <a:ext cx="8904094" cy="151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Key benefits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10CCC46-CE79-669E-BFFB-164D5E997D9C}"/>
              </a:ext>
            </a:extLst>
          </p:cNvPr>
          <p:cNvGrpSpPr/>
          <p:nvPr/>
        </p:nvGrpSpPr>
        <p:grpSpPr>
          <a:xfrm>
            <a:off x="1200395" y="3013987"/>
            <a:ext cx="3733800" cy="5674530"/>
            <a:chOff x="1143254" y="3864787"/>
            <a:chExt cx="3733800" cy="5674530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D790D6F-7C9C-CA74-6B56-63003BD1B21D}"/>
                </a:ext>
              </a:extLst>
            </p:cNvPr>
            <p:cNvSpPr/>
            <p:nvPr/>
          </p:nvSpPr>
          <p:spPr>
            <a:xfrm>
              <a:off x="1143254" y="4777791"/>
              <a:ext cx="3733800" cy="4761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F6EE974-C1CE-6B06-A25A-577F8BFCD257}"/>
                </a:ext>
              </a:extLst>
            </p:cNvPr>
            <p:cNvSpPr txBox="1"/>
            <p:nvPr/>
          </p:nvSpPr>
          <p:spPr>
            <a:xfrm>
              <a:off x="1333748" y="5305550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Easy to install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DFA8789-FECB-2C33-1551-5508F448A672}"/>
                </a:ext>
              </a:extLst>
            </p:cNvPr>
            <p:cNvCxnSpPr/>
            <p:nvPr/>
          </p:nvCxnSpPr>
          <p:spPr>
            <a:xfrm>
              <a:off x="1333749" y="6819900"/>
              <a:ext cx="33147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2123ECA-860E-29A7-E609-5A6513916008}"/>
                </a:ext>
              </a:extLst>
            </p:cNvPr>
            <p:cNvSpPr txBox="1"/>
            <p:nvPr/>
          </p:nvSpPr>
          <p:spPr>
            <a:xfrm>
              <a:off x="1333306" y="6972470"/>
              <a:ext cx="341015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need minimal technical knowledge to install cypher.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Ready for deployment immediately after installation.</a:t>
              </a:r>
            </a:p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5D49DDB-C482-CA94-B275-7E1023E5DB33}"/>
                </a:ext>
              </a:extLst>
            </p:cNvPr>
            <p:cNvGrpSpPr/>
            <p:nvPr/>
          </p:nvGrpSpPr>
          <p:grpSpPr>
            <a:xfrm>
              <a:off x="2362449" y="3864787"/>
              <a:ext cx="1295400" cy="1278713"/>
              <a:chOff x="2362449" y="4030352"/>
              <a:chExt cx="1295400" cy="1278713"/>
            </a:xfrm>
          </p:grpSpPr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460A3B73-0C39-F213-34B6-6497F7108673}"/>
                  </a:ext>
                </a:extLst>
              </p:cNvPr>
              <p:cNvSpPr/>
              <p:nvPr/>
            </p:nvSpPr>
            <p:spPr>
              <a:xfrm>
                <a:off x="2362449" y="4030352"/>
                <a:ext cx="1295400" cy="1278713"/>
              </a:xfrm>
              <a:prstGeom prst="flowChartConnector">
                <a:avLst/>
              </a:prstGeom>
              <a:gradFill>
                <a:gsLst>
                  <a:gs pos="46000">
                    <a:srgbClr val="F3C47F"/>
                  </a:gs>
                  <a:gs pos="8000">
                    <a:srgbClr val="F4960C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4641647-7D0C-31F0-606C-831CBE423AB2}"/>
                  </a:ext>
                </a:extLst>
              </p:cNvPr>
              <p:cNvSpPr txBox="1"/>
              <p:nvPr/>
            </p:nvSpPr>
            <p:spPr>
              <a:xfrm>
                <a:off x="2591173" y="4331277"/>
                <a:ext cx="837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F5E2FEF-9EFF-9DC9-3CE3-3B1ED7E37763}"/>
              </a:ext>
            </a:extLst>
          </p:cNvPr>
          <p:cNvGrpSpPr/>
          <p:nvPr/>
        </p:nvGrpSpPr>
        <p:grpSpPr>
          <a:xfrm>
            <a:off x="5162599" y="3013987"/>
            <a:ext cx="3733800" cy="5674530"/>
            <a:chOff x="1143254" y="3864787"/>
            <a:chExt cx="3733800" cy="5674530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DA9DD29D-7536-2289-1E2C-D184BD0C9E2E}"/>
                </a:ext>
              </a:extLst>
            </p:cNvPr>
            <p:cNvSpPr/>
            <p:nvPr/>
          </p:nvSpPr>
          <p:spPr>
            <a:xfrm>
              <a:off x="1143254" y="4777791"/>
              <a:ext cx="3733800" cy="4761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31E683F-0448-2DE1-2156-1C134DAE3272}"/>
                </a:ext>
              </a:extLst>
            </p:cNvPr>
            <p:cNvSpPr txBox="1"/>
            <p:nvPr/>
          </p:nvSpPr>
          <p:spPr>
            <a:xfrm>
              <a:off x="1333748" y="5305550"/>
              <a:ext cx="3352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Mobility and Scalability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B685670-59B0-BD4C-0DD2-0C42C6E4A7CA}"/>
                </a:ext>
              </a:extLst>
            </p:cNvPr>
            <p:cNvCxnSpPr/>
            <p:nvPr/>
          </p:nvCxnSpPr>
          <p:spPr>
            <a:xfrm>
              <a:off x="1333749" y="6819900"/>
              <a:ext cx="33147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D6EB383-2466-ABB5-39FB-A50B0C964952}"/>
                </a:ext>
              </a:extLst>
            </p:cNvPr>
            <p:cNvSpPr txBox="1"/>
            <p:nvPr/>
          </p:nvSpPr>
          <p:spPr>
            <a:xfrm>
              <a:off x="1333306" y="6972470"/>
              <a:ext cx="33528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 mobility of Cypher reduces blind spots.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Scalable design ensures that the Cypher can grow alongside the user’s security needs.</a:t>
              </a:r>
            </a:p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4656E2-2E40-9579-0DFD-C2816772689D}"/>
                </a:ext>
              </a:extLst>
            </p:cNvPr>
            <p:cNvGrpSpPr/>
            <p:nvPr/>
          </p:nvGrpSpPr>
          <p:grpSpPr>
            <a:xfrm>
              <a:off x="2362449" y="3864787"/>
              <a:ext cx="1295400" cy="1278713"/>
              <a:chOff x="2362449" y="4030352"/>
              <a:chExt cx="1295400" cy="1278713"/>
            </a:xfrm>
          </p:grpSpPr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7B32F613-09BB-4AFB-B1AD-00ED17F53A20}"/>
                  </a:ext>
                </a:extLst>
              </p:cNvPr>
              <p:cNvSpPr/>
              <p:nvPr/>
            </p:nvSpPr>
            <p:spPr>
              <a:xfrm>
                <a:off x="2362449" y="4030352"/>
                <a:ext cx="1295400" cy="1278713"/>
              </a:xfrm>
              <a:prstGeom prst="flowChartConnector">
                <a:avLst/>
              </a:prstGeom>
              <a:gradFill>
                <a:gsLst>
                  <a:gs pos="46000">
                    <a:srgbClr val="F3C47F"/>
                  </a:gs>
                  <a:gs pos="8000">
                    <a:srgbClr val="F4960C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E7AE84B-6EF5-A79C-1697-DD2AA4708FA9}"/>
                  </a:ext>
                </a:extLst>
              </p:cNvPr>
              <p:cNvSpPr txBox="1"/>
              <p:nvPr/>
            </p:nvSpPr>
            <p:spPr>
              <a:xfrm>
                <a:off x="2591173" y="4331277"/>
                <a:ext cx="837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10DD0D1-85BE-0A66-4356-6730192DD63B}"/>
              </a:ext>
            </a:extLst>
          </p:cNvPr>
          <p:cNvGrpSpPr/>
          <p:nvPr/>
        </p:nvGrpSpPr>
        <p:grpSpPr>
          <a:xfrm>
            <a:off x="9124793" y="3013987"/>
            <a:ext cx="3733800" cy="5674530"/>
            <a:chOff x="1143254" y="3864787"/>
            <a:chExt cx="3733800" cy="5674530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B086DB9-DD77-CCCB-F1D6-64C22048C114}"/>
                </a:ext>
              </a:extLst>
            </p:cNvPr>
            <p:cNvSpPr/>
            <p:nvPr/>
          </p:nvSpPr>
          <p:spPr>
            <a:xfrm>
              <a:off x="1143254" y="4777791"/>
              <a:ext cx="3733800" cy="4761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EE229A8-A8B3-70D6-6A0F-00AE5669F3B6}"/>
                </a:ext>
              </a:extLst>
            </p:cNvPr>
            <p:cNvSpPr txBox="1"/>
            <p:nvPr/>
          </p:nvSpPr>
          <p:spPr>
            <a:xfrm>
              <a:off x="1333748" y="5305550"/>
              <a:ext cx="3352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Data collection and analysis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11D20C7-F5A2-C022-A0B9-78E8574284AE}"/>
                </a:ext>
              </a:extLst>
            </p:cNvPr>
            <p:cNvCxnSpPr/>
            <p:nvPr/>
          </p:nvCxnSpPr>
          <p:spPr>
            <a:xfrm>
              <a:off x="1333749" y="6819900"/>
              <a:ext cx="33147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C001535-6891-2904-692E-BBDF983A40DF}"/>
                </a:ext>
              </a:extLst>
            </p:cNvPr>
            <p:cNvSpPr txBox="1"/>
            <p:nvPr/>
          </p:nvSpPr>
          <p:spPr>
            <a:xfrm>
              <a:off x="1333306" y="6972470"/>
              <a:ext cx="340171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Cypher’s advanced sensors and intelligence enable efficient collection and analysis of security data, enhancing proactive threat detection.</a:t>
              </a:r>
            </a:p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1F204CB-D300-7B5D-2856-41CE5D549BA8}"/>
                </a:ext>
              </a:extLst>
            </p:cNvPr>
            <p:cNvGrpSpPr/>
            <p:nvPr/>
          </p:nvGrpSpPr>
          <p:grpSpPr>
            <a:xfrm>
              <a:off x="2362449" y="3864787"/>
              <a:ext cx="1295400" cy="1278713"/>
              <a:chOff x="2362449" y="4030352"/>
              <a:chExt cx="1295400" cy="1278713"/>
            </a:xfrm>
          </p:grpSpPr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E8119B3F-34C1-CC72-9CD1-5D327B26A083}"/>
                  </a:ext>
                </a:extLst>
              </p:cNvPr>
              <p:cNvSpPr/>
              <p:nvPr/>
            </p:nvSpPr>
            <p:spPr>
              <a:xfrm>
                <a:off x="2362449" y="4030352"/>
                <a:ext cx="1295400" cy="1278713"/>
              </a:xfrm>
              <a:prstGeom prst="flowChartConnector">
                <a:avLst/>
              </a:prstGeom>
              <a:gradFill>
                <a:gsLst>
                  <a:gs pos="46000">
                    <a:srgbClr val="F3C47F"/>
                  </a:gs>
                  <a:gs pos="8000">
                    <a:srgbClr val="F4960C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936050D-9CDE-7683-A4DF-F45547B2D207}"/>
                  </a:ext>
                </a:extLst>
              </p:cNvPr>
              <p:cNvSpPr txBox="1"/>
              <p:nvPr/>
            </p:nvSpPr>
            <p:spPr>
              <a:xfrm>
                <a:off x="2591173" y="4331277"/>
                <a:ext cx="837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</p:grpSp>
      <p:sp>
        <p:nvSpPr>
          <p:cNvPr id="174" name="Hexagon 173">
            <a:extLst>
              <a:ext uri="{FF2B5EF4-FFF2-40B4-BE49-F238E27FC236}">
                <a16:creationId xmlns:a16="http://schemas.microsoft.com/office/drawing/2014/main" id="{CC2F57FE-8162-F8E7-B1A9-77C259014CA2}"/>
              </a:ext>
            </a:extLst>
          </p:cNvPr>
          <p:cNvSpPr/>
          <p:nvPr/>
        </p:nvSpPr>
        <p:spPr>
          <a:xfrm rot="16200000">
            <a:off x="16508247" y="-568393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5F267D67-108B-A476-7636-39899C7701DB}"/>
              </a:ext>
            </a:extLst>
          </p:cNvPr>
          <p:cNvSpPr/>
          <p:nvPr/>
        </p:nvSpPr>
        <p:spPr>
          <a:xfrm rot="16200000">
            <a:off x="15519315" y="1101766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628F0B49-2085-CD68-4277-FB7C15CC06E3}"/>
              </a:ext>
            </a:extLst>
          </p:cNvPr>
          <p:cNvSpPr/>
          <p:nvPr/>
        </p:nvSpPr>
        <p:spPr>
          <a:xfrm rot="16200000">
            <a:off x="14530383" y="-568393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E9E32A9D-D77D-DD67-AC41-7ED7D4062A98}"/>
              </a:ext>
            </a:extLst>
          </p:cNvPr>
          <p:cNvSpPr/>
          <p:nvPr/>
        </p:nvSpPr>
        <p:spPr>
          <a:xfrm rot="16200000">
            <a:off x="17509875" y="1114427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A21257C6-2978-6979-CF9A-B5BB7FF21510}"/>
              </a:ext>
            </a:extLst>
          </p:cNvPr>
          <p:cNvSpPr/>
          <p:nvPr/>
        </p:nvSpPr>
        <p:spPr>
          <a:xfrm rot="16200000">
            <a:off x="16506823" y="2762459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C54594D-27BF-92D1-42F8-9A1D01A947C8}"/>
              </a:ext>
            </a:extLst>
          </p:cNvPr>
          <p:cNvGrpSpPr/>
          <p:nvPr/>
        </p:nvGrpSpPr>
        <p:grpSpPr>
          <a:xfrm>
            <a:off x="13116861" y="3013987"/>
            <a:ext cx="3733800" cy="5674530"/>
            <a:chOff x="1143254" y="3864787"/>
            <a:chExt cx="3733800" cy="5674530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CF5D78C-607B-9919-2E6B-5B5B792C15B3}"/>
                </a:ext>
              </a:extLst>
            </p:cNvPr>
            <p:cNvSpPr/>
            <p:nvPr/>
          </p:nvSpPr>
          <p:spPr>
            <a:xfrm>
              <a:off x="1143254" y="4777791"/>
              <a:ext cx="3733800" cy="4761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17B6523-D659-4341-C03F-7125EA6CEADF}"/>
                </a:ext>
              </a:extLst>
            </p:cNvPr>
            <p:cNvSpPr txBox="1"/>
            <p:nvPr/>
          </p:nvSpPr>
          <p:spPr>
            <a:xfrm>
              <a:off x="1190888" y="5287169"/>
              <a:ext cx="36004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Comprehensive detection skill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59D5189-EF92-C178-8A21-2856C7D4DCA1}"/>
                </a:ext>
              </a:extLst>
            </p:cNvPr>
            <p:cNvCxnSpPr/>
            <p:nvPr/>
          </p:nvCxnSpPr>
          <p:spPr>
            <a:xfrm>
              <a:off x="1333749" y="6819900"/>
              <a:ext cx="33147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28BCFF3-1B8E-34FA-4B72-0B526F13600B}"/>
                </a:ext>
              </a:extLst>
            </p:cNvPr>
            <p:cNvSpPr txBox="1"/>
            <p:nvPr/>
          </p:nvSpPr>
          <p:spPr>
            <a:xfrm>
              <a:off x="1333306" y="6972470"/>
              <a:ext cx="3352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With its advanced technology, Cypher offers capabilities such as motion detection, fire identification, and gas leak detection</a:t>
              </a:r>
            </a:p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3A281D6-4A7C-BD56-AD9B-3A1B63ED30BD}"/>
                </a:ext>
              </a:extLst>
            </p:cNvPr>
            <p:cNvGrpSpPr/>
            <p:nvPr/>
          </p:nvGrpSpPr>
          <p:grpSpPr>
            <a:xfrm>
              <a:off x="2362449" y="3864787"/>
              <a:ext cx="1295400" cy="1278713"/>
              <a:chOff x="2362449" y="4030352"/>
              <a:chExt cx="1295400" cy="1278713"/>
            </a:xfrm>
          </p:grpSpPr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CF24B45D-2004-161F-9B2F-2C900AAF5AEC}"/>
                  </a:ext>
                </a:extLst>
              </p:cNvPr>
              <p:cNvSpPr/>
              <p:nvPr/>
            </p:nvSpPr>
            <p:spPr>
              <a:xfrm>
                <a:off x="2362449" y="4030352"/>
                <a:ext cx="1295400" cy="1278713"/>
              </a:xfrm>
              <a:prstGeom prst="flowChartConnector">
                <a:avLst/>
              </a:prstGeom>
              <a:gradFill>
                <a:gsLst>
                  <a:gs pos="46000">
                    <a:srgbClr val="F3C47F"/>
                  </a:gs>
                  <a:gs pos="8000">
                    <a:srgbClr val="F4960C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34C5996-7C70-9690-680D-ABD794D2E0F4}"/>
                  </a:ext>
                </a:extLst>
              </p:cNvPr>
              <p:cNvSpPr txBox="1"/>
              <p:nvPr/>
            </p:nvSpPr>
            <p:spPr>
              <a:xfrm>
                <a:off x="2591173" y="4331277"/>
                <a:ext cx="837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</p:grpSp>
      <p:sp>
        <p:nvSpPr>
          <p:cNvPr id="183" name="Hexagon 182">
            <a:extLst>
              <a:ext uri="{FF2B5EF4-FFF2-40B4-BE49-F238E27FC236}">
                <a16:creationId xmlns:a16="http://schemas.microsoft.com/office/drawing/2014/main" id="{5A952FCD-3332-FB0F-E624-2A02D1FFB530}"/>
              </a:ext>
            </a:extLst>
          </p:cNvPr>
          <p:cNvSpPr/>
          <p:nvPr/>
        </p:nvSpPr>
        <p:spPr>
          <a:xfrm rot="16200000">
            <a:off x="13819786" y="1562343"/>
            <a:ext cx="1343807" cy="122365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CD00B9-4002-5FD0-8B93-05F29DE0D87E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8A719E-3D55-14D7-1132-42CAB34BE3D8}"/>
              </a:ext>
            </a:extLst>
          </p:cNvPr>
          <p:cNvSpPr/>
          <p:nvPr/>
        </p:nvSpPr>
        <p:spPr>
          <a:xfrm>
            <a:off x="13487400" y="9715501"/>
            <a:ext cx="4648200" cy="4883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E1FCF-7084-1E1F-06C1-CAAA9B0D6E66}"/>
              </a:ext>
            </a:extLst>
          </p:cNvPr>
          <p:cNvSpPr txBox="1"/>
          <p:nvPr/>
        </p:nvSpPr>
        <p:spPr>
          <a:xfrm>
            <a:off x="13487400" y="971550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Sahan W A G – IT22360250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0319B4-DF53-A149-C697-66A0B6525E11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F6468-1D0D-26E0-6A86-EF2875526C28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Hexagon 50">
            <a:extLst>
              <a:ext uri="{FF2B5EF4-FFF2-40B4-BE49-F238E27FC236}">
                <a16:creationId xmlns:a16="http://schemas.microsoft.com/office/drawing/2014/main" id="{3A416F8E-3C2C-341C-7DDB-D93C700904F3}"/>
              </a:ext>
            </a:extLst>
          </p:cNvPr>
          <p:cNvSpPr/>
          <p:nvPr/>
        </p:nvSpPr>
        <p:spPr>
          <a:xfrm rot="16200000">
            <a:off x="14498138" y="8965468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2244DE72-0541-F3CA-AE66-8E3453E8124E}"/>
              </a:ext>
            </a:extLst>
          </p:cNvPr>
          <p:cNvSpPr/>
          <p:nvPr/>
        </p:nvSpPr>
        <p:spPr>
          <a:xfrm rot="16200000">
            <a:off x="15517310" y="7304465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BFD64EA8-C5F0-7D2F-E942-06F81821B533}"/>
              </a:ext>
            </a:extLst>
          </p:cNvPr>
          <p:cNvSpPr/>
          <p:nvPr/>
        </p:nvSpPr>
        <p:spPr>
          <a:xfrm rot="16200000">
            <a:off x="16502518" y="5640908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C3746865-A048-A585-304E-A1DC1A088F9B}"/>
              </a:ext>
            </a:extLst>
          </p:cNvPr>
          <p:cNvSpPr/>
          <p:nvPr/>
        </p:nvSpPr>
        <p:spPr>
          <a:xfrm rot="16200000">
            <a:off x="15152946" y="6106225"/>
            <a:ext cx="1141352" cy="1047743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48EDE4FD-99CA-D8A6-8064-F5B023523A4B}"/>
              </a:ext>
            </a:extLst>
          </p:cNvPr>
          <p:cNvSpPr txBox="1"/>
          <p:nvPr/>
        </p:nvSpPr>
        <p:spPr>
          <a:xfrm>
            <a:off x="270385" y="438820"/>
            <a:ext cx="8904094" cy="151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Objectives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7C8EF9-5840-E585-7397-13A24E770E18}"/>
              </a:ext>
            </a:extLst>
          </p:cNvPr>
          <p:cNvGrpSpPr/>
          <p:nvPr/>
        </p:nvGrpSpPr>
        <p:grpSpPr>
          <a:xfrm>
            <a:off x="1028700" y="2095500"/>
            <a:ext cx="16230600" cy="1978077"/>
            <a:chOff x="861934" y="2479623"/>
            <a:chExt cx="16230600" cy="197807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A326916-7EB0-FD30-476A-D99AD7D3F766}"/>
                </a:ext>
              </a:extLst>
            </p:cNvPr>
            <p:cNvSpPr/>
            <p:nvPr/>
          </p:nvSpPr>
          <p:spPr>
            <a:xfrm>
              <a:off x="861934" y="2479623"/>
              <a:ext cx="16230600" cy="19780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75BDFA-C85B-D35E-4AD4-832C0566EDDE}"/>
                </a:ext>
              </a:extLst>
            </p:cNvPr>
            <p:cNvSpPr txBox="1"/>
            <p:nvPr/>
          </p:nvSpPr>
          <p:spPr>
            <a:xfrm>
              <a:off x="1034633" y="2776163"/>
              <a:ext cx="158852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To build a surveillance robot that utilizes sophisticated sensor technology to detect human motion, fire, and gas, promptly alerting the user for a swift response, thus enhancing security measures and ensuring effective threat detection in various environments.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B99D3752-70E3-C712-77FA-62A92B944A6B}"/>
              </a:ext>
            </a:extLst>
          </p:cNvPr>
          <p:cNvSpPr txBox="1"/>
          <p:nvPr/>
        </p:nvSpPr>
        <p:spPr>
          <a:xfrm>
            <a:off x="762000" y="3668162"/>
            <a:ext cx="8904094" cy="14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15"/>
              </a:lnSpc>
              <a:spcBef>
                <a:spcPct val="0"/>
              </a:spcBef>
            </a:pPr>
            <a:r>
              <a:rPr lang="en-US" sz="5400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Sub - Objectives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86CF77F-2E4A-4732-7F0F-0C22925C7F55}"/>
              </a:ext>
            </a:extLst>
          </p:cNvPr>
          <p:cNvSpPr/>
          <p:nvPr/>
        </p:nvSpPr>
        <p:spPr>
          <a:xfrm>
            <a:off x="1752600" y="5372100"/>
            <a:ext cx="15506700" cy="8413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379329-B54D-D754-7FB2-179E0E3F5905}"/>
              </a:ext>
            </a:extLst>
          </p:cNvPr>
          <p:cNvSpPr/>
          <p:nvPr/>
        </p:nvSpPr>
        <p:spPr>
          <a:xfrm>
            <a:off x="1752600" y="6347370"/>
            <a:ext cx="15506700" cy="8413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3CC146-8CC0-0958-BB6E-7D8986D0032F}"/>
              </a:ext>
            </a:extLst>
          </p:cNvPr>
          <p:cNvSpPr/>
          <p:nvPr/>
        </p:nvSpPr>
        <p:spPr>
          <a:xfrm>
            <a:off x="1752600" y="7322557"/>
            <a:ext cx="15506700" cy="8413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56FBA54-0044-185D-1C75-66E328E70E73}"/>
              </a:ext>
            </a:extLst>
          </p:cNvPr>
          <p:cNvSpPr/>
          <p:nvPr/>
        </p:nvSpPr>
        <p:spPr>
          <a:xfrm>
            <a:off x="1723869" y="8297744"/>
            <a:ext cx="15535431" cy="8413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C07421D-82A5-3B58-EF85-B50781720693}"/>
              </a:ext>
            </a:extLst>
          </p:cNvPr>
          <p:cNvSpPr/>
          <p:nvPr/>
        </p:nvSpPr>
        <p:spPr>
          <a:xfrm>
            <a:off x="1371600" y="5372100"/>
            <a:ext cx="838200" cy="84132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ECCB975-23B5-9196-9332-7E562EBB1892}"/>
              </a:ext>
            </a:extLst>
          </p:cNvPr>
          <p:cNvSpPr/>
          <p:nvPr/>
        </p:nvSpPr>
        <p:spPr>
          <a:xfrm>
            <a:off x="1402080" y="5372100"/>
            <a:ext cx="838200" cy="84132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911A6CB-89BF-C5F3-97BB-2BE668FB88B4}"/>
              </a:ext>
            </a:extLst>
          </p:cNvPr>
          <p:cNvSpPr/>
          <p:nvPr/>
        </p:nvSpPr>
        <p:spPr>
          <a:xfrm>
            <a:off x="1371600" y="6347287"/>
            <a:ext cx="838200" cy="84132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26D72C9-6951-5D17-C430-1A40F7F68A96}"/>
              </a:ext>
            </a:extLst>
          </p:cNvPr>
          <p:cNvSpPr/>
          <p:nvPr/>
        </p:nvSpPr>
        <p:spPr>
          <a:xfrm>
            <a:off x="1402080" y="7322474"/>
            <a:ext cx="838200" cy="84132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7CC34E1-F61C-E102-845E-258066DDD0D7}"/>
              </a:ext>
            </a:extLst>
          </p:cNvPr>
          <p:cNvSpPr/>
          <p:nvPr/>
        </p:nvSpPr>
        <p:spPr>
          <a:xfrm>
            <a:off x="1393399" y="8297744"/>
            <a:ext cx="838200" cy="84132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E4CC1550-663A-88D7-1A7D-D95C613E16CA}"/>
              </a:ext>
            </a:extLst>
          </p:cNvPr>
          <p:cNvSpPr/>
          <p:nvPr/>
        </p:nvSpPr>
        <p:spPr>
          <a:xfrm>
            <a:off x="1554480" y="5526021"/>
            <a:ext cx="533400" cy="533400"/>
          </a:xfrm>
          <a:prstGeom prst="flowChartConnector">
            <a:avLst/>
          </a:prstGeom>
          <a:solidFill>
            <a:srgbClr val="F2F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6ADD728-3888-2588-DC0A-A1A9DC48A789}"/>
              </a:ext>
            </a:extLst>
          </p:cNvPr>
          <p:cNvSpPr/>
          <p:nvPr/>
        </p:nvSpPr>
        <p:spPr>
          <a:xfrm>
            <a:off x="1554480" y="6492828"/>
            <a:ext cx="533400" cy="533400"/>
          </a:xfrm>
          <a:prstGeom prst="flowChartConnector">
            <a:avLst/>
          </a:prstGeom>
          <a:solidFill>
            <a:srgbClr val="F2F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C91D0B69-1DCF-B080-65F4-6CC1A8EDC02D}"/>
              </a:ext>
            </a:extLst>
          </p:cNvPr>
          <p:cNvSpPr/>
          <p:nvPr/>
        </p:nvSpPr>
        <p:spPr>
          <a:xfrm>
            <a:off x="1524000" y="7460827"/>
            <a:ext cx="533400" cy="533400"/>
          </a:xfrm>
          <a:prstGeom prst="flowChartConnector">
            <a:avLst/>
          </a:prstGeom>
          <a:solidFill>
            <a:srgbClr val="F2F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AF35666-788A-3045-6C75-C2C711E96436}"/>
              </a:ext>
            </a:extLst>
          </p:cNvPr>
          <p:cNvSpPr/>
          <p:nvPr/>
        </p:nvSpPr>
        <p:spPr>
          <a:xfrm>
            <a:off x="1536153" y="8451706"/>
            <a:ext cx="533400" cy="533400"/>
          </a:xfrm>
          <a:prstGeom prst="flowChartConnector">
            <a:avLst/>
          </a:prstGeom>
          <a:solidFill>
            <a:srgbClr val="F2F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6A23B-A0B6-9BD7-E67F-0F896AD69EA8}"/>
              </a:ext>
            </a:extLst>
          </p:cNvPr>
          <p:cNvSpPr txBox="1"/>
          <p:nvPr/>
        </p:nvSpPr>
        <p:spPr>
          <a:xfrm>
            <a:off x="2240280" y="5526021"/>
            <a:ext cx="1254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Developing the software algorithms for detecting human motion, fire, and gas.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8E9809-8990-30B1-6FBD-522DDC9B2A60}"/>
              </a:ext>
            </a:extLst>
          </p:cNvPr>
          <p:cNvSpPr txBox="1"/>
          <p:nvPr/>
        </p:nvSpPr>
        <p:spPr>
          <a:xfrm>
            <a:off x="2209800" y="6501886"/>
            <a:ext cx="1527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Integrating the hardware and software components to create a functional surveillance system.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6E21C-85CF-056F-0DCE-5B6B1AC03A5F}"/>
              </a:ext>
            </a:extLst>
          </p:cNvPr>
          <p:cNvSpPr txBox="1"/>
          <p:nvPr/>
        </p:nvSpPr>
        <p:spPr>
          <a:xfrm>
            <a:off x="2209799" y="7488407"/>
            <a:ext cx="12551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 and validating the system to ensure the robot functions accurately.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5755A2-D044-163E-D387-BB77D1BAEC77}"/>
              </a:ext>
            </a:extLst>
          </p:cNvPr>
          <p:cNvSpPr txBox="1"/>
          <p:nvPr/>
        </p:nvSpPr>
        <p:spPr>
          <a:xfrm>
            <a:off x="2231599" y="8461886"/>
            <a:ext cx="1187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Optimizing the system for affordability, reliability, and ease of use.</a:t>
            </a:r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72E36E26-7AFA-F3A7-79BB-532FEABAE0F7}"/>
              </a:ext>
            </a:extLst>
          </p:cNvPr>
          <p:cNvSpPr/>
          <p:nvPr/>
        </p:nvSpPr>
        <p:spPr>
          <a:xfrm rot="16200000">
            <a:off x="16478404" y="8968024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FCF95B9C-98AB-831D-0C7F-1219F465F2F2}"/>
              </a:ext>
            </a:extLst>
          </p:cNvPr>
          <p:cNvSpPr/>
          <p:nvPr/>
        </p:nvSpPr>
        <p:spPr>
          <a:xfrm rot="16200000">
            <a:off x="17487726" y="7304466"/>
            <a:ext cx="2057399" cy="188594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0E164D9-4BAD-3D43-C8A0-F3BFC4C76CF9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63F0CE-CCA9-AAF3-BB33-64D556DA15A9}"/>
              </a:ext>
            </a:extLst>
          </p:cNvPr>
          <p:cNvSpPr/>
          <p:nvPr/>
        </p:nvSpPr>
        <p:spPr>
          <a:xfrm>
            <a:off x="13487400" y="9715501"/>
            <a:ext cx="4648200" cy="4883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D2129-368C-7292-E13A-E244816C093E}"/>
              </a:ext>
            </a:extLst>
          </p:cNvPr>
          <p:cNvSpPr txBox="1"/>
          <p:nvPr/>
        </p:nvSpPr>
        <p:spPr>
          <a:xfrm>
            <a:off x="13487400" y="971550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N.W.A.R.S. Karunarathna – IT22069368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865CC9-6FB2-61D7-070B-C7ACD40AC1A6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E8C27-1CAA-1950-C190-34C534A5BE1F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27B16839-0CB4-8118-6C56-83B47DFB7814}"/>
              </a:ext>
            </a:extLst>
          </p:cNvPr>
          <p:cNvSpPr txBox="1"/>
          <p:nvPr/>
        </p:nvSpPr>
        <p:spPr>
          <a:xfrm>
            <a:off x="304800" y="571500"/>
            <a:ext cx="10440571" cy="1518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E636F591-DDA3-CA54-972D-CB396BB63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868" y="899324"/>
            <a:ext cx="2525436" cy="8572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2E5ECE9-355C-A2FA-62A6-1C44B5679123}"/>
              </a:ext>
            </a:extLst>
          </p:cNvPr>
          <p:cNvGrpSpPr/>
          <p:nvPr/>
        </p:nvGrpSpPr>
        <p:grpSpPr>
          <a:xfrm>
            <a:off x="2057400" y="2600873"/>
            <a:ext cx="7086600" cy="2057400"/>
            <a:chOff x="1866900" y="2308830"/>
            <a:chExt cx="7086600" cy="20574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2DEFDD-E09F-361C-9FC8-DBB849FAB9C2}"/>
                </a:ext>
              </a:extLst>
            </p:cNvPr>
            <p:cNvSpPr/>
            <p:nvPr/>
          </p:nvSpPr>
          <p:spPr>
            <a:xfrm>
              <a:off x="1866900" y="2308830"/>
              <a:ext cx="7086600" cy="2057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E849EA-6A0D-7A1B-A676-EF8E3C7E4E8F}"/>
                </a:ext>
              </a:extLst>
            </p:cNvPr>
            <p:cNvSpPr txBox="1"/>
            <p:nvPr/>
          </p:nvSpPr>
          <p:spPr>
            <a:xfrm>
              <a:off x="2362200" y="2552700"/>
              <a:ext cx="6096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If a PIR sensor detects changes in infrared radiation caused by an intruder (human), GSM module sends a notification to user 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73E49-81CC-EC9B-819B-1EC5799C1949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6A0C1D-BF6E-6BCE-336E-99A77048FC35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0BDF3-04A6-743F-464F-A4B7627D52A1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05F1A6-584B-3D83-E3B6-E6E603E700C4}"/>
              </a:ext>
            </a:extLst>
          </p:cNvPr>
          <p:cNvGrpSpPr/>
          <p:nvPr/>
        </p:nvGrpSpPr>
        <p:grpSpPr>
          <a:xfrm rot="10800000">
            <a:off x="15220414" y="3819397"/>
            <a:ext cx="4825232" cy="6974875"/>
            <a:chOff x="14765574" y="5727168"/>
            <a:chExt cx="4825232" cy="6974875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EE7E57DE-2703-225F-DA74-9FBA0D1095F9}"/>
                </a:ext>
              </a:extLst>
            </p:cNvPr>
            <p:cNvSpPr/>
            <p:nvPr/>
          </p:nvSpPr>
          <p:spPr>
            <a:xfrm rot="5400000">
              <a:off x="16668995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4DD75220-82E9-9311-3FCA-D23D702871A4}"/>
                </a:ext>
              </a:extLst>
            </p:cNvPr>
            <p:cNvSpPr/>
            <p:nvPr/>
          </p:nvSpPr>
          <p:spPr>
            <a:xfrm rot="5400000">
              <a:off x="16639371" y="91014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E1D83B4-EFB9-4652-4A28-D4E2236807C6}"/>
                </a:ext>
              </a:extLst>
            </p:cNvPr>
            <p:cNvSpPr/>
            <p:nvPr/>
          </p:nvSpPr>
          <p:spPr>
            <a:xfrm rot="5400000">
              <a:off x="15659609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D9E18EC3-4F08-D3A4-3BC9-D717F7ABEDE3}"/>
                </a:ext>
              </a:extLst>
            </p:cNvPr>
            <p:cNvSpPr/>
            <p:nvPr/>
          </p:nvSpPr>
          <p:spPr>
            <a:xfrm rot="5400000">
              <a:off x="1761913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C84B22-B6EA-F312-54D0-10E73D50711B}"/>
                </a:ext>
              </a:extLst>
            </p:cNvPr>
            <p:cNvSpPr/>
            <p:nvPr/>
          </p:nvSpPr>
          <p:spPr>
            <a:xfrm rot="5400000">
              <a:off x="14709471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5135B7C2-3487-C125-B007-DA3204B6F799}"/>
                </a:ext>
              </a:extLst>
            </p:cNvPr>
            <p:cNvSpPr/>
            <p:nvPr/>
          </p:nvSpPr>
          <p:spPr>
            <a:xfrm rot="5400000">
              <a:off x="15659609" y="10730372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A065E40A-DA5C-CC16-74EA-8FA41BD9587A}"/>
                </a:ext>
              </a:extLst>
            </p:cNvPr>
            <p:cNvSpPr/>
            <p:nvPr/>
          </p:nvSpPr>
          <p:spPr>
            <a:xfrm rot="5400000">
              <a:off x="14679846" y="91014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3024A-5DDC-F78F-64DC-D2618F65278A}"/>
              </a:ext>
            </a:extLst>
          </p:cNvPr>
          <p:cNvGrpSpPr/>
          <p:nvPr/>
        </p:nvGrpSpPr>
        <p:grpSpPr>
          <a:xfrm>
            <a:off x="13487400" y="9715501"/>
            <a:ext cx="4648200" cy="488362"/>
            <a:chOff x="13487400" y="9715501"/>
            <a:chExt cx="4648200" cy="48836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1B4CE4E-055B-A4C0-6578-08C912590729}"/>
                </a:ext>
              </a:extLst>
            </p:cNvPr>
            <p:cNvSpPr/>
            <p:nvPr/>
          </p:nvSpPr>
          <p:spPr>
            <a:xfrm>
              <a:off x="13487400" y="9715501"/>
              <a:ext cx="4648200" cy="4883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4C62F6-267E-3F50-0EA5-4BE0763D7694}"/>
                </a:ext>
              </a:extLst>
            </p:cNvPr>
            <p:cNvSpPr txBox="1"/>
            <p:nvPr/>
          </p:nvSpPr>
          <p:spPr>
            <a:xfrm>
              <a:off x="13487400" y="9715501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N.W.A.R.S. Karunarathna – IT22069368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FC9224-0464-6E52-AA74-C53C5A5A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7BFD898-E2B5-E7DC-A7F1-FCCBC54ED7AB}"/>
              </a:ext>
            </a:extLst>
          </p:cNvPr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1D87BEE-5F9E-A4EC-BC0C-04E7E8023F6D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C9E91C-BECC-069F-DF31-3B2F6C2ABF66}"/>
              </a:ext>
            </a:extLst>
          </p:cNvPr>
          <p:cNvGrpSpPr/>
          <p:nvPr/>
        </p:nvGrpSpPr>
        <p:grpSpPr>
          <a:xfrm>
            <a:off x="2044908" y="1790700"/>
            <a:ext cx="7086600" cy="4876800"/>
            <a:chOff x="1866900" y="2090121"/>
            <a:chExt cx="7086600" cy="4876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C57A45C-BFB0-DBF0-844C-046BB09666E2}"/>
                </a:ext>
              </a:extLst>
            </p:cNvPr>
            <p:cNvSpPr/>
            <p:nvPr/>
          </p:nvSpPr>
          <p:spPr>
            <a:xfrm>
              <a:off x="1866900" y="2090121"/>
              <a:ext cx="7086600" cy="487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AD5635-0B70-ADF1-AD09-0D961FB84E7D}"/>
                </a:ext>
              </a:extLst>
            </p:cNvPr>
            <p:cNvSpPr txBox="1"/>
            <p:nvPr/>
          </p:nvSpPr>
          <p:spPr>
            <a:xfrm>
              <a:off x="2362200" y="2552700"/>
              <a:ext cx="609600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manually inputs the path of the robot using IR remote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 robot store the path in Arduino board’s EEPROM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If the time is between 11 PM and 6 AM, the robot follows the path stored in the EEPROM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If there is any obstacle in the predefined route, robot stop its movement and sends a notification to user using the GSM module</a:t>
              </a:r>
            </a:p>
          </p:txBody>
        </p:sp>
      </p:grp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6469AF-1C7C-9E20-273B-B0FDF7128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14300"/>
            <a:ext cx="5261959" cy="9448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DFF7B0-0256-F5D4-3339-23A0BF742A0A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36846D-AA69-A31A-B52B-07D915151E94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4A8A0-539A-34B2-6A8E-A07BF166F83B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07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063342-1003-4980-E7F1-5200E9ECC76F}"/>
              </a:ext>
            </a:extLst>
          </p:cNvPr>
          <p:cNvGrpSpPr/>
          <p:nvPr/>
        </p:nvGrpSpPr>
        <p:grpSpPr>
          <a:xfrm rot="10800000">
            <a:off x="14574012" y="4050590"/>
            <a:ext cx="4818921" cy="6990259"/>
            <a:chOff x="14771885" y="5727168"/>
            <a:chExt cx="4818921" cy="6990259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FD7FE58D-CBDC-D550-B069-6A403E6E07E9}"/>
                </a:ext>
              </a:extLst>
            </p:cNvPr>
            <p:cNvSpPr/>
            <p:nvPr/>
          </p:nvSpPr>
          <p:spPr>
            <a:xfrm rot="5400000">
              <a:off x="16668995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6C0BDF3D-A943-B35E-A6A6-2CDF91840F2A}"/>
                </a:ext>
              </a:extLst>
            </p:cNvPr>
            <p:cNvSpPr/>
            <p:nvPr/>
          </p:nvSpPr>
          <p:spPr>
            <a:xfrm rot="5400000">
              <a:off x="16639371" y="91014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4060C5C-AEB2-CB2A-301A-890289CA5A86}"/>
                </a:ext>
              </a:extLst>
            </p:cNvPr>
            <p:cNvSpPr/>
            <p:nvPr/>
          </p:nvSpPr>
          <p:spPr>
            <a:xfrm rot="5400000">
              <a:off x="15659609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7270A622-8452-BE8D-7FA6-5B5135ED9C59}"/>
                </a:ext>
              </a:extLst>
            </p:cNvPr>
            <p:cNvSpPr/>
            <p:nvPr/>
          </p:nvSpPr>
          <p:spPr>
            <a:xfrm rot="5400000">
              <a:off x="1761913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B2B935AB-4BFE-BC4B-B349-9133FDB5CB80}"/>
                </a:ext>
              </a:extLst>
            </p:cNvPr>
            <p:cNvSpPr/>
            <p:nvPr/>
          </p:nvSpPr>
          <p:spPr>
            <a:xfrm rot="5400000">
              <a:off x="14709471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E7F8BF14-A1F6-AFED-CE1B-F0F6F0863833}"/>
                </a:ext>
              </a:extLst>
            </p:cNvPr>
            <p:cNvSpPr/>
            <p:nvPr/>
          </p:nvSpPr>
          <p:spPr>
            <a:xfrm rot="5400000">
              <a:off x="15696400" y="1074575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76277C7F-EF28-B9D1-9C78-E409626EA235}"/>
                </a:ext>
              </a:extLst>
            </p:cNvPr>
            <p:cNvSpPr/>
            <p:nvPr/>
          </p:nvSpPr>
          <p:spPr>
            <a:xfrm rot="5400000">
              <a:off x="14686157" y="911734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926F7F-85AA-9C41-22B2-6D9BBB0C85BF}"/>
              </a:ext>
            </a:extLst>
          </p:cNvPr>
          <p:cNvGrpSpPr/>
          <p:nvPr/>
        </p:nvGrpSpPr>
        <p:grpSpPr>
          <a:xfrm>
            <a:off x="13487400" y="9715501"/>
            <a:ext cx="4648200" cy="488362"/>
            <a:chOff x="13487400" y="9715501"/>
            <a:chExt cx="4648200" cy="48836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D71581E-285C-6295-0B19-E629F84ECA7F}"/>
                </a:ext>
              </a:extLst>
            </p:cNvPr>
            <p:cNvSpPr/>
            <p:nvPr/>
          </p:nvSpPr>
          <p:spPr>
            <a:xfrm>
              <a:off x="13487400" y="9715501"/>
              <a:ext cx="4648200" cy="4883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7E9F78-9F9A-687E-7EA9-97B2757E2ACA}"/>
                </a:ext>
              </a:extLst>
            </p:cNvPr>
            <p:cNvSpPr txBox="1"/>
            <p:nvPr/>
          </p:nvSpPr>
          <p:spPr>
            <a:xfrm>
              <a:off x="13487400" y="9715501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Sahan W A G – IT22360250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70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BE145B-6C37-D577-FF4C-D375AF94D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0C8846A-8C45-3BBC-73FA-D8E98BA59957}"/>
              </a:ext>
            </a:extLst>
          </p:cNvPr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5F84DD3-3734-6F53-93AA-7B0F4786C5D2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73A11F60-49A1-B330-C232-520E96327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5334"/>
            <a:ext cx="3886200" cy="936466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451C9E0-2308-10F4-139F-571B1B0F2A50}"/>
              </a:ext>
            </a:extLst>
          </p:cNvPr>
          <p:cNvGrpSpPr/>
          <p:nvPr/>
        </p:nvGrpSpPr>
        <p:grpSpPr>
          <a:xfrm>
            <a:off x="2057400" y="1714500"/>
            <a:ext cx="7086600" cy="2057400"/>
            <a:chOff x="1866900" y="2090121"/>
            <a:chExt cx="7086600" cy="20574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FB58FE4-A59C-6C47-8C9D-4175B8CAB52B}"/>
                </a:ext>
              </a:extLst>
            </p:cNvPr>
            <p:cNvSpPr/>
            <p:nvPr/>
          </p:nvSpPr>
          <p:spPr>
            <a:xfrm>
              <a:off x="1866900" y="2090121"/>
              <a:ext cx="7086600" cy="2057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18FAF6-8C2B-81CA-B293-263171B3A4C0}"/>
                </a:ext>
              </a:extLst>
            </p:cNvPr>
            <p:cNvSpPr txBox="1"/>
            <p:nvPr/>
          </p:nvSpPr>
          <p:spPr>
            <a:xfrm>
              <a:off x="2362200" y="2552700"/>
              <a:ext cx="609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If a flame or gas sensor detects fire or gas leak on the premises, alert the user using the GSM module 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213D4C-DBE4-2B4A-1ADD-BBD644FE1C50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93147A-0483-D212-7792-15AA0C6AA84E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A3F5B-2227-FDC4-CA6D-9B00DC27D936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0B4AF9-BCDC-0325-9951-D17572CD7E75}"/>
              </a:ext>
            </a:extLst>
          </p:cNvPr>
          <p:cNvGrpSpPr/>
          <p:nvPr/>
        </p:nvGrpSpPr>
        <p:grpSpPr>
          <a:xfrm rot="10800000">
            <a:off x="14574012" y="5694877"/>
            <a:ext cx="4795607" cy="5345972"/>
            <a:chOff x="14795199" y="5727168"/>
            <a:chExt cx="4795607" cy="5345972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F208E4F1-B840-B220-4707-B1DD8A3E7ECD}"/>
                </a:ext>
              </a:extLst>
            </p:cNvPr>
            <p:cNvSpPr/>
            <p:nvPr/>
          </p:nvSpPr>
          <p:spPr>
            <a:xfrm rot="5400000">
              <a:off x="16668995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A03E437C-C986-F990-ED10-07DF3CA1CC92}"/>
                </a:ext>
              </a:extLst>
            </p:cNvPr>
            <p:cNvSpPr/>
            <p:nvPr/>
          </p:nvSpPr>
          <p:spPr>
            <a:xfrm rot="5400000">
              <a:off x="16639371" y="91014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4B9B8C6-9B7F-09AC-08D4-42FB8E1DD522}"/>
                </a:ext>
              </a:extLst>
            </p:cNvPr>
            <p:cNvSpPr/>
            <p:nvPr/>
          </p:nvSpPr>
          <p:spPr>
            <a:xfrm rot="5400000">
              <a:off x="15659609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27BE9CE-69F9-C680-E94A-C2DDA72B1FE7}"/>
                </a:ext>
              </a:extLst>
            </p:cNvPr>
            <p:cNvSpPr/>
            <p:nvPr/>
          </p:nvSpPr>
          <p:spPr>
            <a:xfrm rot="5400000">
              <a:off x="1761913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83DF9437-8570-C3D3-E560-252AE5FDB68C}"/>
                </a:ext>
              </a:extLst>
            </p:cNvPr>
            <p:cNvSpPr/>
            <p:nvPr/>
          </p:nvSpPr>
          <p:spPr>
            <a:xfrm rot="5400000">
              <a:off x="14709471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527263-8E02-12A9-9396-4E858A1112F3}"/>
              </a:ext>
            </a:extLst>
          </p:cNvPr>
          <p:cNvGrpSpPr/>
          <p:nvPr/>
        </p:nvGrpSpPr>
        <p:grpSpPr>
          <a:xfrm>
            <a:off x="13487400" y="9715501"/>
            <a:ext cx="4648200" cy="488362"/>
            <a:chOff x="13487400" y="9715501"/>
            <a:chExt cx="4648200" cy="48836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9DECBA-3B3E-14D6-8E78-AC2F1660B67A}"/>
                </a:ext>
              </a:extLst>
            </p:cNvPr>
            <p:cNvSpPr/>
            <p:nvPr/>
          </p:nvSpPr>
          <p:spPr>
            <a:xfrm>
              <a:off x="13487400" y="9715501"/>
              <a:ext cx="4648200" cy="4883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940E22-8008-E843-03B1-44B94E7DFC30}"/>
                </a:ext>
              </a:extLst>
            </p:cNvPr>
            <p:cNvSpPr txBox="1"/>
            <p:nvPr/>
          </p:nvSpPr>
          <p:spPr>
            <a:xfrm>
              <a:off x="13487400" y="9715501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Fonseka N S W – IT22912770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31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77B2D-69F2-3C6A-CD58-A80920C9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B785844-FEB0-6B34-2D48-8D58348ECF8C}"/>
              </a:ext>
            </a:extLst>
          </p:cNvPr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699B138-CE28-8EEE-6E19-557F64FF7061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2D7D9A5-250E-6D75-6354-5A856F6A7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38378"/>
            <a:ext cx="3851717" cy="882090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EB86E5C-ED2A-B79B-DA2D-549D33C74CAF}"/>
              </a:ext>
            </a:extLst>
          </p:cNvPr>
          <p:cNvGrpSpPr/>
          <p:nvPr/>
        </p:nvGrpSpPr>
        <p:grpSpPr>
          <a:xfrm>
            <a:off x="2057400" y="1714500"/>
            <a:ext cx="7086600" cy="3048000"/>
            <a:chOff x="1866900" y="2090121"/>
            <a:chExt cx="7086600" cy="30480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F5B7F97-2E88-F2C1-AA5D-34469490FC13}"/>
                </a:ext>
              </a:extLst>
            </p:cNvPr>
            <p:cNvSpPr/>
            <p:nvPr/>
          </p:nvSpPr>
          <p:spPr>
            <a:xfrm>
              <a:off x="1866900" y="2090121"/>
              <a:ext cx="7086600" cy="304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74005-B2AA-DA99-DC56-E16ED26AF228}"/>
                </a:ext>
              </a:extLst>
            </p:cNvPr>
            <p:cNvSpPr txBox="1"/>
            <p:nvPr/>
          </p:nvSpPr>
          <p:spPr>
            <a:xfrm>
              <a:off x="2362200" y="2552700"/>
              <a:ext cx="6096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If a PIR sensor detect the intruder (human), capture the photos and short videos using ESP32 WIFI + camera module  and store them on the SD card.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can access real-time images and video streams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846B7E-2BA4-3E0E-E58B-92128935B32A}"/>
              </a:ext>
            </a:extLst>
          </p:cNvPr>
          <p:cNvCxnSpPr/>
          <p:nvPr/>
        </p:nvCxnSpPr>
        <p:spPr>
          <a:xfrm>
            <a:off x="0" y="9593662"/>
            <a:ext cx="18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0D41F8-0DB6-2BFC-A006-C5BF3E691470}"/>
              </a:ext>
            </a:extLst>
          </p:cNvPr>
          <p:cNvSpPr/>
          <p:nvPr/>
        </p:nvSpPr>
        <p:spPr>
          <a:xfrm>
            <a:off x="78821" y="9701985"/>
            <a:ext cx="725504" cy="4883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47DC2D-3157-A6E5-998B-08C41568A9CE}"/>
              </a:ext>
            </a:extLst>
          </p:cNvPr>
          <p:cNvSpPr txBox="1"/>
          <p:nvPr/>
        </p:nvSpPr>
        <p:spPr>
          <a:xfrm>
            <a:off x="78821" y="9715501"/>
            <a:ext cx="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FB53A2-1116-7E29-BEA3-2BC79409C316}"/>
              </a:ext>
            </a:extLst>
          </p:cNvPr>
          <p:cNvGrpSpPr/>
          <p:nvPr/>
        </p:nvGrpSpPr>
        <p:grpSpPr>
          <a:xfrm rot="10800000">
            <a:off x="14628699" y="2237523"/>
            <a:ext cx="4837770" cy="8737339"/>
            <a:chOff x="15745337" y="2335801"/>
            <a:chExt cx="4837770" cy="8737339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8C2256AF-1E1F-FAA9-E6E4-D25F0C982C2D}"/>
                </a:ext>
              </a:extLst>
            </p:cNvPr>
            <p:cNvSpPr/>
            <p:nvPr/>
          </p:nvSpPr>
          <p:spPr>
            <a:xfrm rot="5400000">
              <a:off x="16676161" y="2483013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350343DE-B2AC-D79D-5755-5262EE26C851}"/>
                </a:ext>
              </a:extLst>
            </p:cNvPr>
            <p:cNvSpPr/>
            <p:nvPr/>
          </p:nvSpPr>
          <p:spPr>
            <a:xfrm rot="5400000">
              <a:off x="16668995" y="5812896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497065E9-FBD0-EE75-D031-9EE2BCDA14F0}"/>
                </a:ext>
              </a:extLst>
            </p:cNvPr>
            <p:cNvSpPr/>
            <p:nvPr/>
          </p:nvSpPr>
          <p:spPr>
            <a:xfrm rot="5400000">
              <a:off x="16639371" y="91014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224C9669-F406-753F-75F5-4B29C7632C49}"/>
                </a:ext>
              </a:extLst>
            </p:cNvPr>
            <p:cNvSpPr/>
            <p:nvPr/>
          </p:nvSpPr>
          <p:spPr>
            <a:xfrm rot="5400000">
              <a:off x="15659609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5DBBE6DF-764E-E403-3DA6-11243B2C9258}"/>
                </a:ext>
              </a:extLst>
            </p:cNvPr>
            <p:cNvSpPr/>
            <p:nvPr/>
          </p:nvSpPr>
          <p:spPr>
            <a:xfrm rot="5400000">
              <a:off x="17619134" y="746316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10CB6BF-B22D-CD56-E827-02DC6C4C4DD3}"/>
                </a:ext>
              </a:extLst>
            </p:cNvPr>
            <p:cNvSpPr/>
            <p:nvPr/>
          </p:nvSpPr>
          <p:spPr>
            <a:xfrm rot="5400000">
              <a:off x="15702709" y="4133285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20E5939E-02B7-192A-4F31-FAE97DDE5107}"/>
                </a:ext>
              </a:extLst>
            </p:cNvPr>
            <p:cNvSpPr/>
            <p:nvPr/>
          </p:nvSpPr>
          <p:spPr>
            <a:xfrm rot="5400000">
              <a:off x="17663143" y="4133285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867ED668-2CF7-3298-134D-8927C9F75D39}"/>
                </a:ext>
              </a:extLst>
            </p:cNvPr>
            <p:cNvSpPr/>
            <p:nvPr/>
          </p:nvSpPr>
          <p:spPr>
            <a:xfrm rot="5400000">
              <a:off x="18611435" y="2421529"/>
              <a:ext cx="2057399" cy="1885944"/>
            </a:xfrm>
            <a:prstGeom prst="hex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7CE01E-094A-C702-274A-6A0382286FDE}"/>
              </a:ext>
            </a:extLst>
          </p:cNvPr>
          <p:cNvGrpSpPr/>
          <p:nvPr/>
        </p:nvGrpSpPr>
        <p:grpSpPr>
          <a:xfrm>
            <a:off x="13487400" y="9715501"/>
            <a:ext cx="4648200" cy="488362"/>
            <a:chOff x="13487400" y="9715501"/>
            <a:chExt cx="4648200" cy="48836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8F8FB30-88FC-8E16-DB36-EA89BB78FE35}"/>
                </a:ext>
              </a:extLst>
            </p:cNvPr>
            <p:cNvSpPr/>
            <p:nvPr/>
          </p:nvSpPr>
          <p:spPr>
            <a:xfrm>
              <a:off x="13487400" y="9715501"/>
              <a:ext cx="4648200" cy="4883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63436C-85F8-BC45-E933-0BE8DFB99771}"/>
                </a:ext>
              </a:extLst>
            </p:cNvPr>
            <p:cNvSpPr txBox="1"/>
            <p:nvPr/>
          </p:nvSpPr>
          <p:spPr>
            <a:xfrm>
              <a:off x="13487400" y="9775016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Bamunuarachchi S S – IT22132000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20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814</Words>
  <Application>Microsoft Office PowerPoint</Application>
  <PresentationFormat>Custom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</vt:lpstr>
      <vt:lpstr>Aptos</vt:lpstr>
      <vt:lpstr>Symbol</vt:lpstr>
      <vt:lpstr>Calibri</vt:lpstr>
      <vt:lpstr>Century Gothic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</dc:title>
  <dc:creator>Gavishka Sahan</dc:creator>
  <cp:lastModifiedBy>SAHAN W A G it22360250</cp:lastModifiedBy>
  <cp:revision>11</cp:revision>
  <dcterms:created xsi:type="dcterms:W3CDTF">2006-08-16T00:00:00Z</dcterms:created>
  <dcterms:modified xsi:type="dcterms:W3CDTF">2024-03-06T13:28:34Z</dcterms:modified>
  <dc:identifier>DAF-itYuKqU</dc:identifier>
</cp:coreProperties>
</file>