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2"/>
  </p:notesMasterIdLst>
  <p:handoutMasterIdLst>
    <p:handoutMasterId r:id="rId43"/>
  </p:handoutMasterIdLst>
  <p:sldIdLst>
    <p:sldId id="469" r:id="rId2"/>
    <p:sldId id="478" r:id="rId3"/>
    <p:sldId id="483" r:id="rId4"/>
    <p:sldId id="484" r:id="rId5"/>
    <p:sldId id="485" r:id="rId6"/>
    <p:sldId id="477" r:id="rId7"/>
    <p:sldId id="487" r:id="rId8"/>
    <p:sldId id="393" r:id="rId9"/>
    <p:sldId id="397" r:id="rId10"/>
    <p:sldId id="401" r:id="rId11"/>
    <p:sldId id="402" r:id="rId12"/>
    <p:sldId id="403" r:id="rId13"/>
    <p:sldId id="404" r:id="rId14"/>
    <p:sldId id="489" r:id="rId15"/>
    <p:sldId id="491" r:id="rId16"/>
    <p:sldId id="492" r:id="rId17"/>
    <p:sldId id="493" r:id="rId18"/>
    <p:sldId id="494" r:id="rId19"/>
    <p:sldId id="510" r:id="rId20"/>
    <p:sldId id="511" r:id="rId21"/>
    <p:sldId id="518" r:id="rId22"/>
    <p:sldId id="519" r:id="rId23"/>
    <p:sldId id="515" r:id="rId24"/>
    <p:sldId id="516" r:id="rId25"/>
    <p:sldId id="517" r:id="rId26"/>
    <p:sldId id="495" r:id="rId27"/>
    <p:sldId id="498" r:id="rId28"/>
    <p:sldId id="501" r:id="rId29"/>
    <p:sldId id="499" r:id="rId30"/>
    <p:sldId id="502" r:id="rId31"/>
    <p:sldId id="500" r:id="rId32"/>
    <p:sldId id="503" r:id="rId33"/>
    <p:sldId id="508" r:id="rId34"/>
    <p:sldId id="523" r:id="rId35"/>
    <p:sldId id="456" r:id="rId36"/>
    <p:sldId id="385" r:id="rId37"/>
    <p:sldId id="522" r:id="rId38"/>
    <p:sldId id="529" r:id="rId39"/>
    <p:sldId id="382" r:id="rId40"/>
    <p:sldId id="524" r:id="rId41"/>
  </p:sldIdLst>
  <p:sldSz cx="9144000" cy="6858000" type="screen4x3"/>
  <p:notesSz cx="9934575" cy="68024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9900"/>
    <a:srgbClr val="FFC000"/>
    <a:srgbClr val="FFD966"/>
    <a:srgbClr val="F8D7CD"/>
    <a:srgbClr val="AFABAB"/>
    <a:srgbClr val="AAE092"/>
    <a:srgbClr val="33442C"/>
    <a:srgbClr val="CD9A00"/>
    <a:srgbClr val="E8CA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107" d="100"/>
          <a:sy n="107" d="100"/>
        </p:scale>
        <p:origin x="16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Sheet1!$O$29</c:f>
              <c:strCache>
                <c:ptCount val="1"/>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Sheet1!$K$30:$K$38</c:f>
              <c:numCache>
                <c:formatCode>General</c:formatCode>
                <c:ptCount val="9"/>
                <c:pt idx="0">
                  <c:v>300</c:v>
                </c:pt>
                <c:pt idx="1">
                  <c:v>500</c:v>
                </c:pt>
                <c:pt idx="2">
                  <c:v>1000</c:v>
                </c:pt>
                <c:pt idx="3">
                  <c:v>1500</c:v>
                </c:pt>
                <c:pt idx="4">
                  <c:v>2000</c:v>
                </c:pt>
                <c:pt idx="5">
                  <c:v>2500</c:v>
                </c:pt>
                <c:pt idx="6">
                  <c:v>3000</c:v>
                </c:pt>
                <c:pt idx="7">
                  <c:v>3500</c:v>
                </c:pt>
                <c:pt idx="8">
                  <c:v>4000</c:v>
                </c:pt>
              </c:numCache>
            </c:numRef>
          </c:cat>
          <c:val>
            <c:numRef>
              <c:f>Sheet1!$O$30:$O$38</c:f>
              <c:numCache>
                <c:formatCode>0</c:formatCode>
                <c:ptCount val="9"/>
                <c:pt idx="0">
                  <c:v>1.6452841155584417</c:v>
                </c:pt>
                <c:pt idx="1">
                  <c:v>2.8679702149591835</c:v>
                </c:pt>
                <c:pt idx="2">
                  <c:v>6.4792299730629832</c:v>
                </c:pt>
                <c:pt idx="3">
                  <c:v>11.165754826464507</c:v>
                </c:pt>
                <c:pt idx="4">
                  <c:v>17.491794249481668</c:v>
                </c:pt>
                <c:pt idx="5">
                  <c:v>26.500082765058469</c:v>
                </c:pt>
                <c:pt idx="6">
                  <c:v>40.355489896276673</c:v>
                </c:pt>
                <c:pt idx="7">
                  <c:v>64.410071467943027</c:v>
                </c:pt>
                <c:pt idx="8">
                  <c:v>100</c:v>
                </c:pt>
              </c:numCache>
            </c:numRef>
          </c:val>
          <c:smooth val="0"/>
          <c:extLst>
            <c:ext xmlns:c16="http://schemas.microsoft.com/office/drawing/2014/chart" uri="{C3380CC4-5D6E-409C-BE32-E72D297353CC}">
              <c16:uniqueId val="{00000000-4C35-4419-9330-FFEB976ADEE7}"/>
            </c:ext>
          </c:extLst>
        </c:ser>
        <c:dLbls>
          <c:dLblPos val="t"/>
          <c:showLegendKey val="0"/>
          <c:showVal val="1"/>
          <c:showCatName val="0"/>
          <c:showSerName val="0"/>
          <c:showPercent val="0"/>
          <c:showBubbleSize val="0"/>
        </c:dLbls>
        <c:smooth val="0"/>
        <c:axId val="1891674319"/>
        <c:axId val="1891680975"/>
      </c:lineChart>
      <c:catAx>
        <c:axId val="1891674319"/>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b="1" dirty="0"/>
                  <a:t>通信</a:t>
                </a:r>
                <a:r>
                  <a:rPr lang="ja-JP" b="1" dirty="0" smtClean="0"/>
                  <a:t>速度</a:t>
                </a:r>
                <a:r>
                  <a:rPr lang="ja-JP" altLang="en-US" b="1" baseline="0" dirty="0" smtClean="0"/>
                  <a:t> </a:t>
                </a:r>
                <a:r>
                  <a:rPr lang="en-US" b="1" dirty="0" smtClean="0"/>
                  <a:t>[</a:t>
                </a:r>
                <a:r>
                  <a:rPr lang="en-US" b="1" dirty="0"/>
                  <a:t>bps]</a:t>
                </a:r>
                <a:endParaRPr lang="ja-JP" b="1" dirty="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891680975"/>
        <c:crosses val="autoZero"/>
        <c:auto val="1"/>
        <c:lblAlgn val="ctr"/>
        <c:lblOffset val="100"/>
        <c:noMultiLvlLbl val="0"/>
      </c:catAx>
      <c:valAx>
        <c:axId val="1891680975"/>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b="1" dirty="0"/>
                  <a:t>ごみ収集</a:t>
                </a:r>
                <a:r>
                  <a:rPr lang="ja-JP" b="1" dirty="0" smtClean="0"/>
                  <a:t>ミス率</a:t>
                </a:r>
                <a:r>
                  <a:rPr lang="ja-JP" altLang="en-US" b="1" dirty="0" smtClean="0"/>
                  <a:t>の減少</a:t>
                </a:r>
                <a:r>
                  <a:rPr lang="ja-JP" b="1" dirty="0" smtClean="0"/>
                  <a:t>率</a:t>
                </a:r>
                <a:r>
                  <a:rPr lang="en-US" altLang="ja-JP" b="1" dirty="0" smtClean="0"/>
                  <a:t> [%]</a:t>
                </a:r>
                <a:endParaRPr lang="ja-JP" b="1"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891674319"/>
        <c:crosses val="autoZero"/>
        <c:crossBetween val="between"/>
      </c:valAx>
      <c:spPr>
        <a:noFill/>
        <a:ln>
          <a:noFill/>
        </a:ln>
        <a:effectLst/>
      </c:spPr>
    </c:plotArea>
    <c:plotVisOnly val="1"/>
    <c:dispBlanksAs val="gap"/>
    <c:showDLblsOverMax val="0"/>
  </c:chart>
  <c:spPr>
    <a:noFill/>
    <a:ln>
      <a:noFill/>
    </a:ln>
    <a:effectLst/>
  </c:spPr>
  <c:txPr>
    <a:bodyPr/>
    <a:lstStyle/>
    <a:p>
      <a:pPr>
        <a:defRPr sz="16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2"/>
            <a:ext cx="4305841" cy="341490"/>
          </a:xfrm>
          <a:prstGeom prst="rect">
            <a:avLst/>
          </a:prstGeom>
        </p:spPr>
        <p:txBody>
          <a:bodyPr vert="horz" lIns="92174" tIns="46086" rIns="92174" bIns="4608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6393" y="2"/>
            <a:ext cx="4305840" cy="341490"/>
          </a:xfrm>
          <a:prstGeom prst="rect">
            <a:avLst/>
          </a:prstGeom>
        </p:spPr>
        <p:txBody>
          <a:bodyPr vert="horz" lIns="92174" tIns="46086" rIns="92174" bIns="46086" rtlCol="0"/>
          <a:lstStyle>
            <a:lvl1pPr algn="r">
              <a:defRPr sz="1200"/>
            </a:lvl1pPr>
          </a:lstStyle>
          <a:p>
            <a:fld id="{4CAB2E67-D74B-4F73-84BF-6CAE4C860C7C}" type="datetimeFigureOut">
              <a:rPr kumimoji="1" lang="ja-JP" altLang="en-US" smtClean="0"/>
              <a:t>2019/6/6</a:t>
            </a:fld>
            <a:endParaRPr kumimoji="1" lang="ja-JP" altLang="en-US"/>
          </a:p>
        </p:txBody>
      </p:sp>
      <p:sp>
        <p:nvSpPr>
          <p:cNvPr id="4" name="フッター プレースホルダー 3"/>
          <p:cNvSpPr>
            <a:spLocks noGrp="1"/>
          </p:cNvSpPr>
          <p:nvPr>
            <p:ph type="ftr" sz="quarter" idx="2"/>
          </p:nvPr>
        </p:nvSpPr>
        <p:spPr>
          <a:xfrm>
            <a:off x="3" y="6460948"/>
            <a:ext cx="4305841" cy="341490"/>
          </a:xfrm>
          <a:prstGeom prst="rect">
            <a:avLst/>
          </a:prstGeom>
        </p:spPr>
        <p:txBody>
          <a:bodyPr vert="horz" lIns="92174" tIns="46086" rIns="92174" bIns="4608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6393" y="6460948"/>
            <a:ext cx="4305840" cy="341490"/>
          </a:xfrm>
          <a:prstGeom prst="rect">
            <a:avLst/>
          </a:prstGeom>
        </p:spPr>
        <p:txBody>
          <a:bodyPr vert="horz" lIns="92174" tIns="46086" rIns="92174" bIns="46086" rtlCol="0" anchor="b"/>
          <a:lstStyle>
            <a:lvl1pPr algn="r">
              <a:defRPr sz="1200"/>
            </a:lvl1pPr>
          </a:lstStyle>
          <a:p>
            <a:fld id="{1244C77F-5632-48FB-A477-F1F728A79200}" type="slidenum">
              <a:rPr kumimoji="1" lang="ja-JP" altLang="en-US" smtClean="0"/>
              <a:t>‹#›</a:t>
            </a:fld>
            <a:endParaRPr kumimoji="1" lang="ja-JP" altLang="en-US"/>
          </a:p>
        </p:txBody>
      </p:sp>
    </p:spTree>
    <p:extLst>
      <p:ext uri="{BB962C8B-B14F-4D97-AF65-F5344CB8AC3E}">
        <p14:creationId xmlns:p14="http://schemas.microsoft.com/office/powerpoint/2010/main" val="290307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4304983" cy="341303"/>
          </a:xfrm>
          <a:prstGeom prst="rect">
            <a:avLst/>
          </a:prstGeom>
        </p:spPr>
        <p:txBody>
          <a:bodyPr vert="horz" lIns="92174" tIns="46086" rIns="92174" bIns="46086"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7294" y="0"/>
            <a:ext cx="4304983" cy="341303"/>
          </a:xfrm>
          <a:prstGeom prst="rect">
            <a:avLst/>
          </a:prstGeom>
        </p:spPr>
        <p:txBody>
          <a:bodyPr vert="horz" lIns="92174" tIns="46086" rIns="92174" bIns="46086" rtlCol="0"/>
          <a:lstStyle>
            <a:lvl1pPr algn="r">
              <a:defRPr sz="1200"/>
            </a:lvl1pPr>
          </a:lstStyle>
          <a:p>
            <a:fld id="{7A85557A-0488-4AC8-8AAE-598808F5F44D}" type="datetimeFigureOut">
              <a:rPr kumimoji="1" lang="ja-JP" altLang="en-US" smtClean="0"/>
              <a:t>2019/6/6</a:t>
            </a:fld>
            <a:endParaRPr kumimoji="1" lang="ja-JP" altLang="en-US"/>
          </a:p>
        </p:txBody>
      </p:sp>
      <p:sp>
        <p:nvSpPr>
          <p:cNvPr id="4" name="スライド イメージ プレースホルダー 3"/>
          <p:cNvSpPr>
            <a:spLocks noGrp="1" noRot="1" noChangeAspect="1"/>
          </p:cNvSpPr>
          <p:nvPr>
            <p:ph type="sldImg" idx="2"/>
          </p:nvPr>
        </p:nvSpPr>
        <p:spPr>
          <a:xfrm>
            <a:off x="3436938" y="849313"/>
            <a:ext cx="3060700" cy="2295525"/>
          </a:xfrm>
          <a:prstGeom prst="rect">
            <a:avLst/>
          </a:prstGeom>
          <a:noFill/>
          <a:ln w="12700">
            <a:solidFill>
              <a:prstClr val="black"/>
            </a:solidFill>
          </a:ln>
        </p:spPr>
        <p:txBody>
          <a:bodyPr vert="horz" lIns="92174" tIns="46086" rIns="92174" bIns="46086" rtlCol="0" anchor="ctr"/>
          <a:lstStyle/>
          <a:p>
            <a:endParaRPr lang="ja-JP" altLang="en-US"/>
          </a:p>
        </p:txBody>
      </p:sp>
      <p:sp>
        <p:nvSpPr>
          <p:cNvPr id="5" name="ノート プレースホルダー 4"/>
          <p:cNvSpPr>
            <a:spLocks noGrp="1"/>
          </p:cNvSpPr>
          <p:nvPr>
            <p:ph type="body" sz="quarter" idx="3"/>
          </p:nvPr>
        </p:nvSpPr>
        <p:spPr>
          <a:xfrm>
            <a:off x="993458" y="3273675"/>
            <a:ext cx="7947660" cy="2678460"/>
          </a:xfrm>
          <a:prstGeom prst="rect">
            <a:avLst/>
          </a:prstGeom>
        </p:spPr>
        <p:txBody>
          <a:bodyPr vert="horz" lIns="92174" tIns="46086" rIns="92174" bIns="4608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6461138"/>
            <a:ext cx="4304983" cy="341302"/>
          </a:xfrm>
          <a:prstGeom prst="rect">
            <a:avLst/>
          </a:prstGeom>
        </p:spPr>
        <p:txBody>
          <a:bodyPr vert="horz" lIns="92174" tIns="46086" rIns="92174" bIns="4608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7294" y="6461138"/>
            <a:ext cx="4304983" cy="341302"/>
          </a:xfrm>
          <a:prstGeom prst="rect">
            <a:avLst/>
          </a:prstGeom>
        </p:spPr>
        <p:txBody>
          <a:bodyPr vert="horz" lIns="92174" tIns="46086" rIns="92174" bIns="46086" rtlCol="0" anchor="b"/>
          <a:lstStyle>
            <a:lvl1pPr algn="r">
              <a:defRPr sz="1200"/>
            </a:lvl1pPr>
          </a:lstStyle>
          <a:p>
            <a:fld id="{22D2429C-103F-4D54-8255-41B41F25C6EB}" type="slidenum">
              <a:rPr kumimoji="1" lang="ja-JP" altLang="en-US" smtClean="0"/>
              <a:t>‹#›</a:t>
            </a:fld>
            <a:endParaRPr kumimoji="1" lang="ja-JP" altLang="en-US"/>
          </a:p>
        </p:txBody>
      </p:sp>
    </p:spTree>
    <p:extLst>
      <p:ext uri="{BB962C8B-B14F-4D97-AF65-F5344CB8AC3E}">
        <p14:creationId xmlns:p14="http://schemas.microsoft.com/office/powerpoint/2010/main" val="37806057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798" y="984389"/>
            <a:ext cx="7772400" cy="2387600"/>
          </a:xfrm>
        </p:spPr>
        <p:txBody>
          <a:bodyPr anchor="b">
            <a:normAutofit/>
          </a:bodyPr>
          <a:lstStyle>
            <a:lvl1pPr algn="ctr">
              <a:defRPr sz="3200" b="1">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142998" y="3595754"/>
            <a:ext cx="6858000" cy="1655762"/>
          </a:xfrm>
        </p:spPr>
        <p:txBody>
          <a:bodyPr>
            <a:normAutofit/>
          </a:bodyPr>
          <a:lstStyle>
            <a:lvl1pPr marL="0" indent="0" algn="ctr">
              <a:buNone/>
              <a:defRPr sz="2000" b="1">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mn-ea"/>
                <a:ea typeface="+mn-ea"/>
              </a:defRPr>
            </a:lvl1pPr>
          </a:lstStyle>
          <a:p>
            <a:r>
              <a:rPr kumimoji="1" lang="en-US" altLang="ja-JP" smtClean="0"/>
              <a:t>2019/2/19</a:t>
            </a:r>
            <a:endParaRPr kumimoji="1" lang="ja-JP" altLang="en-US" dirty="0"/>
          </a:p>
        </p:txBody>
      </p:sp>
      <p:sp>
        <p:nvSpPr>
          <p:cNvPr id="5" name="Footer Placeholder 4"/>
          <p:cNvSpPr>
            <a:spLocks noGrp="1"/>
          </p:cNvSpPr>
          <p:nvPr>
            <p:ph type="ftr" sz="quarter" idx="11"/>
          </p:nvPr>
        </p:nvSpPr>
        <p:spPr/>
        <p:txBody>
          <a:bodyPr/>
          <a:lstStyle>
            <a:lvl1pPr>
              <a:defRPr>
                <a:latin typeface="+mn-ea"/>
                <a:ea typeface="+mn-ea"/>
              </a:defRPr>
            </a:lvl1pPr>
          </a:lstStyle>
          <a:p>
            <a:r>
              <a:rPr kumimoji="1" lang="zh-CN" altLang="en-US" smtClean="0"/>
              <a:t>平成</a:t>
            </a:r>
            <a:r>
              <a:rPr kumimoji="1" lang="en-US" altLang="zh-CN" smtClean="0"/>
              <a:t>30</a:t>
            </a:r>
            <a:r>
              <a:rPr kumimoji="1" lang="zh-CN" altLang="en-US" smtClean="0"/>
              <a:t>年度 学士学位論文発表会</a:t>
            </a:r>
            <a:endParaRPr kumimoji="1" lang="ja-JP" altLang="en-US" dirty="0"/>
          </a:p>
        </p:txBody>
      </p:sp>
      <p:sp>
        <p:nvSpPr>
          <p:cNvPr id="6" name="Slide Number Placeholder 5"/>
          <p:cNvSpPr>
            <a:spLocks noGrp="1"/>
          </p:cNvSpPr>
          <p:nvPr>
            <p:ph type="sldNum" sz="quarter" idx="12"/>
          </p:nvPr>
        </p:nvSpPr>
        <p:spPr/>
        <p:txBody>
          <a:bodyPr/>
          <a:lstStyle>
            <a:lvl1pPr>
              <a:defRPr>
                <a:latin typeface="+mn-ea"/>
                <a:ea typeface="+mn-ea"/>
              </a:defRPr>
            </a:lvl1pPr>
          </a:lstStyle>
          <a:p>
            <a:fld id="{E3A20F48-6939-4A6D-BAE4-A81B0B447ED3}" type="slidenum">
              <a:rPr kumimoji="1" lang="ja-JP" altLang="en-US" smtClean="0"/>
              <a:pPr/>
              <a:t>‹#›</a:t>
            </a:fld>
            <a:endParaRPr kumimoji="1" lang="ja-JP" altLang="en-US" dirty="0"/>
          </a:p>
        </p:txBody>
      </p:sp>
      <p:sp>
        <p:nvSpPr>
          <p:cNvPr id="9" name="テキスト ボックス 8"/>
          <p:cNvSpPr txBox="1"/>
          <p:nvPr userDrawn="1"/>
        </p:nvSpPr>
        <p:spPr>
          <a:xfrm>
            <a:off x="1824315" y="4331894"/>
            <a:ext cx="5495365" cy="2031325"/>
          </a:xfrm>
          <a:prstGeom prst="rect">
            <a:avLst/>
          </a:prstGeom>
          <a:noFill/>
        </p:spPr>
        <p:txBody>
          <a:bodyPr wrap="square" rtlCol="0">
            <a:spAutoFit/>
          </a:bodyPr>
          <a:lstStyle/>
          <a:p>
            <a:pPr algn="ctr">
              <a:lnSpc>
                <a:spcPct val="150000"/>
              </a:lnSpc>
            </a:pPr>
            <a:r>
              <a:rPr kumimoji="1" lang="ja-JP" altLang="en-US"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rPr>
              <a:t>高知工科大学</a:t>
            </a:r>
            <a:endParaRPr kumimoji="1" lang="en-US" altLang="ja-JP"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endParaRPr>
          </a:p>
          <a:p>
            <a:pPr algn="ctr">
              <a:lnSpc>
                <a:spcPct val="150000"/>
              </a:lnSpc>
            </a:pPr>
            <a:r>
              <a:rPr kumimoji="1" lang="ja-JP" altLang="en-US"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rPr>
              <a:t>情報学群 コンピュータサイエンス</a:t>
            </a:r>
            <a:r>
              <a:rPr lang="ja-JP" altLang="en-US"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rPr>
              <a:t>専攻</a:t>
            </a:r>
            <a:endParaRPr lang="en-US" altLang="ja-JP"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endParaRPr>
          </a:p>
          <a:p>
            <a:pPr algn="ctr">
              <a:lnSpc>
                <a:spcPct val="150000"/>
              </a:lnSpc>
            </a:pPr>
            <a:r>
              <a:rPr kumimoji="1" lang="ja-JP" altLang="en-US"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rPr>
              <a:t>コンピュータ構成学研究室</a:t>
            </a:r>
            <a:r>
              <a:rPr kumimoji="1" lang="en-US" altLang="ja-JP"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rPr>
              <a:t> </a:t>
            </a:r>
            <a:r>
              <a:rPr kumimoji="1" lang="ja-JP" altLang="en-US"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rPr>
              <a:t>学士課程 </a:t>
            </a:r>
            <a:r>
              <a:rPr kumimoji="1" lang="en-US" altLang="ja-JP"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rPr>
              <a:t>4</a:t>
            </a:r>
            <a:r>
              <a:rPr kumimoji="1" lang="ja-JP" altLang="en-US"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rPr>
              <a:t>年</a:t>
            </a:r>
            <a:endParaRPr kumimoji="1" lang="en-US" altLang="ja-JP"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endParaRPr>
          </a:p>
          <a:p>
            <a:pPr algn="ctr">
              <a:lnSpc>
                <a:spcPct val="150000"/>
              </a:lnSpc>
            </a:pPr>
            <a:r>
              <a:rPr lang="ja-JP" altLang="en-US"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rPr>
              <a:t>楠田 健太</a:t>
            </a:r>
            <a:endParaRPr kumimoji="1" lang="ja-JP" altLang="en-US" sz="1800" b="0" dirty="0" smtClean="0">
              <a:solidFill>
                <a:srgbClr val="FF9900"/>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endParaRPr>
          </a:p>
          <a:p>
            <a:endParaRPr kumimoji="1" lang="ja-JP" altLang="en-US" dirty="0"/>
          </a:p>
        </p:txBody>
      </p:sp>
      <p:sp>
        <p:nvSpPr>
          <p:cNvPr id="10" name="正方形/長方形 9"/>
          <p:cNvSpPr/>
          <p:nvPr userDrawn="1"/>
        </p:nvSpPr>
        <p:spPr>
          <a:xfrm>
            <a:off x="628650" y="365126"/>
            <a:ext cx="2571750" cy="4571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3286125" y="365126"/>
            <a:ext cx="257175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5943600" y="365126"/>
            <a:ext cx="2571750" cy="457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11161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2019/2/19</a:t>
            </a:r>
            <a:endParaRPr kumimoji="1" lang="ja-JP" altLang="en-US"/>
          </a:p>
        </p:txBody>
      </p:sp>
      <p:sp>
        <p:nvSpPr>
          <p:cNvPr id="5" name="Footer Placeholder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Slide Number Placeholder 5"/>
          <p:cNvSpPr>
            <a:spLocks noGrp="1"/>
          </p:cNvSpPr>
          <p:nvPr>
            <p:ph type="sldNum" sz="quarter" idx="12"/>
          </p:nvPr>
        </p:nvSpPr>
        <p:spPr/>
        <p:txBody>
          <a:bodyPr/>
          <a:lstStyle/>
          <a:p>
            <a:fld id="{E3A20F48-6939-4A6D-BAE4-A81B0B447ED3}" type="slidenum">
              <a:rPr kumimoji="1" lang="ja-JP" altLang="en-US" smtClean="0"/>
              <a:t>‹#›</a:t>
            </a:fld>
            <a:endParaRPr kumimoji="1" lang="ja-JP" altLang="en-US"/>
          </a:p>
        </p:txBody>
      </p:sp>
    </p:spTree>
    <p:extLst>
      <p:ext uri="{BB962C8B-B14F-4D97-AF65-F5344CB8AC3E}">
        <p14:creationId xmlns:p14="http://schemas.microsoft.com/office/powerpoint/2010/main" val="409901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2019/2/19</a:t>
            </a:r>
            <a:endParaRPr kumimoji="1" lang="ja-JP" altLang="en-US"/>
          </a:p>
        </p:txBody>
      </p:sp>
      <p:sp>
        <p:nvSpPr>
          <p:cNvPr id="5" name="Footer Placeholder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Slide Number Placeholder 5"/>
          <p:cNvSpPr>
            <a:spLocks noGrp="1"/>
          </p:cNvSpPr>
          <p:nvPr>
            <p:ph type="sldNum" sz="quarter" idx="12"/>
          </p:nvPr>
        </p:nvSpPr>
        <p:spPr/>
        <p:txBody>
          <a:bodyPr/>
          <a:lstStyle/>
          <a:p>
            <a:fld id="{E3A20F48-6939-4A6D-BAE4-A81B0B447ED3}" type="slidenum">
              <a:rPr kumimoji="1" lang="ja-JP" altLang="en-US" smtClean="0"/>
              <a:t>‹#›</a:t>
            </a:fld>
            <a:endParaRPr kumimoji="1" lang="ja-JP" altLang="en-US"/>
          </a:p>
        </p:txBody>
      </p:sp>
    </p:spTree>
    <p:extLst>
      <p:ext uri="{BB962C8B-B14F-4D97-AF65-F5344CB8AC3E}">
        <p14:creationId xmlns:p14="http://schemas.microsoft.com/office/powerpoint/2010/main" val="121842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chemeClr val="bg1"/>
        </a:solidFill>
        <a:effectLst/>
      </p:bgPr>
    </p:bg>
    <p:spTree>
      <p:nvGrpSpPr>
        <p:cNvPr id="1" name=""/>
        <p:cNvGrpSpPr/>
        <p:nvPr/>
      </p:nvGrpSpPr>
      <p:grpSpPr>
        <a:xfrm>
          <a:off x="0" y="0"/>
          <a:ext cx="0" cy="0"/>
          <a:chOff x="0" y="0"/>
          <a:chExt cx="0" cy="0"/>
        </a:xfrm>
      </p:grpSpPr>
      <p:sp>
        <p:nvSpPr>
          <p:cNvPr id="11" name="正方形/長方形 10"/>
          <p:cNvSpPr/>
          <p:nvPr userDrawn="1"/>
        </p:nvSpPr>
        <p:spPr>
          <a:xfrm>
            <a:off x="8111940" y="6356351"/>
            <a:ext cx="376518" cy="501649"/>
          </a:xfrm>
          <a:prstGeom prst="rect">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ホームベース 13"/>
          <p:cNvSpPr/>
          <p:nvPr userDrawn="1"/>
        </p:nvSpPr>
        <p:spPr>
          <a:xfrm>
            <a:off x="0" y="545781"/>
            <a:ext cx="9144000" cy="834785"/>
          </a:xfrm>
          <a:prstGeom prst="homePlate">
            <a:avLst>
              <a:gd name="adj" fmla="val 65034"/>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 y="365125"/>
            <a:ext cx="3028951" cy="53847"/>
          </a:xfrm>
          <a:prstGeom prst="rect">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noFill/>
        </p:spPr>
        <p:txBody>
          <a:bodyPr>
            <a:normAutofit/>
          </a:bodyPr>
          <a:lstStyle>
            <a:lvl1pPr>
              <a:defRPr sz="4000">
                <a:solidFill>
                  <a:schemeClr val="bg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123186" y="1825625"/>
            <a:ext cx="8897628" cy="4351338"/>
          </a:xfrm>
          <a:effectLst>
            <a:outerShdw blurRad="50800" dist="38100" dir="2700000" algn="tl" rotWithShape="0">
              <a:prstClr val="black">
                <a:alpha val="40000"/>
              </a:prstClr>
            </a:outerShdw>
          </a:effectLst>
        </p:spPr>
        <p:txBody>
          <a:bodyPr/>
          <a:lstStyle>
            <a:lvl1pPr>
              <a:defRPr sz="2400" b="1">
                <a:solidFill>
                  <a:schemeClr val="tx1">
                    <a:lumMod val="65000"/>
                    <a:lumOff val="35000"/>
                  </a:schemeClr>
                </a:solidFill>
              </a:defRPr>
            </a:lvl1pPr>
            <a:lvl2pPr>
              <a:defRPr sz="2000" b="1">
                <a:solidFill>
                  <a:schemeClr val="tx1">
                    <a:lumMod val="65000"/>
                    <a:lumOff val="35000"/>
                  </a:schemeClr>
                </a:solidFill>
              </a:defRPr>
            </a:lvl2pPr>
            <a:lvl3pPr marL="1143000" indent="-228600">
              <a:buFont typeface="Wingdings" panose="05000000000000000000" pitchFamily="2" charset="2"/>
              <a:buChar char="Ø"/>
              <a:defRPr b="1">
                <a:solidFill>
                  <a:schemeClr val="tx1">
                    <a:lumMod val="65000"/>
                    <a:lumOff val="35000"/>
                  </a:schemeClr>
                </a:solidFill>
              </a:defRPr>
            </a:lvl3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4" name="Date Placeholder 3"/>
          <p:cNvSpPr>
            <a:spLocks noGrp="1"/>
          </p:cNvSpPr>
          <p:nvPr>
            <p:ph type="dt" sz="half" idx="10"/>
          </p:nvPr>
        </p:nvSpPr>
        <p:spPr/>
        <p:txBody>
          <a:bodyPr/>
          <a:lstStyle/>
          <a:p>
            <a:r>
              <a:rPr kumimoji="1" lang="en-US" altLang="ja-JP" smtClean="0"/>
              <a:t>2019/2/19</a:t>
            </a:r>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r>
              <a:rPr kumimoji="1" lang="zh-CN" altLang="en-US" dirty="0" smtClean="0"/>
              <a:t>平成</a:t>
            </a:r>
            <a:r>
              <a:rPr kumimoji="1" lang="en-US" altLang="zh-CN" dirty="0" smtClean="0"/>
              <a:t>30</a:t>
            </a:r>
            <a:r>
              <a:rPr kumimoji="1" lang="zh-CN" altLang="en-US" dirty="0" smtClean="0"/>
              <a:t>年度 学士学位論文発表会</a:t>
            </a:r>
            <a:endParaRPr kumimoji="1" lang="ja-JP" altLang="en-US" dirty="0"/>
          </a:p>
        </p:txBody>
      </p:sp>
      <p:sp>
        <p:nvSpPr>
          <p:cNvPr id="6" name="Slide Number Placeholder 5"/>
          <p:cNvSpPr>
            <a:spLocks noGrp="1"/>
          </p:cNvSpPr>
          <p:nvPr>
            <p:ph type="sldNum" sz="quarter" idx="12"/>
          </p:nvPr>
        </p:nvSpPr>
        <p:spPr/>
        <p:txBody>
          <a:bodyPr/>
          <a:lstStyle>
            <a:lvl1pPr>
              <a:defRPr b="1">
                <a:solidFill>
                  <a:schemeClr val="bg1"/>
                </a:solidFill>
              </a:defRPr>
            </a:lvl1pPr>
          </a:lstStyle>
          <a:p>
            <a:fld id="{E3A20F48-6939-4A6D-BAE4-A81B0B447ED3}" type="slidenum">
              <a:rPr kumimoji="1" lang="ja-JP" altLang="en-US" smtClean="0"/>
              <a:pPr/>
              <a:t>‹#›</a:t>
            </a:fld>
            <a:endParaRPr kumimoji="1" lang="ja-JP" altLang="en-US" dirty="0"/>
          </a:p>
        </p:txBody>
      </p:sp>
      <p:sp>
        <p:nvSpPr>
          <p:cNvPr id="15" name="正方形/長方形 14"/>
          <p:cNvSpPr/>
          <p:nvPr userDrawn="1"/>
        </p:nvSpPr>
        <p:spPr>
          <a:xfrm>
            <a:off x="6115050" y="365124"/>
            <a:ext cx="3028951" cy="53847"/>
          </a:xfrm>
          <a:prstGeom prst="rect">
            <a:avLst/>
          </a:prstGeom>
          <a:solidFill>
            <a:srgbClr val="FFD9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3057524" y="365124"/>
            <a:ext cx="3028951" cy="538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24946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4" name="正方形/長方形 13"/>
          <p:cNvSpPr/>
          <p:nvPr userDrawn="1"/>
        </p:nvSpPr>
        <p:spPr>
          <a:xfrm>
            <a:off x="0" y="4589464"/>
            <a:ext cx="9144000" cy="2268536"/>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174695" y="6356351"/>
            <a:ext cx="376518" cy="50164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623888" y="1709739"/>
            <a:ext cx="7886700" cy="2852737"/>
          </a:xfrm>
          <a:effectLst/>
        </p:spPr>
        <p:txBody>
          <a:bodyPr anchor="b"/>
          <a:lstStyle>
            <a:lvl1pPr>
              <a:defRPr sz="6000">
                <a:solidFill>
                  <a:srgbClr val="FF9900"/>
                </a:solidFill>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a:solidFill>
            <a:srgbClr val="FF9900"/>
          </a:solidFill>
        </p:spPr>
        <p:txBody>
          <a:bodyPr anchor="b"/>
          <a:lstStyle>
            <a:lvl1pPr marL="0" indent="0" algn="r">
              <a:buNone/>
              <a:defRPr sz="2400" b="1">
                <a:solidFill>
                  <a:schemeClr val="bg1"/>
                </a:solidFill>
                <a:effectLst>
                  <a:outerShdw blurRad="50800" dist="38100" dir="2700000" algn="tl" rotWithShape="0">
                    <a:prstClr val="black">
                      <a:alpha val="40000"/>
                    </a:prstClr>
                  </a:outerShdw>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ctr">
              <a:lnSpc>
                <a:spcPct val="150000"/>
              </a:lnSpc>
            </a:pPr>
            <a:r>
              <a:rPr lang="ja-JP" altLang="en-US" dirty="0" smtClean="0"/>
              <a:t>マスター テキストの書式設定</a:t>
            </a:r>
          </a:p>
        </p:txBody>
      </p:sp>
      <p:sp>
        <p:nvSpPr>
          <p:cNvPr id="4" name="Date Placeholder 3"/>
          <p:cNvSpPr>
            <a:spLocks noGrp="1"/>
          </p:cNvSpPr>
          <p:nvPr>
            <p:ph type="dt" sz="half" idx="10"/>
          </p:nvPr>
        </p:nvSpPr>
        <p:spPr/>
        <p:txBody>
          <a:bodyPr/>
          <a:lstStyle>
            <a:lvl1pPr>
              <a:defRPr b="1">
                <a:solidFill>
                  <a:schemeClr val="bg1"/>
                </a:solidFill>
                <a:effectLst>
                  <a:outerShdw blurRad="50800" dist="38100" dir="2700000" algn="tl" rotWithShape="0">
                    <a:prstClr val="black">
                      <a:alpha val="40000"/>
                    </a:prstClr>
                  </a:outerShdw>
                </a:effectLst>
              </a:defRPr>
            </a:lvl1pPr>
          </a:lstStyle>
          <a:p>
            <a:r>
              <a:rPr kumimoji="1" lang="en-US" altLang="ja-JP" dirty="0" smtClean="0"/>
              <a:t>2019/2/19</a:t>
            </a:r>
            <a:endParaRPr kumimoji="1" lang="ja-JP" altLang="en-US" dirty="0"/>
          </a:p>
        </p:txBody>
      </p:sp>
      <p:sp>
        <p:nvSpPr>
          <p:cNvPr id="5" name="Footer Placeholder 4"/>
          <p:cNvSpPr>
            <a:spLocks noGrp="1"/>
          </p:cNvSpPr>
          <p:nvPr>
            <p:ph type="ftr" sz="quarter" idx="11"/>
          </p:nvPr>
        </p:nvSpPr>
        <p:spPr/>
        <p:txBody>
          <a:bodyPr/>
          <a:lstStyle>
            <a:lvl1pPr>
              <a:defRPr b="1">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defRPr>
            </a:lvl1pPr>
          </a:lstStyle>
          <a:p>
            <a:r>
              <a:rPr kumimoji="1" lang="zh-CN" altLang="en-US" dirty="0" smtClean="0"/>
              <a:t>平成</a:t>
            </a:r>
            <a:r>
              <a:rPr kumimoji="1" lang="en-US" altLang="zh-CN" dirty="0" smtClean="0"/>
              <a:t>30</a:t>
            </a:r>
            <a:r>
              <a:rPr kumimoji="1" lang="zh-CN" altLang="en-US" dirty="0" smtClean="0"/>
              <a:t>年度 学士学位論文発表会</a:t>
            </a:r>
            <a:endParaRPr kumimoji="1" lang="ja-JP" altLang="en-US" dirty="0"/>
          </a:p>
        </p:txBody>
      </p:sp>
      <p:sp>
        <p:nvSpPr>
          <p:cNvPr id="6" name="Slide Number Placeholder 5"/>
          <p:cNvSpPr>
            <a:spLocks noGrp="1"/>
          </p:cNvSpPr>
          <p:nvPr>
            <p:ph type="sldNum" sz="quarter" idx="12"/>
          </p:nvPr>
        </p:nvSpPr>
        <p:spPr/>
        <p:txBody>
          <a:bodyPr/>
          <a:lstStyle>
            <a:lvl1pPr>
              <a:defRPr b="1">
                <a:solidFill>
                  <a:schemeClr val="bg1"/>
                </a:solidFill>
                <a:effectLst>
                  <a:outerShdw blurRad="50800" dist="38100" dir="2700000" algn="tl" rotWithShape="0">
                    <a:prstClr val="black">
                      <a:alpha val="40000"/>
                    </a:prstClr>
                  </a:outerShdw>
                </a:effectLst>
              </a:defRPr>
            </a:lvl1pPr>
          </a:lstStyle>
          <a:p>
            <a:fld id="{E3A20F48-6939-4A6D-BAE4-A81B0B447ED3}" type="slidenum">
              <a:rPr kumimoji="1" lang="ja-JP" altLang="en-US" smtClean="0"/>
              <a:pPr/>
              <a:t>‹#›</a:t>
            </a:fld>
            <a:endParaRPr kumimoji="1" lang="ja-JP" altLang="en-US" dirty="0"/>
          </a:p>
        </p:txBody>
      </p:sp>
    </p:spTree>
    <p:extLst>
      <p:ext uri="{BB962C8B-B14F-4D97-AF65-F5344CB8AC3E}">
        <p14:creationId xmlns:p14="http://schemas.microsoft.com/office/powerpoint/2010/main" val="3944065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2019/2/19</a:t>
            </a:r>
            <a:endParaRPr kumimoji="1" lang="ja-JP" altLang="en-US"/>
          </a:p>
        </p:txBody>
      </p:sp>
      <p:sp>
        <p:nvSpPr>
          <p:cNvPr id="6" name="Footer Placeholder 5"/>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7" name="Slide Number Placeholder 6"/>
          <p:cNvSpPr>
            <a:spLocks noGrp="1"/>
          </p:cNvSpPr>
          <p:nvPr>
            <p:ph type="sldNum" sz="quarter" idx="12"/>
          </p:nvPr>
        </p:nvSpPr>
        <p:spPr/>
        <p:txBody>
          <a:bodyPr/>
          <a:lstStyle/>
          <a:p>
            <a:fld id="{E3A20F48-6939-4A6D-BAE4-A81B0B447ED3}" type="slidenum">
              <a:rPr kumimoji="1" lang="ja-JP" altLang="en-US" smtClean="0"/>
              <a:t>‹#›</a:t>
            </a:fld>
            <a:endParaRPr kumimoji="1" lang="ja-JP" altLang="en-US"/>
          </a:p>
        </p:txBody>
      </p:sp>
    </p:spTree>
    <p:extLst>
      <p:ext uri="{BB962C8B-B14F-4D97-AF65-F5344CB8AC3E}">
        <p14:creationId xmlns:p14="http://schemas.microsoft.com/office/powerpoint/2010/main" val="35146856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2019/2/19</a:t>
            </a:r>
            <a:endParaRPr kumimoji="1" lang="ja-JP" altLang="en-US"/>
          </a:p>
        </p:txBody>
      </p:sp>
      <p:sp>
        <p:nvSpPr>
          <p:cNvPr id="8" name="Footer Placeholder 7"/>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9" name="Slide Number Placeholder 8"/>
          <p:cNvSpPr>
            <a:spLocks noGrp="1"/>
          </p:cNvSpPr>
          <p:nvPr>
            <p:ph type="sldNum" sz="quarter" idx="12"/>
          </p:nvPr>
        </p:nvSpPr>
        <p:spPr/>
        <p:txBody>
          <a:bodyPr/>
          <a:lstStyle/>
          <a:p>
            <a:fld id="{E3A20F48-6939-4A6D-BAE4-A81B0B447ED3}" type="slidenum">
              <a:rPr kumimoji="1" lang="ja-JP" altLang="en-US" smtClean="0"/>
              <a:t>‹#›</a:t>
            </a:fld>
            <a:endParaRPr kumimoji="1" lang="ja-JP" altLang="en-US"/>
          </a:p>
        </p:txBody>
      </p:sp>
    </p:spTree>
    <p:extLst>
      <p:ext uri="{BB962C8B-B14F-4D97-AF65-F5344CB8AC3E}">
        <p14:creationId xmlns:p14="http://schemas.microsoft.com/office/powerpoint/2010/main" val="20365765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1" name="正方形/長方形 20"/>
          <p:cNvSpPr/>
          <p:nvPr userDrawn="1"/>
        </p:nvSpPr>
        <p:spPr>
          <a:xfrm>
            <a:off x="8111940" y="6356351"/>
            <a:ext cx="376518" cy="501649"/>
          </a:xfrm>
          <a:prstGeom prst="rect">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0" y="545781"/>
            <a:ext cx="9144000" cy="834785"/>
          </a:xfrm>
          <a:prstGeom prst="homePlate">
            <a:avLst>
              <a:gd name="adj" fmla="val 65034"/>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2" y="365125"/>
            <a:ext cx="3028951" cy="53847"/>
          </a:xfrm>
          <a:prstGeom prst="rect">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itle 1"/>
          <p:cNvSpPr>
            <a:spLocks noGrp="1"/>
          </p:cNvSpPr>
          <p:nvPr>
            <p:ph type="title"/>
          </p:nvPr>
        </p:nvSpPr>
        <p:spPr>
          <a:xfrm>
            <a:off x="628650" y="365126"/>
            <a:ext cx="7886700" cy="1325563"/>
          </a:xfrm>
          <a:noFill/>
        </p:spPr>
        <p:txBody>
          <a:bodyPr>
            <a:normAutofit/>
          </a:bodyPr>
          <a:lstStyle>
            <a:lvl1pPr>
              <a:defRPr sz="4000">
                <a:solidFill>
                  <a:schemeClr val="bg1"/>
                </a:solidFill>
              </a:defRPr>
            </a:lvl1pPr>
          </a:lstStyle>
          <a:p>
            <a:r>
              <a:rPr lang="ja-JP" altLang="en-US" dirty="0" smtClean="0"/>
              <a:t>マスター タイトルの書式設定</a:t>
            </a:r>
            <a:endParaRPr lang="en-US" dirty="0"/>
          </a:p>
        </p:txBody>
      </p:sp>
      <p:sp>
        <p:nvSpPr>
          <p:cNvPr id="26" name="Date Placeholder 3"/>
          <p:cNvSpPr>
            <a:spLocks noGrp="1"/>
          </p:cNvSpPr>
          <p:nvPr>
            <p:ph type="dt" sz="half" idx="10"/>
          </p:nvPr>
        </p:nvSpPr>
        <p:spPr>
          <a:xfrm>
            <a:off x="628650" y="6356351"/>
            <a:ext cx="2057400" cy="365125"/>
          </a:xfrm>
        </p:spPr>
        <p:txBody>
          <a:bodyPr/>
          <a:lstStyle/>
          <a:p>
            <a:r>
              <a:rPr kumimoji="1" lang="en-US" altLang="ja-JP" smtClean="0"/>
              <a:t>2019/2/19</a:t>
            </a:r>
            <a:endParaRPr kumimoji="1" lang="ja-JP" altLang="en-US"/>
          </a:p>
        </p:txBody>
      </p:sp>
      <p:sp>
        <p:nvSpPr>
          <p:cNvPr id="27" name="Footer Placeholder 4"/>
          <p:cNvSpPr>
            <a:spLocks noGrp="1"/>
          </p:cNvSpPr>
          <p:nvPr>
            <p:ph type="ftr" sz="quarter" idx="11"/>
          </p:nvPr>
        </p:nvSpPr>
        <p:spPr>
          <a:xfrm>
            <a:off x="3028950" y="6356351"/>
            <a:ext cx="3086100" cy="365125"/>
          </a:xfrm>
        </p:spPr>
        <p:txBody>
          <a:bodyPr/>
          <a:lstStyle>
            <a:lvl1pPr>
              <a:defRPr>
                <a:latin typeface="游ゴシック" panose="020B0400000000000000" pitchFamily="50" charset="-128"/>
                <a:ea typeface="游ゴシック" panose="020B0400000000000000" pitchFamily="50" charset="-128"/>
              </a:defRPr>
            </a:lvl1pPr>
          </a:lstStyle>
          <a:p>
            <a:r>
              <a:rPr kumimoji="1" lang="zh-CN" altLang="en-US" dirty="0" smtClean="0"/>
              <a:t>平成</a:t>
            </a:r>
            <a:r>
              <a:rPr kumimoji="1" lang="en-US" altLang="zh-CN" dirty="0" smtClean="0"/>
              <a:t>30</a:t>
            </a:r>
            <a:r>
              <a:rPr kumimoji="1" lang="zh-CN" altLang="en-US" dirty="0" smtClean="0"/>
              <a:t>年度 学士学位論文発表会</a:t>
            </a:r>
            <a:endParaRPr kumimoji="1" lang="ja-JP" altLang="en-US" dirty="0"/>
          </a:p>
        </p:txBody>
      </p:sp>
      <p:sp>
        <p:nvSpPr>
          <p:cNvPr id="28" name="Slide Number Placeholder 5"/>
          <p:cNvSpPr>
            <a:spLocks noGrp="1"/>
          </p:cNvSpPr>
          <p:nvPr>
            <p:ph type="sldNum" sz="quarter" idx="12"/>
          </p:nvPr>
        </p:nvSpPr>
        <p:spPr>
          <a:xfrm>
            <a:off x="6457950" y="6356351"/>
            <a:ext cx="2057400" cy="365125"/>
          </a:xfrm>
        </p:spPr>
        <p:txBody>
          <a:bodyPr/>
          <a:lstStyle>
            <a:lvl1pPr>
              <a:defRPr b="1">
                <a:solidFill>
                  <a:schemeClr val="bg1"/>
                </a:solidFill>
              </a:defRPr>
            </a:lvl1pPr>
          </a:lstStyle>
          <a:p>
            <a:fld id="{E3A20F48-6939-4A6D-BAE4-A81B0B447ED3}" type="slidenum">
              <a:rPr kumimoji="1" lang="ja-JP" altLang="en-US" smtClean="0"/>
              <a:pPr/>
              <a:t>‹#›</a:t>
            </a:fld>
            <a:endParaRPr kumimoji="1" lang="ja-JP" altLang="en-US" dirty="0"/>
          </a:p>
        </p:txBody>
      </p:sp>
      <p:sp>
        <p:nvSpPr>
          <p:cNvPr id="29" name="正方形/長方形 28"/>
          <p:cNvSpPr/>
          <p:nvPr userDrawn="1"/>
        </p:nvSpPr>
        <p:spPr>
          <a:xfrm>
            <a:off x="6115050" y="365124"/>
            <a:ext cx="3028951" cy="53847"/>
          </a:xfrm>
          <a:prstGeom prst="rect">
            <a:avLst/>
          </a:prstGeom>
          <a:solidFill>
            <a:srgbClr val="FFD9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057524" y="365124"/>
            <a:ext cx="3028951" cy="538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14850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2019/2/19</a:t>
            </a:r>
            <a:endParaRPr kumimoji="1" lang="ja-JP" altLang="en-US"/>
          </a:p>
        </p:txBody>
      </p:sp>
      <p:sp>
        <p:nvSpPr>
          <p:cNvPr id="3" name="Footer Placeholder 2"/>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4" name="Slide Number Placeholder 3"/>
          <p:cNvSpPr>
            <a:spLocks noGrp="1"/>
          </p:cNvSpPr>
          <p:nvPr>
            <p:ph type="sldNum" sz="quarter" idx="12"/>
          </p:nvPr>
        </p:nvSpPr>
        <p:spPr/>
        <p:txBody>
          <a:bodyPr/>
          <a:lstStyle/>
          <a:p>
            <a:fld id="{E3A20F48-6939-4A6D-BAE4-A81B0B447ED3}" type="slidenum">
              <a:rPr kumimoji="1" lang="ja-JP" altLang="en-US" smtClean="0"/>
              <a:t>‹#›</a:t>
            </a:fld>
            <a:endParaRPr kumimoji="1" lang="ja-JP" altLang="en-US"/>
          </a:p>
        </p:txBody>
      </p:sp>
    </p:spTree>
    <p:extLst>
      <p:ext uri="{BB962C8B-B14F-4D97-AF65-F5344CB8AC3E}">
        <p14:creationId xmlns:p14="http://schemas.microsoft.com/office/powerpoint/2010/main" val="686439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2019/2/19</a:t>
            </a:r>
            <a:endParaRPr kumimoji="1" lang="ja-JP" altLang="en-US"/>
          </a:p>
        </p:txBody>
      </p:sp>
      <p:sp>
        <p:nvSpPr>
          <p:cNvPr id="6" name="Footer Placeholder 5"/>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7" name="Slide Number Placeholder 6"/>
          <p:cNvSpPr>
            <a:spLocks noGrp="1"/>
          </p:cNvSpPr>
          <p:nvPr>
            <p:ph type="sldNum" sz="quarter" idx="12"/>
          </p:nvPr>
        </p:nvSpPr>
        <p:spPr/>
        <p:txBody>
          <a:bodyPr/>
          <a:lstStyle/>
          <a:p>
            <a:fld id="{E3A20F48-6939-4A6D-BAE4-A81B0B447ED3}" type="slidenum">
              <a:rPr kumimoji="1" lang="ja-JP" altLang="en-US" smtClean="0"/>
              <a:t>‹#›</a:t>
            </a:fld>
            <a:endParaRPr kumimoji="1" lang="ja-JP" altLang="en-US"/>
          </a:p>
        </p:txBody>
      </p:sp>
    </p:spTree>
    <p:extLst>
      <p:ext uri="{BB962C8B-B14F-4D97-AF65-F5344CB8AC3E}">
        <p14:creationId xmlns:p14="http://schemas.microsoft.com/office/powerpoint/2010/main" val="95700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2019/2/19</a:t>
            </a:r>
            <a:endParaRPr kumimoji="1" lang="ja-JP" altLang="en-US"/>
          </a:p>
        </p:txBody>
      </p:sp>
      <p:sp>
        <p:nvSpPr>
          <p:cNvPr id="6" name="Footer Placeholder 5"/>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7" name="Slide Number Placeholder 6"/>
          <p:cNvSpPr>
            <a:spLocks noGrp="1"/>
          </p:cNvSpPr>
          <p:nvPr>
            <p:ph type="sldNum" sz="quarter" idx="12"/>
          </p:nvPr>
        </p:nvSpPr>
        <p:spPr/>
        <p:txBody>
          <a:bodyPr/>
          <a:lstStyle/>
          <a:p>
            <a:fld id="{E3A20F48-6939-4A6D-BAE4-A81B0B447ED3}" type="slidenum">
              <a:rPr kumimoji="1" lang="ja-JP" altLang="en-US" smtClean="0"/>
              <a:t>‹#›</a:t>
            </a:fld>
            <a:endParaRPr kumimoji="1" lang="ja-JP" altLang="en-US"/>
          </a:p>
        </p:txBody>
      </p:sp>
    </p:spTree>
    <p:extLst>
      <p:ext uri="{BB962C8B-B14F-4D97-AF65-F5344CB8AC3E}">
        <p14:creationId xmlns:p14="http://schemas.microsoft.com/office/powerpoint/2010/main" val="351588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n-ea"/>
                <a:ea typeface="+mn-ea"/>
              </a:defRPr>
            </a:lvl1pPr>
          </a:lstStyle>
          <a:p>
            <a:r>
              <a:rPr kumimoji="1" lang="en-US" altLang="ja-JP" smtClean="0"/>
              <a:t>2019/2/19</a:t>
            </a:r>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n-ea"/>
                <a:ea typeface="+mn-ea"/>
              </a:defRPr>
            </a:lvl1pPr>
          </a:lstStyle>
          <a:p>
            <a:r>
              <a:rPr kumimoji="1" lang="zh-CN" altLang="en-US" dirty="0" smtClean="0"/>
              <a:t>平成</a:t>
            </a:r>
            <a:r>
              <a:rPr kumimoji="1" lang="en-US" altLang="zh-CN" dirty="0" smtClean="0"/>
              <a:t>30</a:t>
            </a:r>
            <a:r>
              <a:rPr kumimoji="1" lang="zh-CN" altLang="en-US" dirty="0" smtClean="0"/>
              <a:t>年度 学士学位論文発表会</a:t>
            </a:r>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tint val="75000"/>
                  </a:schemeClr>
                </a:solidFill>
                <a:latin typeface="+mn-ea"/>
                <a:ea typeface="+mn-ea"/>
              </a:defRPr>
            </a:lvl1pPr>
          </a:lstStyle>
          <a:p>
            <a:fld id="{E3A20F48-6939-4A6D-BAE4-A81B0B447ED3}" type="slidenum">
              <a:rPr kumimoji="1" lang="ja-JP" altLang="en-US" smtClean="0"/>
              <a:pPr/>
              <a:t>‹#›</a:t>
            </a:fld>
            <a:endParaRPr kumimoji="1" lang="ja-JP" altLang="en-US" dirty="0"/>
          </a:p>
        </p:txBody>
      </p:sp>
    </p:spTree>
    <p:extLst>
      <p:ext uri="{BB962C8B-B14F-4D97-AF65-F5344CB8AC3E}">
        <p14:creationId xmlns:p14="http://schemas.microsoft.com/office/powerpoint/2010/main" val="10538316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2800" b="1" kern="1200">
          <a:solidFill>
            <a:schemeClr val="bg1"/>
          </a:solidFill>
          <a:effectLst>
            <a:outerShdw blurRad="38100" dist="38100" dir="2700000" algn="tl">
              <a:srgbClr val="000000">
                <a:alpha val="43137"/>
              </a:srgbClr>
            </a:outerShdw>
          </a:effectLst>
          <a:latin typeface="+mn-ea"/>
          <a:ea typeface="+mn-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kumimoji="1" sz="20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kumimoji="1" sz="19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kumimoji="1" sz="18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kumimoji="1" sz="14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www.soumu.go.jp/johotsusintokei/whitepaper/ja/h24/html/nc115130.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www.soumu.go.jp/johotsusintokei/whitepaper/ja/h24/html/nc115130.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png"/><Relationship Id="rId5" Type="http://schemas.microsoft.com/office/2007/relationships/hdphoto" Target="../media/hdphoto4.wdp"/><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hart" Target="../charts/char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chor="b"/>
          <a:lstStyle/>
          <a:p>
            <a:r>
              <a:rPr kumimoji="1" lang="en-US" altLang="ja-JP" dirty="0" smtClean="0"/>
              <a:t>LPWA</a:t>
            </a:r>
            <a:r>
              <a:rPr kumimoji="1" lang="ja-JP" altLang="en-US" dirty="0" smtClean="0"/>
              <a:t>を用いた</a:t>
            </a:r>
            <a:r>
              <a:rPr kumimoji="1" lang="en-US" altLang="ja-JP" dirty="0" smtClean="0"/>
              <a:t/>
            </a:r>
            <a:br>
              <a:rPr kumimoji="1" lang="en-US" altLang="ja-JP" dirty="0" smtClean="0"/>
            </a:br>
            <a:r>
              <a:rPr lang="ja-JP" altLang="en-US" dirty="0" smtClean="0"/>
              <a:t>ゴミ収集支援</a:t>
            </a:r>
            <a:r>
              <a:rPr lang="ja-JP" altLang="en-US" dirty="0"/>
              <a:t>システム</a:t>
            </a:r>
            <a:endParaRPr kumimoji="1" lang="ja-JP" altLang="en-US" dirty="0"/>
          </a:p>
        </p:txBody>
      </p:sp>
      <p:sp>
        <p:nvSpPr>
          <p:cNvPr id="8" name="テキスト プレースホルダー 7"/>
          <p:cNvSpPr>
            <a:spLocks noGrp="1"/>
          </p:cNvSpPr>
          <p:nvPr>
            <p:ph type="body" idx="1"/>
          </p:nvPr>
        </p:nvSpPr>
        <p:spPr/>
        <p:txBody>
          <a:bodyPr anchor="b"/>
          <a:lstStyle/>
          <a:p>
            <a:pPr algn="r"/>
            <a:r>
              <a:rPr lang="ja-JP" altLang="en-US" dirty="0" smtClean="0"/>
              <a:t>高知工科大学 情報学群</a:t>
            </a:r>
            <a:r>
              <a:rPr lang="en-US" altLang="ja-JP" dirty="0"/>
              <a:t> </a:t>
            </a:r>
            <a:r>
              <a:rPr kumimoji="1" lang="ja-JP" altLang="en-US" dirty="0" smtClean="0"/>
              <a:t>コンピュータサイエンス専攻</a:t>
            </a:r>
            <a:endParaRPr kumimoji="1" lang="en-US" altLang="ja-JP" dirty="0" smtClean="0"/>
          </a:p>
          <a:p>
            <a:pPr algn="r"/>
            <a:r>
              <a:rPr kumimoji="1" lang="ja-JP" altLang="en-US" dirty="0" smtClean="0"/>
              <a:t>コンピュータ構成学研究室 学士課程 </a:t>
            </a:r>
            <a:r>
              <a:rPr kumimoji="1" lang="en-US" altLang="ja-JP" dirty="0" smtClean="0"/>
              <a:t>4</a:t>
            </a:r>
            <a:r>
              <a:rPr kumimoji="1" lang="ja-JP" altLang="en-US" dirty="0" smtClean="0"/>
              <a:t>年</a:t>
            </a:r>
            <a:endParaRPr kumimoji="1" lang="en-US" altLang="ja-JP" dirty="0" smtClean="0"/>
          </a:p>
          <a:p>
            <a:pPr algn="r"/>
            <a:r>
              <a:rPr lang="ja-JP" altLang="en-US" dirty="0" smtClean="0"/>
              <a:t>楠田 健太</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pPr/>
              <a:t>1</a:t>
            </a:fld>
            <a:endParaRPr kumimoji="1" lang="ja-JP" altLang="en-US" dirty="0"/>
          </a:p>
        </p:txBody>
      </p:sp>
    </p:spTree>
    <p:extLst>
      <p:ext uri="{BB962C8B-B14F-4D97-AF65-F5344CB8AC3E}">
        <p14:creationId xmlns:p14="http://schemas.microsoft.com/office/powerpoint/2010/main" val="3759514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3" name="コンテンツ プレースホルダー 2"/>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従来の戸別収集</a:t>
            </a:r>
            <a:r>
              <a:rPr lang="ja-JP" altLang="en-US" dirty="0" smtClean="0">
                <a:effectLst>
                  <a:outerShdw blurRad="50800" dist="38100" dir="2700000" algn="tl" rotWithShape="0">
                    <a:prstClr val="black">
                      <a:alpha val="40000"/>
                    </a:prstClr>
                  </a:outerShdw>
                </a:effectLst>
              </a:rPr>
              <a:t>：ごみ</a:t>
            </a:r>
            <a:r>
              <a:rPr lang="ja-JP" altLang="en-US" dirty="0">
                <a:effectLst>
                  <a:outerShdw blurRad="50800" dist="38100" dir="2700000" algn="tl" rotWithShape="0">
                    <a:prstClr val="black">
                      <a:alpha val="40000"/>
                    </a:prstClr>
                  </a:outerShdw>
                </a:effectLst>
              </a:rPr>
              <a:t>排出状況に関わらず対象世帯すべて訪問</a:t>
            </a:r>
            <a:endParaRPr lang="en-US" altLang="ja-JP" dirty="0">
              <a:effectLst>
                <a:outerShdw blurRad="50800" dist="38100" dir="2700000" algn="tl" rotWithShape="0">
                  <a:prstClr val="black">
                    <a:alpha val="40000"/>
                  </a:prstClr>
                </a:outerShdw>
              </a:effectLst>
            </a:endParaRPr>
          </a:p>
          <a:p>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10</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20"/>
            <a:ext cx="841562" cy="841562"/>
          </a:xfrm>
          <a:prstGeom prst="rect">
            <a:avLst/>
          </a:prstGeom>
        </p:spPr>
      </p:pic>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3641346" y="3952820"/>
            <a:ext cx="841562" cy="841562"/>
          </a:xfrm>
          <a:prstGeom prst="rect">
            <a:avLst/>
          </a:prstGeom>
        </p:spPr>
      </p:pic>
      <p:grpSp>
        <p:nvGrpSpPr>
          <p:cNvPr id="14" name="グループ化 13"/>
          <p:cNvGrpSpPr/>
          <p:nvPr/>
        </p:nvGrpSpPr>
        <p:grpSpPr>
          <a:xfrm>
            <a:off x="6879096" y="3952820"/>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8"/>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pic>
        <p:nvPicPr>
          <p:cNvPr id="10"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639731" y="4365842"/>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グループ化 24"/>
          <p:cNvGrpSpPr/>
          <p:nvPr/>
        </p:nvGrpSpPr>
        <p:grpSpPr>
          <a:xfrm>
            <a:off x="7299877" y="4977436"/>
            <a:ext cx="1677087" cy="676910"/>
            <a:chOff x="7382098" y="2373772"/>
            <a:chExt cx="1677087" cy="676910"/>
          </a:xfrm>
        </p:grpSpPr>
        <p:sp>
          <p:nvSpPr>
            <p:cNvPr id="26" name="テキスト ボックス 25"/>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27"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28"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21373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3" name="コンテンツ プレースホルダー 2"/>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従来の戸別収集</a:t>
            </a:r>
            <a:r>
              <a:rPr lang="ja-JP" altLang="en-US" dirty="0" smtClean="0">
                <a:effectLst>
                  <a:outerShdw blurRad="50800" dist="38100" dir="2700000" algn="tl" rotWithShape="0">
                    <a:prstClr val="black">
                      <a:alpha val="40000"/>
                    </a:prstClr>
                  </a:outerShdw>
                </a:effectLst>
              </a:rPr>
              <a:t>：ごみ</a:t>
            </a:r>
            <a:r>
              <a:rPr lang="ja-JP" altLang="en-US" dirty="0">
                <a:effectLst>
                  <a:outerShdw blurRad="50800" dist="38100" dir="2700000" algn="tl" rotWithShape="0">
                    <a:prstClr val="black">
                      <a:alpha val="40000"/>
                    </a:prstClr>
                  </a:outerShdw>
                </a:effectLst>
              </a:rPr>
              <a:t>排出状況に関わらず対象世帯すべて訪問</a:t>
            </a:r>
            <a:endParaRPr lang="en-US" altLang="ja-JP" dirty="0">
              <a:effectLst>
                <a:outerShdw blurRad="50800" dist="38100" dir="2700000" algn="tl" rotWithShape="0">
                  <a:prstClr val="black">
                    <a:alpha val="40000"/>
                  </a:prstClr>
                </a:outerShdw>
              </a:effectLst>
            </a:endParaRPr>
          </a:p>
          <a:p>
            <a:pPr marL="0" indent="0">
              <a:buNone/>
            </a:pP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11</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20"/>
            <a:ext cx="841562" cy="841562"/>
          </a:xfrm>
          <a:prstGeom prst="rect">
            <a:avLst/>
          </a:prstGeom>
        </p:spPr>
      </p:pic>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3641346" y="3952820"/>
            <a:ext cx="841562" cy="841562"/>
          </a:xfrm>
          <a:prstGeom prst="rect">
            <a:avLst/>
          </a:prstGeom>
        </p:spPr>
      </p:pic>
      <p:grpSp>
        <p:nvGrpSpPr>
          <p:cNvPr id="14" name="グループ化 13"/>
          <p:cNvGrpSpPr/>
          <p:nvPr/>
        </p:nvGrpSpPr>
        <p:grpSpPr>
          <a:xfrm>
            <a:off x="6879096" y="3952820"/>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8"/>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pic>
        <p:nvPicPr>
          <p:cNvPr id="10"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812214" y="4365842"/>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グループ化 28"/>
          <p:cNvGrpSpPr/>
          <p:nvPr/>
        </p:nvGrpSpPr>
        <p:grpSpPr>
          <a:xfrm>
            <a:off x="7299877" y="4977436"/>
            <a:ext cx="1677087" cy="676910"/>
            <a:chOff x="7382098" y="2373772"/>
            <a:chExt cx="1677087" cy="676910"/>
          </a:xfrm>
        </p:grpSpPr>
        <p:sp>
          <p:nvSpPr>
            <p:cNvPr id="30" name="テキスト ボックス 29"/>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31"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3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09239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3" name="コンテンツ プレースホルダー 2"/>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従来の戸別収集</a:t>
            </a:r>
            <a:r>
              <a:rPr lang="ja-JP" altLang="en-US" dirty="0" smtClean="0">
                <a:effectLst>
                  <a:outerShdw blurRad="50800" dist="38100" dir="2700000" algn="tl" rotWithShape="0">
                    <a:prstClr val="black">
                      <a:alpha val="40000"/>
                    </a:prstClr>
                  </a:outerShdw>
                </a:effectLst>
              </a:rPr>
              <a:t>：ごみ</a:t>
            </a:r>
            <a:r>
              <a:rPr lang="ja-JP" altLang="en-US" dirty="0">
                <a:effectLst>
                  <a:outerShdw blurRad="50800" dist="38100" dir="2700000" algn="tl" rotWithShape="0">
                    <a:prstClr val="black">
                      <a:alpha val="40000"/>
                    </a:prstClr>
                  </a:outerShdw>
                </a:effectLst>
              </a:rPr>
              <a:t>排出状況に関わらず対象世帯すべて訪問</a:t>
            </a:r>
            <a:endParaRPr lang="en-US" altLang="ja-JP" dirty="0">
              <a:effectLst>
                <a:outerShdw blurRad="50800" dist="38100" dir="2700000" algn="tl" rotWithShape="0">
                  <a:prstClr val="black">
                    <a:alpha val="40000"/>
                  </a:prstClr>
                </a:outerShdw>
              </a:effectLst>
            </a:endParaRPr>
          </a:p>
          <a:p>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12</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20"/>
            <a:ext cx="841562" cy="841562"/>
          </a:xfrm>
          <a:prstGeom prst="rect">
            <a:avLst/>
          </a:prstGeom>
        </p:spPr>
      </p:pic>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3641346" y="3952820"/>
            <a:ext cx="841562" cy="841562"/>
          </a:xfrm>
          <a:prstGeom prst="rect">
            <a:avLst/>
          </a:prstGeom>
        </p:spPr>
      </p:pic>
      <p:grpSp>
        <p:nvGrpSpPr>
          <p:cNvPr id="14" name="グループ化 13"/>
          <p:cNvGrpSpPr/>
          <p:nvPr/>
        </p:nvGrpSpPr>
        <p:grpSpPr>
          <a:xfrm>
            <a:off x="6879096" y="3952820"/>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7" name="グループ化 16"/>
          <p:cNvGrpSpPr/>
          <p:nvPr/>
        </p:nvGrpSpPr>
        <p:grpSpPr>
          <a:xfrm>
            <a:off x="5821651" y="3969858"/>
            <a:ext cx="1057445" cy="841562"/>
            <a:chOff x="7543434" y="3593576"/>
            <a:chExt cx="1057445" cy="841562"/>
          </a:xfrm>
        </p:grpSpPr>
        <p:pic>
          <p:nvPicPr>
            <p:cNvPr id="18" name="図 17"/>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9"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1" name="グループ化 20"/>
          <p:cNvGrpSpPr/>
          <p:nvPr/>
        </p:nvGrpSpPr>
        <p:grpSpPr>
          <a:xfrm>
            <a:off x="7299877" y="4977436"/>
            <a:ext cx="1677087" cy="676910"/>
            <a:chOff x="7382098" y="2373772"/>
            <a:chExt cx="1677087" cy="676910"/>
          </a:xfrm>
        </p:grpSpPr>
        <p:sp>
          <p:nvSpPr>
            <p:cNvPr id="25" name="テキスト ボックス 24"/>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2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27"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pic>
        <p:nvPicPr>
          <p:cNvPr id="10"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879096" y="4365842"/>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056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3" name="コンテンツ プレースホルダー 2"/>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従来の戸別</a:t>
            </a:r>
            <a:r>
              <a:rPr lang="ja-JP" altLang="en-US" dirty="0" smtClean="0">
                <a:effectLst>
                  <a:outerShdw blurRad="50800" dist="38100" dir="2700000" algn="tl" rotWithShape="0">
                    <a:prstClr val="black">
                      <a:alpha val="40000"/>
                    </a:prstClr>
                  </a:outerShdw>
                </a:effectLst>
              </a:rPr>
              <a:t>収集：ごみ</a:t>
            </a:r>
            <a:r>
              <a:rPr lang="ja-JP" altLang="en-US" dirty="0">
                <a:effectLst>
                  <a:outerShdw blurRad="50800" dist="38100" dir="2700000" algn="tl" rotWithShape="0">
                    <a:prstClr val="black">
                      <a:alpha val="40000"/>
                    </a:prstClr>
                  </a:outerShdw>
                </a:effectLst>
              </a:rPr>
              <a:t>排出状況に関わらず対象世帯</a:t>
            </a:r>
            <a:r>
              <a:rPr lang="ja-JP" altLang="en-US" dirty="0" smtClean="0">
                <a:effectLst>
                  <a:outerShdw blurRad="50800" dist="38100" dir="2700000" algn="tl" rotWithShape="0">
                    <a:prstClr val="black">
                      <a:alpha val="40000"/>
                    </a:prstClr>
                  </a:outerShdw>
                </a:effectLst>
              </a:rPr>
              <a:t>すべて訪問</a:t>
            </a:r>
            <a:endParaRPr lang="en-US" altLang="ja-JP" dirty="0" smtClean="0">
              <a:effectLst>
                <a:outerShdw blurRad="50800" dist="38100" dir="2700000" algn="tl" rotWithShape="0">
                  <a:prstClr val="black">
                    <a:alpha val="40000"/>
                  </a:prstClr>
                </a:outerShdw>
              </a:effectLst>
            </a:endParaRP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lgn="ctr">
              <a:buNone/>
            </a:pPr>
            <a:r>
              <a:rPr lang="ja-JP" altLang="en-US" dirty="0" smtClean="0">
                <a:effectLst>
                  <a:outerShdw blurRad="50800" dist="38100" dir="2700000" algn="tl" rotWithShape="0">
                    <a:prstClr val="black">
                      <a:alpha val="40000"/>
                    </a:prstClr>
                  </a:outerShdw>
                </a:effectLst>
              </a:rPr>
              <a:t>訪問回数：</a:t>
            </a:r>
            <a:r>
              <a:rPr lang="en-US" altLang="ja-JP" dirty="0" smtClean="0">
                <a:effectLst>
                  <a:outerShdw blurRad="50800" dist="38100" dir="2700000" algn="tl" rotWithShape="0">
                    <a:prstClr val="black">
                      <a:alpha val="40000"/>
                    </a:prstClr>
                  </a:outerShdw>
                </a:effectLst>
              </a:rPr>
              <a:t>4</a:t>
            </a:r>
            <a:r>
              <a:rPr lang="ja-JP" altLang="en-US" dirty="0" smtClean="0">
                <a:effectLst>
                  <a:outerShdw blurRad="50800" dist="38100" dir="2700000" algn="tl" rotWithShape="0">
                    <a:prstClr val="black">
                      <a:alpha val="40000"/>
                    </a:prstClr>
                  </a:outerShdw>
                </a:effectLst>
              </a:rPr>
              <a:t>回</a:t>
            </a:r>
            <a:endParaRPr lang="en-US" altLang="ja-JP" dirty="0">
              <a:effectLst>
                <a:outerShdw blurRad="50800" dist="38100" dir="2700000" algn="tl" rotWithShape="0">
                  <a:prstClr val="black">
                    <a:alpha val="40000"/>
                  </a:prstClr>
                </a:outerShdw>
              </a:effectLst>
            </a:endParaRPr>
          </a:p>
          <a:p>
            <a:pPr marL="0" indent="0">
              <a:buNone/>
            </a:pP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13</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20"/>
            <a:ext cx="841562" cy="841562"/>
          </a:xfrm>
          <a:prstGeom prst="rect">
            <a:avLst/>
          </a:prstGeom>
        </p:spPr>
      </p:pic>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3641346" y="3952820"/>
            <a:ext cx="841562" cy="841562"/>
          </a:xfrm>
          <a:prstGeom prst="rect">
            <a:avLst/>
          </a:prstGeom>
        </p:spPr>
      </p:pic>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6879096" y="3952820"/>
            <a:ext cx="841562" cy="841562"/>
          </a:xfrm>
          <a:prstGeom prst="rect">
            <a:avLst/>
          </a:prstGeom>
        </p:spPr>
      </p:pic>
      <p:grpSp>
        <p:nvGrpSpPr>
          <p:cNvPr id="17" name="グループ化 16"/>
          <p:cNvGrpSpPr/>
          <p:nvPr/>
        </p:nvGrpSpPr>
        <p:grpSpPr>
          <a:xfrm>
            <a:off x="5821651" y="3969858"/>
            <a:ext cx="1057445" cy="841562"/>
            <a:chOff x="7543434" y="3593576"/>
            <a:chExt cx="1057445" cy="841562"/>
          </a:xfrm>
        </p:grpSpPr>
        <p:pic>
          <p:nvPicPr>
            <p:cNvPr id="18" name="図 17"/>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9"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1" name="グループ化 20"/>
          <p:cNvGrpSpPr/>
          <p:nvPr/>
        </p:nvGrpSpPr>
        <p:grpSpPr>
          <a:xfrm>
            <a:off x="7299877" y="4977436"/>
            <a:ext cx="1677087" cy="676910"/>
            <a:chOff x="7382098" y="2373772"/>
            <a:chExt cx="1677087" cy="676910"/>
          </a:xfrm>
        </p:grpSpPr>
        <p:sp>
          <p:nvSpPr>
            <p:cNvPr id="24" name="テキスト ボックス 23"/>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25"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26"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pic>
        <p:nvPicPr>
          <p:cNvPr id="27"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187581" y="3045659"/>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847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7" name="コンテンツ プレースホルダー 6"/>
          <p:cNvSpPr>
            <a:spLocks noGrp="1"/>
          </p:cNvSpPr>
          <p:nvPr>
            <p:ph idx="1"/>
          </p:nvPr>
        </p:nvSpPr>
        <p:spPr>
          <a:effectLst/>
        </p:spPr>
        <p:txBody>
          <a:bodyPr/>
          <a:lstStyle/>
          <a:p>
            <a:pPr marL="0" indent="0">
              <a:buNone/>
            </a:pPr>
            <a:r>
              <a:rPr lang="ja-JP" altLang="en-US" dirty="0" smtClean="0">
                <a:effectLst>
                  <a:outerShdw blurRad="50800" dist="38100" dir="2700000" algn="tl" rotWithShape="0">
                    <a:prstClr val="black">
                      <a:alpha val="40000"/>
                    </a:prstClr>
                  </a:outerShdw>
                </a:effectLst>
              </a:rPr>
              <a:t>提案システムを適用時の戸別収集：</a:t>
            </a:r>
            <a:endParaRPr lang="en-US" altLang="ja-JP" dirty="0" smtClean="0">
              <a:effectLst>
                <a:outerShdw blurRad="50800" dist="38100" dir="2700000" algn="tl" rotWithShape="0">
                  <a:prstClr val="black">
                    <a:alpha val="40000"/>
                  </a:prstClr>
                </a:outerShdw>
              </a:effectLst>
            </a:endParaRPr>
          </a:p>
          <a:p>
            <a:pPr marL="0" indent="0">
              <a:buNone/>
            </a:pPr>
            <a:r>
              <a:rPr lang="ja-JP" altLang="en-US" dirty="0" smtClean="0">
                <a:effectLst>
                  <a:outerShdw blurRad="50800" dist="38100" dir="2700000" algn="tl" rotWithShape="0">
                    <a:prstClr val="black">
                      <a:alpha val="40000"/>
                    </a:prstClr>
                  </a:outerShdw>
                </a:effectLst>
              </a:rPr>
              <a:t>ごみ</a:t>
            </a:r>
            <a:r>
              <a:rPr lang="ja-JP" altLang="en-US" dirty="0">
                <a:effectLst>
                  <a:outerShdw blurRad="50800" dist="38100" dir="2700000" algn="tl" rotWithShape="0">
                    <a:prstClr val="black">
                      <a:alpha val="40000"/>
                    </a:prstClr>
                  </a:outerShdw>
                </a:effectLst>
              </a:rPr>
              <a:t>収集員が各世帯のごみ排出状況を訪問前に画像で認知</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14</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pic>
        <p:nvPicPr>
          <p:cNvPr id="10" name="Picture 4" descr="é¢é£ç»å"/>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3" name="下カーブ矢印 2"/>
          <p:cNvSpPr/>
          <p:nvPr/>
        </p:nvSpPr>
        <p:spPr>
          <a:xfrm flipH="1">
            <a:off x="1577789" y="2692600"/>
            <a:ext cx="5801285" cy="1260219"/>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下カーブ矢印 26"/>
          <p:cNvSpPr/>
          <p:nvPr/>
        </p:nvSpPr>
        <p:spPr>
          <a:xfrm flipH="1">
            <a:off x="1577789" y="2788847"/>
            <a:ext cx="4772585" cy="1174611"/>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9" name="下カーブ矢印 28"/>
          <p:cNvSpPr/>
          <p:nvPr/>
        </p:nvSpPr>
        <p:spPr>
          <a:xfrm flipH="1">
            <a:off x="1703293" y="3185659"/>
            <a:ext cx="2485465" cy="731140"/>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30" name="Picture 4"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43698" y="3317983"/>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1" name="Picture 4"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7299"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2" name="Picture 4"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47771"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36" name="グループ化 35"/>
          <p:cNvGrpSpPr/>
          <p:nvPr/>
        </p:nvGrpSpPr>
        <p:grpSpPr>
          <a:xfrm>
            <a:off x="7299877" y="4977436"/>
            <a:ext cx="1677087" cy="676910"/>
            <a:chOff x="7382098" y="2373772"/>
            <a:chExt cx="1677087" cy="676910"/>
          </a:xfrm>
        </p:grpSpPr>
        <p:sp>
          <p:nvSpPr>
            <p:cNvPr id="37" name="テキスト ボックス 36"/>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38"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39" name="Picture 4" descr="é¢é£ç»å"/>
            <p:cNvPicPr>
              <a:picLocks noChangeAspect="1" noChangeArrowheads="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52312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7" name="コンテンツ プレースホルダー 6"/>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提案システムを適用時の戸別収集：</a:t>
            </a:r>
            <a:endParaRPr lang="en-US" altLang="ja-JP" dirty="0">
              <a:effectLst>
                <a:outerShdw blurRad="50800" dist="38100" dir="2700000" algn="tl" rotWithShape="0">
                  <a:prstClr val="black">
                    <a:alpha val="40000"/>
                  </a:prstClr>
                </a:outerShdw>
              </a:effectLst>
            </a:endParaRPr>
          </a:p>
          <a:p>
            <a:pPr marL="0" indent="0">
              <a:buNone/>
            </a:pPr>
            <a:r>
              <a:rPr lang="ja-JP" altLang="en-US" dirty="0">
                <a:effectLst>
                  <a:outerShdw blurRad="50800" dist="38100" dir="2700000" algn="tl" rotWithShape="0">
                    <a:prstClr val="black">
                      <a:alpha val="40000"/>
                    </a:prstClr>
                  </a:outerShdw>
                </a:effectLst>
              </a:rPr>
              <a:t>ごみ収集員が各世帯のごみ排出状況を訪問前に画像で認知</a:t>
            </a:r>
            <a:endParaRPr kumimoji="1" lang="ja-JP" altLang="en-US" dirty="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15</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pic>
        <p:nvPicPr>
          <p:cNvPr id="10" name="Picture 4" descr="é¢é£ç»å"/>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3" name="下カーブ矢印 2"/>
          <p:cNvSpPr/>
          <p:nvPr/>
        </p:nvSpPr>
        <p:spPr>
          <a:xfrm flipH="1">
            <a:off x="1577789" y="2692600"/>
            <a:ext cx="5801285" cy="1260219"/>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下カーブ矢印 26"/>
          <p:cNvSpPr/>
          <p:nvPr/>
        </p:nvSpPr>
        <p:spPr>
          <a:xfrm flipH="1">
            <a:off x="1577789" y="2788847"/>
            <a:ext cx="4772585" cy="1174611"/>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9" name="下カーブ矢印 28"/>
          <p:cNvSpPr/>
          <p:nvPr/>
        </p:nvSpPr>
        <p:spPr>
          <a:xfrm flipH="1">
            <a:off x="1703293" y="3185659"/>
            <a:ext cx="2485465" cy="731140"/>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30" name="Picture 4" descr="é¢é£ç»å"/>
          <p:cNvPicPr>
            <a:picLocks noChangeAspect="1" noChangeArrowheads="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943698" y="3317983"/>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1" name="Picture 4" descr="é¢é£ç»å"/>
          <p:cNvPicPr>
            <a:picLocks noChangeAspect="1" noChangeArrowheads="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947299"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2" name="Picture 4" descr="é¢é£ç»å"/>
          <p:cNvPicPr>
            <a:picLocks noChangeAspect="1" noChangeArrowheads="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847771"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43" name="グループ化 42"/>
          <p:cNvGrpSpPr/>
          <p:nvPr/>
        </p:nvGrpSpPr>
        <p:grpSpPr>
          <a:xfrm>
            <a:off x="7299877" y="4977436"/>
            <a:ext cx="1677087" cy="676910"/>
            <a:chOff x="7382098" y="2373772"/>
            <a:chExt cx="1677087" cy="676910"/>
          </a:xfrm>
        </p:grpSpPr>
        <p:sp>
          <p:nvSpPr>
            <p:cNvPr id="44" name="テキスト ボックス 43"/>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45"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46" name="Picture 4" descr="é¢é£ç»å"/>
            <p:cNvPicPr>
              <a:picLocks noChangeAspect="1" noChangeArrowheads="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66684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7" name="コンテンツ プレースホルダー 6"/>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提案システムを適用時の戸別収集：</a:t>
            </a:r>
            <a:endParaRPr lang="en-US" altLang="ja-JP" dirty="0">
              <a:effectLst>
                <a:outerShdw blurRad="50800" dist="38100" dir="2700000" algn="tl" rotWithShape="0">
                  <a:prstClr val="black">
                    <a:alpha val="40000"/>
                  </a:prstClr>
                </a:outerShdw>
              </a:effectLst>
            </a:endParaRPr>
          </a:p>
          <a:p>
            <a:pPr marL="0" indent="0">
              <a:buNone/>
            </a:pPr>
            <a:r>
              <a:rPr lang="ja-JP" altLang="en-US" dirty="0">
                <a:effectLst>
                  <a:outerShdw blurRad="50800" dist="38100" dir="2700000" algn="tl" rotWithShape="0">
                    <a:prstClr val="black">
                      <a:alpha val="40000"/>
                    </a:prstClr>
                  </a:outerShdw>
                </a:effectLst>
              </a:rPr>
              <a:t>訪問世帯を絞り，経路を短縮することにより業務を効率化</a:t>
            </a:r>
            <a:endParaRPr lang="en-US" altLang="ja-JP" dirty="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16</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pic>
        <p:nvPicPr>
          <p:cNvPr id="10"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30234" y="4361116"/>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グループ化 24"/>
          <p:cNvGrpSpPr/>
          <p:nvPr/>
        </p:nvGrpSpPr>
        <p:grpSpPr>
          <a:xfrm>
            <a:off x="7299877" y="4977436"/>
            <a:ext cx="1677087" cy="676910"/>
            <a:chOff x="7382098" y="2373772"/>
            <a:chExt cx="1677087" cy="676910"/>
          </a:xfrm>
        </p:grpSpPr>
        <p:sp>
          <p:nvSpPr>
            <p:cNvPr id="26" name="テキスト ボックス 25"/>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27"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28"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55111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7" name="コンテンツ プレースホルダー 6"/>
          <p:cNvSpPr>
            <a:spLocks noGrp="1"/>
          </p:cNvSpPr>
          <p:nvPr>
            <p:ph idx="1"/>
          </p:nvPr>
        </p:nvSpPr>
        <p:spPr>
          <a:effectLst/>
        </p:spPr>
        <p:txBody>
          <a:bodyPr/>
          <a:lstStyle/>
          <a:p>
            <a:pPr marL="0" indent="0">
              <a:buNone/>
            </a:pPr>
            <a:r>
              <a:rPr lang="ja-JP" altLang="en-US" dirty="0" smtClean="0">
                <a:effectLst>
                  <a:outerShdw blurRad="50800" dist="38100" dir="2700000" algn="tl" rotWithShape="0">
                    <a:prstClr val="black">
                      <a:alpha val="40000"/>
                    </a:prstClr>
                  </a:outerShdw>
                </a:effectLst>
              </a:rPr>
              <a:t>提案</a:t>
            </a:r>
            <a:r>
              <a:rPr lang="ja-JP" altLang="en-US" dirty="0">
                <a:effectLst>
                  <a:outerShdw blurRad="50800" dist="38100" dir="2700000" algn="tl" rotWithShape="0">
                    <a:prstClr val="black">
                      <a:alpha val="40000"/>
                    </a:prstClr>
                  </a:outerShdw>
                </a:effectLst>
              </a:rPr>
              <a:t>システムを適用時の戸別収集：</a:t>
            </a:r>
            <a:endParaRPr lang="en-US" altLang="ja-JP" dirty="0">
              <a:effectLst>
                <a:outerShdw blurRad="50800" dist="38100" dir="2700000" algn="tl" rotWithShape="0">
                  <a:prstClr val="black">
                    <a:alpha val="40000"/>
                  </a:prstClr>
                </a:outerShdw>
              </a:effectLst>
            </a:endParaRPr>
          </a:p>
          <a:p>
            <a:pPr marL="0" indent="0">
              <a:buNone/>
            </a:pPr>
            <a:r>
              <a:rPr lang="ja-JP" altLang="en-US" dirty="0" smtClean="0">
                <a:effectLst>
                  <a:outerShdw blurRad="50800" dist="38100" dir="2700000" algn="tl" rotWithShape="0">
                    <a:prstClr val="black">
                      <a:alpha val="40000"/>
                    </a:prstClr>
                  </a:outerShdw>
                </a:effectLst>
              </a:rPr>
              <a:t>訪問世帯を絞り，経路を短縮することにより業務を効率化</a:t>
            </a:r>
            <a:endParaRPr lang="en-US" altLang="ja-JP" dirty="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17</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pic>
        <p:nvPicPr>
          <p:cNvPr id="12" name="図 11"/>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3641346" y="3952819"/>
            <a:ext cx="841562" cy="841562"/>
          </a:xfrm>
          <a:prstGeom prst="rect">
            <a:avLst/>
          </a:prstGeom>
        </p:spPr>
      </p:pic>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7299877" y="4977436"/>
            <a:ext cx="1677087" cy="676910"/>
            <a:chOff x="7382098" y="2373772"/>
            <a:chExt cx="1677087" cy="676910"/>
          </a:xfrm>
        </p:grpSpPr>
        <p:sp>
          <p:nvSpPr>
            <p:cNvPr id="25" name="テキスト ボックス 24"/>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2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27"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pic>
        <p:nvPicPr>
          <p:cNvPr id="10"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918638" y="4373600"/>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789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7" name="コンテンツ プレースホルダー 6"/>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提案システムを適用時の戸別収集：</a:t>
            </a:r>
            <a:endParaRPr lang="en-US" altLang="ja-JP" dirty="0">
              <a:effectLst>
                <a:outerShdw blurRad="50800" dist="38100" dir="2700000" algn="tl" rotWithShape="0">
                  <a:prstClr val="black">
                    <a:alpha val="40000"/>
                  </a:prstClr>
                </a:outerShdw>
              </a:effectLst>
            </a:endParaRPr>
          </a:p>
          <a:p>
            <a:pPr marL="0" indent="0">
              <a:buNone/>
            </a:pPr>
            <a:r>
              <a:rPr lang="ja-JP" altLang="en-US" dirty="0">
                <a:effectLst>
                  <a:outerShdw blurRad="50800" dist="38100" dir="2700000" algn="tl" rotWithShape="0">
                    <a:prstClr val="black">
                      <a:alpha val="40000"/>
                    </a:prstClr>
                  </a:outerShdw>
                </a:effectLst>
              </a:rPr>
              <a:t>訪問世帯を絞り，経路を短縮することにより業務を効率化</a:t>
            </a:r>
            <a:endParaRPr lang="en-US" altLang="ja-JP" dirty="0">
              <a:effectLst>
                <a:outerShdw blurRad="50800" dist="38100" dir="2700000" algn="tl" rotWithShape="0">
                  <a:prstClr val="black">
                    <a:alpha val="40000"/>
                  </a:prstClr>
                </a:outerShdw>
              </a:effectLst>
            </a:endParaRP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lgn="ctr">
              <a:buNone/>
            </a:pPr>
            <a:r>
              <a:rPr lang="ja-JP" altLang="en-US" dirty="0" smtClean="0">
                <a:effectLst>
                  <a:outerShdw blurRad="50800" dist="38100" dir="2700000" algn="tl" rotWithShape="0">
                    <a:prstClr val="black">
                      <a:alpha val="40000"/>
                    </a:prstClr>
                  </a:outerShdw>
                </a:effectLst>
              </a:rPr>
              <a:t>訪問回数：</a:t>
            </a:r>
            <a:r>
              <a:rPr lang="en-US" altLang="ja-JP" dirty="0" smtClean="0">
                <a:effectLst>
                  <a:outerShdw blurRad="50800" dist="38100" dir="2700000" algn="tl" rotWithShape="0">
                    <a:prstClr val="black">
                      <a:alpha val="40000"/>
                    </a:prstClr>
                  </a:outerShdw>
                </a:effectLst>
              </a:rPr>
              <a:t>2</a:t>
            </a:r>
            <a:r>
              <a:rPr lang="ja-JP" altLang="en-US" dirty="0" smtClean="0">
                <a:effectLst>
                  <a:outerShdw blurRad="50800" dist="38100" dir="2700000" algn="tl" rotWithShape="0">
                    <a:prstClr val="black">
                      <a:alpha val="40000"/>
                    </a:prstClr>
                  </a:outerShdw>
                </a:effectLst>
              </a:rPr>
              <a:t>回</a:t>
            </a:r>
            <a:endParaRPr lang="en-US" altLang="ja-JP" dirty="0">
              <a:effectLst>
                <a:outerShdw blurRad="50800" dist="38100" dir="2700000" algn="tl" rotWithShape="0">
                  <a:prstClr val="black">
                    <a:alpha val="40000"/>
                  </a:prstClr>
                </a:outerShdw>
              </a:effectLst>
            </a:endParaRPr>
          </a:p>
          <a:p>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18</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pic>
        <p:nvPicPr>
          <p:cNvPr id="12" name="図 11"/>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3641346" y="3952819"/>
            <a:ext cx="841562" cy="841562"/>
          </a:xfrm>
          <a:prstGeom prst="rect">
            <a:avLst/>
          </a:prstGeom>
        </p:spPr>
      </p:pic>
      <p:pic>
        <p:nvPicPr>
          <p:cNvPr id="15" name="図 14"/>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6879096" y="3952819"/>
            <a:ext cx="841562" cy="841562"/>
          </a:xfrm>
          <a:prstGeom prst="rect">
            <a:avLst/>
          </a:prstGeom>
        </p:spPr>
      </p:pic>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pic>
        <p:nvPicPr>
          <p:cNvPr id="10"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187581" y="3045659"/>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グループ化 18"/>
          <p:cNvGrpSpPr/>
          <p:nvPr/>
        </p:nvGrpSpPr>
        <p:grpSpPr>
          <a:xfrm>
            <a:off x="7299877" y="4977436"/>
            <a:ext cx="1677087" cy="676910"/>
            <a:chOff x="7382098" y="2373772"/>
            <a:chExt cx="1677087" cy="676910"/>
          </a:xfrm>
        </p:grpSpPr>
        <p:sp>
          <p:nvSpPr>
            <p:cNvPr id="23" name="テキスト ボックス 22"/>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24"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25"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77511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lang="ja-JP" altLang="en-US" dirty="0" smtClean="0"/>
              <a:t>設計</a:t>
            </a:r>
            <a:r>
              <a:rPr lang="ja-JP" altLang="en-US" dirty="0"/>
              <a:t>方針</a:t>
            </a:r>
            <a:endParaRPr kumimoji="1" lang="ja-JP" altLang="en-US" dirty="0"/>
          </a:p>
        </p:txBody>
      </p:sp>
      <p:sp>
        <p:nvSpPr>
          <p:cNvPr id="3" name="コンテンツ プレースホルダー 2"/>
          <p:cNvSpPr>
            <a:spLocks noGrp="1"/>
          </p:cNvSpPr>
          <p:nvPr>
            <p:ph idx="1"/>
          </p:nvPr>
        </p:nvSpPr>
        <p:spPr>
          <a:effectLst/>
        </p:spPr>
        <p:txBody>
          <a:bodyPr>
            <a:normAutofit/>
          </a:bodyPr>
          <a:lstStyle/>
          <a:p>
            <a:pPr marL="0" indent="0" algn="ctr">
              <a:buNone/>
            </a:pPr>
            <a:r>
              <a:rPr lang="ja-JP" altLang="en-US" dirty="0" smtClean="0">
                <a:effectLst>
                  <a:outerShdw blurRad="50800" dist="38100" dir="2700000" algn="tl" rotWithShape="0">
                    <a:prstClr val="black">
                      <a:alpha val="40000"/>
                    </a:prstClr>
                  </a:outerShdw>
                </a:effectLst>
              </a:rPr>
              <a:t>画像転送には収集車・住宅間における通信環境が必要</a:t>
            </a:r>
            <a:endParaRPr lang="en-US" altLang="ja-JP" dirty="0" smtClean="0">
              <a:effectLst>
                <a:outerShdw blurRad="50800" dist="38100" dir="2700000" algn="tl" rotWithShape="0">
                  <a:prstClr val="black">
                    <a:alpha val="40000"/>
                  </a:prstClr>
                </a:outerShdw>
              </a:effectLst>
            </a:endParaRPr>
          </a:p>
          <a:p>
            <a:pPr marL="0" indent="0" algn="ctr">
              <a:buNone/>
            </a:pPr>
            <a:endParaRPr lang="en-US" altLang="ja-JP" dirty="0" smtClean="0"/>
          </a:p>
          <a:p>
            <a:endParaRPr lang="en-US" altLang="ja-JP" dirty="0" smtClean="0"/>
          </a:p>
          <a:p>
            <a:endParaRPr lang="en-US" altLang="ja-JP" dirty="0"/>
          </a:p>
          <a:p>
            <a:endParaRPr lang="en-US" altLang="ja-JP" dirty="0" smtClean="0"/>
          </a:p>
          <a:p>
            <a:pPr marL="0" indent="0" algn="ctr">
              <a:buNone/>
            </a:pPr>
            <a:endParaRPr lang="en-US" altLang="ja-JP" dirty="0" smtClean="0"/>
          </a:p>
          <a:p>
            <a:pPr marL="0" indent="0" algn="ctr">
              <a:buNone/>
            </a:pPr>
            <a:endParaRPr lang="en-US" altLang="ja-JP" dirty="0"/>
          </a:p>
          <a:p>
            <a:pPr marL="0" indent="0" algn="ctr">
              <a:buNone/>
            </a:pPr>
            <a:endParaRPr lang="en-US" altLang="ja-JP" dirty="0" smtClean="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19</a:t>
            </a:fld>
            <a:endParaRPr kumimoji="1" lang="ja-JP" altLang="en-US" dirty="0"/>
          </a:p>
        </p:txBody>
      </p:sp>
      <p:pic>
        <p:nvPicPr>
          <p:cNvPr id="9" name="Picture 4" descr="é¢é£ç»å"/>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803444" y="2597856"/>
            <a:ext cx="973383" cy="651400"/>
          </a:xfrm>
          <a:prstGeom prst="rect">
            <a:avLst/>
          </a:prstGeom>
          <a:noFill/>
          <a:extLst>
            <a:ext uri="{909E8E84-426E-40DD-AFC4-6F175D3DCCD1}">
              <a14:hiddenFill xmlns:a14="http://schemas.microsoft.com/office/drawing/2010/main">
                <a:solidFill>
                  <a:srgbClr val="FFFFFF"/>
                </a:solidFill>
              </a14:hiddenFill>
            </a:ext>
          </a:extLst>
        </p:spPr>
      </p:pic>
      <p:sp>
        <p:nvSpPr>
          <p:cNvPr id="13" name="右カーブ矢印 12"/>
          <p:cNvSpPr/>
          <p:nvPr/>
        </p:nvSpPr>
        <p:spPr>
          <a:xfrm rot="5400000">
            <a:off x="6795560" y="2040129"/>
            <a:ext cx="497356" cy="1148301"/>
          </a:xfrm>
          <a:prstGeom prst="curved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10"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3063" y="2343693"/>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5" name="グループ化 14"/>
          <p:cNvGrpSpPr/>
          <p:nvPr/>
        </p:nvGrpSpPr>
        <p:grpSpPr>
          <a:xfrm>
            <a:off x="7396920" y="2404012"/>
            <a:ext cx="1057445" cy="841562"/>
            <a:chOff x="7543434" y="3593576"/>
            <a:chExt cx="1057445" cy="841562"/>
          </a:xfrm>
        </p:grpSpPr>
        <p:pic>
          <p:nvPicPr>
            <p:cNvPr id="11" name="図 10"/>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4" name="Picture 4" descr="é¢é£ç»å"/>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16" name="二等辺三角形 15"/>
          <p:cNvSpPr/>
          <p:nvPr/>
        </p:nvSpPr>
        <p:spPr>
          <a:xfrm rot="10800000">
            <a:off x="3899465" y="2516506"/>
            <a:ext cx="1345070" cy="418949"/>
          </a:xfrm>
          <a:prstGeom prst="triangle">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角丸四角形 18"/>
          <p:cNvSpPr/>
          <p:nvPr/>
        </p:nvSpPr>
        <p:spPr>
          <a:xfrm>
            <a:off x="123186" y="337276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effectLst>
                  <a:outerShdw blurRad="50800" dist="38100" dir="2700000" algn="tl" rotWithShape="0">
                    <a:prstClr val="black">
                      <a:alpha val="40000"/>
                    </a:prstClr>
                  </a:outerShdw>
                </a:effectLst>
                <a:latin typeface="+mn-ea"/>
              </a:rPr>
              <a:t>低速</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ながらも省電力性、広域性を有する通信規格</a:t>
            </a:r>
            <a:endParaRPr kumimoji="1" lang="en-US" altLang="ja-JP" sz="2400" b="1" dirty="0" smtClean="0">
              <a:solidFill>
                <a:schemeClr val="bg1"/>
              </a:solidFill>
              <a:effectLst>
                <a:outerShdw blurRad="50800" dist="38100" dir="2700000" algn="tl" rotWithShape="0">
                  <a:prstClr val="black">
                    <a:alpha val="40000"/>
                  </a:prstClr>
                </a:outerShdw>
              </a:effectLst>
              <a:latin typeface="+mn-ea"/>
            </a:endParaRPr>
          </a:p>
          <a:p>
            <a:pPr algn="ctr"/>
            <a:r>
              <a:rPr kumimoji="1" lang="en-US" altLang="ja-JP" sz="2400" b="1" dirty="0" smtClean="0">
                <a:solidFill>
                  <a:schemeClr val="bg1"/>
                </a:solidFill>
                <a:effectLst>
                  <a:outerShdw blurRad="50800" dist="38100" dir="2700000" algn="tl" rotWithShape="0">
                    <a:prstClr val="black">
                      <a:alpha val="40000"/>
                    </a:prstClr>
                  </a:outerShdw>
                </a:effectLst>
                <a:latin typeface="+mn-ea"/>
              </a:rPr>
              <a:t>LPWA </a:t>
            </a:r>
            <a:r>
              <a:rPr kumimoji="1" lang="en-US" altLang="ja-JP" b="1" dirty="0" smtClean="0">
                <a:solidFill>
                  <a:schemeClr val="bg1"/>
                </a:solidFill>
                <a:effectLst>
                  <a:outerShdw blurRad="50800" dist="38100" dir="2700000" algn="tl" rotWithShape="0">
                    <a:prstClr val="black">
                      <a:alpha val="40000"/>
                    </a:prstClr>
                  </a:outerShdw>
                </a:effectLst>
                <a:latin typeface="+mn-ea"/>
              </a:rPr>
              <a:t>(Low Power</a:t>
            </a:r>
            <a:r>
              <a:rPr kumimoji="1" lang="ja-JP" altLang="en-US" b="1" dirty="0">
                <a:solidFill>
                  <a:schemeClr val="bg1"/>
                </a:solidFill>
                <a:effectLst>
                  <a:outerShdw blurRad="50800" dist="38100" dir="2700000" algn="tl" rotWithShape="0">
                    <a:prstClr val="black">
                      <a:alpha val="40000"/>
                    </a:prstClr>
                  </a:outerShdw>
                </a:effectLst>
                <a:latin typeface="+mn-ea"/>
              </a:rPr>
              <a:t> </a:t>
            </a:r>
            <a:r>
              <a:rPr kumimoji="1" lang="en-US" altLang="ja-JP" b="1" dirty="0" smtClean="0">
                <a:solidFill>
                  <a:schemeClr val="bg1"/>
                </a:solidFill>
                <a:effectLst>
                  <a:outerShdw blurRad="50800" dist="38100" dir="2700000" algn="tl" rotWithShape="0">
                    <a:prstClr val="black">
                      <a:alpha val="40000"/>
                    </a:prstClr>
                  </a:outerShdw>
                </a:effectLst>
                <a:latin typeface="+mn-ea"/>
              </a:rPr>
              <a:t>Wide Area) </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の</a:t>
            </a:r>
            <a:r>
              <a:rPr kumimoji="1" lang="en-US" altLang="ja-JP" sz="2400" b="1" dirty="0" err="1" smtClean="0">
                <a:solidFill>
                  <a:schemeClr val="bg1"/>
                </a:solidFill>
                <a:effectLst>
                  <a:outerShdw blurRad="50800" dist="38100" dir="2700000" algn="tl" rotWithShape="0">
                    <a:prstClr val="black">
                      <a:alpha val="40000"/>
                    </a:prstClr>
                  </a:outerShdw>
                </a:effectLst>
                <a:latin typeface="+mn-ea"/>
              </a:rPr>
              <a:t>LoRa</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を採用</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sp>
        <p:nvSpPr>
          <p:cNvPr id="17" name="テキスト ボックス 16"/>
          <p:cNvSpPr txBox="1"/>
          <p:nvPr/>
        </p:nvSpPr>
        <p:spPr>
          <a:xfrm>
            <a:off x="1657350" y="3087949"/>
            <a:ext cx="2541080" cy="276999"/>
          </a:xfrm>
          <a:prstGeom prst="rect">
            <a:avLst/>
          </a:prstGeom>
          <a:noFill/>
        </p:spPr>
        <p:txBody>
          <a:bodyPr wrap="none" rtlCol="0">
            <a:spAutoFit/>
          </a:bodyPr>
          <a:lstStyle/>
          <a:p>
            <a:r>
              <a:rPr kumimoji="1" lang="ja-JP" altLang="en-US" sz="1200" dirty="0" smtClean="0">
                <a:hlinkClick r:id="rId7"/>
              </a:rPr>
              <a:t>総務省 “平成</a:t>
            </a:r>
            <a:r>
              <a:rPr kumimoji="1" lang="en-US" altLang="ja-JP" sz="1200" dirty="0" smtClean="0">
                <a:hlinkClick r:id="rId7"/>
              </a:rPr>
              <a:t>24</a:t>
            </a:r>
            <a:r>
              <a:rPr kumimoji="1" lang="ja-JP" altLang="en-US" sz="1200" dirty="0" smtClean="0">
                <a:hlinkClick r:id="rId7"/>
              </a:rPr>
              <a:t>年版 情報通信白書”</a:t>
            </a:r>
            <a:endParaRPr kumimoji="1" lang="ja-JP" altLang="en-US" sz="1200" dirty="0"/>
          </a:p>
        </p:txBody>
      </p:sp>
      <p:sp>
        <p:nvSpPr>
          <p:cNvPr id="18" name="テキスト ボックス 17"/>
          <p:cNvSpPr txBox="1"/>
          <p:nvPr/>
        </p:nvSpPr>
        <p:spPr>
          <a:xfrm>
            <a:off x="265398" y="2267857"/>
            <a:ext cx="4038285" cy="1538883"/>
          </a:xfrm>
          <a:prstGeom prst="rect">
            <a:avLst/>
          </a:prstGeom>
          <a:noFill/>
          <a:effectLst/>
        </p:spPr>
        <p:txBody>
          <a:bodyPr wrap="none" rtlCol="0">
            <a:spAutoFit/>
          </a:bodyPr>
          <a:lstStyle/>
          <a:p>
            <a:r>
              <a:rPr lang="en-US" altLang="ja-JP"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ICT</a:t>
            </a: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を活用した街づくり課題例</a:t>
            </a:r>
            <a:endParaRPr lang="en-US" altLang="ja-JP"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pPr marL="342900" indent="-342900">
              <a:buFont typeface="Wingdings" panose="05000000000000000000" pitchFamily="2" charset="2"/>
              <a:buChar char="u"/>
            </a:pP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導入・運用コスト</a:t>
            </a:r>
            <a:r>
              <a:rPr lang="ja-JP" altLang="en-US" b="1" dirty="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等</a:t>
            </a: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の予算</a:t>
            </a:r>
            <a:endParaRPr lang="en-US" altLang="ja-JP"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pPr marL="342900" indent="-342900">
              <a:buFont typeface="Wingdings" panose="05000000000000000000" pitchFamily="2" charset="2"/>
              <a:buChar char="u"/>
            </a:pP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高齢者</a:t>
            </a:r>
            <a:r>
              <a:rPr lang="ja-JP" altLang="en-US" b="1" dirty="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・年少者でも</a:t>
            </a: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使いやすいか</a:t>
            </a:r>
            <a:endParaRPr lang="en-US" altLang="ja-JP"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pPr marL="800100" lvl="1" indent="-342900">
              <a:buFont typeface="Wingdings" panose="05000000000000000000" pitchFamily="2" charset="2"/>
              <a:buChar char="u"/>
            </a:pPr>
            <a:endParaRPr lang="en-US" altLang="ja-JP" sz="2000" b="1" dirty="0">
              <a:solidFill>
                <a:schemeClr val="tx1">
                  <a:lumMod val="65000"/>
                  <a:lumOff val="35000"/>
                </a:schemeClr>
              </a:solidFill>
              <a:latin typeface="游ゴシック" panose="020B0400000000000000" pitchFamily="50" charset="-128"/>
              <a:ea typeface="游ゴシック" panose="020B0400000000000000" pitchFamily="50" charset="-128"/>
            </a:endParaRPr>
          </a:p>
          <a:p>
            <a:endParaRPr kumimoji="1" lang="ja-JP" altLang="en-US" sz="2000" dirty="0"/>
          </a:p>
        </p:txBody>
      </p:sp>
    </p:spTree>
    <p:extLst>
      <p:ext uri="{BB962C8B-B14F-4D97-AF65-F5344CB8AC3E}">
        <p14:creationId xmlns:p14="http://schemas.microsoft.com/office/powerpoint/2010/main" val="1910500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é¢é£ç»å"/>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artisticPhotocopy/>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304886" y="4381656"/>
            <a:ext cx="568356" cy="50746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t>研究</a:t>
            </a:r>
            <a:r>
              <a:rPr lang="ja-JP" altLang="en-US" dirty="0"/>
              <a:t>背景</a:t>
            </a:r>
            <a:endParaRPr kumimoji="1" lang="ja-JP" altLang="en-US" dirty="0"/>
          </a:p>
        </p:txBody>
      </p:sp>
      <p:sp>
        <p:nvSpPr>
          <p:cNvPr id="3" name="コンテンツ プレースホルダー 2"/>
          <p:cNvSpPr>
            <a:spLocks noGrp="1"/>
          </p:cNvSpPr>
          <p:nvPr>
            <p:ph idx="1"/>
          </p:nvPr>
        </p:nvSpPr>
        <p:spPr>
          <a:xfrm>
            <a:off x="123186" y="1825624"/>
            <a:ext cx="8897628" cy="4351338"/>
          </a:xfrm>
          <a:effectLst/>
        </p:spPr>
        <p:txBody>
          <a:bodyPr>
            <a:normAutofit/>
          </a:bodyPr>
          <a:lstStyle/>
          <a:p>
            <a:pPr marL="0" indent="0" algn="ctr">
              <a:buNone/>
            </a:pPr>
            <a:r>
              <a:rPr lang="ja-JP" altLang="en-US" sz="2400" b="1" dirty="0" smtClean="0">
                <a:solidFill>
                  <a:schemeClr val="tx1">
                    <a:lumMod val="65000"/>
                    <a:lumOff val="35000"/>
                  </a:schemeClr>
                </a:solidFill>
                <a:effectLst>
                  <a:outerShdw blurRad="50800" dist="38100" dir="2700000" algn="tl" rotWithShape="0">
                    <a:prstClr val="black">
                      <a:alpha val="40000"/>
                    </a:prstClr>
                  </a:outerShdw>
                </a:effectLst>
              </a:rPr>
              <a:t>少子高齢化社会に適した家庭ごみ収集方式が導入されつつある</a:t>
            </a:r>
            <a:endParaRPr lang="en-US" altLang="ja-JP" sz="2400" b="1" dirty="0" smtClean="0">
              <a:solidFill>
                <a:schemeClr val="tx1">
                  <a:lumMod val="65000"/>
                  <a:lumOff val="35000"/>
                </a:schemeClr>
              </a:solidFill>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2</a:t>
            </a:fld>
            <a:endParaRPr kumimoji="1" lang="ja-JP" altLang="en-US" dirty="0"/>
          </a:p>
        </p:txBody>
      </p:sp>
      <p:sp>
        <p:nvSpPr>
          <p:cNvPr id="7" name="角丸四角形 6"/>
          <p:cNvSpPr/>
          <p:nvPr/>
        </p:nvSpPr>
        <p:spPr>
          <a:xfrm>
            <a:off x="123186" y="2489813"/>
            <a:ext cx="4397026" cy="929727"/>
          </a:xfrm>
          <a:prstGeom prst="roundRect">
            <a:avLst/>
          </a:prstGeom>
          <a:noFill/>
          <a:ln w="19050">
            <a:solidFill>
              <a:srgbClr val="FF9900"/>
            </a:solidFill>
          </a:ln>
          <a:effectLst>
            <a:glow>
              <a:schemeClr val="accent2">
                <a:satMod val="175000"/>
              </a:schemeClr>
            </a:glow>
            <a:softEdge rad="0"/>
          </a:effectLst>
          <a:scene3d>
            <a:camera prst="orthographicFront"/>
            <a:lightRig rig="threePt" dir="t"/>
          </a:scene3d>
          <a:sp3d prstMaterial="matte">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rgbClr val="FF9900"/>
                </a:solidFill>
                <a:effectLst>
                  <a:outerShdw blurRad="50800" dist="38100" dir="2700000" algn="tl" rotWithShape="0">
                    <a:prstClr val="black">
                      <a:alpha val="40000"/>
                    </a:prstClr>
                  </a:outerShdw>
                </a:effectLst>
                <a:latin typeface="+mn-ea"/>
              </a:rPr>
              <a:t>ごみステーション方式</a:t>
            </a:r>
            <a:endParaRPr kumimoji="1" lang="en-US" altLang="ja-JP" sz="2000" b="1" dirty="0" smtClean="0">
              <a:solidFill>
                <a:srgbClr val="FF9900"/>
              </a:solidFill>
              <a:effectLst>
                <a:outerShdw blurRad="50800" dist="38100" dir="2700000" algn="tl" rotWithShape="0">
                  <a:prstClr val="black">
                    <a:alpha val="40000"/>
                  </a:prstClr>
                </a:outerShdw>
              </a:effectLst>
              <a:latin typeface="+mn-ea"/>
            </a:endParaRPr>
          </a:p>
        </p:txBody>
      </p:sp>
      <p:sp>
        <p:nvSpPr>
          <p:cNvPr id="8" name="角丸四角形 7"/>
          <p:cNvSpPr/>
          <p:nvPr/>
        </p:nvSpPr>
        <p:spPr>
          <a:xfrm>
            <a:off x="4633509" y="2489813"/>
            <a:ext cx="4387305" cy="934706"/>
          </a:xfrm>
          <a:prstGeom prst="roundRect">
            <a:avLst/>
          </a:prstGeom>
          <a:noFill/>
          <a:ln w="19050">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rgbClr val="FF9900"/>
                </a:solidFill>
                <a:effectLst>
                  <a:outerShdw blurRad="50800" dist="38100" dir="2700000" algn="tl" rotWithShape="0">
                    <a:prstClr val="black">
                      <a:alpha val="40000"/>
                    </a:prstClr>
                  </a:outerShdw>
                </a:effectLst>
                <a:latin typeface="+mn-ea"/>
              </a:rPr>
              <a:t>戸別収集方式</a:t>
            </a:r>
            <a:endParaRPr kumimoji="1" lang="en-US" altLang="ja-JP" sz="2000" b="1" dirty="0" smtClean="0">
              <a:solidFill>
                <a:srgbClr val="FF9900"/>
              </a:solidFill>
              <a:effectLst>
                <a:outerShdw blurRad="50800" dist="38100" dir="2700000" algn="tl" rotWithShape="0">
                  <a:prstClr val="black">
                    <a:alpha val="40000"/>
                  </a:prstClr>
                </a:outerShdw>
              </a:effectLst>
              <a:latin typeface="+mn-ea"/>
            </a:endParaRPr>
          </a:p>
        </p:txBody>
      </p:sp>
      <p:pic>
        <p:nvPicPr>
          <p:cNvPr id="13" name="図 12"/>
          <p:cNvPicPr>
            <a:picLocks noChangeAspect="1"/>
          </p:cNvPicPr>
          <p:nvPr/>
        </p:nvPicPr>
        <p:blipFill>
          <a:blip r:embed="rId4" cstate="print">
            <a:duotone>
              <a:prstClr val="black"/>
              <a:srgbClr val="D9C3A5">
                <a:tint val="50000"/>
                <a:satMod val="180000"/>
              </a:srgbClr>
            </a:duotone>
            <a:extLst>
              <a:ext uri="{BEBA8EAE-BF5A-486C-A8C5-ECC9F3942E4B}">
                <a14:imgProps xmlns:a14="http://schemas.microsoft.com/office/drawing/2010/main">
                  <a14:imgLayer r:embed="rId5">
                    <a14:imgEffect>
                      <a14:artisticFilmGrain/>
                    </a14:imgEffect>
                  </a14:imgLayer>
                </a14:imgProps>
              </a:ext>
              <a:ext uri="{28A0092B-C50C-407E-A947-70E740481C1C}">
                <a14:useLocalDpi xmlns:a14="http://schemas.microsoft.com/office/drawing/2010/main" val="0"/>
              </a:ext>
            </a:extLst>
          </a:blip>
          <a:stretch>
            <a:fillRect/>
          </a:stretch>
        </p:blipFill>
        <p:spPr>
          <a:xfrm>
            <a:off x="9452461" y="3134298"/>
            <a:ext cx="841562" cy="841562"/>
          </a:xfrm>
          <a:prstGeom prst="rect">
            <a:avLst/>
          </a:prstGeom>
        </p:spPr>
      </p:pic>
      <p:sp>
        <p:nvSpPr>
          <p:cNvPr id="11" name="角丸四角形 10"/>
          <p:cNvSpPr/>
          <p:nvPr/>
        </p:nvSpPr>
        <p:spPr>
          <a:xfrm>
            <a:off x="123186" y="2248032"/>
            <a:ext cx="2333143" cy="312772"/>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effectLst>
                  <a:outerShdw blurRad="50800" dist="38100" dir="2700000" algn="tl" rotWithShape="0">
                    <a:prstClr val="black">
                      <a:alpha val="40000"/>
                    </a:prstClr>
                  </a:outerShdw>
                </a:effectLst>
              </a:rPr>
              <a:t>現状</a:t>
            </a:r>
            <a:r>
              <a:rPr kumimoji="1" lang="ja-JP" altLang="en-US" b="1" dirty="0" smtClean="0">
                <a:effectLst>
                  <a:outerShdw blurRad="50800" dist="38100" dir="2700000" algn="tl" rotWithShape="0">
                    <a:prstClr val="black">
                      <a:alpha val="40000"/>
                    </a:prstClr>
                  </a:outerShdw>
                </a:effectLst>
              </a:rPr>
              <a:t>の多くの自治体</a:t>
            </a:r>
            <a:endParaRPr kumimoji="1" lang="ja-JP" altLang="en-US" b="1" dirty="0">
              <a:effectLst>
                <a:outerShdw blurRad="50800" dist="38100" dir="2700000" algn="tl" rotWithShape="0">
                  <a:prstClr val="black">
                    <a:alpha val="40000"/>
                  </a:prstClr>
                </a:outerShdw>
              </a:effectLst>
            </a:endParaRPr>
          </a:p>
        </p:txBody>
      </p:sp>
      <p:sp>
        <p:nvSpPr>
          <p:cNvPr id="16" name="角丸四角形 15"/>
          <p:cNvSpPr/>
          <p:nvPr/>
        </p:nvSpPr>
        <p:spPr>
          <a:xfrm>
            <a:off x="4633509" y="2248032"/>
            <a:ext cx="2333143" cy="312772"/>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effectLst>
                  <a:outerShdw blurRad="50800" dist="38100" dir="2700000" algn="tl" rotWithShape="0">
                    <a:prstClr val="black">
                      <a:alpha val="40000"/>
                    </a:prstClr>
                  </a:outerShdw>
                </a:effectLst>
              </a:rPr>
              <a:t>箕面市など</a:t>
            </a:r>
          </a:p>
        </p:txBody>
      </p:sp>
    </p:spTree>
    <p:extLst>
      <p:ext uri="{BB962C8B-B14F-4D97-AF65-F5344CB8AC3E}">
        <p14:creationId xmlns:p14="http://schemas.microsoft.com/office/powerpoint/2010/main" val="2629028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lang="ja-JP" altLang="en-US" dirty="0" smtClean="0"/>
              <a:t>設計</a:t>
            </a:r>
            <a:r>
              <a:rPr lang="ja-JP" altLang="en-US" dirty="0"/>
              <a:t>方針</a:t>
            </a:r>
            <a:endParaRPr kumimoji="1" lang="ja-JP" altLang="en-US" dirty="0"/>
          </a:p>
        </p:txBody>
      </p:sp>
      <p:sp>
        <p:nvSpPr>
          <p:cNvPr id="3" name="コンテンツ プレースホルダー 2"/>
          <p:cNvSpPr>
            <a:spLocks noGrp="1"/>
          </p:cNvSpPr>
          <p:nvPr>
            <p:ph idx="1"/>
          </p:nvPr>
        </p:nvSpPr>
        <p:spPr>
          <a:effectLst/>
        </p:spPr>
        <p:txBody>
          <a:bodyPr>
            <a:normAutofit/>
          </a:bodyPr>
          <a:lstStyle/>
          <a:p>
            <a:pPr marL="0" indent="0" algn="ctr">
              <a:buNone/>
            </a:pPr>
            <a:r>
              <a:rPr lang="ja-JP" altLang="en-US" dirty="0" smtClean="0">
                <a:effectLst>
                  <a:outerShdw blurRad="50800" dist="38100" dir="2700000" algn="tl" rotWithShape="0">
                    <a:prstClr val="black">
                      <a:alpha val="40000"/>
                    </a:prstClr>
                  </a:outerShdw>
                </a:effectLst>
              </a:rPr>
              <a:t>画像転送には収集車・住宅間における通信環境が必要</a:t>
            </a:r>
            <a:endParaRPr lang="en-US" altLang="ja-JP" dirty="0" smtClean="0">
              <a:effectLst>
                <a:outerShdw blurRad="50800" dist="38100" dir="2700000" algn="tl" rotWithShape="0">
                  <a:prstClr val="black">
                    <a:alpha val="40000"/>
                  </a:prstClr>
                </a:outerShdw>
              </a:effectLst>
            </a:endParaRPr>
          </a:p>
          <a:p>
            <a:pPr marL="0" indent="0" algn="ctr">
              <a:buNone/>
            </a:pPr>
            <a:endParaRPr lang="en-US" altLang="ja-JP" dirty="0" smtClean="0"/>
          </a:p>
          <a:p>
            <a:endParaRPr lang="en-US" altLang="ja-JP" dirty="0" smtClean="0"/>
          </a:p>
          <a:p>
            <a:endParaRPr lang="en-US" altLang="ja-JP" dirty="0"/>
          </a:p>
          <a:p>
            <a:endParaRPr lang="en-US" altLang="ja-JP" dirty="0" smtClean="0"/>
          </a:p>
          <a:p>
            <a:pPr marL="0" indent="0" algn="ctr">
              <a:buNone/>
            </a:pPr>
            <a:endParaRPr lang="en-US" altLang="ja-JP" dirty="0" smtClean="0"/>
          </a:p>
          <a:p>
            <a:pPr marL="0" indent="0" algn="ctr">
              <a:buNone/>
            </a:pPr>
            <a:endParaRPr lang="en-US" altLang="ja-JP" dirty="0"/>
          </a:p>
          <a:p>
            <a:pPr marL="0" indent="0" algn="ctr">
              <a:buNone/>
            </a:pPr>
            <a:endParaRPr lang="en-US" altLang="ja-JP" dirty="0" smtClean="0">
              <a:effectLst>
                <a:outerShdw blurRad="50800" dist="38100" dir="2700000" algn="tl" rotWithShape="0">
                  <a:prstClr val="black">
                    <a:alpha val="40000"/>
                  </a:prstClr>
                </a:outerShdw>
              </a:effectLst>
            </a:endParaRPr>
          </a:p>
          <a:p>
            <a:pPr marL="0" indent="0" algn="ctr">
              <a:buNone/>
            </a:pPr>
            <a:r>
              <a:rPr lang="en-US" altLang="ja-JP" dirty="0" smtClean="0">
                <a:effectLst>
                  <a:outerShdw blurRad="50800" dist="38100" dir="2700000" algn="tl" rotWithShape="0">
                    <a:prstClr val="black">
                      <a:alpha val="40000"/>
                    </a:prstClr>
                  </a:outerShdw>
                </a:effectLst>
              </a:rPr>
              <a:t>LPWA</a:t>
            </a:r>
            <a:r>
              <a:rPr lang="ja-JP" altLang="en-US" dirty="0" smtClean="0">
                <a:effectLst>
                  <a:outerShdw blurRad="50800" dist="38100" dir="2700000" algn="tl" rotWithShape="0">
                    <a:prstClr val="black">
                      <a:alpha val="40000"/>
                    </a:prstClr>
                  </a:outerShdw>
                </a:effectLst>
              </a:rPr>
              <a:t>の低速通信を有効活用したゴミ収集支援システムを実現</a:t>
            </a:r>
            <a:endParaRPr lang="en-US" altLang="ja-JP" dirty="0" smtClean="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20</a:t>
            </a:fld>
            <a:endParaRPr kumimoji="1" lang="ja-JP" altLang="en-US" dirty="0"/>
          </a:p>
        </p:txBody>
      </p:sp>
      <p:pic>
        <p:nvPicPr>
          <p:cNvPr id="9" name="Picture 4" descr="é¢é£ç»å"/>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803444" y="2597856"/>
            <a:ext cx="973383" cy="651400"/>
          </a:xfrm>
          <a:prstGeom prst="rect">
            <a:avLst/>
          </a:prstGeom>
          <a:noFill/>
          <a:extLst>
            <a:ext uri="{909E8E84-426E-40DD-AFC4-6F175D3DCCD1}">
              <a14:hiddenFill xmlns:a14="http://schemas.microsoft.com/office/drawing/2010/main">
                <a:solidFill>
                  <a:srgbClr val="FFFFFF"/>
                </a:solidFill>
              </a14:hiddenFill>
            </a:ext>
          </a:extLst>
        </p:spPr>
      </p:pic>
      <p:sp>
        <p:nvSpPr>
          <p:cNvPr id="13" name="右カーブ矢印 12"/>
          <p:cNvSpPr/>
          <p:nvPr/>
        </p:nvSpPr>
        <p:spPr>
          <a:xfrm rot="5400000">
            <a:off x="6795560" y="2040129"/>
            <a:ext cx="497356" cy="1148301"/>
          </a:xfrm>
          <a:prstGeom prst="curved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10"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3063" y="2343693"/>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5" name="グループ化 14"/>
          <p:cNvGrpSpPr/>
          <p:nvPr/>
        </p:nvGrpSpPr>
        <p:grpSpPr>
          <a:xfrm>
            <a:off x="7396920" y="2404012"/>
            <a:ext cx="1057445" cy="841562"/>
            <a:chOff x="7543434" y="3593576"/>
            <a:chExt cx="1057445" cy="841562"/>
          </a:xfrm>
        </p:grpSpPr>
        <p:pic>
          <p:nvPicPr>
            <p:cNvPr id="11" name="図 10"/>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4" name="Picture 4" descr="é¢é£ç»å"/>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16" name="二等辺三角形 15"/>
          <p:cNvSpPr/>
          <p:nvPr/>
        </p:nvSpPr>
        <p:spPr>
          <a:xfrm rot="10800000">
            <a:off x="3899465" y="2516506"/>
            <a:ext cx="1345070" cy="418949"/>
          </a:xfrm>
          <a:prstGeom prst="triangle">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265398" y="2267857"/>
            <a:ext cx="4038285" cy="1538883"/>
          </a:xfrm>
          <a:prstGeom prst="rect">
            <a:avLst/>
          </a:prstGeom>
          <a:noFill/>
          <a:effectLst/>
        </p:spPr>
        <p:txBody>
          <a:bodyPr wrap="none" rtlCol="0">
            <a:spAutoFit/>
          </a:bodyPr>
          <a:lstStyle/>
          <a:p>
            <a:r>
              <a:rPr lang="en-US" altLang="ja-JP"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ICT</a:t>
            </a: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を活用した街づくり課題例</a:t>
            </a:r>
            <a:endParaRPr lang="en-US" altLang="ja-JP"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pPr marL="342900" indent="-342900">
              <a:buFont typeface="Wingdings" panose="05000000000000000000" pitchFamily="2" charset="2"/>
              <a:buChar char="u"/>
            </a:pP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導入・運用コスト</a:t>
            </a:r>
            <a:r>
              <a:rPr lang="ja-JP" altLang="en-US" b="1" dirty="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等</a:t>
            </a: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の予算</a:t>
            </a:r>
            <a:endParaRPr lang="en-US" altLang="ja-JP"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pPr marL="342900" indent="-342900">
              <a:buFont typeface="Wingdings" panose="05000000000000000000" pitchFamily="2" charset="2"/>
              <a:buChar char="u"/>
            </a:pP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高齢者</a:t>
            </a:r>
            <a:r>
              <a:rPr lang="ja-JP" altLang="en-US" b="1" dirty="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・年少者でも</a:t>
            </a:r>
            <a:r>
              <a:rPr lang="ja-JP" altLang="en-US"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使いやすいか</a:t>
            </a:r>
            <a:endParaRPr lang="en-US" altLang="ja-JP" b="1" dirty="0" smtClean="0">
              <a:solidFill>
                <a:schemeClr val="tx1">
                  <a:lumMod val="65000"/>
                  <a:lumOff val="35000"/>
                </a:schemeClr>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pPr marL="800100" lvl="1" indent="-342900">
              <a:buFont typeface="Wingdings" panose="05000000000000000000" pitchFamily="2" charset="2"/>
              <a:buChar char="u"/>
            </a:pPr>
            <a:endParaRPr lang="en-US" altLang="ja-JP" sz="2000" b="1" dirty="0">
              <a:solidFill>
                <a:schemeClr val="tx1">
                  <a:lumMod val="65000"/>
                  <a:lumOff val="35000"/>
                </a:schemeClr>
              </a:solidFill>
              <a:latin typeface="游ゴシック" panose="020B0400000000000000" pitchFamily="50" charset="-128"/>
              <a:ea typeface="游ゴシック" panose="020B0400000000000000" pitchFamily="50" charset="-128"/>
            </a:endParaRPr>
          </a:p>
          <a:p>
            <a:endParaRPr kumimoji="1" lang="ja-JP" altLang="en-US" sz="2000" dirty="0"/>
          </a:p>
        </p:txBody>
      </p:sp>
      <p:sp>
        <p:nvSpPr>
          <p:cNvPr id="19" name="角丸四角形 18"/>
          <p:cNvSpPr/>
          <p:nvPr/>
        </p:nvSpPr>
        <p:spPr>
          <a:xfrm>
            <a:off x="123186" y="337276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effectLst>
                  <a:outerShdw blurRad="50800" dist="38100" dir="2700000" algn="tl" rotWithShape="0">
                    <a:prstClr val="black">
                      <a:alpha val="40000"/>
                    </a:prstClr>
                  </a:outerShdw>
                </a:effectLst>
                <a:latin typeface="+mn-ea"/>
              </a:rPr>
              <a:t>低速</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ながらも省電力性、広域性を有する通信規格</a:t>
            </a:r>
            <a:endParaRPr kumimoji="1" lang="en-US" altLang="ja-JP" sz="2400" b="1" dirty="0" smtClean="0">
              <a:solidFill>
                <a:schemeClr val="bg1"/>
              </a:solidFill>
              <a:effectLst>
                <a:outerShdw blurRad="50800" dist="38100" dir="2700000" algn="tl" rotWithShape="0">
                  <a:prstClr val="black">
                    <a:alpha val="40000"/>
                  </a:prstClr>
                </a:outerShdw>
              </a:effectLst>
              <a:latin typeface="+mn-ea"/>
            </a:endParaRPr>
          </a:p>
          <a:p>
            <a:pPr algn="ctr"/>
            <a:r>
              <a:rPr kumimoji="1" lang="en-US" altLang="ja-JP" sz="2400" b="1" dirty="0" smtClean="0">
                <a:solidFill>
                  <a:schemeClr val="bg1"/>
                </a:solidFill>
                <a:effectLst>
                  <a:outerShdw blurRad="50800" dist="38100" dir="2700000" algn="tl" rotWithShape="0">
                    <a:prstClr val="black">
                      <a:alpha val="40000"/>
                    </a:prstClr>
                  </a:outerShdw>
                </a:effectLst>
                <a:latin typeface="+mn-ea"/>
              </a:rPr>
              <a:t>LPWA </a:t>
            </a:r>
            <a:r>
              <a:rPr kumimoji="1" lang="en-US" altLang="ja-JP" b="1" dirty="0" smtClean="0">
                <a:solidFill>
                  <a:schemeClr val="bg1"/>
                </a:solidFill>
                <a:effectLst>
                  <a:outerShdw blurRad="50800" dist="38100" dir="2700000" algn="tl" rotWithShape="0">
                    <a:prstClr val="black">
                      <a:alpha val="40000"/>
                    </a:prstClr>
                  </a:outerShdw>
                </a:effectLst>
                <a:latin typeface="+mn-ea"/>
              </a:rPr>
              <a:t>(Low Power</a:t>
            </a:r>
            <a:r>
              <a:rPr kumimoji="1" lang="ja-JP" altLang="en-US" b="1" dirty="0">
                <a:solidFill>
                  <a:schemeClr val="bg1"/>
                </a:solidFill>
                <a:effectLst>
                  <a:outerShdw blurRad="50800" dist="38100" dir="2700000" algn="tl" rotWithShape="0">
                    <a:prstClr val="black">
                      <a:alpha val="40000"/>
                    </a:prstClr>
                  </a:outerShdw>
                </a:effectLst>
                <a:latin typeface="+mn-ea"/>
              </a:rPr>
              <a:t> </a:t>
            </a:r>
            <a:r>
              <a:rPr kumimoji="1" lang="en-US" altLang="ja-JP" b="1" dirty="0" smtClean="0">
                <a:solidFill>
                  <a:schemeClr val="bg1"/>
                </a:solidFill>
                <a:effectLst>
                  <a:outerShdw blurRad="50800" dist="38100" dir="2700000" algn="tl" rotWithShape="0">
                    <a:prstClr val="black">
                      <a:alpha val="40000"/>
                    </a:prstClr>
                  </a:outerShdw>
                </a:effectLst>
                <a:latin typeface="+mn-ea"/>
              </a:rPr>
              <a:t>Wide Area) </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の</a:t>
            </a:r>
            <a:r>
              <a:rPr kumimoji="1" lang="en-US" altLang="ja-JP" sz="2400" b="1" dirty="0" err="1" smtClean="0">
                <a:solidFill>
                  <a:schemeClr val="bg1"/>
                </a:solidFill>
                <a:effectLst>
                  <a:outerShdw blurRad="50800" dist="38100" dir="2700000" algn="tl" rotWithShape="0">
                    <a:prstClr val="black">
                      <a:alpha val="40000"/>
                    </a:prstClr>
                  </a:outerShdw>
                </a:effectLst>
                <a:latin typeface="+mn-ea"/>
              </a:rPr>
              <a:t>LoRa</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を採用</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sp>
        <p:nvSpPr>
          <p:cNvPr id="20" name="テキスト ボックス 19"/>
          <p:cNvSpPr txBox="1"/>
          <p:nvPr/>
        </p:nvSpPr>
        <p:spPr>
          <a:xfrm>
            <a:off x="1657350" y="3087949"/>
            <a:ext cx="2541080" cy="276999"/>
          </a:xfrm>
          <a:prstGeom prst="rect">
            <a:avLst/>
          </a:prstGeom>
          <a:noFill/>
        </p:spPr>
        <p:txBody>
          <a:bodyPr wrap="none" rtlCol="0">
            <a:spAutoFit/>
          </a:bodyPr>
          <a:lstStyle/>
          <a:p>
            <a:r>
              <a:rPr kumimoji="1" lang="ja-JP" altLang="en-US" sz="1200" dirty="0" smtClean="0">
                <a:hlinkClick r:id="rId7"/>
              </a:rPr>
              <a:t>総務省 “平成</a:t>
            </a:r>
            <a:r>
              <a:rPr kumimoji="1" lang="en-US" altLang="ja-JP" sz="1200" dirty="0" smtClean="0">
                <a:hlinkClick r:id="rId7"/>
              </a:rPr>
              <a:t>24</a:t>
            </a:r>
            <a:r>
              <a:rPr kumimoji="1" lang="ja-JP" altLang="en-US" sz="1200" dirty="0" smtClean="0">
                <a:hlinkClick r:id="rId7"/>
              </a:rPr>
              <a:t>年版 情報通信白書”</a:t>
            </a:r>
            <a:endParaRPr kumimoji="1" lang="ja-JP" altLang="en-US" sz="1200" dirty="0"/>
          </a:p>
        </p:txBody>
      </p:sp>
      <p:sp>
        <p:nvSpPr>
          <p:cNvPr id="30" name="ホームベース 29"/>
          <p:cNvSpPr/>
          <p:nvPr/>
        </p:nvSpPr>
        <p:spPr>
          <a:xfrm>
            <a:off x="4626299" y="4474081"/>
            <a:ext cx="4508875" cy="426881"/>
          </a:xfrm>
          <a:prstGeom prst="homePlate">
            <a:avLst>
              <a:gd name="adj" fmla="val 65034"/>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b="1" dirty="0" smtClean="0">
                <a:effectLst>
                  <a:outerShdw blurRad="50800" dist="38100" dir="2700000" algn="tl" rotWithShape="0">
                    <a:prstClr val="black">
                      <a:alpha val="40000"/>
                    </a:prstClr>
                  </a:outerShdw>
                </a:effectLst>
              </a:rPr>
              <a:t>	</a:t>
            </a:r>
            <a:r>
              <a:rPr kumimoji="1" lang="en-US" altLang="ja-JP" sz="2000" b="1" dirty="0" smtClean="0">
                <a:effectLst>
                  <a:outerShdw blurRad="50800" dist="38100" dir="2700000" algn="tl" rotWithShape="0">
                    <a:prstClr val="black">
                      <a:alpha val="40000"/>
                    </a:prstClr>
                  </a:outerShdw>
                </a:effectLst>
                <a:latin typeface="+mn-ea"/>
              </a:rPr>
              <a:t>1.</a:t>
            </a:r>
            <a:r>
              <a:rPr kumimoji="1" lang="ja-JP" altLang="en-US" sz="2000" b="1" dirty="0" smtClean="0">
                <a:effectLst>
                  <a:outerShdw blurRad="50800" dist="38100" dir="2700000" algn="tl" rotWithShape="0">
                    <a:prstClr val="black">
                      <a:alpha val="40000"/>
                    </a:prstClr>
                  </a:outerShdw>
                </a:effectLst>
                <a:latin typeface="+mn-ea"/>
              </a:rPr>
              <a:t> </a:t>
            </a:r>
            <a:r>
              <a:rPr kumimoji="1" lang="en-US" altLang="ja-JP" sz="2000" b="1" dirty="0" smtClean="0">
                <a:effectLst>
                  <a:outerShdw blurRad="50800" dist="38100" dir="2700000" algn="tl" rotWithShape="0">
                    <a:prstClr val="black">
                      <a:alpha val="40000"/>
                    </a:prstClr>
                  </a:outerShdw>
                </a:effectLst>
                <a:latin typeface="+mn-ea"/>
              </a:rPr>
              <a:t>Area</a:t>
            </a:r>
            <a:r>
              <a:rPr kumimoji="1" lang="ja-JP" altLang="en-US" sz="2000" b="1" dirty="0" smtClean="0">
                <a:effectLst>
                  <a:outerShdw blurRad="50800" dist="38100" dir="2700000" algn="tl" rotWithShape="0">
                    <a:prstClr val="black">
                      <a:alpha val="40000"/>
                    </a:prstClr>
                  </a:outerShdw>
                </a:effectLst>
                <a:latin typeface="+mn-ea"/>
              </a:rPr>
              <a:t> </a:t>
            </a:r>
            <a:r>
              <a:rPr kumimoji="1" lang="en-US" altLang="ja-JP" sz="2000" b="1" dirty="0" smtClean="0">
                <a:effectLst>
                  <a:outerShdw blurRad="50800" dist="38100" dir="2700000" algn="tl" rotWithShape="0">
                    <a:prstClr val="black">
                      <a:alpha val="40000"/>
                    </a:prstClr>
                  </a:outerShdw>
                </a:effectLst>
                <a:latin typeface="+mn-ea"/>
              </a:rPr>
              <a:t>Filtering</a:t>
            </a:r>
            <a:endParaRPr kumimoji="1" lang="ja-JP" altLang="en-US" sz="2000" b="1" dirty="0">
              <a:effectLst>
                <a:outerShdw blurRad="50800" dist="38100" dir="2700000" algn="tl" rotWithShape="0">
                  <a:prstClr val="black">
                    <a:alpha val="40000"/>
                  </a:prstClr>
                </a:outerShdw>
              </a:effectLst>
              <a:latin typeface="+mn-ea"/>
            </a:endParaRPr>
          </a:p>
        </p:txBody>
      </p:sp>
      <p:sp>
        <p:nvSpPr>
          <p:cNvPr id="29" name="ホームベース 28"/>
          <p:cNvSpPr/>
          <p:nvPr/>
        </p:nvSpPr>
        <p:spPr>
          <a:xfrm>
            <a:off x="4626300" y="4896217"/>
            <a:ext cx="4508874" cy="417393"/>
          </a:xfrm>
          <a:prstGeom prst="homePlate">
            <a:avLst>
              <a:gd name="adj" fmla="val 65034"/>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t>	</a:t>
            </a:r>
            <a:r>
              <a:rPr kumimoji="1" lang="en-US" altLang="ja-JP" sz="2000" dirty="0" smtClean="0">
                <a:effectLst>
                  <a:outerShdw blurRad="50800" dist="38100" dir="2700000" algn="tl" rotWithShape="0">
                    <a:prstClr val="black">
                      <a:alpha val="40000"/>
                    </a:prstClr>
                  </a:outerShdw>
                </a:effectLst>
              </a:rPr>
              <a:t>2.</a:t>
            </a:r>
            <a:r>
              <a:rPr kumimoji="1" lang="ja-JP" altLang="en-US" sz="2000" dirty="0" smtClean="0">
                <a:effectLst>
                  <a:outerShdw blurRad="50800" dist="38100" dir="2700000" algn="tl" rotWithShape="0">
                    <a:prstClr val="black">
                      <a:alpha val="40000"/>
                    </a:prstClr>
                  </a:outerShdw>
                </a:effectLst>
              </a:rPr>
              <a:t> </a:t>
            </a:r>
            <a:r>
              <a:rPr kumimoji="1" lang="en-US" altLang="ja-JP" sz="2000" b="1" dirty="0" smtClean="0">
                <a:effectLst>
                  <a:outerShdw blurRad="50800" dist="38100" dir="2700000" algn="tl" rotWithShape="0">
                    <a:prstClr val="black">
                      <a:alpha val="40000"/>
                    </a:prstClr>
                  </a:outerShdw>
                </a:effectLst>
              </a:rPr>
              <a:t>EDF</a:t>
            </a:r>
            <a:r>
              <a:rPr kumimoji="1" lang="ja-JP" altLang="en-US" sz="2000" b="1" dirty="0" smtClean="0">
                <a:effectLst>
                  <a:outerShdw blurRad="50800" dist="38100" dir="2700000" algn="tl" rotWithShape="0">
                    <a:prstClr val="black">
                      <a:alpha val="40000"/>
                    </a:prstClr>
                  </a:outerShdw>
                </a:effectLst>
              </a:rPr>
              <a:t>スケジューリング</a:t>
            </a:r>
            <a:endParaRPr kumimoji="1" lang="ja-JP" altLang="en-US" sz="2000" b="1" dirty="0">
              <a:effectLst>
                <a:outerShdw blurRad="50800" dist="38100" dir="2700000" algn="tl" rotWithShape="0">
                  <a:prstClr val="black">
                    <a:alpha val="40000"/>
                  </a:prstClr>
                </a:outerShdw>
              </a:effectLst>
            </a:endParaRPr>
          </a:p>
        </p:txBody>
      </p:sp>
      <p:sp>
        <p:nvSpPr>
          <p:cNvPr id="31" name="ホームベース 30"/>
          <p:cNvSpPr/>
          <p:nvPr/>
        </p:nvSpPr>
        <p:spPr>
          <a:xfrm>
            <a:off x="8825" y="4478825"/>
            <a:ext cx="5166272" cy="834785"/>
          </a:xfrm>
          <a:prstGeom prst="homePlate">
            <a:avLst>
              <a:gd name="adj" fmla="val 65034"/>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rPr>
              <a:t>優先通信方式</a:t>
            </a:r>
            <a:endParaRPr kumimoji="1" lang="ja-JP" altLang="en-US" sz="2400" b="1"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42124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LoRa</a:t>
            </a:r>
            <a:r>
              <a:rPr kumimoji="1" lang="ja-JP" altLang="en-US" dirty="0" smtClean="0"/>
              <a:t>による通信環境の構築</a:t>
            </a:r>
            <a:endParaRPr kumimoji="1" lang="ja-JP" altLang="en-US" dirty="0"/>
          </a:p>
        </p:txBody>
      </p:sp>
      <p:sp>
        <p:nvSpPr>
          <p:cNvPr id="7" name="コンテンツ プレースホルダー 6"/>
          <p:cNvSpPr>
            <a:spLocks noGrp="1"/>
          </p:cNvSpPr>
          <p:nvPr>
            <p:ph idx="1"/>
          </p:nvPr>
        </p:nvSpPr>
        <p:spPr>
          <a:effectLst/>
        </p:spPr>
        <p:txBody>
          <a:bodyPr/>
          <a:lstStyle/>
          <a:p>
            <a:pPr marL="0" indent="0">
              <a:buNone/>
            </a:pPr>
            <a:r>
              <a:rPr lang="en-US" altLang="ja-JP" dirty="0" err="1" smtClean="0">
                <a:solidFill>
                  <a:srgbClr val="FF9900"/>
                </a:solidFill>
                <a:effectLst>
                  <a:outerShdw blurRad="50800" dist="38100" dir="2700000" algn="tl" rotWithShape="0">
                    <a:prstClr val="black">
                      <a:alpha val="40000"/>
                    </a:prstClr>
                  </a:outerShdw>
                </a:effectLst>
              </a:rPr>
              <a:t>LoRa</a:t>
            </a:r>
            <a:r>
              <a:rPr lang="en-US" altLang="ja-JP" dirty="0" smtClean="0">
                <a:solidFill>
                  <a:srgbClr val="FF9900"/>
                </a:solidFill>
                <a:effectLst>
                  <a:outerShdw blurRad="50800" dist="38100" dir="2700000" algn="tl" rotWithShape="0">
                    <a:prstClr val="black">
                      <a:alpha val="40000"/>
                    </a:prstClr>
                  </a:outerShdw>
                </a:effectLst>
              </a:rPr>
              <a:t> Gateway</a:t>
            </a:r>
            <a:r>
              <a:rPr lang="ja-JP" altLang="en-US" dirty="0" smtClean="0">
                <a:effectLst>
                  <a:outerShdw blurRad="50800" dist="38100" dir="2700000" algn="tl" rotWithShape="0">
                    <a:prstClr val="black">
                      <a:alpha val="40000"/>
                    </a:prstClr>
                  </a:outerShdw>
                </a:effectLst>
              </a:rPr>
              <a:t>をごみ収集車に、</a:t>
            </a:r>
            <a:r>
              <a:rPr lang="en-US" altLang="ja-JP" dirty="0" err="1" smtClean="0">
                <a:solidFill>
                  <a:srgbClr val="FFC000"/>
                </a:solidFill>
                <a:effectLst>
                  <a:outerShdw blurRad="50800" dist="38100" dir="2700000" algn="tl" rotWithShape="0">
                    <a:prstClr val="black">
                      <a:alpha val="40000"/>
                    </a:prstClr>
                  </a:outerShdw>
                </a:effectLst>
              </a:rPr>
              <a:t>LoRa</a:t>
            </a:r>
            <a:r>
              <a:rPr lang="en-US" altLang="ja-JP" dirty="0" smtClean="0">
                <a:solidFill>
                  <a:srgbClr val="FFC000"/>
                </a:solidFill>
                <a:effectLst>
                  <a:outerShdw blurRad="50800" dist="38100" dir="2700000" algn="tl" rotWithShape="0">
                    <a:prstClr val="black">
                      <a:alpha val="40000"/>
                    </a:prstClr>
                  </a:outerShdw>
                </a:effectLst>
              </a:rPr>
              <a:t> Client</a:t>
            </a:r>
            <a:r>
              <a:rPr lang="ja-JP" altLang="en-US" dirty="0" smtClean="0">
                <a:effectLst>
                  <a:outerShdw blurRad="50800" dist="38100" dir="2700000" algn="tl" rotWithShape="0">
                    <a:prstClr val="black">
                      <a:alpha val="40000"/>
                    </a:prstClr>
                  </a:outerShdw>
                </a:effectLst>
              </a:rPr>
              <a:t>を各住宅へ</a:t>
            </a:r>
            <a:r>
              <a:rPr lang="ja-JP" altLang="en-US" dirty="0">
                <a:effectLst>
                  <a:outerShdw blurRad="50800" dist="38100" dir="2700000" algn="tl" rotWithShape="0">
                    <a:prstClr val="black">
                      <a:alpha val="40000"/>
                    </a:prstClr>
                  </a:outerShdw>
                </a:effectLst>
              </a:rPr>
              <a:t>設置</a:t>
            </a:r>
            <a:endParaRPr lang="en-US" altLang="ja-JP" dirty="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21</a:t>
            </a:fld>
            <a:endParaRPr kumimoji="1" lang="ja-JP" altLang="en-US"/>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pic>
        <p:nvPicPr>
          <p:cNvPr id="10" name="Picture 4" descr="é¢é£ç»å"/>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8" name="テキスト ボックス 7"/>
          <p:cNvSpPr txBox="1"/>
          <p:nvPr/>
        </p:nvSpPr>
        <p:spPr>
          <a:xfrm>
            <a:off x="732652" y="5100347"/>
            <a:ext cx="2346294" cy="461665"/>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sz="2400"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sz="2400"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sz="2400"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33" name="テキスト ボックス 32"/>
          <p:cNvSpPr txBox="1"/>
          <p:nvPr/>
        </p:nvSpPr>
        <p:spPr>
          <a:xfrm>
            <a:off x="4698791" y="5118494"/>
            <a:ext cx="1954586" cy="461665"/>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sz="2400"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sz="2400"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endParaRPr kumimoji="1" lang="ja-JP" altLang="en-US" sz="2400"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grpSp>
        <p:nvGrpSpPr>
          <p:cNvPr id="23" name="グループ化 22"/>
          <p:cNvGrpSpPr/>
          <p:nvPr/>
        </p:nvGrpSpPr>
        <p:grpSpPr>
          <a:xfrm>
            <a:off x="7299877" y="4977436"/>
            <a:ext cx="1677087" cy="676910"/>
            <a:chOff x="7382098" y="2373772"/>
            <a:chExt cx="1677087" cy="676910"/>
          </a:xfrm>
        </p:grpSpPr>
        <p:sp>
          <p:nvSpPr>
            <p:cNvPr id="24" name="テキスト ボックス 23"/>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25"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26" name="Picture 4" descr="é¢é£ç»å"/>
            <p:cNvPicPr>
              <a:picLocks noChangeAspect="1" noChangeArrowheads="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3" name="正方形/長方形 2"/>
          <p:cNvSpPr/>
          <p:nvPr/>
        </p:nvSpPr>
        <p:spPr>
          <a:xfrm>
            <a:off x="3560495" y="4002224"/>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50800" dist="38100" dir="2700000" algn="tl" rotWithShape="0">
                    <a:prstClr val="black">
                      <a:alpha val="40000"/>
                    </a:prstClr>
                  </a:outerShdw>
                </a:effectLst>
                <a:latin typeface="+mn-ea"/>
              </a:rPr>
              <a:t>1</a:t>
            </a:r>
            <a:endParaRPr kumimoji="1" lang="ja-JP" altLang="en-US" sz="2400" b="1" dirty="0">
              <a:effectLst>
                <a:outerShdw blurRad="50800" dist="38100" dir="2700000" algn="tl" rotWithShape="0">
                  <a:prstClr val="black">
                    <a:alpha val="40000"/>
                  </a:prstClr>
                </a:outerShdw>
              </a:effectLst>
              <a:latin typeface="+mn-ea"/>
            </a:endParaRPr>
          </a:p>
        </p:txBody>
      </p:sp>
      <p:sp>
        <p:nvSpPr>
          <p:cNvPr id="27" name="正方形/長方形 26"/>
          <p:cNvSpPr/>
          <p:nvPr/>
        </p:nvSpPr>
        <p:spPr>
          <a:xfrm>
            <a:off x="4632875" y="3989436"/>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2</a:t>
            </a:r>
            <a:endParaRPr kumimoji="1" lang="ja-JP" altLang="en-US" sz="2400" b="1" dirty="0">
              <a:effectLst>
                <a:outerShdw blurRad="50800" dist="38100" dir="2700000" algn="tl" rotWithShape="0">
                  <a:prstClr val="black">
                    <a:alpha val="40000"/>
                  </a:prstClr>
                </a:outerShdw>
              </a:effectLst>
              <a:latin typeface="+mn-ea"/>
            </a:endParaRPr>
          </a:p>
        </p:txBody>
      </p:sp>
      <p:sp>
        <p:nvSpPr>
          <p:cNvPr id="28" name="正方形/長方形 27"/>
          <p:cNvSpPr/>
          <p:nvPr/>
        </p:nvSpPr>
        <p:spPr>
          <a:xfrm>
            <a:off x="5736297" y="4005887"/>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3</a:t>
            </a:r>
            <a:endParaRPr kumimoji="1" lang="ja-JP" altLang="en-US" sz="2400" b="1" dirty="0">
              <a:effectLst>
                <a:outerShdw blurRad="50800" dist="38100" dir="2700000" algn="tl" rotWithShape="0">
                  <a:prstClr val="black">
                    <a:alpha val="40000"/>
                  </a:prstClr>
                </a:outerShdw>
              </a:effectLst>
              <a:latin typeface="+mn-ea"/>
            </a:endParaRPr>
          </a:p>
        </p:txBody>
      </p:sp>
      <p:sp>
        <p:nvSpPr>
          <p:cNvPr id="29" name="正方形/長方形 28"/>
          <p:cNvSpPr/>
          <p:nvPr/>
        </p:nvSpPr>
        <p:spPr>
          <a:xfrm>
            <a:off x="6796867" y="3996191"/>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4</a:t>
            </a:r>
            <a:endParaRPr kumimoji="1" lang="ja-JP" altLang="en-US" sz="2400" b="1" dirty="0">
              <a:effectLst>
                <a:outerShdw blurRad="50800" dist="38100" dir="2700000" algn="tl" rotWithShape="0">
                  <a:prstClr val="black">
                    <a:alpha val="40000"/>
                  </a:prstClr>
                </a:outerShdw>
              </a:effectLst>
              <a:latin typeface="+mn-ea"/>
            </a:endParaRPr>
          </a:p>
        </p:txBody>
      </p:sp>
    </p:spTree>
    <p:extLst>
      <p:ext uri="{BB962C8B-B14F-4D97-AF65-F5344CB8AC3E}">
        <p14:creationId xmlns:p14="http://schemas.microsoft.com/office/powerpoint/2010/main" val="3687799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LoRa</a:t>
            </a:r>
            <a:r>
              <a:rPr lang="ja-JP" altLang="en-US" dirty="0"/>
              <a:t>による通信環境</a:t>
            </a:r>
            <a:r>
              <a:rPr lang="ja-JP" altLang="en-US" dirty="0" smtClean="0"/>
              <a:t>の</a:t>
            </a:r>
            <a:r>
              <a:rPr lang="ja-JP" altLang="en-US" dirty="0"/>
              <a:t>構築</a:t>
            </a:r>
            <a:endParaRPr kumimoji="1" lang="ja-JP" altLang="en-US" sz="2400" dirty="0"/>
          </a:p>
        </p:txBody>
      </p:sp>
      <p:sp>
        <p:nvSpPr>
          <p:cNvPr id="7" name="コンテンツ プレースホルダー 6"/>
          <p:cNvSpPr>
            <a:spLocks noGrp="1"/>
          </p:cNvSpPr>
          <p:nvPr>
            <p:ph idx="1"/>
          </p:nvPr>
        </p:nvSpPr>
        <p:spPr>
          <a:effectLst/>
        </p:spPr>
        <p:txBody>
          <a:bodyPr/>
          <a:lstStyle/>
          <a:p>
            <a:pPr marL="0" indent="0">
              <a:buNone/>
            </a:pPr>
            <a:r>
              <a:rPr lang="ja-JP" altLang="en-US" dirty="0" smtClean="0">
                <a:effectLst>
                  <a:outerShdw blurRad="50800" dist="38100" dir="2700000" algn="tl" rotWithShape="0">
                    <a:prstClr val="black">
                      <a:alpha val="40000"/>
                    </a:prstClr>
                  </a:outerShdw>
                </a:effectLst>
              </a:rPr>
              <a:t>しかし、</a:t>
            </a:r>
            <a:r>
              <a:rPr lang="en-US" altLang="ja-JP" dirty="0" smtClean="0">
                <a:effectLst>
                  <a:outerShdw blurRad="50800" dist="38100" dir="2700000" algn="tl" rotWithShape="0">
                    <a:prstClr val="black">
                      <a:alpha val="40000"/>
                    </a:prstClr>
                  </a:outerShdw>
                </a:effectLst>
              </a:rPr>
              <a:t>Gateway</a:t>
            </a:r>
            <a:r>
              <a:rPr lang="ja-JP" altLang="en-US" dirty="0" smtClean="0">
                <a:effectLst>
                  <a:outerShdw blurRad="50800" dist="38100" dir="2700000" algn="tl" rotWithShape="0">
                    <a:prstClr val="black">
                      <a:alpha val="40000"/>
                    </a:prstClr>
                  </a:outerShdw>
                </a:effectLst>
              </a:rPr>
              <a:t>のチャネル数には限りがあるため、</a:t>
            </a:r>
            <a:endParaRPr lang="en-US" altLang="ja-JP" dirty="0" smtClean="0">
              <a:effectLst>
                <a:outerShdw blurRad="50800" dist="38100" dir="2700000" algn="tl" rotWithShape="0">
                  <a:prstClr val="black">
                    <a:alpha val="40000"/>
                  </a:prstClr>
                </a:outerShdw>
              </a:effectLst>
            </a:endParaRPr>
          </a:p>
          <a:p>
            <a:pPr marL="0" indent="0">
              <a:buNone/>
            </a:pPr>
            <a:r>
              <a:rPr lang="ja-JP" altLang="en-US" dirty="0" smtClean="0">
                <a:effectLst>
                  <a:outerShdw blurRad="50800" dist="38100" dir="2700000" algn="tl" rotWithShape="0">
                    <a:prstClr val="black">
                      <a:alpha val="40000"/>
                    </a:prstClr>
                  </a:outerShdw>
                </a:effectLst>
              </a:rPr>
              <a:t>同時に大量のクライアントから画像を受信することは困難</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22</a:t>
            </a:fld>
            <a:endParaRPr kumimoji="1" lang="ja-JP" altLang="en-US"/>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3" name="下カーブ矢印 2"/>
          <p:cNvSpPr/>
          <p:nvPr/>
        </p:nvSpPr>
        <p:spPr>
          <a:xfrm flipH="1">
            <a:off x="1577789" y="2692600"/>
            <a:ext cx="5801285" cy="1260219"/>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下カーブ矢印 26"/>
          <p:cNvSpPr/>
          <p:nvPr/>
        </p:nvSpPr>
        <p:spPr>
          <a:xfrm flipH="1">
            <a:off x="1577789" y="2788847"/>
            <a:ext cx="4772585" cy="1174611"/>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下カーブ矢印 28"/>
          <p:cNvSpPr/>
          <p:nvPr/>
        </p:nvSpPr>
        <p:spPr>
          <a:xfrm flipH="1">
            <a:off x="1703293" y="3185659"/>
            <a:ext cx="2485465" cy="731140"/>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3698" y="3317983"/>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1"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7299"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2"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7771"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981328" y="4734589"/>
            <a:ext cx="1831981" cy="369332"/>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1" name="テキスト ボックス 40"/>
          <p:cNvSpPr txBox="1"/>
          <p:nvPr/>
        </p:nvSpPr>
        <p:spPr>
          <a:xfrm>
            <a:off x="4855173" y="4735813"/>
            <a:ext cx="1482315"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2" name="正方形/長方形 41"/>
          <p:cNvSpPr/>
          <p:nvPr/>
        </p:nvSpPr>
        <p:spPr>
          <a:xfrm>
            <a:off x="3560495" y="4002224"/>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50800" dist="38100" dir="2700000" algn="tl" rotWithShape="0">
                    <a:prstClr val="black">
                      <a:alpha val="40000"/>
                    </a:prstClr>
                  </a:outerShdw>
                </a:effectLst>
                <a:latin typeface="+mn-ea"/>
              </a:rPr>
              <a:t>1</a:t>
            </a:r>
            <a:endParaRPr kumimoji="1" lang="ja-JP" altLang="en-US" sz="2400" b="1" dirty="0">
              <a:effectLst>
                <a:outerShdw blurRad="50800" dist="38100" dir="2700000" algn="tl" rotWithShape="0">
                  <a:prstClr val="black">
                    <a:alpha val="40000"/>
                  </a:prstClr>
                </a:outerShdw>
              </a:effectLst>
              <a:latin typeface="+mn-ea"/>
            </a:endParaRPr>
          </a:p>
        </p:txBody>
      </p:sp>
      <p:sp>
        <p:nvSpPr>
          <p:cNvPr id="43" name="正方形/長方形 42"/>
          <p:cNvSpPr/>
          <p:nvPr/>
        </p:nvSpPr>
        <p:spPr>
          <a:xfrm>
            <a:off x="4632875" y="3989436"/>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2</a:t>
            </a:r>
            <a:endParaRPr kumimoji="1" lang="ja-JP" altLang="en-US" sz="2400" b="1" dirty="0">
              <a:effectLst>
                <a:outerShdw blurRad="50800" dist="38100" dir="2700000" algn="tl" rotWithShape="0">
                  <a:prstClr val="black">
                    <a:alpha val="40000"/>
                  </a:prstClr>
                </a:outerShdw>
              </a:effectLst>
              <a:latin typeface="+mn-ea"/>
            </a:endParaRPr>
          </a:p>
        </p:txBody>
      </p:sp>
      <p:sp>
        <p:nvSpPr>
          <p:cNvPr id="44" name="正方形/長方形 43"/>
          <p:cNvSpPr/>
          <p:nvPr/>
        </p:nvSpPr>
        <p:spPr>
          <a:xfrm>
            <a:off x="5729511" y="4005887"/>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3</a:t>
            </a:r>
            <a:endParaRPr kumimoji="1" lang="ja-JP" altLang="en-US" sz="2400" b="1" dirty="0">
              <a:effectLst>
                <a:outerShdw blurRad="50800" dist="38100" dir="2700000" algn="tl" rotWithShape="0">
                  <a:prstClr val="black">
                    <a:alpha val="40000"/>
                  </a:prstClr>
                </a:outerShdw>
              </a:effectLst>
              <a:latin typeface="+mn-ea"/>
            </a:endParaRPr>
          </a:p>
        </p:txBody>
      </p:sp>
      <p:sp>
        <p:nvSpPr>
          <p:cNvPr id="45" name="正方形/長方形 44"/>
          <p:cNvSpPr/>
          <p:nvPr/>
        </p:nvSpPr>
        <p:spPr>
          <a:xfrm>
            <a:off x="6796867" y="3996191"/>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4</a:t>
            </a:r>
            <a:endParaRPr kumimoji="1" lang="ja-JP" altLang="en-US" sz="2400" b="1" dirty="0">
              <a:effectLst>
                <a:outerShdw blurRad="50800" dist="38100" dir="2700000" algn="tl" rotWithShape="0">
                  <a:prstClr val="black">
                    <a:alpha val="40000"/>
                  </a:prstClr>
                </a:outerShdw>
              </a:effectLst>
              <a:latin typeface="+mn-ea"/>
            </a:endParaRPr>
          </a:p>
        </p:txBody>
      </p:sp>
      <p:sp>
        <p:nvSpPr>
          <p:cNvPr id="46" name="禁止 45"/>
          <p:cNvSpPr/>
          <p:nvPr/>
        </p:nvSpPr>
        <p:spPr>
          <a:xfrm>
            <a:off x="2006713" y="2783937"/>
            <a:ext cx="920362" cy="857896"/>
          </a:xfrm>
          <a:prstGeom prst="noSmoking">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角丸四角形 47"/>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効率よく画像を受信するためには工夫が必要</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pic>
        <p:nvPicPr>
          <p:cNvPr id="33"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13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chor="b"/>
          <a:lstStyle/>
          <a:p>
            <a:r>
              <a:rPr lang="ja-JP" altLang="en-US" dirty="0" smtClean="0"/>
              <a:t>優先通信</a:t>
            </a:r>
            <a:r>
              <a:rPr lang="ja-JP" altLang="en-US" dirty="0"/>
              <a:t>方式</a:t>
            </a:r>
            <a:endParaRPr kumimoji="1" lang="ja-JP" altLang="en-US" dirty="0"/>
          </a:p>
        </p:txBody>
      </p:sp>
      <p:sp>
        <p:nvSpPr>
          <p:cNvPr id="8" name="テキスト プレースホルダー 7"/>
          <p:cNvSpPr>
            <a:spLocks noGrp="1"/>
          </p:cNvSpPr>
          <p:nvPr>
            <p:ph type="body" idx="1"/>
          </p:nvPr>
        </p:nvSpPr>
        <p:spPr/>
        <p:txBody>
          <a:bodyPr anchor="t"/>
          <a:lstStyle/>
          <a:p>
            <a:pPr algn="l"/>
            <a:r>
              <a:rPr lang="en-US" altLang="ja-JP" dirty="0" smtClean="0"/>
              <a:t>1.</a:t>
            </a:r>
            <a:r>
              <a:rPr lang="ja-JP" altLang="en-US" dirty="0" smtClean="0"/>
              <a:t> </a:t>
            </a:r>
            <a:r>
              <a:rPr lang="en-US" altLang="ja-JP" dirty="0" smtClean="0"/>
              <a:t>Area Filtering</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pPr/>
              <a:t>23</a:t>
            </a:fld>
            <a:endParaRPr kumimoji="1" lang="ja-JP" altLang="en-US" dirty="0"/>
          </a:p>
        </p:txBody>
      </p:sp>
    </p:spTree>
    <p:extLst>
      <p:ext uri="{BB962C8B-B14F-4D97-AF65-F5344CB8AC3E}">
        <p14:creationId xmlns:p14="http://schemas.microsoft.com/office/powerpoint/2010/main" val="1094942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図 48"/>
          <p:cNvPicPr>
            <a:picLocks noChangeAspect="1"/>
          </p:cNvPicPr>
          <p:nvPr/>
        </p:nvPicPr>
        <p:blipFill rotWithShape="1">
          <a:blip r:embed="rId2"/>
          <a:srcRect l="32531" t="59878" r="47543" b="21339"/>
          <a:stretch/>
        </p:blipFill>
        <p:spPr>
          <a:xfrm>
            <a:off x="2046144" y="2629079"/>
            <a:ext cx="5051712" cy="2526850"/>
          </a:xfrm>
          <a:prstGeom prst="rect">
            <a:avLst/>
          </a:prstGeom>
        </p:spPr>
      </p:pic>
      <p:sp>
        <p:nvSpPr>
          <p:cNvPr id="3" name="楕円 2"/>
          <p:cNvSpPr/>
          <p:nvPr/>
        </p:nvSpPr>
        <p:spPr>
          <a:xfrm>
            <a:off x="3673513" y="2769960"/>
            <a:ext cx="2223591" cy="224508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優先通信方式 </a:t>
            </a:r>
            <a:r>
              <a:rPr lang="en-US" altLang="ja-JP" sz="2400" dirty="0" smtClean="0"/>
              <a:t>-Area Filtering-</a:t>
            </a:r>
            <a:endParaRPr kumimoji="1" lang="ja-JP" altLang="en-US" sz="2400" dirty="0"/>
          </a:p>
        </p:txBody>
      </p:sp>
      <p:sp>
        <p:nvSpPr>
          <p:cNvPr id="7" name="コンテンツ プレースホルダー 6"/>
          <p:cNvSpPr>
            <a:spLocks noGrp="1"/>
          </p:cNvSpPr>
          <p:nvPr>
            <p:ph idx="1"/>
          </p:nvPr>
        </p:nvSpPr>
        <p:spPr>
          <a:effectLst/>
        </p:spPr>
        <p:txBody>
          <a:bodyPr/>
          <a:lstStyle/>
          <a:p>
            <a:pPr marL="0" indent="0">
              <a:buNone/>
            </a:pPr>
            <a:r>
              <a:rPr lang="ja-JP" altLang="en-US" dirty="0" smtClean="0">
                <a:effectLst>
                  <a:outerShdw blurRad="50800" dist="38100" dir="2700000" algn="tl" rotWithShape="0">
                    <a:prstClr val="black">
                      <a:alpha val="40000"/>
                    </a:prstClr>
                  </a:outerShdw>
                </a:effectLst>
              </a:rPr>
              <a:t>遅れてごみが排出された場合、通過したエリアや周辺のエリアに位置するクライアントから通信要求が届く場合がある</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24</a:t>
            </a:fld>
            <a:endParaRPr kumimoji="1" lang="ja-JP" altLang="en-US"/>
          </a:p>
        </p:txBody>
      </p:sp>
      <p:sp>
        <p:nvSpPr>
          <p:cNvPr id="48" name="角丸四角形 47"/>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訪問予定エリアのみから画像を受信するためには</a:t>
            </a:r>
            <a:endParaRPr kumimoji="1" lang="en-US" altLang="ja-JP" sz="2400" b="1" dirty="0" smtClean="0">
              <a:solidFill>
                <a:schemeClr val="bg1"/>
              </a:solidFill>
              <a:effectLst>
                <a:outerShdw blurRad="50800" dist="38100" dir="2700000" algn="tl" rotWithShape="0">
                  <a:prstClr val="black">
                    <a:alpha val="40000"/>
                  </a:prstClr>
                </a:outerShdw>
              </a:effectLst>
              <a:latin typeface="+mn-ea"/>
            </a:endParaRPr>
          </a:p>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位置情報を利用した通信可否の判断が必要</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grpSp>
        <p:nvGrpSpPr>
          <p:cNvPr id="55" name="グループ化 54"/>
          <p:cNvGrpSpPr/>
          <p:nvPr/>
        </p:nvGrpSpPr>
        <p:grpSpPr>
          <a:xfrm>
            <a:off x="5380824" y="2998555"/>
            <a:ext cx="521948" cy="550508"/>
            <a:chOff x="9204281" y="3349933"/>
            <a:chExt cx="791373" cy="791373"/>
          </a:xfrm>
        </p:grpSpPr>
        <p:sp>
          <p:nvSpPr>
            <p:cNvPr id="56" name="楕円 55"/>
            <p:cNvSpPr/>
            <p:nvPr/>
          </p:nvSpPr>
          <p:spPr>
            <a:xfrm>
              <a:off x="9208588" y="3920612"/>
              <a:ext cx="762000" cy="161364"/>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artisticFilmGrain/>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9204281" y="3349933"/>
              <a:ext cx="791373" cy="791373"/>
            </a:xfrm>
            <a:prstGeom prst="rect">
              <a:avLst/>
            </a:prstGeom>
          </p:spPr>
        </p:pic>
      </p:grpSp>
      <p:sp>
        <p:nvSpPr>
          <p:cNvPr id="58" name="テキスト ボックス 57"/>
          <p:cNvSpPr txBox="1"/>
          <p:nvPr/>
        </p:nvSpPr>
        <p:spPr>
          <a:xfrm>
            <a:off x="2021679" y="2684872"/>
            <a:ext cx="1627369" cy="646331"/>
          </a:xfrm>
          <a:prstGeom prst="rect">
            <a:avLst/>
          </a:prstGeom>
          <a:noFill/>
          <a:effectLst/>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通信</a:t>
            </a:r>
            <a:r>
              <a:rPr kumimoji="1" lang="ja-JP" altLang="en-US" b="1" dirty="0" smtClean="0">
                <a:solidFill>
                  <a:schemeClr val="accent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エリア</a:t>
            </a:r>
            <a:endParaRPr kumimoji="1" lang="en-US" altLang="ja-JP" b="1" dirty="0" smtClean="0">
              <a:solidFill>
                <a:schemeClr val="accent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endParaRPr kumimoji="1" lang="ja-JP" altLang="en-US" dirty="0"/>
          </a:p>
        </p:txBody>
      </p:sp>
      <p:pic>
        <p:nvPicPr>
          <p:cNvPr id="19"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289318" y="3479867"/>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p:cNvGrpSpPr/>
          <p:nvPr/>
        </p:nvGrpSpPr>
        <p:grpSpPr>
          <a:xfrm>
            <a:off x="3550879" y="3358325"/>
            <a:ext cx="568268" cy="571490"/>
            <a:chOff x="9204281" y="3349933"/>
            <a:chExt cx="791373" cy="791373"/>
          </a:xfrm>
        </p:grpSpPr>
        <p:sp>
          <p:nvSpPr>
            <p:cNvPr id="27" name="楕円 26"/>
            <p:cNvSpPr/>
            <p:nvPr/>
          </p:nvSpPr>
          <p:spPr>
            <a:xfrm>
              <a:off x="9208588" y="3920612"/>
              <a:ext cx="762000" cy="161364"/>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artisticFilmGrain/>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9204281" y="3349933"/>
              <a:ext cx="791373" cy="791373"/>
            </a:xfrm>
            <a:prstGeom prst="rect">
              <a:avLst/>
            </a:prstGeom>
          </p:spPr>
        </p:pic>
      </p:grpSp>
      <p:sp>
        <p:nvSpPr>
          <p:cNvPr id="9" name="下カーブ矢印 8"/>
          <p:cNvSpPr/>
          <p:nvPr/>
        </p:nvSpPr>
        <p:spPr>
          <a:xfrm>
            <a:off x="3950678" y="2957377"/>
            <a:ext cx="1024733" cy="488755"/>
          </a:xfrm>
          <a:prstGeom prst="curved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1" name="Picture 4" descr="é¢é£ç»å"/>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54461" y="2765309"/>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右矢印 9"/>
          <p:cNvSpPr/>
          <p:nvPr/>
        </p:nvSpPr>
        <p:spPr>
          <a:xfrm rot="21007905">
            <a:off x="5466986" y="3564493"/>
            <a:ext cx="349623" cy="274194"/>
          </a:xfrm>
          <a:prstGeom prst="rightArrow">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295835" y="4056340"/>
            <a:ext cx="3502649" cy="909148"/>
          </a:xfrm>
          <a:prstGeom prst="wedgeRoundRectCallout">
            <a:avLst>
              <a:gd name="adj1" fmla="val 55890"/>
              <a:gd name="adj2" fmla="val -39556"/>
              <a:gd name="adj3" fmla="val 16667"/>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lumMod val="65000"/>
                    <a:lumOff val="35000"/>
                  </a:schemeClr>
                </a:solidFill>
                <a:latin typeface="+mn-ea"/>
              </a:rPr>
              <a:t>不要な画像転送への対応は</a:t>
            </a:r>
            <a:endParaRPr kumimoji="1" lang="en-US" altLang="ja-JP" b="1" dirty="0" smtClean="0">
              <a:solidFill>
                <a:schemeClr val="tx1">
                  <a:lumMod val="65000"/>
                  <a:lumOff val="35000"/>
                </a:schemeClr>
              </a:solidFill>
              <a:latin typeface="+mn-ea"/>
            </a:endParaRPr>
          </a:p>
          <a:p>
            <a:pPr algn="ctr"/>
            <a:r>
              <a:rPr kumimoji="1" lang="en-US" altLang="ja-JP" b="1" dirty="0" err="1" smtClean="0">
                <a:solidFill>
                  <a:schemeClr val="tx1">
                    <a:lumMod val="65000"/>
                    <a:lumOff val="35000"/>
                  </a:schemeClr>
                </a:solidFill>
                <a:latin typeface="+mn-ea"/>
              </a:rPr>
              <a:t>LoRa</a:t>
            </a:r>
            <a:r>
              <a:rPr kumimoji="1" lang="ja-JP" altLang="en-US" b="1" dirty="0" smtClean="0">
                <a:solidFill>
                  <a:schemeClr val="tx1">
                    <a:lumMod val="65000"/>
                    <a:lumOff val="35000"/>
                  </a:schemeClr>
                </a:solidFill>
                <a:latin typeface="+mn-ea"/>
              </a:rPr>
              <a:t>通信にとって大きな負担</a:t>
            </a:r>
            <a:endParaRPr kumimoji="1" lang="en-US" altLang="ja-JP" b="1" dirty="0" smtClean="0">
              <a:solidFill>
                <a:schemeClr val="tx1">
                  <a:lumMod val="65000"/>
                  <a:lumOff val="35000"/>
                </a:schemeClr>
              </a:solidFill>
              <a:latin typeface="+mn-ea"/>
            </a:endParaRPr>
          </a:p>
        </p:txBody>
      </p:sp>
    </p:spTree>
    <p:extLst>
      <p:ext uri="{BB962C8B-B14F-4D97-AF65-F5344CB8AC3E}">
        <p14:creationId xmlns:p14="http://schemas.microsoft.com/office/powerpoint/2010/main" val="3691509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優先通信方式 </a:t>
            </a:r>
            <a:r>
              <a:rPr lang="en-US" altLang="ja-JP" sz="2400" dirty="0" smtClean="0"/>
              <a:t>-Area Filtering-</a:t>
            </a:r>
            <a:endParaRPr kumimoji="1" lang="ja-JP" altLang="en-US" sz="2400" dirty="0"/>
          </a:p>
        </p:txBody>
      </p:sp>
      <p:sp>
        <p:nvSpPr>
          <p:cNvPr id="7" name="コンテンツ プレースホルダー 6"/>
          <p:cNvSpPr>
            <a:spLocks noGrp="1"/>
          </p:cNvSpPr>
          <p:nvPr>
            <p:ph idx="1"/>
          </p:nvPr>
        </p:nvSpPr>
        <p:spPr>
          <a:effectLst/>
        </p:spPr>
        <p:txBody>
          <a:bodyPr/>
          <a:lstStyle/>
          <a:p>
            <a:pPr marL="0" indent="0">
              <a:buNone/>
            </a:pPr>
            <a:r>
              <a:rPr lang="ja-JP" altLang="en-US" dirty="0" smtClean="0">
                <a:effectLst>
                  <a:outerShdw blurRad="50800" dist="38100" dir="2700000" algn="tl" rotWithShape="0">
                    <a:prstClr val="black">
                      <a:alpha val="40000"/>
                    </a:prstClr>
                  </a:outerShdw>
                </a:effectLst>
              </a:rPr>
              <a:t>通信範囲を以下の</a:t>
            </a:r>
            <a:r>
              <a:rPr lang="en-US" altLang="ja-JP" dirty="0" smtClean="0">
                <a:effectLst>
                  <a:outerShdw blurRad="50800" dist="38100" dir="2700000" algn="tl" rotWithShape="0">
                    <a:prstClr val="black">
                      <a:alpha val="40000"/>
                    </a:prstClr>
                  </a:outerShdw>
                </a:effectLst>
              </a:rPr>
              <a:t>3</a:t>
            </a:r>
            <a:r>
              <a:rPr lang="ja-JP" altLang="en-US" dirty="0" err="1" smtClean="0">
                <a:effectLst>
                  <a:outerShdw blurRad="50800" dist="38100" dir="2700000" algn="tl" rotWithShape="0">
                    <a:prstClr val="black">
                      <a:alpha val="40000"/>
                    </a:prstClr>
                  </a:outerShdw>
                </a:effectLst>
              </a:rPr>
              <a:t>つの</a:t>
            </a:r>
            <a:r>
              <a:rPr lang="ja-JP" altLang="en-US" dirty="0" smtClean="0">
                <a:effectLst>
                  <a:outerShdw blurRad="50800" dist="38100" dir="2700000" algn="tl" rotWithShape="0">
                    <a:prstClr val="black">
                      <a:alpha val="40000"/>
                    </a:prstClr>
                  </a:outerShdw>
                </a:effectLst>
              </a:rPr>
              <a:t>エリアで管理</a:t>
            </a:r>
            <a:endParaRPr lang="en-US" altLang="ja-JP" dirty="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 </a:t>
            </a:r>
            <a:r>
              <a:rPr lang="ja-JP" altLang="en-US" dirty="0" smtClean="0">
                <a:solidFill>
                  <a:schemeClr val="accent6"/>
                </a:solidFill>
                <a:effectLst>
                  <a:outerShdw blurRad="50800" dist="38100" dir="2700000" algn="tl" rotWithShape="0">
                    <a:prstClr val="black">
                      <a:alpha val="40000"/>
                    </a:prstClr>
                  </a:outerShdw>
                </a:effectLst>
              </a:rPr>
              <a:t>訪問エリア</a:t>
            </a:r>
            <a:r>
              <a:rPr lang="ja-JP" altLang="en-US" dirty="0" smtClean="0">
                <a:effectLst>
                  <a:outerShdw blurRad="50800" dist="38100" dir="2700000" algn="tl" rotWithShape="0">
                    <a:prstClr val="black">
                      <a:alpha val="40000"/>
                    </a:prstClr>
                  </a:outerShdw>
                </a:effectLst>
              </a:rPr>
              <a:t>のみ画像転送を受諾、</a:t>
            </a:r>
            <a:r>
              <a:rPr lang="ja-JP" altLang="en-US" dirty="0" smtClean="0">
                <a:solidFill>
                  <a:srgbClr val="FFC000"/>
                </a:solidFill>
                <a:effectLst>
                  <a:outerShdw blurRad="50800" dist="38100" dir="2700000" algn="tl" rotWithShape="0">
                    <a:prstClr val="black">
                      <a:alpha val="40000"/>
                    </a:prstClr>
                  </a:outerShdw>
                </a:effectLst>
              </a:rPr>
              <a:t>周辺エリア</a:t>
            </a:r>
            <a:r>
              <a:rPr lang="ja-JP" altLang="en-US" dirty="0" smtClean="0">
                <a:effectLst>
                  <a:outerShdw blurRad="50800" dist="38100" dir="2700000" algn="tl" rotWithShape="0">
                    <a:prstClr val="black">
                      <a:alpha val="40000"/>
                    </a:prstClr>
                  </a:outerShdw>
                </a:effectLst>
              </a:rPr>
              <a:t>は目視によ</a:t>
            </a:r>
            <a:r>
              <a:rPr lang="ja-JP" altLang="en-US" dirty="0">
                <a:effectLst>
                  <a:outerShdw blurRad="50800" dist="38100" dir="2700000" algn="tl" rotWithShape="0">
                    <a:prstClr val="black">
                      <a:alpha val="40000"/>
                    </a:prstClr>
                  </a:outerShdw>
                </a:effectLst>
              </a:rPr>
              <a:t>る</a:t>
            </a:r>
            <a:r>
              <a:rPr lang="ja-JP" altLang="en-US" dirty="0" smtClean="0">
                <a:effectLst>
                  <a:outerShdw blurRad="50800" dist="38100" dir="2700000" algn="tl" rotWithShape="0">
                    <a:prstClr val="black">
                      <a:alpha val="40000"/>
                    </a:prstClr>
                  </a:outerShdw>
                </a:effectLst>
              </a:rPr>
              <a:t>対応</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25</a:t>
            </a:fld>
            <a:endParaRPr kumimoji="1" lang="ja-JP" altLang="en-US"/>
          </a:p>
        </p:txBody>
      </p:sp>
      <p:sp>
        <p:nvSpPr>
          <p:cNvPr id="48" name="角丸四角形 47"/>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不必要な通信の削減により、</a:t>
            </a:r>
            <a:r>
              <a:rPr kumimoji="1" lang="en-US" altLang="ja-JP" sz="2400" b="1" dirty="0" smtClean="0">
                <a:solidFill>
                  <a:schemeClr val="bg1"/>
                </a:solidFill>
                <a:effectLst>
                  <a:outerShdw blurRad="50800" dist="38100" dir="2700000" algn="tl" rotWithShape="0">
                    <a:prstClr val="black">
                      <a:alpha val="40000"/>
                    </a:prstClr>
                  </a:outerShdw>
                </a:effectLst>
                <a:latin typeface="+mn-ea"/>
              </a:rPr>
              <a:t>LPWA</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の低速通信を有効利用</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pic>
        <p:nvPicPr>
          <p:cNvPr id="49" name="図 48"/>
          <p:cNvPicPr>
            <a:picLocks noChangeAspect="1"/>
          </p:cNvPicPr>
          <p:nvPr/>
        </p:nvPicPr>
        <p:blipFill rotWithShape="1">
          <a:blip r:embed="rId2"/>
          <a:srcRect l="32531" t="59878" r="47543" b="21339"/>
          <a:stretch/>
        </p:blipFill>
        <p:spPr>
          <a:xfrm>
            <a:off x="2046144" y="2629079"/>
            <a:ext cx="5051712" cy="2526850"/>
          </a:xfrm>
          <a:prstGeom prst="rect">
            <a:avLst/>
          </a:prstGeom>
        </p:spPr>
      </p:pic>
      <p:grpSp>
        <p:nvGrpSpPr>
          <p:cNvPr id="50" name="グループ化 49"/>
          <p:cNvGrpSpPr/>
          <p:nvPr/>
        </p:nvGrpSpPr>
        <p:grpSpPr>
          <a:xfrm>
            <a:off x="3653098" y="2747588"/>
            <a:ext cx="2292380" cy="2267049"/>
            <a:chOff x="1548891" y="3387983"/>
            <a:chExt cx="2292380" cy="2267049"/>
          </a:xfrm>
        </p:grpSpPr>
        <p:sp>
          <p:nvSpPr>
            <p:cNvPr id="51" name="円 50"/>
            <p:cNvSpPr/>
            <p:nvPr/>
          </p:nvSpPr>
          <p:spPr>
            <a:xfrm rot="10111864">
              <a:off x="1620168" y="3411820"/>
              <a:ext cx="2188758" cy="2239320"/>
            </a:xfrm>
            <a:prstGeom prst="pie">
              <a:avLst>
                <a:gd name="adj1" fmla="val 5402399"/>
                <a:gd name="adj2" fmla="val 16236528"/>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角丸四角形 51"/>
            <p:cNvSpPr/>
            <p:nvPr/>
          </p:nvSpPr>
          <p:spPr>
            <a:xfrm rot="20943756">
              <a:off x="2677202" y="3387983"/>
              <a:ext cx="300724" cy="2236784"/>
            </a:xfrm>
            <a:prstGeom prst="roundRect">
              <a:avLst>
                <a:gd name="adj" fmla="val 30000"/>
              </a:avLst>
            </a:prstGeom>
            <a:solidFill>
              <a:srgbClr val="E8CA2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 52"/>
            <p:cNvSpPr/>
            <p:nvPr/>
          </p:nvSpPr>
          <p:spPr>
            <a:xfrm rot="20929427">
              <a:off x="1548891" y="3424419"/>
              <a:ext cx="2292380" cy="2230613"/>
            </a:xfrm>
            <a:prstGeom prst="pie">
              <a:avLst>
                <a:gd name="adj1" fmla="val 5428632"/>
                <a:gd name="adj2" fmla="val 16200000"/>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4" name="Picture 4" descr="é¢é£ç»å"/>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185111" y="4120262"/>
              <a:ext cx="1153931" cy="772224"/>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テキスト ボックス 57"/>
          <p:cNvSpPr txBox="1"/>
          <p:nvPr/>
        </p:nvSpPr>
        <p:spPr>
          <a:xfrm>
            <a:off x="2021679" y="2684872"/>
            <a:ext cx="1627369" cy="1200329"/>
          </a:xfrm>
          <a:prstGeom prst="rect">
            <a:avLst/>
          </a:prstGeom>
          <a:noFill/>
          <a:effectLst/>
        </p:spPr>
        <p:txBody>
          <a:bodyPr wrap="none" rtlCol="0">
            <a:spAutoFit/>
          </a:bodyPr>
          <a:lstStyle/>
          <a:p>
            <a:pPr marL="285750" indent="-285750">
              <a:buFont typeface="Wingdings" panose="05000000000000000000" pitchFamily="2" charset="2"/>
              <a:buChar char="n"/>
            </a:pPr>
            <a:r>
              <a:rPr kumimoji="1" lang="ja-JP" altLang="en-US" b="1" dirty="0" smtClean="0">
                <a:solidFill>
                  <a:srgbClr val="FF0000"/>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通過エリア</a:t>
            </a:r>
            <a:endParaRPr kumimoji="1" lang="en-US" altLang="ja-JP" b="1" dirty="0" smtClean="0">
              <a:solidFill>
                <a:srgbClr val="FF0000"/>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n"/>
            </a:pPr>
            <a:r>
              <a:rPr kumimoji="1" lang="ja-JP" altLang="en-US" b="1" dirty="0" smtClean="0">
                <a:solidFill>
                  <a:schemeClr val="accent4"/>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周辺エリア</a:t>
            </a:r>
            <a:endParaRPr kumimoji="1" lang="en-US" altLang="ja-JP" b="1" dirty="0" smtClean="0">
              <a:solidFill>
                <a:schemeClr val="accent4"/>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n"/>
            </a:pPr>
            <a:r>
              <a:rPr kumimoji="1" lang="ja-JP" altLang="en-US" b="1" dirty="0" smtClean="0">
                <a:solidFill>
                  <a:schemeClr val="accent6"/>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訪問</a:t>
            </a:r>
            <a:r>
              <a:rPr kumimoji="1" lang="ja-JP" altLang="en-US" b="1" dirty="0">
                <a:solidFill>
                  <a:schemeClr val="accent6"/>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エリア</a:t>
            </a:r>
            <a:endParaRPr kumimoji="1" lang="en-US" altLang="ja-JP" b="1" dirty="0" smtClean="0">
              <a:solidFill>
                <a:schemeClr val="accent6"/>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a:p>
            <a:endParaRPr kumimoji="1" lang="ja-JP" altLang="en-US" dirty="0"/>
          </a:p>
        </p:txBody>
      </p:sp>
      <p:grpSp>
        <p:nvGrpSpPr>
          <p:cNvPr id="59" name="グループ化 58"/>
          <p:cNvGrpSpPr/>
          <p:nvPr/>
        </p:nvGrpSpPr>
        <p:grpSpPr>
          <a:xfrm>
            <a:off x="5380824" y="2998555"/>
            <a:ext cx="521948" cy="550508"/>
            <a:chOff x="9204281" y="3349933"/>
            <a:chExt cx="791373" cy="791373"/>
          </a:xfrm>
        </p:grpSpPr>
        <p:sp>
          <p:nvSpPr>
            <p:cNvPr id="60" name="楕円 59"/>
            <p:cNvSpPr/>
            <p:nvPr/>
          </p:nvSpPr>
          <p:spPr>
            <a:xfrm>
              <a:off x="9208588" y="3920612"/>
              <a:ext cx="762000" cy="161364"/>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図 60"/>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9204281" y="3349933"/>
              <a:ext cx="791373" cy="791373"/>
            </a:xfrm>
            <a:prstGeom prst="rect">
              <a:avLst/>
            </a:prstGeom>
          </p:spPr>
        </p:pic>
      </p:grpSp>
      <p:grpSp>
        <p:nvGrpSpPr>
          <p:cNvPr id="62" name="グループ化 61"/>
          <p:cNvGrpSpPr/>
          <p:nvPr/>
        </p:nvGrpSpPr>
        <p:grpSpPr>
          <a:xfrm>
            <a:off x="3550879" y="3358325"/>
            <a:ext cx="568268" cy="571490"/>
            <a:chOff x="9204281" y="3349933"/>
            <a:chExt cx="791373" cy="791373"/>
          </a:xfrm>
        </p:grpSpPr>
        <p:sp>
          <p:nvSpPr>
            <p:cNvPr id="63" name="楕円 62"/>
            <p:cNvSpPr/>
            <p:nvPr/>
          </p:nvSpPr>
          <p:spPr>
            <a:xfrm>
              <a:off x="9208588" y="3920612"/>
              <a:ext cx="762000" cy="161364"/>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9204281" y="3349933"/>
              <a:ext cx="791373" cy="791373"/>
            </a:xfrm>
            <a:prstGeom prst="rect">
              <a:avLst/>
            </a:prstGeom>
          </p:spPr>
        </p:pic>
      </p:grpSp>
      <p:sp>
        <p:nvSpPr>
          <p:cNvPr id="17" name="左カーブ矢印 16"/>
          <p:cNvSpPr/>
          <p:nvPr/>
        </p:nvSpPr>
        <p:spPr>
          <a:xfrm rot="13678931" flipV="1">
            <a:off x="5009052" y="2852732"/>
            <a:ext cx="498166" cy="695761"/>
          </a:xfrm>
          <a:prstGeom prst="curved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6" name="Picture 4" descr="é¢é£ç»å"/>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7711" y="2710891"/>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7" name="右矢印 66"/>
          <p:cNvSpPr/>
          <p:nvPr/>
        </p:nvSpPr>
        <p:spPr>
          <a:xfrm rot="21007905">
            <a:off x="5466986" y="3564493"/>
            <a:ext cx="349623" cy="27419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2978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chor="b"/>
          <a:lstStyle/>
          <a:p>
            <a:r>
              <a:rPr lang="ja-JP" altLang="en-US" dirty="0" smtClean="0"/>
              <a:t>優先通信</a:t>
            </a:r>
            <a:r>
              <a:rPr lang="ja-JP" altLang="en-US" dirty="0"/>
              <a:t>方式</a:t>
            </a:r>
            <a:endParaRPr kumimoji="1" lang="ja-JP" altLang="en-US" dirty="0"/>
          </a:p>
        </p:txBody>
      </p:sp>
      <p:sp>
        <p:nvSpPr>
          <p:cNvPr id="8" name="テキスト プレースホルダー 7"/>
          <p:cNvSpPr>
            <a:spLocks noGrp="1"/>
          </p:cNvSpPr>
          <p:nvPr>
            <p:ph type="body" idx="1"/>
          </p:nvPr>
        </p:nvSpPr>
        <p:spPr/>
        <p:txBody>
          <a:bodyPr anchor="t"/>
          <a:lstStyle/>
          <a:p>
            <a:pPr algn="l"/>
            <a:r>
              <a:rPr kumimoji="1" lang="en-US" altLang="ja-JP" dirty="0" smtClean="0"/>
              <a:t>2. EDF</a:t>
            </a:r>
            <a:r>
              <a:rPr kumimoji="1" lang="ja-JP" altLang="en-US" dirty="0" smtClean="0"/>
              <a:t>スケジューリング</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pPr/>
              <a:t>26</a:t>
            </a:fld>
            <a:endParaRPr kumimoji="1" lang="ja-JP" altLang="en-US" dirty="0"/>
          </a:p>
        </p:txBody>
      </p:sp>
    </p:spTree>
    <p:extLst>
      <p:ext uri="{BB962C8B-B14F-4D97-AF65-F5344CB8AC3E}">
        <p14:creationId xmlns:p14="http://schemas.microsoft.com/office/powerpoint/2010/main" val="4015050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優先通信方式 </a:t>
            </a:r>
            <a:r>
              <a:rPr lang="en-US" altLang="ja-JP" sz="2400" dirty="0" smtClean="0"/>
              <a:t>-EDF</a:t>
            </a:r>
            <a:r>
              <a:rPr lang="ja-JP" altLang="en-US" sz="2400" dirty="0" smtClean="0"/>
              <a:t>スケジューリング</a:t>
            </a:r>
            <a:r>
              <a:rPr lang="en-US" altLang="ja-JP" sz="2400" dirty="0" smtClean="0"/>
              <a:t>-</a:t>
            </a:r>
            <a:endParaRPr kumimoji="1" lang="ja-JP" altLang="en-US" sz="2400" dirty="0"/>
          </a:p>
        </p:txBody>
      </p:sp>
      <p:sp>
        <p:nvSpPr>
          <p:cNvPr id="7" name="コンテンツ プレースホルダー 6"/>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訪問エリアに位置するクライアントからの通信要求に対して</a:t>
            </a:r>
            <a:endParaRPr lang="en-US" altLang="ja-JP" dirty="0">
              <a:effectLst>
                <a:outerShdw blurRad="50800" dist="38100" dir="2700000" algn="tl" rotWithShape="0">
                  <a:prstClr val="black">
                    <a:alpha val="40000"/>
                  </a:prstClr>
                </a:outerShdw>
              </a:effectLst>
            </a:endParaRPr>
          </a:p>
          <a:p>
            <a:pPr marL="0" indent="0">
              <a:buNone/>
            </a:pPr>
            <a:r>
              <a:rPr lang="ja-JP" altLang="en-US" dirty="0">
                <a:effectLst>
                  <a:outerShdw blurRad="50800" dist="38100" dir="2700000" algn="tl" rotWithShape="0">
                    <a:prstClr val="black">
                      <a:alpha val="40000"/>
                    </a:prstClr>
                  </a:outerShdw>
                </a:effectLst>
              </a:rPr>
              <a:t>位置情報を基に</a:t>
            </a:r>
            <a:r>
              <a:rPr lang="en-US" altLang="ja-JP" dirty="0">
                <a:effectLst>
                  <a:outerShdw blurRad="50800" dist="38100" dir="2700000" algn="tl" rotWithShape="0">
                    <a:prstClr val="black">
                      <a:alpha val="40000"/>
                    </a:prstClr>
                  </a:outerShdw>
                </a:effectLst>
              </a:rPr>
              <a:t>EDF </a:t>
            </a:r>
            <a:r>
              <a:rPr lang="en-US" altLang="ja-JP" sz="1600" dirty="0">
                <a:effectLst>
                  <a:outerShdw blurRad="50800" dist="38100" dir="2700000" algn="tl" rotWithShape="0">
                    <a:prstClr val="black">
                      <a:alpha val="40000"/>
                    </a:prstClr>
                  </a:outerShdw>
                </a:effectLst>
              </a:rPr>
              <a:t>(Earliest deadline first) </a:t>
            </a:r>
            <a:r>
              <a:rPr lang="ja-JP" altLang="en-US" dirty="0">
                <a:effectLst>
                  <a:outerShdw blurRad="50800" dist="38100" dir="2700000" algn="tl" rotWithShape="0">
                    <a:prstClr val="black">
                      <a:alpha val="40000"/>
                    </a:prstClr>
                  </a:outerShdw>
                </a:effectLst>
              </a:rPr>
              <a:t>スケジューリングを適用</a:t>
            </a:r>
            <a:endParaRPr lang="en-US" altLang="ja-JP" dirty="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デッドライン </a:t>
            </a:r>
            <a:r>
              <a:rPr lang="en-US" altLang="ja-JP" dirty="0" smtClean="0">
                <a:effectLst>
                  <a:outerShdw blurRad="50800" dist="38100" dir="2700000" algn="tl" rotWithShape="0">
                    <a:prstClr val="black">
                      <a:alpha val="40000"/>
                    </a:prstClr>
                  </a:outerShdw>
                </a:effectLst>
              </a:rPr>
              <a:t>(</a:t>
            </a:r>
            <a:r>
              <a:rPr lang="ja-JP" altLang="en-US" dirty="0" smtClean="0">
                <a:effectLst>
                  <a:outerShdw blurRad="50800" dist="38100" dir="2700000" algn="tl" rotWithShape="0">
                    <a:prstClr val="black">
                      <a:alpha val="40000"/>
                    </a:prstClr>
                  </a:outerShdw>
                </a:effectLst>
              </a:rPr>
              <a:t>相対距離</a:t>
            </a:r>
            <a:r>
              <a:rPr lang="en-US" altLang="ja-JP" dirty="0" smtClean="0">
                <a:effectLst>
                  <a:outerShdw blurRad="50800" dist="38100" dir="2700000" algn="tl" rotWithShape="0">
                    <a:prstClr val="black">
                      <a:alpha val="40000"/>
                    </a:prstClr>
                  </a:outerShdw>
                </a:effectLst>
              </a:rPr>
              <a:t>) </a:t>
            </a:r>
            <a:r>
              <a:rPr lang="ja-JP" altLang="en-US" dirty="0" smtClean="0">
                <a:effectLst>
                  <a:outerShdw blurRad="50800" dist="38100" dir="2700000" algn="tl" rotWithShape="0">
                    <a:prstClr val="black">
                      <a:alpha val="40000"/>
                    </a:prstClr>
                  </a:outerShdw>
                </a:effectLst>
              </a:rPr>
              <a:t>の近い順</a:t>
            </a:r>
            <a:r>
              <a:rPr lang="ja-JP" altLang="en-US" dirty="0">
                <a:effectLst>
                  <a:outerShdw blurRad="50800" dist="38100" dir="2700000" algn="tl" rotWithShape="0">
                    <a:prstClr val="black">
                      <a:alpha val="40000"/>
                    </a:prstClr>
                  </a:outerShdw>
                </a:effectLst>
              </a:rPr>
              <a:t>に高い優先度を</a:t>
            </a:r>
            <a:r>
              <a:rPr lang="ja-JP" altLang="en-US" dirty="0" smtClean="0">
                <a:effectLst>
                  <a:outerShdw blurRad="50800" dist="38100" dir="2700000" algn="tl" rotWithShape="0">
                    <a:prstClr val="black">
                      <a:alpha val="40000"/>
                    </a:prstClr>
                  </a:outerShdw>
                </a:effectLst>
              </a:rPr>
              <a:t>付与</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27</a:t>
            </a:fld>
            <a:endParaRPr kumimoji="1" lang="ja-JP" altLang="en-US"/>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29" name="下カーブ矢印 28"/>
          <p:cNvSpPr/>
          <p:nvPr/>
        </p:nvSpPr>
        <p:spPr>
          <a:xfrm flipH="1">
            <a:off x="1703293" y="3185659"/>
            <a:ext cx="2485465" cy="731140"/>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2"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7771"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981328" y="4734589"/>
            <a:ext cx="1831981" cy="369332"/>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1" name="テキスト ボックス 40"/>
          <p:cNvSpPr txBox="1"/>
          <p:nvPr/>
        </p:nvSpPr>
        <p:spPr>
          <a:xfrm>
            <a:off x="4855173" y="4735813"/>
            <a:ext cx="1482315"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2" name="正方形/長方形 41"/>
          <p:cNvSpPr/>
          <p:nvPr/>
        </p:nvSpPr>
        <p:spPr>
          <a:xfrm>
            <a:off x="3560495" y="4002224"/>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50800" dist="38100" dir="2700000" algn="tl" rotWithShape="0">
                    <a:prstClr val="black">
                      <a:alpha val="40000"/>
                    </a:prstClr>
                  </a:outerShdw>
                </a:effectLst>
                <a:latin typeface="+mn-ea"/>
              </a:rPr>
              <a:t>1</a:t>
            </a:r>
            <a:endParaRPr kumimoji="1" lang="ja-JP" altLang="en-US" sz="2400" b="1" dirty="0">
              <a:effectLst>
                <a:outerShdw blurRad="50800" dist="38100" dir="2700000" algn="tl" rotWithShape="0">
                  <a:prstClr val="black">
                    <a:alpha val="40000"/>
                  </a:prstClr>
                </a:outerShdw>
              </a:effectLst>
              <a:latin typeface="+mn-ea"/>
            </a:endParaRPr>
          </a:p>
        </p:txBody>
      </p:sp>
      <p:sp>
        <p:nvSpPr>
          <p:cNvPr id="43" name="正方形/長方形 42"/>
          <p:cNvSpPr/>
          <p:nvPr/>
        </p:nvSpPr>
        <p:spPr>
          <a:xfrm>
            <a:off x="4632875" y="3989436"/>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2</a:t>
            </a:r>
            <a:endParaRPr kumimoji="1" lang="ja-JP" altLang="en-US" sz="2400" b="1" dirty="0">
              <a:effectLst>
                <a:outerShdw blurRad="50800" dist="38100" dir="2700000" algn="tl" rotWithShape="0">
                  <a:prstClr val="black">
                    <a:alpha val="40000"/>
                  </a:prstClr>
                </a:outerShdw>
              </a:effectLst>
              <a:latin typeface="+mn-ea"/>
            </a:endParaRPr>
          </a:p>
        </p:txBody>
      </p:sp>
      <p:sp>
        <p:nvSpPr>
          <p:cNvPr id="44" name="正方形/長方形 43"/>
          <p:cNvSpPr/>
          <p:nvPr/>
        </p:nvSpPr>
        <p:spPr>
          <a:xfrm>
            <a:off x="5729511" y="4005887"/>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3</a:t>
            </a:r>
            <a:endParaRPr kumimoji="1" lang="ja-JP" altLang="en-US" sz="2400" b="1" dirty="0">
              <a:effectLst>
                <a:outerShdw blurRad="50800" dist="38100" dir="2700000" algn="tl" rotWithShape="0">
                  <a:prstClr val="black">
                    <a:alpha val="40000"/>
                  </a:prstClr>
                </a:outerShdw>
              </a:effectLst>
              <a:latin typeface="+mn-ea"/>
            </a:endParaRPr>
          </a:p>
        </p:txBody>
      </p:sp>
      <p:sp>
        <p:nvSpPr>
          <p:cNvPr id="45" name="正方形/長方形 44"/>
          <p:cNvSpPr/>
          <p:nvPr/>
        </p:nvSpPr>
        <p:spPr>
          <a:xfrm>
            <a:off x="6796867" y="3996191"/>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4</a:t>
            </a:r>
            <a:endParaRPr kumimoji="1" lang="ja-JP" altLang="en-US" sz="2400" b="1" dirty="0">
              <a:effectLst>
                <a:outerShdw blurRad="50800" dist="38100" dir="2700000" algn="tl" rotWithShape="0">
                  <a:prstClr val="black">
                    <a:alpha val="40000"/>
                  </a:prstClr>
                </a:outerShdw>
              </a:effectLst>
              <a:latin typeface="+mn-ea"/>
            </a:endParaRPr>
          </a:p>
        </p:txBody>
      </p:sp>
      <p:sp>
        <p:nvSpPr>
          <p:cNvPr id="48" name="角丸四角形 47"/>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収集車に最も近いクライアントから順に画像転送を要求</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pic>
        <p:nvPicPr>
          <p:cNvPr id="33"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06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優先通信方式 </a:t>
            </a:r>
            <a:r>
              <a:rPr lang="en-US" altLang="ja-JP" sz="2400" dirty="0" smtClean="0"/>
              <a:t>-EDF</a:t>
            </a:r>
            <a:r>
              <a:rPr lang="ja-JP" altLang="en-US" sz="2400" dirty="0" smtClean="0"/>
              <a:t>スケジューリング</a:t>
            </a:r>
            <a:r>
              <a:rPr lang="en-US" altLang="ja-JP" sz="2400" dirty="0" smtClean="0"/>
              <a:t>-</a:t>
            </a:r>
            <a:endParaRPr kumimoji="1" lang="ja-JP" altLang="en-US" sz="2400" dirty="0"/>
          </a:p>
        </p:txBody>
      </p:sp>
      <p:sp>
        <p:nvSpPr>
          <p:cNvPr id="7" name="コンテンツ プレースホルダー 6"/>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訪問エリアに位置するクライアントからの通信要求に対して</a:t>
            </a:r>
            <a:endParaRPr lang="en-US" altLang="ja-JP" dirty="0">
              <a:effectLst>
                <a:outerShdw blurRad="50800" dist="38100" dir="2700000" algn="tl" rotWithShape="0">
                  <a:prstClr val="black">
                    <a:alpha val="40000"/>
                  </a:prstClr>
                </a:outerShdw>
              </a:effectLst>
            </a:endParaRPr>
          </a:p>
          <a:p>
            <a:pPr marL="0" indent="0">
              <a:buNone/>
            </a:pPr>
            <a:r>
              <a:rPr lang="ja-JP" altLang="en-US" dirty="0">
                <a:effectLst>
                  <a:outerShdw blurRad="50800" dist="38100" dir="2700000" algn="tl" rotWithShape="0">
                    <a:prstClr val="black">
                      <a:alpha val="40000"/>
                    </a:prstClr>
                  </a:outerShdw>
                </a:effectLst>
              </a:rPr>
              <a:t>位置情報を基に</a:t>
            </a:r>
            <a:r>
              <a:rPr lang="en-US" altLang="ja-JP" dirty="0">
                <a:effectLst>
                  <a:outerShdw blurRad="50800" dist="38100" dir="2700000" algn="tl" rotWithShape="0">
                    <a:prstClr val="black">
                      <a:alpha val="40000"/>
                    </a:prstClr>
                  </a:outerShdw>
                </a:effectLst>
              </a:rPr>
              <a:t>EDF </a:t>
            </a:r>
            <a:r>
              <a:rPr lang="en-US" altLang="ja-JP" sz="1600" dirty="0">
                <a:effectLst>
                  <a:outerShdw blurRad="50800" dist="38100" dir="2700000" algn="tl" rotWithShape="0">
                    <a:prstClr val="black">
                      <a:alpha val="40000"/>
                    </a:prstClr>
                  </a:outerShdw>
                </a:effectLst>
              </a:rPr>
              <a:t>(Earliest deadline first) </a:t>
            </a:r>
            <a:r>
              <a:rPr lang="ja-JP" altLang="en-US" dirty="0">
                <a:effectLst>
                  <a:outerShdw blurRad="50800" dist="38100" dir="2700000" algn="tl" rotWithShape="0">
                    <a:prstClr val="black">
                      <a:alpha val="40000"/>
                    </a:prstClr>
                  </a:outerShdw>
                </a:effectLst>
              </a:rPr>
              <a:t>スケジューリングを適用</a:t>
            </a:r>
            <a:endParaRPr lang="en-US" altLang="ja-JP" dirty="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デッドライン </a:t>
            </a:r>
            <a:r>
              <a:rPr lang="en-US" altLang="ja-JP" dirty="0" smtClean="0">
                <a:effectLst>
                  <a:outerShdw blurRad="50800" dist="38100" dir="2700000" algn="tl" rotWithShape="0">
                    <a:prstClr val="black">
                      <a:alpha val="40000"/>
                    </a:prstClr>
                  </a:outerShdw>
                </a:effectLst>
              </a:rPr>
              <a:t>(</a:t>
            </a:r>
            <a:r>
              <a:rPr lang="ja-JP" altLang="en-US" dirty="0" smtClean="0">
                <a:effectLst>
                  <a:outerShdw blurRad="50800" dist="38100" dir="2700000" algn="tl" rotWithShape="0">
                    <a:prstClr val="black">
                      <a:alpha val="40000"/>
                    </a:prstClr>
                  </a:outerShdw>
                </a:effectLst>
              </a:rPr>
              <a:t>相対距離</a:t>
            </a:r>
            <a:r>
              <a:rPr lang="en-US" altLang="ja-JP" dirty="0" smtClean="0">
                <a:effectLst>
                  <a:outerShdw blurRad="50800" dist="38100" dir="2700000" algn="tl" rotWithShape="0">
                    <a:prstClr val="black">
                      <a:alpha val="40000"/>
                    </a:prstClr>
                  </a:outerShdw>
                </a:effectLst>
              </a:rPr>
              <a:t>) </a:t>
            </a:r>
            <a:r>
              <a:rPr lang="ja-JP" altLang="en-US" dirty="0" smtClean="0">
                <a:effectLst>
                  <a:outerShdw blurRad="50800" dist="38100" dir="2700000" algn="tl" rotWithShape="0">
                    <a:prstClr val="black">
                      <a:alpha val="40000"/>
                    </a:prstClr>
                  </a:outerShdw>
                </a:effectLst>
              </a:rPr>
              <a:t>の近い順</a:t>
            </a:r>
            <a:r>
              <a:rPr lang="ja-JP" altLang="en-US" dirty="0">
                <a:effectLst>
                  <a:outerShdw blurRad="50800" dist="38100" dir="2700000" algn="tl" rotWithShape="0">
                    <a:prstClr val="black">
                      <a:alpha val="40000"/>
                    </a:prstClr>
                  </a:outerShdw>
                </a:effectLst>
              </a:rPr>
              <a:t>に高い優先度を</a:t>
            </a:r>
            <a:r>
              <a:rPr lang="ja-JP" altLang="en-US" dirty="0" smtClean="0">
                <a:effectLst>
                  <a:outerShdw blurRad="50800" dist="38100" dir="2700000" algn="tl" rotWithShape="0">
                    <a:prstClr val="black">
                      <a:alpha val="40000"/>
                    </a:prstClr>
                  </a:outerShdw>
                </a:effectLst>
              </a:rPr>
              <a:t>付与</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28</a:t>
            </a:fld>
            <a:endParaRPr kumimoji="1" lang="ja-JP" altLang="en-US"/>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29" name="下カーブ矢印 28"/>
          <p:cNvSpPr/>
          <p:nvPr/>
        </p:nvSpPr>
        <p:spPr>
          <a:xfrm flipH="1">
            <a:off x="1703293" y="3185659"/>
            <a:ext cx="2485465" cy="731140"/>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2" name="Picture 4" descr="é¢é£ç»å"/>
          <p:cNvPicPr>
            <a:picLocks noChangeAspect="1" noChangeArrowheads="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847771"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981328" y="4734589"/>
            <a:ext cx="1831981" cy="369332"/>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1" name="テキスト ボックス 40"/>
          <p:cNvSpPr txBox="1"/>
          <p:nvPr/>
        </p:nvSpPr>
        <p:spPr>
          <a:xfrm>
            <a:off x="4855173" y="4735813"/>
            <a:ext cx="1482315"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2" name="正方形/長方形 41"/>
          <p:cNvSpPr/>
          <p:nvPr/>
        </p:nvSpPr>
        <p:spPr>
          <a:xfrm>
            <a:off x="3560495" y="4002224"/>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50800" dist="38100" dir="2700000" algn="tl" rotWithShape="0">
                    <a:prstClr val="black">
                      <a:alpha val="40000"/>
                    </a:prstClr>
                  </a:outerShdw>
                </a:effectLst>
                <a:latin typeface="+mn-ea"/>
              </a:rPr>
              <a:t>1</a:t>
            </a:r>
            <a:endParaRPr kumimoji="1" lang="ja-JP" altLang="en-US" sz="2400" b="1" dirty="0">
              <a:effectLst>
                <a:outerShdw blurRad="50800" dist="38100" dir="2700000" algn="tl" rotWithShape="0">
                  <a:prstClr val="black">
                    <a:alpha val="40000"/>
                  </a:prstClr>
                </a:outerShdw>
              </a:effectLst>
              <a:latin typeface="+mn-ea"/>
            </a:endParaRPr>
          </a:p>
        </p:txBody>
      </p:sp>
      <p:sp>
        <p:nvSpPr>
          <p:cNvPr id="43" name="正方形/長方形 42"/>
          <p:cNvSpPr/>
          <p:nvPr/>
        </p:nvSpPr>
        <p:spPr>
          <a:xfrm>
            <a:off x="4632875" y="3989436"/>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2</a:t>
            </a:r>
            <a:endParaRPr kumimoji="1" lang="ja-JP" altLang="en-US" sz="2400" b="1" dirty="0">
              <a:effectLst>
                <a:outerShdw blurRad="50800" dist="38100" dir="2700000" algn="tl" rotWithShape="0">
                  <a:prstClr val="black">
                    <a:alpha val="40000"/>
                  </a:prstClr>
                </a:outerShdw>
              </a:effectLst>
              <a:latin typeface="+mn-ea"/>
            </a:endParaRPr>
          </a:p>
        </p:txBody>
      </p:sp>
      <p:sp>
        <p:nvSpPr>
          <p:cNvPr id="44" name="正方形/長方形 43"/>
          <p:cNvSpPr/>
          <p:nvPr/>
        </p:nvSpPr>
        <p:spPr>
          <a:xfrm>
            <a:off x="5729511" y="4005887"/>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3</a:t>
            </a:r>
            <a:endParaRPr kumimoji="1" lang="ja-JP" altLang="en-US" sz="2400" b="1" dirty="0">
              <a:effectLst>
                <a:outerShdw blurRad="50800" dist="38100" dir="2700000" algn="tl" rotWithShape="0">
                  <a:prstClr val="black">
                    <a:alpha val="40000"/>
                  </a:prstClr>
                </a:outerShdw>
              </a:effectLst>
              <a:latin typeface="+mn-ea"/>
            </a:endParaRPr>
          </a:p>
        </p:txBody>
      </p:sp>
      <p:sp>
        <p:nvSpPr>
          <p:cNvPr id="45" name="正方形/長方形 44"/>
          <p:cNvSpPr/>
          <p:nvPr/>
        </p:nvSpPr>
        <p:spPr>
          <a:xfrm>
            <a:off x="6796867" y="3996191"/>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4</a:t>
            </a:r>
            <a:endParaRPr kumimoji="1" lang="ja-JP" altLang="en-US" sz="2400" b="1" dirty="0">
              <a:effectLst>
                <a:outerShdw blurRad="50800" dist="38100" dir="2700000" algn="tl" rotWithShape="0">
                  <a:prstClr val="black">
                    <a:alpha val="40000"/>
                  </a:prstClr>
                </a:outerShdw>
              </a:effectLst>
              <a:latin typeface="+mn-ea"/>
            </a:endParaRPr>
          </a:p>
        </p:txBody>
      </p:sp>
      <p:sp>
        <p:nvSpPr>
          <p:cNvPr id="48" name="角丸四角形 47"/>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収集車に最も近いクライアントから順に画像転送を要求</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pic>
        <p:nvPicPr>
          <p:cNvPr id="27"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850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下カーブ矢印 26"/>
          <p:cNvSpPr/>
          <p:nvPr/>
        </p:nvSpPr>
        <p:spPr>
          <a:xfrm flipH="1">
            <a:off x="1577789" y="2788847"/>
            <a:ext cx="4772585" cy="1174611"/>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p:nvPr>
        </p:nvSpPr>
        <p:spPr/>
        <p:txBody>
          <a:bodyPr/>
          <a:lstStyle/>
          <a:p>
            <a:r>
              <a:rPr lang="ja-JP" altLang="en-US" dirty="0" smtClean="0"/>
              <a:t>優先通信方式 </a:t>
            </a:r>
            <a:r>
              <a:rPr lang="en-US" altLang="ja-JP" sz="2400" dirty="0" smtClean="0"/>
              <a:t>-EDF</a:t>
            </a:r>
            <a:r>
              <a:rPr lang="ja-JP" altLang="en-US" sz="2400" dirty="0" smtClean="0"/>
              <a:t>スケジューリング</a:t>
            </a:r>
            <a:r>
              <a:rPr lang="en-US" altLang="ja-JP" sz="2400" dirty="0" smtClean="0"/>
              <a:t>-</a:t>
            </a:r>
            <a:endParaRPr kumimoji="1" lang="ja-JP" altLang="en-US" sz="2400" dirty="0"/>
          </a:p>
        </p:txBody>
      </p:sp>
      <p:sp>
        <p:nvSpPr>
          <p:cNvPr id="7" name="コンテンツ プレースホルダー 6"/>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訪問エリアに位置するクライアントからの通信要求に対して</a:t>
            </a:r>
            <a:endParaRPr lang="en-US" altLang="ja-JP" dirty="0">
              <a:effectLst>
                <a:outerShdw blurRad="50800" dist="38100" dir="2700000" algn="tl" rotWithShape="0">
                  <a:prstClr val="black">
                    <a:alpha val="40000"/>
                  </a:prstClr>
                </a:outerShdw>
              </a:effectLst>
            </a:endParaRPr>
          </a:p>
          <a:p>
            <a:pPr marL="0" indent="0">
              <a:buNone/>
            </a:pPr>
            <a:r>
              <a:rPr lang="ja-JP" altLang="en-US" dirty="0">
                <a:effectLst>
                  <a:outerShdw blurRad="50800" dist="38100" dir="2700000" algn="tl" rotWithShape="0">
                    <a:prstClr val="black">
                      <a:alpha val="40000"/>
                    </a:prstClr>
                  </a:outerShdw>
                </a:effectLst>
              </a:rPr>
              <a:t>位置情報を基に</a:t>
            </a:r>
            <a:r>
              <a:rPr lang="en-US" altLang="ja-JP" dirty="0">
                <a:effectLst>
                  <a:outerShdw blurRad="50800" dist="38100" dir="2700000" algn="tl" rotWithShape="0">
                    <a:prstClr val="black">
                      <a:alpha val="40000"/>
                    </a:prstClr>
                  </a:outerShdw>
                </a:effectLst>
              </a:rPr>
              <a:t>EDF </a:t>
            </a:r>
            <a:r>
              <a:rPr lang="en-US" altLang="ja-JP" sz="1600" dirty="0">
                <a:effectLst>
                  <a:outerShdw blurRad="50800" dist="38100" dir="2700000" algn="tl" rotWithShape="0">
                    <a:prstClr val="black">
                      <a:alpha val="40000"/>
                    </a:prstClr>
                  </a:outerShdw>
                </a:effectLst>
              </a:rPr>
              <a:t>(Earliest deadline first) </a:t>
            </a:r>
            <a:r>
              <a:rPr lang="ja-JP" altLang="en-US" dirty="0">
                <a:effectLst>
                  <a:outerShdw blurRad="50800" dist="38100" dir="2700000" algn="tl" rotWithShape="0">
                    <a:prstClr val="black">
                      <a:alpha val="40000"/>
                    </a:prstClr>
                  </a:outerShdw>
                </a:effectLst>
              </a:rPr>
              <a:t>スケジューリングを適用</a:t>
            </a:r>
            <a:endParaRPr lang="en-US" altLang="ja-JP" dirty="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デッドライン </a:t>
            </a:r>
            <a:r>
              <a:rPr lang="en-US" altLang="ja-JP" dirty="0" smtClean="0">
                <a:effectLst>
                  <a:outerShdw blurRad="50800" dist="38100" dir="2700000" algn="tl" rotWithShape="0">
                    <a:prstClr val="black">
                      <a:alpha val="40000"/>
                    </a:prstClr>
                  </a:outerShdw>
                </a:effectLst>
              </a:rPr>
              <a:t>(</a:t>
            </a:r>
            <a:r>
              <a:rPr lang="ja-JP" altLang="en-US" dirty="0" smtClean="0">
                <a:effectLst>
                  <a:outerShdw blurRad="50800" dist="38100" dir="2700000" algn="tl" rotWithShape="0">
                    <a:prstClr val="black">
                      <a:alpha val="40000"/>
                    </a:prstClr>
                  </a:outerShdw>
                </a:effectLst>
              </a:rPr>
              <a:t>相対距離</a:t>
            </a:r>
            <a:r>
              <a:rPr lang="en-US" altLang="ja-JP" dirty="0" smtClean="0">
                <a:effectLst>
                  <a:outerShdw blurRad="50800" dist="38100" dir="2700000" algn="tl" rotWithShape="0">
                    <a:prstClr val="black">
                      <a:alpha val="40000"/>
                    </a:prstClr>
                  </a:outerShdw>
                </a:effectLst>
              </a:rPr>
              <a:t>) </a:t>
            </a:r>
            <a:r>
              <a:rPr lang="ja-JP" altLang="en-US" dirty="0" smtClean="0">
                <a:effectLst>
                  <a:outerShdw blurRad="50800" dist="38100" dir="2700000" algn="tl" rotWithShape="0">
                    <a:prstClr val="black">
                      <a:alpha val="40000"/>
                    </a:prstClr>
                  </a:outerShdw>
                </a:effectLst>
              </a:rPr>
              <a:t>の近い順</a:t>
            </a:r>
            <a:r>
              <a:rPr lang="ja-JP" altLang="en-US" dirty="0">
                <a:effectLst>
                  <a:outerShdw blurRad="50800" dist="38100" dir="2700000" algn="tl" rotWithShape="0">
                    <a:prstClr val="black">
                      <a:alpha val="40000"/>
                    </a:prstClr>
                  </a:outerShdw>
                </a:effectLst>
              </a:rPr>
              <a:t>に高い優先度を</a:t>
            </a:r>
            <a:r>
              <a:rPr lang="ja-JP" altLang="en-US" dirty="0" smtClean="0">
                <a:effectLst>
                  <a:outerShdw blurRad="50800" dist="38100" dir="2700000" algn="tl" rotWithShape="0">
                    <a:prstClr val="black">
                      <a:alpha val="40000"/>
                    </a:prstClr>
                  </a:outerShdw>
                </a:effectLst>
              </a:rPr>
              <a:t>付与</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29</a:t>
            </a:fld>
            <a:endParaRPr kumimoji="1" lang="ja-JP" altLang="en-US"/>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40" name="テキスト ボックス 39"/>
          <p:cNvSpPr txBox="1"/>
          <p:nvPr/>
        </p:nvSpPr>
        <p:spPr>
          <a:xfrm>
            <a:off x="981328" y="4734589"/>
            <a:ext cx="1831981" cy="369332"/>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1" name="テキスト ボックス 40"/>
          <p:cNvSpPr txBox="1"/>
          <p:nvPr/>
        </p:nvSpPr>
        <p:spPr>
          <a:xfrm>
            <a:off x="4855173" y="4735813"/>
            <a:ext cx="1482315"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2" name="正方形/長方形 41"/>
          <p:cNvSpPr/>
          <p:nvPr/>
        </p:nvSpPr>
        <p:spPr>
          <a:xfrm>
            <a:off x="3560495" y="4002224"/>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50800" dist="38100" dir="2700000" algn="tl" rotWithShape="0">
                    <a:prstClr val="black">
                      <a:alpha val="40000"/>
                    </a:prstClr>
                  </a:outerShdw>
                </a:effectLst>
                <a:latin typeface="+mn-ea"/>
              </a:rPr>
              <a:t>1</a:t>
            </a:r>
            <a:endParaRPr kumimoji="1" lang="ja-JP" altLang="en-US" sz="2400" b="1" dirty="0">
              <a:effectLst>
                <a:outerShdw blurRad="50800" dist="38100" dir="2700000" algn="tl" rotWithShape="0">
                  <a:prstClr val="black">
                    <a:alpha val="40000"/>
                  </a:prstClr>
                </a:outerShdw>
              </a:effectLst>
              <a:latin typeface="+mn-ea"/>
            </a:endParaRPr>
          </a:p>
        </p:txBody>
      </p:sp>
      <p:sp>
        <p:nvSpPr>
          <p:cNvPr id="43" name="正方形/長方形 42"/>
          <p:cNvSpPr/>
          <p:nvPr/>
        </p:nvSpPr>
        <p:spPr>
          <a:xfrm>
            <a:off x="4632875" y="3989436"/>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2</a:t>
            </a:r>
            <a:endParaRPr kumimoji="1" lang="ja-JP" altLang="en-US" sz="2400" b="1" dirty="0">
              <a:effectLst>
                <a:outerShdw blurRad="50800" dist="38100" dir="2700000" algn="tl" rotWithShape="0">
                  <a:prstClr val="black">
                    <a:alpha val="40000"/>
                  </a:prstClr>
                </a:outerShdw>
              </a:effectLst>
              <a:latin typeface="+mn-ea"/>
            </a:endParaRPr>
          </a:p>
        </p:txBody>
      </p:sp>
      <p:sp>
        <p:nvSpPr>
          <p:cNvPr id="44" name="正方形/長方形 43"/>
          <p:cNvSpPr/>
          <p:nvPr/>
        </p:nvSpPr>
        <p:spPr>
          <a:xfrm>
            <a:off x="5729511" y="4005887"/>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3</a:t>
            </a:r>
            <a:endParaRPr kumimoji="1" lang="ja-JP" altLang="en-US" sz="2400" b="1" dirty="0">
              <a:effectLst>
                <a:outerShdw blurRad="50800" dist="38100" dir="2700000" algn="tl" rotWithShape="0">
                  <a:prstClr val="black">
                    <a:alpha val="40000"/>
                  </a:prstClr>
                </a:outerShdw>
              </a:effectLst>
              <a:latin typeface="+mn-ea"/>
            </a:endParaRPr>
          </a:p>
        </p:txBody>
      </p:sp>
      <p:sp>
        <p:nvSpPr>
          <p:cNvPr id="45" name="正方形/長方形 44"/>
          <p:cNvSpPr/>
          <p:nvPr/>
        </p:nvSpPr>
        <p:spPr>
          <a:xfrm>
            <a:off x="6796867" y="3996191"/>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4</a:t>
            </a:r>
            <a:endParaRPr kumimoji="1" lang="ja-JP" altLang="en-US" sz="2400" b="1" dirty="0">
              <a:effectLst>
                <a:outerShdw blurRad="50800" dist="38100" dir="2700000" algn="tl" rotWithShape="0">
                  <a:prstClr val="black">
                    <a:alpha val="40000"/>
                  </a:prstClr>
                </a:outerShdw>
              </a:effectLst>
              <a:latin typeface="+mn-ea"/>
            </a:endParaRPr>
          </a:p>
        </p:txBody>
      </p:sp>
      <p:sp>
        <p:nvSpPr>
          <p:cNvPr id="48" name="角丸四角形 47"/>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収集車に最も近いクライアントから順に画像転送を要求</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pic>
        <p:nvPicPr>
          <p:cNvPr id="28"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7299"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341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a:t>
            </a:r>
            <a:r>
              <a:rPr lang="ja-JP" altLang="en-US" dirty="0"/>
              <a:t>背景</a:t>
            </a:r>
            <a:endParaRPr kumimoji="1" lang="ja-JP" altLang="en-US" dirty="0"/>
          </a:p>
        </p:txBody>
      </p:sp>
      <p:sp>
        <p:nvSpPr>
          <p:cNvPr id="3" name="コンテンツ プレースホルダー 2"/>
          <p:cNvSpPr>
            <a:spLocks noGrp="1"/>
          </p:cNvSpPr>
          <p:nvPr>
            <p:ph idx="1"/>
          </p:nvPr>
        </p:nvSpPr>
        <p:spPr>
          <a:xfrm>
            <a:off x="123186" y="1825624"/>
            <a:ext cx="8897628" cy="4351338"/>
          </a:xfrm>
          <a:effectLst/>
        </p:spPr>
        <p:txBody>
          <a:bodyPr>
            <a:normAutofit/>
          </a:bodyPr>
          <a:lstStyle/>
          <a:p>
            <a:pPr marL="0" indent="0" algn="ctr">
              <a:buNone/>
            </a:pPr>
            <a:r>
              <a:rPr lang="ja-JP" altLang="en-US" dirty="0">
                <a:effectLst>
                  <a:outerShdw blurRad="50800" dist="38100" dir="2700000" algn="tl" rotWithShape="0">
                    <a:prstClr val="black">
                      <a:alpha val="40000"/>
                    </a:prstClr>
                  </a:outerShdw>
                </a:effectLst>
              </a:rPr>
              <a:t>少子高齢化社会に適した家庭ごみ収集方式が導入されつつある</a:t>
            </a:r>
            <a:endParaRPr lang="en-US" altLang="ja-JP" dirty="0">
              <a:effectLst>
                <a:outerShdw blurRad="50800" dist="38100" dir="2700000" algn="tl" rotWithShape="0">
                  <a:prstClr val="black">
                    <a:alpha val="40000"/>
                  </a:prstClr>
                </a:outerShdw>
              </a:effectLst>
            </a:endParaRPr>
          </a:p>
          <a:p>
            <a:pPr marL="0" indent="0" algn="ctr">
              <a:buNone/>
            </a:pPr>
            <a:endParaRPr lang="en-US" altLang="ja-JP" sz="2400" b="1" dirty="0">
              <a:solidFill>
                <a:schemeClr val="tx1">
                  <a:lumMod val="65000"/>
                  <a:lumOff val="35000"/>
                </a:schemeClr>
              </a:solidFill>
            </a:endParaRPr>
          </a:p>
          <a:p>
            <a:pPr marL="0" indent="0" algn="ctr">
              <a:buNone/>
            </a:pPr>
            <a:endParaRPr lang="en-US" altLang="ja-JP" sz="2400" b="1" dirty="0" smtClean="0">
              <a:solidFill>
                <a:schemeClr val="tx1">
                  <a:lumMod val="65000"/>
                  <a:lumOff val="35000"/>
                </a:schemeClr>
              </a:solidFill>
            </a:endParaRPr>
          </a:p>
          <a:p>
            <a:pPr marL="0" indent="0" algn="ctr">
              <a:buNone/>
            </a:pPr>
            <a:endParaRPr lang="en-US" altLang="ja-JP" sz="2400" b="1" dirty="0">
              <a:solidFill>
                <a:schemeClr val="tx1">
                  <a:lumMod val="65000"/>
                  <a:lumOff val="35000"/>
                </a:schemeClr>
              </a:solidFill>
            </a:endParaRPr>
          </a:p>
          <a:p>
            <a:pPr marL="0" indent="0" algn="ctr">
              <a:buNone/>
            </a:pPr>
            <a:endParaRPr lang="en-US" altLang="ja-JP" sz="2400" b="1" dirty="0" smtClean="0">
              <a:solidFill>
                <a:schemeClr val="tx1">
                  <a:lumMod val="65000"/>
                  <a:lumOff val="35000"/>
                </a:schemeClr>
              </a:solidFill>
            </a:endParaRPr>
          </a:p>
          <a:p>
            <a:pPr marL="0" indent="0" algn="ctr">
              <a:buNone/>
            </a:pPr>
            <a:endParaRPr lang="en-US" altLang="ja-JP" sz="2400" b="1" dirty="0">
              <a:solidFill>
                <a:schemeClr val="tx1">
                  <a:lumMod val="65000"/>
                  <a:lumOff val="35000"/>
                </a:schemeClr>
              </a:solidFill>
            </a:endParaRPr>
          </a:p>
          <a:p>
            <a:pPr marL="0" indent="0" algn="ctr">
              <a:buNone/>
            </a:pPr>
            <a:endParaRPr lang="en-US" altLang="ja-JP" sz="2400" b="1" dirty="0" smtClean="0">
              <a:solidFill>
                <a:schemeClr val="tx1">
                  <a:lumMod val="65000"/>
                  <a:lumOff val="35000"/>
                </a:schemeClr>
              </a:solidFill>
            </a:endParaRPr>
          </a:p>
          <a:p>
            <a:pPr marL="0" indent="0" algn="ctr">
              <a:buNone/>
            </a:pPr>
            <a:r>
              <a:rPr lang="ja-JP" altLang="en-US" dirty="0" smtClean="0">
                <a:solidFill>
                  <a:srgbClr val="FF9900"/>
                </a:solidFill>
                <a:effectLst>
                  <a:outerShdw blurRad="50800" dist="38100" dir="2700000" algn="tl" rotWithShape="0">
                    <a:prstClr val="black">
                      <a:alpha val="40000"/>
                    </a:prstClr>
                  </a:outerShdw>
                </a:effectLst>
              </a:rPr>
              <a:t>高齢者</a:t>
            </a:r>
            <a:r>
              <a:rPr lang="ja-JP" altLang="en-US" dirty="0">
                <a:solidFill>
                  <a:srgbClr val="FF9900"/>
                </a:solidFill>
                <a:effectLst>
                  <a:outerShdw blurRad="50800" dist="38100" dir="2700000" algn="tl" rotWithShape="0">
                    <a:prstClr val="black">
                      <a:alpha val="40000"/>
                    </a:prstClr>
                  </a:outerShdw>
                </a:effectLst>
              </a:rPr>
              <a:t>・</a:t>
            </a:r>
            <a:r>
              <a:rPr lang="ja-JP" altLang="en-US" dirty="0" smtClean="0">
                <a:solidFill>
                  <a:srgbClr val="FF9900"/>
                </a:solidFill>
                <a:effectLst>
                  <a:outerShdw blurRad="50800" dist="38100" dir="2700000" algn="tl" rotWithShape="0">
                    <a:prstClr val="black">
                      <a:alpha val="40000"/>
                    </a:prstClr>
                  </a:outerShdw>
                </a:effectLst>
              </a:rPr>
              <a:t>障碍者</a:t>
            </a:r>
            <a:r>
              <a:rPr lang="ja-JP" altLang="en-US" dirty="0" smtClean="0">
                <a:effectLst>
                  <a:outerShdw blurRad="50800" dist="38100" dir="2700000" algn="tl" rotWithShape="0">
                    <a:prstClr val="black">
                      <a:alpha val="40000"/>
                    </a:prstClr>
                  </a:outerShdw>
                </a:effectLst>
              </a:rPr>
              <a:t>がご</a:t>
            </a:r>
            <a:r>
              <a:rPr lang="ja-JP" altLang="en-US" sz="2400" b="1" dirty="0" smtClean="0">
                <a:solidFill>
                  <a:schemeClr val="tx1">
                    <a:lumMod val="65000"/>
                    <a:lumOff val="35000"/>
                  </a:schemeClr>
                </a:solidFill>
                <a:effectLst>
                  <a:outerShdw blurRad="50800" dist="38100" dir="2700000" algn="tl" rotWithShape="0">
                    <a:prstClr val="black">
                      <a:alpha val="40000"/>
                    </a:prstClr>
                  </a:outerShdw>
                </a:effectLst>
              </a:rPr>
              <a:t>み</a:t>
            </a:r>
            <a:r>
              <a:rPr lang="ja-JP" altLang="en-US" dirty="0">
                <a:effectLst>
                  <a:outerShdw blurRad="50800" dist="38100" dir="2700000" algn="tl" rotWithShape="0">
                    <a:prstClr val="black">
                      <a:alpha val="40000"/>
                    </a:prstClr>
                  </a:outerShdw>
                </a:effectLst>
              </a:rPr>
              <a:t>を</a:t>
            </a:r>
            <a:r>
              <a:rPr lang="ja-JP" altLang="en-US" sz="2400" b="1" dirty="0" smtClean="0">
                <a:solidFill>
                  <a:schemeClr val="tx1">
                    <a:lumMod val="65000"/>
                    <a:lumOff val="35000"/>
                  </a:schemeClr>
                </a:solidFill>
                <a:effectLst>
                  <a:outerShdw blurRad="50800" dist="38100" dir="2700000" algn="tl" rotWithShape="0">
                    <a:prstClr val="black">
                      <a:alpha val="40000"/>
                    </a:prstClr>
                  </a:outerShdw>
                </a:effectLst>
              </a:rPr>
              <a:t>運搬するのが大変</a:t>
            </a:r>
            <a:endParaRPr lang="en-US" altLang="ja-JP" sz="2400" b="1" dirty="0" smtClean="0">
              <a:solidFill>
                <a:schemeClr val="tx1">
                  <a:lumMod val="65000"/>
                  <a:lumOff val="35000"/>
                </a:schemeClr>
              </a:solidFill>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3</a:t>
            </a:fld>
            <a:endParaRPr kumimoji="1" lang="ja-JP" altLang="en-US" dirty="0"/>
          </a:p>
        </p:txBody>
      </p:sp>
      <p:sp>
        <p:nvSpPr>
          <p:cNvPr id="7" name="角丸四角形 6"/>
          <p:cNvSpPr/>
          <p:nvPr/>
        </p:nvSpPr>
        <p:spPr>
          <a:xfrm>
            <a:off x="123186" y="2489813"/>
            <a:ext cx="4397026" cy="929727"/>
          </a:xfrm>
          <a:prstGeom prst="roundRect">
            <a:avLst/>
          </a:prstGeom>
          <a:solidFill>
            <a:srgbClr val="FF9900"/>
          </a:solidFill>
          <a:ln w="28575">
            <a:noFill/>
          </a:ln>
          <a:effectLst>
            <a:glow>
              <a:schemeClr val="accent2">
                <a:satMod val="175000"/>
              </a:schemeClr>
            </a:glow>
            <a:outerShdw blurRad="50800" dist="38100" dir="2700000" algn="tl" rotWithShape="0">
              <a:prstClr val="black">
                <a:alpha val="40000"/>
              </a:prstClr>
            </a:outerShdw>
            <a:softEdge rad="0"/>
          </a:effectLst>
          <a:scene3d>
            <a:camera prst="orthographicFront"/>
            <a:lightRig rig="threePt" dir="t"/>
          </a:scene3d>
          <a:sp3d prstMaterial="matte">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chemeClr val="bg1"/>
                </a:solidFill>
                <a:effectLst>
                  <a:outerShdw blurRad="50800" dist="38100" dir="2700000" algn="tl" rotWithShape="0">
                    <a:prstClr val="black">
                      <a:alpha val="40000"/>
                    </a:prstClr>
                  </a:outerShdw>
                </a:effectLst>
                <a:latin typeface="+mn-ea"/>
              </a:rPr>
              <a:t>ごみステーション方式</a:t>
            </a:r>
            <a:endParaRPr kumimoji="1" lang="en-US" altLang="ja-JP" sz="2000" b="1" dirty="0" smtClean="0">
              <a:solidFill>
                <a:schemeClr val="bg1"/>
              </a:solidFill>
              <a:effectLst>
                <a:outerShdw blurRad="50800" dist="38100" dir="2700000" algn="tl" rotWithShape="0">
                  <a:prstClr val="black">
                    <a:alpha val="40000"/>
                  </a:prstClr>
                </a:outerShdw>
              </a:effectLst>
              <a:latin typeface="+mn-ea"/>
            </a:endParaRPr>
          </a:p>
          <a:p>
            <a:pPr algn="ctr"/>
            <a:endParaRPr kumimoji="1" lang="en-US" altLang="ja-JP" sz="800" b="1" dirty="0" smtClean="0">
              <a:solidFill>
                <a:schemeClr val="bg1"/>
              </a:solidFill>
              <a:effectLst>
                <a:outerShdw blurRad="50800" dist="38100" dir="2700000" algn="tl" rotWithShape="0">
                  <a:prstClr val="black">
                    <a:alpha val="40000"/>
                  </a:prstClr>
                </a:outerShdw>
              </a:effectLst>
              <a:latin typeface="+mn-ea"/>
            </a:endParaRPr>
          </a:p>
          <a:p>
            <a:pPr algn="ctr"/>
            <a:r>
              <a:rPr kumimoji="1" lang="ja-JP" altLang="en-US" sz="2000" b="1" dirty="0">
                <a:solidFill>
                  <a:schemeClr val="bg1"/>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高齢者・障碍者のごみ出し</a:t>
            </a:r>
            <a:r>
              <a:rPr kumimoji="1" lang="ja-JP" altLang="en-US" sz="2000" b="1" dirty="0" smtClean="0">
                <a:solidFill>
                  <a:schemeClr val="bg1"/>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支援</a:t>
            </a:r>
            <a:endParaRPr kumimoji="1" lang="ja-JP" altLang="en-US" sz="2000" b="1" dirty="0">
              <a:solidFill>
                <a:schemeClr val="bg1"/>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endParaRPr>
          </a:p>
        </p:txBody>
      </p:sp>
      <p:sp>
        <p:nvSpPr>
          <p:cNvPr id="8" name="角丸四角形 7"/>
          <p:cNvSpPr/>
          <p:nvPr/>
        </p:nvSpPr>
        <p:spPr>
          <a:xfrm>
            <a:off x="4633509" y="2489813"/>
            <a:ext cx="4387305" cy="934706"/>
          </a:xfrm>
          <a:prstGeom prst="roundRect">
            <a:avLst/>
          </a:prstGeom>
          <a:noFill/>
          <a:ln w="19050">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rgbClr val="FF9900"/>
                </a:solidFill>
                <a:effectLst>
                  <a:outerShdw blurRad="50800" dist="38100" dir="2700000" algn="tl" rotWithShape="0">
                    <a:prstClr val="black">
                      <a:alpha val="40000"/>
                    </a:prstClr>
                  </a:outerShdw>
                </a:effectLst>
                <a:latin typeface="+mn-ea"/>
              </a:rPr>
              <a:t>戸別収集方式</a:t>
            </a:r>
            <a:endParaRPr kumimoji="1" lang="en-US" altLang="ja-JP" sz="2000" b="1" dirty="0" smtClean="0">
              <a:solidFill>
                <a:srgbClr val="FF9900"/>
              </a:solidFill>
              <a:effectLst>
                <a:outerShdw blurRad="50800" dist="38100" dir="2700000" algn="tl" rotWithShape="0">
                  <a:prstClr val="black">
                    <a:alpha val="40000"/>
                  </a:prstClr>
                </a:outerShdw>
              </a:effectLst>
              <a:latin typeface="+mn-ea"/>
            </a:endParaRPr>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0207" y="4559223"/>
            <a:ext cx="1440607" cy="1540756"/>
          </a:xfrm>
          <a:prstGeom prst="rect">
            <a:avLst/>
          </a:prstGeom>
        </p:spPr>
      </p:pic>
      <p:sp>
        <p:nvSpPr>
          <p:cNvPr id="15" name="二等辺三角形 14"/>
          <p:cNvSpPr/>
          <p:nvPr/>
        </p:nvSpPr>
        <p:spPr>
          <a:xfrm rot="5400000">
            <a:off x="288870" y="3060339"/>
            <a:ext cx="275475" cy="147917"/>
          </a:xfrm>
          <a:prstGeom prst="triangl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07375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下カーブ矢印 26"/>
          <p:cNvSpPr/>
          <p:nvPr/>
        </p:nvSpPr>
        <p:spPr>
          <a:xfrm flipH="1">
            <a:off x="1577789" y="2788847"/>
            <a:ext cx="4772585" cy="1174611"/>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p:cNvSpPr>
            <a:spLocks noGrp="1"/>
          </p:cNvSpPr>
          <p:nvPr>
            <p:ph type="title"/>
          </p:nvPr>
        </p:nvSpPr>
        <p:spPr/>
        <p:txBody>
          <a:bodyPr/>
          <a:lstStyle/>
          <a:p>
            <a:r>
              <a:rPr lang="ja-JP" altLang="en-US" dirty="0" smtClean="0"/>
              <a:t>優先通信方式 </a:t>
            </a:r>
            <a:r>
              <a:rPr lang="en-US" altLang="ja-JP" sz="2400" dirty="0" smtClean="0"/>
              <a:t>-EDF</a:t>
            </a:r>
            <a:r>
              <a:rPr lang="ja-JP" altLang="en-US" sz="2400" dirty="0" smtClean="0"/>
              <a:t>スケジューリング</a:t>
            </a:r>
            <a:r>
              <a:rPr lang="en-US" altLang="ja-JP" sz="2400" dirty="0" smtClean="0"/>
              <a:t>-</a:t>
            </a:r>
            <a:endParaRPr kumimoji="1" lang="ja-JP" altLang="en-US" sz="2400" dirty="0"/>
          </a:p>
        </p:txBody>
      </p:sp>
      <p:sp>
        <p:nvSpPr>
          <p:cNvPr id="7" name="コンテンツ プレースホルダー 6"/>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訪問エリアに位置するクライアントからの通信要求に対して</a:t>
            </a:r>
            <a:endParaRPr lang="en-US" altLang="ja-JP" dirty="0">
              <a:effectLst>
                <a:outerShdw blurRad="50800" dist="38100" dir="2700000" algn="tl" rotWithShape="0">
                  <a:prstClr val="black">
                    <a:alpha val="40000"/>
                  </a:prstClr>
                </a:outerShdw>
              </a:effectLst>
            </a:endParaRPr>
          </a:p>
          <a:p>
            <a:pPr marL="0" indent="0">
              <a:buNone/>
            </a:pPr>
            <a:r>
              <a:rPr lang="ja-JP" altLang="en-US" dirty="0">
                <a:effectLst>
                  <a:outerShdw blurRad="50800" dist="38100" dir="2700000" algn="tl" rotWithShape="0">
                    <a:prstClr val="black">
                      <a:alpha val="40000"/>
                    </a:prstClr>
                  </a:outerShdw>
                </a:effectLst>
              </a:rPr>
              <a:t>位置情報を基に</a:t>
            </a:r>
            <a:r>
              <a:rPr lang="en-US" altLang="ja-JP" dirty="0">
                <a:effectLst>
                  <a:outerShdw blurRad="50800" dist="38100" dir="2700000" algn="tl" rotWithShape="0">
                    <a:prstClr val="black">
                      <a:alpha val="40000"/>
                    </a:prstClr>
                  </a:outerShdw>
                </a:effectLst>
              </a:rPr>
              <a:t>EDF </a:t>
            </a:r>
            <a:r>
              <a:rPr lang="en-US" altLang="ja-JP" sz="1600" dirty="0">
                <a:effectLst>
                  <a:outerShdw blurRad="50800" dist="38100" dir="2700000" algn="tl" rotWithShape="0">
                    <a:prstClr val="black">
                      <a:alpha val="40000"/>
                    </a:prstClr>
                  </a:outerShdw>
                </a:effectLst>
              </a:rPr>
              <a:t>(Earliest deadline first) </a:t>
            </a:r>
            <a:r>
              <a:rPr lang="ja-JP" altLang="en-US" dirty="0">
                <a:effectLst>
                  <a:outerShdw blurRad="50800" dist="38100" dir="2700000" algn="tl" rotWithShape="0">
                    <a:prstClr val="black">
                      <a:alpha val="40000"/>
                    </a:prstClr>
                  </a:outerShdw>
                </a:effectLst>
              </a:rPr>
              <a:t>スケジューリングを適用</a:t>
            </a:r>
            <a:endParaRPr lang="en-US" altLang="ja-JP" dirty="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デッドライン </a:t>
            </a:r>
            <a:r>
              <a:rPr lang="en-US" altLang="ja-JP" dirty="0" smtClean="0">
                <a:effectLst>
                  <a:outerShdw blurRad="50800" dist="38100" dir="2700000" algn="tl" rotWithShape="0">
                    <a:prstClr val="black">
                      <a:alpha val="40000"/>
                    </a:prstClr>
                  </a:outerShdw>
                </a:effectLst>
              </a:rPr>
              <a:t>(</a:t>
            </a:r>
            <a:r>
              <a:rPr lang="ja-JP" altLang="en-US" dirty="0" smtClean="0">
                <a:effectLst>
                  <a:outerShdw blurRad="50800" dist="38100" dir="2700000" algn="tl" rotWithShape="0">
                    <a:prstClr val="black">
                      <a:alpha val="40000"/>
                    </a:prstClr>
                  </a:outerShdw>
                </a:effectLst>
              </a:rPr>
              <a:t>相対距離</a:t>
            </a:r>
            <a:r>
              <a:rPr lang="en-US" altLang="ja-JP" dirty="0" smtClean="0">
                <a:effectLst>
                  <a:outerShdw blurRad="50800" dist="38100" dir="2700000" algn="tl" rotWithShape="0">
                    <a:prstClr val="black">
                      <a:alpha val="40000"/>
                    </a:prstClr>
                  </a:outerShdw>
                </a:effectLst>
              </a:rPr>
              <a:t>) </a:t>
            </a:r>
            <a:r>
              <a:rPr lang="ja-JP" altLang="en-US" dirty="0" smtClean="0">
                <a:effectLst>
                  <a:outerShdw blurRad="50800" dist="38100" dir="2700000" algn="tl" rotWithShape="0">
                    <a:prstClr val="black">
                      <a:alpha val="40000"/>
                    </a:prstClr>
                  </a:outerShdw>
                </a:effectLst>
              </a:rPr>
              <a:t>の近い順</a:t>
            </a:r>
            <a:r>
              <a:rPr lang="ja-JP" altLang="en-US" dirty="0">
                <a:effectLst>
                  <a:outerShdw blurRad="50800" dist="38100" dir="2700000" algn="tl" rotWithShape="0">
                    <a:prstClr val="black">
                      <a:alpha val="40000"/>
                    </a:prstClr>
                  </a:outerShdw>
                </a:effectLst>
              </a:rPr>
              <a:t>に高い優先度を</a:t>
            </a:r>
            <a:r>
              <a:rPr lang="ja-JP" altLang="en-US" dirty="0" smtClean="0">
                <a:effectLst>
                  <a:outerShdw blurRad="50800" dist="38100" dir="2700000" algn="tl" rotWithShape="0">
                    <a:prstClr val="black">
                      <a:alpha val="40000"/>
                    </a:prstClr>
                  </a:outerShdw>
                </a:effectLst>
              </a:rPr>
              <a:t>付与</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30</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40" name="テキスト ボックス 39"/>
          <p:cNvSpPr txBox="1"/>
          <p:nvPr/>
        </p:nvSpPr>
        <p:spPr>
          <a:xfrm>
            <a:off x="981328" y="4734589"/>
            <a:ext cx="1831981" cy="369332"/>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1" name="テキスト ボックス 40"/>
          <p:cNvSpPr txBox="1"/>
          <p:nvPr/>
        </p:nvSpPr>
        <p:spPr>
          <a:xfrm>
            <a:off x="4855173" y="4735813"/>
            <a:ext cx="1482315"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2" name="正方形/長方形 41"/>
          <p:cNvSpPr/>
          <p:nvPr/>
        </p:nvSpPr>
        <p:spPr>
          <a:xfrm>
            <a:off x="3560495" y="4002224"/>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50800" dist="38100" dir="2700000" algn="tl" rotWithShape="0">
                    <a:prstClr val="black">
                      <a:alpha val="40000"/>
                    </a:prstClr>
                  </a:outerShdw>
                </a:effectLst>
                <a:latin typeface="+mn-ea"/>
              </a:rPr>
              <a:t>1</a:t>
            </a:r>
            <a:endParaRPr kumimoji="1" lang="ja-JP" altLang="en-US" sz="2400" b="1" dirty="0">
              <a:effectLst>
                <a:outerShdw blurRad="50800" dist="38100" dir="2700000" algn="tl" rotWithShape="0">
                  <a:prstClr val="black">
                    <a:alpha val="40000"/>
                  </a:prstClr>
                </a:outerShdw>
              </a:effectLst>
              <a:latin typeface="+mn-ea"/>
            </a:endParaRPr>
          </a:p>
        </p:txBody>
      </p:sp>
      <p:sp>
        <p:nvSpPr>
          <p:cNvPr id="43" name="正方形/長方形 42"/>
          <p:cNvSpPr/>
          <p:nvPr/>
        </p:nvSpPr>
        <p:spPr>
          <a:xfrm>
            <a:off x="4632875" y="3989436"/>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2</a:t>
            </a:r>
            <a:endParaRPr kumimoji="1" lang="ja-JP" altLang="en-US" sz="2400" b="1" dirty="0">
              <a:effectLst>
                <a:outerShdw blurRad="50800" dist="38100" dir="2700000" algn="tl" rotWithShape="0">
                  <a:prstClr val="black">
                    <a:alpha val="40000"/>
                  </a:prstClr>
                </a:outerShdw>
              </a:effectLst>
              <a:latin typeface="+mn-ea"/>
            </a:endParaRPr>
          </a:p>
        </p:txBody>
      </p:sp>
      <p:sp>
        <p:nvSpPr>
          <p:cNvPr id="44" name="正方形/長方形 43"/>
          <p:cNvSpPr/>
          <p:nvPr/>
        </p:nvSpPr>
        <p:spPr>
          <a:xfrm>
            <a:off x="5729511" y="4005887"/>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3</a:t>
            </a:r>
            <a:endParaRPr kumimoji="1" lang="ja-JP" altLang="en-US" sz="2400" b="1" dirty="0">
              <a:effectLst>
                <a:outerShdw blurRad="50800" dist="38100" dir="2700000" algn="tl" rotWithShape="0">
                  <a:prstClr val="black">
                    <a:alpha val="40000"/>
                  </a:prstClr>
                </a:outerShdw>
              </a:effectLst>
              <a:latin typeface="+mn-ea"/>
            </a:endParaRPr>
          </a:p>
        </p:txBody>
      </p:sp>
      <p:sp>
        <p:nvSpPr>
          <p:cNvPr id="45" name="正方形/長方形 44"/>
          <p:cNvSpPr/>
          <p:nvPr/>
        </p:nvSpPr>
        <p:spPr>
          <a:xfrm>
            <a:off x="6796867" y="3996191"/>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4</a:t>
            </a:r>
            <a:endParaRPr kumimoji="1" lang="ja-JP" altLang="en-US" sz="2400" b="1" dirty="0">
              <a:effectLst>
                <a:outerShdw blurRad="50800" dist="38100" dir="2700000" algn="tl" rotWithShape="0">
                  <a:prstClr val="black">
                    <a:alpha val="40000"/>
                  </a:prstClr>
                </a:outerShdw>
              </a:effectLst>
              <a:latin typeface="+mn-ea"/>
            </a:endParaRPr>
          </a:p>
        </p:txBody>
      </p:sp>
      <p:sp>
        <p:nvSpPr>
          <p:cNvPr id="48" name="角丸四角形 47"/>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収集車に最も近いクライアントから順に画像転送を要求</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pic>
        <p:nvPicPr>
          <p:cNvPr id="28" name="Picture 4" descr="é¢é£ç»å"/>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947299" y="331798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9"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367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下カーブ矢印 28"/>
          <p:cNvSpPr/>
          <p:nvPr/>
        </p:nvSpPr>
        <p:spPr>
          <a:xfrm flipH="1">
            <a:off x="1577789" y="2692600"/>
            <a:ext cx="5801285" cy="1260219"/>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Picture 4" descr="é¢é£ç»å"/>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3698" y="3317983"/>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t>優先通信方式 </a:t>
            </a:r>
            <a:r>
              <a:rPr lang="en-US" altLang="ja-JP" sz="2400" dirty="0" smtClean="0"/>
              <a:t>-EDF</a:t>
            </a:r>
            <a:r>
              <a:rPr lang="ja-JP" altLang="en-US" sz="2400" dirty="0" smtClean="0"/>
              <a:t>スケジューリング</a:t>
            </a:r>
            <a:r>
              <a:rPr lang="en-US" altLang="ja-JP" sz="2400" dirty="0" smtClean="0"/>
              <a:t>-</a:t>
            </a:r>
            <a:endParaRPr kumimoji="1" lang="ja-JP" altLang="en-US" sz="2400" dirty="0"/>
          </a:p>
        </p:txBody>
      </p:sp>
      <p:sp>
        <p:nvSpPr>
          <p:cNvPr id="7" name="コンテンツ プレースホルダー 6"/>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訪問エリアに位置するクライアントからの通信要求に対して</a:t>
            </a:r>
            <a:endParaRPr lang="en-US" altLang="ja-JP" dirty="0">
              <a:effectLst>
                <a:outerShdw blurRad="50800" dist="38100" dir="2700000" algn="tl" rotWithShape="0">
                  <a:prstClr val="black">
                    <a:alpha val="40000"/>
                  </a:prstClr>
                </a:outerShdw>
              </a:effectLst>
            </a:endParaRPr>
          </a:p>
          <a:p>
            <a:pPr marL="0" indent="0">
              <a:buNone/>
            </a:pPr>
            <a:r>
              <a:rPr lang="ja-JP" altLang="en-US" dirty="0">
                <a:effectLst>
                  <a:outerShdw blurRad="50800" dist="38100" dir="2700000" algn="tl" rotWithShape="0">
                    <a:prstClr val="black">
                      <a:alpha val="40000"/>
                    </a:prstClr>
                  </a:outerShdw>
                </a:effectLst>
              </a:rPr>
              <a:t>位置情報を基に</a:t>
            </a:r>
            <a:r>
              <a:rPr lang="en-US" altLang="ja-JP" dirty="0">
                <a:effectLst>
                  <a:outerShdw blurRad="50800" dist="38100" dir="2700000" algn="tl" rotWithShape="0">
                    <a:prstClr val="black">
                      <a:alpha val="40000"/>
                    </a:prstClr>
                  </a:outerShdw>
                </a:effectLst>
              </a:rPr>
              <a:t>EDF </a:t>
            </a:r>
            <a:r>
              <a:rPr lang="en-US" altLang="ja-JP" sz="1600" dirty="0">
                <a:effectLst>
                  <a:outerShdw blurRad="50800" dist="38100" dir="2700000" algn="tl" rotWithShape="0">
                    <a:prstClr val="black">
                      <a:alpha val="40000"/>
                    </a:prstClr>
                  </a:outerShdw>
                </a:effectLst>
              </a:rPr>
              <a:t>(Earliest deadline first) </a:t>
            </a:r>
            <a:r>
              <a:rPr lang="ja-JP" altLang="en-US" dirty="0">
                <a:effectLst>
                  <a:outerShdw blurRad="50800" dist="38100" dir="2700000" algn="tl" rotWithShape="0">
                    <a:prstClr val="black">
                      <a:alpha val="40000"/>
                    </a:prstClr>
                  </a:outerShdw>
                </a:effectLst>
              </a:rPr>
              <a:t>スケジューリングを適用</a:t>
            </a:r>
            <a:endParaRPr lang="en-US" altLang="ja-JP" dirty="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デッドライン </a:t>
            </a:r>
            <a:r>
              <a:rPr lang="en-US" altLang="ja-JP" dirty="0" smtClean="0">
                <a:effectLst>
                  <a:outerShdw blurRad="50800" dist="38100" dir="2700000" algn="tl" rotWithShape="0">
                    <a:prstClr val="black">
                      <a:alpha val="40000"/>
                    </a:prstClr>
                  </a:outerShdw>
                </a:effectLst>
              </a:rPr>
              <a:t>(</a:t>
            </a:r>
            <a:r>
              <a:rPr lang="ja-JP" altLang="en-US" dirty="0" smtClean="0">
                <a:effectLst>
                  <a:outerShdw blurRad="50800" dist="38100" dir="2700000" algn="tl" rotWithShape="0">
                    <a:prstClr val="black">
                      <a:alpha val="40000"/>
                    </a:prstClr>
                  </a:outerShdw>
                </a:effectLst>
              </a:rPr>
              <a:t>相対距離</a:t>
            </a:r>
            <a:r>
              <a:rPr lang="en-US" altLang="ja-JP" dirty="0" smtClean="0">
                <a:effectLst>
                  <a:outerShdw blurRad="50800" dist="38100" dir="2700000" algn="tl" rotWithShape="0">
                    <a:prstClr val="black">
                      <a:alpha val="40000"/>
                    </a:prstClr>
                  </a:outerShdw>
                </a:effectLst>
              </a:rPr>
              <a:t>) </a:t>
            </a:r>
            <a:r>
              <a:rPr lang="ja-JP" altLang="en-US" dirty="0" smtClean="0">
                <a:effectLst>
                  <a:outerShdw blurRad="50800" dist="38100" dir="2700000" algn="tl" rotWithShape="0">
                    <a:prstClr val="black">
                      <a:alpha val="40000"/>
                    </a:prstClr>
                  </a:outerShdw>
                </a:effectLst>
              </a:rPr>
              <a:t>の近い順</a:t>
            </a:r>
            <a:r>
              <a:rPr lang="ja-JP" altLang="en-US" dirty="0">
                <a:effectLst>
                  <a:outerShdw blurRad="50800" dist="38100" dir="2700000" algn="tl" rotWithShape="0">
                    <a:prstClr val="black">
                      <a:alpha val="40000"/>
                    </a:prstClr>
                  </a:outerShdw>
                </a:effectLst>
              </a:rPr>
              <a:t>に高い優先度を</a:t>
            </a:r>
            <a:r>
              <a:rPr lang="ja-JP" altLang="en-US" dirty="0" smtClean="0">
                <a:effectLst>
                  <a:outerShdw blurRad="50800" dist="38100" dir="2700000" algn="tl" rotWithShape="0">
                    <a:prstClr val="black">
                      <a:alpha val="40000"/>
                    </a:prstClr>
                  </a:outerShdw>
                </a:effectLst>
              </a:rPr>
              <a:t>付与</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31</a:t>
            </a:fld>
            <a:endParaRPr kumimoji="1" lang="ja-JP" altLang="en-US"/>
          </a:p>
        </p:txBody>
      </p:sp>
      <p:pic>
        <p:nvPicPr>
          <p:cNvPr id="9" name="図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3" cstate="print">
              <a:duotone>
                <a:prstClr val="black"/>
                <a:schemeClr val="accent2">
                  <a:tint val="45000"/>
                  <a:satMod val="400000"/>
                </a:schemeClr>
              </a:duotone>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40" name="テキスト ボックス 39"/>
          <p:cNvSpPr txBox="1"/>
          <p:nvPr/>
        </p:nvSpPr>
        <p:spPr>
          <a:xfrm>
            <a:off x="981328" y="4734589"/>
            <a:ext cx="1831981" cy="369332"/>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1" name="テキスト ボックス 40"/>
          <p:cNvSpPr txBox="1"/>
          <p:nvPr/>
        </p:nvSpPr>
        <p:spPr>
          <a:xfrm>
            <a:off x="4855173" y="4735813"/>
            <a:ext cx="1482315"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2" name="正方形/長方形 41"/>
          <p:cNvSpPr/>
          <p:nvPr/>
        </p:nvSpPr>
        <p:spPr>
          <a:xfrm>
            <a:off x="3560495" y="4002224"/>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50800" dist="38100" dir="2700000" algn="tl" rotWithShape="0">
                    <a:prstClr val="black">
                      <a:alpha val="40000"/>
                    </a:prstClr>
                  </a:outerShdw>
                </a:effectLst>
                <a:latin typeface="+mn-ea"/>
              </a:rPr>
              <a:t>1</a:t>
            </a:r>
            <a:endParaRPr kumimoji="1" lang="ja-JP" altLang="en-US" sz="2400" b="1" dirty="0">
              <a:effectLst>
                <a:outerShdw blurRad="50800" dist="38100" dir="2700000" algn="tl" rotWithShape="0">
                  <a:prstClr val="black">
                    <a:alpha val="40000"/>
                  </a:prstClr>
                </a:outerShdw>
              </a:effectLst>
              <a:latin typeface="+mn-ea"/>
            </a:endParaRPr>
          </a:p>
        </p:txBody>
      </p:sp>
      <p:sp>
        <p:nvSpPr>
          <p:cNvPr id="43" name="正方形/長方形 42"/>
          <p:cNvSpPr/>
          <p:nvPr/>
        </p:nvSpPr>
        <p:spPr>
          <a:xfrm>
            <a:off x="4632875" y="3989436"/>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2</a:t>
            </a:r>
            <a:endParaRPr kumimoji="1" lang="ja-JP" altLang="en-US" sz="2400" b="1" dirty="0">
              <a:effectLst>
                <a:outerShdw blurRad="50800" dist="38100" dir="2700000" algn="tl" rotWithShape="0">
                  <a:prstClr val="black">
                    <a:alpha val="40000"/>
                  </a:prstClr>
                </a:outerShdw>
              </a:effectLst>
              <a:latin typeface="+mn-ea"/>
            </a:endParaRPr>
          </a:p>
        </p:txBody>
      </p:sp>
      <p:sp>
        <p:nvSpPr>
          <p:cNvPr id="44" name="正方形/長方形 43"/>
          <p:cNvSpPr/>
          <p:nvPr/>
        </p:nvSpPr>
        <p:spPr>
          <a:xfrm>
            <a:off x="5729511" y="4005887"/>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3</a:t>
            </a:r>
            <a:endParaRPr kumimoji="1" lang="ja-JP" altLang="en-US" sz="2400" b="1" dirty="0">
              <a:effectLst>
                <a:outerShdw blurRad="50800" dist="38100" dir="2700000" algn="tl" rotWithShape="0">
                  <a:prstClr val="black">
                    <a:alpha val="40000"/>
                  </a:prstClr>
                </a:outerShdw>
              </a:effectLst>
              <a:latin typeface="+mn-ea"/>
            </a:endParaRPr>
          </a:p>
        </p:txBody>
      </p:sp>
      <p:sp>
        <p:nvSpPr>
          <p:cNvPr id="45" name="正方形/長方形 44"/>
          <p:cNvSpPr/>
          <p:nvPr/>
        </p:nvSpPr>
        <p:spPr>
          <a:xfrm>
            <a:off x="6796867" y="3996191"/>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4</a:t>
            </a:r>
            <a:endParaRPr kumimoji="1" lang="ja-JP" altLang="en-US" sz="2400" b="1" dirty="0">
              <a:effectLst>
                <a:outerShdw blurRad="50800" dist="38100" dir="2700000" algn="tl" rotWithShape="0">
                  <a:prstClr val="black">
                    <a:alpha val="40000"/>
                  </a:prstClr>
                </a:outerShdw>
              </a:effectLst>
              <a:latin typeface="+mn-ea"/>
            </a:endParaRPr>
          </a:p>
        </p:txBody>
      </p:sp>
      <p:sp>
        <p:nvSpPr>
          <p:cNvPr id="48" name="角丸四角形 47"/>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収集車に最も近いクライアントから順に画像転送を要求</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pic>
        <p:nvPicPr>
          <p:cNvPr id="31"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913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下カーブ矢印 28"/>
          <p:cNvSpPr/>
          <p:nvPr/>
        </p:nvSpPr>
        <p:spPr>
          <a:xfrm flipH="1">
            <a:off x="1577789" y="2692600"/>
            <a:ext cx="5801285" cy="1260219"/>
          </a:xfrm>
          <a:prstGeom prst="curved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Picture 4" descr="é¢é£ç»å"/>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943698" y="3317983"/>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t>優先通信方式 </a:t>
            </a:r>
            <a:r>
              <a:rPr lang="en-US" altLang="ja-JP" sz="2400" dirty="0" smtClean="0"/>
              <a:t>-EDF</a:t>
            </a:r>
            <a:r>
              <a:rPr lang="ja-JP" altLang="en-US" sz="2400" dirty="0" smtClean="0"/>
              <a:t>スケジューリング</a:t>
            </a:r>
            <a:r>
              <a:rPr lang="en-US" altLang="ja-JP" sz="2400" dirty="0" smtClean="0"/>
              <a:t>-</a:t>
            </a:r>
            <a:endParaRPr kumimoji="1" lang="ja-JP" altLang="en-US" sz="2400" dirty="0"/>
          </a:p>
        </p:txBody>
      </p:sp>
      <p:sp>
        <p:nvSpPr>
          <p:cNvPr id="7" name="コンテンツ プレースホルダー 6"/>
          <p:cNvSpPr>
            <a:spLocks noGrp="1"/>
          </p:cNvSpPr>
          <p:nvPr>
            <p:ph idx="1"/>
          </p:nvPr>
        </p:nvSpPr>
        <p:spPr>
          <a:effectLst/>
        </p:spPr>
        <p:txBody>
          <a:bodyPr/>
          <a:lstStyle/>
          <a:p>
            <a:pPr marL="0" indent="0">
              <a:buNone/>
            </a:pPr>
            <a:r>
              <a:rPr lang="ja-JP" altLang="en-US" dirty="0" smtClean="0">
                <a:effectLst>
                  <a:outerShdw blurRad="50800" dist="38100" dir="2700000" algn="tl" rotWithShape="0">
                    <a:prstClr val="black">
                      <a:alpha val="40000"/>
                    </a:prstClr>
                  </a:outerShdw>
                </a:effectLst>
              </a:rPr>
              <a:t>訪問</a:t>
            </a:r>
            <a:r>
              <a:rPr lang="ja-JP" altLang="en-US" dirty="0">
                <a:effectLst>
                  <a:outerShdw blurRad="50800" dist="38100" dir="2700000" algn="tl" rotWithShape="0">
                    <a:prstClr val="black">
                      <a:alpha val="40000"/>
                    </a:prstClr>
                  </a:outerShdw>
                </a:effectLst>
              </a:rPr>
              <a:t>エリア</a:t>
            </a:r>
            <a:r>
              <a:rPr lang="ja-JP" altLang="en-US" dirty="0" smtClean="0">
                <a:effectLst>
                  <a:outerShdw blurRad="50800" dist="38100" dir="2700000" algn="tl" rotWithShape="0">
                    <a:prstClr val="black">
                      <a:alpha val="40000"/>
                    </a:prstClr>
                  </a:outerShdw>
                </a:effectLst>
              </a:rPr>
              <a:t>に位置するクライアントからの通信要求に対して</a:t>
            </a:r>
            <a:endParaRPr lang="en-US" altLang="ja-JP" dirty="0" smtClean="0">
              <a:effectLst>
                <a:outerShdw blurRad="50800" dist="38100" dir="2700000" algn="tl" rotWithShape="0">
                  <a:prstClr val="black">
                    <a:alpha val="40000"/>
                  </a:prstClr>
                </a:outerShdw>
              </a:effectLst>
            </a:endParaRPr>
          </a:p>
          <a:p>
            <a:pPr marL="0" indent="0">
              <a:buNone/>
            </a:pPr>
            <a:r>
              <a:rPr lang="ja-JP" altLang="en-US" dirty="0" smtClean="0">
                <a:effectLst>
                  <a:outerShdw blurRad="50800" dist="38100" dir="2700000" algn="tl" rotWithShape="0">
                    <a:prstClr val="black">
                      <a:alpha val="40000"/>
                    </a:prstClr>
                  </a:outerShdw>
                </a:effectLst>
              </a:rPr>
              <a:t>位置</a:t>
            </a:r>
            <a:r>
              <a:rPr lang="ja-JP" altLang="en-US" dirty="0">
                <a:effectLst>
                  <a:outerShdw blurRad="50800" dist="38100" dir="2700000" algn="tl" rotWithShape="0">
                    <a:prstClr val="black">
                      <a:alpha val="40000"/>
                    </a:prstClr>
                  </a:outerShdw>
                </a:effectLst>
              </a:rPr>
              <a:t>情報</a:t>
            </a:r>
            <a:r>
              <a:rPr lang="ja-JP" altLang="en-US" dirty="0" smtClean="0">
                <a:effectLst>
                  <a:outerShdw blurRad="50800" dist="38100" dir="2700000" algn="tl" rotWithShape="0">
                    <a:prstClr val="black">
                      <a:alpha val="40000"/>
                    </a:prstClr>
                  </a:outerShdw>
                </a:effectLst>
              </a:rPr>
              <a:t>を基に</a:t>
            </a:r>
            <a:r>
              <a:rPr lang="en-US" altLang="ja-JP" dirty="0" smtClean="0">
                <a:effectLst>
                  <a:outerShdw blurRad="50800" dist="38100" dir="2700000" algn="tl" rotWithShape="0">
                    <a:prstClr val="black">
                      <a:alpha val="40000"/>
                    </a:prstClr>
                  </a:outerShdw>
                </a:effectLst>
              </a:rPr>
              <a:t>EDF </a:t>
            </a:r>
            <a:r>
              <a:rPr lang="en-US" altLang="ja-JP" sz="1600" dirty="0">
                <a:effectLst>
                  <a:outerShdw blurRad="50800" dist="38100" dir="2700000" algn="tl" rotWithShape="0">
                    <a:prstClr val="black">
                      <a:alpha val="40000"/>
                    </a:prstClr>
                  </a:outerShdw>
                </a:effectLst>
              </a:rPr>
              <a:t>(Earliest deadline first) </a:t>
            </a:r>
            <a:r>
              <a:rPr lang="ja-JP" altLang="en-US" dirty="0" smtClean="0">
                <a:effectLst>
                  <a:outerShdw blurRad="50800" dist="38100" dir="2700000" algn="tl" rotWithShape="0">
                    <a:prstClr val="black">
                      <a:alpha val="40000"/>
                    </a:prstClr>
                  </a:outerShdw>
                </a:effectLst>
              </a:rPr>
              <a:t>スケジューリングを適用</a:t>
            </a:r>
            <a:endParaRPr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デッドライン </a:t>
            </a:r>
            <a:r>
              <a:rPr lang="en-US" altLang="ja-JP" dirty="0" smtClean="0">
                <a:effectLst>
                  <a:outerShdw blurRad="50800" dist="38100" dir="2700000" algn="tl" rotWithShape="0">
                    <a:prstClr val="black">
                      <a:alpha val="40000"/>
                    </a:prstClr>
                  </a:outerShdw>
                </a:effectLst>
              </a:rPr>
              <a:t>(</a:t>
            </a:r>
            <a:r>
              <a:rPr lang="ja-JP" altLang="en-US" dirty="0" smtClean="0">
                <a:effectLst>
                  <a:outerShdw blurRad="50800" dist="38100" dir="2700000" algn="tl" rotWithShape="0">
                    <a:prstClr val="black">
                      <a:alpha val="40000"/>
                    </a:prstClr>
                  </a:outerShdw>
                </a:effectLst>
              </a:rPr>
              <a:t>相対距離</a:t>
            </a:r>
            <a:r>
              <a:rPr lang="en-US" altLang="ja-JP" dirty="0" smtClean="0">
                <a:effectLst>
                  <a:outerShdw blurRad="50800" dist="38100" dir="2700000" algn="tl" rotWithShape="0">
                    <a:prstClr val="black">
                      <a:alpha val="40000"/>
                    </a:prstClr>
                  </a:outerShdw>
                </a:effectLst>
              </a:rPr>
              <a:t>) </a:t>
            </a:r>
            <a:r>
              <a:rPr lang="ja-JP" altLang="en-US" dirty="0" smtClean="0">
                <a:effectLst>
                  <a:outerShdw blurRad="50800" dist="38100" dir="2700000" algn="tl" rotWithShape="0">
                    <a:prstClr val="black">
                      <a:alpha val="40000"/>
                    </a:prstClr>
                  </a:outerShdw>
                </a:effectLst>
              </a:rPr>
              <a:t>の近い順</a:t>
            </a:r>
            <a:r>
              <a:rPr lang="ja-JP" altLang="en-US" dirty="0">
                <a:effectLst>
                  <a:outerShdw blurRad="50800" dist="38100" dir="2700000" algn="tl" rotWithShape="0">
                    <a:prstClr val="black">
                      <a:alpha val="40000"/>
                    </a:prstClr>
                  </a:outerShdw>
                </a:effectLst>
              </a:rPr>
              <a:t>に高い優先度を</a:t>
            </a:r>
            <a:r>
              <a:rPr lang="ja-JP" altLang="en-US" dirty="0" smtClean="0">
                <a:effectLst>
                  <a:outerShdw blurRad="50800" dist="38100" dir="2700000" algn="tl" rotWithShape="0">
                    <a:prstClr val="black">
                      <a:alpha val="40000"/>
                    </a:prstClr>
                  </a:outerShdw>
                </a:effectLst>
              </a:rPr>
              <a:t>付与</a:t>
            </a:r>
            <a:r>
              <a:rPr lang="en-US" altLang="ja-JP" dirty="0"/>
              <a:t/>
            </a:r>
            <a:br>
              <a:rPr lang="en-US" altLang="ja-JP" dirty="0"/>
            </a:br>
            <a:endParaRPr lang="en-US" altLang="ja-JP"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32</a:t>
            </a:fld>
            <a:endParaRPr kumimoji="1" lang="ja-JP" altLang="en-US"/>
          </a:p>
        </p:txBody>
      </p:sp>
      <p:pic>
        <p:nvPicPr>
          <p:cNvPr id="9" name="図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19"/>
            <a:ext cx="841562" cy="841562"/>
          </a:xfrm>
          <a:prstGeom prst="rect">
            <a:avLst/>
          </a:prstGeom>
        </p:spPr>
      </p:pic>
      <p:grpSp>
        <p:nvGrpSpPr>
          <p:cNvPr id="11" name="グループ化 10"/>
          <p:cNvGrpSpPr/>
          <p:nvPr/>
        </p:nvGrpSpPr>
        <p:grpSpPr>
          <a:xfrm>
            <a:off x="3641346" y="3952819"/>
            <a:ext cx="1057445" cy="841562"/>
            <a:chOff x="7543434" y="3593576"/>
            <a:chExt cx="1057445" cy="841562"/>
          </a:xfrm>
        </p:grpSpPr>
        <p:pic>
          <p:nvPicPr>
            <p:cNvPr id="12" name="図 11"/>
            <p:cNvPicPr>
              <a:picLocks noChangeAspect="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19"/>
            <a:ext cx="1057445" cy="841562"/>
            <a:chOff x="7543434" y="3593576"/>
            <a:chExt cx="1057445" cy="841562"/>
          </a:xfrm>
        </p:grpSpPr>
        <p:pic>
          <p:nvPicPr>
            <p:cNvPr id="15" name="図 14"/>
            <p:cNvPicPr>
              <a:picLocks noChangeAspect="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7"/>
            <a:ext cx="1057445" cy="841562"/>
            <a:chOff x="7543434" y="3593576"/>
            <a:chExt cx="1057445" cy="841562"/>
          </a:xfrm>
        </p:grpSpPr>
        <p:pic>
          <p:nvPicPr>
            <p:cNvPr id="21" name="図 20"/>
            <p:cNvPicPr>
              <a:picLocks noChangeAspect="1"/>
            </p:cNvPicPr>
            <p:nvPr/>
          </p:nvPicPr>
          <p:blipFill>
            <a:blip r:embed="rId3" cstate="print">
              <a:duotone>
                <a:prstClr val="black"/>
                <a:schemeClr val="accent2">
                  <a:tint val="45000"/>
                  <a:satMod val="400000"/>
                </a:schemeClr>
              </a:duotone>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40" name="テキスト ボックス 39"/>
          <p:cNvSpPr txBox="1"/>
          <p:nvPr/>
        </p:nvSpPr>
        <p:spPr>
          <a:xfrm>
            <a:off x="981328" y="4734589"/>
            <a:ext cx="1831981" cy="369332"/>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1" name="テキスト ボックス 40"/>
          <p:cNvSpPr txBox="1"/>
          <p:nvPr/>
        </p:nvSpPr>
        <p:spPr>
          <a:xfrm>
            <a:off x="4855173" y="4735813"/>
            <a:ext cx="1482315"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2" name="正方形/長方形 41"/>
          <p:cNvSpPr/>
          <p:nvPr/>
        </p:nvSpPr>
        <p:spPr>
          <a:xfrm>
            <a:off x="3560495" y="4002224"/>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effectLst>
                  <a:outerShdw blurRad="50800" dist="38100" dir="2700000" algn="tl" rotWithShape="0">
                    <a:prstClr val="black">
                      <a:alpha val="40000"/>
                    </a:prstClr>
                  </a:outerShdw>
                </a:effectLst>
                <a:latin typeface="+mn-ea"/>
              </a:rPr>
              <a:t>1</a:t>
            </a:r>
            <a:endParaRPr kumimoji="1" lang="ja-JP" altLang="en-US" sz="2400" b="1" dirty="0">
              <a:effectLst>
                <a:outerShdw blurRad="50800" dist="38100" dir="2700000" algn="tl" rotWithShape="0">
                  <a:prstClr val="black">
                    <a:alpha val="40000"/>
                  </a:prstClr>
                </a:outerShdw>
              </a:effectLst>
              <a:latin typeface="+mn-ea"/>
            </a:endParaRPr>
          </a:p>
        </p:txBody>
      </p:sp>
      <p:sp>
        <p:nvSpPr>
          <p:cNvPr id="43" name="正方形/長方形 42"/>
          <p:cNvSpPr/>
          <p:nvPr/>
        </p:nvSpPr>
        <p:spPr>
          <a:xfrm>
            <a:off x="4632875" y="3989436"/>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2</a:t>
            </a:r>
            <a:endParaRPr kumimoji="1" lang="ja-JP" altLang="en-US" sz="2400" b="1" dirty="0">
              <a:effectLst>
                <a:outerShdw blurRad="50800" dist="38100" dir="2700000" algn="tl" rotWithShape="0">
                  <a:prstClr val="black">
                    <a:alpha val="40000"/>
                  </a:prstClr>
                </a:outerShdw>
              </a:effectLst>
              <a:latin typeface="+mn-ea"/>
            </a:endParaRPr>
          </a:p>
        </p:txBody>
      </p:sp>
      <p:sp>
        <p:nvSpPr>
          <p:cNvPr id="44" name="正方形/長方形 43"/>
          <p:cNvSpPr/>
          <p:nvPr/>
        </p:nvSpPr>
        <p:spPr>
          <a:xfrm>
            <a:off x="5729511" y="4005887"/>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3</a:t>
            </a:r>
            <a:endParaRPr kumimoji="1" lang="ja-JP" altLang="en-US" sz="2400" b="1" dirty="0">
              <a:effectLst>
                <a:outerShdw blurRad="50800" dist="38100" dir="2700000" algn="tl" rotWithShape="0">
                  <a:prstClr val="black">
                    <a:alpha val="40000"/>
                  </a:prstClr>
                </a:outerShdw>
              </a:effectLst>
              <a:latin typeface="+mn-ea"/>
            </a:endParaRPr>
          </a:p>
        </p:txBody>
      </p:sp>
      <p:sp>
        <p:nvSpPr>
          <p:cNvPr id="45" name="正方形/長方形 44"/>
          <p:cNvSpPr/>
          <p:nvPr/>
        </p:nvSpPr>
        <p:spPr>
          <a:xfrm>
            <a:off x="6796867" y="3996191"/>
            <a:ext cx="367553" cy="394447"/>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effectLst>
                  <a:outerShdw blurRad="50800" dist="38100" dir="2700000" algn="tl" rotWithShape="0">
                    <a:prstClr val="black">
                      <a:alpha val="40000"/>
                    </a:prstClr>
                  </a:outerShdw>
                </a:effectLst>
                <a:latin typeface="+mn-ea"/>
              </a:rPr>
              <a:t>4</a:t>
            </a:r>
            <a:endParaRPr kumimoji="1" lang="ja-JP" altLang="en-US" sz="2400" b="1" dirty="0">
              <a:effectLst>
                <a:outerShdw blurRad="50800" dist="38100" dir="2700000" algn="tl" rotWithShape="0">
                  <a:prstClr val="black">
                    <a:alpha val="40000"/>
                  </a:prstClr>
                </a:outerShdw>
              </a:effectLst>
              <a:latin typeface="+mn-ea"/>
            </a:endParaRPr>
          </a:p>
        </p:txBody>
      </p:sp>
      <p:sp>
        <p:nvSpPr>
          <p:cNvPr id="48" name="角丸四角形 47"/>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収集車に最も近いクライアントから順に画像転送を要求</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pic>
        <p:nvPicPr>
          <p:cNvPr id="27"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7"/>
            <a:ext cx="1153931" cy="77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47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chor="b"/>
          <a:lstStyle/>
          <a:p>
            <a:r>
              <a:rPr lang="ja-JP" altLang="en-US" dirty="0"/>
              <a:t>評価</a:t>
            </a:r>
            <a:endParaRPr kumimoji="1" lang="ja-JP" altLang="en-US" dirty="0"/>
          </a:p>
        </p:txBody>
      </p:sp>
      <p:sp>
        <p:nvSpPr>
          <p:cNvPr id="8" name="テキスト プレースホルダー 7"/>
          <p:cNvSpPr>
            <a:spLocks noGrp="1"/>
          </p:cNvSpPr>
          <p:nvPr>
            <p:ph type="body" idx="1"/>
          </p:nvPr>
        </p:nvSpPr>
        <p:spPr/>
        <p:txBody>
          <a:bodyPr anchor="t"/>
          <a:lstStyle/>
          <a:p>
            <a:pPr algn="l"/>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pPr/>
              <a:t>33</a:t>
            </a:fld>
            <a:endParaRPr kumimoji="1" lang="ja-JP" altLang="en-US" dirty="0"/>
          </a:p>
        </p:txBody>
      </p:sp>
    </p:spTree>
    <p:extLst>
      <p:ext uri="{BB962C8B-B14F-4D97-AF65-F5344CB8AC3E}">
        <p14:creationId xmlns:p14="http://schemas.microsoft.com/office/powerpoint/2010/main" val="843664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評価</a:t>
            </a:r>
            <a:r>
              <a:rPr lang="ja-JP" altLang="en-US" dirty="0"/>
              <a:t>方針</a:t>
            </a:r>
            <a:endParaRPr kumimoji="1" lang="ja-JP" altLang="en-US" dirty="0"/>
          </a:p>
        </p:txBody>
      </p:sp>
      <p:sp>
        <p:nvSpPr>
          <p:cNvPr id="3" name="コンテンツ プレースホルダー 2"/>
          <p:cNvSpPr>
            <a:spLocks noGrp="1"/>
          </p:cNvSpPr>
          <p:nvPr>
            <p:ph idx="1"/>
          </p:nvPr>
        </p:nvSpPr>
        <p:spPr>
          <a:xfrm>
            <a:off x="123186" y="1825625"/>
            <a:ext cx="8897628" cy="4306234"/>
          </a:xfrm>
          <a:effectLst/>
        </p:spPr>
        <p:txBody>
          <a:bodyPr>
            <a:normAutofit/>
          </a:bodyPr>
          <a:lstStyle/>
          <a:p>
            <a:r>
              <a:rPr lang="ja-JP" altLang="en-US" dirty="0" smtClean="0">
                <a:effectLst>
                  <a:outerShdw blurRad="50800" dist="38100" dir="2700000" algn="tl" rotWithShape="0">
                    <a:prstClr val="black">
                      <a:alpha val="40000"/>
                    </a:prstClr>
                  </a:outerShdw>
                </a:effectLst>
              </a:rPr>
              <a:t>試作システムの基本通信性能の測定より得られたパラメータを用いてシステム性能を見積もりベースで評価</a:t>
            </a:r>
            <a:endParaRPr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基本通信性能評価</a:t>
            </a:r>
            <a:endParaRPr lang="en-US" altLang="ja-JP" dirty="0" smtClean="0">
              <a:effectLst>
                <a:outerShdw blurRad="50800" dist="38100" dir="2700000" algn="tl" rotWithShape="0">
                  <a:prstClr val="black">
                    <a:alpha val="40000"/>
                  </a:prstClr>
                </a:outerShdw>
              </a:effectLst>
            </a:endParaRPr>
          </a:p>
          <a:p>
            <a:pPr lvl="2"/>
            <a:r>
              <a:rPr lang="ja-JP" altLang="en-US" dirty="0" smtClean="0">
                <a:effectLst>
                  <a:outerShdw blurRad="50800" dist="38100" dir="2700000" algn="tl" rotWithShape="0">
                    <a:prstClr val="black">
                      <a:alpha val="40000"/>
                    </a:prstClr>
                  </a:outerShdw>
                </a:effectLst>
              </a:rPr>
              <a:t>土佐山田市街地にて測定</a:t>
            </a:r>
            <a:endParaRPr lang="en-US" altLang="ja-JP" dirty="0" smtClean="0">
              <a:effectLst>
                <a:outerShdw blurRad="50800" dist="38100" dir="2700000" algn="tl" rotWithShape="0">
                  <a:prstClr val="black">
                    <a:alpha val="40000"/>
                  </a:prstClr>
                </a:outerShdw>
              </a:effectLst>
            </a:endParaRPr>
          </a:p>
          <a:p>
            <a:pPr lvl="2"/>
            <a:endParaRPr lang="en-US" altLang="ja-JP" dirty="0">
              <a:effectLst>
                <a:outerShdw blurRad="50800" dist="38100" dir="2700000" algn="tl" rotWithShape="0">
                  <a:prstClr val="black">
                    <a:alpha val="40000"/>
                  </a:prstClr>
                </a:outerShdw>
              </a:effectLst>
            </a:endParaRPr>
          </a:p>
          <a:p>
            <a:pPr lvl="2"/>
            <a:endParaRPr lang="en-US" altLang="ja-JP" dirty="0" smtClean="0">
              <a:effectLst>
                <a:outerShdw blurRad="50800" dist="38100" dir="2700000" algn="tl" rotWithShape="0">
                  <a:prstClr val="black">
                    <a:alpha val="40000"/>
                  </a:prstClr>
                </a:outerShdw>
              </a:effectLst>
            </a:endParaRPr>
          </a:p>
          <a:p>
            <a:pPr lvl="2"/>
            <a:endParaRPr lang="en-US" altLang="ja-JP" dirty="0">
              <a:effectLst>
                <a:outerShdw blurRad="50800" dist="38100" dir="2700000" algn="tl" rotWithShape="0">
                  <a:prstClr val="black">
                    <a:alpha val="40000"/>
                  </a:prstClr>
                </a:outerShdw>
              </a:effectLst>
            </a:endParaRPr>
          </a:p>
          <a:p>
            <a:pPr lvl="2"/>
            <a:endParaRPr lang="en-US" altLang="ja-JP" dirty="0" smtClean="0">
              <a:effectLst>
                <a:outerShdw blurRad="50800" dist="38100" dir="2700000" algn="tl" rotWithShape="0">
                  <a:prstClr val="black">
                    <a:alpha val="40000"/>
                  </a:prstClr>
                </a:outerShdw>
              </a:effectLst>
            </a:endParaRPr>
          </a:p>
          <a:p>
            <a:pPr lvl="2"/>
            <a:endParaRPr lang="en-US" altLang="ja-JP" dirty="0">
              <a:effectLst>
                <a:outerShdw blurRad="50800" dist="38100" dir="2700000" algn="tl" rotWithShape="0">
                  <a:prstClr val="black">
                    <a:alpha val="40000"/>
                  </a:prstClr>
                </a:outerShdw>
              </a:effectLst>
            </a:endParaRPr>
          </a:p>
          <a:p>
            <a:pPr marL="457200" lvl="1" indent="0">
              <a:buNone/>
            </a:pPr>
            <a:endParaRPr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システム見積もり評価</a:t>
            </a:r>
            <a:endParaRPr lang="en-US" altLang="ja-JP" dirty="0" smtClean="0">
              <a:effectLst>
                <a:outerShdw blurRad="50800" dist="38100" dir="2700000" algn="tl" rotWithShape="0">
                  <a:prstClr val="black">
                    <a:alpha val="40000"/>
                  </a:prstClr>
                </a:outerShdw>
              </a:effectLst>
            </a:endParaRPr>
          </a:p>
          <a:p>
            <a:pPr lvl="2"/>
            <a:r>
              <a:rPr lang="en-US" altLang="ja-JP" dirty="0" smtClean="0">
                <a:effectLst>
                  <a:outerShdw blurRad="50800" dist="38100" dir="2700000" algn="tl" rotWithShape="0">
                    <a:prstClr val="black">
                      <a:alpha val="40000"/>
                    </a:prstClr>
                  </a:outerShdw>
                </a:effectLst>
              </a:rPr>
              <a:t>Area</a:t>
            </a:r>
            <a:r>
              <a:rPr lang="ja-JP" altLang="en-US" dirty="0" smtClean="0">
                <a:effectLst>
                  <a:outerShdw blurRad="50800" dist="38100" dir="2700000" algn="tl" rotWithShape="0">
                    <a:prstClr val="black">
                      <a:alpha val="40000"/>
                    </a:prstClr>
                  </a:outerShdw>
                </a:effectLst>
              </a:rPr>
              <a:t> </a:t>
            </a:r>
            <a:r>
              <a:rPr lang="en-US" altLang="ja-JP" dirty="0" smtClean="0">
                <a:effectLst>
                  <a:outerShdw blurRad="50800" dist="38100" dir="2700000" algn="tl" rotWithShape="0">
                    <a:prstClr val="black">
                      <a:alpha val="40000"/>
                    </a:prstClr>
                  </a:outerShdw>
                </a:effectLst>
              </a:rPr>
              <a:t>Filtering </a:t>
            </a:r>
            <a:r>
              <a:rPr lang="ja-JP" altLang="en-US" dirty="0" smtClean="0">
                <a:effectLst>
                  <a:outerShdw blurRad="50800" dist="38100" dir="2700000" algn="tl" rotWithShape="0">
                    <a:prstClr val="black">
                      <a:alpha val="40000"/>
                    </a:prstClr>
                  </a:outerShdw>
                </a:effectLst>
              </a:rPr>
              <a:t>なし</a:t>
            </a:r>
            <a:r>
              <a:rPr lang="en-US" altLang="ja-JP" dirty="0" smtClean="0">
                <a:effectLst>
                  <a:outerShdw blurRad="50800" dist="38100" dir="2700000" algn="tl" rotWithShape="0">
                    <a:prstClr val="black">
                      <a:alpha val="40000"/>
                    </a:prstClr>
                  </a:outerShdw>
                </a:effectLst>
              </a:rPr>
              <a:t>/</a:t>
            </a:r>
            <a:r>
              <a:rPr lang="ja-JP" altLang="en-US" dirty="0">
                <a:effectLst>
                  <a:outerShdw blurRad="50800" dist="38100" dir="2700000" algn="tl" rotWithShape="0">
                    <a:prstClr val="black">
                      <a:alpha val="40000"/>
                    </a:prstClr>
                  </a:outerShdw>
                </a:effectLst>
              </a:rPr>
              <a:t>あり で訪問前に画像</a:t>
            </a:r>
            <a:r>
              <a:rPr lang="ja-JP" altLang="en-US" dirty="0" smtClean="0">
                <a:effectLst>
                  <a:outerShdw blurRad="50800" dist="38100" dir="2700000" algn="tl" rotWithShape="0">
                    <a:prstClr val="black">
                      <a:alpha val="40000"/>
                    </a:prstClr>
                  </a:outerShdw>
                </a:effectLst>
              </a:rPr>
              <a:t>を受信</a:t>
            </a:r>
            <a:r>
              <a:rPr lang="ja-JP" altLang="en-US" dirty="0">
                <a:effectLst>
                  <a:outerShdw blurRad="50800" dist="38100" dir="2700000" algn="tl" rotWithShape="0">
                    <a:prstClr val="black">
                      <a:alpha val="40000"/>
                    </a:prstClr>
                  </a:outerShdw>
                </a:effectLst>
              </a:rPr>
              <a:t>できない</a:t>
            </a:r>
            <a:r>
              <a:rPr lang="ja-JP" altLang="en-US" dirty="0" smtClean="0">
                <a:effectLst>
                  <a:outerShdw blurRad="50800" dist="38100" dir="2700000" algn="tl" rotWithShape="0">
                    <a:prstClr val="black">
                      <a:alpha val="40000"/>
                    </a:prstClr>
                  </a:outerShdw>
                </a:effectLst>
              </a:rPr>
              <a:t>確率</a:t>
            </a:r>
            <a:r>
              <a:rPr lang="en-US" altLang="ja-JP" dirty="0" smtClean="0">
                <a:effectLst>
                  <a:outerShdw blurRad="50800" dist="38100" dir="2700000" algn="tl" rotWithShape="0">
                    <a:prstClr val="black">
                      <a:alpha val="40000"/>
                    </a:prstClr>
                  </a:outerShdw>
                </a:effectLst>
              </a:rPr>
              <a:t/>
            </a:r>
            <a:br>
              <a:rPr lang="en-US" altLang="ja-JP" dirty="0" smtClean="0">
                <a:effectLst>
                  <a:outerShdw blurRad="50800" dist="38100" dir="2700000" algn="tl" rotWithShape="0">
                    <a:prstClr val="black">
                      <a:alpha val="40000"/>
                    </a:prstClr>
                  </a:outerShdw>
                </a:effectLst>
              </a:rPr>
            </a:br>
            <a:r>
              <a:rPr lang="ja-JP" altLang="en-US" dirty="0" smtClean="0">
                <a:effectLst>
                  <a:outerShdw blurRad="50800" dist="38100" dir="2700000" algn="tl" rotWithShape="0">
                    <a:prstClr val="black">
                      <a:alpha val="40000"/>
                    </a:prstClr>
                  </a:outerShdw>
                </a:effectLst>
              </a:rPr>
              <a:t> </a:t>
            </a:r>
            <a:r>
              <a:rPr lang="en-US" altLang="ja-JP" dirty="0">
                <a:effectLst>
                  <a:outerShdw blurRad="50800" dist="38100" dir="2700000" algn="tl" rotWithShape="0">
                    <a:prstClr val="black">
                      <a:alpha val="40000"/>
                    </a:prstClr>
                  </a:outerShdw>
                </a:effectLst>
              </a:rPr>
              <a:t>(</a:t>
            </a:r>
            <a:r>
              <a:rPr lang="ja-JP" altLang="en-US" dirty="0">
                <a:effectLst>
                  <a:outerShdw blurRad="50800" dist="38100" dir="2700000" algn="tl" rotWithShape="0">
                    <a:prstClr val="black">
                      <a:alpha val="40000"/>
                    </a:prstClr>
                  </a:outerShdw>
                </a:effectLst>
              </a:rPr>
              <a:t>ゴミ収集ミス率</a:t>
            </a:r>
            <a:r>
              <a:rPr lang="en-US" altLang="ja-JP" dirty="0">
                <a:effectLst>
                  <a:outerShdw blurRad="50800" dist="38100" dir="2700000" algn="tl" rotWithShape="0">
                    <a:prstClr val="black">
                      <a:alpha val="40000"/>
                    </a:prstClr>
                  </a:outerShdw>
                </a:effectLst>
              </a:rPr>
              <a:t>) </a:t>
            </a:r>
            <a:r>
              <a:rPr lang="ja-JP" altLang="en-US" dirty="0">
                <a:effectLst>
                  <a:outerShdw blurRad="50800" dist="38100" dir="2700000" algn="tl" rotWithShape="0">
                    <a:prstClr val="black">
                      <a:alpha val="40000"/>
                    </a:prstClr>
                  </a:outerShdw>
                </a:effectLst>
              </a:rPr>
              <a:t>を比較</a:t>
            </a:r>
          </a:p>
          <a:p>
            <a:pPr lvl="2"/>
            <a:endParaRPr lang="en-US" altLang="ja-JP" dirty="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34</a:t>
            </a:fld>
            <a:endParaRPr kumimoji="1" lang="ja-JP" altLang="en-US"/>
          </a:p>
        </p:txBody>
      </p:sp>
      <p:pic>
        <p:nvPicPr>
          <p:cNvPr id="15" name="図 1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l="30587" r="6276"/>
          <a:stretch/>
        </p:blipFill>
        <p:spPr>
          <a:xfrm rot="5400000">
            <a:off x="2992521" y="3254626"/>
            <a:ext cx="1392206" cy="16537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6" name="図 1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5400000">
            <a:off x="7229507" y="3563225"/>
            <a:ext cx="1469534" cy="11021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正方形/長方形 16"/>
          <p:cNvSpPr/>
          <p:nvPr/>
        </p:nvSpPr>
        <p:spPr>
          <a:xfrm>
            <a:off x="625080" y="3758353"/>
            <a:ext cx="1816523" cy="646331"/>
          </a:xfrm>
          <a:prstGeom prst="rect">
            <a:avLst/>
          </a:prstGeom>
        </p:spPr>
        <p:txBody>
          <a:bodyPr wrap="none">
            <a:spAutoFit/>
          </a:bodyPr>
          <a:lstStyle/>
          <a:p>
            <a:r>
              <a:rPr lang="en-US" altLang="ja-JP" b="1" dirty="0">
                <a:solidFill>
                  <a:schemeClr val="tx1">
                    <a:lumMod val="65000"/>
                    <a:lumOff val="35000"/>
                  </a:schemeClr>
                </a:solidFill>
                <a:latin typeface="+mn-ea"/>
              </a:rPr>
              <a:t>DRAGINO</a:t>
            </a:r>
            <a:r>
              <a:rPr lang="ja-JP" altLang="en-US" b="1" dirty="0">
                <a:solidFill>
                  <a:schemeClr val="tx1">
                    <a:lumMod val="65000"/>
                    <a:lumOff val="35000"/>
                  </a:schemeClr>
                </a:solidFill>
                <a:latin typeface="+mn-ea"/>
              </a:rPr>
              <a:t>社製 </a:t>
            </a:r>
            <a:endParaRPr lang="en-US" altLang="ja-JP" b="1" dirty="0" smtClean="0">
              <a:solidFill>
                <a:schemeClr val="tx1">
                  <a:lumMod val="65000"/>
                  <a:lumOff val="35000"/>
                </a:schemeClr>
              </a:solidFill>
              <a:latin typeface="+mn-ea"/>
            </a:endParaRPr>
          </a:p>
          <a:p>
            <a:r>
              <a:rPr lang="en-US" altLang="ja-JP" b="1" dirty="0" smtClean="0">
                <a:solidFill>
                  <a:schemeClr val="tx1">
                    <a:lumMod val="65000"/>
                    <a:lumOff val="35000"/>
                  </a:schemeClr>
                </a:solidFill>
                <a:latin typeface="+mn-ea"/>
              </a:rPr>
              <a:t>OLG01</a:t>
            </a:r>
            <a:endParaRPr lang="ja-JP" altLang="en-US" b="1" dirty="0">
              <a:solidFill>
                <a:schemeClr val="tx1">
                  <a:lumMod val="65000"/>
                  <a:lumOff val="35000"/>
                </a:schemeClr>
              </a:solidFill>
              <a:latin typeface="+mn-ea"/>
            </a:endParaRPr>
          </a:p>
        </p:txBody>
      </p:sp>
      <p:sp>
        <p:nvSpPr>
          <p:cNvPr id="18" name="正方形/長方形 17"/>
          <p:cNvSpPr/>
          <p:nvPr/>
        </p:nvSpPr>
        <p:spPr>
          <a:xfrm>
            <a:off x="5422539" y="3818580"/>
            <a:ext cx="1824538" cy="646331"/>
          </a:xfrm>
          <a:prstGeom prst="rect">
            <a:avLst/>
          </a:prstGeom>
        </p:spPr>
        <p:txBody>
          <a:bodyPr wrap="none">
            <a:spAutoFit/>
          </a:bodyPr>
          <a:lstStyle/>
          <a:p>
            <a:r>
              <a:rPr lang="en-US" altLang="ja-JP" b="1" dirty="0" smtClean="0">
                <a:solidFill>
                  <a:schemeClr val="tx1">
                    <a:lumMod val="65000"/>
                    <a:lumOff val="35000"/>
                  </a:schemeClr>
                </a:solidFill>
                <a:latin typeface="+mn-ea"/>
              </a:rPr>
              <a:t>DRAGINO</a:t>
            </a:r>
            <a:r>
              <a:rPr lang="ja-JP" altLang="en-US" b="1" dirty="0" smtClean="0">
                <a:solidFill>
                  <a:schemeClr val="tx1">
                    <a:lumMod val="65000"/>
                    <a:lumOff val="35000"/>
                  </a:schemeClr>
                </a:solidFill>
                <a:latin typeface="+mn-ea"/>
              </a:rPr>
              <a:t>社製 </a:t>
            </a:r>
            <a:endParaRPr lang="en-US" altLang="ja-JP" b="1" dirty="0" smtClean="0">
              <a:solidFill>
                <a:schemeClr val="tx1">
                  <a:lumMod val="65000"/>
                  <a:lumOff val="35000"/>
                </a:schemeClr>
              </a:solidFill>
              <a:latin typeface="+mn-ea"/>
            </a:endParaRPr>
          </a:p>
          <a:p>
            <a:r>
              <a:rPr lang="en-US" altLang="ja-JP" b="1" dirty="0" err="1" smtClean="0">
                <a:solidFill>
                  <a:schemeClr val="tx1">
                    <a:lumMod val="65000"/>
                    <a:lumOff val="35000"/>
                  </a:schemeClr>
                </a:solidFill>
                <a:latin typeface="+mn-ea"/>
              </a:rPr>
              <a:t>LoRa</a:t>
            </a:r>
            <a:r>
              <a:rPr lang="en-US" altLang="ja-JP" b="1" dirty="0" smtClean="0">
                <a:solidFill>
                  <a:schemeClr val="tx1">
                    <a:lumMod val="65000"/>
                    <a:lumOff val="35000"/>
                  </a:schemeClr>
                </a:solidFill>
                <a:latin typeface="+mn-ea"/>
              </a:rPr>
              <a:t> </a:t>
            </a:r>
            <a:r>
              <a:rPr lang="en-US" altLang="ja-JP" b="1" dirty="0">
                <a:solidFill>
                  <a:schemeClr val="tx1">
                    <a:lumMod val="65000"/>
                    <a:lumOff val="35000"/>
                  </a:schemeClr>
                </a:solidFill>
                <a:latin typeface="+mn-ea"/>
              </a:rPr>
              <a:t>Mini Dev</a:t>
            </a:r>
            <a:endParaRPr lang="ja-JP" altLang="en-US" b="1" dirty="0">
              <a:solidFill>
                <a:schemeClr val="tx1">
                  <a:lumMod val="65000"/>
                  <a:lumOff val="35000"/>
                </a:schemeClr>
              </a:solidFill>
              <a:latin typeface="+mn-ea"/>
            </a:endParaRPr>
          </a:p>
        </p:txBody>
      </p:sp>
      <p:sp>
        <p:nvSpPr>
          <p:cNvPr id="21" name="テキスト ボックス 20"/>
          <p:cNvSpPr txBox="1"/>
          <p:nvPr/>
        </p:nvSpPr>
        <p:spPr>
          <a:xfrm>
            <a:off x="625080" y="3332913"/>
            <a:ext cx="1831981" cy="369332"/>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22" name="テキスト ボックス 21"/>
          <p:cNvSpPr txBox="1"/>
          <p:nvPr/>
        </p:nvSpPr>
        <p:spPr>
          <a:xfrm>
            <a:off x="5437997" y="3332914"/>
            <a:ext cx="1482315"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8913874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lstStyle/>
          <a:p>
            <a:r>
              <a:rPr kumimoji="1" lang="ja-JP" altLang="en-US" dirty="0" smtClean="0"/>
              <a:t>試作システム構成</a:t>
            </a:r>
            <a:endParaRPr kumimoji="1" lang="ja-JP" altLang="en-US" dirty="0"/>
          </a:p>
        </p:txBody>
      </p:sp>
      <p:sp>
        <p:nvSpPr>
          <p:cNvPr id="4" name="日付プレースホルダー 3"/>
          <p:cNvSpPr>
            <a:spLocks noGrp="1"/>
          </p:cNvSpPr>
          <p:nvPr>
            <p:ph type="dt" sz="half" idx="10"/>
          </p:nvPr>
        </p:nvSpPr>
        <p:spPr>
          <a:xfrm>
            <a:off x="628650" y="6356351"/>
            <a:ext cx="2057400" cy="365125"/>
          </a:xfrm>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a:xfrm>
            <a:off x="6457950" y="6356351"/>
            <a:ext cx="2057400" cy="365125"/>
          </a:xfrm>
        </p:spPr>
        <p:txBody>
          <a:bodyPr/>
          <a:lstStyle/>
          <a:p>
            <a:fld id="{E3A20F48-6939-4A6D-BAE4-A81B0B447ED3}" type="slidenum">
              <a:rPr kumimoji="1" lang="ja-JP" altLang="en-US" smtClean="0"/>
              <a:t>35</a:t>
            </a:fld>
            <a:endParaRPr kumimoji="1" lang="ja-JP" altLang="en-US"/>
          </a:p>
        </p:txBody>
      </p:sp>
      <p:pic>
        <p:nvPicPr>
          <p:cNvPr id="7" name="図 6"/>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5400000">
            <a:off x="5775455" y="2413718"/>
            <a:ext cx="1751415" cy="13135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図 7"/>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l="30587" r="6276"/>
          <a:stretch/>
        </p:blipFill>
        <p:spPr>
          <a:xfrm rot="5400000">
            <a:off x="907696" y="2207577"/>
            <a:ext cx="1659253" cy="197100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cxnSp>
        <p:nvCxnSpPr>
          <p:cNvPr id="10" name="直線矢印コネクタ 9"/>
          <p:cNvCxnSpPr/>
          <p:nvPr/>
        </p:nvCxnSpPr>
        <p:spPr>
          <a:xfrm flipH="1">
            <a:off x="3256313" y="2424160"/>
            <a:ext cx="24860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273170" y="2136152"/>
            <a:ext cx="24860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3310060" y="3293288"/>
            <a:ext cx="24860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3277803" y="3701884"/>
            <a:ext cx="24860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4"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6079" y="3436112"/>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5400000">
            <a:off x="5786317" y="4614436"/>
            <a:ext cx="1729692" cy="12972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cxnSp>
        <p:nvCxnSpPr>
          <p:cNvPr id="18" name="直線矢印コネクタ 17"/>
          <p:cNvCxnSpPr/>
          <p:nvPr/>
        </p:nvCxnSpPr>
        <p:spPr>
          <a:xfrm>
            <a:off x="3273167" y="4858246"/>
            <a:ext cx="2486025"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3256313" y="5141727"/>
            <a:ext cx="2486025"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192111" y="1841767"/>
            <a:ext cx="847726" cy="307777"/>
          </a:xfrm>
          <a:prstGeom prst="rect">
            <a:avLst/>
          </a:prstGeom>
          <a:noFill/>
        </p:spPr>
        <p:txBody>
          <a:bodyPr wrap="square" rtlCol="0">
            <a:spAutoFit/>
          </a:bodyPr>
          <a:lstStyle/>
          <a:p>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query</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4118602" y="2131607"/>
            <a:ext cx="1185527" cy="307777"/>
          </a:xfrm>
          <a:prstGeom prst="rect">
            <a:avLst/>
          </a:prstGeom>
          <a:noFill/>
        </p:spPr>
        <p:txBody>
          <a:bodyPr wrap="square" rtlCol="0">
            <a:spAutoFit/>
          </a:bodyPr>
          <a:lstStyle/>
          <a:p>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request(</a:t>
            </a:r>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i</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cxnSp>
        <p:nvCxnSpPr>
          <p:cNvPr id="23" name="直線矢印コネクタ 22"/>
          <p:cNvCxnSpPr/>
          <p:nvPr/>
        </p:nvCxnSpPr>
        <p:spPr>
          <a:xfrm>
            <a:off x="3273167" y="2722453"/>
            <a:ext cx="24860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3310059" y="4232039"/>
            <a:ext cx="24860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065926" y="3956579"/>
            <a:ext cx="909777" cy="307777"/>
          </a:xfrm>
          <a:prstGeom prst="rect">
            <a:avLst/>
          </a:prstGeom>
          <a:noFill/>
        </p:spPr>
        <p:txBody>
          <a:bodyPr wrap="square" rtlCol="0">
            <a:spAutoFit/>
          </a:bodyPr>
          <a:lstStyle/>
          <a:p>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ack</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i</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 h)</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4147089" y="4866059"/>
            <a:ext cx="1157040" cy="307777"/>
          </a:xfrm>
          <a:prstGeom prst="rect">
            <a:avLst/>
          </a:prstGeom>
          <a:noFill/>
        </p:spPr>
        <p:txBody>
          <a:bodyPr wrap="square" rtlCol="0">
            <a:spAutoFit/>
          </a:bodyPr>
          <a:lstStyle/>
          <a:p>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request(j)</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4226656" y="4550469"/>
            <a:ext cx="847726" cy="307777"/>
          </a:xfrm>
          <a:prstGeom prst="rect">
            <a:avLst/>
          </a:prstGeom>
          <a:noFill/>
        </p:spPr>
        <p:txBody>
          <a:bodyPr wrap="square" rtlCol="0">
            <a:spAutoFit/>
          </a:bodyPr>
          <a:lstStyle/>
          <a:p>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query</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4753504" y="3465512"/>
            <a:ext cx="1212797" cy="307777"/>
          </a:xfrm>
          <a:prstGeom prst="rect">
            <a:avLst/>
          </a:prstGeom>
          <a:noFill/>
        </p:spPr>
        <p:txBody>
          <a:bodyPr wrap="square" rtlCol="0">
            <a:spAutoFit/>
          </a:bodyPr>
          <a:lstStyle/>
          <a:p>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data(</a:t>
            </a:r>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i</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 h)</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30" name="正方形/長方形 29"/>
          <p:cNvSpPr/>
          <p:nvPr/>
        </p:nvSpPr>
        <p:spPr>
          <a:xfrm>
            <a:off x="4499325" y="3426028"/>
            <a:ext cx="233297" cy="4982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カーブ矢印 30"/>
          <p:cNvSpPr/>
          <p:nvPr/>
        </p:nvSpPr>
        <p:spPr>
          <a:xfrm>
            <a:off x="5304130" y="5608423"/>
            <a:ext cx="427460" cy="379261"/>
          </a:xfrm>
          <a:prstGeom prst="curv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4680805" y="5649577"/>
            <a:ext cx="597155" cy="307777"/>
          </a:xfrm>
          <a:prstGeom prst="rect">
            <a:avLst/>
          </a:prstGeom>
          <a:noFill/>
        </p:spPr>
        <p:txBody>
          <a:bodyPr wrap="square" rtlCol="0">
            <a:spAutoFit/>
          </a:bodyPr>
          <a:lstStyle/>
          <a:p>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j++</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33" name="テキスト ボックス 32"/>
          <p:cNvSpPr txBox="1"/>
          <p:nvPr/>
        </p:nvSpPr>
        <p:spPr>
          <a:xfrm>
            <a:off x="4050538" y="3025684"/>
            <a:ext cx="989299" cy="307777"/>
          </a:xfrm>
          <a:prstGeom prst="rect">
            <a:avLst/>
          </a:prstGeom>
          <a:noFill/>
        </p:spPr>
        <p:txBody>
          <a:bodyPr wrap="square" rtlCol="0">
            <a:spAutoFit/>
          </a:bodyPr>
          <a:lstStyle/>
          <a:p>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permit(</a:t>
            </a:r>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i</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cxnSp>
        <p:nvCxnSpPr>
          <p:cNvPr id="34" name="直線矢印コネクタ 33"/>
          <p:cNvCxnSpPr/>
          <p:nvPr/>
        </p:nvCxnSpPr>
        <p:spPr>
          <a:xfrm>
            <a:off x="3268121" y="5407800"/>
            <a:ext cx="2486025"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586364" y="5148456"/>
            <a:ext cx="2128310" cy="307777"/>
          </a:xfrm>
          <a:prstGeom prst="rect">
            <a:avLst/>
          </a:prstGeom>
          <a:noFill/>
        </p:spPr>
        <p:txBody>
          <a:bodyPr wrap="square" rtlCol="0">
            <a:spAutoFit/>
          </a:bodyPr>
          <a:lstStyle/>
          <a:p>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ack</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i</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ack</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(j)/reject(j)</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36" name="正方形/長方形 35"/>
          <p:cNvSpPr/>
          <p:nvPr/>
        </p:nvSpPr>
        <p:spPr>
          <a:xfrm>
            <a:off x="3140200" y="4467428"/>
            <a:ext cx="2751485" cy="171976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140200" y="1756689"/>
            <a:ext cx="2751485" cy="256004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3105953" y="1736447"/>
            <a:ext cx="565656" cy="276999"/>
          </a:xfrm>
          <a:prstGeom prst="rect">
            <a:avLst/>
          </a:prstGeom>
          <a:noFill/>
        </p:spPr>
        <p:txBody>
          <a:bodyPr wrap="square" rtlCol="0">
            <a:spAutoFit/>
          </a:bodyPr>
          <a:lstStyle/>
          <a:p>
            <a:r>
              <a:rPr kumimoji="1" lang="en-US" altLang="ja-JP" sz="12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loop</a:t>
            </a:r>
            <a:endParaRPr kumimoji="1" lang="ja-JP" altLang="en-US" sz="12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39" name="テキスト ボックス 38"/>
          <p:cNvSpPr txBox="1"/>
          <p:nvPr/>
        </p:nvSpPr>
        <p:spPr>
          <a:xfrm>
            <a:off x="3087860" y="4474139"/>
            <a:ext cx="565656" cy="276999"/>
          </a:xfrm>
          <a:prstGeom prst="rect">
            <a:avLst/>
          </a:prstGeom>
          <a:noFill/>
        </p:spPr>
        <p:txBody>
          <a:bodyPr wrap="square" rtlCol="0">
            <a:spAutoFit/>
          </a:bodyPr>
          <a:lstStyle/>
          <a:p>
            <a:r>
              <a:rPr kumimoji="1" lang="en-US" altLang="ja-JP" sz="12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loop</a:t>
            </a:r>
            <a:endParaRPr kumimoji="1" lang="ja-JP" altLang="en-US" sz="12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40" name="円柱 39"/>
          <p:cNvSpPr/>
          <p:nvPr/>
        </p:nvSpPr>
        <p:spPr>
          <a:xfrm>
            <a:off x="893734" y="4735205"/>
            <a:ext cx="1829626" cy="137960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a:off x="1133211" y="4076699"/>
            <a:ext cx="0" cy="7003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356422" y="4162217"/>
            <a:ext cx="1909319" cy="523220"/>
          </a:xfrm>
          <a:prstGeom prst="rect">
            <a:avLst/>
          </a:prstGeom>
          <a:noFill/>
        </p:spPr>
        <p:txBody>
          <a:bodyPr wrap="square" rtlCol="0">
            <a:spAutoFit/>
          </a:bodyPr>
          <a:lstStyle/>
          <a:p>
            <a:r>
              <a:rPr kumimoji="1" lang="en-US" altLang="ja-JP" sz="1400" b="1" dirty="0" smtClean="0">
                <a:solidFill>
                  <a:srgbClr val="FF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Area</a:t>
            </a:r>
            <a:r>
              <a:rPr kumimoji="1" lang="en-US" altLang="ja-JP" sz="1400" b="1"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 </a:t>
            </a:r>
            <a:r>
              <a:rPr kumimoji="1" lang="en-US" altLang="ja-JP" sz="1400" b="1" dirty="0" smtClean="0">
                <a:solidFill>
                  <a:schemeClr val="accent4"/>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Filter</a:t>
            </a:r>
            <a:r>
              <a:rPr kumimoji="1" lang="en-US" altLang="ja-JP" sz="1400" b="1" dirty="0" smtClean="0">
                <a:solidFill>
                  <a:schemeClr val="accent6"/>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ing</a:t>
            </a:r>
          </a:p>
          <a:p>
            <a:r>
              <a:rPr kumimoji="1" lang="en-US" altLang="ja-JP" sz="1400" b="1" dirty="0" smtClean="0">
                <a:solidFill>
                  <a:schemeClr val="accent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EDF Scheduling</a:t>
            </a:r>
            <a:endParaRPr kumimoji="1" lang="ja-JP" altLang="en-US" sz="1400" b="1" dirty="0">
              <a:solidFill>
                <a:schemeClr val="accent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43" name="テキスト ボックス 42"/>
          <p:cNvSpPr txBox="1"/>
          <p:nvPr/>
        </p:nvSpPr>
        <p:spPr>
          <a:xfrm>
            <a:off x="853887" y="5401944"/>
            <a:ext cx="1909319" cy="307777"/>
          </a:xfrm>
          <a:prstGeom prst="rect">
            <a:avLst/>
          </a:prstGeom>
          <a:noFill/>
        </p:spPr>
        <p:txBody>
          <a:bodyPr wrap="square" rtlCol="0">
            <a:spAutoFit/>
          </a:bodyPr>
          <a:lstStyle/>
          <a:p>
            <a:pPr algn="ct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Location</a:t>
            </a:r>
            <a:r>
              <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 </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DB</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44" name="左中かっこ 43"/>
          <p:cNvSpPr/>
          <p:nvPr/>
        </p:nvSpPr>
        <p:spPr>
          <a:xfrm>
            <a:off x="1288443" y="4125320"/>
            <a:ext cx="173254" cy="54580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p:cNvSpPr txBox="1"/>
          <p:nvPr/>
        </p:nvSpPr>
        <p:spPr>
          <a:xfrm>
            <a:off x="7556357" y="2793943"/>
            <a:ext cx="1249008" cy="307777"/>
          </a:xfrm>
          <a:prstGeom prst="rect">
            <a:avLst/>
          </a:prstGeom>
          <a:noFill/>
        </p:spPr>
        <p:txBody>
          <a:bodyPr wrap="square" rtlCol="0">
            <a:spAutoFit/>
          </a:bodyPr>
          <a:lstStyle/>
          <a:p>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Client_ID</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 : </a:t>
            </a:r>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i</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47" name="テキスト ボックス 46"/>
          <p:cNvSpPr txBox="1"/>
          <p:nvPr/>
        </p:nvSpPr>
        <p:spPr>
          <a:xfrm>
            <a:off x="3586364" y="2458941"/>
            <a:ext cx="2128310" cy="307777"/>
          </a:xfrm>
          <a:prstGeom prst="rect">
            <a:avLst/>
          </a:prstGeom>
          <a:noFill/>
        </p:spPr>
        <p:txBody>
          <a:bodyPr wrap="square" rtlCol="0">
            <a:spAutoFit/>
          </a:bodyPr>
          <a:lstStyle/>
          <a:p>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ack</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i</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ack</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(j)/reject(j)</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48" name="テキスト ボックス 47"/>
          <p:cNvSpPr txBox="1"/>
          <p:nvPr/>
        </p:nvSpPr>
        <p:spPr>
          <a:xfrm>
            <a:off x="7556357" y="5025475"/>
            <a:ext cx="1249008" cy="307777"/>
          </a:xfrm>
          <a:prstGeom prst="rect">
            <a:avLst/>
          </a:prstGeom>
          <a:noFill/>
        </p:spPr>
        <p:txBody>
          <a:bodyPr wrap="square" rtlCol="0">
            <a:spAutoFit/>
          </a:bodyPr>
          <a:lstStyle/>
          <a:p>
            <a:r>
              <a:rPr kumimoji="1" lang="en-US" altLang="ja-JP" sz="1400" dirty="0" err="1"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Client_ID</a:t>
            </a:r>
            <a:r>
              <a:rPr kumimoji="1" lang="en-US" altLang="ja-JP" sz="1400"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 : </a:t>
            </a:r>
            <a:r>
              <a:rPr kumimoji="1" lang="en-US" altLang="ja-JP"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j</a:t>
            </a:r>
            <a:endParaRPr kumimoji="1" lang="ja-JP" altLang="en-US" sz="1400"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46" name="テキスト ボックス 45"/>
          <p:cNvSpPr txBox="1"/>
          <p:nvPr/>
        </p:nvSpPr>
        <p:spPr>
          <a:xfrm>
            <a:off x="814501" y="1873350"/>
            <a:ext cx="1831981" cy="369332"/>
          </a:xfrm>
          <a:prstGeom prst="rect">
            <a:avLst/>
          </a:prstGeom>
          <a:solidFill>
            <a:srgbClr val="FF99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Gateway</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49" name="テキスト ボックス 48"/>
          <p:cNvSpPr txBox="1"/>
          <p:nvPr/>
        </p:nvSpPr>
        <p:spPr>
          <a:xfrm>
            <a:off x="7389577" y="2149544"/>
            <a:ext cx="1707463"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r>
              <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A</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
        <p:nvSpPr>
          <p:cNvPr id="50" name="テキスト ボックス 49"/>
          <p:cNvSpPr txBox="1"/>
          <p:nvPr/>
        </p:nvSpPr>
        <p:spPr>
          <a:xfrm>
            <a:off x="7389577" y="4352511"/>
            <a:ext cx="1707463" cy="369332"/>
          </a:xfrm>
          <a:prstGeom prst="rect">
            <a:avLst/>
          </a:prstGeom>
          <a:solidFill>
            <a:srgbClr val="FFC000"/>
          </a:solidFill>
          <a:ln>
            <a:noFill/>
          </a:ln>
          <a:effectLst>
            <a:outerShdw blurRad="50800" dist="38100" dir="2700000" algn="tl" rotWithShape="0">
              <a:prstClr val="black">
                <a:alpha val="40000"/>
              </a:prstClr>
            </a:outerShdw>
          </a:effectLst>
        </p:spPr>
        <p:txBody>
          <a:bodyPr wrap="square" rtlCol="0">
            <a:spAutoFit/>
          </a:bodyPr>
          <a:lstStyle/>
          <a:p>
            <a:r>
              <a:rPr kumimoji="1" lang="en-US" altLang="ja-JP" b="1" dirty="0" err="1"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LoRa</a:t>
            </a:r>
            <a:r>
              <a:rPr kumimoji="1" lang="en-US" altLang="ja-JP" b="1" dirty="0" smtClean="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Client</a:t>
            </a:r>
            <a:r>
              <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 </a:t>
            </a:r>
            <a:r>
              <a:rPr kumimoji="1" lang="en-US" altLang="ja-JP"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rPr>
              <a:t>B</a:t>
            </a:r>
            <a:endParaRPr kumimoji="1" lang="ja-JP" altLang="en-US" b="1" dirty="0">
              <a:solidFill>
                <a:schemeClr val="bg1"/>
              </a:solidFill>
              <a:effectLst>
                <a:outerShdw blurRad="50800" dist="38100" dir="2700000" algn="tl" rotWithShape="0">
                  <a:prstClr val="black">
                    <a:alpha val="40000"/>
                  </a:prstClr>
                </a:outerShdw>
              </a:effectLst>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93223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基本通信性能</a:t>
            </a:r>
            <a:r>
              <a:rPr kumimoji="1" lang="ja-JP" altLang="en-US" dirty="0" smtClean="0"/>
              <a:t>評価</a:t>
            </a:r>
            <a:endParaRPr kumimoji="1" lang="ja-JP" altLang="en-US" dirty="0"/>
          </a:p>
        </p:txBody>
      </p:sp>
      <p:sp>
        <p:nvSpPr>
          <p:cNvPr id="6" name="コンテンツ プレースホルダー 5"/>
          <p:cNvSpPr>
            <a:spLocks noGrp="1"/>
          </p:cNvSpPr>
          <p:nvPr>
            <p:ph idx="1"/>
          </p:nvPr>
        </p:nvSpPr>
        <p:spPr>
          <a:effectLst/>
        </p:spPr>
        <p:txBody>
          <a:bodyPr>
            <a:normAutofit lnSpcReduction="10000"/>
          </a:bodyPr>
          <a:lstStyle/>
          <a:p>
            <a:r>
              <a:rPr kumimoji="1" lang="ja-JP" altLang="en-US" dirty="0" smtClean="0">
                <a:effectLst>
                  <a:outerShdw blurRad="50800" dist="38100" dir="2700000" algn="tl" rotWithShape="0">
                    <a:prstClr val="black">
                      <a:alpha val="40000"/>
                    </a:prstClr>
                  </a:outerShdw>
                </a:effectLst>
              </a:rPr>
              <a:t>簡易通信プログラム（再送なし）の通信性能</a:t>
            </a:r>
            <a:endParaRPr kumimoji="1"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至近距離（１ｍ）：</a:t>
            </a:r>
            <a:r>
              <a:rPr lang="en-US" altLang="ja-JP" dirty="0" smtClean="0">
                <a:effectLst>
                  <a:outerShdw blurRad="50800" dist="38100" dir="2700000" algn="tl" rotWithShape="0">
                    <a:prstClr val="black">
                      <a:alpha val="40000"/>
                    </a:prstClr>
                  </a:outerShdw>
                </a:effectLst>
              </a:rPr>
              <a:t>5000bps</a:t>
            </a:r>
          </a:p>
          <a:p>
            <a:pPr lvl="1"/>
            <a:r>
              <a:rPr kumimoji="1" lang="ja-JP" altLang="en-US" dirty="0" smtClean="0">
                <a:effectLst>
                  <a:outerShdw blurRad="50800" dist="38100" dir="2700000" algn="tl" rotWithShape="0">
                    <a:prstClr val="black">
                      <a:alpha val="40000"/>
                    </a:prstClr>
                  </a:outerShdw>
                </a:effectLst>
              </a:rPr>
              <a:t>ドミトリ</a:t>
            </a:r>
            <a:r>
              <a:rPr kumimoji="1" lang="en-US" altLang="ja-JP" dirty="0" smtClean="0">
                <a:effectLst>
                  <a:outerShdw blurRad="50800" dist="38100" dir="2700000" algn="tl" rotWithShape="0">
                    <a:prstClr val="black">
                      <a:alpha val="40000"/>
                    </a:prstClr>
                  </a:outerShdw>
                </a:effectLst>
              </a:rPr>
              <a:t>15</a:t>
            </a:r>
            <a:r>
              <a:rPr kumimoji="1" lang="ja-JP" altLang="en-US" dirty="0" smtClean="0">
                <a:effectLst>
                  <a:outerShdw blurRad="50800" dist="38100" dir="2700000" algn="tl" rotWithShape="0">
                    <a:prstClr val="black">
                      <a:alpha val="40000"/>
                    </a:prstClr>
                  </a:outerShdw>
                </a:effectLst>
              </a:rPr>
              <a:t>階－物部川河畔（</a:t>
            </a:r>
            <a:r>
              <a:rPr kumimoji="1" lang="en-US" altLang="ja-JP" dirty="0" smtClean="0">
                <a:effectLst>
                  <a:outerShdw blurRad="50800" dist="38100" dir="2700000" algn="tl" rotWithShape="0">
                    <a:prstClr val="black">
                      <a:alpha val="40000"/>
                    </a:prstClr>
                  </a:outerShdw>
                </a:effectLst>
              </a:rPr>
              <a:t>2km</a:t>
            </a:r>
            <a:r>
              <a:rPr kumimoji="1" lang="ja-JP" altLang="en-US" dirty="0" smtClean="0">
                <a:effectLst>
                  <a:outerShdw blurRad="50800" dist="38100" dir="2700000" algn="tl" rotWithShape="0">
                    <a:prstClr val="black">
                      <a:alpha val="40000"/>
                    </a:prstClr>
                  </a:outerShdw>
                </a:effectLst>
              </a:rPr>
              <a:t>）：</a:t>
            </a:r>
            <a:r>
              <a:rPr kumimoji="1" lang="en-US" altLang="ja-JP" dirty="0" smtClean="0">
                <a:effectLst>
                  <a:outerShdw blurRad="50800" dist="38100" dir="2700000" algn="tl" rotWithShape="0">
                    <a:prstClr val="black">
                      <a:alpha val="40000"/>
                    </a:prstClr>
                  </a:outerShdw>
                </a:effectLst>
              </a:rPr>
              <a:t>4000bps</a:t>
            </a:r>
          </a:p>
          <a:p>
            <a:pPr lvl="1"/>
            <a:endParaRPr lang="en-US" altLang="ja-JP" dirty="0">
              <a:effectLst>
                <a:outerShdw blurRad="50800" dist="38100" dir="2700000" algn="tl" rotWithShape="0">
                  <a:prstClr val="black">
                    <a:alpha val="40000"/>
                  </a:prstClr>
                </a:outerShdw>
              </a:effectLst>
            </a:endParaRPr>
          </a:p>
          <a:p>
            <a:r>
              <a:rPr kumimoji="1" lang="ja-JP" altLang="en-US" dirty="0" smtClean="0">
                <a:effectLst>
                  <a:outerShdw blurRad="50800" dist="38100" dir="2700000" algn="tl" rotWithShape="0">
                    <a:prstClr val="black">
                      <a:alpha val="40000"/>
                    </a:prstClr>
                  </a:outerShdw>
                </a:effectLst>
              </a:rPr>
              <a:t>試作優先通信プログラムの通信性能</a:t>
            </a:r>
            <a:endParaRPr kumimoji="1" lang="en-US" altLang="ja-JP" dirty="0" smtClean="0">
              <a:effectLst>
                <a:outerShdw blurRad="50800" dist="38100" dir="2700000" algn="tl" rotWithShape="0">
                  <a:prstClr val="black">
                    <a:alpha val="40000"/>
                  </a:prstClr>
                </a:outerShdw>
              </a:effectLst>
            </a:endParaRPr>
          </a:p>
          <a:p>
            <a:pPr lvl="1"/>
            <a:r>
              <a:rPr kumimoji="1" lang="ja-JP" altLang="en-US" dirty="0" smtClean="0">
                <a:effectLst>
                  <a:outerShdw blurRad="50800" dist="38100" dir="2700000" algn="tl" rotWithShape="0">
                    <a:prstClr val="black">
                      <a:alpha val="40000"/>
                    </a:prstClr>
                  </a:outerShdw>
                </a:effectLst>
              </a:rPr>
              <a:t>土佐山田市街地にて試験的に測定（３地点）</a:t>
            </a:r>
            <a:endParaRPr kumimoji="1"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通信範囲 </a:t>
            </a:r>
            <a:r>
              <a:rPr lang="en-US" altLang="ja-JP" dirty="0" smtClean="0">
                <a:effectLst>
                  <a:outerShdw blurRad="50800" dist="38100" dir="2700000" algn="tl" rotWithShape="0">
                    <a:prstClr val="black">
                      <a:alpha val="40000"/>
                    </a:prstClr>
                  </a:outerShdw>
                </a:effectLst>
              </a:rPr>
              <a:t>: </a:t>
            </a:r>
            <a:r>
              <a:rPr lang="ja-JP" altLang="en-US" dirty="0" smtClean="0">
                <a:effectLst>
                  <a:outerShdw blurRad="50800" dist="38100" dir="2700000" algn="tl" rotWithShape="0">
                    <a:prstClr val="black">
                      <a:alpha val="40000"/>
                    </a:prstClr>
                  </a:outerShdw>
                </a:effectLst>
              </a:rPr>
              <a:t>半径</a:t>
            </a:r>
            <a:r>
              <a:rPr lang="en-US" altLang="ja-JP" dirty="0" smtClean="0">
                <a:effectLst>
                  <a:outerShdw blurRad="50800" dist="38100" dir="2700000" algn="tl" rotWithShape="0">
                    <a:prstClr val="black">
                      <a:alpha val="40000"/>
                    </a:prstClr>
                  </a:outerShdw>
                </a:effectLst>
              </a:rPr>
              <a:t>300m</a:t>
            </a:r>
          </a:p>
          <a:p>
            <a:pPr lvl="1"/>
            <a:r>
              <a:rPr kumimoji="1" lang="ja-JP" altLang="en-US" dirty="0" smtClean="0">
                <a:effectLst>
                  <a:outerShdw blurRad="50800" dist="38100" dir="2700000" algn="tl" rotWithShape="0">
                    <a:prstClr val="black">
                      <a:alpha val="40000"/>
                    </a:prstClr>
                  </a:outerShdw>
                </a:effectLst>
              </a:rPr>
              <a:t>実効通信速度 </a:t>
            </a:r>
            <a:r>
              <a:rPr kumimoji="1" lang="en-US" altLang="ja-JP" dirty="0" smtClean="0">
                <a:effectLst>
                  <a:outerShdw blurRad="50800" dist="38100" dir="2700000" algn="tl" rotWithShape="0">
                    <a:prstClr val="black">
                      <a:alpha val="40000"/>
                    </a:prstClr>
                  </a:outerShdw>
                </a:effectLst>
              </a:rPr>
              <a:t>: 300bps</a:t>
            </a:r>
          </a:p>
          <a:p>
            <a:endParaRPr lang="en-US" altLang="ja-JP" dirty="0">
              <a:effectLst>
                <a:outerShdw blurRad="50800" dist="38100" dir="2700000" algn="tl" rotWithShape="0">
                  <a:prstClr val="black">
                    <a:alpha val="40000"/>
                  </a:prstClr>
                </a:outerShdw>
              </a:effectLst>
            </a:endParaRPr>
          </a:p>
          <a:p>
            <a:r>
              <a:rPr lang="ja-JP" altLang="en-US" dirty="0" smtClean="0">
                <a:effectLst>
                  <a:outerShdw blurRad="50800" dist="38100" dir="2700000" algn="tl" rotWithShape="0">
                    <a:prstClr val="black">
                      <a:alpha val="40000"/>
                    </a:prstClr>
                  </a:outerShdw>
                </a:effectLst>
              </a:rPr>
              <a:t>実効通信速度が低下した要因</a:t>
            </a:r>
            <a:endParaRPr lang="en-US" altLang="ja-JP" dirty="0" smtClean="0">
              <a:effectLst>
                <a:outerShdw blurRad="50800" dist="38100" dir="2700000" algn="tl" rotWithShape="0">
                  <a:prstClr val="black">
                    <a:alpha val="40000"/>
                  </a:prstClr>
                </a:outerShdw>
              </a:effectLst>
            </a:endParaRPr>
          </a:p>
          <a:p>
            <a:pPr lvl="1"/>
            <a:r>
              <a:rPr lang="en-US" altLang="ja-JP" dirty="0" err="1" smtClean="0">
                <a:effectLst>
                  <a:outerShdw blurRad="50800" dist="38100" dir="2700000" algn="tl" rotWithShape="0">
                    <a:prstClr val="black">
                      <a:alpha val="40000"/>
                    </a:prstClr>
                  </a:outerShdw>
                </a:effectLst>
              </a:rPr>
              <a:t>ack</a:t>
            </a:r>
            <a:r>
              <a:rPr lang="ja-JP" altLang="en-US" dirty="0" smtClean="0">
                <a:effectLst>
                  <a:outerShdw blurRad="50800" dist="38100" dir="2700000" algn="tl" rotWithShape="0">
                    <a:prstClr val="black">
                      <a:alpha val="40000"/>
                    </a:prstClr>
                  </a:outerShdw>
                </a:effectLst>
              </a:rPr>
              <a:t>制御や再送処理に</a:t>
            </a:r>
            <a:r>
              <a:rPr lang="ja-JP" altLang="en-US" dirty="0">
                <a:effectLst>
                  <a:outerShdw blurRad="50800" dist="38100" dir="2700000" algn="tl" rotWithShape="0">
                    <a:prstClr val="black">
                      <a:alpha val="40000"/>
                    </a:prstClr>
                  </a:outerShdw>
                </a:effectLst>
              </a:rPr>
              <a:t>よる通信</a:t>
            </a:r>
            <a:r>
              <a:rPr lang="ja-JP" altLang="en-US" dirty="0" smtClean="0">
                <a:effectLst>
                  <a:outerShdw blurRad="50800" dist="38100" dir="2700000" algn="tl" rotWithShape="0">
                    <a:prstClr val="black">
                      <a:alpha val="40000"/>
                    </a:prstClr>
                  </a:outerShdw>
                </a:effectLst>
              </a:rPr>
              <a:t>オーバーヘッド</a:t>
            </a:r>
            <a:endParaRPr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電波伝搬環境／電波干渉の影響</a:t>
            </a:r>
            <a:endParaRPr lang="en-US" altLang="ja-JP" dirty="0">
              <a:effectLst>
                <a:outerShdw blurRad="50800" dist="38100" dir="2700000" algn="tl" rotWithShape="0">
                  <a:prstClr val="black">
                    <a:alpha val="40000"/>
                  </a:prstClr>
                </a:outerShdw>
              </a:effectLst>
            </a:endParaRPr>
          </a:p>
        </p:txBody>
      </p:sp>
      <p:sp>
        <p:nvSpPr>
          <p:cNvPr id="3" name="日付プレースホルダー 2"/>
          <p:cNvSpPr>
            <a:spLocks noGrp="1"/>
          </p:cNvSpPr>
          <p:nvPr>
            <p:ph type="dt" sz="half" idx="10"/>
          </p:nvPr>
        </p:nvSpPr>
        <p:spPr/>
        <p:txBody>
          <a:bodyPr/>
          <a:lstStyle/>
          <a:p>
            <a:r>
              <a:rPr kumimoji="1" lang="en-US" altLang="ja-JP" smtClean="0"/>
              <a:t>2019/2/19</a:t>
            </a:r>
            <a:endParaRPr kumimoji="1" lang="ja-JP" altLang="en-US"/>
          </a:p>
        </p:txBody>
      </p:sp>
      <p:sp>
        <p:nvSpPr>
          <p:cNvPr id="4" name="フッター プレースホルダー 3"/>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5" name="スライド番号プレースホルダー 4"/>
          <p:cNvSpPr>
            <a:spLocks noGrp="1"/>
          </p:cNvSpPr>
          <p:nvPr>
            <p:ph type="sldNum" sz="quarter" idx="12"/>
          </p:nvPr>
        </p:nvSpPr>
        <p:spPr/>
        <p:txBody>
          <a:bodyPr/>
          <a:lstStyle/>
          <a:p>
            <a:fld id="{E3A20F48-6939-4A6D-BAE4-A81B0B447ED3}" type="slidenum">
              <a:rPr kumimoji="1" lang="ja-JP" altLang="en-US" smtClean="0"/>
              <a:t>36</a:t>
            </a:fld>
            <a:endParaRPr kumimoji="1" lang="ja-JP" altLang="en-US"/>
          </a:p>
        </p:txBody>
      </p:sp>
    </p:spTree>
    <p:extLst>
      <p:ext uri="{BB962C8B-B14F-4D97-AF65-F5344CB8AC3E}">
        <p14:creationId xmlns:p14="http://schemas.microsoft.com/office/powerpoint/2010/main" val="228041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提案システム見積もり評価</a:t>
            </a:r>
            <a:endParaRPr kumimoji="1" lang="ja-JP" altLang="en-US" dirty="0"/>
          </a:p>
        </p:txBody>
      </p:sp>
      <p:sp>
        <p:nvSpPr>
          <p:cNvPr id="3" name="コンテンツ プレースホルダー 2"/>
          <p:cNvSpPr>
            <a:spLocks noGrp="1"/>
          </p:cNvSpPr>
          <p:nvPr>
            <p:ph idx="1"/>
          </p:nvPr>
        </p:nvSpPr>
        <p:spPr>
          <a:xfrm>
            <a:off x="117539" y="1559943"/>
            <a:ext cx="8897628" cy="4351338"/>
          </a:xfrm>
          <a:effectLst/>
        </p:spPr>
        <p:txBody>
          <a:bodyPr>
            <a:normAutofit/>
          </a:bodyPr>
          <a:lstStyle/>
          <a:p>
            <a:pPr marL="0" indent="0">
              <a:buNone/>
              <a:tabLst>
                <a:tab pos="7172325" algn="l"/>
              </a:tabLst>
            </a:pPr>
            <a:r>
              <a:rPr lang="ja-JP" altLang="en-US" dirty="0" smtClean="0">
                <a:effectLst>
                  <a:outerShdw blurRad="50800" dist="38100" dir="2700000" algn="tl" rotWithShape="0">
                    <a:prstClr val="black">
                      <a:alpha val="40000"/>
                    </a:prstClr>
                  </a:outerShdw>
                </a:effectLst>
              </a:rPr>
              <a:t>評価条件 </a:t>
            </a:r>
            <a:r>
              <a:rPr lang="en-US" altLang="ja-JP" dirty="0">
                <a:effectLst>
                  <a:outerShdw blurRad="50800" dist="38100" dir="2700000" algn="tl" rotWithShape="0">
                    <a:prstClr val="black">
                      <a:alpha val="40000"/>
                    </a:prstClr>
                  </a:outerShdw>
                </a:effectLst>
              </a:rPr>
              <a:t>(SQCIF</a:t>
            </a:r>
            <a:r>
              <a:rPr lang="ja-JP" altLang="en-US" dirty="0">
                <a:effectLst>
                  <a:outerShdw blurRad="50800" dist="38100" dir="2700000" algn="tl" rotWithShape="0">
                    <a:prstClr val="black">
                      <a:alpha val="40000"/>
                    </a:prstClr>
                  </a:outerShdw>
                </a:effectLst>
              </a:rPr>
              <a:t>のグレースケール画像を転送すると</a:t>
            </a:r>
            <a:r>
              <a:rPr lang="ja-JP" altLang="en-US" dirty="0" smtClean="0">
                <a:effectLst>
                  <a:outerShdw blurRad="50800" dist="38100" dir="2700000" algn="tl" rotWithShape="0">
                    <a:prstClr val="black">
                      <a:alpha val="40000"/>
                    </a:prstClr>
                  </a:outerShdw>
                </a:effectLst>
              </a:rPr>
              <a:t>仮定</a:t>
            </a:r>
            <a:r>
              <a:rPr lang="en-US" altLang="ja-JP" dirty="0" smtClean="0">
                <a:effectLst>
                  <a:outerShdw blurRad="50800" dist="38100" dir="2700000" algn="tl" rotWithShape="0">
                    <a:prstClr val="black">
                      <a:alpha val="40000"/>
                    </a:prstClr>
                  </a:outerShdw>
                </a:effectLst>
              </a:rPr>
              <a:t>)</a:t>
            </a:r>
            <a:endParaRPr kumimoji="1" lang="en-US" altLang="ja-JP" dirty="0" smtClean="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pPr/>
              <a:t>37</a:t>
            </a:fld>
            <a:endParaRPr kumimoji="1" lang="ja-JP" altLang="en-US" dirty="0"/>
          </a:p>
        </p:txBody>
      </p:sp>
      <p:sp>
        <p:nvSpPr>
          <p:cNvPr id="7" name="楕円 6"/>
          <p:cNvSpPr/>
          <p:nvPr/>
        </p:nvSpPr>
        <p:spPr>
          <a:xfrm>
            <a:off x="247777" y="2010943"/>
            <a:ext cx="3071844" cy="298876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4" descr="é¢é£ç»å"/>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209534" y="3186794"/>
            <a:ext cx="1153931" cy="772224"/>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80054" y="5301803"/>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bg1"/>
                </a:solidFill>
                <a:effectLst>
                  <a:outerShdw blurRad="50800" dist="38100" dir="2700000" algn="tl" rotWithShape="0">
                    <a:prstClr val="black">
                      <a:alpha val="40000"/>
                    </a:prstClr>
                  </a:outerShdw>
                </a:effectLst>
                <a:latin typeface="+mn-ea"/>
              </a:rPr>
              <a:t>Area</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 </a:t>
            </a:r>
            <a:r>
              <a:rPr kumimoji="1" lang="en-US" altLang="ja-JP" sz="2400" b="1" dirty="0" smtClean="0">
                <a:solidFill>
                  <a:schemeClr val="bg1"/>
                </a:solidFill>
                <a:effectLst>
                  <a:outerShdw blurRad="50800" dist="38100" dir="2700000" algn="tl" rotWithShape="0">
                    <a:prstClr val="black">
                      <a:alpha val="40000"/>
                    </a:prstClr>
                  </a:outerShdw>
                </a:effectLst>
                <a:latin typeface="+mn-ea"/>
              </a:rPr>
              <a:t>Filtering</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 なし</a:t>
            </a:r>
            <a:r>
              <a:rPr kumimoji="1" lang="en-US" altLang="ja-JP" sz="2400" b="1" dirty="0" smtClean="0">
                <a:solidFill>
                  <a:schemeClr val="bg1"/>
                </a:solidFill>
                <a:effectLst>
                  <a:outerShdw blurRad="50800" dist="38100" dir="2700000" algn="tl" rotWithShape="0">
                    <a:prstClr val="black">
                      <a:alpha val="40000"/>
                    </a:prstClr>
                  </a:outerShdw>
                </a:effectLst>
                <a:latin typeface="+mn-ea"/>
              </a:rPr>
              <a:t>/</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あり で、訪問前に画像を</a:t>
            </a:r>
            <a:endParaRPr kumimoji="1" lang="en-US" altLang="ja-JP" sz="2400" b="1" dirty="0" smtClean="0">
              <a:solidFill>
                <a:schemeClr val="bg1"/>
              </a:solidFill>
              <a:effectLst>
                <a:outerShdw blurRad="50800" dist="38100" dir="2700000" algn="tl" rotWithShape="0">
                  <a:prstClr val="black">
                    <a:alpha val="40000"/>
                  </a:prstClr>
                </a:outerShdw>
              </a:effectLst>
              <a:latin typeface="+mn-ea"/>
            </a:endParaRPr>
          </a:p>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受信できない確率 </a:t>
            </a:r>
            <a:r>
              <a:rPr kumimoji="1" lang="en-US" altLang="ja-JP" sz="2400" b="1" dirty="0" smtClean="0">
                <a:solidFill>
                  <a:schemeClr val="bg1"/>
                </a:solidFill>
                <a:effectLst>
                  <a:outerShdw blurRad="50800" dist="38100" dir="2700000" algn="tl" rotWithShape="0">
                    <a:prstClr val="black">
                      <a:alpha val="40000"/>
                    </a:prstClr>
                  </a:outerShdw>
                </a:effectLst>
                <a:latin typeface="+mn-ea"/>
              </a:rPr>
              <a:t>(</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ゴミ収集ミス率</a:t>
            </a:r>
            <a:r>
              <a:rPr kumimoji="1" lang="en-US" altLang="ja-JP" sz="2400" b="1" dirty="0" smtClean="0">
                <a:solidFill>
                  <a:schemeClr val="bg1"/>
                </a:solidFill>
                <a:effectLst>
                  <a:outerShdw blurRad="50800" dist="38100" dir="2700000" algn="tl" rotWithShape="0">
                    <a:prstClr val="black">
                      <a:alpha val="40000"/>
                    </a:prstClr>
                  </a:outerShdw>
                </a:effectLst>
                <a:latin typeface="+mn-ea"/>
              </a:rPr>
              <a:t>) </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を比較</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sp>
        <p:nvSpPr>
          <p:cNvPr id="13" name="左右矢印 12"/>
          <p:cNvSpPr/>
          <p:nvPr/>
        </p:nvSpPr>
        <p:spPr>
          <a:xfrm>
            <a:off x="1942659" y="3370627"/>
            <a:ext cx="1341585" cy="401002"/>
          </a:xfrm>
          <a:prstGeom prst="leftRightArrow">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252249" y="3402297"/>
            <a:ext cx="793807" cy="369332"/>
          </a:xfrm>
          <a:prstGeom prst="rect">
            <a:avLst/>
          </a:prstGeom>
          <a:noFill/>
        </p:spPr>
        <p:txBody>
          <a:bodyPr wrap="none" rtlCol="0">
            <a:spAutoFit/>
          </a:bodyPr>
          <a:lstStyle/>
          <a:p>
            <a:r>
              <a:rPr kumimoji="1" lang="en-US" altLang="ja-JP" b="1" dirty="0" smtClean="0">
                <a:solidFill>
                  <a:schemeClr val="tx1">
                    <a:lumMod val="75000"/>
                    <a:lumOff val="25000"/>
                  </a:schemeClr>
                </a:solidFill>
                <a:latin typeface="+mn-ea"/>
              </a:rPr>
              <a:t>300m</a:t>
            </a:r>
            <a:endParaRPr kumimoji="1" lang="ja-JP" altLang="en-US" b="1" dirty="0">
              <a:solidFill>
                <a:schemeClr val="tx1">
                  <a:lumMod val="75000"/>
                  <a:lumOff val="25000"/>
                </a:schemeClr>
              </a:solidFill>
              <a:latin typeface="+mn-ea"/>
            </a:endParaRPr>
          </a:p>
        </p:txBody>
      </p:sp>
      <p:sp>
        <p:nvSpPr>
          <p:cNvPr id="15" name="右矢印 14"/>
          <p:cNvSpPr/>
          <p:nvPr/>
        </p:nvSpPr>
        <p:spPr>
          <a:xfrm>
            <a:off x="1397651" y="3835527"/>
            <a:ext cx="877814" cy="625368"/>
          </a:xfrm>
          <a:prstGeom prst="rightArrow">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335010" y="3968962"/>
            <a:ext cx="917239" cy="369332"/>
          </a:xfrm>
          <a:prstGeom prst="rect">
            <a:avLst/>
          </a:prstGeom>
          <a:noFill/>
        </p:spPr>
        <p:txBody>
          <a:bodyPr wrap="none" rtlCol="0">
            <a:spAutoFit/>
          </a:bodyPr>
          <a:lstStyle/>
          <a:p>
            <a:r>
              <a:rPr kumimoji="1" lang="en-US" altLang="ja-JP" b="1" dirty="0" smtClean="0">
                <a:solidFill>
                  <a:schemeClr val="tx1">
                    <a:lumMod val="75000"/>
                    <a:lumOff val="25000"/>
                  </a:schemeClr>
                </a:solidFill>
                <a:latin typeface="+mn-ea"/>
              </a:rPr>
              <a:t>5km/h</a:t>
            </a:r>
            <a:endParaRPr kumimoji="1" lang="ja-JP" altLang="en-US" b="1" dirty="0">
              <a:solidFill>
                <a:schemeClr val="tx1">
                  <a:lumMod val="75000"/>
                  <a:lumOff val="25000"/>
                </a:schemeClr>
              </a:solidFill>
              <a:latin typeface="+mn-ea"/>
            </a:endParaRPr>
          </a:p>
        </p:txBody>
      </p:sp>
      <p:sp>
        <p:nvSpPr>
          <p:cNvPr id="17" name="左カーブ矢印 16"/>
          <p:cNvSpPr/>
          <p:nvPr/>
        </p:nvSpPr>
        <p:spPr>
          <a:xfrm rot="13678931" flipV="1">
            <a:off x="1945859" y="2354822"/>
            <a:ext cx="574136" cy="817425"/>
          </a:xfrm>
          <a:prstGeom prst="curvedLeftArrow">
            <a:avLst>
              <a:gd name="adj1" fmla="val 25000"/>
              <a:gd name="adj2" fmla="val 50000"/>
              <a:gd name="adj3" fmla="val 37059"/>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5815" y="2200424"/>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Layer>
                </a14:imgProps>
              </a:ext>
              <a:ext uri="{28A0092B-C50C-407E-A947-70E740481C1C}">
                <a14:useLocalDpi xmlns:a14="http://schemas.microsoft.com/office/drawing/2010/main" val="0"/>
              </a:ext>
            </a:extLst>
          </a:blip>
          <a:stretch>
            <a:fillRect/>
          </a:stretch>
        </p:blipFill>
        <p:spPr>
          <a:xfrm>
            <a:off x="3626763" y="2481606"/>
            <a:ext cx="692526" cy="692526"/>
          </a:xfrm>
          <a:prstGeom prst="rect">
            <a:avLst/>
          </a:prstGeom>
        </p:spPr>
      </p:pic>
      <p:pic>
        <p:nvPicPr>
          <p:cNvPr id="19" name="図 18"/>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Layer>
                </a14:imgProps>
              </a:ext>
              <a:ext uri="{28A0092B-C50C-407E-A947-70E740481C1C}">
                <a14:useLocalDpi xmlns:a14="http://schemas.microsoft.com/office/drawing/2010/main" val="0"/>
              </a:ext>
            </a:extLst>
          </a:blip>
          <a:stretch>
            <a:fillRect/>
          </a:stretch>
        </p:blipFill>
        <p:spPr>
          <a:xfrm>
            <a:off x="2473834" y="2474053"/>
            <a:ext cx="692526" cy="692526"/>
          </a:xfrm>
          <a:prstGeom prst="rect">
            <a:avLst/>
          </a:prstGeom>
        </p:spPr>
      </p:pic>
      <p:pic>
        <p:nvPicPr>
          <p:cNvPr id="20" name="図 19"/>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Layer>
                </a14:imgProps>
              </a:ext>
              <a:ext uri="{28A0092B-C50C-407E-A947-70E740481C1C}">
                <a14:useLocalDpi xmlns:a14="http://schemas.microsoft.com/office/drawing/2010/main" val="0"/>
              </a:ext>
            </a:extLst>
          </a:blip>
          <a:stretch>
            <a:fillRect/>
          </a:stretch>
        </p:blipFill>
        <p:spPr>
          <a:xfrm>
            <a:off x="4756715" y="2489313"/>
            <a:ext cx="692526" cy="692526"/>
          </a:xfrm>
          <a:prstGeom prst="rect">
            <a:avLst/>
          </a:prstGeom>
        </p:spPr>
      </p:pic>
      <p:sp>
        <p:nvSpPr>
          <p:cNvPr id="22" name="左右矢印 21"/>
          <p:cNvSpPr/>
          <p:nvPr/>
        </p:nvSpPr>
        <p:spPr>
          <a:xfrm>
            <a:off x="4139903" y="2868143"/>
            <a:ext cx="751809" cy="219538"/>
          </a:xfrm>
          <a:prstGeom prst="leftRightArrow">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647941" y="2201495"/>
            <a:ext cx="1858202" cy="646331"/>
          </a:xfrm>
          <a:prstGeom prst="rect">
            <a:avLst/>
          </a:prstGeom>
          <a:noFill/>
        </p:spPr>
        <p:txBody>
          <a:bodyPr wrap="none" rtlCol="0">
            <a:spAutoFit/>
          </a:bodyPr>
          <a:lstStyle/>
          <a:p>
            <a:pPr marL="285750" indent="-285750" algn="ctr">
              <a:buFont typeface="Wingdings" panose="05000000000000000000" pitchFamily="2" charset="2"/>
              <a:buChar char="l"/>
            </a:pPr>
            <a:r>
              <a:rPr kumimoji="1" lang="ja-JP" altLang="en-US" b="1" dirty="0" smtClean="0">
                <a:solidFill>
                  <a:schemeClr val="tx1">
                    <a:lumMod val="75000"/>
                    <a:lumOff val="25000"/>
                  </a:schemeClr>
                </a:solidFill>
                <a:latin typeface="+mn-ea"/>
              </a:rPr>
              <a:t>住宅間の距離</a:t>
            </a:r>
            <a:endParaRPr kumimoji="1" lang="en-US" altLang="ja-JP" b="1" dirty="0" smtClean="0">
              <a:solidFill>
                <a:schemeClr val="tx1">
                  <a:lumMod val="75000"/>
                  <a:lumOff val="25000"/>
                </a:schemeClr>
              </a:solidFill>
              <a:latin typeface="+mn-ea"/>
            </a:endParaRPr>
          </a:p>
          <a:p>
            <a:pPr algn="ctr"/>
            <a:r>
              <a:rPr kumimoji="1" lang="en-US" altLang="ja-JP" b="1" dirty="0" smtClean="0">
                <a:solidFill>
                  <a:schemeClr val="tx1">
                    <a:lumMod val="75000"/>
                    <a:lumOff val="25000"/>
                  </a:schemeClr>
                </a:solidFill>
                <a:latin typeface="+mn-ea"/>
              </a:rPr>
              <a:t>40m</a:t>
            </a:r>
            <a:endParaRPr kumimoji="1" lang="ja-JP" altLang="en-US" b="1" dirty="0">
              <a:solidFill>
                <a:schemeClr val="tx1">
                  <a:lumMod val="75000"/>
                  <a:lumOff val="25000"/>
                </a:schemeClr>
              </a:solidFill>
              <a:latin typeface="+mn-ea"/>
            </a:endParaRPr>
          </a:p>
        </p:txBody>
      </p:sp>
      <p:sp>
        <p:nvSpPr>
          <p:cNvPr id="25" name="テキスト ボックス 24"/>
          <p:cNvSpPr txBox="1"/>
          <p:nvPr/>
        </p:nvSpPr>
        <p:spPr>
          <a:xfrm>
            <a:off x="3725133" y="3440437"/>
            <a:ext cx="1693734" cy="646331"/>
          </a:xfrm>
          <a:prstGeom prst="rect">
            <a:avLst/>
          </a:prstGeom>
          <a:noFill/>
        </p:spPr>
        <p:txBody>
          <a:bodyPr wrap="square" rtlCol="0">
            <a:spAutoFit/>
          </a:bodyPr>
          <a:lstStyle/>
          <a:p>
            <a:pPr marL="285750" indent="-285750" algn="ctr">
              <a:buFont typeface="Wingdings" panose="05000000000000000000" pitchFamily="2" charset="2"/>
              <a:buChar char="l"/>
            </a:pPr>
            <a:r>
              <a:rPr kumimoji="1" lang="ja-JP" altLang="en-US" b="1" dirty="0" smtClean="0">
                <a:solidFill>
                  <a:schemeClr val="tx1">
                    <a:lumMod val="65000"/>
                    <a:lumOff val="35000"/>
                  </a:schemeClr>
                </a:solidFill>
                <a:latin typeface="+mn-ea"/>
              </a:rPr>
              <a:t>ごみ排出率</a:t>
            </a:r>
            <a:r>
              <a:rPr kumimoji="1" lang="en-US" altLang="ja-JP" b="1" dirty="0">
                <a:solidFill>
                  <a:schemeClr val="tx1">
                    <a:lumMod val="65000"/>
                    <a:lumOff val="35000"/>
                  </a:schemeClr>
                </a:solidFill>
                <a:latin typeface="+mn-ea"/>
              </a:rPr>
              <a:t> </a:t>
            </a:r>
            <a:endParaRPr kumimoji="1" lang="en-US" altLang="ja-JP" b="1" dirty="0" smtClean="0">
              <a:solidFill>
                <a:schemeClr val="tx1">
                  <a:lumMod val="65000"/>
                  <a:lumOff val="35000"/>
                </a:schemeClr>
              </a:solidFill>
              <a:latin typeface="+mn-ea"/>
            </a:endParaRPr>
          </a:p>
          <a:p>
            <a:pPr algn="ctr"/>
            <a:r>
              <a:rPr kumimoji="1" lang="en-US" altLang="ja-JP" b="1" dirty="0" smtClean="0">
                <a:solidFill>
                  <a:schemeClr val="tx1">
                    <a:lumMod val="65000"/>
                    <a:lumOff val="35000"/>
                  </a:schemeClr>
                </a:solidFill>
                <a:latin typeface="+mn-ea"/>
              </a:rPr>
              <a:t>80%</a:t>
            </a:r>
            <a:endParaRPr kumimoji="1" lang="ja-JP" altLang="en-US" b="1" dirty="0">
              <a:solidFill>
                <a:schemeClr val="tx1">
                  <a:lumMod val="65000"/>
                  <a:lumOff val="35000"/>
                </a:schemeClr>
              </a:solidFill>
              <a:latin typeface="+mn-ea"/>
            </a:endParaRPr>
          </a:p>
        </p:txBody>
      </p:sp>
      <p:sp>
        <p:nvSpPr>
          <p:cNvPr id="27" name="テキスト ボックス 26"/>
          <p:cNvSpPr txBox="1"/>
          <p:nvPr/>
        </p:nvSpPr>
        <p:spPr>
          <a:xfrm>
            <a:off x="3536075" y="4252053"/>
            <a:ext cx="2089034" cy="923330"/>
          </a:xfrm>
          <a:prstGeom prst="rect">
            <a:avLst/>
          </a:prstGeom>
          <a:noFill/>
        </p:spPr>
        <p:txBody>
          <a:bodyPr wrap="none" rtlCol="0">
            <a:spAutoFit/>
          </a:bodyPr>
          <a:lstStyle/>
          <a:p>
            <a:pPr marL="285750" indent="-285750" algn="ctr">
              <a:buFont typeface="Wingdings" panose="05000000000000000000" pitchFamily="2" charset="2"/>
              <a:buChar char="l"/>
            </a:pPr>
            <a:r>
              <a:rPr kumimoji="1" lang="ja-JP" altLang="en-US" b="1" dirty="0" smtClean="0">
                <a:solidFill>
                  <a:schemeClr val="accent6"/>
                </a:solidFill>
                <a:latin typeface="+mn-ea"/>
              </a:rPr>
              <a:t>訪問エリアでの</a:t>
            </a:r>
            <a:endParaRPr kumimoji="1" lang="en-US" altLang="ja-JP" b="1" dirty="0" smtClean="0">
              <a:solidFill>
                <a:schemeClr val="accent6"/>
              </a:solidFill>
              <a:latin typeface="+mn-ea"/>
            </a:endParaRPr>
          </a:p>
          <a:p>
            <a:pPr algn="ctr"/>
            <a:r>
              <a:rPr kumimoji="1" lang="ja-JP" altLang="en-US" b="1" dirty="0" smtClean="0">
                <a:solidFill>
                  <a:schemeClr val="accent6"/>
                </a:solidFill>
                <a:latin typeface="+mn-ea"/>
              </a:rPr>
              <a:t>ごみ排出率</a:t>
            </a:r>
            <a:endParaRPr kumimoji="1" lang="en-US" altLang="ja-JP" b="1" dirty="0" smtClean="0">
              <a:solidFill>
                <a:schemeClr val="accent6"/>
              </a:solidFill>
              <a:latin typeface="+mn-ea"/>
            </a:endParaRPr>
          </a:p>
          <a:p>
            <a:pPr algn="ctr"/>
            <a:r>
              <a:rPr kumimoji="1" lang="en-US" altLang="ja-JP" b="1" dirty="0" smtClean="0">
                <a:solidFill>
                  <a:schemeClr val="accent6"/>
                </a:solidFill>
                <a:latin typeface="+mn-ea"/>
              </a:rPr>
              <a:t>80%</a:t>
            </a:r>
            <a:endParaRPr kumimoji="1" lang="ja-JP" altLang="en-US" b="1" dirty="0">
              <a:solidFill>
                <a:schemeClr val="accent6"/>
              </a:solidFill>
              <a:latin typeface="+mn-ea"/>
            </a:endParaRPr>
          </a:p>
        </p:txBody>
      </p:sp>
      <p:grpSp>
        <p:nvGrpSpPr>
          <p:cNvPr id="24" name="グループ化 23"/>
          <p:cNvGrpSpPr/>
          <p:nvPr/>
        </p:nvGrpSpPr>
        <p:grpSpPr>
          <a:xfrm rot="5237832">
            <a:off x="5750478" y="1999869"/>
            <a:ext cx="3035843" cy="3094893"/>
            <a:chOff x="7652391" y="1724373"/>
            <a:chExt cx="3035843" cy="3094893"/>
          </a:xfrm>
        </p:grpSpPr>
        <p:sp>
          <p:nvSpPr>
            <p:cNvPr id="30" name="円 29"/>
            <p:cNvSpPr/>
            <p:nvPr/>
          </p:nvSpPr>
          <p:spPr>
            <a:xfrm rot="5400000">
              <a:off x="7617221" y="1759543"/>
              <a:ext cx="3094893" cy="3024554"/>
            </a:xfrm>
            <a:prstGeom prst="pie">
              <a:avLst>
                <a:gd name="adj1" fmla="val 5402399"/>
                <a:gd name="adj2" fmla="val 16236528"/>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角丸四角形 30"/>
            <p:cNvSpPr/>
            <p:nvPr/>
          </p:nvSpPr>
          <p:spPr>
            <a:xfrm rot="16200000">
              <a:off x="8933720" y="1563411"/>
              <a:ext cx="470286" cy="2969976"/>
            </a:xfrm>
            <a:prstGeom prst="roundRect">
              <a:avLst>
                <a:gd name="adj" fmla="val 30000"/>
              </a:avLst>
            </a:prstGeom>
            <a:solidFill>
              <a:srgbClr val="E8CA2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 31"/>
            <p:cNvSpPr/>
            <p:nvPr/>
          </p:nvSpPr>
          <p:spPr>
            <a:xfrm rot="16200000">
              <a:off x="7628510" y="1759543"/>
              <a:ext cx="3094893" cy="3024554"/>
            </a:xfrm>
            <a:prstGeom prst="pie">
              <a:avLst>
                <a:gd name="adj1" fmla="val 5428632"/>
                <a:gd name="adj2" fmla="val 16200000"/>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34" name="Picture 4" descr="é¢é£ç»å"/>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691166" y="3192788"/>
            <a:ext cx="1153931" cy="772224"/>
          </a:xfrm>
          <a:prstGeom prst="rect">
            <a:avLst/>
          </a:prstGeom>
          <a:noFill/>
          <a:extLst>
            <a:ext uri="{909E8E84-426E-40DD-AFC4-6F175D3DCCD1}">
              <a14:hiddenFill xmlns:a14="http://schemas.microsoft.com/office/drawing/2010/main">
                <a:solidFill>
                  <a:srgbClr val="FFFFFF"/>
                </a:solidFill>
              </a14:hiddenFill>
            </a:ext>
          </a:extLst>
        </p:spPr>
      </p:pic>
      <p:sp>
        <p:nvSpPr>
          <p:cNvPr id="40" name="左カーブ矢印 39"/>
          <p:cNvSpPr/>
          <p:nvPr/>
        </p:nvSpPr>
        <p:spPr>
          <a:xfrm rot="13678931" flipV="1">
            <a:off x="7489906" y="2369755"/>
            <a:ext cx="574136" cy="817425"/>
          </a:xfrm>
          <a:prstGeom prst="curvedLeftArrow">
            <a:avLst>
              <a:gd name="adj1" fmla="val 25000"/>
              <a:gd name="adj2" fmla="val 50000"/>
              <a:gd name="adj3" fmla="val 37059"/>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1"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9862" y="2215357"/>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2" name="図 41"/>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Layer>
                </a14:imgProps>
              </a:ext>
              <a:ext uri="{28A0092B-C50C-407E-A947-70E740481C1C}">
                <a14:useLocalDpi xmlns:a14="http://schemas.microsoft.com/office/drawing/2010/main" val="0"/>
              </a:ext>
            </a:extLst>
          </a:blip>
          <a:stretch>
            <a:fillRect/>
          </a:stretch>
        </p:blipFill>
        <p:spPr>
          <a:xfrm>
            <a:off x="8017881" y="2488986"/>
            <a:ext cx="692526" cy="692526"/>
          </a:xfrm>
          <a:prstGeom prst="rect">
            <a:avLst/>
          </a:prstGeom>
        </p:spPr>
      </p:pic>
      <p:sp>
        <p:nvSpPr>
          <p:cNvPr id="43" name="右矢印 42"/>
          <p:cNvSpPr/>
          <p:nvPr/>
        </p:nvSpPr>
        <p:spPr>
          <a:xfrm>
            <a:off x="6978539" y="3862243"/>
            <a:ext cx="877814" cy="625368"/>
          </a:xfrm>
          <a:prstGeom prst="rightArrow">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6915898" y="3995678"/>
            <a:ext cx="917239" cy="369332"/>
          </a:xfrm>
          <a:prstGeom prst="rect">
            <a:avLst/>
          </a:prstGeom>
          <a:noFill/>
        </p:spPr>
        <p:txBody>
          <a:bodyPr wrap="none" rtlCol="0">
            <a:spAutoFit/>
          </a:bodyPr>
          <a:lstStyle/>
          <a:p>
            <a:r>
              <a:rPr kumimoji="1" lang="en-US" altLang="ja-JP" b="1" dirty="0" smtClean="0">
                <a:solidFill>
                  <a:schemeClr val="tx1">
                    <a:lumMod val="75000"/>
                    <a:lumOff val="25000"/>
                  </a:schemeClr>
                </a:solidFill>
                <a:latin typeface="+mn-ea"/>
              </a:rPr>
              <a:t>5km/h</a:t>
            </a:r>
            <a:endParaRPr kumimoji="1" lang="ja-JP" altLang="en-US" b="1" dirty="0">
              <a:solidFill>
                <a:schemeClr val="tx1">
                  <a:lumMod val="75000"/>
                  <a:lumOff val="25000"/>
                </a:schemeClr>
              </a:solidFill>
              <a:latin typeface="+mn-ea"/>
            </a:endParaRPr>
          </a:p>
        </p:txBody>
      </p:sp>
      <p:sp>
        <p:nvSpPr>
          <p:cNvPr id="45" name="左右矢印 44"/>
          <p:cNvSpPr/>
          <p:nvPr/>
        </p:nvSpPr>
        <p:spPr>
          <a:xfrm>
            <a:off x="7442967" y="3362601"/>
            <a:ext cx="1341585" cy="401002"/>
          </a:xfrm>
          <a:prstGeom prst="leftRightArrow">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7752557" y="3394271"/>
            <a:ext cx="793807" cy="369332"/>
          </a:xfrm>
          <a:prstGeom prst="rect">
            <a:avLst/>
          </a:prstGeom>
          <a:noFill/>
        </p:spPr>
        <p:txBody>
          <a:bodyPr wrap="none" rtlCol="0">
            <a:spAutoFit/>
          </a:bodyPr>
          <a:lstStyle/>
          <a:p>
            <a:r>
              <a:rPr kumimoji="1" lang="en-US" altLang="ja-JP" b="1" dirty="0" smtClean="0">
                <a:solidFill>
                  <a:schemeClr val="tx1">
                    <a:lumMod val="75000"/>
                    <a:lumOff val="25000"/>
                  </a:schemeClr>
                </a:solidFill>
                <a:latin typeface="+mn-ea"/>
              </a:rPr>
              <a:t>300m</a:t>
            </a:r>
            <a:endParaRPr kumimoji="1" lang="ja-JP" altLang="en-US" b="1" dirty="0">
              <a:solidFill>
                <a:schemeClr val="tx1">
                  <a:lumMod val="75000"/>
                  <a:lumOff val="25000"/>
                </a:schemeClr>
              </a:solidFill>
              <a:latin typeface="+mn-ea"/>
            </a:endParaRPr>
          </a:p>
        </p:txBody>
      </p:sp>
      <p:sp>
        <p:nvSpPr>
          <p:cNvPr id="47" name="コンテンツ プレースホルダー 2"/>
          <p:cNvSpPr txBox="1">
            <a:spLocks/>
          </p:cNvSpPr>
          <p:nvPr/>
        </p:nvSpPr>
        <p:spPr>
          <a:xfrm>
            <a:off x="598154" y="4798486"/>
            <a:ext cx="2461091" cy="380853"/>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n"/>
              <a:defRPr kumimoji="1" sz="2400" b="1" kern="1200">
                <a:solidFill>
                  <a:schemeClr val="tx1">
                    <a:lumMod val="65000"/>
                    <a:lumOff val="35000"/>
                  </a:schemeClr>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kumimoji="1" sz="2000" b="1" kern="1200">
                <a:solidFill>
                  <a:schemeClr val="tx1">
                    <a:lumMod val="65000"/>
                    <a:lumOff val="35000"/>
                  </a:schemeClr>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kumimoji="1" sz="1800" b="1" kern="1200">
                <a:solidFill>
                  <a:schemeClr val="tx1">
                    <a:lumMod val="65000"/>
                    <a:lumOff val="35000"/>
                  </a:schemeClr>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kumimoji="1" sz="14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tabLst>
                <a:tab pos="7172325" algn="l"/>
              </a:tabLst>
            </a:pPr>
            <a:r>
              <a:rPr lang="en-US" altLang="ja-JP" sz="2000" dirty="0" smtClean="0">
                <a:effectLst>
                  <a:outerShdw blurRad="50800" dist="38100" dir="2700000" algn="tl" rotWithShape="0">
                    <a:prstClr val="black">
                      <a:alpha val="40000"/>
                    </a:prstClr>
                  </a:outerShdw>
                </a:effectLst>
              </a:rPr>
              <a:t>Area Filtering </a:t>
            </a:r>
            <a:r>
              <a:rPr lang="ja-JP" altLang="en-US" sz="2000" dirty="0" smtClean="0">
                <a:effectLst>
                  <a:outerShdw blurRad="50800" dist="38100" dir="2700000" algn="tl" rotWithShape="0">
                    <a:prstClr val="black">
                      <a:alpha val="40000"/>
                    </a:prstClr>
                  </a:outerShdw>
                </a:effectLst>
              </a:rPr>
              <a:t>なし</a:t>
            </a:r>
            <a:endParaRPr lang="en-US" altLang="ja-JP" sz="2000" dirty="0" smtClean="0">
              <a:effectLst>
                <a:outerShdw blurRad="50800" dist="38100" dir="2700000" algn="tl" rotWithShape="0">
                  <a:prstClr val="black">
                    <a:alpha val="40000"/>
                  </a:prstClr>
                </a:outerShdw>
              </a:effectLst>
            </a:endParaRPr>
          </a:p>
        </p:txBody>
      </p:sp>
      <p:sp>
        <p:nvSpPr>
          <p:cNvPr id="48" name="コンテンツ プレースホルダー 2"/>
          <p:cNvSpPr txBox="1">
            <a:spLocks/>
          </p:cNvSpPr>
          <p:nvPr/>
        </p:nvSpPr>
        <p:spPr>
          <a:xfrm>
            <a:off x="6186900" y="4793030"/>
            <a:ext cx="2461091" cy="380853"/>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n"/>
              <a:defRPr kumimoji="1" sz="2400" b="1" kern="1200">
                <a:solidFill>
                  <a:schemeClr val="tx1">
                    <a:lumMod val="65000"/>
                    <a:lumOff val="35000"/>
                  </a:schemeClr>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kumimoji="1" sz="2000" b="1" kern="1200">
                <a:solidFill>
                  <a:schemeClr val="tx1">
                    <a:lumMod val="65000"/>
                    <a:lumOff val="35000"/>
                  </a:schemeClr>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kumimoji="1" sz="1800" b="1" kern="1200">
                <a:solidFill>
                  <a:schemeClr val="tx1">
                    <a:lumMod val="65000"/>
                    <a:lumOff val="35000"/>
                  </a:schemeClr>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kumimoji="1" sz="14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tabLst>
                <a:tab pos="7172325" algn="l"/>
              </a:tabLst>
            </a:pPr>
            <a:r>
              <a:rPr lang="en-US" altLang="ja-JP" sz="2000" dirty="0" smtClean="0">
                <a:effectLst>
                  <a:outerShdw blurRad="50800" dist="38100" dir="2700000" algn="tl" rotWithShape="0">
                    <a:prstClr val="black">
                      <a:alpha val="40000"/>
                    </a:prstClr>
                  </a:outerShdw>
                </a:effectLst>
              </a:rPr>
              <a:t>Area Filtering </a:t>
            </a:r>
            <a:r>
              <a:rPr lang="ja-JP" altLang="en-US" sz="2000" dirty="0" smtClean="0">
                <a:effectLst>
                  <a:outerShdw blurRad="50800" dist="38100" dir="2700000" algn="tl" rotWithShape="0">
                    <a:prstClr val="black">
                      <a:alpha val="40000"/>
                    </a:prstClr>
                  </a:outerShdw>
                </a:effectLst>
              </a:rPr>
              <a:t>あ</a:t>
            </a:r>
            <a:r>
              <a:rPr lang="ja-JP" altLang="en-US" sz="2000" dirty="0">
                <a:effectLst>
                  <a:outerShdw blurRad="50800" dist="38100" dir="2700000" algn="tl" rotWithShape="0">
                    <a:prstClr val="black">
                      <a:alpha val="40000"/>
                    </a:prstClr>
                  </a:outerShdw>
                </a:effectLst>
              </a:rPr>
              <a:t>り</a:t>
            </a:r>
            <a:endParaRPr lang="en-US" altLang="ja-JP" sz="2000" dirty="0" smtClean="0">
              <a:effectLst>
                <a:outerShdw blurRad="50800" dist="38100" dir="2700000" algn="tl" rotWithShape="0">
                  <a:prstClr val="black">
                    <a:alpha val="40000"/>
                  </a:prstClr>
                </a:outerShdw>
              </a:effectLst>
            </a:endParaRPr>
          </a:p>
        </p:txBody>
      </p:sp>
      <p:pic>
        <p:nvPicPr>
          <p:cNvPr id="49" name="図 48"/>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Layer>
                </a14:imgProps>
              </a:ext>
              <a:ext uri="{28A0092B-C50C-407E-A947-70E740481C1C}">
                <a14:useLocalDpi xmlns:a14="http://schemas.microsoft.com/office/drawing/2010/main" val="0"/>
              </a:ext>
            </a:extLst>
          </a:blip>
          <a:stretch>
            <a:fillRect/>
          </a:stretch>
        </p:blipFill>
        <p:spPr>
          <a:xfrm>
            <a:off x="388823" y="3181512"/>
            <a:ext cx="692526" cy="692526"/>
          </a:xfrm>
          <a:prstGeom prst="rect">
            <a:avLst/>
          </a:prstGeom>
        </p:spPr>
      </p:pic>
      <p:sp>
        <p:nvSpPr>
          <p:cNvPr id="51" name="左カーブ矢印 50"/>
          <p:cNvSpPr/>
          <p:nvPr/>
        </p:nvSpPr>
        <p:spPr>
          <a:xfrm rot="16013033">
            <a:off x="767421" y="2584279"/>
            <a:ext cx="574136" cy="807670"/>
          </a:xfrm>
          <a:prstGeom prst="curvedLeftArrow">
            <a:avLst>
              <a:gd name="adj1" fmla="val 25000"/>
              <a:gd name="adj2" fmla="val 50000"/>
              <a:gd name="adj3" fmla="val 37059"/>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0" name="Picture 4"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361" y="2647347"/>
            <a:ext cx="466491" cy="46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599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提案システム見積もり評価</a:t>
            </a:r>
            <a:endParaRPr kumimoji="1" lang="ja-JP" altLang="en-US" dirty="0"/>
          </a:p>
        </p:txBody>
      </p:sp>
      <p:sp>
        <p:nvSpPr>
          <p:cNvPr id="3" name="コンテンツ プレースホルダー 2"/>
          <p:cNvSpPr>
            <a:spLocks noGrp="1"/>
          </p:cNvSpPr>
          <p:nvPr>
            <p:ph idx="1"/>
          </p:nvPr>
        </p:nvSpPr>
        <p:spPr>
          <a:xfrm>
            <a:off x="-26893" y="1474541"/>
            <a:ext cx="9251576" cy="4351338"/>
          </a:xfrm>
          <a:effectLst/>
        </p:spPr>
        <p:txBody>
          <a:bodyPr>
            <a:normAutofit/>
          </a:bodyPr>
          <a:lstStyle/>
          <a:p>
            <a:pPr marL="0" indent="0">
              <a:buNone/>
              <a:tabLst>
                <a:tab pos="7172325" algn="l"/>
              </a:tabLst>
            </a:pPr>
            <a:r>
              <a:rPr lang="ja-JP" altLang="en-US" dirty="0" smtClean="0">
                <a:effectLst>
                  <a:outerShdw blurRad="50800" dist="38100" dir="2700000" algn="tl" rotWithShape="0">
                    <a:prstClr val="black">
                      <a:alpha val="40000"/>
                    </a:prstClr>
                  </a:outerShdw>
                </a:effectLst>
              </a:rPr>
              <a:t>提案方式</a:t>
            </a:r>
            <a:r>
              <a:rPr lang="en-US" altLang="ja-JP" sz="1800" dirty="0" smtClean="0">
                <a:effectLst>
                  <a:outerShdw blurRad="50800" dist="38100" dir="2700000" algn="tl" rotWithShape="0">
                    <a:prstClr val="black">
                      <a:alpha val="40000"/>
                    </a:prstClr>
                  </a:outerShdw>
                </a:effectLst>
              </a:rPr>
              <a:t>(Area Filtering)</a:t>
            </a:r>
            <a:r>
              <a:rPr lang="ja-JP" altLang="en-US" dirty="0" smtClean="0">
                <a:effectLst>
                  <a:outerShdw blurRad="50800" dist="38100" dir="2700000" algn="tl" rotWithShape="0">
                    <a:prstClr val="black">
                      <a:alpha val="40000"/>
                    </a:prstClr>
                  </a:outerShdw>
                </a:effectLst>
              </a:rPr>
              <a:t>によるご</a:t>
            </a:r>
            <a:r>
              <a:rPr lang="ja-JP" altLang="en-US" dirty="0">
                <a:effectLst>
                  <a:outerShdw blurRad="50800" dist="38100" dir="2700000" algn="tl" rotWithShape="0">
                    <a:prstClr val="black">
                      <a:alpha val="40000"/>
                    </a:prstClr>
                  </a:outerShdw>
                </a:effectLst>
              </a:rPr>
              <a:t>み</a:t>
            </a:r>
            <a:r>
              <a:rPr lang="ja-JP" altLang="en-US" dirty="0" smtClean="0">
                <a:effectLst>
                  <a:outerShdw blurRad="50800" dist="38100" dir="2700000" algn="tl" rotWithShape="0">
                    <a:prstClr val="black">
                      <a:alpha val="40000"/>
                    </a:prstClr>
                  </a:outerShdw>
                </a:effectLst>
              </a:rPr>
              <a:t>収集ミス率の比較</a:t>
            </a:r>
            <a:endParaRPr kumimoji="1" lang="en-US" altLang="ja-JP" dirty="0" smtClean="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pPr/>
              <a:t>38</a:t>
            </a:fld>
            <a:endParaRPr kumimoji="1" lang="ja-JP" altLang="en-US" dirty="0"/>
          </a:p>
        </p:txBody>
      </p:sp>
      <p:sp>
        <p:nvSpPr>
          <p:cNvPr id="10" name="角丸四角形 9"/>
          <p:cNvSpPr/>
          <p:nvPr/>
        </p:nvSpPr>
        <p:spPr>
          <a:xfrm>
            <a:off x="123186" y="542091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0850" indent="355600">
              <a:buFont typeface="Wingdings" panose="05000000000000000000" pitchFamily="2" charset="2"/>
              <a:buChar char="l"/>
            </a:pPr>
            <a:r>
              <a:rPr kumimoji="1" lang="en-US" altLang="ja-JP" sz="2400" b="1" dirty="0" smtClean="0">
                <a:solidFill>
                  <a:schemeClr val="bg1"/>
                </a:solidFill>
                <a:effectLst>
                  <a:outerShdw blurRad="50800" dist="38100" dir="2700000" algn="tl" rotWithShape="0">
                    <a:prstClr val="black">
                      <a:alpha val="40000"/>
                    </a:prstClr>
                  </a:outerShdw>
                </a:effectLst>
                <a:latin typeface="+mn-ea"/>
              </a:rPr>
              <a:t>Ar</a:t>
            </a:r>
            <a:r>
              <a:rPr kumimoji="1" lang="en-US" altLang="ja-JP" sz="2400" b="1" dirty="0">
                <a:solidFill>
                  <a:schemeClr val="bg1"/>
                </a:solidFill>
                <a:effectLst>
                  <a:outerShdw blurRad="50800" dist="38100" dir="2700000" algn="tl" rotWithShape="0">
                    <a:prstClr val="black">
                      <a:alpha val="40000"/>
                    </a:prstClr>
                  </a:outerShdw>
                </a:effectLst>
                <a:latin typeface="+mn-ea"/>
              </a:rPr>
              <a:t>e</a:t>
            </a:r>
            <a:r>
              <a:rPr kumimoji="1" lang="en-US" altLang="ja-JP" sz="2400" b="1" dirty="0" smtClean="0">
                <a:solidFill>
                  <a:schemeClr val="bg1"/>
                </a:solidFill>
                <a:effectLst>
                  <a:outerShdw blurRad="50800" dist="38100" dir="2700000" algn="tl" rotWithShape="0">
                    <a:prstClr val="black">
                      <a:alpha val="40000"/>
                    </a:prstClr>
                  </a:outerShdw>
                </a:effectLst>
                <a:latin typeface="+mn-ea"/>
              </a:rPr>
              <a:t>a</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 </a:t>
            </a:r>
            <a:r>
              <a:rPr kumimoji="1" lang="en-US" altLang="ja-JP" sz="2400" b="1" dirty="0" smtClean="0">
                <a:solidFill>
                  <a:schemeClr val="bg1"/>
                </a:solidFill>
                <a:effectLst>
                  <a:outerShdw blurRad="50800" dist="38100" dir="2700000" algn="tl" rotWithShape="0">
                    <a:prstClr val="black">
                      <a:alpha val="40000"/>
                    </a:prstClr>
                  </a:outerShdw>
                </a:effectLst>
                <a:latin typeface="+mn-ea"/>
              </a:rPr>
              <a:t>Filtering </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によりゴミ収集ミス率を低減可能</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a:p>
            <a:pPr marL="450850" indent="355600">
              <a:buFont typeface="Wingdings" panose="05000000000000000000" pitchFamily="2" charset="2"/>
              <a:buChar char="l"/>
            </a:pPr>
            <a:r>
              <a:rPr kumimoji="1" lang="ja-JP" altLang="en-US" sz="2400" b="1" dirty="0" smtClean="0">
                <a:solidFill>
                  <a:schemeClr val="bg1"/>
                </a:solidFill>
                <a:effectLst>
                  <a:outerShdw blurRad="50800" dist="38100" dir="2700000" algn="tl" rotWithShape="0">
                    <a:prstClr val="black">
                      <a:alpha val="40000"/>
                    </a:prstClr>
                  </a:outerShdw>
                </a:effectLst>
                <a:latin typeface="+mn-ea"/>
              </a:rPr>
              <a:t>通信速度</a:t>
            </a:r>
            <a:r>
              <a:rPr kumimoji="1" lang="en-US" altLang="ja-JP" sz="2400" b="1" dirty="0" smtClean="0">
                <a:solidFill>
                  <a:schemeClr val="bg1"/>
                </a:solidFill>
                <a:effectLst>
                  <a:outerShdw blurRad="50800" dist="38100" dir="2700000" algn="tl" rotWithShape="0">
                    <a:prstClr val="black">
                      <a:alpha val="40000"/>
                    </a:prstClr>
                  </a:outerShdw>
                </a:effectLst>
                <a:latin typeface="+mn-ea"/>
              </a:rPr>
              <a:t>4000bps</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で、ごみ収集ミス率ゼロを実現可能</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984031" y="2380279"/>
            <a:ext cx="692526" cy="692526"/>
          </a:xfrm>
          <a:prstGeom prst="rect">
            <a:avLst/>
          </a:prstGeom>
        </p:spPr>
      </p:pic>
      <p:graphicFrame>
        <p:nvGraphicFramePr>
          <p:cNvPr id="29" name="グラフ 28"/>
          <p:cNvGraphicFramePr>
            <a:graphicFrameLocks/>
          </p:cNvGraphicFramePr>
          <p:nvPr>
            <p:extLst/>
          </p:nvPr>
        </p:nvGraphicFramePr>
        <p:xfrm>
          <a:off x="1122269" y="1558039"/>
          <a:ext cx="6572250" cy="3964220"/>
        </p:xfrm>
        <a:graphic>
          <a:graphicData uri="http://schemas.openxmlformats.org/drawingml/2006/chart">
            <c:chart xmlns:c="http://schemas.openxmlformats.org/drawingml/2006/chart" xmlns:r="http://schemas.openxmlformats.org/officeDocument/2006/relationships" r:id="rId4"/>
          </a:graphicData>
        </a:graphic>
      </p:graphicFrame>
      <p:sp>
        <p:nvSpPr>
          <p:cNvPr id="8" name="テキスト ボックス 7"/>
          <p:cNvSpPr txBox="1"/>
          <p:nvPr/>
        </p:nvSpPr>
        <p:spPr>
          <a:xfrm>
            <a:off x="1994778" y="5048033"/>
            <a:ext cx="954107" cy="400110"/>
          </a:xfrm>
          <a:prstGeom prst="rect">
            <a:avLst/>
          </a:prstGeom>
          <a:noFill/>
        </p:spPr>
        <p:txBody>
          <a:bodyPr wrap="none" rtlCol="0">
            <a:spAutoFit/>
          </a:bodyPr>
          <a:lstStyle/>
          <a:p>
            <a:r>
              <a:rPr kumimoji="1" lang="ja-JP" altLang="en-US" sz="2000" b="1" dirty="0" smtClean="0">
                <a:solidFill>
                  <a:schemeClr val="accent6"/>
                </a:solidFill>
              </a:rPr>
              <a:t>実測値</a:t>
            </a:r>
            <a:endParaRPr kumimoji="1" lang="ja-JP" altLang="en-US" sz="2000" b="1" dirty="0">
              <a:solidFill>
                <a:schemeClr val="accent6"/>
              </a:solidFill>
            </a:endParaRPr>
          </a:p>
        </p:txBody>
      </p:sp>
      <p:sp>
        <p:nvSpPr>
          <p:cNvPr id="28" name="テキスト ボックス 27"/>
          <p:cNvSpPr txBox="1"/>
          <p:nvPr/>
        </p:nvSpPr>
        <p:spPr>
          <a:xfrm>
            <a:off x="6790050" y="5048033"/>
            <a:ext cx="954107" cy="400110"/>
          </a:xfrm>
          <a:prstGeom prst="rect">
            <a:avLst/>
          </a:prstGeom>
          <a:noFill/>
        </p:spPr>
        <p:txBody>
          <a:bodyPr wrap="none" rtlCol="0">
            <a:spAutoFit/>
          </a:bodyPr>
          <a:lstStyle/>
          <a:p>
            <a:r>
              <a:rPr kumimoji="1" lang="ja-JP" altLang="en-US" sz="2000" b="1" dirty="0" smtClean="0">
                <a:solidFill>
                  <a:schemeClr val="accent2"/>
                </a:solidFill>
              </a:rPr>
              <a:t>理想値</a:t>
            </a:r>
            <a:endParaRPr kumimoji="1" lang="ja-JP" altLang="en-US" sz="2000" b="1" dirty="0">
              <a:solidFill>
                <a:schemeClr val="accent2"/>
              </a:solidFill>
            </a:endParaRPr>
          </a:p>
        </p:txBody>
      </p:sp>
      <p:sp>
        <p:nvSpPr>
          <p:cNvPr id="21" name="正方形/長方形 20"/>
          <p:cNvSpPr/>
          <p:nvPr/>
        </p:nvSpPr>
        <p:spPr>
          <a:xfrm>
            <a:off x="2175812" y="4725249"/>
            <a:ext cx="592041" cy="286688"/>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971084" y="4725249"/>
            <a:ext cx="592041" cy="286688"/>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正方形/長方形 23"/>
              <p:cNvSpPr/>
              <p:nvPr/>
            </p:nvSpPr>
            <p:spPr>
              <a:xfrm>
                <a:off x="2175812" y="2272725"/>
                <a:ext cx="4072718" cy="1052981"/>
              </a:xfrm>
              <a:prstGeom prst="rect">
                <a:avLst/>
              </a:prstGeom>
            </p:spPr>
            <p:txBody>
              <a:bodyPr wrap="none">
                <a:spAutoFit/>
              </a:bodyPr>
              <a:lstStyle/>
              <a:p>
                <a:pPr>
                  <a:tabLst>
                    <a:tab pos="7172325" algn="l"/>
                  </a:tabLst>
                </a:pPr>
                <a14:m>
                  <m:oMathPara xmlns:m="http://schemas.openxmlformats.org/officeDocument/2006/math">
                    <m:oMathParaPr>
                      <m:jc m:val="centerGroup"/>
                    </m:oMathParaPr>
                    <m:oMath xmlns:m="http://schemas.openxmlformats.org/officeDocument/2006/math">
                      <m:r>
                        <a:rPr lang="ja-JP" altLang="en-US" sz="1600" b="1" i="1" smtClean="0">
                          <a:effectLst>
                            <a:outerShdw blurRad="50800" dist="38100" dir="2700000" algn="tl" rotWithShape="0">
                              <a:prstClr val="black">
                                <a:alpha val="40000"/>
                              </a:prstClr>
                            </a:outerShdw>
                          </a:effectLst>
                          <a:latin typeface="Cambria Math" panose="02040503050406030204" pitchFamily="18" charset="0"/>
                        </a:rPr>
                        <m:t>ごみ収集ミス率</m:t>
                      </m:r>
                      <m:r>
                        <a:rPr lang="ja-JP" altLang="en-US" sz="1600" b="1" i="1">
                          <a:effectLst>
                            <a:outerShdw blurRad="50800" dist="38100" dir="2700000" algn="tl" rotWithShape="0">
                              <a:prstClr val="black">
                                <a:alpha val="40000"/>
                              </a:prstClr>
                            </a:outerShdw>
                          </a:effectLst>
                          <a:latin typeface="Cambria Math" panose="02040503050406030204" pitchFamily="18" charset="0"/>
                        </a:rPr>
                        <m:t>の</m:t>
                      </m:r>
                      <m:r>
                        <a:rPr lang="ja-JP" altLang="en-US" sz="1600" b="1" i="1" smtClean="0">
                          <a:effectLst>
                            <a:outerShdw blurRad="50800" dist="38100" dir="2700000" algn="tl" rotWithShape="0">
                              <a:prstClr val="black">
                                <a:alpha val="40000"/>
                              </a:prstClr>
                            </a:outerShdw>
                          </a:effectLst>
                          <a:latin typeface="Cambria Math" panose="02040503050406030204" pitchFamily="18" charset="0"/>
                        </a:rPr>
                        <m:t>減少率</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 </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𝑹</m:t>
                      </m:r>
                      <m:r>
                        <a:rPr lang="en-US" altLang="ja-JP" sz="1600" i="1">
                          <a:effectLst>
                            <a:outerShdw blurRad="50800" dist="38100" dir="2700000" algn="tl" rotWithShape="0">
                              <a:prstClr val="black">
                                <a:alpha val="40000"/>
                              </a:prstClr>
                            </a:outerShdw>
                          </a:effectLst>
                          <a:latin typeface="Cambria Math" panose="02040503050406030204" pitchFamily="18" charset="0"/>
                        </a:rPr>
                        <m:t>=</m:t>
                      </m:r>
                      <m:f>
                        <m:fPr>
                          <m:ctrlPr>
                            <a:rPr lang="en-US" altLang="ja-JP" sz="1600" b="1" i="1">
                              <a:effectLst>
                                <a:outerShdw blurRad="50800" dist="38100" dir="2700000" algn="tl" rotWithShape="0">
                                  <a:prstClr val="black">
                                    <a:alpha val="40000"/>
                                  </a:prstClr>
                                </a:outerShdw>
                              </a:effectLst>
                              <a:latin typeface="Cambria Math" panose="02040503050406030204" pitchFamily="18" charset="0"/>
                            </a:rPr>
                          </m:ctrlPr>
                        </m:fPr>
                        <m:num>
                          <m:r>
                            <a:rPr lang="en-US" altLang="ja-JP" sz="1600" b="1" i="1">
                              <a:effectLst>
                                <a:outerShdw blurRad="50800" dist="38100" dir="2700000" algn="tl" rotWithShape="0">
                                  <a:prstClr val="black">
                                    <a:alpha val="40000"/>
                                  </a:prstClr>
                                </a:outerShdw>
                              </a:effectLst>
                              <a:latin typeface="Cambria Math" panose="02040503050406030204" pitchFamily="18" charset="0"/>
                            </a:rPr>
                            <m:t>𝑴</m:t>
                          </m:r>
                          <m:r>
                            <a:rPr lang="en-US" altLang="ja-JP" sz="1600" i="1">
                              <a:effectLst>
                                <a:outerShdw blurRad="50800" dist="38100" dir="2700000" algn="tl" rotWithShape="0">
                                  <a:prstClr val="black">
                                    <a:alpha val="40000"/>
                                  </a:prstClr>
                                </a:outerShdw>
                              </a:effectLst>
                              <a:latin typeface="Cambria Math" panose="02040503050406030204" pitchFamily="18" charset="0"/>
                            </a:rPr>
                            <m:t>−</m:t>
                          </m:r>
                          <m:r>
                            <a:rPr lang="en-US" altLang="ja-JP" sz="1600" b="1" i="1">
                              <a:effectLst>
                                <a:outerShdw blurRad="50800" dist="38100" dir="2700000" algn="tl" rotWithShape="0">
                                  <a:prstClr val="black">
                                    <a:alpha val="40000"/>
                                  </a:prstClr>
                                </a:outerShdw>
                              </a:effectLst>
                              <a:latin typeface="Cambria Math" panose="02040503050406030204" pitchFamily="18" charset="0"/>
                            </a:rPr>
                            <m:t>𝑴𝒇</m:t>
                          </m:r>
                        </m:num>
                        <m:den>
                          <m:r>
                            <a:rPr lang="en-US" altLang="ja-JP" sz="1600" b="1" i="1">
                              <a:effectLst>
                                <a:outerShdw blurRad="50800" dist="38100" dir="2700000" algn="tl" rotWithShape="0">
                                  <a:prstClr val="black">
                                    <a:alpha val="40000"/>
                                  </a:prstClr>
                                </a:outerShdw>
                              </a:effectLst>
                              <a:latin typeface="Cambria Math" panose="02040503050406030204" pitchFamily="18" charset="0"/>
                            </a:rPr>
                            <m:t>𝑴</m:t>
                          </m:r>
                        </m:den>
                      </m:f>
                    </m:oMath>
                  </m:oMathPara>
                </a14:m>
                <a:endParaRPr lang="en-US" altLang="ja-JP" sz="1600" b="1" i="1" dirty="0" smtClean="0">
                  <a:effectLst>
                    <a:outerShdw blurRad="50800" dist="38100" dir="2700000" algn="tl" rotWithShape="0">
                      <a:prstClr val="black">
                        <a:alpha val="40000"/>
                      </a:prstClr>
                    </a:outerShdw>
                  </a:effectLst>
                  <a:latin typeface="Cambria Math" panose="02040503050406030204" pitchFamily="18" charset="0"/>
                </a:endParaRPr>
              </a:p>
              <a:p>
                <a:pPr>
                  <a:tabLst>
                    <a:tab pos="7172325" algn="l"/>
                  </a:tabLst>
                </a:pPr>
                <a14:m>
                  <m:oMath xmlns:m="http://schemas.openxmlformats.org/officeDocument/2006/math">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𝑴</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 :</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𝑨𝒓𝒆𝒂</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 </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𝑭𝒊𝒍𝒕𝒆𝒓</m:t>
                    </m:r>
                    <m:r>
                      <a:rPr lang="ja-JP" altLang="en-US" sz="1600" b="0" i="0">
                        <a:effectLst>
                          <a:outerShdw blurRad="50800" dist="38100" dir="2700000" algn="tl" rotWithShape="0">
                            <a:prstClr val="black">
                              <a:alpha val="40000"/>
                            </a:prstClr>
                          </a:outerShdw>
                        </a:effectLst>
                        <a:latin typeface="Cambria Math" panose="02040503050406030204" pitchFamily="18" charset="0"/>
                      </a:rPr>
                      <m:t>な</m:t>
                    </m:r>
                    <m:r>
                      <a:rPr lang="ja-JP" altLang="en-US" sz="1600" b="0" i="0" dirty="0">
                        <a:effectLst>
                          <a:outerShdw blurRad="50800" dist="38100" dir="2700000" algn="tl" rotWithShape="0">
                            <a:prstClr val="black">
                              <a:alpha val="40000"/>
                            </a:prstClr>
                          </a:outerShdw>
                        </a:effectLst>
                        <a:latin typeface="Cambria Math" panose="02040503050406030204" pitchFamily="18" charset="0"/>
                      </a:rPr>
                      <m:t>し</m:t>
                    </m:r>
                    <m:r>
                      <a:rPr lang="ja-JP" altLang="en-US" sz="1600" i="1" dirty="0" smtClean="0">
                        <a:effectLst>
                          <a:outerShdw blurRad="50800" dist="38100" dir="2700000" algn="tl" rotWithShape="0">
                            <a:prstClr val="black">
                              <a:alpha val="40000"/>
                            </a:prstClr>
                          </a:outerShdw>
                        </a:effectLst>
                        <a:latin typeface="Cambria Math" panose="02040503050406030204" pitchFamily="18" charset="0"/>
                      </a:rPr>
                      <m:t>の</m:t>
                    </m:r>
                  </m:oMath>
                </a14:m>
                <a:r>
                  <a:rPr lang="ja-JP" altLang="en-US" sz="1600" dirty="0" smtClean="0">
                    <a:effectLst>
                      <a:outerShdw blurRad="50800" dist="38100" dir="2700000" algn="tl" rotWithShape="0">
                        <a:prstClr val="black">
                          <a:alpha val="40000"/>
                        </a:prstClr>
                      </a:outerShdw>
                    </a:effectLst>
                    <a:latin typeface="Cambria Math" panose="02040503050406030204" pitchFamily="18" charset="0"/>
                  </a:rPr>
                  <a:t>ごみ収集ミス率</a:t>
                </a:r>
                <a:endParaRPr lang="en-US" altLang="ja-JP" sz="1600" dirty="0" smtClean="0">
                  <a:effectLst>
                    <a:outerShdw blurRad="50800" dist="38100" dir="2700000" algn="tl" rotWithShape="0">
                      <a:prstClr val="black">
                        <a:alpha val="40000"/>
                      </a:prstClr>
                    </a:outerShdw>
                  </a:effectLst>
                  <a:latin typeface="Cambria Math" panose="02040503050406030204" pitchFamily="18" charset="0"/>
                </a:endParaRPr>
              </a:p>
              <a:p>
                <a:pPr>
                  <a:tabLst>
                    <a:tab pos="7172325" algn="l"/>
                  </a:tabLst>
                </a:pPr>
                <a14:m>
                  <m:oMath xmlns:m="http://schemas.openxmlformats.org/officeDocument/2006/math">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𝑴𝒇</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 :</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𝑨𝒓𝒆𝒂</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 </m:t>
                    </m:r>
                    <m:r>
                      <a:rPr lang="en-US" altLang="ja-JP" sz="1600" b="1" i="1" smtClean="0">
                        <a:effectLst>
                          <a:outerShdw blurRad="50800" dist="38100" dir="2700000" algn="tl" rotWithShape="0">
                            <a:prstClr val="black">
                              <a:alpha val="40000"/>
                            </a:prstClr>
                          </a:outerShdw>
                        </a:effectLst>
                        <a:latin typeface="Cambria Math" panose="02040503050406030204" pitchFamily="18" charset="0"/>
                      </a:rPr>
                      <m:t>𝑭𝒊𝒍𝒕𝒆𝒓</m:t>
                    </m:r>
                    <m:r>
                      <a:rPr lang="ja-JP" altLang="en-US" sz="1600" b="1" i="1">
                        <a:effectLst>
                          <a:outerShdw blurRad="50800" dist="38100" dir="2700000" algn="tl" rotWithShape="0">
                            <a:prstClr val="black">
                              <a:alpha val="40000"/>
                            </a:prstClr>
                          </a:outerShdw>
                        </a:effectLst>
                        <a:latin typeface="Cambria Math" panose="02040503050406030204" pitchFamily="18" charset="0"/>
                      </a:rPr>
                      <m:t>あり</m:t>
                    </m:r>
                    <m:r>
                      <a:rPr lang="ja-JP" altLang="en-US" sz="1600" b="1" i="1" smtClean="0">
                        <a:effectLst>
                          <a:outerShdw blurRad="50800" dist="38100" dir="2700000" algn="tl" rotWithShape="0">
                            <a:prstClr val="black">
                              <a:alpha val="40000"/>
                            </a:prstClr>
                          </a:outerShdw>
                        </a:effectLst>
                        <a:latin typeface="Cambria Math" panose="02040503050406030204" pitchFamily="18" charset="0"/>
                      </a:rPr>
                      <m:t>の</m:t>
                    </m:r>
                    <m:r>
                      <a:rPr lang="ja-JP" altLang="en-US" sz="1600" b="0" i="0" dirty="0" smtClean="0">
                        <a:effectLst>
                          <a:outerShdw blurRad="50800" dist="38100" dir="2700000" algn="tl" rotWithShape="0">
                            <a:prstClr val="black">
                              <a:alpha val="40000"/>
                            </a:prstClr>
                          </a:outerShdw>
                        </a:effectLst>
                        <a:latin typeface="Cambria Math" panose="02040503050406030204" pitchFamily="18" charset="0"/>
                      </a:rPr>
                      <m:t>ごみ</m:t>
                    </m:r>
                  </m:oMath>
                </a14:m>
                <a:r>
                  <a:rPr lang="ja-JP" altLang="en-US" sz="1600" dirty="0" smtClean="0">
                    <a:effectLst>
                      <a:outerShdw blurRad="50800" dist="38100" dir="2700000" algn="tl" rotWithShape="0">
                        <a:prstClr val="black">
                          <a:alpha val="40000"/>
                        </a:prstClr>
                      </a:outerShdw>
                    </a:effectLst>
                    <a:latin typeface="Cambria Math" panose="02040503050406030204" pitchFamily="18" charset="0"/>
                  </a:rPr>
                  <a:t>収集ミス率</a:t>
                </a:r>
                <a:endParaRPr lang="en-US" altLang="ja-JP" sz="1600" dirty="0" smtClean="0">
                  <a:effectLst>
                    <a:outerShdw blurRad="50800" dist="38100" dir="2700000" algn="tl" rotWithShape="0">
                      <a:prstClr val="black">
                        <a:alpha val="40000"/>
                      </a:prstClr>
                    </a:outerShdw>
                  </a:effectLst>
                  <a:latin typeface="Cambria Math" panose="02040503050406030204" pitchFamily="18" charset="0"/>
                </a:endParaRPr>
              </a:p>
            </p:txBody>
          </p:sp>
        </mc:Choice>
        <mc:Fallback xmlns="">
          <p:sp>
            <p:nvSpPr>
              <p:cNvPr id="24" name="正方形/長方形 23"/>
              <p:cNvSpPr>
                <a:spLocks noRot="1" noChangeAspect="1" noMove="1" noResize="1" noEditPoints="1" noAdjustHandles="1" noChangeArrowheads="1" noChangeShapeType="1" noTextEdit="1"/>
              </p:cNvSpPr>
              <p:nvPr/>
            </p:nvSpPr>
            <p:spPr>
              <a:xfrm>
                <a:off x="2175812" y="2272725"/>
                <a:ext cx="4072718" cy="1052981"/>
              </a:xfrm>
              <a:prstGeom prst="rect">
                <a:avLst/>
              </a:prstGeom>
              <a:blipFill>
                <a:blip r:embed="rId5"/>
                <a:stretch>
                  <a:fillRect l="-299" b="-92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91707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3" name="コンテンツ プレースホルダー 2"/>
          <p:cNvSpPr>
            <a:spLocks noGrp="1"/>
          </p:cNvSpPr>
          <p:nvPr>
            <p:ph idx="1"/>
          </p:nvPr>
        </p:nvSpPr>
        <p:spPr>
          <a:effectLst/>
        </p:spPr>
        <p:txBody>
          <a:bodyPr>
            <a:normAutofit fontScale="92500" lnSpcReduction="10000"/>
          </a:bodyPr>
          <a:lstStyle/>
          <a:p>
            <a:r>
              <a:rPr lang="ja-JP" altLang="en-US" dirty="0" smtClean="0">
                <a:effectLst>
                  <a:outerShdw blurRad="50800" dist="38100" dir="2700000" algn="tl" rotWithShape="0">
                    <a:prstClr val="black">
                      <a:alpha val="40000"/>
                    </a:prstClr>
                  </a:outerShdw>
                </a:effectLst>
              </a:rPr>
              <a:t>少子高齢化社会に適したゴミ収集支援システムの提案・試作</a:t>
            </a:r>
            <a:endParaRPr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ごみの排出状況を</a:t>
            </a:r>
            <a:r>
              <a:rPr lang="en-US" altLang="ja-JP" dirty="0" smtClean="0">
                <a:effectLst>
                  <a:outerShdw blurRad="50800" dist="38100" dir="2700000" algn="tl" rotWithShape="0">
                    <a:prstClr val="black">
                      <a:alpha val="40000"/>
                    </a:prstClr>
                  </a:outerShdw>
                </a:effectLst>
              </a:rPr>
              <a:t>LPWA</a:t>
            </a:r>
            <a:r>
              <a:rPr lang="ja-JP" altLang="en-US" dirty="0" smtClean="0">
                <a:effectLst>
                  <a:outerShdw blurRad="50800" dist="38100" dir="2700000" algn="tl" rotWithShape="0">
                    <a:prstClr val="black">
                      <a:alpha val="40000"/>
                    </a:prstClr>
                  </a:outerShdw>
                </a:effectLst>
              </a:rPr>
              <a:t>を用いて事前認知</a:t>
            </a:r>
            <a:endParaRPr kumimoji="1"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低速な</a:t>
            </a:r>
            <a:r>
              <a:rPr lang="en-US" altLang="ja-JP" dirty="0" smtClean="0">
                <a:effectLst>
                  <a:outerShdw blurRad="50800" dist="38100" dir="2700000" algn="tl" rotWithShape="0">
                    <a:prstClr val="black">
                      <a:alpha val="40000"/>
                    </a:prstClr>
                  </a:outerShdw>
                </a:effectLst>
              </a:rPr>
              <a:t>LPWA</a:t>
            </a:r>
            <a:r>
              <a:rPr lang="ja-JP" altLang="en-US" dirty="0" smtClean="0">
                <a:effectLst>
                  <a:outerShdw blurRad="50800" dist="38100" dir="2700000" algn="tl" rotWithShape="0">
                    <a:prstClr val="black">
                      <a:alpha val="40000"/>
                    </a:prstClr>
                  </a:outerShdw>
                </a:effectLst>
              </a:rPr>
              <a:t>でも使える優先通信方式</a:t>
            </a:r>
            <a:endParaRPr lang="en-US" altLang="ja-JP" dirty="0" smtClean="0">
              <a:effectLst>
                <a:outerShdw blurRad="50800" dist="38100" dir="2700000" algn="tl" rotWithShape="0">
                  <a:prstClr val="black">
                    <a:alpha val="40000"/>
                  </a:prstClr>
                </a:outerShdw>
              </a:effectLst>
            </a:endParaRPr>
          </a:p>
          <a:p>
            <a:pPr lvl="2"/>
            <a:r>
              <a:rPr lang="en-US" altLang="ja-JP" dirty="0" smtClean="0">
                <a:effectLst>
                  <a:outerShdw blurRad="50800" dist="38100" dir="2700000" algn="tl" rotWithShape="0">
                    <a:prstClr val="black">
                      <a:alpha val="40000"/>
                    </a:prstClr>
                  </a:outerShdw>
                </a:effectLst>
              </a:rPr>
              <a:t>Area Filtering</a:t>
            </a:r>
          </a:p>
          <a:p>
            <a:pPr lvl="2"/>
            <a:r>
              <a:rPr lang="en-US" altLang="ja-JP" dirty="0">
                <a:effectLst>
                  <a:outerShdw blurRad="50800" dist="38100" dir="2700000" algn="tl" rotWithShape="0">
                    <a:prstClr val="black">
                      <a:alpha val="40000"/>
                    </a:prstClr>
                  </a:outerShdw>
                </a:effectLst>
              </a:rPr>
              <a:t>EDF</a:t>
            </a:r>
            <a:r>
              <a:rPr lang="ja-JP" altLang="en-US" dirty="0" smtClean="0">
                <a:effectLst>
                  <a:outerShdw blurRad="50800" dist="38100" dir="2700000" algn="tl" rotWithShape="0">
                    <a:prstClr val="black">
                      <a:alpha val="40000"/>
                    </a:prstClr>
                  </a:outerShdw>
                </a:effectLst>
              </a:rPr>
              <a:t>スケジューリング</a:t>
            </a:r>
            <a:endParaRPr lang="en-US" altLang="ja-JP" dirty="0" smtClean="0">
              <a:effectLst>
                <a:outerShdw blurRad="50800" dist="38100" dir="2700000" algn="tl" rotWithShape="0">
                  <a:prstClr val="black">
                    <a:alpha val="40000"/>
                  </a:prstClr>
                </a:outerShdw>
              </a:effectLst>
            </a:endParaRPr>
          </a:p>
          <a:p>
            <a:endParaRPr lang="en-US" altLang="ja-JP" sz="1300" dirty="0" smtClean="0">
              <a:effectLst>
                <a:outerShdw blurRad="50800" dist="38100" dir="2700000" algn="tl" rotWithShape="0">
                  <a:prstClr val="black">
                    <a:alpha val="40000"/>
                  </a:prstClr>
                </a:outerShdw>
              </a:effectLst>
            </a:endParaRPr>
          </a:p>
          <a:p>
            <a:r>
              <a:rPr lang="ja-JP" altLang="en-US" dirty="0" smtClean="0">
                <a:effectLst>
                  <a:outerShdw blurRad="50800" dist="38100" dir="2700000" algn="tl" rotWithShape="0">
                    <a:prstClr val="black">
                      <a:alpha val="40000"/>
                    </a:prstClr>
                  </a:outerShdw>
                </a:effectLst>
              </a:rPr>
              <a:t>評価</a:t>
            </a:r>
            <a:endParaRPr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基本通信性能：通信範囲半径</a:t>
            </a:r>
            <a:r>
              <a:rPr lang="en-US" altLang="ja-JP" dirty="0" smtClean="0">
                <a:effectLst>
                  <a:outerShdw blurRad="50800" dist="38100" dir="2700000" algn="tl" rotWithShape="0">
                    <a:prstClr val="black">
                      <a:alpha val="40000"/>
                    </a:prstClr>
                  </a:outerShdw>
                </a:effectLst>
              </a:rPr>
              <a:t>300m</a:t>
            </a:r>
            <a:r>
              <a:rPr lang="ja-JP" altLang="en-US" dirty="0" err="1" smtClean="0">
                <a:effectLst>
                  <a:outerShdw blurRad="50800" dist="38100" dir="2700000" algn="tl" rotWithShape="0">
                    <a:prstClr val="black">
                      <a:alpha val="40000"/>
                    </a:prstClr>
                  </a:outerShdw>
                </a:effectLst>
              </a:rPr>
              <a:t>、</a:t>
            </a:r>
            <a:r>
              <a:rPr lang="ja-JP" altLang="en-US" dirty="0" smtClean="0">
                <a:effectLst>
                  <a:outerShdw blurRad="50800" dist="38100" dir="2700000" algn="tl" rotWithShape="0">
                    <a:prstClr val="black">
                      <a:alpha val="40000"/>
                    </a:prstClr>
                  </a:outerShdw>
                </a:effectLst>
              </a:rPr>
              <a:t>通信速度</a:t>
            </a:r>
            <a:r>
              <a:rPr lang="en-US" altLang="ja-JP" dirty="0" smtClean="0">
                <a:effectLst>
                  <a:outerShdw blurRad="50800" dist="38100" dir="2700000" algn="tl" rotWithShape="0">
                    <a:prstClr val="black">
                      <a:alpha val="40000"/>
                    </a:prstClr>
                  </a:outerShdw>
                </a:effectLst>
              </a:rPr>
              <a:t>300bps</a:t>
            </a:r>
          </a:p>
          <a:p>
            <a:pPr lvl="1"/>
            <a:r>
              <a:rPr lang="ja-JP" altLang="en-US" dirty="0" smtClean="0">
                <a:effectLst>
                  <a:outerShdw blurRad="50800" dist="38100" dir="2700000" algn="tl" rotWithShape="0">
                    <a:prstClr val="black">
                      <a:alpha val="40000"/>
                    </a:prstClr>
                  </a:outerShdw>
                </a:effectLst>
              </a:rPr>
              <a:t>システム性能見積もり</a:t>
            </a:r>
            <a:r>
              <a:rPr lang="ja-JP" altLang="en-US" dirty="0">
                <a:effectLst>
                  <a:outerShdw blurRad="50800" dist="38100" dir="2700000" algn="tl" rotWithShape="0">
                    <a:prstClr val="black">
                      <a:alpha val="40000"/>
                    </a:prstClr>
                  </a:outerShdw>
                </a:effectLst>
              </a:rPr>
              <a:t>：</a:t>
            </a:r>
            <a:r>
              <a:rPr lang="en-US" altLang="ja-JP" dirty="0" smtClean="0">
                <a:effectLst>
                  <a:outerShdw blurRad="50800" dist="38100" dir="2700000" algn="tl" rotWithShape="0">
                    <a:prstClr val="black">
                      <a:alpha val="40000"/>
                    </a:prstClr>
                  </a:outerShdw>
                </a:effectLst>
              </a:rPr>
              <a:t>4000bps</a:t>
            </a:r>
            <a:r>
              <a:rPr lang="ja-JP" altLang="en-US" dirty="0" smtClean="0">
                <a:effectLst>
                  <a:outerShdw blurRad="50800" dist="38100" dir="2700000" algn="tl" rotWithShape="0">
                    <a:prstClr val="black">
                      <a:alpha val="40000"/>
                    </a:prstClr>
                  </a:outerShdw>
                </a:effectLst>
              </a:rPr>
              <a:t>でごみ収集ミス率ゼロを実現可能</a:t>
            </a:r>
            <a:endParaRPr lang="en-US" altLang="ja-JP" dirty="0" smtClean="0">
              <a:effectLst>
                <a:outerShdw blurRad="50800" dist="38100" dir="2700000" algn="tl" rotWithShape="0">
                  <a:prstClr val="black">
                    <a:alpha val="40000"/>
                  </a:prstClr>
                </a:outerShdw>
              </a:effectLst>
            </a:endParaRPr>
          </a:p>
          <a:p>
            <a:pPr lvl="1"/>
            <a:endParaRPr kumimoji="1" lang="en-US" altLang="ja-JP" sz="1100" dirty="0" smtClean="0">
              <a:effectLst>
                <a:outerShdw blurRad="50800" dist="38100" dir="2700000" algn="tl" rotWithShape="0">
                  <a:prstClr val="black">
                    <a:alpha val="40000"/>
                  </a:prstClr>
                </a:outerShdw>
              </a:effectLst>
            </a:endParaRPr>
          </a:p>
          <a:p>
            <a:r>
              <a:rPr lang="ja-JP" altLang="en-US" dirty="0" smtClean="0">
                <a:effectLst>
                  <a:outerShdw blurRad="50800" dist="38100" dir="2700000" algn="tl" rotWithShape="0">
                    <a:prstClr val="black">
                      <a:alpha val="40000"/>
                    </a:prstClr>
                  </a:outerShdw>
                </a:effectLst>
              </a:rPr>
              <a:t>今後の課題</a:t>
            </a:r>
            <a:endParaRPr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スケジュール手法の評価</a:t>
            </a:r>
            <a:endParaRPr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画像</a:t>
            </a:r>
            <a:r>
              <a:rPr lang="ja-JP" altLang="en-US" dirty="0">
                <a:effectLst>
                  <a:outerShdw blurRad="50800" dist="38100" dir="2700000" algn="tl" rotWithShape="0">
                    <a:prstClr val="black">
                      <a:alpha val="40000"/>
                    </a:prstClr>
                  </a:outerShdw>
                </a:effectLst>
              </a:rPr>
              <a:t>通信コードの</a:t>
            </a:r>
            <a:r>
              <a:rPr lang="ja-JP" altLang="en-US" dirty="0" smtClean="0">
                <a:effectLst>
                  <a:outerShdw blurRad="50800" dist="38100" dir="2700000" algn="tl" rotWithShape="0">
                    <a:prstClr val="black">
                      <a:alpha val="40000"/>
                    </a:prstClr>
                  </a:outerShdw>
                </a:effectLst>
              </a:rPr>
              <a:t>最適化</a:t>
            </a:r>
            <a:endParaRPr lang="en-US" altLang="ja-JP" dirty="0" smtClean="0">
              <a:effectLst>
                <a:outerShdw blurRad="50800" dist="38100" dir="2700000" algn="tl" rotWithShape="0">
                  <a:prstClr val="black">
                    <a:alpha val="40000"/>
                  </a:prstClr>
                </a:outerShdw>
              </a:effectLst>
            </a:endParaRPr>
          </a:p>
          <a:p>
            <a:pPr lvl="1"/>
            <a:r>
              <a:rPr lang="ja-JP" altLang="en-US" dirty="0" smtClean="0">
                <a:effectLst>
                  <a:outerShdw blurRad="50800" dist="38100" dir="2700000" algn="tl" rotWithShape="0">
                    <a:prstClr val="black">
                      <a:alpha val="40000"/>
                    </a:prstClr>
                  </a:outerShdw>
                </a:effectLst>
              </a:rPr>
              <a:t>収集</a:t>
            </a:r>
            <a:r>
              <a:rPr lang="ja-JP" altLang="en-US" dirty="0">
                <a:effectLst>
                  <a:outerShdw blurRad="50800" dist="38100" dir="2700000" algn="tl" rotWithShape="0">
                    <a:prstClr val="black">
                      <a:alpha val="40000"/>
                    </a:prstClr>
                  </a:outerShdw>
                </a:effectLst>
              </a:rPr>
              <a:t>対象世帯のグループ</a:t>
            </a:r>
            <a:r>
              <a:rPr lang="ja-JP" altLang="en-US" dirty="0" smtClean="0">
                <a:effectLst>
                  <a:outerShdw blurRad="50800" dist="38100" dir="2700000" algn="tl" rotWithShape="0">
                    <a:prstClr val="black">
                      <a:alpha val="40000"/>
                    </a:prstClr>
                  </a:outerShdw>
                </a:effectLst>
              </a:rPr>
              <a:t>化手法</a:t>
            </a:r>
            <a:endParaRPr lang="en-US" altLang="ja-JP" dirty="0">
              <a:effectLst>
                <a:outerShdw blurRad="50800" dist="38100" dir="2700000" algn="tl" rotWithShape="0">
                  <a:prstClr val="black">
                    <a:alpha val="40000"/>
                  </a:prstClr>
                </a:outerShdw>
              </a:effectLst>
            </a:endParaRPr>
          </a:p>
          <a:p>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39</a:t>
            </a:fld>
            <a:endParaRPr kumimoji="1" lang="ja-JP" altLang="en-US"/>
          </a:p>
        </p:txBody>
      </p:sp>
    </p:spTree>
    <p:extLst>
      <p:ext uri="{BB962C8B-B14F-4D97-AF65-F5344CB8AC3E}">
        <p14:creationId xmlns:p14="http://schemas.microsoft.com/office/powerpoint/2010/main" val="1449361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a:t>
            </a:r>
            <a:r>
              <a:rPr lang="ja-JP" altLang="en-US" dirty="0"/>
              <a:t>背景</a:t>
            </a:r>
            <a:endParaRPr kumimoji="1" lang="ja-JP" altLang="en-US" dirty="0"/>
          </a:p>
        </p:txBody>
      </p:sp>
      <p:sp>
        <p:nvSpPr>
          <p:cNvPr id="3" name="コンテンツ プレースホルダー 2"/>
          <p:cNvSpPr>
            <a:spLocks noGrp="1"/>
          </p:cNvSpPr>
          <p:nvPr>
            <p:ph idx="1"/>
          </p:nvPr>
        </p:nvSpPr>
        <p:spPr>
          <a:xfrm>
            <a:off x="123186" y="1825624"/>
            <a:ext cx="8897628" cy="4351338"/>
          </a:xfrm>
          <a:effectLst/>
        </p:spPr>
        <p:txBody>
          <a:bodyPr>
            <a:normAutofit/>
          </a:bodyPr>
          <a:lstStyle/>
          <a:p>
            <a:pPr marL="0" indent="0" algn="ctr">
              <a:buNone/>
            </a:pPr>
            <a:r>
              <a:rPr lang="ja-JP" altLang="en-US" dirty="0">
                <a:effectLst>
                  <a:outerShdw blurRad="50800" dist="38100" dir="2700000" algn="tl" rotWithShape="0">
                    <a:prstClr val="black">
                      <a:alpha val="40000"/>
                    </a:prstClr>
                  </a:outerShdw>
                </a:effectLst>
              </a:rPr>
              <a:t>少子高齢化社会に適した家庭ごみ収集方式が導入されつつある</a:t>
            </a:r>
            <a:endParaRPr lang="en-US" altLang="ja-JP" dirty="0">
              <a:effectLst>
                <a:outerShdw blurRad="50800" dist="38100" dir="2700000" algn="tl" rotWithShape="0">
                  <a:prstClr val="black">
                    <a:alpha val="40000"/>
                  </a:prstClr>
                </a:outerShdw>
              </a:effectLst>
            </a:endParaRPr>
          </a:p>
          <a:p>
            <a:pPr marL="0" indent="0" algn="ctr">
              <a:buNone/>
            </a:pPr>
            <a:endParaRPr lang="en-US" altLang="ja-JP" sz="2400" b="1" dirty="0">
              <a:solidFill>
                <a:schemeClr val="tx1">
                  <a:lumMod val="65000"/>
                  <a:lumOff val="35000"/>
                </a:schemeClr>
              </a:solidFill>
            </a:endParaRPr>
          </a:p>
          <a:p>
            <a:pPr marL="0" indent="0" algn="ctr">
              <a:buNone/>
            </a:pPr>
            <a:endParaRPr lang="en-US" altLang="ja-JP" sz="2400" b="1" dirty="0" smtClean="0">
              <a:solidFill>
                <a:schemeClr val="tx1">
                  <a:lumMod val="65000"/>
                  <a:lumOff val="35000"/>
                </a:schemeClr>
              </a:solidFill>
            </a:endParaRPr>
          </a:p>
          <a:p>
            <a:pPr marL="0" indent="0" algn="ctr">
              <a:buNone/>
            </a:pPr>
            <a:endParaRPr lang="en-US" altLang="ja-JP" sz="2400" b="1" dirty="0">
              <a:solidFill>
                <a:schemeClr val="tx1">
                  <a:lumMod val="65000"/>
                  <a:lumOff val="35000"/>
                </a:schemeClr>
              </a:solidFill>
            </a:endParaRPr>
          </a:p>
          <a:p>
            <a:pPr marL="0" indent="0" algn="ctr">
              <a:buNone/>
            </a:pPr>
            <a:endParaRPr lang="en-US" altLang="ja-JP" sz="2400" b="1" dirty="0" smtClean="0">
              <a:solidFill>
                <a:schemeClr val="tx1">
                  <a:lumMod val="65000"/>
                  <a:lumOff val="35000"/>
                </a:schemeClr>
              </a:solidFill>
            </a:endParaRPr>
          </a:p>
          <a:p>
            <a:pPr marL="0" indent="0" algn="ctr">
              <a:buNone/>
            </a:pPr>
            <a:endParaRPr lang="en-US" altLang="ja-JP" sz="2400" b="1" dirty="0">
              <a:solidFill>
                <a:schemeClr val="tx1">
                  <a:lumMod val="65000"/>
                  <a:lumOff val="35000"/>
                </a:schemeClr>
              </a:solidFill>
            </a:endParaRPr>
          </a:p>
          <a:p>
            <a:pPr marL="0" indent="0" algn="ctr">
              <a:buNone/>
            </a:pPr>
            <a:endParaRPr lang="en-US" altLang="ja-JP" sz="2400" b="1" dirty="0" smtClean="0">
              <a:solidFill>
                <a:schemeClr val="tx1">
                  <a:lumMod val="65000"/>
                  <a:lumOff val="35000"/>
                </a:schemeClr>
              </a:solidFill>
            </a:endParaRPr>
          </a:p>
          <a:p>
            <a:pPr marL="0" indent="0" algn="ctr">
              <a:buNone/>
            </a:pPr>
            <a:r>
              <a:rPr lang="ja-JP" altLang="en-US" sz="2400" b="1" dirty="0" smtClean="0">
                <a:solidFill>
                  <a:schemeClr val="tx1">
                    <a:lumMod val="65000"/>
                    <a:lumOff val="35000"/>
                  </a:schemeClr>
                </a:solidFill>
                <a:effectLst>
                  <a:outerShdw blurRad="50800" dist="38100" dir="2700000" algn="tl" rotWithShape="0">
                    <a:prstClr val="black">
                      <a:alpha val="40000"/>
                    </a:prstClr>
                  </a:outerShdw>
                </a:effectLst>
              </a:rPr>
              <a:t>ごみステーション方式に比べて</a:t>
            </a:r>
            <a:endParaRPr lang="en-US" altLang="ja-JP" sz="2400" b="1" dirty="0" smtClean="0">
              <a:solidFill>
                <a:schemeClr val="tx1">
                  <a:lumMod val="65000"/>
                  <a:lumOff val="35000"/>
                </a:schemeClr>
              </a:solidFill>
              <a:effectLst>
                <a:outerShdw blurRad="50800" dist="38100" dir="2700000" algn="tl" rotWithShape="0">
                  <a:prstClr val="black">
                    <a:alpha val="40000"/>
                  </a:prstClr>
                </a:outerShdw>
              </a:effectLst>
            </a:endParaRPr>
          </a:p>
          <a:p>
            <a:pPr marL="0" indent="0" algn="ctr">
              <a:buNone/>
            </a:pPr>
            <a:r>
              <a:rPr lang="ja-JP" altLang="en-US" sz="2400" b="1" dirty="0" smtClean="0">
                <a:solidFill>
                  <a:srgbClr val="FF9900"/>
                </a:solidFill>
                <a:effectLst>
                  <a:outerShdw blurRad="50800" dist="38100" dir="2700000" algn="tl" rotWithShape="0">
                    <a:prstClr val="black">
                      <a:alpha val="40000"/>
                    </a:prstClr>
                  </a:outerShdw>
                </a:effectLst>
              </a:rPr>
              <a:t>収集地点が増える</a:t>
            </a:r>
            <a:endParaRPr lang="en-US" altLang="ja-JP" sz="2400" b="1" dirty="0" smtClean="0">
              <a:solidFill>
                <a:schemeClr val="tx1">
                  <a:lumMod val="65000"/>
                  <a:lumOff val="35000"/>
                </a:schemeClr>
              </a:solidFill>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4</a:t>
            </a:fld>
            <a:endParaRPr kumimoji="1" lang="ja-JP" altLang="en-US" dirty="0"/>
          </a:p>
        </p:txBody>
      </p:sp>
      <p:sp>
        <p:nvSpPr>
          <p:cNvPr id="7" name="角丸四角形 6"/>
          <p:cNvSpPr/>
          <p:nvPr/>
        </p:nvSpPr>
        <p:spPr>
          <a:xfrm>
            <a:off x="123186" y="2489813"/>
            <a:ext cx="4397026" cy="929727"/>
          </a:xfrm>
          <a:prstGeom prst="roundRect">
            <a:avLst/>
          </a:prstGeom>
          <a:noFill/>
          <a:ln w="19050">
            <a:solidFill>
              <a:srgbClr val="FF9900"/>
            </a:solidFill>
          </a:ln>
          <a:effectLst>
            <a:glow>
              <a:schemeClr val="accent2">
                <a:satMod val="175000"/>
              </a:schemeClr>
            </a:glow>
            <a:softEdge rad="0"/>
          </a:effectLst>
          <a:scene3d>
            <a:camera prst="orthographicFront"/>
            <a:lightRig rig="threePt" dir="t"/>
          </a:scene3d>
          <a:sp3d prstMaterial="matte">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rgbClr val="FF9900"/>
                </a:solidFill>
                <a:effectLst>
                  <a:outerShdw blurRad="50800" dist="38100" dir="2700000" algn="tl" rotWithShape="0">
                    <a:prstClr val="black">
                      <a:alpha val="40000"/>
                    </a:prstClr>
                  </a:outerShdw>
                </a:effectLst>
                <a:latin typeface="+mn-ea"/>
              </a:rPr>
              <a:t>ごみステーション方式</a:t>
            </a:r>
            <a:endParaRPr kumimoji="1" lang="en-US" altLang="ja-JP" sz="2000" b="1" dirty="0" smtClean="0">
              <a:solidFill>
                <a:srgbClr val="FF9900"/>
              </a:solidFill>
              <a:effectLst>
                <a:outerShdw blurRad="50800" dist="38100" dir="2700000" algn="tl" rotWithShape="0">
                  <a:prstClr val="black">
                    <a:alpha val="40000"/>
                  </a:prstClr>
                </a:outerShdw>
              </a:effectLst>
              <a:latin typeface="+mn-ea"/>
            </a:endParaRPr>
          </a:p>
          <a:p>
            <a:pPr algn="ctr"/>
            <a:endParaRPr kumimoji="1" lang="en-US" altLang="ja-JP" sz="8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a:p>
            <a:pPr algn="ctr"/>
            <a:r>
              <a:rPr kumimoji="1" lang="ja-JP" altLang="en-US" sz="2000" b="1" dirty="0" smtClean="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高齢者・障</a:t>
            </a:r>
            <a:r>
              <a:rPr kumimoji="1" lang="ja-JP" altLang="en-US" sz="2000" b="1" dirty="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碍</a:t>
            </a:r>
            <a:r>
              <a:rPr kumimoji="1" lang="ja-JP" altLang="en-US" sz="2000" b="1" dirty="0" smtClean="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者のごみ出し支援</a:t>
            </a:r>
            <a:endParaRPr kumimoji="1" lang="ja-JP" altLang="en-US" sz="2000" b="1" dirty="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endParaRPr>
          </a:p>
        </p:txBody>
      </p:sp>
      <p:sp>
        <p:nvSpPr>
          <p:cNvPr id="8" name="角丸四角形 7"/>
          <p:cNvSpPr/>
          <p:nvPr/>
        </p:nvSpPr>
        <p:spPr>
          <a:xfrm>
            <a:off x="4633509" y="2489813"/>
            <a:ext cx="4387305" cy="934706"/>
          </a:xfrm>
          <a:prstGeom prst="roundRect">
            <a:avLst/>
          </a:prstGeom>
          <a:solidFill>
            <a:srgbClr val="FF9900"/>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chemeClr val="bg1"/>
                </a:solidFill>
                <a:effectLst>
                  <a:outerShdw blurRad="50800" dist="38100" dir="2700000" algn="tl" rotWithShape="0">
                    <a:prstClr val="black">
                      <a:alpha val="40000"/>
                    </a:prstClr>
                  </a:outerShdw>
                </a:effectLst>
                <a:latin typeface="+mn-ea"/>
              </a:rPr>
              <a:t>戸別収集方式</a:t>
            </a:r>
            <a:endParaRPr kumimoji="1" lang="en-US" altLang="ja-JP" sz="2000" b="1" dirty="0" smtClean="0">
              <a:solidFill>
                <a:schemeClr val="bg1"/>
              </a:solidFill>
              <a:effectLst>
                <a:outerShdw blurRad="50800" dist="38100" dir="2700000" algn="tl" rotWithShape="0">
                  <a:prstClr val="black">
                    <a:alpha val="40000"/>
                  </a:prstClr>
                </a:outerShdw>
              </a:effectLst>
              <a:latin typeface="+mn-ea"/>
            </a:endParaRPr>
          </a:p>
          <a:p>
            <a:pPr algn="ctr"/>
            <a:endParaRPr kumimoji="1" lang="en-US" altLang="ja-JP" sz="800" b="1" dirty="0" smtClean="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endParaRPr>
          </a:p>
          <a:p>
            <a:pPr algn="ctr"/>
            <a:r>
              <a:rPr kumimoji="1" lang="ja-JP" altLang="en-US" sz="2000" b="1" dirty="0" smtClean="0">
                <a:solidFill>
                  <a:schemeClr val="bg1"/>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収集</a:t>
            </a:r>
            <a:r>
              <a:rPr kumimoji="1" lang="ja-JP" altLang="en-US" sz="2000" b="1" dirty="0">
                <a:solidFill>
                  <a:schemeClr val="bg1"/>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効率の</a:t>
            </a:r>
            <a:r>
              <a:rPr kumimoji="1" lang="ja-JP" altLang="en-US" sz="2000" b="1" dirty="0" smtClean="0">
                <a:solidFill>
                  <a:schemeClr val="bg1"/>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向上</a:t>
            </a:r>
            <a:endParaRPr kumimoji="1" lang="ja-JP" altLang="en-US" sz="2000" b="1" dirty="0">
              <a:solidFill>
                <a:schemeClr val="bg1"/>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endParaRPr>
          </a:p>
        </p:txBody>
      </p:sp>
      <p:sp>
        <p:nvSpPr>
          <p:cNvPr id="10" name="二等辺三角形 9"/>
          <p:cNvSpPr/>
          <p:nvPr/>
        </p:nvSpPr>
        <p:spPr>
          <a:xfrm rot="5400000">
            <a:off x="270942" y="3060339"/>
            <a:ext cx="275475" cy="147917"/>
          </a:xfrm>
          <a:prstGeom prst="triangle">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8" name="グループ化 17"/>
          <p:cNvGrpSpPr/>
          <p:nvPr/>
        </p:nvGrpSpPr>
        <p:grpSpPr>
          <a:xfrm>
            <a:off x="6945783" y="4735463"/>
            <a:ext cx="1057445" cy="841562"/>
            <a:chOff x="7543434" y="3593576"/>
            <a:chExt cx="1057445" cy="841562"/>
          </a:xfrm>
        </p:grpSpPr>
        <p:pic>
          <p:nvPicPr>
            <p:cNvPr id="19" name="図 1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0" name="Picture 4" descr="é¢é£ç»å"/>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pic>
        <p:nvPicPr>
          <p:cNvPr id="15"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749882" y="5342503"/>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グループ化 20"/>
          <p:cNvGrpSpPr/>
          <p:nvPr/>
        </p:nvGrpSpPr>
        <p:grpSpPr>
          <a:xfrm>
            <a:off x="7881653" y="4735463"/>
            <a:ext cx="1057445" cy="841562"/>
            <a:chOff x="7543434" y="3593576"/>
            <a:chExt cx="1057445" cy="841562"/>
          </a:xfrm>
        </p:grpSpPr>
        <p:pic>
          <p:nvPicPr>
            <p:cNvPr id="22" name="図 2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3" name="Picture 4" descr="é¢é£ç»å"/>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sp>
        <p:nvSpPr>
          <p:cNvPr id="24" name="二等辺三角形 23"/>
          <p:cNvSpPr/>
          <p:nvPr/>
        </p:nvSpPr>
        <p:spPr>
          <a:xfrm rot="5400000">
            <a:off x="5614130" y="3060339"/>
            <a:ext cx="275475" cy="147917"/>
          </a:xfrm>
          <a:prstGeom prst="triangl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08993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システム見積もり評価</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effectLst/>
            </p:spPr>
            <p:txBody>
              <a:bodyPr>
                <a:normAutofit/>
              </a:bodyPr>
              <a:lstStyle/>
              <a:p>
                <a:pPr marL="0" indent="0">
                  <a:buNone/>
                  <a:tabLst>
                    <a:tab pos="7172325" algn="l"/>
                  </a:tabLst>
                </a:pPr>
                <a:r>
                  <a:rPr lang="en-US" altLang="ja-JP" b="1" dirty="0" smtClean="0">
                    <a:effectLst>
                      <a:outerShdw blurRad="50800" dist="38100" dir="2700000" algn="tl" rotWithShape="0">
                        <a:prstClr val="black">
                          <a:alpha val="40000"/>
                        </a:prstClr>
                      </a:outerShdw>
                    </a:effectLst>
                  </a:rPr>
                  <a:t> </a:t>
                </a:r>
                <a:r>
                  <a:rPr lang="ja-JP" altLang="en-US" b="0" dirty="0" smtClean="0">
                    <a:effectLst>
                      <a:outerShdw blurRad="50800" dist="38100" dir="2700000" algn="tl" rotWithShape="0">
                        <a:prstClr val="black">
                          <a:alpha val="40000"/>
                        </a:prstClr>
                      </a:outerShdw>
                    </a:effectLst>
                  </a:rPr>
                  <a:t>ご</a:t>
                </a:r>
                <a14:m>
                  <m:oMath xmlns:m="http://schemas.openxmlformats.org/officeDocument/2006/math">
                    <m:r>
                      <a:rPr lang="ja-JP" altLang="en-US" b="0" i="1" smtClean="0">
                        <a:effectLst>
                          <a:outerShdw blurRad="50800" dist="38100" dir="2700000" algn="tl" rotWithShape="0">
                            <a:prstClr val="black">
                              <a:alpha val="40000"/>
                            </a:prstClr>
                          </a:outerShdw>
                        </a:effectLst>
                        <a:latin typeface="Cambria Math" panose="02040503050406030204" pitchFamily="18" charset="0"/>
                      </a:rPr>
                      <m:t>み</m:t>
                    </m:r>
                    <m:r>
                      <a:rPr lang="ja-JP" altLang="en-US" b="0" i="1">
                        <a:effectLst>
                          <a:outerShdw blurRad="50800" dist="38100" dir="2700000" algn="tl" rotWithShape="0">
                            <a:prstClr val="black">
                              <a:alpha val="40000"/>
                            </a:prstClr>
                          </a:outerShdw>
                        </a:effectLst>
                        <a:latin typeface="Cambria Math" panose="02040503050406030204" pitchFamily="18" charset="0"/>
                      </a:rPr>
                      <m:t>収集</m:t>
                    </m:r>
                    <m:r>
                      <a:rPr lang="ja-JP" altLang="en-US" b="0" i="1" smtClean="0">
                        <a:effectLst>
                          <a:outerShdw blurRad="50800" dist="38100" dir="2700000" algn="tl" rotWithShape="0">
                            <a:prstClr val="black">
                              <a:alpha val="40000"/>
                            </a:prstClr>
                          </a:outerShdw>
                        </a:effectLst>
                        <a:latin typeface="Cambria Math" panose="02040503050406030204" pitchFamily="18" charset="0"/>
                      </a:rPr>
                      <m:t>ミス率</m:t>
                    </m:r>
                    <m:r>
                      <a:rPr lang="en-US" altLang="ja-JP" b="0" i="1" smtClean="0">
                        <a:effectLst>
                          <a:outerShdw blurRad="50800" dist="38100" dir="2700000" algn="tl" rotWithShape="0">
                            <a:prstClr val="black">
                              <a:alpha val="40000"/>
                            </a:prstClr>
                          </a:outerShdw>
                        </a:effectLst>
                        <a:latin typeface="Cambria Math" panose="02040503050406030204" pitchFamily="18" charset="0"/>
                      </a:rPr>
                      <m:t> </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𝒓</m:t>
                    </m:r>
                    <m:r>
                      <a:rPr lang="en-US" altLang="ja-JP" b="1" i="1" smtClean="0">
                        <a:effectLst>
                          <a:outerShdw blurRad="50800" dist="38100" dir="2700000" algn="tl" rotWithShape="0">
                            <a:prstClr val="black">
                              <a:alpha val="40000"/>
                            </a:prstClr>
                          </a:outerShdw>
                        </a:effectLst>
                        <a:latin typeface="Cambria Math" panose="02040503050406030204" pitchFamily="18" charset="0"/>
                      </a:rPr>
                      <m:t>=(</m:t>
                    </m:r>
                    <m:r>
                      <m:rPr>
                        <m:sty m:val="p"/>
                      </m:rPr>
                      <a:rPr lang="en-US" altLang="ja-JP" i="1">
                        <a:effectLst>
                          <a:outerShdw blurRad="50800" dist="38100" dir="2700000" algn="tl" rotWithShape="0">
                            <a:prstClr val="black">
                              <a:alpha val="40000"/>
                            </a:prstClr>
                          </a:outerShdw>
                        </a:effectLst>
                        <a:latin typeface="Cambria Math" panose="02040503050406030204" pitchFamily="18" charset="0"/>
                      </a:rPr>
                      <m:t>Δ</m:t>
                    </m:r>
                    <m:r>
                      <a:rPr lang="en-US" altLang="ja-JP" i="1">
                        <a:effectLst>
                          <a:outerShdw blurRad="50800" dist="38100" dir="2700000" algn="tl" rotWithShape="0">
                            <a:prstClr val="black">
                              <a:alpha val="40000"/>
                            </a:prstClr>
                          </a:outerShdw>
                        </a:effectLst>
                        <a:latin typeface="Cambria Math" panose="02040503050406030204" pitchFamily="18" charset="0"/>
                      </a:rPr>
                      <m:t>𝑪𝒑</m:t>
                    </m:r>
                    <m:r>
                      <a:rPr lang="en-US" altLang="ja-JP" b="1" i="1" smtClean="0">
                        <a:effectLst>
                          <a:outerShdw blurRad="50800" dist="38100" dir="2700000" algn="tl" rotWithShape="0">
                            <a:prstClr val="black">
                              <a:alpha val="40000"/>
                            </a:prstClr>
                          </a:outerShdw>
                        </a:effectLst>
                        <a:latin typeface="Cambria Math" panose="02040503050406030204" pitchFamily="18" charset="0"/>
                      </a:rPr>
                      <m:t>−</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𝑪𝒄</m:t>
                    </m:r>
                    <m:r>
                      <a:rPr lang="en-US" altLang="ja-JP" b="1" i="1" smtClean="0">
                        <a:effectLst>
                          <a:outerShdw blurRad="50800" dist="38100" dir="2700000" algn="tl" rotWithShape="0">
                            <a:prstClr val="black">
                              <a:alpha val="40000"/>
                            </a:prstClr>
                          </a:outerShdw>
                        </a:effectLst>
                        <a:latin typeface="Cambria Math" panose="02040503050406030204" pitchFamily="18" charset="0"/>
                      </a:rPr>
                      <m:t>)/</m:t>
                    </m:r>
                    <m:r>
                      <m:rPr>
                        <m:sty m:val="p"/>
                      </m:rPr>
                      <a:rPr lang="en-US" altLang="ja-JP" i="1">
                        <a:effectLst>
                          <a:outerShdw blurRad="50800" dist="38100" dir="2700000" algn="tl" rotWithShape="0">
                            <a:prstClr val="black">
                              <a:alpha val="40000"/>
                            </a:prstClr>
                          </a:outerShdw>
                        </a:effectLst>
                        <a:latin typeface="Cambria Math" panose="02040503050406030204" pitchFamily="18" charset="0"/>
                      </a:rPr>
                      <m:t>Δ</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𝑪𝒑</m:t>
                    </m:r>
                    <m:r>
                      <a:rPr lang="en-US" altLang="ja-JP" i="1">
                        <a:effectLst>
                          <a:outerShdw blurRad="50800" dist="38100" dir="2700000" algn="tl" rotWithShape="0">
                            <a:prstClr val="black">
                              <a:alpha val="40000"/>
                            </a:prstClr>
                          </a:outerShdw>
                        </a:effectLst>
                        <a:latin typeface="Cambria Math" panose="02040503050406030204" pitchFamily="18" charset="0"/>
                      </a:rPr>
                      <m:t> </m:t>
                    </m:r>
                  </m:oMath>
                </a14:m>
                <a:endParaRPr kumimoji="1" lang="en-US" altLang="ja-JP" b="1" dirty="0" smtClean="0">
                  <a:effectLst>
                    <a:outerShdw blurRad="50800" dist="38100" dir="2700000" algn="tl" rotWithShape="0">
                      <a:prstClr val="black">
                        <a:alpha val="40000"/>
                      </a:prstClr>
                    </a:outerShdw>
                  </a:effectLst>
                </a:endParaRPr>
              </a:p>
              <a:p>
                <a:pPr lvl="1">
                  <a:tabLst>
                    <a:tab pos="7172325" algn="l"/>
                  </a:tabLst>
                </a:pPr>
                <a:endParaRPr lang="en-US" altLang="ja-JP" i="1" dirty="0" smtClean="0">
                  <a:effectLst>
                    <a:outerShdw blurRad="50800" dist="38100" dir="2700000" algn="tl" rotWithShape="0">
                      <a:prstClr val="black">
                        <a:alpha val="40000"/>
                      </a:prstClr>
                    </a:outerShdw>
                  </a:effectLst>
                  <a:latin typeface="Cambria Math" panose="02040503050406030204" pitchFamily="18" charset="0"/>
                </a:endParaRPr>
              </a:p>
              <a:p>
                <a:pPr lvl="1">
                  <a:tabLst>
                    <a:tab pos="7172325" algn="l"/>
                  </a:tabLst>
                </a:pPr>
                <a14:m>
                  <m:oMath xmlns:m="http://schemas.openxmlformats.org/officeDocument/2006/math">
                    <m:r>
                      <a:rPr lang="ja-JP" altLang="en-US" i="1" dirty="0">
                        <a:effectLst>
                          <a:outerShdw blurRad="50800" dist="38100" dir="2700000" algn="tl" rotWithShape="0">
                            <a:prstClr val="black">
                              <a:alpha val="40000"/>
                            </a:prstClr>
                          </a:outerShdw>
                        </a:effectLst>
                        <a:latin typeface="Cambria Math" panose="02040503050406030204" pitchFamily="18" charset="0"/>
                      </a:rPr>
                      <m:t>画像転送要求数の増分</m:t>
                    </m:r>
                    <m:r>
                      <a:rPr lang="en-US" altLang="ja-JP" b="1" i="1" dirty="0" smtClean="0">
                        <a:effectLst>
                          <a:outerShdw blurRad="50800" dist="38100" dir="2700000" algn="tl" rotWithShape="0">
                            <a:prstClr val="black">
                              <a:alpha val="40000"/>
                            </a:prstClr>
                          </a:outerShdw>
                        </a:effectLst>
                        <a:latin typeface="Cambria Math" panose="02040503050406030204" pitchFamily="18" charset="0"/>
                      </a:rPr>
                      <m:t> </m:t>
                    </m:r>
                    <m:r>
                      <m:rPr>
                        <m:sty m:val="p"/>
                      </m:rPr>
                      <a:rPr lang="en-US" altLang="ja-JP" i="1" dirty="0">
                        <a:effectLst>
                          <a:outerShdw blurRad="50800" dist="38100" dir="2700000" algn="tl" rotWithShape="0">
                            <a:prstClr val="black">
                              <a:alpha val="40000"/>
                            </a:prstClr>
                          </a:outerShdw>
                        </a:effectLst>
                        <a:latin typeface="Cambria Math" panose="02040503050406030204" pitchFamily="18" charset="0"/>
                      </a:rPr>
                      <m:t>Δ</m:t>
                    </m:r>
                    <m:r>
                      <a:rPr lang="en-US" altLang="ja-JP" i="1">
                        <a:effectLst>
                          <a:outerShdw blurRad="50800" dist="38100" dir="2700000" algn="tl" rotWithShape="0">
                            <a:prstClr val="black">
                              <a:alpha val="40000"/>
                            </a:prstClr>
                          </a:outerShdw>
                        </a:effectLst>
                        <a:latin typeface="Cambria Math" panose="02040503050406030204" pitchFamily="18" charset="0"/>
                      </a:rPr>
                      <m:t>𝑪𝒑</m:t>
                    </m:r>
                    <m:r>
                      <a:rPr lang="en-US" altLang="ja-JP" i="1">
                        <a:effectLst>
                          <a:outerShdw blurRad="50800" dist="38100" dir="2700000" algn="tl" rotWithShape="0">
                            <a:prstClr val="black">
                              <a:alpha val="40000"/>
                            </a:prstClr>
                          </a:outerShdw>
                        </a:effectLst>
                        <a:latin typeface="Cambria Math" panose="02040503050406030204" pitchFamily="18" charset="0"/>
                      </a:rPr>
                      <m:t> =</m:t>
                    </m:r>
                    <m:r>
                      <a:rPr lang="en-US" altLang="ja-JP" i="1">
                        <a:effectLst>
                          <a:outerShdw blurRad="50800" dist="38100" dir="2700000" algn="tl" rotWithShape="0">
                            <a:prstClr val="black">
                              <a:alpha val="40000"/>
                            </a:prstClr>
                          </a:outerShdw>
                        </a:effectLst>
                        <a:latin typeface="Cambria Math" panose="02040503050406030204" pitchFamily="18" charset="0"/>
                      </a:rPr>
                      <m:t>𝑺𝑫</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𝑷𝑸</m:t>
                    </m:r>
                  </m:oMath>
                </a14:m>
                <a:endParaRPr kumimoji="1" lang="en-US" altLang="ja-JP" dirty="0" smtClean="0">
                  <a:effectLst>
                    <a:outerShdw blurRad="50800" dist="38100" dir="2700000" algn="tl" rotWithShape="0">
                      <a:prstClr val="black">
                        <a:alpha val="40000"/>
                      </a:prstClr>
                    </a:outerShdw>
                  </a:effectLst>
                </a:endParaRPr>
              </a:p>
              <a:p>
                <a:pPr lvl="2">
                  <a:tabLst>
                    <a:tab pos="7172325" algn="l"/>
                  </a:tabLst>
                </a:pPr>
                <a14:m>
                  <m:oMath xmlns:m="http://schemas.openxmlformats.org/officeDocument/2006/math">
                    <m:r>
                      <a:rPr lang="en-US" altLang="ja-JP" i="1">
                        <a:effectLst>
                          <a:outerShdw blurRad="50800" dist="38100" dir="2700000" algn="tl" rotWithShape="0">
                            <a:prstClr val="black">
                              <a:alpha val="40000"/>
                            </a:prstClr>
                          </a:outerShdw>
                        </a:effectLst>
                        <a:latin typeface="Cambria Math" panose="02040503050406030204" pitchFamily="18" charset="0"/>
                      </a:rPr>
                      <m:t>𝑺</m:t>
                    </m:r>
                    <m:r>
                      <a:rPr lang="en-US" altLang="ja-JP" b="1" i="1" smtClean="0">
                        <a:effectLst>
                          <a:outerShdw blurRad="50800" dist="38100" dir="2700000" algn="tl" rotWithShape="0">
                            <a:prstClr val="black">
                              <a:alpha val="40000"/>
                            </a:prstClr>
                          </a:outerShdw>
                        </a:effectLst>
                        <a:latin typeface="Cambria Math" panose="02040503050406030204" pitchFamily="18" charset="0"/>
                      </a:rPr>
                      <m:t> :</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𝟏𝟐𝟔𝟓</m:t>
                    </m:r>
                    <m:r>
                      <a:rPr lang="en-US" altLang="ja-JP" b="1" i="1" smtClean="0">
                        <a:effectLst>
                          <a:outerShdw blurRad="50800" dist="38100" dir="2700000" algn="tl" rotWithShape="0">
                            <a:prstClr val="black">
                              <a:alpha val="40000"/>
                            </a:prstClr>
                          </a:outerShdw>
                        </a:effectLst>
                        <a:latin typeface="Cambria Math" panose="02040503050406030204" pitchFamily="18" charset="0"/>
                      </a:rPr>
                      <m:t>.</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𝟐𝟑</m:t>
                    </m:r>
                    <m:r>
                      <m:rPr>
                        <m:nor/>
                      </m:rPr>
                      <a:rPr lang="en-US" altLang="ja-JP" b="0" dirty="0">
                        <a:effectLst>
                          <a:outerShdw blurRad="50800" dist="38100" dir="2700000" algn="tl" rotWithShape="0">
                            <a:prstClr val="black">
                              <a:alpha val="40000"/>
                            </a:prstClr>
                          </a:outerShdw>
                        </a:effectLst>
                      </a:rPr>
                      <m:t>[</m:t>
                    </m:r>
                    <m:r>
                      <m:rPr>
                        <m:nor/>
                      </m:rPr>
                      <a:rPr lang="en-US" altLang="ja-JP" b="0" dirty="0">
                        <a:effectLst>
                          <a:outerShdw blurRad="50800" dist="38100" dir="2700000" algn="tl" rotWithShape="0">
                            <a:prstClr val="black">
                              <a:alpha val="40000"/>
                            </a:prstClr>
                          </a:outerShdw>
                        </a:effectLst>
                      </a:rPr>
                      <m:t>m</m:t>
                    </m:r>
                    <m:r>
                      <m:rPr>
                        <m:nor/>
                      </m:rPr>
                      <a:rPr lang="en-US" altLang="ja-JP" b="0" dirty="0">
                        <a:effectLst>
                          <a:outerShdw blurRad="50800" dist="38100" dir="2700000" algn="tl" rotWithShape="0">
                            <a:prstClr val="black">
                              <a:alpha val="40000"/>
                            </a:prstClr>
                          </a:outerShdw>
                        </a:effectLst>
                      </a:rPr>
                      <m:t>2/</m:t>
                    </m:r>
                    <m:r>
                      <m:rPr>
                        <m:nor/>
                      </m:rPr>
                      <a:rPr lang="en-US" altLang="ja-JP" b="0" dirty="0">
                        <a:effectLst>
                          <a:outerShdw blurRad="50800" dist="38100" dir="2700000" algn="tl" rotWithShape="0">
                            <a:prstClr val="black">
                              <a:alpha val="40000"/>
                            </a:prstClr>
                          </a:outerShdw>
                        </a:effectLst>
                      </a:rPr>
                      <m:t>sec</m:t>
                    </m:r>
                    <m:r>
                      <m:rPr>
                        <m:nor/>
                      </m:rPr>
                      <a:rPr lang="en-US" altLang="ja-JP" b="0" dirty="0">
                        <a:effectLst>
                          <a:outerShdw blurRad="50800" dist="38100" dir="2700000" algn="tl" rotWithShape="0">
                            <a:prstClr val="black">
                              <a:alpha val="40000"/>
                            </a:prstClr>
                          </a:outerShdw>
                        </a:effectLst>
                      </a:rPr>
                      <m:t>]</m:t>
                    </m:r>
                    <m:r>
                      <a:rPr lang="en-US" altLang="ja-JP" b="1" i="1" dirty="0" smtClean="0">
                        <a:effectLst>
                          <a:outerShdw blurRad="50800" dist="38100" dir="2700000" algn="tl" rotWithShape="0">
                            <a:prstClr val="black">
                              <a:alpha val="40000"/>
                            </a:prstClr>
                          </a:outerShdw>
                        </a:effectLst>
                        <a:latin typeface="Cambria Math" panose="02040503050406030204" pitchFamily="18" charset="0"/>
                      </a:rPr>
                      <m:t> </m:t>
                    </m:r>
                    <m:r>
                      <a:rPr lang="ja-JP" altLang="en-US" i="1">
                        <a:effectLst>
                          <a:outerShdw blurRad="50800" dist="38100" dir="2700000" algn="tl" rotWithShape="0">
                            <a:prstClr val="black">
                              <a:alpha val="40000"/>
                            </a:prstClr>
                          </a:outerShdw>
                        </a:effectLst>
                        <a:latin typeface="Cambria Math" panose="02040503050406030204" pitchFamily="18" charset="0"/>
                      </a:rPr>
                      <m:t>単位</m:t>
                    </m:r>
                    <m:r>
                      <a:rPr lang="ja-JP" altLang="en-US" i="1" dirty="0">
                        <a:effectLst>
                          <a:outerShdw blurRad="50800" dist="38100" dir="2700000" algn="tl" rotWithShape="0">
                            <a:prstClr val="black">
                              <a:alpha val="40000"/>
                            </a:prstClr>
                          </a:outerShdw>
                        </a:effectLst>
                        <a:latin typeface="Cambria Math" panose="02040503050406030204" pitchFamily="18" charset="0"/>
                      </a:rPr>
                      <m:t>時間当たりの</m:t>
                    </m:r>
                  </m:oMath>
                </a14:m>
                <a:r>
                  <a:rPr lang="ja-JP" altLang="en-US" b="0" dirty="0" smtClean="0">
                    <a:effectLst>
                      <a:outerShdw blurRad="50800" dist="38100" dir="2700000" algn="tl" rotWithShape="0">
                        <a:prstClr val="black">
                          <a:alpha val="40000"/>
                        </a:prstClr>
                      </a:outerShdw>
                    </a:effectLst>
                  </a:rPr>
                  <a:t>通信可能エリア増分</a:t>
                </a:r>
                <a:endParaRPr lang="en-US" altLang="ja-JP" i="1" dirty="0" smtClean="0">
                  <a:effectLst>
                    <a:outerShdw blurRad="50800" dist="38100" dir="2700000" algn="tl" rotWithShape="0">
                      <a:prstClr val="black">
                        <a:alpha val="40000"/>
                      </a:prstClr>
                    </a:outerShdw>
                  </a:effectLst>
                  <a:latin typeface="Cambria Math" panose="02040503050406030204" pitchFamily="18" charset="0"/>
                </a:endParaRPr>
              </a:p>
              <a:p>
                <a:pPr lvl="2">
                  <a:tabLst>
                    <a:tab pos="7172325" algn="l"/>
                  </a:tabLst>
                </a:pPr>
                <a14:m>
                  <m:oMath xmlns:m="http://schemas.openxmlformats.org/officeDocument/2006/math">
                    <m:r>
                      <a:rPr lang="en-US" altLang="ja-JP" i="1">
                        <a:effectLst>
                          <a:outerShdw blurRad="50800" dist="38100" dir="2700000" algn="tl" rotWithShape="0">
                            <a:prstClr val="black">
                              <a:alpha val="40000"/>
                            </a:prstClr>
                          </a:outerShdw>
                        </a:effectLst>
                        <a:latin typeface="Cambria Math" panose="02040503050406030204" pitchFamily="18" charset="0"/>
                      </a:rPr>
                      <m:t>𝑫</m:t>
                    </m:r>
                    <m:r>
                      <a:rPr lang="en-US" altLang="ja-JP" b="1" i="1" smtClean="0">
                        <a:effectLst>
                          <a:outerShdw blurRad="50800" dist="38100" dir="2700000" algn="tl" rotWithShape="0">
                            <a:prstClr val="black">
                              <a:alpha val="40000"/>
                            </a:prstClr>
                          </a:outerShdw>
                        </a:effectLst>
                        <a:latin typeface="Cambria Math" panose="02040503050406030204" pitchFamily="18" charset="0"/>
                      </a:rPr>
                      <m:t> :</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𝟎</m:t>
                    </m:r>
                    <m:r>
                      <a:rPr lang="en-US" altLang="ja-JP" b="1" i="1" smtClean="0">
                        <a:effectLst>
                          <a:outerShdw blurRad="50800" dist="38100" dir="2700000" algn="tl" rotWithShape="0">
                            <a:prstClr val="black">
                              <a:alpha val="40000"/>
                            </a:prstClr>
                          </a:outerShdw>
                        </a:effectLst>
                        <a:latin typeface="Cambria Math" panose="02040503050406030204" pitchFamily="18" charset="0"/>
                      </a:rPr>
                      <m:t>.</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𝟎𝟎𝟎𝟒</m:t>
                    </m:r>
                    <m:r>
                      <m:rPr>
                        <m:nor/>
                      </m:rPr>
                      <a:rPr lang="en-US" altLang="ja-JP" b="0" dirty="0">
                        <a:effectLst>
                          <a:outerShdw blurRad="50800" dist="38100" dir="2700000" algn="tl" rotWithShape="0">
                            <a:prstClr val="black">
                              <a:alpha val="40000"/>
                            </a:prstClr>
                          </a:outerShdw>
                        </a:effectLst>
                      </a:rPr>
                      <m:t>[</m:t>
                    </m:r>
                    <m:r>
                      <a:rPr lang="ja-JP" altLang="en-US" b="0" i="1" dirty="0" smtClean="0">
                        <a:effectLst>
                          <a:outerShdw blurRad="50800" dist="38100" dir="2700000" algn="tl" rotWithShape="0">
                            <a:prstClr val="black">
                              <a:alpha val="40000"/>
                            </a:prstClr>
                          </a:outerShdw>
                        </a:effectLst>
                        <a:latin typeface="Cambria Math" panose="02040503050406030204" pitchFamily="18" charset="0"/>
                      </a:rPr>
                      <m:t>世帯数</m:t>
                    </m:r>
                    <m:r>
                      <m:rPr>
                        <m:nor/>
                      </m:rPr>
                      <a:rPr lang="en-US" altLang="ja-JP" b="0" dirty="0">
                        <a:effectLst>
                          <a:outerShdw blurRad="50800" dist="38100" dir="2700000" algn="tl" rotWithShape="0">
                            <a:prstClr val="black">
                              <a:alpha val="40000"/>
                            </a:prstClr>
                          </a:outerShdw>
                        </a:effectLst>
                      </a:rPr>
                      <m:t>/</m:t>
                    </m:r>
                    <m:r>
                      <m:rPr>
                        <m:nor/>
                      </m:rPr>
                      <a:rPr lang="en-US" altLang="ja-JP" b="0" i="0" dirty="0" smtClean="0">
                        <a:effectLst>
                          <a:outerShdw blurRad="50800" dist="38100" dir="2700000" algn="tl" rotWithShape="0">
                            <a:prstClr val="black">
                              <a:alpha val="40000"/>
                            </a:prstClr>
                          </a:outerShdw>
                        </a:effectLst>
                      </a:rPr>
                      <m:t>m</m:t>
                    </m:r>
                    <m:r>
                      <m:rPr>
                        <m:nor/>
                      </m:rPr>
                      <a:rPr lang="en-US" altLang="ja-JP" b="0" i="0" dirty="0" smtClean="0">
                        <a:effectLst>
                          <a:outerShdw blurRad="50800" dist="38100" dir="2700000" algn="tl" rotWithShape="0">
                            <a:prstClr val="black">
                              <a:alpha val="40000"/>
                            </a:prstClr>
                          </a:outerShdw>
                        </a:effectLst>
                      </a:rPr>
                      <m:t>2]</m:t>
                    </m:r>
                    <m:r>
                      <a:rPr lang="en-US" altLang="ja-JP" b="1" i="1" dirty="0" smtClean="0">
                        <a:effectLst>
                          <a:outerShdw blurRad="50800" dist="38100" dir="2700000" algn="tl" rotWithShape="0">
                            <a:prstClr val="black">
                              <a:alpha val="40000"/>
                            </a:prstClr>
                          </a:outerShdw>
                        </a:effectLst>
                        <a:latin typeface="Cambria Math" panose="02040503050406030204" pitchFamily="18" charset="0"/>
                      </a:rPr>
                      <m:t> </m:t>
                    </m:r>
                    <m:r>
                      <a:rPr lang="ja-JP" altLang="en-US" i="1">
                        <a:effectLst>
                          <a:outerShdw blurRad="50800" dist="38100" dir="2700000" algn="tl" rotWithShape="0">
                            <a:prstClr val="black">
                              <a:alpha val="40000"/>
                            </a:prstClr>
                          </a:outerShdw>
                        </a:effectLst>
                        <a:latin typeface="Cambria Math" panose="02040503050406030204" pitchFamily="18" charset="0"/>
                      </a:rPr>
                      <m:t>住宅</m:t>
                    </m:r>
                    <m:r>
                      <a:rPr lang="ja-JP" altLang="en-US" i="1" dirty="0">
                        <a:effectLst>
                          <a:outerShdw blurRad="50800" dist="38100" dir="2700000" algn="tl" rotWithShape="0">
                            <a:prstClr val="black">
                              <a:alpha val="40000"/>
                            </a:prstClr>
                          </a:outerShdw>
                        </a:effectLst>
                        <a:latin typeface="Cambria Math" panose="02040503050406030204" pitchFamily="18" charset="0"/>
                      </a:rPr>
                      <m:t>密集度</m:t>
                    </m:r>
                  </m:oMath>
                </a14:m>
                <a:endParaRPr lang="en-US" altLang="ja-JP" i="1" dirty="0" smtClean="0">
                  <a:effectLst>
                    <a:outerShdw blurRad="50800" dist="38100" dir="2700000" algn="tl" rotWithShape="0">
                      <a:prstClr val="black">
                        <a:alpha val="40000"/>
                      </a:prstClr>
                    </a:outerShdw>
                  </a:effectLst>
                  <a:latin typeface="Cambria Math" panose="02040503050406030204" pitchFamily="18" charset="0"/>
                </a:endParaRPr>
              </a:p>
              <a:p>
                <a:pPr lvl="2">
                  <a:tabLst>
                    <a:tab pos="7172325" algn="l"/>
                  </a:tabLst>
                </a:pPr>
                <a14:m>
                  <m:oMath xmlns:m="http://schemas.openxmlformats.org/officeDocument/2006/math">
                    <m:r>
                      <a:rPr lang="en-US" altLang="ja-JP" i="1">
                        <a:effectLst>
                          <a:outerShdw blurRad="50800" dist="38100" dir="2700000" algn="tl" rotWithShape="0">
                            <a:prstClr val="black">
                              <a:alpha val="40000"/>
                            </a:prstClr>
                          </a:outerShdw>
                        </a:effectLst>
                        <a:latin typeface="Cambria Math" panose="02040503050406030204" pitchFamily="18" charset="0"/>
                      </a:rPr>
                      <m:t>𝑷</m:t>
                    </m:r>
                    <m:r>
                      <a:rPr lang="en-US" altLang="ja-JP" b="1" i="1" smtClean="0">
                        <a:effectLst>
                          <a:outerShdw blurRad="50800" dist="38100" dir="2700000" algn="tl" rotWithShape="0">
                            <a:prstClr val="black">
                              <a:alpha val="40000"/>
                            </a:prstClr>
                          </a:outerShdw>
                        </a:effectLst>
                        <a:latin typeface="Cambria Math" panose="02040503050406030204" pitchFamily="18" charset="0"/>
                      </a:rPr>
                      <m:t> : </m:t>
                    </m:r>
                  </m:oMath>
                </a14:m>
                <a:r>
                  <a:rPr lang="en-US" altLang="ja-JP" dirty="0" smtClean="0">
                    <a:effectLst>
                      <a:outerShdw blurRad="50800" dist="38100" dir="2700000" algn="tl" rotWithShape="0">
                        <a:prstClr val="black">
                          <a:alpha val="40000"/>
                        </a:prstClr>
                      </a:outerShdw>
                    </a:effectLst>
                  </a:rPr>
                  <a:t> 0.8 </a:t>
                </a:r>
                <a:r>
                  <a:rPr lang="en-US" altLang="ja-JP" b="0" dirty="0" smtClean="0">
                    <a:effectLst>
                      <a:outerShdw blurRad="50800" dist="38100" dir="2700000" algn="tl" rotWithShape="0">
                        <a:prstClr val="black">
                          <a:alpha val="40000"/>
                        </a:prstClr>
                      </a:outerShdw>
                    </a:effectLst>
                  </a:rPr>
                  <a:t>[%] </a:t>
                </a:r>
                <a:r>
                  <a:rPr lang="ja-JP" altLang="en-US" b="0" dirty="0" smtClean="0">
                    <a:effectLst>
                      <a:outerShdw blurRad="50800" dist="38100" dir="2700000" algn="tl" rotWithShape="0">
                        <a:prstClr val="black">
                          <a:alpha val="40000"/>
                        </a:prstClr>
                      </a:outerShdw>
                    </a:effectLst>
                  </a:rPr>
                  <a:t>ゴミ排出率</a:t>
                </a:r>
                <a:endParaRPr lang="en-US" altLang="ja-JP" b="0" dirty="0" smtClean="0">
                  <a:effectLst>
                    <a:outerShdw blurRad="50800" dist="38100" dir="2700000" algn="tl" rotWithShape="0">
                      <a:prstClr val="black">
                        <a:alpha val="40000"/>
                      </a:prstClr>
                    </a:outerShdw>
                  </a:effectLst>
                </a:endParaRPr>
              </a:p>
              <a:p>
                <a:pPr lvl="2">
                  <a:tabLst>
                    <a:tab pos="7172325" algn="l"/>
                  </a:tabLst>
                </a:pPr>
                <a14:m>
                  <m:oMath xmlns:m="http://schemas.openxmlformats.org/officeDocument/2006/math">
                    <m:r>
                      <a:rPr lang="en-US" altLang="ja-JP" i="1">
                        <a:effectLst>
                          <a:outerShdw blurRad="50800" dist="38100" dir="2700000" algn="tl" rotWithShape="0">
                            <a:prstClr val="black">
                              <a:alpha val="40000"/>
                            </a:prstClr>
                          </a:outerShdw>
                        </a:effectLst>
                        <a:latin typeface="Cambria Math" panose="02040503050406030204" pitchFamily="18" charset="0"/>
                      </a:rPr>
                      <m:t>𝑸</m:t>
                    </m:r>
                    <m:r>
                      <a:rPr lang="en-US" altLang="ja-JP" b="1" i="1" smtClean="0">
                        <a:effectLst>
                          <a:outerShdw blurRad="50800" dist="38100" dir="2700000" algn="tl" rotWithShape="0">
                            <a:prstClr val="black">
                              <a:alpha val="40000"/>
                            </a:prstClr>
                          </a:outerShdw>
                        </a:effectLst>
                        <a:latin typeface="Cambria Math" panose="02040503050406030204" pitchFamily="18" charset="0"/>
                      </a:rPr>
                      <m:t> :  </m:t>
                    </m:r>
                  </m:oMath>
                </a14:m>
                <a:r>
                  <a:rPr kumimoji="1" lang="en-US" altLang="ja-JP" dirty="0" smtClean="0">
                    <a:effectLst>
                      <a:outerShdw blurRad="50800" dist="38100" dir="2700000" algn="tl" rotWithShape="0">
                        <a:prstClr val="black">
                          <a:alpha val="40000"/>
                        </a:prstClr>
                      </a:outerShdw>
                    </a:effectLst>
                  </a:rPr>
                  <a:t>0.8 </a:t>
                </a:r>
                <a:r>
                  <a:rPr kumimoji="1" lang="en-US" altLang="ja-JP" b="0" dirty="0" smtClean="0">
                    <a:effectLst>
                      <a:outerShdw blurRad="50800" dist="38100" dir="2700000" algn="tl" rotWithShape="0">
                        <a:prstClr val="black">
                          <a:alpha val="40000"/>
                        </a:prstClr>
                      </a:outerShdw>
                    </a:effectLst>
                  </a:rPr>
                  <a:t>[%]</a:t>
                </a:r>
                <a:r>
                  <a:rPr kumimoji="1" lang="en-US" altLang="ja-JP" dirty="0" smtClean="0">
                    <a:effectLst>
                      <a:outerShdw blurRad="50800" dist="38100" dir="2700000" algn="tl" rotWithShape="0">
                        <a:prstClr val="black">
                          <a:alpha val="40000"/>
                        </a:prstClr>
                      </a:outerShdw>
                    </a:effectLst>
                  </a:rPr>
                  <a:t> </a:t>
                </a:r>
                <a:r>
                  <a:rPr kumimoji="1" lang="ja-JP" altLang="en-US" b="0" dirty="0" smtClean="0">
                    <a:effectLst>
                      <a:outerShdw blurRad="50800" dist="38100" dir="2700000" algn="tl" rotWithShape="0">
                        <a:prstClr val="black">
                          <a:alpha val="40000"/>
                        </a:prstClr>
                      </a:outerShdw>
                    </a:effectLst>
                  </a:rPr>
                  <a:t>訪問エリアにおけるごみ排出率</a:t>
                </a:r>
                <a:endParaRPr kumimoji="1" lang="en-US" altLang="ja-JP" b="0" dirty="0" smtClean="0">
                  <a:effectLst>
                    <a:outerShdw blurRad="50800" dist="38100" dir="2700000" algn="tl" rotWithShape="0">
                      <a:prstClr val="black">
                        <a:alpha val="40000"/>
                      </a:prstClr>
                    </a:outerShdw>
                  </a:effectLst>
                </a:endParaRPr>
              </a:p>
              <a:p>
                <a:pPr lvl="1">
                  <a:tabLst>
                    <a:tab pos="7172325" algn="l"/>
                  </a:tabLst>
                </a:pPr>
                <a:endParaRPr lang="en-US" altLang="ja-JP" i="1" dirty="0" smtClean="0">
                  <a:effectLst>
                    <a:outerShdw blurRad="50800" dist="38100" dir="2700000" algn="tl" rotWithShape="0">
                      <a:prstClr val="black">
                        <a:alpha val="40000"/>
                      </a:prstClr>
                    </a:outerShdw>
                  </a:effectLst>
                  <a:latin typeface="Cambria Math" panose="02040503050406030204" pitchFamily="18" charset="0"/>
                </a:endParaRPr>
              </a:p>
              <a:p>
                <a:pPr lvl="1">
                  <a:tabLst>
                    <a:tab pos="7172325" algn="l"/>
                  </a:tabLst>
                </a:pPr>
                <a14:m>
                  <m:oMath xmlns:m="http://schemas.openxmlformats.org/officeDocument/2006/math">
                    <m:r>
                      <a:rPr lang="ja-JP" altLang="en-US" i="1" dirty="0">
                        <a:effectLst>
                          <a:outerShdw blurRad="50800" dist="38100" dir="2700000" algn="tl" rotWithShape="0">
                            <a:prstClr val="black">
                              <a:alpha val="40000"/>
                            </a:prstClr>
                          </a:outerShdw>
                        </a:effectLst>
                        <a:latin typeface="Cambria Math" panose="02040503050406030204" pitchFamily="18" charset="0"/>
                      </a:rPr>
                      <m:t>通信能力［通信可能画像数</m:t>
                    </m:r>
                    <m:r>
                      <a:rPr lang="en-US" altLang="ja-JP" b="0" i="0" dirty="0" smtClean="0">
                        <a:effectLst>
                          <a:outerShdw blurRad="50800" dist="38100" dir="2700000" algn="tl" rotWithShape="0">
                            <a:prstClr val="black">
                              <a:alpha val="40000"/>
                            </a:prstClr>
                          </a:outerShdw>
                        </a:effectLst>
                        <a:latin typeface="Cambria Math" panose="02040503050406030204" pitchFamily="18" charset="0"/>
                      </a:rPr>
                      <m:t>/</m:t>
                    </m:r>
                    <m:r>
                      <m:rPr>
                        <m:sty m:val="p"/>
                      </m:rPr>
                      <a:rPr lang="en-US" altLang="ja-JP" b="0" i="0" dirty="0" smtClean="0">
                        <a:effectLst>
                          <a:outerShdw blurRad="50800" dist="38100" dir="2700000" algn="tl" rotWithShape="0">
                            <a:prstClr val="black">
                              <a:alpha val="40000"/>
                            </a:prstClr>
                          </a:outerShdw>
                        </a:effectLst>
                        <a:latin typeface="Cambria Math" panose="02040503050406030204" pitchFamily="18" charset="0"/>
                      </a:rPr>
                      <m:t>sec</m:t>
                    </m:r>
                    <m:r>
                      <a:rPr lang="ja-JP" altLang="en-US" i="1" dirty="0">
                        <a:effectLst>
                          <a:outerShdw blurRad="50800" dist="38100" dir="2700000" algn="tl" rotWithShape="0">
                            <a:prstClr val="black">
                              <a:alpha val="40000"/>
                            </a:prstClr>
                          </a:outerShdw>
                        </a:effectLst>
                        <a:latin typeface="Cambria Math" panose="02040503050406030204" pitchFamily="18" charset="0"/>
                      </a:rPr>
                      <m:t>］</m:t>
                    </m:r>
                    <m:r>
                      <a:rPr lang="en-US" altLang="ja-JP" i="1">
                        <a:effectLst>
                          <a:outerShdw blurRad="50800" dist="38100" dir="2700000" algn="tl" rotWithShape="0">
                            <a:prstClr val="black">
                              <a:alpha val="40000"/>
                            </a:prstClr>
                          </a:outerShdw>
                        </a:effectLst>
                        <a:latin typeface="Cambria Math" panose="02040503050406030204" pitchFamily="18" charset="0"/>
                      </a:rPr>
                      <m:t>𝑪</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𝒄</m:t>
                    </m:r>
                    <m:r>
                      <a:rPr lang="en-US" altLang="ja-JP" i="1">
                        <a:effectLst>
                          <a:outerShdw blurRad="50800" dist="38100" dir="2700000" algn="tl" rotWithShape="0">
                            <a:prstClr val="black">
                              <a:alpha val="40000"/>
                            </a:prstClr>
                          </a:outerShdw>
                        </a:effectLst>
                        <a:latin typeface="Cambria Math" panose="02040503050406030204" pitchFamily="18" charset="0"/>
                      </a:rPr>
                      <m:t> =</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𝑻</m:t>
                    </m:r>
                    <m:r>
                      <a:rPr lang="en-US" altLang="ja-JP" b="1" i="1" smtClean="0">
                        <a:effectLst>
                          <a:outerShdw blurRad="50800" dist="38100" dir="2700000" algn="tl" rotWithShape="0">
                            <a:prstClr val="black">
                              <a:alpha val="40000"/>
                            </a:prstClr>
                          </a:outerShdw>
                        </a:effectLst>
                        <a:latin typeface="Cambria Math" panose="02040503050406030204" pitchFamily="18" charset="0"/>
                      </a:rPr>
                      <m:t>/</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𝒅</m:t>
                    </m:r>
                  </m:oMath>
                </a14:m>
                <a:endParaRPr lang="en-US" altLang="ja-JP" dirty="0" smtClean="0">
                  <a:effectLst>
                    <a:outerShdw blurRad="50800" dist="38100" dir="2700000" algn="tl" rotWithShape="0">
                      <a:prstClr val="black">
                        <a:alpha val="40000"/>
                      </a:prstClr>
                    </a:outerShdw>
                  </a:effectLst>
                </a:endParaRPr>
              </a:p>
              <a:p>
                <a:pPr lvl="2">
                  <a:tabLst>
                    <a:tab pos="7172325" algn="l"/>
                  </a:tabLst>
                </a:pPr>
                <a14:m>
                  <m:oMath xmlns:m="http://schemas.openxmlformats.org/officeDocument/2006/math">
                    <m:r>
                      <a:rPr lang="en-US" altLang="ja-JP" b="1" i="1" smtClean="0">
                        <a:effectLst>
                          <a:outerShdw blurRad="50800" dist="38100" dir="2700000" algn="tl" rotWithShape="0">
                            <a:prstClr val="black">
                              <a:alpha val="40000"/>
                            </a:prstClr>
                          </a:outerShdw>
                        </a:effectLst>
                        <a:latin typeface="Cambria Math" panose="02040503050406030204" pitchFamily="18" charset="0"/>
                      </a:rPr>
                      <m:t>𝑻</m:t>
                    </m:r>
                    <m:r>
                      <a:rPr lang="en-US" altLang="ja-JP" b="1" i="1" smtClean="0">
                        <a:effectLst>
                          <a:outerShdw blurRad="50800" dist="38100" dir="2700000" algn="tl" rotWithShape="0">
                            <a:prstClr val="black">
                              <a:alpha val="40000"/>
                            </a:prstClr>
                          </a:outerShdw>
                        </a:effectLst>
                        <a:latin typeface="Cambria Math" panose="02040503050406030204" pitchFamily="18" charset="0"/>
                      </a:rPr>
                      <m:t> :</m:t>
                    </m:r>
                    <m:r>
                      <a:rPr lang="ja-JP" altLang="en-US" i="1">
                        <a:effectLst>
                          <a:outerShdw blurRad="50800" dist="38100" dir="2700000" algn="tl" rotWithShape="0">
                            <a:prstClr val="black">
                              <a:alpha val="40000"/>
                            </a:prstClr>
                          </a:outerShdw>
                        </a:effectLst>
                        <a:latin typeface="Cambria Math" panose="02040503050406030204" pitchFamily="18" charset="0"/>
                      </a:rPr>
                      <m:t>通信速度</m:t>
                    </m:r>
                  </m:oMath>
                </a14:m>
                <a:endParaRPr lang="en-US" altLang="ja-JP" dirty="0">
                  <a:effectLst>
                    <a:outerShdw blurRad="50800" dist="38100" dir="2700000" algn="tl" rotWithShape="0">
                      <a:prstClr val="black">
                        <a:alpha val="40000"/>
                      </a:prstClr>
                    </a:outerShdw>
                  </a:effectLst>
                </a:endParaRPr>
              </a:p>
              <a:p>
                <a:pPr lvl="2">
                  <a:tabLst>
                    <a:tab pos="7172325" algn="l"/>
                  </a:tabLst>
                </a:pPr>
                <a14:m>
                  <m:oMath xmlns:m="http://schemas.openxmlformats.org/officeDocument/2006/math">
                    <m:r>
                      <a:rPr lang="en-US" altLang="ja-JP" b="1" i="1" smtClean="0">
                        <a:effectLst>
                          <a:outerShdw blurRad="50800" dist="38100" dir="2700000" algn="tl" rotWithShape="0">
                            <a:prstClr val="black">
                              <a:alpha val="40000"/>
                            </a:prstClr>
                          </a:outerShdw>
                        </a:effectLst>
                        <a:latin typeface="Cambria Math" panose="02040503050406030204" pitchFamily="18" charset="0"/>
                      </a:rPr>
                      <m:t>𝒅</m:t>
                    </m:r>
                    <m:r>
                      <a:rPr lang="en-US" altLang="ja-JP" b="1" i="1" smtClean="0">
                        <a:effectLst>
                          <a:outerShdw blurRad="50800" dist="38100" dir="2700000" algn="tl" rotWithShape="0">
                            <a:prstClr val="black">
                              <a:alpha val="40000"/>
                            </a:prstClr>
                          </a:outerShdw>
                        </a:effectLst>
                        <a:latin typeface="Cambria Math" panose="02040503050406030204" pitchFamily="18" charset="0"/>
                      </a:rPr>
                      <m:t> :</m:t>
                    </m:r>
                    <m:r>
                      <a:rPr lang="en-US" altLang="ja-JP" b="1" i="1" smtClean="0">
                        <a:effectLst>
                          <a:outerShdw blurRad="50800" dist="38100" dir="2700000" algn="tl" rotWithShape="0">
                            <a:prstClr val="black">
                              <a:alpha val="40000"/>
                            </a:prstClr>
                          </a:outerShdw>
                        </a:effectLst>
                        <a:latin typeface="Cambria Math" panose="02040503050406030204" pitchFamily="18" charset="0"/>
                      </a:rPr>
                      <m:t>𝟏𝟐𝟎𝟎𝟎</m:t>
                    </m:r>
                    <m:r>
                      <a:rPr lang="en-US" altLang="ja-JP" b="0" i="0" smtClean="0">
                        <a:effectLst>
                          <a:outerShdw blurRad="50800" dist="38100" dir="2700000" algn="tl" rotWithShape="0">
                            <a:prstClr val="black">
                              <a:alpha val="40000"/>
                            </a:prstClr>
                          </a:outerShdw>
                        </a:effectLst>
                        <a:latin typeface="Cambria Math" panose="02040503050406030204" pitchFamily="18" charset="0"/>
                      </a:rPr>
                      <m:t> </m:t>
                    </m:r>
                    <m:d>
                      <m:dPr>
                        <m:begChr m:val="["/>
                        <m:endChr m:val="]"/>
                        <m:ctrlPr>
                          <a:rPr lang="en-US" altLang="ja-JP" b="0" i="1">
                            <a:effectLst>
                              <a:outerShdw blurRad="50800" dist="38100" dir="2700000" algn="tl" rotWithShape="0">
                                <a:prstClr val="black">
                                  <a:alpha val="40000"/>
                                </a:prstClr>
                              </a:outerShdw>
                            </a:effectLst>
                            <a:latin typeface="Cambria Math" panose="02040503050406030204" pitchFamily="18" charset="0"/>
                          </a:rPr>
                        </m:ctrlPr>
                      </m:dPr>
                      <m:e>
                        <m:r>
                          <m:rPr>
                            <m:sty m:val="p"/>
                          </m:rPr>
                          <a:rPr lang="en-US" altLang="ja-JP" b="0">
                            <a:effectLst>
                              <a:outerShdw blurRad="50800" dist="38100" dir="2700000" algn="tl" rotWithShape="0">
                                <a:prstClr val="black">
                                  <a:alpha val="40000"/>
                                </a:prstClr>
                              </a:outerShdw>
                            </a:effectLst>
                            <a:latin typeface="Cambria Math" panose="02040503050406030204" pitchFamily="18" charset="0"/>
                          </a:rPr>
                          <m:t>bit</m:t>
                        </m:r>
                      </m:e>
                    </m:d>
                    <m:r>
                      <a:rPr lang="en-US" altLang="ja-JP" b="0" i="1" smtClean="0">
                        <a:effectLst>
                          <a:outerShdw blurRad="50800" dist="38100" dir="2700000" algn="tl" rotWithShape="0">
                            <a:prstClr val="black">
                              <a:alpha val="40000"/>
                            </a:prstClr>
                          </a:outerShdw>
                        </a:effectLst>
                        <a:latin typeface="Cambria Math" panose="02040503050406030204" pitchFamily="18" charset="0"/>
                      </a:rPr>
                      <m:t> </m:t>
                    </m:r>
                    <m:r>
                      <a:rPr lang="ja-JP" altLang="en-US" i="1">
                        <a:effectLst>
                          <a:outerShdw blurRad="50800" dist="38100" dir="2700000" algn="tl" rotWithShape="0">
                            <a:prstClr val="black">
                              <a:alpha val="40000"/>
                            </a:prstClr>
                          </a:outerShdw>
                        </a:effectLst>
                        <a:latin typeface="Cambria Math" panose="02040503050406030204" pitchFamily="18" charset="0"/>
                      </a:rPr>
                      <m:t>画像データ</m:t>
                    </m:r>
                    <m:r>
                      <a:rPr lang="en-US" altLang="ja-JP" b="0" i="0" smtClean="0">
                        <a:effectLst>
                          <a:outerShdw blurRad="50800" dist="38100" dir="2700000" algn="tl" rotWithShape="0">
                            <a:prstClr val="black">
                              <a:alpha val="40000"/>
                            </a:prstClr>
                          </a:outerShdw>
                        </a:effectLst>
                        <a:latin typeface="Cambria Math" panose="02040503050406030204" pitchFamily="18" charset="0"/>
                      </a:rPr>
                      <m:t>(</m:t>
                    </m:r>
                    <m:r>
                      <m:rPr>
                        <m:sty m:val="p"/>
                      </m:rPr>
                      <a:rPr lang="en-US" altLang="ja-JP" b="0" i="0" smtClean="0">
                        <a:effectLst>
                          <a:outerShdw blurRad="50800" dist="38100" dir="2700000" algn="tl" rotWithShape="0">
                            <a:prstClr val="black">
                              <a:alpha val="40000"/>
                            </a:prstClr>
                          </a:outerShdw>
                        </a:effectLst>
                        <a:latin typeface="Cambria Math" panose="02040503050406030204" pitchFamily="18" charset="0"/>
                      </a:rPr>
                      <m:t>SQCIF</m:t>
                    </m:r>
                    <m:r>
                      <a:rPr lang="en-US" altLang="ja-JP" b="0" i="0" smtClean="0">
                        <a:effectLst>
                          <a:outerShdw blurRad="50800" dist="38100" dir="2700000" algn="tl" rotWithShape="0">
                            <a:prstClr val="black">
                              <a:alpha val="40000"/>
                            </a:prstClr>
                          </a:outerShdw>
                        </a:effectLst>
                        <a:latin typeface="Cambria Math" panose="02040503050406030204" pitchFamily="18" charset="0"/>
                      </a:rPr>
                      <m:t>, </m:t>
                    </m:r>
                    <m:r>
                      <m:rPr>
                        <m:sty m:val="p"/>
                      </m:rPr>
                      <a:rPr lang="en-US" altLang="ja-JP" b="0" i="0" smtClean="0">
                        <a:effectLst>
                          <a:outerShdw blurRad="50800" dist="38100" dir="2700000" algn="tl" rotWithShape="0">
                            <a:prstClr val="black">
                              <a:alpha val="40000"/>
                            </a:prstClr>
                          </a:outerShdw>
                        </a:effectLst>
                        <a:latin typeface="Cambria Math" panose="02040503050406030204" pitchFamily="18" charset="0"/>
                      </a:rPr>
                      <m:t>GS</m:t>
                    </m:r>
                    <m:r>
                      <a:rPr lang="en-US" altLang="ja-JP" b="0" i="0" smtClean="0">
                        <a:effectLst>
                          <a:outerShdw blurRad="50800" dist="38100" dir="2700000" algn="tl" rotWithShape="0">
                            <a:prstClr val="black">
                              <a:alpha val="40000"/>
                            </a:prstClr>
                          </a:outerShdw>
                        </a:effectLst>
                        <a:latin typeface="Cambria Math" panose="02040503050406030204" pitchFamily="18" charset="0"/>
                      </a:rPr>
                      <m:t>)</m:t>
                    </m:r>
                  </m:oMath>
                </a14:m>
                <a:endParaRPr lang="en-US" altLang="ja-JP" dirty="0">
                  <a:effectLst>
                    <a:outerShdw blurRad="50800" dist="38100" dir="2700000" algn="tl" rotWithShape="0">
                      <a:prstClr val="black">
                        <a:alpha val="40000"/>
                      </a:prstClr>
                    </a:outerShdw>
                  </a:effectLst>
                </a:endParaRPr>
              </a:p>
              <a:p>
                <a:pPr>
                  <a:tabLst>
                    <a:tab pos="7172325" algn="l"/>
                  </a:tabLst>
                </a:pPr>
                <a:endParaRPr kumimoji="1" lang="en-US" altLang="ja-JP" dirty="0" smtClean="0">
                  <a:effectLst>
                    <a:outerShdw blurRad="50800" dist="38100" dir="2700000" algn="tl" rotWithShape="0">
                      <a:prstClr val="black">
                        <a:alpha val="40000"/>
                      </a:prstClr>
                    </a:outerShdw>
                  </a:effectLst>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205" t="-1961"/>
                </a:stretch>
              </a:blipFill>
              <a:effectLst/>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2019/2/19</a:t>
            </a:r>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pPr/>
              <a:t>40</a:t>
            </a:fld>
            <a:endParaRPr kumimoji="1" lang="ja-JP" altLang="en-US" dirty="0"/>
          </a:p>
        </p:txBody>
      </p:sp>
    </p:spTree>
    <p:extLst>
      <p:ext uri="{BB962C8B-B14F-4D97-AF65-F5344CB8AC3E}">
        <p14:creationId xmlns:p14="http://schemas.microsoft.com/office/powerpoint/2010/main" val="425996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3186" y="1825624"/>
            <a:ext cx="8897628" cy="4351338"/>
          </a:xfrm>
          <a:effectLst/>
        </p:spPr>
        <p:txBody>
          <a:bodyPr>
            <a:normAutofit/>
          </a:bodyPr>
          <a:lstStyle/>
          <a:p>
            <a:pPr marL="0" indent="0" algn="ctr">
              <a:buNone/>
            </a:pPr>
            <a:r>
              <a:rPr lang="ja-JP" altLang="en-US" dirty="0">
                <a:effectLst>
                  <a:outerShdw blurRad="50800" dist="38100" dir="2700000" algn="tl" rotWithShape="0">
                    <a:prstClr val="black">
                      <a:alpha val="40000"/>
                    </a:prstClr>
                  </a:outerShdw>
                </a:effectLst>
              </a:rPr>
              <a:t>少子高齢化社会に適した家庭ごみ収集方式が導入されつつある</a:t>
            </a:r>
            <a:endParaRPr lang="en-US" altLang="ja-JP" dirty="0">
              <a:effectLst>
                <a:outerShdw blurRad="50800" dist="38100" dir="2700000" algn="tl" rotWithShape="0">
                  <a:prstClr val="black">
                    <a:alpha val="40000"/>
                  </a:prstClr>
                </a:outerShdw>
              </a:effectLst>
            </a:endParaRPr>
          </a:p>
          <a:p>
            <a:pPr marL="0" indent="0" algn="ctr">
              <a:buNone/>
            </a:pPr>
            <a:endParaRPr lang="en-US" altLang="ja-JP" sz="2400" b="1" dirty="0">
              <a:solidFill>
                <a:schemeClr val="tx1">
                  <a:lumMod val="65000"/>
                  <a:lumOff val="35000"/>
                </a:schemeClr>
              </a:solidFill>
            </a:endParaRPr>
          </a:p>
          <a:p>
            <a:pPr marL="0" indent="0" algn="ctr">
              <a:buNone/>
            </a:pPr>
            <a:endParaRPr lang="en-US" altLang="ja-JP" sz="2400" b="1" dirty="0" smtClean="0">
              <a:solidFill>
                <a:schemeClr val="tx1">
                  <a:lumMod val="65000"/>
                  <a:lumOff val="35000"/>
                </a:schemeClr>
              </a:solidFill>
            </a:endParaRPr>
          </a:p>
          <a:p>
            <a:pPr marL="0" indent="0" algn="ctr">
              <a:buNone/>
            </a:pPr>
            <a:endParaRPr lang="en-US" altLang="ja-JP" sz="2400" b="1" dirty="0">
              <a:solidFill>
                <a:schemeClr val="tx1">
                  <a:lumMod val="65000"/>
                  <a:lumOff val="35000"/>
                </a:schemeClr>
              </a:solidFill>
            </a:endParaRPr>
          </a:p>
          <a:p>
            <a:pPr marL="0" indent="0" algn="ctr">
              <a:buNone/>
            </a:pPr>
            <a:endParaRPr lang="en-US" altLang="ja-JP" sz="2400" b="1" dirty="0" smtClean="0">
              <a:solidFill>
                <a:schemeClr val="tx1">
                  <a:lumMod val="65000"/>
                  <a:lumOff val="35000"/>
                </a:schemeClr>
              </a:solidFill>
            </a:endParaRPr>
          </a:p>
          <a:p>
            <a:pPr marL="0" indent="0" algn="ctr">
              <a:buNone/>
            </a:pPr>
            <a:endParaRPr lang="en-US" altLang="ja-JP" sz="2400" b="1" dirty="0">
              <a:solidFill>
                <a:schemeClr val="tx1">
                  <a:lumMod val="65000"/>
                  <a:lumOff val="35000"/>
                </a:schemeClr>
              </a:solidFill>
            </a:endParaRPr>
          </a:p>
          <a:p>
            <a:pPr marL="0" indent="0" algn="ctr">
              <a:buNone/>
            </a:pPr>
            <a:endParaRPr lang="en-US" altLang="ja-JP" sz="2400" b="1" dirty="0" smtClean="0">
              <a:solidFill>
                <a:schemeClr val="tx1">
                  <a:lumMod val="65000"/>
                  <a:lumOff val="35000"/>
                </a:schemeClr>
              </a:solidFill>
            </a:endParaRPr>
          </a:p>
          <a:p>
            <a:pPr marL="0" indent="0" algn="ctr">
              <a:buNone/>
            </a:pPr>
            <a:r>
              <a:rPr lang="ja-JP" altLang="en-US" dirty="0">
                <a:solidFill>
                  <a:schemeClr val="accent6"/>
                </a:solidFill>
                <a:effectLst>
                  <a:outerShdw blurRad="50800" dist="38100" dir="2700000" algn="tl" rotWithShape="0">
                    <a:prstClr val="black">
                      <a:alpha val="40000"/>
                    </a:prstClr>
                  </a:outerShdw>
                </a:effectLst>
              </a:rPr>
              <a:t>高齢者・</a:t>
            </a:r>
            <a:r>
              <a:rPr lang="ja-JP" altLang="en-US" dirty="0" smtClean="0">
                <a:solidFill>
                  <a:schemeClr val="accent6"/>
                </a:solidFill>
                <a:effectLst>
                  <a:outerShdw blurRad="50800" dist="38100" dir="2700000" algn="tl" rotWithShape="0">
                    <a:prstClr val="black">
                      <a:alpha val="40000"/>
                    </a:prstClr>
                  </a:outerShdw>
                </a:effectLst>
              </a:rPr>
              <a:t>障碍者のみ戸別収集</a:t>
            </a:r>
          </a:p>
          <a:p>
            <a:pPr marL="0" indent="0" algn="ctr">
              <a:buNone/>
            </a:pPr>
            <a:r>
              <a:rPr lang="ja-JP" altLang="en-US" sz="2400" b="1" dirty="0" smtClean="0">
                <a:solidFill>
                  <a:srgbClr val="FF9900"/>
                </a:solidFill>
                <a:effectLst>
                  <a:outerShdw blurRad="50800" dist="38100" dir="2700000" algn="tl" rotWithShape="0">
                    <a:prstClr val="black">
                      <a:alpha val="40000"/>
                    </a:prstClr>
                  </a:outerShdw>
                </a:effectLst>
              </a:rPr>
              <a:t>少子高齢化に伴い戸別収集の世帯数が増加</a:t>
            </a:r>
            <a:endParaRPr lang="en-US" altLang="ja-JP" sz="2400" b="1" dirty="0" smtClean="0">
              <a:solidFill>
                <a:schemeClr val="tx1">
                  <a:lumMod val="65000"/>
                  <a:lumOff val="35000"/>
                </a:schemeClr>
              </a:solidFill>
              <a:effectLst>
                <a:outerShdw blurRad="50800" dist="38100" dir="2700000" algn="tl" rotWithShape="0">
                  <a:prstClr val="black">
                    <a:alpha val="40000"/>
                  </a:prstClr>
                </a:outerShdw>
              </a:effectLst>
            </a:endParaRPr>
          </a:p>
        </p:txBody>
      </p:sp>
      <p:pic>
        <p:nvPicPr>
          <p:cNvPr id="11" name="図 10"/>
          <p:cNvPicPr>
            <a:picLocks noChangeAspect="1"/>
          </p:cNvPicPr>
          <p:nvPr/>
        </p:nvPicPr>
        <p:blipFill rotWithShape="1">
          <a:blip r:embed="rId2" cstate="print">
            <a:extLst>
              <a:ext uri="{28A0092B-C50C-407E-A947-70E740481C1C}">
                <a14:useLocalDpi xmlns:a14="http://schemas.microsoft.com/office/drawing/2010/main" val="0"/>
              </a:ext>
            </a:extLst>
          </a:blip>
          <a:srcRect l="35984"/>
          <a:stretch/>
        </p:blipFill>
        <p:spPr>
          <a:xfrm>
            <a:off x="7486650" y="4510386"/>
            <a:ext cx="1657350" cy="1860947"/>
          </a:xfrm>
          <a:prstGeom prst="rect">
            <a:avLst/>
          </a:prstGeom>
          <a:ln>
            <a:noFill/>
          </a:ln>
          <a:effectLst>
            <a:softEdge rad="112500"/>
          </a:effectLst>
        </p:spPr>
      </p:pic>
      <p:pic>
        <p:nvPicPr>
          <p:cNvPr id="12" name="Picture 2" descr="é¢é£ç»å"/>
          <p:cNvPicPr>
            <a:picLocks noChangeAspect="1" noChangeArrowheads="1"/>
          </p:cNvPicPr>
          <p:nvPr/>
        </p:nvPicPr>
        <p:blipFill>
          <a:blip r:embed="rId3" cstate="print">
            <a:grayscl/>
            <a:extLst>
              <a:ext uri="{BEBA8EAE-BF5A-486C-A8C5-ECC9F3942E4B}">
                <a14:imgProps xmlns:a14="http://schemas.microsoft.com/office/drawing/2010/main">
                  <a14:imgLayer r:embed="rId4">
                    <a14:imgEffect>
                      <a14:artisticPhotocopy/>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304886" y="4381656"/>
            <a:ext cx="568356" cy="50746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t>研究</a:t>
            </a:r>
            <a:r>
              <a:rPr lang="ja-JP" altLang="en-US" dirty="0"/>
              <a:t>背景</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5</a:t>
            </a:fld>
            <a:endParaRPr kumimoji="1" lang="ja-JP" altLang="en-US" dirty="0"/>
          </a:p>
        </p:txBody>
      </p:sp>
      <p:sp>
        <p:nvSpPr>
          <p:cNvPr id="7" name="角丸四角形 6"/>
          <p:cNvSpPr/>
          <p:nvPr/>
        </p:nvSpPr>
        <p:spPr>
          <a:xfrm>
            <a:off x="123186" y="2489813"/>
            <a:ext cx="4397026" cy="929727"/>
          </a:xfrm>
          <a:prstGeom prst="roundRect">
            <a:avLst/>
          </a:prstGeom>
          <a:noFill/>
          <a:ln w="19050">
            <a:solidFill>
              <a:srgbClr val="FF9900"/>
            </a:solidFill>
          </a:ln>
          <a:effectLst>
            <a:glow>
              <a:schemeClr val="accent2">
                <a:satMod val="175000"/>
              </a:schemeClr>
            </a:glow>
            <a:softEdge rad="0"/>
          </a:effectLst>
          <a:scene3d>
            <a:camera prst="orthographicFront"/>
            <a:lightRig rig="threePt" dir="t"/>
          </a:scene3d>
          <a:sp3d prstMaterial="matte">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rgbClr val="FF9900"/>
                </a:solidFill>
                <a:effectLst>
                  <a:outerShdw blurRad="50800" dist="38100" dir="2700000" algn="tl" rotWithShape="0">
                    <a:prstClr val="black">
                      <a:alpha val="40000"/>
                    </a:prstClr>
                  </a:outerShdw>
                </a:effectLst>
                <a:latin typeface="+mn-ea"/>
              </a:rPr>
              <a:t>ごみステーション方式</a:t>
            </a:r>
            <a:endParaRPr kumimoji="1" lang="en-US" altLang="ja-JP" sz="2000" b="1" dirty="0" smtClean="0">
              <a:solidFill>
                <a:srgbClr val="FF9900"/>
              </a:solidFill>
              <a:effectLst>
                <a:outerShdw blurRad="50800" dist="38100" dir="2700000" algn="tl" rotWithShape="0">
                  <a:prstClr val="black">
                    <a:alpha val="40000"/>
                  </a:prstClr>
                </a:outerShdw>
              </a:effectLst>
              <a:latin typeface="+mn-ea"/>
            </a:endParaRPr>
          </a:p>
          <a:p>
            <a:pPr algn="ctr"/>
            <a:endParaRPr kumimoji="1" lang="en-US" altLang="ja-JP" sz="800" b="1" dirty="0" smtClean="0">
              <a:solidFill>
                <a:schemeClr val="tx1">
                  <a:lumMod val="75000"/>
                  <a:lumOff val="25000"/>
                </a:schemeClr>
              </a:solidFill>
              <a:effectLst>
                <a:outerShdw blurRad="50800" dist="38100" dir="2700000" algn="tl" rotWithShape="0">
                  <a:prstClr val="black">
                    <a:alpha val="40000"/>
                  </a:prstClr>
                </a:outerShdw>
              </a:effectLst>
              <a:latin typeface="メイリオ" panose="020B0604030504040204" pitchFamily="50" charset="-128"/>
              <a:ea typeface="メイリオ" panose="020B0604030504040204" pitchFamily="50" charset="-128"/>
            </a:endParaRPr>
          </a:p>
          <a:p>
            <a:pPr algn="ctr"/>
            <a:r>
              <a:rPr kumimoji="1" lang="ja-JP" altLang="en-US" sz="2000" b="1" dirty="0" smtClean="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高齢者・障</a:t>
            </a:r>
            <a:r>
              <a:rPr kumimoji="1" lang="ja-JP" altLang="en-US" sz="2000" b="1" dirty="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碍</a:t>
            </a:r>
            <a:r>
              <a:rPr kumimoji="1" lang="ja-JP" altLang="en-US" sz="2000" b="1" dirty="0" smtClean="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者のごみ出し支援</a:t>
            </a:r>
            <a:endParaRPr kumimoji="1" lang="ja-JP" altLang="en-US" sz="2000" b="1" dirty="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endParaRPr>
          </a:p>
        </p:txBody>
      </p:sp>
      <p:sp>
        <p:nvSpPr>
          <p:cNvPr id="8" name="角丸四角形 7"/>
          <p:cNvSpPr/>
          <p:nvPr/>
        </p:nvSpPr>
        <p:spPr>
          <a:xfrm>
            <a:off x="4633509" y="2489813"/>
            <a:ext cx="4387305" cy="934706"/>
          </a:xfrm>
          <a:prstGeom prst="roundRect">
            <a:avLst/>
          </a:prstGeom>
          <a:noFill/>
          <a:ln w="19050">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rgbClr val="FF9900"/>
                </a:solidFill>
                <a:effectLst>
                  <a:outerShdw blurRad="50800" dist="38100" dir="2700000" algn="tl" rotWithShape="0">
                    <a:prstClr val="black">
                      <a:alpha val="40000"/>
                    </a:prstClr>
                  </a:outerShdw>
                </a:effectLst>
                <a:latin typeface="+mn-ea"/>
              </a:rPr>
              <a:t>戸別収集方式</a:t>
            </a:r>
            <a:endParaRPr kumimoji="1" lang="en-US" altLang="ja-JP" sz="2000" b="1" dirty="0" smtClean="0">
              <a:solidFill>
                <a:srgbClr val="FF9900"/>
              </a:solidFill>
              <a:effectLst>
                <a:outerShdw blurRad="50800" dist="38100" dir="2700000" algn="tl" rotWithShape="0">
                  <a:prstClr val="black">
                    <a:alpha val="40000"/>
                  </a:prstClr>
                </a:outerShdw>
              </a:effectLst>
              <a:latin typeface="+mn-ea"/>
            </a:endParaRPr>
          </a:p>
          <a:p>
            <a:pPr algn="ctr"/>
            <a:endParaRPr kumimoji="1" lang="en-US" altLang="ja-JP" sz="800" b="1" dirty="0">
              <a:solidFill>
                <a:srgbClr val="FF9900"/>
              </a:solidFill>
              <a:latin typeface="+mn-ea"/>
            </a:endParaRPr>
          </a:p>
          <a:p>
            <a:pPr algn="ctr"/>
            <a:r>
              <a:rPr kumimoji="1" lang="ja-JP" altLang="en-US" sz="2000" b="1" dirty="0" smtClean="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収集効率の向上</a:t>
            </a:r>
            <a:endParaRPr kumimoji="1" lang="ja-JP" altLang="en-US" sz="2000" b="1" dirty="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endParaRPr>
          </a:p>
        </p:txBody>
      </p:sp>
      <p:sp>
        <p:nvSpPr>
          <p:cNvPr id="9" name="角丸四角形 8"/>
          <p:cNvSpPr/>
          <p:nvPr/>
        </p:nvSpPr>
        <p:spPr>
          <a:xfrm>
            <a:off x="123186" y="3524511"/>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chemeClr val="bg1"/>
                </a:solidFill>
                <a:effectLst>
                  <a:outerShdw blurRad="50800" dist="38100" dir="2700000" algn="tl" rotWithShape="0">
                    <a:prstClr val="black">
                      <a:alpha val="40000"/>
                    </a:prstClr>
                  </a:outerShdw>
                </a:effectLst>
                <a:latin typeface="+mn-ea"/>
              </a:rPr>
              <a:t>ハイブリッド </a:t>
            </a:r>
            <a:r>
              <a:rPr kumimoji="1" lang="en-US" altLang="ja-JP" sz="2000" b="1" dirty="0" smtClean="0">
                <a:solidFill>
                  <a:schemeClr val="bg1"/>
                </a:solidFill>
                <a:effectLst>
                  <a:outerShdw blurRad="50800" dist="38100" dir="2700000" algn="tl" rotWithShape="0">
                    <a:prstClr val="black">
                      <a:alpha val="40000"/>
                    </a:prstClr>
                  </a:outerShdw>
                </a:effectLst>
                <a:latin typeface="+mn-ea"/>
              </a:rPr>
              <a:t>(</a:t>
            </a:r>
            <a:r>
              <a:rPr kumimoji="1" lang="ja-JP" altLang="en-US" sz="2000" b="1" dirty="0" smtClean="0">
                <a:solidFill>
                  <a:schemeClr val="bg1"/>
                </a:solidFill>
                <a:effectLst>
                  <a:outerShdw blurRad="50800" dist="38100" dir="2700000" algn="tl" rotWithShape="0">
                    <a:prstClr val="black">
                      <a:alpha val="40000"/>
                    </a:prstClr>
                  </a:outerShdw>
                </a:effectLst>
                <a:latin typeface="+mn-ea"/>
              </a:rPr>
              <a:t>ごみステーション＋戸別収集</a:t>
            </a:r>
            <a:r>
              <a:rPr kumimoji="1" lang="en-US" altLang="ja-JP" sz="2000" b="1" dirty="0" smtClean="0">
                <a:solidFill>
                  <a:schemeClr val="bg1"/>
                </a:solidFill>
                <a:effectLst>
                  <a:outerShdw blurRad="50800" dist="38100" dir="2700000" algn="tl" rotWithShape="0">
                    <a:prstClr val="black">
                      <a:alpha val="40000"/>
                    </a:prstClr>
                  </a:outerShdw>
                </a:effectLst>
                <a:latin typeface="+mn-ea"/>
              </a:rPr>
              <a:t>)</a:t>
            </a:r>
            <a:r>
              <a:rPr kumimoji="1" lang="ja-JP" altLang="en-US" sz="2000" b="1" dirty="0" smtClean="0">
                <a:solidFill>
                  <a:schemeClr val="bg1"/>
                </a:solidFill>
                <a:effectLst>
                  <a:outerShdw blurRad="50800" dist="38100" dir="2700000" algn="tl" rotWithShape="0">
                    <a:prstClr val="black">
                      <a:alpha val="40000"/>
                    </a:prstClr>
                  </a:outerShdw>
                </a:effectLst>
                <a:latin typeface="+mn-ea"/>
              </a:rPr>
              <a:t> 方式</a:t>
            </a:r>
            <a:endParaRPr kumimoji="1" lang="en-US" altLang="ja-JP" sz="2000" b="1" dirty="0" smtClean="0">
              <a:solidFill>
                <a:schemeClr val="bg1"/>
              </a:solidFill>
              <a:effectLst>
                <a:outerShdw blurRad="50800" dist="38100" dir="2700000" algn="tl" rotWithShape="0">
                  <a:prstClr val="black">
                    <a:alpha val="40000"/>
                  </a:prstClr>
                </a:outerShdw>
              </a:effectLst>
              <a:latin typeface="+mn-ea"/>
            </a:endParaRPr>
          </a:p>
          <a:p>
            <a:pPr algn="ctr"/>
            <a:endParaRPr kumimoji="1" lang="en-US" altLang="ja-JP" sz="800" b="1" dirty="0" smtClean="0">
              <a:solidFill>
                <a:schemeClr val="bg1"/>
              </a:solidFill>
              <a:effectLst>
                <a:outerShdw blurRad="50800" dist="38100" dir="2700000" algn="tl" rotWithShape="0">
                  <a:prstClr val="black">
                    <a:alpha val="40000"/>
                  </a:prstClr>
                </a:outerShdw>
              </a:effectLst>
              <a:latin typeface="+mn-ea"/>
            </a:endParaRPr>
          </a:p>
          <a:p>
            <a:pPr algn="ctr"/>
            <a:r>
              <a:rPr kumimoji="1" lang="ja-JP" altLang="en-US" sz="2000" b="1" dirty="0">
                <a:solidFill>
                  <a:schemeClr val="bg1"/>
                </a:solidFill>
                <a:effectLst>
                  <a:outerShdw blurRad="50800" dist="38100" dir="2700000" algn="tl" rotWithShape="0">
                    <a:prstClr val="black">
                      <a:alpha val="40000"/>
                    </a:prstClr>
                  </a:outerShdw>
                </a:effectLst>
                <a:latin typeface="+mn-ea"/>
              </a:rPr>
              <a:t>戸別収集の世帯数増加に伴い、収集効率の向上が</a:t>
            </a:r>
            <a:r>
              <a:rPr kumimoji="1" lang="ja-JP" altLang="en-US" sz="2000" b="1" dirty="0" smtClean="0">
                <a:solidFill>
                  <a:schemeClr val="bg1"/>
                </a:solidFill>
                <a:effectLst>
                  <a:outerShdw blurRad="50800" dist="38100" dir="2700000" algn="tl" rotWithShape="0">
                    <a:prstClr val="black">
                      <a:alpha val="40000"/>
                    </a:prstClr>
                  </a:outerShdw>
                </a:effectLst>
                <a:latin typeface="+mn-ea"/>
              </a:rPr>
              <a:t>課題</a:t>
            </a:r>
            <a:endParaRPr kumimoji="1" lang="ja-JP" altLang="en-US" sz="2000" b="1" dirty="0">
              <a:solidFill>
                <a:schemeClr val="bg1"/>
              </a:solidFill>
              <a:effectLst>
                <a:outerShdw blurRad="50800" dist="38100" dir="2700000" algn="tl" rotWithShape="0">
                  <a:prstClr val="black">
                    <a:alpha val="40000"/>
                  </a:prstClr>
                </a:outerShdw>
              </a:effectLst>
              <a:latin typeface="+mn-ea"/>
            </a:endParaRPr>
          </a:p>
        </p:txBody>
      </p:sp>
      <p:pic>
        <p:nvPicPr>
          <p:cNvPr id="13" name="図 12"/>
          <p:cNvPicPr>
            <a:picLocks noChangeAspect="1"/>
          </p:cNvPicPr>
          <p:nvPr/>
        </p:nvPicPr>
        <p:blipFill>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artisticFilmGrain/>
                    </a14:imgEffect>
                  </a14:imgLayer>
                </a14:imgProps>
              </a:ext>
              <a:ext uri="{28A0092B-C50C-407E-A947-70E740481C1C}">
                <a14:useLocalDpi xmlns:a14="http://schemas.microsoft.com/office/drawing/2010/main" val="0"/>
              </a:ext>
            </a:extLst>
          </a:blip>
          <a:stretch>
            <a:fillRect/>
          </a:stretch>
        </p:blipFill>
        <p:spPr>
          <a:xfrm>
            <a:off x="9452461" y="3134298"/>
            <a:ext cx="841562" cy="841562"/>
          </a:xfrm>
          <a:prstGeom prst="rect">
            <a:avLst/>
          </a:prstGeom>
        </p:spPr>
      </p:pic>
      <p:sp>
        <p:nvSpPr>
          <p:cNvPr id="10" name="二等辺三角形 9"/>
          <p:cNvSpPr/>
          <p:nvPr/>
        </p:nvSpPr>
        <p:spPr>
          <a:xfrm rot="5400000">
            <a:off x="270942" y="3060339"/>
            <a:ext cx="275475" cy="147917"/>
          </a:xfrm>
          <a:prstGeom prst="triangle">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二等辺三角形 16"/>
          <p:cNvSpPr/>
          <p:nvPr/>
        </p:nvSpPr>
        <p:spPr>
          <a:xfrm rot="5400000">
            <a:off x="5649988" y="3060339"/>
            <a:ext cx="275475" cy="147917"/>
          </a:xfrm>
          <a:prstGeom prst="triangle">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二等辺三角形 18"/>
          <p:cNvSpPr/>
          <p:nvPr/>
        </p:nvSpPr>
        <p:spPr>
          <a:xfrm rot="10800000">
            <a:off x="3875021" y="3330140"/>
            <a:ext cx="1393957" cy="253807"/>
          </a:xfrm>
          <a:prstGeom prst="triangle">
            <a:avLst/>
          </a:prstGeom>
          <a:solidFill>
            <a:srgbClr val="92D050"/>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5400000">
            <a:off x="1225977" y="4107819"/>
            <a:ext cx="275475" cy="147917"/>
          </a:xfrm>
          <a:prstGeom prst="triangl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角丸四角形 19"/>
          <p:cNvSpPr/>
          <p:nvPr/>
        </p:nvSpPr>
        <p:spPr>
          <a:xfrm>
            <a:off x="123185" y="3295038"/>
            <a:ext cx="2333143" cy="312772"/>
          </a:xfrm>
          <a:prstGeom prst="roundRec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accent2"/>
                </a:solidFill>
                <a:effectLst>
                  <a:outerShdw blurRad="50800" dist="38100" dir="2700000" algn="tl" rotWithShape="0">
                    <a:prstClr val="black">
                      <a:alpha val="40000"/>
                    </a:prstClr>
                  </a:outerShdw>
                </a:effectLst>
              </a:rPr>
              <a:t>南国</a:t>
            </a:r>
            <a:r>
              <a:rPr kumimoji="1" lang="ja-JP" altLang="en-US" b="1" dirty="0">
                <a:solidFill>
                  <a:schemeClr val="accent2"/>
                </a:solidFill>
                <a:effectLst>
                  <a:outerShdw blurRad="50800" dist="38100" dir="2700000" algn="tl" rotWithShape="0">
                    <a:prstClr val="black">
                      <a:alpha val="40000"/>
                    </a:prstClr>
                  </a:outerShdw>
                </a:effectLst>
              </a:rPr>
              <a:t>市</a:t>
            </a:r>
            <a:r>
              <a:rPr kumimoji="1" lang="ja-JP" altLang="en-US" b="1" dirty="0" smtClean="0">
                <a:solidFill>
                  <a:schemeClr val="accent2"/>
                </a:solidFill>
                <a:effectLst>
                  <a:outerShdw blurRad="50800" dist="38100" dir="2700000" algn="tl" rotWithShape="0">
                    <a:prstClr val="black">
                      <a:alpha val="40000"/>
                    </a:prstClr>
                  </a:outerShdw>
                </a:effectLst>
              </a:rPr>
              <a:t>など</a:t>
            </a:r>
            <a:endParaRPr kumimoji="1" lang="ja-JP" altLang="en-US" b="1" dirty="0">
              <a:solidFill>
                <a:schemeClr val="accent2"/>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849603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é¢é£ç»å"/>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artisticPhotocopy/>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304886" y="4381656"/>
            <a:ext cx="568356" cy="50746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t>研究</a:t>
            </a:r>
            <a:r>
              <a:rPr lang="ja-JP" altLang="en-US" dirty="0"/>
              <a:t>背景</a:t>
            </a:r>
            <a:endParaRPr kumimoji="1" lang="ja-JP" altLang="en-US" dirty="0"/>
          </a:p>
        </p:txBody>
      </p:sp>
      <p:sp>
        <p:nvSpPr>
          <p:cNvPr id="3" name="コンテンツ プレースホルダー 2"/>
          <p:cNvSpPr>
            <a:spLocks noGrp="1"/>
          </p:cNvSpPr>
          <p:nvPr>
            <p:ph idx="1"/>
          </p:nvPr>
        </p:nvSpPr>
        <p:spPr>
          <a:xfrm>
            <a:off x="123186" y="1825624"/>
            <a:ext cx="8897628" cy="4351338"/>
          </a:xfrm>
          <a:effectLst/>
        </p:spPr>
        <p:txBody>
          <a:bodyPr>
            <a:normAutofit/>
          </a:bodyPr>
          <a:lstStyle/>
          <a:p>
            <a:pPr marL="0" indent="0" algn="ctr">
              <a:buNone/>
            </a:pPr>
            <a:r>
              <a:rPr lang="ja-JP" altLang="en-US" dirty="0">
                <a:effectLst>
                  <a:outerShdw blurRad="50800" dist="38100" dir="2700000" algn="tl" rotWithShape="0">
                    <a:prstClr val="black">
                      <a:alpha val="40000"/>
                    </a:prstClr>
                  </a:outerShdw>
                </a:effectLst>
              </a:rPr>
              <a:t>少子高齢化社会に適した家庭ごみ収集方式が導入されつつある</a:t>
            </a:r>
            <a:endParaRPr lang="en-US" altLang="ja-JP" dirty="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6</a:t>
            </a:fld>
            <a:endParaRPr kumimoji="1" lang="ja-JP" altLang="en-US" dirty="0"/>
          </a:p>
        </p:txBody>
      </p:sp>
      <p:sp>
        <p:nvSpPr>
          <p:cNvPr id="7" name="角丸四角形 6"/>
          <p:cNvSpPr/>
          <p:nvPr/>
        </p:nvSpPr>
        <p:spPr>
          <a:xfrm>
            <a:off x="123186" y="2489813"/>
            <a:ext cx="4397026" cy="929727"/>
          </a:xfrm>
          <a:prstGeom prst="roundRect">
            <a:avLst/>
          </a:prstGeom>
          <a:noFill/>
          <a:ln w="19050">
            <a:solidFill>
              <a:srgbClr val="FF9900"/>
            </a:solidFill>
          </a:ln>
          <a:effectLst>
            <a:glow>
              <a:schemeClr val="accent2">
                <a:satMod val="175000"/>
              </a:schemeClr>
            </a:glow>
            <a:softEdge rad="0"/>
          </a:effectLst>
          <a:scene3d>
            <a:camera prst="orthographicFront"/>
            <a:lightRig rig="threePt" dir="t"/>
          </a:scene3d>
          <a:sp3d prstMaterial="matte">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rgbClr val="FF9900"/>
                </a:solidFill>
                <a:effectLst>
                  <a:outerShdw blurRad="50800" dist="38100" dir="2700000" algn="tl" rotWithShape="0">
                    <a:prstClr val="black">
                      <a:alpha val="40000"/>
                    </a:prstClr>
                  </a:outerShdw>
                </a:effectLst>
                <a:latin typeface="+mn-ea"/>
              </a:rPr>
              <a:t>ごみステーション方式</a:t>
            </a:r>
            <a:endParaRPr kumimoji="1" lang="en-US" altLang="ja-JP" sz="2000" b="1" dirty="0" smtClean="0">
              <a:solidFill>
                <a:srgbClr val="FF9900"/>
              </a:solidFill>
              <a:effectLst>
                <a:outerShdw blurRad="50800" dist="38100" dir="2700000" algn="tl" rotWithShape="0">
                  <a:prstClr val="black">
                    <a:alpha val="40000"/>
                  </a:prstClr>
                </a:outerShdw>
              </a:effectLst>
              <a:latin typeface="+mn-ea"/>
            </a:endParaRPr>
          </a:p>
          <a:p>
            <a:pPr algn="ctr"/>
            <a:endParaRPr kumimoji="1" lang="en-US" altLang="ja-JP" sz="8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a:p>
            <a:pPr algn="ctr"/>
            <a:r>
              <a:rPr kumimoji="1" lang="ja-JP" altLang="en-US" sz="2000" b="1" dirty="0" smtClean="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高齢者・障</a:t>
            </a:r>
            <a:r>
              <a:rPr kumimoji="1" lang="ja-JP" altLang="en-US" sz="2000" b="1" dirty="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碍</a:t>
            </a:r>
            <a:r>
              <a:rPr kumimoji="1" lang="ja-JP" altLang="en-US" sz="2000" b="1" dirty="0" smtClean="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者のごみ出し支援</a:t>
            </a:r>
            <a:endParaRPr kumimoji="1" lang="ja-JP" altLang="en-US" sz="2000" b="1" dirty="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endParaRPr>
          </a:p>
        </p:txBody>
      </p:sp>
      <p:sp>
        <p:nvSpPr>
          <p:cNvPr id="8" name="角丸四角形 7"/>
          <p:cNvSpPr/>
          <p:nvPr/>
        </p:nvSpPr>
        <p:spPr>
          <a:xfrm>
            <a:off x="4633509" y="2489813"/>
            <a:ext cx="4387305" cy="934706"/>
          </a:xfrm>
          <a:prstGeom prst="roundRect">
            <a:avLst/>
          </a:prstGeom>
          <a:noFill/>
          <a:ln w="19050">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rgbClr val="FF9900"/>
                </a:solidFill>
                <a:effectLst>
                  <a:outerShdw blurRad="50800" dist="38100" dir="2700000" algn="tl" rotWithShape="0">
                    <a:prstClr val="black">
                      <a:alpha val="40000"/>
                    </a:prstClr>
                  </a:outerShdw>
                </a:effectLst>
                <a:latin typeface="+mn-ea"/>
              </a:rPr>
              <a:t>戸別収集方式</a:t>
            </a:r>
            <a:endParaRPr kumimoji="1" lang="en-US" altLang="ja-JP" sz="2000" b="1" dirty="0" smtClean="0">
              <a:solidFill>
                <a:srgbClr val="FF9900"/>
              </a:solidFill>
              <a:effectLst>
                <a:outerShdw blurRad="50800" dist="38100" dir="2700000" algn="tl" rotWithShape="0">
                  <a:prstClr val="black">
                    <a:alpha val="40000"/>
                  </a:prstClr>
                </a:outerShdw>
              </a:effectLst>
              <a:latin typeface="+mn-ea"/>
            </a:endParaRPr>
          </a:p>
          <a:p>
            <a:pPr algn="ctr"/>
            <a:endParaRPr kumimoji="1" lang="en-US" altLang="ja-JP" sz="800" b="1" dirty="0">
              <a:solidFill>
                <a:srgbClr val="FF9900"/>
              </a:solidFill>
              <a:latin typeface="+mn-ea"/>
            </a:endParaRPr>
          </a:p>
          <a:p>
            <a:pPr algn="ctr"/>
            <a:r>
              <a:rPr kumimoji="1" lang="ja-JP" altLang="en-US" sz="2000" b="1" dirty="0" smtClean="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rPr>
              <a:t>収集効率の向上</a:t>
            </a:r>
            <a:endParaRPr kumimoji="1" lang="ja-JP" altLang="en-US" sz="2000" b="1" dirty="0">
              <a:solidFill>
                <a:schemeClr val="tx1">
                  <a:lumMod val="65000"/>
                  <a:lumOff val="35000"/>
                </a:schemeClr>
              </a:solidFill>
              <a:effectLst>
                <a:outerShdw blurRad="50800" dist="38100" dir="2700000" algn="tl" rotWithShape="0">
                  <a:prstClr val="black">
                    <a:alpha val="40000"/>
                  </a:prstClr>
                </a:outerShdw>
              </a:effectLst>
              <a:latin typeface="游ゴシック Medium" panose="020B0500000000000000" pitchFamily="50" charset="-128"/>
              <a:ea typeface="游ゴシック Medium" panose="020B0500000000000000" pitchFamily="50" charset="-128"/>
            </a:endParaRPr>
          </a:p>
        </p:txBody>
      </p:sp>
      <p:sp>
        <p:nvSpPr>
          <p:cNvPr id="9" name="角丸四角形 8"/>
          <p:cNvSpPr/>
          <p:nvPr/>
        </p:nvSpPr>
        <p:spPr>
          <a:xfrm>
            <a:off x="123186" y="3524511"/>
            <a:ext cx="8897628" cy="953565"/>
          </a:xfrm>
          <a:prstGeom prst="roundRect">
            <a:avLst/>
          </a:prstGeom>
          <a:noFill/>
          <a:ln w="19050">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2000" b="1" dirty="0" smtClean="0">
                <a:solidFill>
                  <a:srgbClr val="FF9900"/>
                </a:solidFill>
                <a:effectLst>
                  <a:outerShdw blurRad="50800" dist="38100" dir="2700000" algn="tl" rotWithShape="0">
                    <a:prstClr val="black">
                      <a:alpha val="40000"/>
                    </a:prstClr>
                  </a:outerShdw>
                </a:effectLst>
                <a:latin typeface="+mn-ea"/>
              </a:rPr>
              <a:t>ハイブリッド </a:t>
            </a:r>
            <a:r>
              <a:rPr kumimoji="1" lang="en-US" altLang="ja-JP" sz="2000" b="1" dirty="0" smtClean="0">
                <a:solidFill>
                  <a:srgbClr val="FF9900"/>
                </a:solidFill>
                <a:effectLst>
                  <a:outerShdw blurRad="50800" dist="38100" dir="2700000" algn="tl" rotWithShape="0">
                    <a:prstClr val="black">
                      <a:alpha val="40000"/>
                    </a:prstClr>
                  </a:outerShdw>
                </a:effectLst>
                <a:latin typeface="+mn-ea"/>
              </a:rPr>
              <a:t>(</a:t>
            </a:r>
            <a:r>
              <a:rPr kumimoji="1" lang="ja-JP" altLang="en-US" sz="2000" b="1" dirty="0" smtClean="0">
                <a:solidFill>
                  <a:srgbClr val="FF9900"/>
                </a:solidFill>
                <a:effectLst>
                  <a:outerShdw blurRad="50800" dist="38100" dir="2700000" algn="tl" rotWithShape="0">
                    <a:prstClr val="black">
                      <a:alpha val="40000"/>
                    </a:prstClr>
                  </a:outerShdw>
                </a:effectLst>
                <a:latin typeface="+mn-ea"/>
              </a:rPr>
              <a:t>ごみステーション＋戸別収集</a:t>
            </a:r>
            <a:r>
              <a:rPr kumimoji="1" lang="en-US" altLang="ja-JP" sz="2000" b="1" dirty="0" smtClean="0">
                <a:solidFill>
                  <a:srgbClr val="FF9900"/>
                </a:solidFill>
                <a:effectLst>
                  <a:outerShdw blurRad="50800" dist="38100" dir="2700000" algn="tl" rotWithShape="0">
                    <a:prstClr val="black">
                      <a:alpha val="40000"/>
                    </a:prstClr>
                  </a:outerShdw>
                </a:effectLst>
                <a:latin typeface="+mn-ea"/>
              </a:rPr>
              <a:t>)</a:t>
            </a:r>
            <a:r>
              <a:rPr kumimoji="1" lang="ja-JP" altLang="en-US" sz="2000" b="1" dirty="0" smtClean="0">
                <a:solidFill>
                  <a:srgbClr val="FF9900"/>
                </a:solidFill>
                <a:effectLst>
                  <a:outerShdw blurRad="50800" dist="38100" dir="2700000" algn="tl" rotWithShape="0">
                    <a:prstClr val="black">
                      <a:alpha val="40000"/>
                    </a:prstClr>
                  </a:outerShdw>
                </a:effectLst>
                <a:latin typeface="+mn-ea"/>
              </a:rPr>
              <a:t> 方式</a:t>
            </a:r>
            <a:endParaRPr kumimoji="1" lang="en-US" altLang="ja-JP" sz="2000" b="1" dirty="0">
              <a:solidFill>
                <a:srgbClr val="FF9900"/>
              </a:solidFill>
              <a:effectLst>
                <a:outerShdw blurRad="50800" dist="38100" dir="2700000" algn="tl" rotWithShape="0">
                  <a:prstClr val="black">
                    <a:alpha val="40000"/>
                  </a:prstClr>
                </a:outerShdw>
              </a:effectLst>
              <a:latin typeface="+mn-ea"/>
            </a:endParaRPr>
          </a:p>
          <a:p>
            <a:pPr algn="ctr"/>
            <a:endParaRPr kumimoji="1" lang="en-US" altLang="ja-JP" sz="800" b="1" dirty="0" smtClean="0">
              <a:solidFill>
                <a:srgbClr val="FF9900"/>
              </a:solidFill>
              <a:latin typeface="+mn-ea"/>
            </a:endParaRPr>
          </a:p>
          <a:p>
            <a:pPr algn="ctr"/>
            <a:r>
              <a:rPr kumimoji="1" lang="ja-JP" altLang="en-US" sz="2000" b="1" dirty="0" smtClean="0">
                <a:solidFill>
                  <a:schemeClr val="tx1">
                    <a:lumMod val="65000"/>
                    <a:lumOff val="35000"/>
                  </a:schemeClr>
                </a:solidFill>
                <a:effectLst>
                  <a:outerShdw blurRad="50800" dist="38100" dir="2700000" algn="tl" rotWithShape="0">
                    <a:prstClr val="black">
                      <a:alpha val="40000"/>
                    </a:prstClr>
                  </a:outerShdw>
                </a:effectLst>
                <a:latin typeface="+mn-ea"/>
              </a:rPr>
              <a:t>戸別収集の世帯数増加に伴い、収集効率の向上が課題</a:t>
            </a:r>
            <a:endParaRPr kumimoji="1" lang="ja-JP" altLang="en-US" sz="2000" b="1" dirty="0">
              <a:solidFill>
                <a:schemeClr val="tx1">
                  <a:lumMod val="65000"/>
                  <a:lumOff val="35000"/>
                </a:schemeClr>
              </a:solidFill>
              <a:effectLst>
                <a:outerShdw blurRad="50800" dist="38100" dir="2700000" algn="tl" rotWithShape="0">
                  <a:prstClr val="black">
                    <a:alpha val="40000"/>
                  </a:prstClr>
                </a:outerShdw>
              </a:effectLst>
              <a:latin typeface="+mn-ea"/>
            </a:endParaRPr>
          </a:p>
        </p:txBody>
      </p:sp>
      <p:pic>
        <p:nvPicPr>
          <p:cNvPr id="13" name="図 12"/>
          <p:cNvPicPr>
            <a:picLocks noChangeAspect="1"/>
          </p:cNvPicPr>
          <p:nvPr/>
        </p:nvPicPr>
        <p:blipFill>
          <a:blip r:embed="rId4" cstate="print">
            <a:duotone>
              <a:prstClr val="black"/>
              <a:srgbClr val="D9C3A5">
                <a:tint val="50000"/>
                <a:satMod val="180000"/>
              </a:srgbClr>
            </a:duotone>
            <a:extLst>
              <a:ext uri="{BEBA8EAE-BF5A-486C-A8C5-ECC9F3942E4B}">
                <a14:imgProps xmlns:a14="http://schemas.microsoft.com/office/drawing/2010/main">
                  <a14:imgLayer r:embed="rId5">
                    <a14:imgEffect>
                      <a14:artisticFilmGrain/>
                    </a14:imgEffect>
                  </a14:imgLayer>
                </a14:imgProps>
              </a:ext>
              <a:ext uri="{28A0092B-C50C-407E-A947-70E740481C1C}">
                <a14:useLocalDpi xmlns:a14="http://schemas.microsoft.com/office/drawing/2010/main" val="0"/>
              </a:ext>
            </a:extLst>
          </a:blip>
          <a:stretch>
            <a:fillRect/>
          </a:stretch>
        </p:blipFill>
        <p:spPr>
          <a:xfrm>
            <a:off x="9452461" y="3134298"/>
            <a:ext cx="841562" cy="841562"/>
          </a:xfrm>
          <a:prstGeom prst="rect">
            <a:avLst/>
          </a:prstGeom>
        </p:spPr>
      </p:pic>
      <p:sp>
        <p:nvSpPr>
          <p:cNvPr id="10" name="二等辺三角形 9"/>
          <p:cNvSpPr/>
          <p:nvPr/>
        </p:nvSpPr>
        <p:spPr>
          <a:xfrm rot="5400000">
            <a:off x="270942" y="3060339"/>
            <a:ext cx="275475" cy="147917"/>
          </a:xfrm>
          <a:prstGeom prst="triangle">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二等辺三角形 16"/>
          <p:cNvSpPr/>
          <p:nvPr/>
        </p:nvSpPr>
        <p:spPr>
          <a:xfrm rot="5400000">
            <a:off x="5649988" y="3060339"/>
            <a:ext cx="275475" cy="147917"/>
          </a:xfrm>
          <a:prstGeom prst="triangle">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二等辺三角形 14"/>
          <p:cNvSpPr/>
          <p:nvPr/>
        </p:nvSpPr>
        <p:spPr>
          <a:xfrm rot="10800000">
            <a:off x="3811836" y="4691469"/>
            <a:ext cx="1520328" cy="352539"/>
          </a:xfrm>
          <a:prstGeom prst="triangle">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角丸四角形 15"/>
          <p:cNvSpPr/>
          <p:nvPr/>
        </p:nvSpPr>
        <p:spPr>
          <a:xfrm>
            <a:off x="123186" y="5223397"/>
            <a:ext cx="8897628" cy="953565"/>
          </a:xfrm>
          <a:prstGeom prst="roundRect">
            <a:avLst/>
          </a:prstGeom>
          <a:solidFill>
            <a:srgbClr val="FF99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effectLst>
                  <a:outerShdw blurRad="50800" dist="38100" dir="2700000" algn="tl" rotWithShape="0">
                    <a:prstClr val="black">
                      <a:alpha val="40000"/>
                    </a:prstClr>
                  </a:outerShdw>
                </a:effectLst>
                <a:latin typeface="+mn-ea"/>
              </a:rPr>
              <a:t>戸別収集</a:t>
            </a:r>
            <a:r>
              <a:rPr kumimoji="1" lang="ja-JP" altLang="en-US" sz="2400" b="1" dirty="0">
                <a:solidFill>
                  <a:schemeClr val="bg1"/>
                </a:solidFill>
                <a:effectLst>
                  <a:outerShdw blurRad="50800" dist="38100" dir="2700000" algn="tl" rotWithShape="0">
                    <a:prstClr val="black">
                      <a:alpha val="40000"/>
                    </a:prstClr>
                  </a:outerShdw>
                </a:effectLst>
                <a:latin typeface="+mn-ea"/>
              </a:rPr>
              <a:t>効率</a:t>
            </a:r>
            <a:r>
              <a:rPr kumimoji="1" lang="ja-JP" altLang="en-US" sz="2400" b="1" dirty="0" smtClean="0">
                <a:solidFill>
                  <a:schemeClr val="bg1"/>
                </a:solidFill>
                <a:effectLst>
                  <a:outerShdw blurRad="50800" dist="38100" dir="2700000" algn="tl" rotWithShape="0">
                    <a:prstClr val="black">
                      <a:alpha val="40000"/>
                    </a:prstClr>
                  </a:outerShdw>
                </a:effectLst>
                <a:latin typeface="+mn-ea"/>
              </a:rPr>
              <a:t>を向上させるゴミ収集支援システムを検討</a:t>
            </a:r>
            <a:endParaRPr kumimoji="1" lang="en-US" altLang="ja-JP" sz="2400" b="1" dirty="0">
              <a:solidFill>
                <a:schemeClr val="bg1"/>
              </a:solidFill>
              <a:effectLst>
                <a:outerShdw blurRad="50800" dist="38100" dir="2700000" algn="tl" rotWithShape="0">
                  <a:prstClr val="black">
                    <a:alpha val="40000"/>
                  </a:prstClr>
                </a:outerShdw>
              </a:effectLst>
              <a:latin typeface="+mn-ea"/>
            </a:endParaRPr>
          </a:p>
        </p:txBody>
      </p:sp>
      <p:sp>
        <p:nvSpPr>
          <p:cNvPr id="20" name="二等辺三角形 19"/>
          <p:cNvSpPr/>
          <p:nvPr/>
        </p:nvSpPr>
        <p:spPr>
          <a:xfrm rot="10800000">
            <a:off x="3875021" y="3330140"/>
            <a:ext cx="1393957" cy="253807"/>
          </a:xfrm>
          <a:prstGeom prst="triangle">
            <a:avLst/>
          </a:prstGeom>
          <a:solidFill>
            <a:srgbClr val="92D050"/>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二等辺三角形 20"/>
          <p:cNvSpPr/>
          <p:nvPr/>
        </p:nvSpPr>
        <p:spPr>
          <a:xfrm rot="5400000">
            <a:off x="1225977" y="4107819"/>
            <a:ext cx="275475" cy="147917"/>
          </a:xfrm>
          <a:prstGeom prst="triangle">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6389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chor="b"/>
          <a:lstStyle/>
          <a:p>
            <a:r>
              <a:rPr lang="ja-JP" altLang="en-US" dirty="0" smtClean="0"/>
              <a:t>システム設計</a:t>
            </a:r>
            <a:r>
              <a:rPr lang="ja-JP" altLang="en-US" dirty="0"/>
              <a:t>方針</a:t>
            </a:r>
            <a:endParaRPr kumimoji="1" lang="ja-JP" altLang="en-US" dirty="0"/>
          </a:p>
        </p:txBody>
      </p:sp>
      <p:sp>
        <p:nvSpPr>
          <p:cNvPr id="8" name="テキスト プレースホルダー 7"/>
          <p:cNvSpPr>
            <a:spLocks noGrp="1"/>
          </p:cNvSpPr>
          <p:nvPr>
            <p:ph type="body" idx="1"/>
          </p:nvPr>
        </p:nvSpPr>
        <p:spPr/>
        <p:txBody>
          <a:bodyPr anchor="b"/>
          <a:lstStyle/>
          <a:p>
            <a:pPr algn="r"/>
            <a:endParaRPr kumimoji="1" lang="ja-JP" altLang="en-US" dirty="0"/>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pPr/>
              <a:t>7</a:t>
            </a:fld>
            <a:endParaRPr kumimoji="1" lang="ja-JP" altLang="en-US" dirty="0"/>
          </a:p>
        </p:txBody>
      </p:sp>
    </p:spTree>
    <p:extLst>
      <p:ext uri="{BB962C8B-B14F-4D97-AF65-F5344CB8AC3E}">
        <p14:creationId xmlns:p14="http://schemas.microsoft.com/office/powerpoint/2010/main" val="4284957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システム設計方針</a:t>
            </a:r>
            <a:endParaRPr kumimoji="1" lang="ja-JP" altLang="en-US" dirty="0"/>
          </a:p>
        </p:txBody>
      </p:sp>
      <p:sp>
        <p:nvSpPr>
          <p:cNvPr id="7" name="コンテンツ プレースホルダー 6"/>
          <p:cNvSpPr>
            <a:spLocks noGrp="1"/>
          </p:cNvSpPr>
          <p:nvPr>
            <p:ph idx="1"/>
          </p:nvPr>
        </p:nvSpPr>
        <p:spPr>
          <a:effectLst/>
        </p:spPr>
        <p:txBody>
          <a:bodyPr>
            <a:normAutofit/>
          </a:bodyPr>
          <a:lstStyle/>
          <a:p>
            <a:pPr marL="0" indent="0">
              <a:buNone/>
            </a:pPr>
            <a:r>
              <a:rPr lang="ja-JP" altLang="en-US" dirty="0">
                <a:effectLst>
                  <a:outerShdw blurRad="50800" dist="38100" dir="2700000" algn="tl" rotWithShape="0">
                    <a:prstClr val="black">
                      <a:alpha val="40000"/>
                    </a:prstClr>
                  </a:outerShdw>
                </a:effectLst>
              </a:rPr>
              <a:t>従来の戸別収集</a:t>
            </a:r>
            <a:r>
              <a:rPr lang="ja-JP" altLang="en-US" dirty="0" smtClean="0">
                <a:effectLst>
                  <a:outerShdw blurRad="50800" dist="38100" dir="2700000" algn="tl" rotWithShape="0">
                    <a:prstClr val="black">
                      <a:alpha val="40000"/>
                    </a:prstClr>
                  </a:outerShdw>
                </a:effectLst>
              </a:rPr>
              <a:t>：ごみ</a:t>
            </a:r>
            <a:r>
              <a:rPr lang="ja-JP" altLang="en-US" dirty="0">
                <a:effectLst>
                  <a:outerShdw blurRad="50800" dist="38100" dir="2700000" algn="tl" rotWithShape="0">
                    <a:prstClr val="black">
                      <a:alpha val="40000"/>
                    </a:prstClr>
                  </a:outerShdw>
                </a:effectLst>
              </a:rPr>
              <a:t>排出状況に関わらず対象世帯すべて訪問</a:t>
            </a:r>
            <a:endParaRPr lang="en-US" altLang="ja-JP" dirty="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8</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20"/>
            <a:ext cx="841562" cy="841562"/>
          </a:xfrm>
          <a:prstGeom prst="rect">
            <a:avLst/>
          </a:prstGeom>
        </p:spPr>
      </p:pic>
      <p:pic>
        <p:nvPicPr>
          <p:cNvPr id="10" name="Picture 4" descr="é¢é£ç»å"/>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28834" y="4005888"/>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3641346" y="3952820"/>
            <a:ext cx="1057445" cy="841562"/>
            <a:chOff x="7543434" y="3593576"/>
            <a:chExt cx="1057445" cy="841562"/>
          </a:xfrm>
        </p:grpSpPr>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20"/>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8"/>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7299877" y="4977436"/>
            <a:ext cx="1677087" cy="676910"/>
            <a:chOff x="7382098" y="2373772"/>
            <a:chExt cx="1677087" cy="676910"/>
          </a:xfrm>
        </p:grpSpPr>
        <p:sp>
          <p:nvSpPr>
            <p:cNvPr id="27" name="テキスト ボックス 26"/>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28" name="Picture 4" descr="é¢é£ç»å"/>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29" name="Picture 4" descr="é¢é£ç»å"/>
            <p:cNvPicPr>
              <a:picLocks noChangeAspect="1" noChangeArrowheads="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83933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システム設計方針</a:t>
            </a:r>
            <a:endParaRPr kumimoji="1" lang="ja-JP" altLang="en-US" dirty="0"/>
          </a:p>
        </p:txBody>
      </p:sp>
      <p:sp>
        <p:nvSpPr>
          <p:cNvPr id="3" name="コンテンツ プレースホルダー 2"/>
          <p:cNvSpPr>
            <a:spLocks noGrp="1"/>
          </p:cNvSpPr>
          <p:nvPr>
            <p:ph idx="1"/>
          </p:nvPr>
        </p:nvSpPr>
        <p:spPr>
          <a:effectLst/>
        </p:spPr>
        <p:txBody>
          <a:bodyPr/>
          <a:lstStyle/>
          <a:p>
            <a:pPr marL="0" indent="0">
              <a:buNone/>
            </a:pPr>
            <a:r>
              <a:rPr lang="ja-JP" altLang="en-US" dirty="0">
                <a:effectLst>
                  <a:outerShdw blurRad="50800" dist="38100" dir="2700000" algn="tl" rotWithShape="0">
                    <a:prstClr val="black">
                      <a:alpha val="40000"/>
                    </a:prstClr>
                  </a:outerShdw>
                </a:effectLst>
              </a:rPr>
              <a:t>従来の戸別収集</a:t>
            </a:r>
            <a:r>
              <a:rPr lang="ja-JP" altLang="en-US" dirty="0" smtClean="0">
                <a:effectLst>
                  <a:outerShdw blurRad="50800" dist="38100" dir="2700000" algn="tl" rotWithShape="0">
                    <a:prstClr val="black">
                      <a:alpha val="40000"/>
                    </a:prstClr>
                  </a:outerShdw>
                </a:effectLst>
              </a:rPr>
              <a:t>：ごみ</a:t>
            </a:r>
            <a:r>
              <a:rPr lang="ja-JP" altLang="en-US" dirty="0">
                <a:effectLst>
                  <a:outerShdw blurRad="50800" dist="38100" dir="2700000" algn="tl" rotWithShape="0">
                    <a:prstClr val="black">
                      <a:alpha val="40000"/>
                    </a:prstClr>
                  </a:outerShdw>
                </a:effectLst>
              </a:rPr>
              <a:t>排出状況に関わらず対象世帯すべて訪問</a:t>
            </a:r>
            <a:endParaRPr lang="en-US" altLang="ja-JP" dirty="0">
              <a:effectLst>
                <a:outerShdw blurRad="50800" dist="38100" dir="2700000" algn="tl" rotWithShape="0">
                  <a:prstClr val="black">
                    <a:alpha val="40000"/>
                  </a:prstClr>
                </a:outerShdw>
              </a:effectLst>
            </a:endParaRPr>
          </a:p>
          <a:p>
            <a:endParaRPr kumimoji="1" lang="ja-JP" altLang="en-US" dirty="0">
              <a:effectLst>
                <a:outerShdw blurRad="50800" dist="38100" dir="2700000" algn="tl" rotWithShape="0">
                  <a:prstClr val="black">
                    <a:alpha val="40000"/>
                  </a:prstClr>
                </a:outerShdw>
              </a:effectLst>
            </a:endParaRPr>
          </a:p>
        </p:txBody>
      </p:sp>
      <p:sp>
        <p:nvSpPr>
          <p:cNvPr id="4" name="日付プレースホルダー 3"/>
          <p:cNvSpPr>
            <a:spLocks noGrp="1"/>
          </p:cNvSpPr>
          <p:nvPr>
            <p:ph type="dt" sz="half" idx="10"/>
          </p:nvPr>
        </p:nvSpPr>
        <p:spPr/>
        <p:txBody>
          <a:bodyPr/>
          <a:lstStyle/>
          <a:p>
            <a:r>
              <a:rPr kumimoji="1" lang="en-US" altLang="ja-JP" dirty="0" smtClean="0"/>
              <a:t>2019/2/19</a:t>
            </a:r>
            <a:endParaRPr kumimoji="1" lang="ja-JP" altLang="en-US" dirty="0"/>
          </a:p>
        </p:txBody>
      </p:sp>
      <p:sp>
        <p:nvSpPr>
          <p:cNvPr id="5" name="フッター プレースホルダー 4"/>
          <p:cNvSpPr>
            <a:spLocks noGrp="1"/>
          </p:cNvSpPr>
          <p:nvPr>
            <p:ph type="ftr" sz="quarter" idx="11"/>
          </p:nvPr>
        </p:nvSpPr>
        <p:spPr/>
        <p:txBody>
          <a:bodyPr/>
          <a:lstStyle/>
          <a:p>
            <a:r>
              <a:rPr kumimoji="1" lang="zh-CN" altLang="en-US" smtClean="0"/>
              <a:t>平成</a:t>
            </a:r>
            <a:r>
              <a:rPr kumimoji="1" lang="en-US" altLang="zh-CN" dirty="0" smtClean="0"/>
              <a:t>30</a:t>
            </a:r>
            <a:r>
              <a:rPr kumimoji="1" lang="zh-CN" altLang="en-US" smtClean="0"/>
              <a:t>年度 学士学位論文発表会</a:t>
            </a:r>
            <a:endParaRPr kumimoji="1" lang="ja-JP" altLang="en-US" dirty="0"/>
          </a:p>
        </p:txBody>
      </p:sp>
      <p:sp>
        <p:nvSpPr>
          <p:cNvPr id="6" name="スライド番号プレースホルダー 5"/>
          <p:cNvSpPr>
            <a:spLocks noGrp="1"/>
          </p:cNvSpPr>
          <p:nvPr>
            <p:ph type="sldNum" sz="quarter" idx="12"/>
          </p:nvPr>
        </p:nvSpPr>
        <p:spPr/>
        <p:txBody>
          <a:bodyPr/>
          <a:lstStyle/>
          <a:p>
            <a:fld id="{E3A20F48-6939-4A6D-BAE4-A81B0B447ED3}" type="slidenum">
              <a:rPr kumimoji="1" lang="ja-JP" altLang="en-US" smtClean="0"/>
              <a:t>9</a:t>
            </a:fld>
            <a:endParaRPr kumimoji="1" lang="ja-JP" altLang="en-US" dirty="0"/>
          </a:p>
        </p:txBody>
      </p:sp>
      <p:pic>
        <p:nvPicPr>
          <p:cNvPr id="9" name="図 8"/>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4726780" y="3952820"/>
            <a:ext cx="841562" cy="841562"/>
          </a:xfrm>
          <a:prstGeom prst="rect">
            <a:avLst/>
          </a:prstGeom>
        </p:spPr>
      </p:pic>
      <p:grpSp>
        <p:nvGrpSpPr>
          <p:cNvPr id="11" name="グループ化 10"/>
          <p:cNvGrpSpPr/>
          <p:nvPr/>
        </p:nvGrpSpPr>
        <p:grpSpPr>
          <a:xfrm>
            <a:off x="3641346" y="3952820"/>
            <a:ext cx="1057445" cy="841562"/>
            <a:chOff x="7543434" y="3593576"/>
            <a:chExt cx="1057445" cy="841562"/>
          </a:xfrm>
        </p:grpSpPr>
        <p:pic>
          <p:nvPicPr>
            <p:cNvPr id="12" name="図 11"/>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3" name="Picture 4" descr="é¢é£ç»å"/>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6879096" y="3952820"/>
            <a:ext cx="1057445" cy="841562"/>
            <a:chOff x="7543434" y="3593576"/>
            <a:chExt cx="1057445" cy="841562"/>
          </a:xfrm>
        </p:grpSpPr>
        <p:pic>
          <p:nvPicPr>
            <p:cNvPr id="15" name="図 14"/>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16"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grpSp>
        <p:nvGrpSpPr>
          <p:cNvPr id="20" name="グループ化 19"/>
          <p:cNvGrpSpPr/>
          <p:nvPr/>
        </p:nvGrpSpPr>
        <p:grpSpPr>
          <a:xfrm>
            <a:off x="5821651" y="3969858"/>
            <a:ext cx="1057445" cy="841562"/>
            <a:chOff x="7543434" y="3593576"/>
            <a:chExt cx="1057445" cy="841562"/>
          </a:xfrm>
        </p:grpSpPr>
        <p:pic>
          <p:nvPicPr>
            <p:cNvPr id="21" name="図 20"/>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7543434" y="3593576"/>
              <a:ext cx="841562" cy="841562"/>
            </a:xfrm>
            <a:prstGeom prst="rect">
              <a:avLst/>
            </a:prstGeom>
          </p:spPr>
        </p:pic>
        <p:pic>
          <p:nvPicPr>
            <p:cNvPr id="22"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8242290" y="4061016"/>
              <a:ext cx="358589" cy="331694"/>
            </a:xfrm>
            <a:prstGeom prst="rect">
              <a:avLst/>
            </a:prstGeom>
            <a:extLst>
              <a:ext uri="{909E8E84-426E-40DD-AFC4-6F175D3DCCD1}">
                <a14:hiddenFill xmlns:a14="http://schemas.microsoft.com/office/drawing/2010/main">
                  <a:solidFill>
                    <a:srgbClr val="FFFFFF"/>
                  </a:solidFill>
                </a14:hiddenFill>
              </a:ext>
            </a:extLst>
          </p:spPr>
        </p:pic>
      </p:grpSp>
      <p:pic>
        <p:nvPicPr>
          <p:cNvPr id="10" name="Picture 4" descr="é¢é£ç»å"/>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FilmGrain/>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41346" y="4328534"/>
            <a:ext cx="1153931" cy="77222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p:cNvGrpSpPr/>
          <p:nvPr/>
        </p:nvGrpSpPr>
        <p:grpSpPr>
          <a:xfrm>
            <a:off x="7299877" y="4977436"/>
            <a:ext cx="1677087" cy="676910"/>
            <a:chOff x="7382098" y="2373772"/>
            <a:chExt cx="1677087" cy="676910"/>
          </a:xfrm>
        </p:grpSpPr>
        <p:sp>
          <p:nvSpPr>
            <p:cNvPr id="27" name="テキスト ボックス 26"/>
            <p:cNvSpPr txBox="1"/>
            <p:nvPr/>
          </p:nvSpPr>
          <p:spPr>
            <a:xfrm>
              <a:off x="7720357" y="2404351"/>
              <a:ext cx="1338828" cy="646331"/>
            </a:xfrm>
            <a:prstGeom prst="rect">
              <a:avLst/>
            </a:prstGeom>
            <a:noFill/>
          </p:spPr>
          <p:txBody>
            <a:bodyPr wrap="none" rtlCol="0">
              <a:spAutoFit/>
            </a:bodyPr>
            <a:lstStyle/>
            <a:p>
              <a:r>
                <a:rPr kumimoji="1" lang="ja-JP" altLang="en-US" b="1" dirty="0" smtClean="0">
                  <a:solidFill>
                    <a:schemeClr val="accent6"/>
                  </a:solidFill>
                  <a:latin typeface="游ゴシック" panose="020B0400000000000000" pitchFamily="50" charset="-128"/>
                  <a:ea typeface="游ゴシック" panose="020B0400000000000000" pitchFamily="50" charset="-128"/>
                </a:rPr>
                <a:t>正しいごみ</a:t>
              </a:r>
              <a:endParaRPr kumimoji="1" lang="en-US" altLang="ja-JP" b="1" dirty="0" smtClean="0">
                <a:solidFill>
                  <a:schemeClr val="accent6"/>
                </a:solidFill>
                <a:latin typeface="游ゴシック" panose="020B0400000000000000" pitchFamily="50" charset="-128"/>
                <a:ea typeface="游ゴシック" panose="020B0400000000000000" pitchFamily="50" charset="-128"/>
              </a:endParaRPr>
            </a:p>
            <a:p>
              <a:r>
                <a:rPr kumimoji="1" lang="ja-JP" altLang="en-US" b="1" dirty="0" smtClean="0">
                  <a:solidFill>
                    <a:schemeClr val="accent2"/>
                  </a:solidFill>
                  <a:latin typeface="游ゴシック" panose="020B0400000000000000" pitchFamily="50" charset="-128"/>
                  <a:ea typeface="游ゴシック" panose="020B0400000000000000" pitchFamily="50" charset="-128"/>
                </a:rPr>
                <a:t>誤ったごみ</a:t>
              </a:r>
              <a:endParaRPr kumimoji="1" lang="ja-JP" altLang="en-US" b="1" dirty="0">
                <a:solidFill>
                  <a:schemeClr val="accent2"/>
                </a:solidFill>
                <a:latin typeface="游ゴシック" panose="020B0400000000000000" pitchFamily="50" charset="-128"/>
                <a:ea typeface="游ゴシック" panose="020B0400000000000000" pitchFamily="50" charset="-128"/>
              </a:endParaRPr>
            </a:p>
          </p:txBody>
        </p:sp>
        <p:pic>
          <p:nvPicPr>
            <p:cNvPr id="28" name="Picture 4" descr="é¢é£ç»å"/>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82098" y="2373772"/>
              <a:ext cx="358589" cy="331694"/>
            </a:xfrm>
            <a:prstGeom prst="rect">
              <a:avLst/>
            </a:prstGeom>
            <a:extLst>
              <a:ext uri="{909E8E84-426E-40DD-AFC4-6F175D3DCCD1}">
                <a14:hiddenFill xmlns:a14="http://schemas.microsoft.com/office/drawing/2010/main">
                  <a:solidFill>
                    <a:srgbClr val="FFFFFF"/>
                  </a:solidFill>
                </a14:hiddenFill>
              </a:ext>
            </a:extLst>
          </p:spPr>
        </p:pic>
        <p:pic>
          <p:nvPicPr>
            <p:cNvPr id="29" name="Picture 4" descr="é¢é£ç»å"/>
            <p:cNvPicPr>
              <a:picLocks noChangeAspect="1" noChangeArrowheads="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10973" t="14356" r="12157" b="14540"/>
            <a:stretch/>
          </p:blipFill>
          <p:spPr bwMode="auto">
            <a:xfrm>
              <a:off x="7393396" y="2694863"/>
              <a:ext cx="358589" cy="331694"/>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16976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21788</TotalTime>
  <Words>2174</Words>
  <Application>Microsoft Office PowerPoint</Application>
  <PresentationFormat>画面に合わせる (4:3)</PresentationFormat>
  <Paragraphs>501</Paragraphs>
  <Slides>40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40</vt:i4>
      </vt:variant>
    </vt:vector>
  </HeadingPairs>
  <TitlesOfParts>
    <vt:vector size="49" baseType="lpstr">
      <vt:lpstr>等线</vt:lpstr>
      <vt:lpstr>メイリオ</vt:lpstr>
      <vt:lpstr>游ゴシック</vt:lpstr>
      <vt:lpstr>游ゴシック Medium</vt:lpstr>
      <vt:lpstr>Arial</vt:lpstr>
      <vt:lpstr>Calibri</vt:lpstr>
      <vt:lpstr>Cambria Math</vt:lpstr>
      <vt:lpstr>Wingdings</vt:lpstr>
      <vt:lpstr>Office テーマ</vt:lpstr>
      <vt:lpstr>LPWAを用いた ゴミ収集支援システム</vt:lpstr>
      <vt:lpstr>研究背景</vt:lpstr>
      <vt:lpstr>研究背景</vt:lpstr>
      <vt:lpstr>研究背景</vt:lpstr>
      <vt:lpstr>研究背景</vt:lpstr>
      <vt:lpstr>研究背景</vt:lpstr>
      <vt:lpstr>システム設計方針</vt:lpstr>
      <vt:lpstr>システム設計方針</vt:lpstr>
      <vt:lpstr>システム設計方針</vt:lpstr>
      <vt:lpstr>システム設計方針</vt:lpstr>
      <vt:lpstr>システム設計方針</vt:lpstr>
      <vt:lpstr>システム設計方針</vt:lpstr>
      <vt:lpstr>システム設計方針</vt:lpstr>
      <vt:lpstr>システム設計方針</vt:lpstr>
      <vt:lpstr>システム設計方針</vt:lpstr>
      <vt:lpstr>システム設計方針</vt:lpstr>
      <vt:lpstr>システム設計方針</vt:lpstr>
      <vt:lpstr>システム設計方針</vt:lpstr>
      <vt:lpstr>システム設計方針</vt:lpstr>
      <vt:lpstr>システム設計方針</vt:lpstr>
      <vt:lpstr>LoRaによる通信環境の構築</vt:lpstr>
      <vt:lpstr>LoRaによる通信環境の構築</vt:lpstr>
      <vt:lpstr>優先通信方式</vt:lpstr>
      <vt:lpstr>優先通信方式 -Area Filtering-</vt:lpstr>
      <vt:lpstr>優先通信方式 -Area Filtering-</vt:lpstr>
      <vt:lpstr>優先通信方式</vt:lpstr>
      <vt:lpstr>優先通信方式 -EDFスケジューリング-</vt:lpstr>
      <vt:lpstr>優先通信方式 -EDFスケジューリング-</vt:lpstr>
      <vt:lpstr>優先通信方式 -EDFスケジューリング-</vt:lpstr>
      <vt:lpstr>優先通信方式 -EDFスケジューリング-</vt:lpstr>
      <vt:lpstr>優先通信方式 -EDFスケジューリング-</vt:lpstr>
      <vt:lpstr>優先通信方式 -EDFスケジューリング-</vt:lpstr>
      <vt:lpstr>評価</vt:lpstr>
      <vt:lpstr>評価方針</vt:lpstr>
      <vt:lpstr>試作システム構成</vt:lpstr>
      <vt:lpstr>基本通信性能評価</vt:lpstr>
      <vt:lpstr>提案システム見積もり評価</vt:lpstr>
      <vt:lpstr>提案システム見積もり評価</vt:lpstr>
      <vt:lpstr>まとめ</vt:lpstr>
      <vt:lpstr>システム見積もり評価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LoRaを用いた 無線マルチホップネットワークの性能評価</dc:title>
  <dc:creator>kusuda kenta</dc:creator>
  <cp:lastModifiedBy>kusuda kenta</cp:lastModifiedBy>
  <cp:revision>700</cp:revision>
  <cp:lastPrinted>2019-02-19T02:53:39Z</cp:lastPrinted>
  <dcterms:created xsi:type="dcterms:W3CDTF">2018-11-30T09:16:31Z</dcterms:created>
  <dcterms:modified xsi:type="dcterms:W3CDTF">2019-06-05T17:17:36Z</dcterms:modified>
</cp:coreProperties>
</file>