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9" r:id="rId2"/>
    <p:sldId id="280" r:id="rId3"/>
    <p:sldId id="281" r:id="rId4"/>
    <p:sldId id="276" r:id="rId5"/>
    <p:sldId id="277" r:id="rId6"/>
    <p:sldId id="278" r:id="rId7"/>
    <p:sldId id="268" r:id="rId8"/>
    <p:sldId id="269" r:id="rId9"/>
    <p:sldId id="270" r:id="rId10"/>
    <p:sldId id="275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066D8-B0A3-4B80-B4CA-D32D63BABE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4E474-C332-47AC-BBE7-3AD392E7E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63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3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71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98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4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2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2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6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2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60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smtClean="0"/>
              <a:t>2018/8/8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F06049F-8187-42A4-9A8B-6760CA0965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05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降水時間に影響を及ぼす要因の調査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909" y="4303077"/>
            <a:ext cx="2840182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1190311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貝塚涼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1190319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楠田健太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1190328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汐見興明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1190347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長野寛司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58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重回帰分析</a:t>
            </a:r>
            <a:r>
              <a:rPr lang="ja-JP" altLang="en-US" dirty="0" smtClean="0"/>
              <a:t>の結果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降水量は降水時間に影響を及ぼす要因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降水量</a:t>
            </a:r>
            <a:r>
              <a:rPr lang="ja-JP" altLang="en-US" dirty="0" smtClean="0"/>
              <a:t>が増加すると降水時間も増加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風速と気温は降水時間に影響を及ぼさない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分散分析・重回帰分析の結果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3500" dirty="0" smtClean="0">
                <a:latin typeface="メイリオ"/>
                <a:ea typeface="メイリオ"/>
                <a:cs typeface="メイリオ"/>
              </a:rPr>
              <a:t>分散分析</a:t>
            </a:r>
            <a:endParaRPr kumimoji="1" lang="en-US" altLang="ja-JP" sz="3500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r>
              <a:rPr lang="ja-JP" altLang="en-US" sz="3000" dirty="0" smtClean="0">
                <a:latin typeface="メイリオ"/>
                <a:ea typeface="メイリオ"/>
                <a:cs typeface="メイリオ"/>
              </a:rPr>
              <a:t>降水量の違いによる降水時間が有意で</a:t>
            </a:r>
            <a:r>
              <a:rPr lang="ja-JP" altLang="en-US" sz="3000" dirty="0" smtClean="0">
                <a:latin typeface="メイリオ"/>
                <a:ea typeface="メイリオ"/>
                <a:cs typeface="メイリオ"/>
              </a:rPr>
              <a:t>ない</a:t>
            </a:r>
            <a:r>
              <a:rPr lang="en-US" altLang="ja-JP" sz="3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3000" i="1" dirty="0" smtClean="0">
                <a:latin typeface="メイリオ"/>
                <a:ea typeface="メイリオ"/>
                <a:cs typeface="メイリオ"/>
              </a:rPr>
              <a:t>p</a:t>
            </a:r>
            <a:r>
              <a:rPr lang="en-US" altLang="ja-JP" sz="3000" dirty="0" smtClean="0">
                <a:latin typeface="メイリオ"/>
                <a:ea typeface="メイリオ"/>
                <a:cs typeface="メイリオ"/>
              </a:rPr>
              <a:t>=.18)</a:t>
            </a:r>
            <a:endParaRPr lang="en-US" altLang="ja-JP" sz="3000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endParaRPr lang="en-US" altLang="ja-JP" sz="2800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kumimoji="1" lang="ja-JP" altLang="en-US" sz="3500" dirty="0" smtClean="0">
                <a:latin typeface="メイリオ"/>
                <a:ea typeface="メイリオ"/>
                <a:cs typeface="メイリオ"/>
              </a:rPr>
              <a:t>重回帰分析</a:t>
            </a:r>
            <a:endParaRPr kumimoji="1" lang="en-US" altLang="ja-JP" sz="3500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r>
              <a:rPr lang="ja-JP" altLang="en-US" sz="3000" dirty="0" smtClean="0">
                <a:latin typeface="メイリオ"/>
                <a:ea typeface="メイリオ"/>
                <a:cs typeface="メイリオ"/>
              </a:rPr>
              <a:t>降水量の違いによる降水時間が有意で</a:t>
            </a:r>
            <a:r>
              <a:rPr lang="ja-JP" altLang="en-US" sz="3000" dirty="0" smtClean="0">
                <a:latin typeface="メイリオ"/>
                <a:ea typeface="メイリオ"/>
                <a:cs typeface="メイリオ"/>
              </a:rPr>
              <a:t>ある</a:t>
            </a:r>
            <a:r>
              <a:rPr lang="en-US" altLang="ja-JP" sz="3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3000" i="1" dirty="0" smtClean="0">
                <a:latin typeface="メイリオ"/>
                <a:ea typeface="メイリオ"/>
                <a:cs typeface="メイリオ"/>
              </a:rPr>
              <a:t>p</a:t>
            </a:r>
            <a:r>
              <a:rPr lang="en-US" altLang="ja-JP" sz="3000" dirty="0" smtClean="0">
                <a:latin typeface="メイリオ"/>
                <a:ea typeface="メイリオ"/>
                <a:cs typeface="メイリオ"/>
              </a:rPr>
              <a:t>=.03)</a:t>
            </a:r>
            <a:endParaRPr lang="en-US" altLang="ja-JP" sz="3000" dirty="0" smtClean="0">
              <a:latin typeface="メイリオ"/>
              <a:ea typeface="メイリオ"/>
              <a:cs typeface="メイリオ"/>
            </a:endParaRPr>
          </a:p>
          <a:p>
            <a:pPr marL="0" indent="0" algn="ctr">
              <a:buNone/>
            </a:pPr>
            <a:endParaRPr lang="en-US" altLang="ja-JP" sz="8000" dirty="0" smtClean="0">
              <a:latin typeface="メイリオ"/>
              <a:ea typeface="メイリオ"/>
              <a:cs typeface="メイリオ"/>
            </a:endParaRPr>
          </a:p>
          <a:p>
            <a:pPr marL="0" indent="0" algn="ctr">
              <a:buNone/>
            </a:pPr>
            <a:r>
              <a:rPr lang="ja-JP" altLang="en-US" sz="8000" dirty="0" smtClean="0">
                <a:latin typeface="メイリオ"/>
                <a:ea typeface="メイリオ"/>
                <a:cs typeface="メイリオ"/>
              </a:rPr>
              <a:t>矛盾</a:t>
            </a:r>
            <a:endParaRPr lang="ja-JP" altLang="en-US" sz="8000" dirty="0">
              <a:latin typeface="メイリオ"/>
              <a:ea typeface="メイリオ"/>
              <a:cs typeface="メイリオ"/>
            </a:endParaRPr>
          </a:p>
          <a:p>
            <a:pPr marL="0" indent="0" algn="ctr">
              <a:buNone/>
            </a:pPr>
            <a:endParaRPr kumimoji="1" lang="en-US" altLang="ja-JP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/>
                <a:ea typeface="メイリオ"/>
                <a:cs typeface="メイリオ"/>
              </a:rPr>
              <a:t>分散分析・重回帰分析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の効果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量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>
                <a:latin typeface="メイリオ"/>
                <a:ea typeface="メイリオ"/>
                <a:cs typeface="メイリオ"/>
              </a:rPr>
              <a:t>分散分析の効果量</a:t>
            </a:r>
            <a:r>
              <a:rPr lang="en-US" altLang="ja-JP" sz="3200" i="1" dirty="0" smtClean="0">
                <a:latin typeface="メイリオ"/>
                <a:ea typeface="メイリオ"/>
                <a:cs typeface="メイリオ"/>
              </a:rPr>
              <a:t>η</a:t>
            </a:r>
            <a:r>
              <a:rPr lang="en-US" altLang="ja-JP" sz="3200" i="1" baseline="-25000" dirty="0" smtClean="0">
                <a:latin typeface="メイリオ"/>
                <a:ea typeface="メイリオ"/>
                <a:cs typeface="メイリオ"/>
              </a:rPr>
              <a:t>G</a:t>
            </a:r>
            <a:r>
              <a:rPr lang="en-US" altLang="ja-JP" sz="3200" i="1" baseline="300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en-US" altLang="ja-JP" sz="3200" i="1" baseline="30000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r>
              <a:rPr lang="en-US" altLang="ja-JP" sz="2800" i="1" dirty="0" smtClean="0">
                <a:latin typeface="メイリオ"/>
                <a:ea typeface="メイリオ"/>
                <a:cs typeface="メイリオ"/>
              </a:rPr>
              <a:t>η</a:t>
            </a:r>
            <a:r>
              <a:rPr lang="en-US" altLang="ja-JP" sz="2800" i="1" baseline="-25000" dirty="0" smtClean="0">
                <a:latin typeface="メイリオ"/>
                <a:ea typeface="メイリオ"/>
                <a:cs typeface="メイリオ"/>
              </a:rPr>
              <a:t>G</a:t>
            </a:r>
            <a:r>
              <a:rPr lang="en-US" altLang="ja-JP" sz="2800" i="1" baseline="30000" dirty="0" smtClean="0">
                <a:latin typeface="メイリオ"/>
                <a:ea typeface="メイリオ"/>
                <a:cs typeface="メイリオ"/>
              </a:rPr>
              <a:t>2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= 0.0381(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効果量：低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</a:p>
          <a:p>
            <a:pPr marL="533387" lvl="1" indent="0">
              <a:buNone/>
            </a:pPr>
            <a:endParaRPr lang="en-US" altLang="ja-JP" sz="2800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メイリオ"/>
                <a:ea typeface="メイリオ"/>
                <a:cs typeface="メイリオ"/>
              </a:rPr>
              <a:t>重回帰分析の効果量</a:t>
            </a:r>
            <a:r>
              <a:rPr kumimoji="1" lang="en-US" altLang="ja-JP" sz="32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3200" dirty="0" smtClean="0">
                <a:latin typeface="メイリオ"/>
                <a:ea typeface="メイリオ"/>
                <a:cs typeface="メイリオ"/>
              </a:rPr>
              <a:t>自由度修正済み</a:t>
            </a:r>
            <a:r>
              <a:rPr kumimoji="1" lang="en-US" altLang="ja-JP" sz="32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3200" i="1" dirty="0" smtClean="0">
                <a:latin typeface="メイリオ"/>
                <a:ea typeface="メイリオ"/>
                <a:cs typeface="メイリオ"/>
              </a:rPr>
              <a:t>R</a:t>
            </a:r>
            <a:r>
              <a:rPr lang="en-US" altLang="ja-JP" sz="3200" baseline="30000" dirty="0" smtClean="0">
                <a:latin typeface="メイリオ"/>
                <a:ea typeface="メイリオ"/>
                <a:cs typeface="メイリオ"/>
              </a:rPr>
              <a:t>2</a:t>
            </a:r>
            <a:endParaRPr lang="en-US" altLang="ja-JP" sz="3200" baseline="-25000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r>
              <a:rPr kumimoji="1" lang="en-US" altLang="ja-JP" sz="2800" i="1" dirty="0" smtClean="0">
                <a:latin typeface="メイリオ"/>
                <a:ea typeface="メイリオ"/>
                <a:cs typeface="メイリオ"/>
              </a:rPr>
              <a:t>R</a:t>
            </a:r>
            <a:r>
              <a:rPr kumimoji="1" lang="en-US" altLang="ja-JP" sz="2800" i="1" baseline="30000" dirty="0" smtClean="0">
                <a:latin typeface="メイリオ"/>
                <a:ea typeface="メイリオ"/>
                <a:cs typeface="メイリオ"/>
              </a:rPr>
              <a:t>2</a:t>
            </a:r>
            <a:r>
              <a:rPr kumimoji="1" lang="en-US" altLang="ja-JP" sz="2800" baseline="30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= 0.11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効果量：中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</a:p>
          <a:p>
            <a:pPr marL="533387" lvl="1" indent="0">
              <a:buNone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 algn="ctr">
              <a:buNone/>
            </a:pPr>
            <a:r>
              <a:rPr lang="ja-JP" altLang="en-US" sz="3200" dirty="0" smtClean="0">
                <a:latin typeface="メイリオ"/>
                <a:ea typeface="メイリオ"/>
                <a:cs typeface="メイリオ"/>
              </a:rPr>
              <a:t>重回帰分析の方が効果量が高い</a:t>
            </a:r>
            <a:endParaRPr lang="en-US" altLang="ja-JP" sz="3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4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考察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200" dirty="0" smtClean="0">
                <a:latin typeface="メイリオ"/>
                <a:ea typeface="メイリオ"/>
                <a:cs typeface="メイリオ"/>
              </a:rPr>
              <a:t>分散分析の効果量が低い</a:t>
            </a:r>
            <a:endParaRPr kumimoji="1" lang="en-US" altLang="ja-JP" sz="3200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分散分析の際に第二種の誤りが生じた可能性</a:t>
            </a:r>
            <a:endParaRPr kumimoji="1" lang="en-US" altLang="ja-JP" sz="2800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メイリオ"/>
                <a:ea typeface="メイリオ"/>
                <a:cs typeface="メイリオ"/>
              </a:rPr>
              <a:t>検定力を向上させるための方法</a:t>
            </a:r>
            <a:endParaRPr kumimoji="1" lang="en-US" altLang="ja-JP" sz="3200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適切なサンプリングサイズを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取る</a:t>
            </a:r>
            <a:endParaRPr lang="en-US" altLang="ja-JP" sz="2800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要因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と水準の再設計</a:t>
            </a:r>
            <a:endParaRPr lang="en-US" altLang="ja-JP" sz="2800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外れ値の探索を行ない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，除外・変換を行なう</a:t>
            </a:r>
            <a:endParaRPr lang="en-US" altLang="ja-JP" sz="28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3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降水量が多いほ</a:t>
            </a:r>
            <a:r>
              <a:rPr lang="ja-JP" altLang="en-US" dirty="0"/>
              <a:t>う</a:t>
            </a:r>
            <a:r>
              <a:rPr lang="ja-JP" altLang="en-US" dirty="0" smtClean="0"/>
              <a:t>が降水時間が短い？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ゲリラ豪雨・雲に含まれる</a:t>
            </a:r>
            <a:r>
              <a:rPr lang="ja-JP" altLang="en-US" dirty="0" smtClean="0"/>
              <a:t>水分の減少量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降水量</a:t>
            </a:r>
            <a:r>
              <a:rPr lang="ja-JP" altLang="en-US" dirty="0"/>
              <a:t>が少ないほう</a:t>
            </a:r>
            <a:r>
              <a:rPr lang="ja-JP" altLang="en-US" dirty="0" smtClean="0"/>
              <a:t>が降水時間が短い？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小雨</a:t>
            </a:r>
            <a:r>
              <a:rPr lang="ja-JP" altLang="en-US" dirty="0" smtClean="0"/>
              <a:t>・</a:t>
            </a:r>
            <a:r>
              <a:rPr lang="ja-JP" altLang="en-US" dirty="0" smtClean="0"/>
              <a:t>雲</a:t>
            </a:r>
            <a:r>
              <a:rPr lang="ja-JP" altLang="en-US" dirty="0" smtClean="0"/>
              <a:t>に含まれる水分量</a:t>
            </a:r>
            <a:r>
              <a:rPr lang="ja-JP" altLang="en-US" dirty="0" smtClean="0"/>
              <a:t>が</a:t>
            </a:r>
            <a:r>
              <a:rPr lang="ja-JP" altLang="en-US" dirty="0" smtClean="0"/>
              <a:t>小さい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b="1" dirty="0" smtClean="0"/>
              <a:t>降水量</a:t>
            </a:r>
            <a:r>
              <a:rPr lang="ja-JP" altLang="en-US" b="1" dirty="0"/>
              <a:t>の違いで降水時間に差があるのか気になる</a:t>
            </a:r>
            <a:endParaRPr lang="en-US" altLang="ja-JP" b="1" dirty="0"/>
          </a:p>
          <a:p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52" y="800101"/>
            <a:ext cx="2315540" cy="20724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77" y="3007446"/>
            <a:ext cx="1801089" cy="1801089"/>
          </a:xfrm>
          <a:prstGeom prst="rect">
            <a:avLst/>
          </a:prstGeom>
        </p:spPr>
      </p:pic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3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降水量は降水時間に影響を及ぼすか調査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影響</a:t>
            </a:r>
            <a:r>
              <a:rPr lang="ja-JP" altLang="en-US" dirty="0" smtClean="0"/>
              <a:t>を及ぼす場合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降水時間</a:t>
            </a:r>
            <a:r>
              <a:rPr lang="ja-JP" altLang="en-US" dirty="0"/>
              <a:t>が</a:t>
            </a:r>
            <a:r>
              <a:rPr lang="ja-JP" altLang="en-US" dirty="0" smtClean="0"/>
              <a:t>予測可能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影響がない場合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降水時間が予測不可能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0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降水量は降水時間に影響を及ぼすか調査するため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ja-JP" altLang="en-US" b="1" dirty="0"/>
              <a:t>分散分析</a:t>
            </a:r>
            <a:r>
              <a:rPr lang="ja-JP" altLang="en-US" dirty="0"/>
              <a:t>を利用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使用する変数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降水時間・降水量</a:t>
            </a:r>
            <a:r>
              <a:rPr lang="en-US" altLang="ja-JP" dirty="0"/>
              <a:t>(0~5mm, 5~10mm, 10mm~)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降水時間を従属変数，降水量を独立変数とし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kumimoji="1" lang="ja-JP" altLang="en-US" dirty="0"/>
              <a:t>要因</a:t>
            </a:r>
            <a:r>
              <a:rPr kumimoji="1" lang="en-US" altLang="ja-JP" dirty="0"/>
              <a:t>3</a:t>
            </a:r>
            <a:r>
              <a:rPr kumimoji="1" lang="ja-JP" altLang="en-US" dirty="0"/>
              <a:t>水準</a:t>
            </a:r>
            <a:r>
              <a:rPr lang="ja-JP" altLang="en-US" dirty="0"/>
              <a:t>分</a:t>
            </a:r>
            <a:r>
              <a:rPr kumimoji="1" lang="ja-JP" altLang="en-US" dirty="0"/>
              <a:t>散分析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結果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9214"/>
                <a:ext cx="10515600" cy="96734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降水量の水準間おける降水時間に有意な差がない</a:t>
                </a:r>
                <a:r>
                  <a:rPr lang="en-US" altLang="ja-JP" dirty="0" smtClean="0"/>
                  <a:t>(</a:t>
                </a:r>
                <a:r>
                  <a:rPr lang="en-US" altLang="ja-JP" i="1" dirty="0" smtClean="0"/>
                  <a:t>F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(2,87</a:t>
                </a:r>
                <a:r>
                  <a:rPr lang="en-US" altLang="ja-JP" dirty="0"/>
                  <a:t>)=1.72, </a:t>
                </a:r>
                <a:r>
                  <a:rPr lang="en-US" altLang="ja-JP" i="1" dirty="0" smtClean="0"/>
                  <a:t>p</a:t>
                </a:r>
                <a:r>
                  <a:rPr lang="en-US" altLang="ja-JP" dirty="0" smtClean="0"/>
                  <a:t>=0.18)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	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9214"/>
                <a:ext cx="10515600" cy="967347"/>
              </a:xfrm>
              <a:blipFill>
                <a:blip r:embed="rId2"/>
                <a:stretch>
                  <a:fillRect l="-1507" t="-11950" b="-226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3E5036-EC46-4359-A6E5-7B9E7F19347A}"/>
              </a:ext>
            </a:extLst>
          </p:cNvPr>
          <p:cNvSpPr txBox="1"/>
          <p:nvPr/>
        </p:nvSpPr>
        <p:spPr>
          <a:xfrm>
            <a:off x="2118007" y="562519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⇒降水量は降水時間に影響を及ぼさない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6" name="コンテンツ プレースホルダー 7">
            <a:extLst>
              <a:ext uri="{FF2B5EF4-FFF2-40B4-BE49-F238E27FC236}">
                <a16:creationId xmlns:a16="http://schemas.microsoft.com/office/drawing/2014/main" id="{A9F6283C-7F62-4B57-8CFB-E37EF26CE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229938"/>
              </p:ext>
            </p:extLst>
          </p:nvPr>
        </p:nvGraphicFramePr>
        <p:xfrm>
          <a:off x="1598814" y="3443709"/>
          <a:ext cx="8994371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36673426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平方和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自由度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i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平均</a:t>
                      </a:r>
                      <a:r>
                        <a:rPr kumimoji="1" lang="ja-JP" altLang="en-US" sz="2400" i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平方</a:t>
                      </a:r>
                      <a:endParaRPr kumimoji="1" lang="ja-JP" altLang="en-US" sz="2400" i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i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F</a:t>
                      </a:r>
                      <a:r>
                        <a:rPr kumimoji="1" lang="ja-JP" altLang="en-US" sz="2400" i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値</a:t>
                      </a:r>
                      <a:endParaRPr kumimoji="1" lang="ja-JP" altLang="en-US" sz="2400" i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i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p</a:t>
                      </a:r>
                      <a:r>
                        <a:rPr kumimoji="1" lang="ja-JP" altLang="en-US" sz="2400" i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値</a:t>
                      </a:r>
                      <a:endParaRPr kumimoji="1" lang="ja-JP" altLang="en-US" sz="2400" i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判定</a:t>
                      </a:r>
                    </a:p>
                  </a:txBody>
                  <a:tcPr marL="0" marR="0" marT="60960" marB="6096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群間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218171.49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2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109085.74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1.72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0.18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ns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群内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5509074.57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87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63322.70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全体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5727246.06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89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</a:rPr>
                        <a:t>64351.08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</a:endParaRPr>
                    </a:p>
                  </a:txBody>
                  <a:tcPr marL="0" marR="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984BAB-F352-41E8-9971-259CD1BABB67}"/>
              </a:ext>
            </a:extLst>
          </p:cNvPr>
          <p:cNvSpPr txBox="1"/>
          <p:nvPr/>
        </p:nvSpPr>
        <p:spPr>
          <a:xfrm>
            <a:off x="5478760" y="3026564"/>
            <a:ext cx="1234477" cy="361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分散分析結果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A150D7-E01F-4FCE-9289-432F42246CF7}"/>
              </a:ext>
            </a:extLst>
          </p:cNvPr>
          <p:cNvSpPr/>
          <p:nvPr/>
        </p:nvSpPr>
        <p:spPr>
          <a:xfrm>
            <a:off x="7622573" y="3387570"/>
            <a:ext cx="2970612" cy="1031499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分散分析の結果，</a:t>
            </a:r>
            <a:r>
              <a:rPr lang="ja-JP" altLang="en-US" dirty="0"/>
              <a:t>降水量の違いによる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降水時間の予測は</a:t>
            </a:r>
            <a:r>
              <a:rPr lang="ja-JP" altLang="en-US" b="1" dirty="0"/>
              <a:t>不可能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降水時間に影響を及ぼす要因が存在する</a:t>
            </a:r>
            <a:r>
              <a:rPr lang="ja-JP" altLang="en-US" dirty="0"/>
              <a:t>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調査するために</a:t>
            </a:r>
            <a:r>
              <a:rPr lang="ja-JP" altLang="en-US" b="1" dirty="0"/>
              <a:t>重回帰分析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7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重回帰分析の方法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使用する変数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533387" lvl="1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降水時間・降水量・風速・温度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メイリオ"/>
                <a:ea typeface="メイリオ"/>
                <a:cs typeface="メイリオ"/>
              </a:rPr>
              <a:t>降水時間を従属変数，降水量・風速・温度を独立変数とし重回帰分析</a:t>
            </a:r>
            <a:endParaRPr kumimoji="1" lang="ja-JP" altLang="en-US" sz="3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重回帰分析の結果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(1/3)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降水量の偏回帰係数に有意な差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en-US" altLang="ja-JP" i="1" dirty="0" smtClean="0">
                <a:latin typeface="メイリオ"/>
                <a:ea typeface="メイリオ"/>
                <a:cs typeface="メイリオ"/>
              </a:rPr>
              <a:t>p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&lt;.05)</a:t>
            </a:r>
            <a:endParaRPr lang="en-US" altLang="ja-JP" sz="1067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331314"/>
              </p:ext>
            </p:extLst>
          </p:nvPr>
        </p:nvGraphicFramePr>
        <p:xfrm>
          <a:off x="1764684" y="3037912"/>
          <a:ext cx="863002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1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  <a:latin typeface="メイリオ"/>
                          <a:ea typeface="メイリオ"/>
                          <a:cs typeface="メイリオ"/>
                        </a:rPr>
                        <a:t>独立変数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  <a:latin typeface="メイリオ"/>
                          <a:ea typeface="メイリオ"/>
                          <a:cs typeface="メイリオ"/>
                        </a:rPr>
                        <a:t>偏回帰係数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  <a:latin typeface="メイリオ"/>
                          <a:ea typeface="メイリオ"/>
                          <a:cs typeface="メイリオ"/>
                        </a:rPr>
                        <a:t>標準誤差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i="1" dirty="0" smtClean="0">
                          <a:solidFill>
                            <a:schemeClr val="bg1"/>
                          </a:solidFill>
                          <a:latin typeface="メイリオ"/>
                          <a:ea typeface="メイリオ"/>
                          <a:cs typeface="メイリオ"/>
                        </a:rPr>
                        <a:t>t</a:t>
                      </a:r>
                      <a:r>
                        <a:rPr kumimoji="1" lang="ja-JP" altLang="en-US" sz="2400" i="1" dirty="0" smtClean="0">
                          <a:solidFill>
                            <a:schemeClr val="bg1"/>
                          </a:solidFill>
                          <a:latin typeface="メイリオ"/>
                          <a:ea typeface="メイリオ"/>
                          <a:cs typeface="メイリオ"/>
                        </a:rPr>
                        <a:t>値</a:t>
                      </a: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i="1" dirty="0" smtClean="0">
                          <a:solidFill>
                            <a:schemeClr val="bg1"/>
                          </a:solidFill>
                          <a:latin typeface="メイリオ"/>
                          <a:ea typeface="メイリオ"/>
                          <a:cs typeface="メイリオ"/>
                        </a:rPr>
                        <a:t>P</a:t>
                      </a:r>
                      <a:r>
                        <a:rPr kumimoji="1" lang="ja-JP" altLang="en-US" sz="2400" i="1" dirty="0" smtClean="0">
                          <a:solidFill>
                            <a:schemeClr val="bg1"/>
                          </a:solidFill>
                          <a:latin typeface="メイリオ"/>
                          <a:ea typeface="メイリオ"/>
                          <a:cs typeface="メイリオ"/>
                        </a:rPr>
                        <a:t>値</a:t>
                      </a: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  <a:latin typeface="メイリオ"/>
                          <a:ea typeface="メイリオ"/>
                          <a:cs typeface="メイリオ"/>
                        </a:rPr>
                        <a:t>判定</a:t>
                      </a: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メイリオ"/>
                          <a:ea typeface="メイリオ"/>
                          <a:cs typeface="メイリオ"/>
                        </a:rPr>
                        <a:t>降水量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13.26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5.58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2.38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0.03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*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メイリオ"/>
                          <a:ea typeface="メイリオ"/>
                          <a:cs typeface="メイリオ"/>
                        </a:rPr>
                        <a:t>風速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-4.79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6.17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-0.78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0.45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ns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メイリオ"/>
                          <a:ea typeface="メイリオ"/>
                          <a:cs typeface="メイリオ"/>
                        </a:rPr>
                        <a:t>気温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-1.13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1.74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-0.65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0.52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ns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メイリオ"/>
                          <a:ea typeface="メイリオ"/>
                          <a:cs typeface="メイリオ"/>
                        </a:rPr>
                        <a:t>切片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52.86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33.96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1.56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0.13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メイリオ"/>
                          <a:ea typeface="メイリオ"/>
                          <a:cs typeface="メイリオ"/>
                        </a:rPr>
                        <a:t>ns</a:t>
                      </a:r>
                      <a:endParaRPr kumimoji="1" lang="ja-JP" altLang="en-US" sz="2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254745" y="267634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重回帰分析結果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9704" y="5859424"/>
            <a:ext cx="1028999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ja-JP" altLang="en-US" sz="2667" dirty="0">
                <a:latin typeface="メイリオ"/>
                <a:ea typeface="メイリオ"/>
                <a:cs typeface="メイリオ"/>
              </a:rPr>
              <a:t>降水時間</a:t>
            </a:r>
            <a:r>
              <a:rPr lang="en-US" altLang="ja-JP" sz="2667" dirty="0">
                <a:latin typeface="メイリオ"/>
                <a:ea typeface="メイリオ"/>
                <a:cs typeface="メイリオ"/>
              </a:rPr>
              <a:t>=52.86+13.26×</a:t>
            </a:r>
            <a:r>
              <a:rPr lang="ja-JP" altLang="en-US" sz="2667" dirty="0">
                <a:latin typeface="メイリオ"/>
                <a:ea typeface="メイリオ"/>
                <a:cs typeface="メイリオ"/>
              </a:rPr>
              <a:t>降水量＋</a:t>
            </a:r>
            <a:r>
              <a:rPr lang="en-US" altLang="ja-JP" sz="2667" dirty="0">
                <a:latin typeface="メイリオ"/>
                <a:ea typeface="メイリオ"/>
                <a:cs typeface="メイリオ"/>
              </a:rPr>
              <a:t>(-4.79)×</a:t>
            </a:r>
            <a:r>
              <a:rPr lang="ja-JP" altLang="en-US" sz="2667" dirty="0">
                <a:latin typeface="メイリオ"/>
                <a:ea typeface="メイリオ"/>
                <a:cs typeface="メイリオ"/>
              </a:rPr>
              <a:t>風速</a:t>
            </a:r>
            <a:r>
              <a:rPr lang="en-US" altLang="ja-JP" sz="2667" dirty="0">
                <a:latin typeface="メイリオ"/>
                <a:ea typeface="メイリオ"/>
                <a:cs typeface="メイリオ"/>
              </a:rPr>
              <a:t>+(-1.13)×</a:t>
            </a:r>
            <a:r>
              <a:rPr lang="ja-JP" altLang="en-US" sz="2667" dirty="0">
                <a:latin typeface="メイリオ"/>
                <a:ea typeface="メイリオ"/>
                <a:cs typeface="メイリオ"/>
              </a:rPr>
              <a:t>気温</a:t>
            </a:r>
            <a:endParaRPr lang="en-US" altLang="ja-JP" sz="2667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6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重回帰分析の結果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(2/3)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降水時間と降水量に正の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相関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相関係数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r=0.14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6027242" y="1892692"/>
            <a:ext cx="4530000" cy="4387359"/>
            <a:chOff x="5426079" y="1419519"/>
            <a:chExt cx="3397500" cy="3290519"/>
          </a:xfrm>
        </p:grpSpPr>
        <p:pic>
          <p:nvPicPr>
            <p:cNvPr id="8" name="図 7" descr="zyuukaikibunnseki.e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9" b="11368"/>
            <a:stretch/>
          </p:blipFill>
          <p:spPr>
            <a:xfrm>
              <a:off x="5559373" y="1419519"/>
              <a:ext cx="3049439" cy="2857913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453426" y="4456123"/>
              <a:ext cx="33701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/>
                  <a:ea typeface="メイリオ"/>
                  <a:cs typeface="メイリオ"/>
                </a:rPr>
                <a:t>降水時間と降水量に関する対散布図と回帰直線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684532" y="4227963"/>
              <a:ext cx="907941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/>
                  <a:ea typeface="メイリオ"/>
                  <a:cs typeface="メイリオ"/>
                </a:rPr>
                <a:t>平均</a:t>
              </a:r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降水量</a:t>
              </a:r>
              <a:endParaRPr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 rot="16200000">
              <a:off x="5176011" y="2722585"/>
              <a:ext cx="7540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/>
                  <a:ea typeface="メイリオ"/>
                  <a:cs typeface="メイリオ"/>
                </a:rPr>
                <a:t>降水時間</a:t>
              </a:r>
            </a:p>
          </p:txBody>
        </p:sp>
      </p:grp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2018/8/8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049F-8187-42A4-9A8B-6760CA09659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6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526</Words>
  <Application>Microsoft Office PowerPoint</Application>
  <PresentationFormat>ワイド画面</PresentationFormat>
  <Paragraphs>168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メイリオ</vt:lpstr>
      <vt:lpstr>游ゴシック</vt:lpstr>
      <vt:lpstr>游ゴシック Light</vt:lpstr>
      <vt:lpstr>Arial</vt:lpstr>
      <vt:lpstr>Cambria Math</vt:lpstr>
      <vt:lpstr>Office テーマ</vt:lpstr>
      <vt:lpstr>降水時間に影響を及ぼす要因の調査</vt:lpstr>
      <vt:lpstr>背景</vt:lpstr>
      <vt:lpstr>目的</vt:lpstr>
      <vt:lpstr>方法</vt:lpstr>
      <vt:lpstr>結果</vt:lpstr>
      <vt:lpstr>考察</vt:lpstr>
      <vt:lpstr>重回帰分析の方法</vt:lpstr>
      <vt:lpstr>重回帰分析の結果(1/3)</vt:lpstr>
      <vt:lpstr>重回帰分析の結果(2/3)</vt:lpstr>
      <vt:lpstr>重回帰分析の結果(3/3)</vt:lpstr>
      <vt:lpstr>分散分析・重回帰分析の結果</vt:lpstr>
      <vt:lpstr>分散分析・重回帰分析の効果量</vt:lpstr>
      <vt:lpstr>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kusuda kenta</dc:creator>
  <cp:lastModifiedBy>kusuda kenta</cp:lastModifiedBy>
  <cp:revision>35</cp:revision>
  <dcterms:created xsi:type="dcterms:W3CDTF">2018-08-02T04:54:13Z</dcterms:created>
  <dcterms:modified xsi:type="dcterms:W3CDTF">2018-08-07T08:00:47Z</dcterms:modified>
</cp:coreProperties>
</file>