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1" r:id="rId5"/>
    <p:sldId id="262" r:id="rId6"/>
    <p:sldId id="263" r:id="rId7"/>
    <p:sldId id="264" r:id="rId8"/>
    <p:sldId id="266" r:id="rId9"/>
  </p:sldIdLst>
  <p:sldSz cx="12192000" cy="6858000"/>
  <p:notesSz cx="6858000" cy="9144000"/>
  <p:defaultTextStyle>
    <a:defPPr>
      <a:defRPr lang="en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C4A97-02EA-4B3B-60CE-C88D7715EF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8F8636-BFF1-ADD1-B608-C9F3D0E7B4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BAC2B5-7D1C-3DA7-3F06-F44A24027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05C8C-D465-9949-8605-E1CC048AE8F3}" type="datetimeFigureOut">
              <a:rPr lang="en-RU" smtClean="0"/>
              <a:t>22.03.2024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CCA6B-2791-D33D-F4DE-B1275FA63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ADA49-6E26-4E71-53FC-F57FAA4CB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573CD-D04E-8C44-8CE4-E19598B53663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4093873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02EA1-C8EA-BB06-D5B9-657E9A612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BFEC2C-8CEF-3D8B-4A31-4D5D76BC80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A37479-610F-7A31-3E93-74A400AEB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05C8C-D465-9949-8605-E1CC048AE8F3}" type="datetimeFigureOut">
              <a:rPr lang="en-RU" smtClean="0"/>
              <a:t>22.03.2024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481995-8A78-4305-8630-42F8F2562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7BFA26-F448-EBF9-52A7-AE52D40FE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573CD-D04E-8C44-8CE4-E19598B53663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818684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06AF72-24FE-35A0-3910-E653062F7F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DED35A-17D8-005C-1451-BCF25B2244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6D532D-4771-3F8F-04A8-BC062DD41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05C8C-D465-9949-8605-E1CC048AE8F3}" type="datetimeFigureOut">
              <a:rPr lang="en-RU" smtClean="0"/>
              <a:t>22.03.2024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9CFE58-5403-62E2-DBAE-E01B975AC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4347BF-1136-D72F-8A03-08C8B46FD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573CD-D04E-8C44-8CE4-E19598B53663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772072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8CEF3-4D1D-08EA-3D29-A338BDB43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26622-4CBF-BBD6-BC76-37E59622E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9C8110-D914-559B-4864-48EBD10A3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05C8C-D465-9949-8605-E1CC048AE8F3}" type="datetimeFigureOut">
              <a:rPr lang="en-RU" smtClean="0"/>
              <a:t>22.03.2024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B4935-534E-2FFB-DB4E-7FA4F79CC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802B88-8EF6-3271-0668-6E2B0E25C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573CD-D04E-8C44-8CE4-E19598B53663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964217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3E0F8-A8B7-7A71-ACC9-DDE796F27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827C09-F115-F2C1-AACA-84709A62F5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1F568-8D3F-6C95-0BA7-27BF23329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05C8C-D465-9949-8605-E1CC048AE8F3}" type="datetimeFigureOut">
              <a:rPr lang="en-RU" smtClean="0"/>
              <a:t>22.03.2024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B6D019-4C7A-423F-EAB9-D1E715CA5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40D30F-53FA-DBD9-C122-3F28FE91D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573CD-D04E-8C44-8CE4-E19598B53663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145447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22D2C-A3B7-FE49-A235-A284B6D3E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FD295-9C2C-13D3-7498-FE63594106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031A46-CED2-361D-ADA1-BD03ACB512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8315D2-7633-1EB4-5964-4798142C5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05C8C-D465-9949-8605-E1CC048AE8F3}" type="datetimeFigureOut">
              <a:rPr lang="en-RU" smtClean="0"/>
              <a:t>22.03.2024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941847-A19A-645F-5A43-E745ECBCA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E1B49F-14D7-7226-B1C8-AF3C3F14A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573CD-D04E-8C44-8CE4-E19598B53663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129391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7B215-E45A-7EE5-F06B-96D276D0D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121174-7B70-8CB4-0988-5547885436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349B72-3E1D-EF79-117F-AFF3D1A30A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DA830A-3958-DE82-3659-D1AA970452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9DD0CE-88E9-8869-EA3E-7F71290208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5956A5-8093-E490-AD3B-5262F68D5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05C8C-D465-9949-8605-E1CC048AE8F3}" type="datetimeFigureOut">
              <a:rPr lang="en-RU" smtClean="0"/>
              <a:t>22.03.2024</a:t>
            </a:fld>
            <a:endParaRPr lang="en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397E5E-7D88-84A8-E057-E96245F78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DA9D83-106D-BBE6-B848-8DC6D5AD4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573CD-D04E-8C44-8CE4-E19598B53663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606311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D455D-09EE-6BE0-11F6-2D3883E6D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FAD91E-1B64-A777-11E2-E1B66BB13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05C8C-D465-9949-8605-E1CC048AE8F3}" type="datetimeFigureOut">
              <a:rPr lang="en-RU" smtClean="0"/>
              <a:t>22.03.2024</a:t>
            </a:fld>
            <a:endParaRPr lang="en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E730E8-EB4A-F5BF-85B0-3B9224094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A0BEA5-BFFC-A7EA-6AC9-F370BE5DA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573CD-D04E-8C44-8CE4-E19598B53663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020491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FCB1BD-DFDC-8AB8-421B-F49DCE3FC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05C8C-D465-9949-8605-E1CC048AE8F3}" type="datetimeFigureOut">
              <a:rPr lang="en-RU" smtClean="0"/>
              <a:t>22.03.2024</a:t>
            </a:fld>
            <a:endParaRPr lang="en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EF9BAD-51E9-7E43-7389-27EA9CC33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7EDE14-907B-EE2C-C864-B788B5F9B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573CD-D04E-8C44-8CE4-E19598B53663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112845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3320C-6763-A851-850B-B537C70C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15EB50-2786-20CF-5247-BBB9D62378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8E2C29-1E82-0D62-8C4E-ADA688E92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76A022-971F-18B6-171E-FC282517D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05C8C-D465-9949-8605-E1CC048AE8F3}" type="datetimeFigureOut">
              <a:rPr lang="en-RU" smtClean="0"/>
              <a:t>22.03.2024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80D2E7-BDF2-3635-191B-25A93249A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2FEA19-36B1-AF09-4181-C584E9596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573CD-D04E-8C44-8CE4-E19598B53663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244511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4A78D-C6AB-409B-C2F9-DD3272DB5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B299AB-A0A9-592F-5248-CAECE5B42B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2BD031-9294-82A1-FDE9-F6A58FF045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76DC97-2C23-F125-A7A5-D4787F9CC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05C8C-D465-9949-8605-E1CC048AE8F3}" type="datetimeFigureOut">
              <a:rPr lang="en-RU" smtClean="0"/>
              <a:t>22.03.2024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1805B9-F3F6-1B0F-C4D2-8366C7F9F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6B7005-2202-990D-0B1B-8BD1E130F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573CD-D04E-8C44-8CE4-E19598B53663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420133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574D93-30A9-4D9C-F1AE-CF34067B6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9D04EC-ADB2-D276-7BB1-1381885AB0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9892D5-C8F7-4162-5CF8-9B73701465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405C8C-D465-9949-8605-E1CC048AE8F3}" type="datetimeFigureOut">
              <a:rPr lang="en-RU" smtClean="0"/>
              <a:t>22.03.2024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845616-B2D8-6123-EDF0-F3F3C10C94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A82F5E-05DD-D351-F62E-C217BA18D6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1573CD-D04E-8C44-8CE4-E19598B53663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440719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package" Target="../embeddings/Microsoft_Word_Document.docx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4EAE1AF5-69AF-AE7E-1A40-CF58BAB8E5E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8165052"/>
              </p:ext>
            </p:extLst>
          </p:nvPr>
        </p:nvGraphicFramePr>
        <p:xfrm>
          <a:off x="3236256" y="73790"/>
          <a:ext cx="5719487" cy="67104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943600" imgH="6972300" progId="Word.Document.12">
                  <p:embed/>
                </p:oleObj>
              </mc:Choice>
              <mc:Fallback>
                <p:oleObj name="Document" r:id="rId2" imgW="5943600" imgH="69723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236256" y="73790"/>
                        <a:ext cx="5719487" cy="67104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84942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41EA1-08A8-5927-8D4F-0E27ED55A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7504"/>
            <a:ext cx="10515600" cy="5769459"/>
          </a:xfrm>
        </p:spPr>
        <p:txBody>
          <a:bodyPr anchor="ctr"/>
          <a:lstStyle/>
          <a:p>
            <a:pPr indent="450215" algn="just">
              <a:lnSpc>
                <a:spcPct val="150000"/>
              </a:lnSpc>
            </a:pP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Цель работы: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изучить основные элементы и правила построения диаграммы вариантов использования.</a:t>
            </a:r>
            <a:endParaRPr lang="en-RU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</a:pP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Постановка задачи: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описать функции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рассматриваемои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̆ системы с помощью диаграммы вариантов использования.</a:t>
            </a:r>
            <a:endParaRPr lang="en-RU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</a:pP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Индивидуальный вариант: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моделирование организации работы приюта для животных.</a:t>
            </a:r>
            <a:endParaRPr lang="en-RU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3509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41EA1-08A8-5927-8D4F-0E27ED55A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7504"/>
            <a:ext cx="10515600" cy="5769459"/>
          </a:xfrm>
        </p:spPr>
        <p:txBody>
          <a:bodyPr/>
          <a:lstStyle/>
          <a:p>
            <a:pPr indent="0" algn="ctr">
              <a:lnSpc>
                <a:spcPct val="150000"/>
              </a:lnSpc>
              <a:spcBef>
                <a:spcPts val="2400"/>
              </a:spcBef>
              <a:spcAft>
                <a:spcPts val="1200"/>
              </a:spcAft>
              <a:buNone/>
            </a:pP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Этапы выполнения работы </a:t>
            </a:r>
            <a:endParaRPr lang="en-RU" sz="18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1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Построение диаграммы вариантов использования по следующему описанию: «Клиент банка может пополнить счет, в случае отсутствия счета предварительно открыв его, или снять деньги со счета, с возможностью его закрытия. В каждом из описанных </a:t>
            </a:r>
            <a:r>
              <a:rPr lang="ru-RU" sz="1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действии</a:t>
            </a:r>
            <a:r>
              <a:rPr lang="ru-RU" sz="1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̆ участвует операционист банка и кассир.»</a:t>
            </a:r>
            <a:endParaRPr lang="en-RU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RU" dirty="0"/>
          </a:p>
        </p:txBody>
      </p:sp>
      <p:graphicFrame>
        <p:nvGraphicFramePr>
          <p:cNvPr id="2" name="Content Placeholder 4">
            <a:extLst>
              <a:ext uri="{FF2B5EF4-FFF2-40B4-BE49-F238E27FC236}">
                <a16:creationId xmlns:a16="http://schemas.microsoft.com/office/drawing/2014/main" id="{207B176F-ACDF-C083-86C7-94F606F53A7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29973873"/>
              </p:ext>
            </p:extLst>
          </p:nvPr>
        </p:nvGraphicFramePr>
        <p:xfrm>
          <a:off x="2735290" y="2401239"/>
          <a:ext cx="6721420" cy="4049257"/>
        </p:xfrm>
        <a:graphic>
          <a:graphicData uri="http://schemas.openxmlformats.org/drawingml/2006/table">
            <a:tbl>
              <a:tblPr firstRow="1" firstCol="1" bandRow="1"/>
              <a:tblGrid>
                <a:gridCol w="2248811">
                  <a:extLst>
                    <a:ext uri="{9D8B030D-6E8A-4147-A177-3AD203B41FA5}">
                      <a16:colId xmlns:a16="http://schemas.microsoft.com/office/drawing/2014/main" val="2277984389"/>
                    </a:ext>
                  </a:extLst>
                </a:gridCol>
                <a:gridCol w="1630017">
                  <a:extLst>
                    <a:ext uri="{9D8B030D-6E8A-4147-A177-3AD203B41FA5}">
                      <a16:colId xmlns:a16="http://schemas.microsoft.com/office/drawing/2014/main" val="3193336011"/>
                    </a:ext>
                  </a:extLst>
                </a:gridCol>
                <a:gridCol w="2842592">
                  <a:extLst>
                    <a:ext uri="{9D8B030D-6E8A-4147-A177-3AD203B41FA5}">
                      <a16:colId xmlns:a16="http://schemas.microsoft.com/office/drawing/2014/main" val="3416902187"/>
                    </a:ext>
                  </a:extLst>
                </a:gridCol>
              </a:tblGrid>
              <a:tr h="481109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ru-RU" sz="14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Актер/ ВИ</a:t>
                      </a:r>
                      <a:endParaRPr lang="en-RU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ru-RU" sz="14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Тип связи</a:t>
                      </a:r>
                      <a:endParaRPr lang="en-RU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ru-RU" sz="1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Вариант использования</a:t>
                      </a:r>
                      <a:endParaRPr lang="en-RU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4099804"/>
                  </a:ext>
                </a:extLst>
              </a:tr>
              <a:tr h="294005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Клиент банка</a:t>
                      </a:r>
                      <a:endParaRPr lang="en-RU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Ассоциация</a:t>
                      </a:r>
                      <a:endParaRPr lang="en-RU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Открыть счёт</a:t>
                      </a:r>
                      <a:endParaRPr lang="en-RU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5938805"/>
                  </a:ext>
                </a:extLst>
              </a:tr>
              <a:tr h="294005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Операционист банка</a:t>
                      </a:r>
                      <a:endParaRPr lang="en-RU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Ассоциация</a:t>
                      </a:r>
                      <a:endParaRPr lang="en-RU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Открыть счёт</a:t>
                      </a:r>
                      <a:endParaRPr lang="en-RU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0882458"/>
                  </a:ext>
                </a:extLst>
              </a:tr>
              <a:tr h="294005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Кассир</a:t>
                      </a:r>
                      <a:endParaRPr lang="en-RU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Ассоциация</a:t>
                      </a:r>
                      <a:endParaRPr lang="en-RU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Открыть счёт</a:t>
                      </a:r>
                      <a:endParaRPr lang="en-RU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1213306"/>
                  </a:ext>
                </a:extLst>
              </a:tr>
              <a:tr h="294005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Клиент банка</a:t>
                      </a:r>
                      <a:endParaRPr lang="en-RU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Включение</a:t>
                      </a:r>
                      <a:endParaRPr lang="en-RU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Пополнить счёт</a:t>
                      </a:r>
                      <a:endParaRPr lang="en-RU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7024904"/>
                  </a:ext>
                </a:extLst>
              </a:tr>
              <a:tr h="294005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Операционист банка</a:t>
                      </a:r>
                      <a:endParaRPr lang="en-RU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Ассоциация</a:t>
                      </a:r>
                      <a:endParaRPr lang="en-RU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Пополнить счёт</a:t>
                      </a:r>
                      <a:endParaRPr lang="en-RU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6565530"/>
                  </a:ext>
                </a:extLst>
              </a:tr>
              <a:tr h="294005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Кассир</a:t>
                      </a:r>
                      <a:endParaRPr lang="en-RU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Ассоциация</a:t>
                      </a:r>
                      <a:endParaRPr lang="en-RU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Пополнить счёт</a:t>
                      </a:r>
                      <a:endParaRPr lang="en-RU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8210958"/>
                  </a:ext>
                </a:extLst>
              </a:tr>
              <a:tr h="294005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Клиент банка</a:t>
                      </a:r>
                      <a:endParaRPr lang="en-RU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Ассоциация</a:t>
                      </a:r>
                      <a:endParaRPr lang="en-RU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Снять деньги со счёта</a:t>
                      </a:r>
                      <a:endParaRPr lang="en-RU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8183973"/>
                  </a:ext>
                </a:extLst>
              </a:tr>
              <a:tr h="294005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Операционист банка</a:t>
                      </a:r>
                      <a:endParaRPr lang="en-RU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Ассоциация</a:t>
                      </a:r>
                      <a:endParaRPr lang="en-RU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Снять деньги со счёта</a:t>
                      </a:r>
                      <a:endParaRPr lang="en-RU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8300549"/>
                  </a:ext>
                </a:extLst>
              </a:tr>
              <a:tr h="294005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Кассир</a:t>
                      </a:r>
                      <a:endParaRPr lang="en-RU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Ассоциация</a:t>
                      </a:r>
                      <a:endParaRPr lang="en-RU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Снять деньги со счёта</a:t>
                      </a:r>
                      <a:endParaRPr lang="en-RU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1073091"/>
                  </a:ext>
                </a:extLst>
              </a:tr>
              <a:tr h="294005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Клиент банка</a:t>
                      </a:r>
                      <a:endParaRPr lang="en-RU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Расширение</a:t>
                      </a:r>
                      <a:endParaRPr lang="en-RU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Закрыть счёт</a:t>
                      </a:r>
                      <a:endParaRPr lang="en-RU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594423"/>
                  </a:ext>
                </a:extLst>
              </a:tr>
              <a:tr h="294005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Операционист банка</a:t>
                      </a:r>
                      <a:endParaRPr lang="en-RU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Включение</a:t>
                      </a:r>
                      <a:endParaRPr lang="en-RU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Закрыть счёт</a:t>
                      </a:r>
                      <a:endParaRPr lang="en-RU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3337666"/>
                  </a:ext>
                </a:extLst>
              </a:tr>
              <a:tr h="334093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Кассир</a:t>
                      </a:r>
                      <a:endParaRPr lang="en-RU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Включение</a:t>
                      </a:r>
                      <a:endParaRPr lang="en-RU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Закрыть счёт</a:t>
                      </a:r>
                      <a:endParaRPr lang="en-RU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79761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311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41EA1-08A8-5927-8D4F-0E27ED55A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7504"/>
            <a:ext cx="10515600" cy="5769459"/>
          </a:xfrm>
        </p:spPr>
        <p:txBody>
          <a:bodyPr/>
          <a:lstStyle/>
          <a:p>
            <a:pPr marL="342900" indent="-342900">
              <a:buFont typeface="+mj-lt"/>
              <a:buAutoNum type="arabicPeriod" startAt="2"/>
            </a:pPr>
            <a:r>
              <a:rPr lang="ru-RU" sz="1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Описание спецификации функций рассматриваемой системы с учётом индивидуального варианта учебного проекта.</a:t>
            </a:r>
          </a:p>
          <a:p>
            <a:pPr marL="0" indent="0">
              <a:buNone/>
            </a:pPr>
            <a:endParaRPr lang="en-RU" sz="16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Регистрация нового животного:</a:t>
            </a:r>
          </a:p>
          <a:p>
            <a:pPr marL="457200" lvl="1" indent="0">
              <a:buNone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Краткое описание поведения: Система обрабатывает информацию о новом животном.</a:t>
            </a:r>
          </a:p>
          <a:p>
            <a:pPr marL="457200" lvl="1" indent="0">
              <a:buNone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Предусловия: Получение информации о новом животном от работника.</a:t>
            </a:r>
          </a:p>
          <a:p>
            <a:pPr marL="457200" lvl="1" indent="0">
              <a:buNone/>
            </a:pP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Основной поток событий:</a:t>
            </a:r>
          </a:p>
          <a:p>
            <a:pPr marL="457200" lvl="1" indent="0">
              <a:buNone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Шаг 1: Работник приюта открывает форму ввода данных о новом животном в системе.</a:t>
            </a:r>
          </a:p>
          <a:p>
            <a:pPr marL="457200" lvl="1" indent="0">
              <a:buNone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Шаг 2: Работник вводит информацию о новом животном: вид, породу, возраст, состояние здоровья и другие необходимые данные. </a:t>
            </a:r>
          </a:p>
          <a:p>
            <a:pPr marL="457200" lvl="1" indent="0">
              <a:buNone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Шаг 3: Работник подтверждает введенные данные.</a:t>
            </a:r>
          </a:p>
          <a:p>
            <a:pPr marL="457200" lvl="1" indent="0">
              <a:buNone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Шаг 4: Система проводит проверку введенных данных на корректность.</a:t>
            </a:r>
          </a:p>
          <a:p>
            <a:pPr marL="457200" lvl="1" indent="0">
              <a:buNone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Шаг 5: При успешной проверке, система присваивает новому животному уникальный номер.</a:t>
            </a:r>
          </a:p>
          <a:p>
            <a:pPr marL="457200" lvl="1" indent="0">
              <a:buNone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Шаг 6: Система сохраняет всю информацию в базе данных и подтверждает успешную регистрацию животного.</a:t>
            </a:r>
          </a:p>
          <a:p>
            <a:pPr marL="457200" lvl="1" indent="0">
              <a:buNone/>
            </a:pP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Постусловия: Информация о новом животном сохраняется в базе данных.</a:t>
            </a:r>
          </a:p>
          <a:p>
            <a:endParaRPr lang="en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7416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41EA1-08A8-5927-8D4F-0E27ED55A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7504"/>
            <a:ext cx="10515600" cy="57694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Поиск животного:</a:t>
            </a:r>
          </a:p>
          <a:p>
            <a:pPr marL="457200" lvl="1" indent="0">
              <a:buNone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Краткое описание поведения: Система предоставляет функционал поиска животного по заданным параметрам.</a:t>
            </a:r>
          </a:p>
          <a:p>
            <a:pPr marL="457200" lvl="1" indent="0">
              <a:buNone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Предусловия: Наличие зарегистрированного животного в системе.</a:t>
            </a:r>
          </a:p>
          <a:p>
            <a:pPr marL="457200" lvl="1" indent="0">
              <a:buNone/>
            </a:pP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Основной поток событий:</a:t>
            </a:r>
          </a:p>
          <a:p>
            <a:pPr marL="457200" lvl="1" indent="0">
              <a:buNone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Шаг 1: Актер выбирает в системе функцию поиска и вводит параметры поиска.</a:t>
            </a:r>
          </a:p>
          <a:p>
            <a:pPr marL="457200" lvl="1" indent="0">
              <a:buNone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Шаг 2: Система проводит поиск по этим параметрам в базе данных.</a:t>
            </a:r>
          </a:p>
          <a:p>
            <a:pPr marL="457200" lvl="1" indent="0">
              <a:buNone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Шаг 3: Система отображает все найденные результаты для актера.</a:t>
            </a:r>
          </a:p>
          <a:p>
            <a:pPr marL="457200" lvl="1" indent="0">
              <a:buNone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Шаг 4: Если результатов нет, система уведомляет об этом актера.</a:t>
            </a:r>
          </a:p>
          <a:p>
            <a:pPr marL="457200" lvl="1" indent="0">
              <a:buNone/>
            </a:pP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Постусловия: Результаты поиска отображаются для актера.</a:t>
            </a:r>
          </a:p>
          <a:p>
            <a:pPr marL="0" indent="0">
              <a:buNone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Учет ухода за животными:</a:t>
            </a:r>
          </a:p>
          <a:p>
            <a:pPr marL="457200" lvl="1" indent="0">
              <a:buNone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Краткое описание поведения: Работник регистрирует факты ухода за животными.</a:t>
            </a:r>
          </a:p>
          <a:p>
            <a:pPr marL="457200" lvl="1" indent="0">
              <a:buNone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Предусловия: Работник проводит уход за животными.</a:t>
            </a:r>
          </a:p>
          <a:p>
            <a:pPr marL="457200" lvl="1" indent="0">
              <a:buNone/>
            </a:pP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Основной поток событий:</a:t>
            </a:r>
          </a:p>
          <a:p>
            <a:pPr marL="457200" lvl="1" indent="0">
              <a:buNone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Шаг 1: После выполнения процедуры ухода, работник открывает журнал ухода за животными в системе.</a:t>
            </a:r>
          </a:p>
          <a:p>
            <a:pPr marL="457200" lvl="1" indent="0">
              <a:buNone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Шаг 2: Работник вводит данные о проведенной процедуре и выбирает соответствующее животное из списка.</a:t>
            </a:r>
          </a:p>
          <a:p>
            <a:pPr marL="457200" lvl="1" indent="0">
              <a:buNone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Шаг 3: Система подтверждает получение обновлённой информации о процедуре и связывает её с выбранным животным.</a:t>
            </a:r>
          </a:p>
          <a:p>
            <a:pPr marL="457200" lvl="1" indent="0">
              <a:buNone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Шаг 4: Система сохраняет обновленные данные в базе данных.</a:t>
            </a:r>
          </a:p>
          <a:p>
            <a:pPr marL="457200" lvl="1" indent="0">
              <a:buNone/>
            </a:pP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Постусловия: Обновленная информация о уходе за животными сохраняется в базе данных.</a:t>
            </a:r>
          </a:p>
          <a:p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3663211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41EA1-08A8-5927-8D4F-0E27ED55A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7504"/>
            <a:ext cx="10515600" cy="5769459"/>
          </a:xfrm>
        </p:spPr>
        <p:txBody>
          <a:bodyPr/>
          <a:lstStyle/>
          <a:p>
            <a:pPr marL="0" indent="0">
              <a:buNone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Учет передачи животного новому владельцу:</a:t>
            </a:r>
          </a:p>
          <a:p>
            <a:pPr marL="457200" lvl="1" indent="0">
              <a:buNone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Краткое описание поведения: Система обрабатывает и сохраняет информацию о передаче животного новому владельцу.</a:t>
            </a:r>
          </a:p>
          <a:p>
            <a:pPr marL="457200" lvl="1" indent="0">
              <a:buNone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Предусловия: Работник получает информацию о новом владельце и данных о передаче животного.</a:t>
            </a:r>
          </a:p>
          <a:p>
            <a:pPr marL="457200" lvl="1" indent="0">
              <a:buNone/>
            </a:pP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Основной поток событий:</a:t>
            </a:r>
          </a:p>
          <a:p>
            <a:pPr marL="457200" lvl="1" indent="0">
              <a:buNone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Шаг 1: Работник приюта открывает форму ввода данных нового владельца и передачи животного.</a:t>
            </a:r>
          </a:p>
          <a:p>
            <a:pPr marL="457200" lvl="1" indent="0">
              <a:buNone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Шаг 2: Работник вводит все необходимые данные и подтверждает их корректность.</a:t>
            </a:r>
          </a:p>
          <a:p>
            <a:pPr marL="457200" lvl="1" indent="0">
              <a:buNone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Шаг 3: Система регистрирует полученную информацию и связывает данные нового владельца с выбранным животным.</a:t>
            </a:r>
          </a:p>
          <a:p>
            <a:pPr marL="457200" lvl="1" indent="0">
              <a:buNone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Шаг 4: Система сохраняет данные о передаче животного в базе данных и подтверждает успешную регистрацию передачи.</a:t>
            </a:r>
          </a:p>
          <a:p>
            <a:pPr marL="457200" lvl="1" indent="0">
              <a:buNone/>
            </a:pP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Постусловия: Информация о передаче животного новому владельцу сохраняется в базе данных.</a:t>
            </a:r>
          </a:p>
        </p:txBody>
      </p:sp>
    </p:spTree>
    <p:extLst>
      <p:ext uri="{BB962C8B-B14F-4D97-AF65-F5344CB8AC3E}">
        <p14:creationId xmlns:p14="http://schemas.microsoft.com/office/powerpoint/2010/main" val="1416124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41EA1-08A8-5927-8D4F-0E27ED55A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7504"/>
            <a:ext cx="10515600" cy="5769459"/>
          </a:xfr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 startAt="3"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Изобразить спецификацию функций системы, </a:t>
            </a:r>
            <a:r>
              <a:rPr kumimoji="0" lang="ru-RU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описаннои</a:t>
            </a: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̆ в п.2 через диаграмму вариантов использования.</a:t>
            </a:r>
            <a:endParaRPr lang="en-R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8DB2EC-393B-7B63-4305-1345FFEF00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6384" y="1066208"/>
            <a:ext cx="8199231" cy="5384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111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41EA1-08A8-5927-8D4F-0E27ED55A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7504"/>
            <a:ext cx="10515600" cy="5769459"/>
          </a:xfrm>
        </p:spPr>
        <p:txBody>
          <a:bodyPr/>
          <a:lstStyle/>
          <a:p>
            <a:pPr marL="228600" marR="0" lvl="0" indent="0" algn="ctr" defTabSz="914400" rtl="0" eaLnBrk="1" fontAlgn="auto" latinLnBrk="0" hangingPunct="1">
              <a:lnSpc>
                <a:spcPct val="150000"/>
              </a:lnSpc>
              <a:spcBef>
                <a:spcPts val="240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Выводы о проделанной работе</a:t>
            </a:r>
            <a:endParaRPr kumimoji="0" lang="en-RU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спецификаций функций помогает определить основные задачи, которые должна решать система, а также актеров - пользователей или другие системы, которые с ней взаимодействуют. Это позволяет более глубоко понять бизнес-процессы моделируемого приложения и потребности пользователей.</a:t>
            </a:r>
          </a:p>
          <a:p>
            <a:pPr marL="0" indent="0">
              <a:buNone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Построение диаграммы помогло визуализировать и упорядочить процессы, происходящие в системе, выявить взаимосвязи между функциями и актерами, а также отразить все возможные виды взаимодействия актеров с системой.</a:t>
            </a:r>
          </a:p>
          <a:p>
            <a:pPr marL="0" indent="0">
              <a:buNone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Такое описание спецификаций функций и построение диаграммы являются полезными инструментами при проектировании системы, так как они помогают систематизировать информацию, избежать пропуска ключевых моментов в функционале, а также являются хорошей основой для дальнейших этапов проектирования и разработки системы.</a:t>
            </a:r>
          </a:p>
          <a:p>
            <a:pPr marL="0" indent="0">
              <a:buNone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Также стоит отметить, что оформление потоков событий позволяет детально проработать каждый функциональный процесс системы по отдельности, что также может быть полезно при дальнейшем проектировании и на этапе реализации проекта.</a:t>
            </a:r>
          </a:p>
          <a:p>
            <a:pPr marL="0" indent="0">
              <a:buNone/>
            </a:pPr>
            <a:endParaRPr lang="en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8713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822</Words>
  <Application>Microsoft Macintosh PowerPoint</Application>
  <PresentationFormat>Widescreen</PresentationFormat>
  <Paragraphs>98</Paragraphs>
  <Slides>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Document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Gavril Senkevich</dc:creator>
  <cp:lastModifiedBy>Gavril Senkevich</cp:lastModifiedBy>
  <cp:revision>5</cp:revision>
  <dcterms:created xsi:type="dcterms:W3CDTF">2024-02-22T13:29:40Z</dcterms:created>
  <dcterms:modified xsi:type="dcterms:W3CDTF">2024-03-22T03:15:39Z</dcterms:modified>
</cp:coreProperties>
</file>