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aleway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371" autoAdjust="0"/>
  </p:normalViewPr>
  <p:slideViewPr>
    <p:cSldViewPr snapToGrid="0">
      <p:cViewPr varScale="1">
        <p:scale>
          <a:sx n="86" d="100"/>
          <a:sy n="86" d="100"/>
        </p:scale>
        <p:origin x="108" y="162"/>
      </p:cViewPr>
      <p:guideLst/>
    </p:cSldViewPr>
  </p:slideViewPr>
  <p:outlineViewPr>
    <p:cViewPr>
      <p:scale>
        <a:sx n="33" d="100"/>
        <a:sy n="33" d="100"/>
      </p:scale>
      <p:origin x="0" y="-11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5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3004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err="1" smtClean="0"/>
              <a:t>Selamat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pagi</a:t>
            </a:r>
            <a:r>
              <a:rPr lang="en-US" baseline="0" dirty="0" smtClean="0"/>
              <a:t> ~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baseline="0" dirty="0" err="1" smtClean="0"/>
              <a:t>Saya</a:t>
            </a:r>
            <a:r>
              <a:rPr lang="en-US" baseline="0" dirty="0" smtClean="0"/>
              <a:t> ~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baseline="0" dirty="0" err="1" smtClean="0"/>
              <a:t>Mempresentasikan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skripsi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topik</a:t>
            </a:r>
            <a:r>
              <a:rPr lang="en-US" baseline="0" dirty="0" smtClean="0"/>
              <a:t>~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71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err="1" smtClean="0"/>
              <a:t>Pengembangan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LSB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832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366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07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385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247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719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415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683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538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98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err="1" smtClean="0"/>
              <a:t>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stegano</a:t>
            </a:r>
            <a:r>
              <a:rPr lang="en-US" baseline="0" dirty="0"/>
              <a:t> </a:t>
            </a:r>
            <a:r>
              <a:rPr lang="en-US" baseline="0" dirty="0" smtClean="0"/>
              <a:t>LSB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baseline="0" dirty="0" err="1" smtClean="0"/>
              <a:t>Dibahas</a:t>
            </a:r>
            <a:r>
              <a:rPr lang="en-US" baseline="0" dirty="0" smtClean="0"/>
              <a:t> juga di </a:t>
            </a:r>
            <a:r>
              <a:rPr lang="en-US" baseline="0" dirty="0" err="1" smtClean="0"/>
              <a:t>skripsi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endParaRPr lang="en-US" baseline="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baseline="0" dirty="0" err="1" smtClean="0"/>
              <a:t>Implementasi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sederhana</a:t>
            </a:r>
            <a:endParaRPr lang="en-US" baseline="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baseline="0" dirty="0" err="1" smtClean="0"/>
              <a:t>Cenderung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r>
              <a:rPr lang="en-US" baseline="0" dirty="0" smtClean="0"/>
              <a:t> pit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792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99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err="1" smtClean="0"/>
              <a:t>Seni</a:t>
            </a:r>
            <a:r>
              <a:rPr lang="en-US" dirty="0" smtClean="0"/>
              <a:t>/</a:t>
            </a:r>
            <a:r>
              <a:rPr lang="en-US" dirty="0" err="1" smtClean="0"/>
              <a:t>ilmu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menyembunyikan</a:t>
            </a:r>
            <a:r>
              <a:rPr lang="en-US" baseline="0" dirty="0" smtClean="0"/>
              <a:t>~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baseline="0" dirty="0" err="1" smtClean="0"/>
              <a:t>Medianya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aja</a:t>
            </a:r>
            <a:endParaRPr lang="en-US" baseline="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baseline="0" dirty="0" err="1" smtClean="0"/>
              <a:t>Tujuan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stegano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menimbulkan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kecurigaan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71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err="1" smtClean="0"/>
              <a:t>Gambar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rgb</a:t>
            </a:r>
            <a:r>
              <a:rPr lang="en-US" baseline="0" dirty="0" smtClean="0"/>
              <a:t> yang 1 </a:t>
            </a:r>
            <a:r>
              <a:rPr lang="en-US" baseline="0" dirty="0" err="1" smtClean="0"/>
              <a:t>pikselnya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~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baseline="0" dirty="0" err="1" smtClean="0"/>
              <a:t>Setiap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channel </a:t>
            </a:r>
            <a:r>
              <a:rPr lang="en-US" baseline="0" dirty="0" err="1" smtClean="0"/>
              <a:t>warna</a:t>
            </a:r>
            <a:r>
              <a:rPr lang="en-US" baseline="0" dirty="0" smtClean="0"/>
              <a:t> DIREPRESENTASIKAN </a:t>
            </a:r>
            <a:r>
              <a:rPr lang="en-US" baseline="0" dirty="0" err="1" smtClean="0"/>
              <a:t>jadi</a:t>
            </a:r>
            <a:r>
              <a:rPr lang="en-US" baseline="0" dirty="0" smtClean="0"/>
              <a:t> 8 bit </a:t>
            </a:r>
            <a:r>
              <a:rPr lang="en-US" baseline="0" dirty="0" err="1" smtClean="0"/>
              <a:t>biner</a:t>
            </a:r>
            <a:endParaRPr lang="en-US" baseline="0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38992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 err="1" smtClean="0"/>
              <a:t>Gambar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 GAMBARAN PROSES STEGANO DENGAN GAMBAR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420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 err="1" smtClean="0"/>
              <a:t>Aspek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membandingkan</a:t>
            </a:r>
            <a:r>
              <a:rPr lang="en-US" baseline="0" dirty="0" smtClean="0"/>
              <a:t> metode2 </a:t>
            </a:r>
            <a:r>
              <a:rPr lang="en-US" baseline="0" dirty="0" err="1" smtClean="0"/>
              <a:t>stegano</a:t>
            </a:r>
            <a:endParaRPr lang="en-US" baseline="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Capacity = </a:t>
            </a:r>
            <a:r>
              <a:rPr lang="en-US" baseline="0" dirty="0" err="1" smtClean="0"/>
              <a:t>jumlah</a:t>
            </a:r>
            <a:r>
              <a:rPr lang="en-US" baseline="0" dirty="0" smtClean="0"/>
              <a:t>~ </a:t>
            </a:r>
            <a:r>
              <a:rPr lang="en-US" baseline="0" dirty="0" err="1" smtClean="0"/>
              <a:t>tanpa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mengubah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signifikan</a:t>
            </a:r>
            <a:endParaRPr lang="en-US" baseline="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Invisibility =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menimbulkan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kecurigaan</a:t>
            </a:r>
            <a:endParaRPr lang="en-US" baseline="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Security = secret data </a:t>
            </a:r>
            <a:r>
              <a:rPr lang="en-US" baseline="0" dirty="0" err="1" smtClean="0"/>
              <a:t>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gampang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didapet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4911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Least Significant Bit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maksutnya</a:t>
            </a: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err="1" smtClean="0"/>
              <a:t>Kenapa</a:t>
            </a:r>
            <a:r>
              <a:rPr lang="en-US" dirty="0" smtClean="0"/>
              <a:t> di LSB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404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err="1" smtClean="0"/>
              <a:t>Penyisipan</a:t>
            </a:r>
            <a:r>
              <a:rPr lang="en-US" dirty="0" smtClean="0"/>
              <a:t> bit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warna</a:t>
            </a:r>
            <a:r>
              <a:rPr lang="en-US" baseline="0" dirty="0" smtClean="0"/>
              <a:t> channel yang </a:t>
            </a:r>
            <a:r>
              <a:rPr lang="en-US" baseline="0" dirty="0" err="1" smtClean="0"/>
              <a:t>menjadi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indikator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210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GB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3600" dirty="0"/>
              <a:t>MTA4304*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3600" dirty="0" err="1"/>
              <a:t>Steganografi</a:t>
            </a:r>
            <a:r>
              <a:rPr lang="en-GB" sz="3600" dirty="0"/>
              <a:t> </a:t>
            </a:r>
            <a:r>
              <a:rPr lang="en-GB" sz="3600" dirty="0" err="1"/>
              <a:t>dengan</a:t>
            </a:r>
            <a:r>
              <a:rPr lang="en-GB" sz="3600" dirty="0"/>
              <a:t> </a:t>
            </a:r>
            <a:r>
              <a:rPr lang="en-GB" sz="3600" dirty="0" err="1"/>
              <a:t>Teknik</a:t>
            </a:r>
            <a:r>
              <a:rPr lang="en-GB" sz="3600" dirty="0"/>
              <a:t> </a:t>
            </a:r>
            <a:r>
              <a:rPr lang="en-GB" sz="3600" dirty="0" err="1"/>
              <a:t>Indikasi</a:t>
            </a:r>
            <a:r>
              <a:rPr lang="en-GB" sz="3600" dirty="0"/>
              <a:t> </a:t>
            </a:r>
            <a:r>
              <a:rPr lang="en-GB" sz="3600" dirty="0" err="1"/>
              <a:t>Piksel</a:t>
            </a:r>
            <a:endParaRPr lang="en-GB" sz="3600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2491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b="1"/>
              <a:t>Gavrila Tiominar Sianturi 2013730025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Steganografi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Teknik</a:t>
            </a:r>
            <a:r>
              <a:rPr lang="en-GB" dirty="0"/>
              <a:t> </a:t>
            </a:r>
            <a:r>
              <a:rPr lang="en-GB" dirty="0" err="1"/>
              <a:t>Indikasi</a:t>
            </a:r>
            <a:r>
              <a:rPr lang="en-GB" dirty="0"/>
              <a:t> </a:t>
            </a:r>
            <a:r>
              <a:rPr lang="en-GB" dirty="0" err="1" smtClean="0"/>
              <a:t>Piksel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34800" y="1827400"/>
            <a:ext cx="44898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err="1"/>
              <a:t>Menyimpan</a:t>
            </a:r>
            <a:r>
              <a:rPr lang="en-GB" sz="2000" dirty="0"/>
              <a:t> </a:t>
            </a:r>
            <a:r>
              <a:rPr lang="en-GB" sz="2000" dirty="0" err="1"/>
              <a:t>ukuran</a:t>
            </a:r>
            <a:r>
              <a:rPr lang="en-GB" sz="2000" dirty="0"/>
              <a:t> </a:t>
            </a:r>
            <a:r>
              <a:rPr lang="en-GB" sz="2000" i="1" dirty="0"/>
              <a:t>secret data </a:t>
            </a:r>
            <a:r>
              <a:rPr lang="en-GB" sz="2000" dirty="0" err="1"/>
              <a:t>pada</a:t>
            </a:r>
            <a:r>
              <a:rPr lang="en-GB" sz="2000" dirty="0"/>
              <a:t> LSB 8 byte </a:t>
            </a:r>
            <a:r>
              <a:rPr lang="en-GB" sz="2000" dirty="0" err="1"/>
              <a:t>pertama</a:t>
            </a:r>
            <a:r>
              <a:rPr lang="en-GB" sz="2000" dirty="0"/>
              <a:t> </a:t>
            </a:r>
            <a:r>
              <a:rPr lang="en-GB" sz="2000" i="1" dirty="0"/>
              <a:t>cover media.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sz="2000" dirty="0"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75" y="1915650"/>
            <a:ext cx="4278275" cy="29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775" y="3437250"/>
            <a:ext cx="4364150" cy="139509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4573800" y="2915675"/>
            <a:ext cx="4255645" cy="38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2000" dirty="0" err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Panjang</a:t>
            </a:r>
            <a:r>
              <a:rPr lang="en-GB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2000" i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secret data</a:t>
            </a:r>
            <a:r>
              <a:rPr lang="en-GB" sz="20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= </a:t>
            </a:r>
            <a:r>
              <a:rPr lang="en-GB" sz="20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 (00000101)</a:t>
            </a:r>
            <a:endParaRPr lang="en-GB" sz="20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2695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Steganografi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Teknik</a:t>
            </a:r>
            <a:r>
              <a:rPr lang="en-GB" dirty="0"/>
              <a:t> </a:t>
            </a:r>
            <a:r>
              <a:rPr lang="en-GB" dirty="0" err="1"/>
              <a:t>Indikasi</a:t>
            </a:r>
            <a:r>
              <a:rPr lang="en-GB" dirty="0"/>
              <a:t> </a:t>
            </a:r>
            <a:r>
              <a:rPr lang="en-GB" dirty="0" err="1"/>
              <a:t>Piksel</a:t>
            </a:r>
            <a:r>
              <a:rPr lang="en-GB" dirty="0"/>
              <a:t> </a:t>
            </a:r>
            <a:r>
              <a:rPr lang="en-GB" dirty="0" smtClean="0"/>
              <a:t>(3)</a:t>
            </a:r>
            <a:endParaRPr lang="en-GB"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2000"/>
              <a:t>Memilih indikator, </a:t>
            </a:r>
            <a:r>
              <a:rPr lang="en-GB" sz="2000" i="1"/>
              <a:t>channel </a:t>
            </a:r>
            <a:r>
              <a:rPr lang="en-GB" sz="2000"/>
              <a:t>1 dan </a:t>
            </a:r>
            <a:r>
              <a:rPr lang="en-GB" sz="2000" i="1"/>
              <a:t>channel </a:t>
            </a:r>
            <a:r>
              <a:rPr lang="en-GB" sz="2000"/>
              <a:t>2 berdasarkan panjang </a:t>
            </a:r>
            <a:r>
              <a:rPr lang="en-GB" sz="2000" i="1"/>
              <a:t>secret data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63" y="2882175"/>
            <a:ext cx="8160475" cy="20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42"/>
          <p:cNvSpPr txBox="1"/>
          <p:nvPr/>
        </p:nvSpPr>
        <p:spPr>
          <a:xfrm>
            <a:off x="4572000" y="2494275"/>
            <a:ext cx="4255645" cy="38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600" dirty="0" err="1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Contoh</a:t>
            </a:r>
            <a:r>
              <a:rPr lang="en-GB" sz="16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600" dirty="0" err="1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GB" sz="1600" dirty="0" err="1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anjang</a:t>
            </a:r>
            <a:r>
              <a:rPr lang="en-GB" sz="16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600" i="1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secret data</a:t>
            </a:r>
            <a:r>
              <a:rPr lang="en-GB" sz="16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= </a:t>
            </a:r>
            <a:r>
              <a:rPr lang="en-GB" sz="1600" dirty="0" smtClean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5 (00000101)</a:t>
            </a:r>
            <a:endParaRPr lang="en-GB" sz="16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 err="1"/>
              <a:t>Steganografi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Teknik</a:t>
            </a:r>
            <a:r>
              <a:rPr lang="en-GB" dirty="0"/>
              <a:t> </a:t>
            </a:r>
            <a:r>
              <a:rPr lang="en-GB" dirty="0" err="1"/>
              <a:t>Indikasi</a:t>
            </a:r>
            <a:r>
              <a:rPr lang="en-GB" dirty="0"/>
              <a:t> </a:t>
            </a:r>
            <a:r>
              <a:rPr lang="en-GB" dirty="0" err="1"/>
              <a:t>Piksel</a:t>
            </a:r>
            <a:r>
              <a:rPr lang="en-GB" dirty="0"/>
              <a:t> </a:t>
            </a:r>
            <a:r>
              <a:rPr lang="en-GB" dirty="0" smtClean="0"/>
              <a:t>(4)</a:t>
            </a:r>
            <a:endParaRPr lang="en-GB" dirty="0"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sz="2000"/>
              <a:t>Melakukan penyisipan bit </a:t>
            </a:r>
            <a:r>
              <a:rPr lang="en-GB" sz="2000" i="1"/>
              <a:t>secret data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75" y="2804675"/>
            <a:ext cx="8968851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765" y="1991564"/>
            <a:ext cx="3514162" cy="588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Steganografi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Teknik</a:t>
            </a:r>
            <a:r>
              <a:rPr lang="en-GB" dirty="0"/>
              <a:t> </a:t>
            </a:r>
            <a:r>
              <a:rPr lang="en-GB" dirty="0" err="1"/>
              <a:t>Indikasi</a:t>
            </a:r>
            <a:r>
              <a:rPr lang="en-GB" dirty="0"/>
              <a:t> </a:t>
            </a:r>
            <a:r>
              <a:rPr lang="en-GB" dirty="0" err="1"/>
              <a:t>Piksel</a:t>
            </a:r>
            <a:r>
              <a:rPr lang="en-GB" dirty="0"/>
              <a:t> </a:t>
            </a:r>
            <a:r>
              <a:rPr lang="en-GB" dirty="0" smtClean="0"/>
              <a:t>(5)</a:t>
            </a:r>
            <a:endParaRPr lang="en-GB" dirty="0"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729450" y="2002675"/>
            <a:ext cx="7688700" cy="288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2000" dirty="0" err="1"/>
              <a:t>Kelebihan</a:t>
            </a:r>
            <a:r>
              <a:rPr lang="en-GB" sz="2000" dirty="0"/>
              <a:t>: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 err="1"/>
              <a:t>Kapasitas</a:t>
            </a:r>
            <a:r>
              <a:rPr lang="en-GB" sz="2000" dirty="0"/>
              <a:t> </a:t>
            </a:r>
            <a:r>
              <a:rPr lang="en-GB" sz="2000" dirty="0" err="1"/>
              <a:t>bisa</a:t>
            </a:r>
            <a:r>
              <a:rPr lang="en-GB" sz="2000" dirty="0"/>
              <a:t> </a:t>
            </a:r>
            <a:r>
              <a:rPr lang="en-GB" sz="2000" dirty="0" err="1"/>
              <a:t>lebih</a:t>
            </a:r>
            <a:r>
              <a:rPr lang="en-GB" sz="2000" dirty="0"/>
              <a:t> </a:t>
            </a:r>
            <a:r>
              <a:rPr lang="en-GB" sz="2000" dirty="0" err="1"/>
              <a:t>besar</a:t>
            </a:r>
            <a:r>
              <a:rPr lang="en-GB" sz="2000" dirty="0"/>
              <a:t> </a:t>
            </a:r>
            <a:r>
              <a:rPr lang="en-GB" sz="2000" dirty="0" err="1"/>
              <a:t>daripada</a:t>
            </a:r>
            <a:r>
              <a:rPr lang="en-GB" sz="2000" dirty="0"/>
              <a:t> LSB</a:t>
            </a:r>
          </a:p>
          <a:p>
            <a:pPr marL="457200" lvl="0" indent="-355600" rtl="0">
              <a:spcBef>
                <a:spcPts val="0"/>
              </a:spcBef>
              <a:buSzPts val="2000"/>
              <a:buChar char="●"/>
            </a:pPr>
            <a:r>
              <a:rPr lang="en-GB" sz="2000" dirty="0" err="1"/>
              <a:t>Pola</a:t>
            </a:r>
            <a:r>
              <a:rPr lang="en-GB" sz="2000" dirty="0"/>
              <a:t> </a:t>
            </a:r>
            <a:r>
              <a:rPr lang="en-GB" sz="2000" dirty="0" err="1"/>
              <a:t>tidak</a:t>
            </a:r>
            <a:r>
              <a:rPr lang="en-GB" sz="2000" dirty="0"/>
              <a:t> </a:t>
            </a:r>
            <a:r>
              <a:rPr lang="en-GB" sz="2000" dirty="0" err="1"/>
              <a:t>dapat</a:t>
            </a:r>
            <a:r>
              <a:rPr lang="en-GB" sz="2000" dirty="0"/>
              <a:t> </a:t>
            </a:r>
            <a:r>
              <a:rPr lang="en-GB" sz="2000" dirty="0" err="1"/>
              <a:t>ditebak</a:t>
            </a:r>
            <a:r>
              <a:rPr lang="en-GB" sz="2000" dirty="0"/>
              <a:t> </a:t>
            </a:r>
            <a:r>
              <a:rPr lang="en-GB" sz="2000" dirty="0" err="1"/>
              <a:t>semudah</a:t>
            </a:r>
            <a:r>
              <a:rPr lang="en-GB" sz="2000" dirty="0"/>
              <a:t> LSB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2000" dirty="0" err="1"/>
              <a:t>Kekurangan</a:t>
            </a:r>
            <a:r>
              <a:rPr lang="en-GB" sz="2000" dirty="0"/>
              <a:t>:</a:t>
            </a:r>
          </a:p>
          <a:p>
            <a:pPr marL="457200" lvl="0" indent="-355600">
              <a:spcBef>
                <a:spcPts val="0"/>
              </a:spcBef>
              <a:buSzPts val="2000"/>
              <a:buChar char="●"/>
            </a:pPr>
            <a:r>
              <a:rPr lang="en-GB" sz="2000" dirty="0" err="1"/>
              <a:t>Ukuran</a:t>
            </a:r>
            <a:r>
              <a:rPr lang="en-GB" sz="2000" dirty="0"/>
              <a:t> </a:t>
            </a:r>
            <a:r>
              <a:rPr lang="en-GB" sz="2000" i="1" dirty="0"/>
              <a:t>secret data </a:t>
            </a:r>
            <a:r>
              <a:rPr lang="en-GB" sz="2000" dirty="0" err="1"/>
              <a:t>ikut</a:t>
            </a:r>
            <a:r>
              <a:rPr lang="en-GB" sz="2000" dirty="0"/>
              <a:t> </a:t>
            </a:r>
            <a:r>
              <a:rPr lang="en-GB" sz="2000" dirty="0" err="1"/>
              <a:t>disisipkan</a:t>
            </a:r>
            <a:r>
              <a:rPr lang="en-GB" sz="2000" dirty="0"/>
              <a:t> </a:t>
            </a:r>
            <a:r>
              <a:rPr lang="en-GB" sz="2000" dirty="0" err="1"/>
              <a:t>sehingga</a:t>
            </a:r>
            <a:r>
              <a:rPr lang="en-GB" sz="2000" dirty="0"/>
              <a:t> </a:t>
            </a:r>
            <a:r>
              <a:rPr lang="en-GB" sz="2000" dirty="0" err="1"/>
              <a:t>rahasia</a:t>
            </a:r>
            <a:r>
              <a:rPr lang="en-GB" sz="2000" dirty="0"/>
              <a:t> </a:t>
            </a:r>
            <a:r>
              <a:rPr lang="en-GB" sz="2000" dirty="0" err="1"/>
              <a:t>bisa</a:t>
            </a:r>
            <a:r>
              <a:rPr lang="en-GB" sz="2000" dirty="0"/>
              <a:t> </a:t>
            </a:r>
            <a:r>
              <a:rPr lang="en-GB" sz="2000" dirty="0" err="1"/>
              <a:t>didapatkan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Steganografi</a:t>
            </a:r>
            <a:r>
              <a:rPr lang="en-GB" dirty="0"/>
              <a:t> </a:t>
            </a:r>
            <a:r>
              <a:rPr lang="en-GB" dirty="0" err="1"/>
              <a:t>Teknik</a:t>
            </a:r>
            <a:r>
              <a:rPr lang="en-GB" dirty="0"/>
              <a:t> </a:t>
            </a:r>
            <a:r>
              <a:rPr lang="en-GB" dirty="0" err="1"/>
              <a:t>Indikasi</a:t>
            </a:r>
            <a:r>
              <a:rPr lang="en-GB" dirty="0"/>
              <a:t> </a:t>
            </a:r>
            <a:r>
              <a:rPr lang="en-GB" dirty="0" err="1"/>
              <a:t>Piksel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Modifikasi</a:t>
            </a:r>
            <a:endParaRPr lang="en-GB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29450" y="23836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i="1"/>
              <a:t>Stego Key</a:t>
            </a:r>
            <a:r>
              <a:rPr lang="en-GB" sz="2000"/>
              <a:t>: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Ukuran </a:t>
            </a:r>
            <a:r>
              <a:rPr lang="en-GB" sz="2000" i="1"/>
              <a:t>secret data</a:t>
            </a:r>
          </a:p>
          <a:p>
            <a:pPr marL="457200" lvl="0" indent="-355600">
              <a:lnSpc>
                <a:spcPct val="150000"/>
              </a:lnSpc>
              <a:spcBef>
                <a:spcPts val="0"/>
              </a:spcBef>
              <a:buSzPts val="2000"/>
              <a:buChar char="●"/>
            </a:pPr>
            <a:r>
              <a:rPr lang="en-GB" sz="2000"/>
              <a:t>Angka acak sebagai penentu baris piksel awal penyisipan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Implementasi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endParaRPr lang="en-GB" dirty="0"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729450" y="21550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SzPts val="2000"/>
              <a:buChar char="●"/>
            </a:pPr>
            <a:r>
              <a:rPr lang="en-GB" sz="2000" i="1"/>
              <a:t>Secret data</a:t>
            </a:r>
            <a:r>
              <a:rPr lang="en-GB" sz="2000"/>
              <a:t> diubah ke dalam bentuk biner ASCII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00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SzPts val="2000"/>
              <a:buChar char="●"/>
            </a:pPr>
            <a:r>
              <a:rPr lang="en-GB" sz="2000"/>
              <a:t>Panjang </a:t>
            </a:r>
            <a:r>
              <a:rPr lang="en-GB" sz="2000" i="1"/>
              <a:t>secret data </a:t>
            </a:r>
            <a:r>
              <a:rPr lang="en-GB" sz="2000"/>
              <a:t>diubah ke dalam bentuk biner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000"/>
          </a:p>
          <a:p>
            <a:pPr marL="457200" lvl="0" indent="-355600">
              <a:lnSpc>
                <a:spcPct val="100000"/>
              </a:lnSpc>
              <a:spcBef>
                <a:spcPts val="0"/>
              </a:spcBef>
              <a:buSzPts val="2000"/>
              <a:buChar char="●"/>
            </a:pPr>
            <a:r>
              <a:rPr lang="en-GB" sz="2000"/>
              <a:t>Nilai setiap </a:t>
            </a:r>
            <a:r>
              <a:rPr lang="en-GB" sz="2000" i="1"/>
              <a:t>channel</a:t>
            </a:r>
            <a:r>
              <a:rPr lang="en-GB" sz="2000"/>
              <a:t> warna diubah ke dalam bentuk biner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51078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Implementasi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 (2)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729450" y="2303475"/>
            <a:ext cx="4664400" cy="203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500" y="578275"/>
            <a:ext cx="3109226" cy="44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45783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 err="1"/>
              <a:t>Implementasi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Perangkat</a:t>
            </a:r>
            <a:r>
              <a:rPr lang="en-GB" dirty="0"/>
              <a:t> </a:t>
            </a:r>
            <a:r>
              <a:rPr lang="en-GB" dirty="0" err="1"/>
              <a:t>Lunak</a:t>
            </a:r>
            <a:r>
              <a:rPr lang="en-GB" dirty="0"/>
              <a:t> (3)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729450" y="2336000"/>
            <a:ext cx="4199700" cy="200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375" y="619500"/>
            <a:ext cx="3840926" cy="407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Implementasi pada Perangkat Lunak (4)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l="21241" t="20637" r="14565" b="8076"/>
          <a:stretch/>
        </p:blipFill>
        <p:spPr>
          <a:xfrm>
            <a:off x="2428900" y="1977825"/>
            <a:ext cx="3236125" cy="29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GB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Latar</a:t>
            </a:r>
            <a:r>
              <a:rPr lang="en-GB" dirty="0"/>
              <a:t> </a:t>
            </a:r>
            <a:r>
              <a:rPr lang="en-GB" dirty="0" err="1"/>
              <a:t>Belakang</a:t>
            </a:r>
            <a:endParaRPr lang="en-GB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buSzPts val="2000"/>
              <a:buChar char="●"/>
            </a:pPr>
            <a:r>
              <a:rPr lang="en-GB" sz="2000"/>
              <a:t>Metode steganografi terdahulu terlalu sederhana sehingga sudah tidak aman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Tujuan</a:t>
            </a:r>
            <a:endParaRPr lang="en-GB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buSzPts val="2000"/>
              <a:buChar char="●"/>
            </a:pPr>
            <a:r>
              <a:rPr lang="en-GB" sz="2000"/>
              <a:t>Membandingkan steganografi dengan teknik indikasi piksel dengan steganografi dengan metode LSB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Steganografi</a:t>
            </a:r>
            <a:endParaRPr lang="en-GB" dirty="0"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29450" y="2514600"/>
            <a:ext cx="7688700" cy="18253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SzPts val="2000"/>
              <a:buChar char="●"/>
            </a:pPr>
            <a:r>
              <a:rPr lang="en-GB" sz="2000" dirty="0" err="1"/>
              <a:t>Menyembunyikan</a:t>
            </a:r>
            <a:r>
              <a:rPr lang="en-GB" sz="2000" dirty="0"/>
              <a:t> </a:t>
            </a:r>
            <a:r>
              <a:rPr lang="en-GB" sz="2000" dirty="0" err="1"/>
              <a:t>informasi</a:t>
            </a:r>
            <a:r>
              <a:rPr lang="en-GB" sz="2000" dirty="0"/>
              <a:t> </a:t>
            </a:r>
            <a:r>
              <a:rPr lang="en-GB" sz="2000" dirty="0" err="1"/>
              <a:t>rahasia</a:t>
            </a:r>
            <a:r>
              <a:rPr lang="en-GB" sz="2000" dirty="0"/>
              <a:t> </a:t>
            </a:r>
            <a:r>
              <a:rPr lang="en-GB" sz="2000" dirty="0" err="1"/>
              <a:t>dalam</a:t>
            </a:r>
            <a:r>
              <a:rPr lang="en-GB" sz="2000" dirty="0"/>
              <a:t> </a:t>
            </a:r>
            <a:r>
              <a:rPr lang="en-GB" sz="2000" dirty="0" err="1"/>
              <a:t>suatu</a:t>
            </a:r>
            <a:r>
              <a:rPr lang="en-GB" sz="2000" dirty="0"/>
              <a:t> </a:t>
            </a:r>
            <a:r>
              <a:rPr lang="en-GB" sz="2000" dirty="0" smtClean="0"/>
              <a:t>media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Steganografi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Gambar</a:t>
            </a:r>
            <a:r>
              <a:rPr lang="en-GB" dirty="0"/>
              <a:t> (</a:t>
            </a:r>
            <a:r>
              <a:rPr lang="en-GB" i="1" dirty="0"/>
              <a:t>Image Based Steganography)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9450" y="23836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/>
              <a:t>Jenis gambar yang digunakan: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Gambar RGB (</a:t>
            </a:r>
            <a:r>
              <a:rPr lang="en-GB" sz="2000" i="1"/>
              <a:t>Red</a:t>
            </a:r>
            <a:r>
              <a:rPr lang="en-GB" sz="2000"/>
              <a:t>, </a:t>
            </a:r>
            <a:r>
              <a:rPr lang="en-GB" sz="2000" i="1"/>
              <a:t>Green</a:t>
            </a:r>
            <a:r>
              <a:rPr lang="en-GB" sz="2000"/>
              <a:t>, </a:t>
            </a:r>
            <a:r>
              <a:rPr lang="en-GB" sz="2000" i="1"/>
              <a:t>Blue</a:t>
            </a:r>
            <a:r>
              <a:rPr lang="en-GB" sz="2000"/>
              <a:t>)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1 </a:t>
            </a:r>
            <a:r>
              <a:rPr lang="en-GB" sz="2000" i="1"/>
              <a:t>channel</a:t>
            </a:r>
            <a:r>
              <a:rPr lang="en-GB" sz="2000"/>
              <a:t> warna = 8 bit atau 1 byte</a:t>
            </a:r>
          </a:p>
          <a:p>
            <a:pPr marL="457200" lvl="0" indent="-355600">
              <a:lnSpc>
                <a:spcPct val="150000"/>
              </a:lnSpc>
              <a:spcBef>
                <a:spcPts val="0"/>
              </a:spcBef>
              <a:buSzPts val="2000"/>
              <a:buChar char="●"/>
            </a:pPr>
            <a:r>
              <a:rPr lang="en-GB" sz="2000"/>
              <a:t>1 piksel = 24 bit atau 3 byte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44" y="3222280"/>
            <a:ext cx="3557515" cy="595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79544" y="2960370"/>
            <a:ext cx="120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57668" y="2960370"/>
            <a:ext cx="120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6492" y="2960370"/>
            <a:ext cx="1201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 err="1"/>
              <a:t>Steganografi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Gambar</a:t>
            </a:r>
            <a:r>
              <a:rPr lang="en-GB" dirty="0"/>
              <a:t> (</a:t>
            </a:r>
            <a:r>
              <a:rPr lang="en-GB" i="1" dirty="0"/>
              <a:t>Image Based Steganography) </a:t>
            </a:r>
            <a:r>
              <a:rPr lang="en-GB" dirty="0"/>
              <a:t>(2)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29450" y="23836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err="1"/>
              <a:t>Istilah</a:t>
            </a:r>
            <a:r>
              <a:rPr lang="en-GB" sz="2000" dirty="0"/>
              <a:t> yang </a:t>
            </a:r>
            <a:r>
              <a:rPr lang="en-GB" sz="2000" dirty="0" err="1"/>
              <a:t>digunakan</a:t>
            </a:r>
            <a:r>
              <a:rPr lang="en-GB" sz="2000" dirty="0"/>
              <a:t>: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i="1" dirty="0"/>
              <a:t>Secret Data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i="1" dirty="0"/>
              <a:t>Cover </a:t>
            </a:r>
            <a:r>
              <a:rPr lang="en-GB" sz="2000" i="1" dirty="0" smtClean="0"/>
              <a:t>Media / </a:t>
            </a:r>
            <a:r>
              <a:rPr lang="en-GB" sz="2000" i="1" dirty="0" smtClean="0"/>
              <a:t>Cover Image</a:t>
            </a:r>
            <a:endParaRPr lang="en-GB" sz="2000" i="1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ts val="2000"/>
              <a:buChar char="●"/>
            </a:pPr>
            <a:r>
              <a:rPr lang="en-GB" sz="2000" i="1" dirty="0" err="1"/>
              <a:t>Stego</a:t>
            </a:r>
            <a:r>
              <a:rPr lang="en-GB" sz="2000" i="1" dirty="0"/>
              <a:t> Object / </a:t>
            </a:r>
            <a:r>
              <a:rPr lang="en-GB" sz="2000" i="1" dirty="0" err="1"/>
              <a:t>Stego</a:t>
            </a:r>
            <a:r>
              <a:rPr lang="en-GB" sz="2000" i="1" dirty="0"/>
              <a:t> Image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875" y="1881950"/>
            <a:ext cx="3031100" cy="30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dirty="0" err="1"/>
              <a:t>Steganografi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Gambar</a:t>
            </a:r>
            <a:r>
              <a:rPr lang="en-GB" dirty="0"/>
              <a:t> (</a:t>
            </a:r>
            <a:r>
              <a:rPr lang="en-GB" i="1" dirty="0"/>
              <a:t>Image Based Steganography) </a:t>
            </a:r>
            <a:r>
              <a:rPr lang="en-GB" dirty="0"/>
              <a:t>(3)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29450" y="23836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000" dirty="0" err="1"/>
              <a:t>A</a:t>
            </a:r>
            <a:r>
              <a:rPr lang="en-GB" sz="2000" dirty="0" err="1" smtClean="0"/>
              <a:t>spek</a:t>
            </a:r>
            <a:r>
              <a:rPr lang="en-GB" sz="2000" dirty="0" smtClean="0"/>
              <a:t>:</a:t>
            </a:r>
            <a:endParaRPr lang="en-GB" sz="20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i="1" dirty="0"/>
              <a:t>Capacity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i="1" dirty="0"/>
              <a:t>Invisibility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ts val="2000"/>
              <a:buChar char="●"/>
            </a:pPr>
            <a:r>
              <a:rPr lang="en-GB" sz="2000" i="1" dirty="0"/>
              <a:t>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Steganografi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i="1" dirty="0"/>
              <a:t>Least Significant Bits </a:t>
            </a:r>
            <a:r>
              <a:rPr lang="en-GB" dirty="0"/>
              <a:t>(LSB)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221450" y="1998850"/>
            <a:ext cx="4196700" cy="291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2000"/>
              <a:t>Kelebihan: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Mudah diimplementasikan</a:t>
            </a:r>
          </a:p>
          <a:p>
            <a:pPr marL="457200" lvl="0" indent="-355600" rtl="0">
              <a:spcBef>
                <a:spcPts val="0"/>
              </a:spcBef>
              <a:buSzPts val="2000"/>
              <a:buChar char="●"/>
            </a:pPr>
            <a:r>
              <a:rPr lang="en-GB" sz="2000"/>
              <a:t>Tidak menimbulkan kecurigaan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sz="2000"/>
              <a:t>Kekurangan:</a:t>
            </a: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Kapasitas sedikit</a:t>
            </a:r>
          </a:p>
          <a:p>
            <a:pPr marL="457200" lvl="0" indent="-355600">
              <a:spcBef>
                <a:spcPts val="0"/>
              </a:spcBef>
              <a:buSzPts val="2000"/>
              <a:buChar char="●"/>
            </a:pPr>
            <a:r>
              <a:rPr lang="en-GB" sz="2000"/>
              <a:t>Pola mudah ditebak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715" y="3887875"/>
            <a:ext cx="2687125" cy="10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375" y="2793713"/>
            <a:ext cx="2773824" cy="10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872750" y="2313150"/>
            <a:ext cx="3061800" cy="41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i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Secret data</a:t>
            </a:r>
            <a:r>
              <a:rPr lang="en-GB" sz="18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= A (01000001)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Steganografi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Teknik</a:t>
            </a:r>
            <a:r>
              <a:rPr lang="en-GB" dirty="0"/>
              <a:t> </a:t>
            </a:r>
            <a:r>
              <a:rPr lang="en-GB" dirty="0" err="1"/>
              <a:t>Indikasi</a:t>
            </a:r>
            <a:r>
              <a:rPr lang="en-GB" dirty="0"/>
              <a:t> </a:t>
            </a:r>
            <a:r>
              <a:rPr lang="en-GB" dirty="0" err="1"/>
              <a:t>Piksel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9450" y="2631687"/>
            <a:ext cx="7688700" cy="17082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 </a:t>
            </a:r>
            <a:r>
              <a:rPr lang="en-US" sz="2000" dirty="0" err="1" smtClean="0"/>
              <a:t>Pengembangan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LSB</a:t>
            </a:r>
          </a:p>
          <a:p>
            <a:pPr>
              <a:lnSpc>
                <a:spcPct val="100000"/>
              </a:lnSpc>
            </a:pP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indikator</a:t>
            </a:r>
            <a:r>
              <a:rPr lang="en-US" sz="2000" dirty="0" smtClean="0"/>
              <a:t>, </a:t>
            </a:r>
            <a:r>
              <a:rPr lang="en-US" sz="2000" i="1" dirty="0" smtClean="0"/>
              <a:t>channel</a:t>
            </a:r>
            <a:r>
              <a:rPr lang="en-US" sz="2000" dirty="0" smtClean="0"/>
              <a:t> 1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smtClean="0"/>
              <a:t>channel </a:t>
            </a:r>
            <a:r>
              <a:rPr lang="en-US" sz="2000" dirty="0" smtClean="0"/>
              <a:t>2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462</Words>
  <Application>Microsoft Office PowerPoint</Application>
  <PresentationFormat>On-screen Show (16:9)</PresentationFormat>
  <Paragraphs>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Lato</vt:lpstr>
      <vt:lpstr>Raleway</vt:lpstr>
      <vt:lpstr>Streamline</vt:lpstr>
      <vt:lpstr>MTA4304* Steganografi dengan Teknik Indikasi Piksel</vt:lpstr>
      <vt:lpstr>Latar Belakang</vt:lpstr>
      <vt:lpstr>Tujuan</vt:lpstr>
      <vt:lpstr>Steganografi</vt:lpstr>
      <vt:lpstr>Steganografi dengan Gambar (Image Based Steganography)</vt:lpstr>
      <vt:lpstr>Steganografi dengan Gambar (Image Based Steganography) (2)</vt:lpstr>
      <vt:lpstr>Steganografi dengan Gambar (Image Based Steganography) (3)</vt:lpstr>
      <vt:lpstr>Steganografi dengan Metode Least Significant Bits (LSB)</vt:lpstr>
      <vt:lpstr>Steganografi dengan Teknik Indikasi Piksel</vt:lpstr>
      <vt:lpstr>Steganografi dengan Teknik Indikasi Piksel (2)</vt:lpstr>
      <vt:lpstr>Steganografi dengan Teknik Indikasi Piksel (3)</vt:lpstr>
      <vt:lpstr>Steganografi dengan Teknik Indikasi Piksel (4)</vt:lpstr>
      <vt:lpstr>Steganografi dengan Teknik Indikasi Piksel (5)</vt:lpstr>
      <vt:lpstr>Steganografi Teknik Indikasi Piksel dengan Modifikasi</vt:lpstr>
      <vt:lpstr>Implementasi pada Perangkat Lunak</vt:lpstr>
      <vt:lpstr>Implementasi pada Perangkat Lunak (2)</vt:lpstr>
      <vt:lpstr>Implementasi pada Perangkat Lunak (3)</vt:lpstr>
      <vt:lpstr>Implementasi pada Perangkat Lunak (4)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MTA4304* Steganografi dengan Teknik Indikasi Piksel</dc:title>
  <cp:lastModifiedBy>Gavrila Tiominar Sianturi</cp:lastModifiedBy>
  <cp:revision>14</cp:revision>
  <dcterms:modified xsi:type="dcterms:W3CDTF">2017-12-04T13:37:34Z</dcterms:modified>
</cp:coreProperties>
</file>