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Oswald"/>
      <p:regular r:id="rId17"/>
      <p:bold r:id="rId18"/>
    </p:embeddedFont>
    <p:embeddedFont>
      <p:font typeface="Averag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F5CB0D-2754-47E1-B188-B9AF68208381}">
  <a:tblStyle styleId="{BEF5CB0D-2754-47E1-B188-B9AF682083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17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7300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05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269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371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339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758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02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92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7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Definisi: seni menyembunyikan informasi di dalam informasi lainnya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Tujuan: menyembunyikan informasi dalam informasi dengan tidak menimbulkan kecurigaan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Media: video audio dll</a:t>
            </a:r>
          </a:p>
        </p:txBody>
      </p:sp>
    </p:spTree>
    <p:extLst>
      <p:ext uri="{BB962C8B-B14F-4D97-AF65-F5344CB8AC3E}">
        <p14:creationId xmlns:p14="http://schemas.microsoft.com/office/powerpoint/2010/main" val="1522410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90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96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13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23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18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Steganografi dengan Teknik Indikasi Piksel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Gavrila Tiominar Sianturi 2013730025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Detail Pengerjaan Skripsi no. 2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Implementasi Teknik Indikasi Piksel Secara Manual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Menyembunyikan </a:t>
            </a:r>
            <a:r>
              <a:rPr lang="en" i="1"/>
              <a:t>Secret Data</a:t>
            </a:r>
            <a:r>
              <a:rPr lang="en"/>
              <a:t> ke dalam </a:t>
            </a:r>
            <a:r>
              <a:rPr lang="en" i="1"/>
              <a:t>Cover Media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0" y="1486107"/>
            <a:ext cx="8696376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dirty="0"/>
              <a:t>Secret Data		</a:t>
            </a:r>
            <a:r>
              <a:rPr lang="en" dirty="0" smtClean="0"/>
              <a:t>=</a:t>
            </a:r>
            <a:r>
              <a:rPr lang="en" dirty="0"/>
              <a:t>	A (01000001)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/>
              <a:t>Panjang </a:t>
            </a:r>
            <a:r>
              <a:rPr lang="en" i="1" dirty="0"/>
              <a:t>secret data </a:t>
            </a:r>
            <a:r>
              <a:rPr lang="en" dirty="0"/>
              <a:t>(N)</a:t>
            </a:r>
            <a:r>
              <a:rPr lang="en" i="1" dirty="0"/>
              <a:t>	</a:t>
            </a:r>
            <a:r>
              <a:rPr lang="en" dirty="0"/>
              <a:t>=	1 (00000001)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dirty="0"/>
              <a:t>Indicator</a:t>
            </a:r>
            <a:r>
              <a:rPr lang="en" dirty="0"/>
              <a:t>			</a:t>
            </a:r>
            <a:r>
              <a:rPr lang="en" dirty="0" smtClean="0"/>
              <a:t>=</a:t>
            </a:r>
            <a:r>
              <a:rPr lang="en" dirty="0"/>
              <a:t>	Hijau (G)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dirty="0"/>
              <a:t>Channel </a:t>
            </a:r>
            <a:r>
              <a:rPr lang="en" dirty="0"/>
              <a:t>1		</a:t>
            </a:r>
            <a:r>
              <a:rPr lang="en" dirty="0" smtClean="0"/>
              <a:t>= </a:t>
            </a:r>
            <a:r>
              <a:rPr lang="en" dirty="0"/>
              <a:t>	Merah (R)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 dirty="0"/>
              <a:t>Channel </a:t>
            </a:r>
            <a:r>
              <a:rPr lang="en" dirty="0"/>
              <a:t>2		</a:t>
            </a:r>
            <a:r>
              <a:rPr lang="en" dirty="0" smtClean="0"/>
              <a:t>=</a:t>
            </a:r>
            <a:r>
              <a:rPr lang="en" dirty="0"/>
              <a:t>	Biru (B)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/>
              <a:t>RMS			</a:t>
            </a:r>
            <a:r>
              <a:rPr lang="en" dirty="0" smtClean="0"/>
              <a:t>=</a:t>
            </a:r>
            <a:r>
              <a:rPr lang="en" dirty="0"/>
              <a:t>	1 x 8 bit = 8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875" y="3027405"/>
            <a:ext cx="3900271" cy="202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875" y="1017725"/>
            <a:ext cx="3900271" cy="200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447150"/>
            <a:ext cx="8520600" cy="412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i="1" dirty="0"/>
              <a:t>Cover Media </a:t>
            </a:r>
            <a:endParaRPr lang="en" sz="2000" i="1" dirty="0" smtClean="0"/>
          </a:p>
          <a:p>
            <a:pPr lvl="0">
              <a:spcBef>
                <a:spcPts val="0"/>
              </a:spcBef>
              <a:buNone/>
            </a:pPr>
            <a:r>
              <a:rPr lang="en" sz="2000" i="1" dirty="0" smtClean="0"/>
              <a:t>Secret data </a:t>
            </a:r>
            <a:r>
              <a:rPr lang="en" sz="2000" dirty="0" smtClean="0"/>
              <a:t>:	01000001</a:t>
            </a:r>
            <a:endParaRPr lang="en" sz="2000" dirty="0"/>
          </a:p>
        </p:txBody>
      </p:sp>
      <p:graphicFrame>
        <p:nvGraphicFramePr>
          <p:cNvPr id="124" name="Shape 124"/>
          <p:cNvGraphicFramePr/>
          <p:nvPr/>
        </p:nvGraphicFramePr>
        <p:xfrm>
          <a:off x="952500" y="1731975"/>
          <a:ext cx="7239000" cy="3169680"/>
        </p:xfrm>
        <a:graphic>
          <a:graphicData uri="http://schemas.openxmlformats.org/drawingml/2006/table">
            <a:tbl>
              <a:tblPr>
                <a:noFill/>
                <a:tableStyleId>{BEF5CB0D-2754-47E1-B188-B9AF68208381}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0010 0000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0101 1101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1010 0000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0011 1111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0101 1101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1001 1010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0010 0001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0101 1110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1010 0001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0010 0010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0101 1101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1001 1010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0010 0101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0101 1111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1001 1010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0010 0111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0110 0001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1010 0001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0010 1000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0110 0001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1010 0100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483500"/>
            <a:ext cx="8520600" cy="408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i="1" dirty="0"/>
              <a:t>Stego Object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000" i="1" dirty="0"/>
              <a:t>Secret </a:t>
            </a:r>
            <a:r>
              <a:rPr lang="en" sz="2000" i="1" dirty="0" smtClean="0"/>
              <a:t>data </a:t>
            </a:r>
            <a:r>
              <a:rPr lang="en" sz="2000" dirty="0" smtClean="0"/>
              <a:t>:	01000001</a:t>
            </a:r>
            <a:endParaRPr lang="en" sz="2000" dirty="0"/>
          </a:p>
        </p:txBody>
      </p:sp>
      <p:graphicFrame>
        <p:nvGraphicFramePr>
          <p:cNvPr id="130" name="Shape 130"/>
          <p:cNvGraphicFramePr/>
          <p:nvPr/>
        </p:nvGraphicFramePr>
        <p:xfrm>
          <a:off x="266700" y="1751025"/>
          <a:ext cx="7239000" cy="3169680"/>
        </p:xfrm>
        <a:graphic>
          <a:graphicData uri="http://schemas.openxmlformats.org/drawingml/2006/table">
            <a:tbl>
              <a:tblPr>
                <a:noFill/>
                <a:tableStyleId>{BEF5CB0D-2754-47E1-B188-B9AF68208381}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0010 000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0101 110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1010 000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0011 111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0101 110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1001 101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0010 000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0101 111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1010 0001</a:t>
                      </a: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0010 0010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0101 11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1001 10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0010 01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0101 11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1001 10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0010 0111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0110 00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1010 00</a:t>
                      </a:r>
                      <a:r>
                        <a:rPr lang="en" b="1" u="sng">
                          <a:solidFill>
                            <a:srgbClr val="FFFFFF"/>
                          </a:solidFill>
                        </a:rPr>
                        <a:t>01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0010 1000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0110 0001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1010 0100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x="7610475" y="2486825"/>
            <a:ext cx="1408200" cy="5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Ukuran </a:t>
            </a:r>
            <a:r>
              <a:rPr lang="en" i="1">
                <a:solidFill>
                  <a:srgbClr val="F3F3F3"/>
                </a:solidFill>
              </a:rPr>
              <a:t>secret data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7620475" y="3345750"/>
            <a:ext cx="1211700" cy="37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RMS = 8 - 2 = 6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620475" y="3725250"/>
            <a:ext cx="1211700" cy="37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RMS = 6 - 4 = 2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620475" y="4104750"/>
            <a:ext cx="1211700" cy="37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RMS = 2 - 2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Detail Pengerjaan Skripsi 1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Melakukan studi literatur mengenai dasar-dasar steganografi dan metode steganografi dengan teknik indikasi piksel (15%) ☑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Mengimplementasikan teknik indikasi piksel secara manual. (5%) ☑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Melakukan analisis kebutuhan (10%)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" sz="2000"/>
              <a:t>Menulis dokumen skripsi. (5% dari 20%)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 Pengerjaan Skripsi no. 1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Studi Literatur Mengenai Dasar-Dasar Steganografi dan Metode Steganografi dengan Teknik Indikasi Piksel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Steganografi	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b="1"/>
              <a:t>Definisi</a:t>
            </a:r>
          </a:p>
          <a:p>
            <a:pPr marL="457200" marR="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b="1"/>
              <a:t>Tujuan</a:t>
            </a:r>
          </a:p>
          <a:p>
            <a:pPr marL="457200" marR="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b="1"/>
              <a:t>Media yang dapat digunakan</a:t>
            </a:r>
          </a:p>
          <a:p>
            <a:pPr lvl="0" algn="just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Steganografi dengan Gambar (</a:t>
            </a:r>
            <a:r>
              <a:rPr lang="en" i="1"/>
              <a:t>Image Based Steganography)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561671"/>
            <a:ext cx="8520600" cy="300720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1" dirty="0"/>
              <a:t>Jenis gambar yang digunakan: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dirty="0"/>
              <a:t>Gambar RGB (</a:t>
            </a:r>
            <a:r>
              <a:rPr lang="en" sz="2000" i="1" dirty="0"/>
              <a:t>Red</a:t>
            </a:r>
            <a:r>
              <a:rPr lang="en" sz="2000" dirty="0"/>
              <a:t>, </a:t>
            </a:r>
            <a:r>
              <a:rPr lang="en" sz="2000" i="1" dirty="0"/>
              <a:t>Green</a:t>
            </a:r>
            <a:r>
              <a:rPr lang="en" sz="2000" dirty="0"/>
              <a:t>, </a:t>
            </a:r>
            <a:r>
              <a:rPr lang="en" sz="2000" i="1" dirty="0"/>
              <a:t>Blue</a:t>
            </a:r>
            <a:r>
              <a:rPr lang="en" sz="2000" dirty="0"/>
              <a:t>)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dirty="0"/>
              <a:t>1 </a:t>
            </a:r>
            <a:r>
              <a:rPr lang="en" sz="2000" i="1" dirty="0"/>
              <a:t>channel</a:t>
            </a:r>
            <a:r>
              <a:rPr lang="en" sz="2000" dirty="0"/>
              <a:t> warna = 8 bit atau 1 byte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dirty="0"/>
              <a:t>1 piksel = 24 bit atau 3 byte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Steganografi dengan Gambar (</a:t>
            </a:r>
            <a:r>
              <a:rPr lang="en" i="1" dirty="0"/>
              <a:t>Image Based Steganography)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489753"/>
            <a:ext cx="8520600" cy="307912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/>
              <a:t>Istilah yang digunakan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i="1" dirty="0"/>
              <a:t>Secret Data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i="1" dirty="0"/>
              <a:t>Cover Media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i="1" dirty="0"/>
              <a:t>Stego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Steganografi dengan Gambar (</a:t>
            </a:r>
            <a:r>
              <a:rPr lang="en" i="1"/>
              <a:t>Image Based Steganography)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561671"/>
            <a:ext cx="8520600" cy="300720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01600" lvl="0" rtl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" sz="2000" dirty="0" smtClean="0"/>
              <a:t>3 aspek:</a:t>
            </a:r>
            <a:endParaRPr lang="en" sz="2000" dirty="0" smtClean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i="1" dirty="0" smtClean="0"/>
              <a:t>Capacity</a:t>
            </a:r>
            <a:endParaRPr lang="en" sz="2000" i="1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i="1" dirty="0" smtClean="0"/>
              <a:t>Robustness</a:t>
            </a:r>
            <a:endParaRPr lang="en" sz="2000" i="1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i="1" dirty="0" smtClean="0"/>
              <a:t>Invisibility</a:t>
            </a:r>
            <a:endParaRPr lang="en" sz="2000" i="1" dirty="0"/>
          </a:p>
        </p:txBody>
      </p:sp>
    </p:spTree>
    <p:extLst>
      <p:ext uri="{BB962C8B-B14F-4D97-AF65-F5344CB8AC3E}">
        <p14:creationId xmlns:p14="http://schemas.microsoft.com/office/powerpoint/2010/main" val="26263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Steganografi dengan Metode</a:t>
            </a:r>
            <a:r>
              <a:rPr lang="en" i="1" dirty="0"/>
              <a:t> Least Significant Bits </a:t>
            </a:r>
            <a:r>
              <a:rPr lang="en" dirty="0"/>
              <a:t>(LSB)</a:t>
            </a:r>
          </a:p>
        </p:txBody>
      </p:sp>
      <p:pic>
        <p:nvPicPr>
          <p:cNvPr id="97" name="Shape 97" descr="LSB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7270"/>
            <a:ext cx="4408581" cy="34795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Kelebihan: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Mudah diimplementasikan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Tidak menimbulkan kecurigaan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Kekurangan: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Kapasitas sedikit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Pola mudah ditebak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Steganografi dengan Teknik Indikasi Piksel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dirty="0"/>
              <a:t>Menyimpan ukuran pada </a:t>
            </a:r>
            <a:r>
              <a:rPr lang="en" sz="2000" dirty="0" smtClean="0"/>
              <a:t>LSB 8 </a:t>
            </a:r>
            <a:r>
              <a:rPr lang="en" sz="2000" dirty="0"/>
              <a:t>byte pertama </a:t>
            </a:r>
            <a:r>
              <a:rPr lang="en" sz="2000" i="1" dirty="0"/>
              <a:t>cover media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dirty="0"/>
              <a:t>Memilih indikator piksel berdasarkan panjang </a:t>
            </a:r>
            <a:r>
              <a:rPr lang="en" sz="2000" i="1" dirty="0"/>
              <a:t>secret data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 dirty="0"/>
              <a:t>Memilih </a:t>
            </a:r>
            <a:r>
              <a:rPr lang="en" sz="2000" i="1" dirty="0"/>
              <a:t>channel </a:t>
            </a:r>
            <a:r>
              <a:rPr lang="en" sz="2000" dirty="0"/>
              <a:t>1 dan </a:t>
            </a:r>
            <a:r>
              <a:rPr lang="en" sz="2000" i="1" dirty="0"/>
              <a:t>channel</a:t>
            </a:r>
            <a:r>
              <a:rPr lang="en" sz="2000" dirty="0"/>
              <a:t> 2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 smtClean="0"/>
              <a:t>Kelebihan: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 dirty="0" smtClean="0"/>
              <a:t>Pola lebih sulit ditebak</a:t>
            </a:r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000" dirty="0" smtClean="0"/>
              <a:t>Kapasitas lebih besar</a:t>
            </a:r>
            <a:endParaRPr lang="e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382</Words>
  <Application>Microsoft Office PowerPoint</Application>
  <PresentationFormat>On-screen Show (16:9)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Oswald</vt:lpstr>
      <vt:lpstr>Average</vt:lpstr>
      <vt:lpstr>Arial</vt:lpstr>
      <vt:lpstr>Slate</vt:lpstr>
      <vt:lpstr>Steganografi dengan Teknik Indikasi Piksel</vt:lpstr>
      <vt:lpstr>Detail Pengerjaan Skripsi 1</vt:lpstr>
      <vt:lpstr>Detail Pengerjaan Skripsi no. 1</vt:lpstr>
      <vt:lpstr>Steganografi </vt:lpstr>
      <vt:lpstr>Steganografi dengan Gambar (Image Based Steganography)</vt:lpstr>
      <vt:lpstr>Steganografi dengan Gambar (Image Based Steganography)</vt:lpstr>
      <vt:lpstr>Steganografi dengan Gambar (Image Based Steganography)</vt:lpstr>
      <vt:lpstr>Steganografi dengan Metode Least Significant Bits (LSB)</vt:lpstr>
      <vt:lpstr>Steganografi dengan Teknik Indikasi Piksel</vt:lpstr>
      <vt:lpstr>Detail Pengerjaan Skripsi no. 2</vt:lpstr>
      <vt:lpstr>Menyembunyikan Secret Data ke dalam Cover Media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Steganografi dengan Teknik Indikasi Piksel</dc:title>
  <cp:lastModifiedBy>Gavrila Tiominar Sianturi</cp:lastModifiedBy>
  <cp:revision>5</cp:revision>
  <dcterms:modified xsi:type="dcterms:W3CDTF">2017-10-11T14:19:03Z</dcterms:modified>
</cp:coreProperties>
</file>