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5" r:id="rId6"/>
    <p:sldId id="260" r:id="rId7"/>
    <p:sldId id="263" r:id="rId8"/>
    <p:sldId id="261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47" d="100"/>
          <a:sy n="47" d="100"/>
        </p:scale>
        <p:origin x="-6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5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CA63-F1F4-4943-AE6F-89A796F74DBB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3584B-BC66-4546-BFE7-D4491849E37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483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B7D5BED-0C41-4CAF-A1E2-57E31DDBF761}" type="datetimeFigureOut">
              <a:rPr lang="ru-RU" smtClean="0"/>
              <a:pPr/>
              <a:t>12.12.2017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02A496C-0556-412B-8655-0402CCB3FAA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0"/>
            <a:ext cx="7732208" cy="2392288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effectLst/>
              </a:rPr>
              <a:t>Презентация на тему: </a:t>
            </a:r>
            <a:r>
              <a:rPr lang="ru-RU" sz="5400" b="1" dirty="0" smtClean="0">
                <a:effectLst/>
              </a:rPr>
              <a:t>Старинные </a:t>
            </a:r>
            <a:r>
              <a:rPr lang="ru-RU" sz="5400" b="1" dirty="0" smtClean="0">
                <a:effectLst/>
              </a:rPr>
              <a:t>меры длины</a:t>
            </a:r>
            <a:endParaRPr lang="ru-RU" sz="5400" b="1" dirty="0"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7" name="Picture 3" descr="C:\Users\User\Documents\images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1802" y="2285992"/>
            <a:ext cx="374441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3"/>
          <p:cNvSpPr txBox="1">
            <a:spLocks/>
          </p:cNvSpPr>
          <p:nvPr/>
        </p:nvSpPr>
        <p:spPr>
          <a:xfrm>
            <a:off x="5304588" y="4071942"/>
            <a:ext cx="3839412" cy="1143000"/>
          </a:xfrm>
          <a:prstGeom prst="rect">
            <a:avLst/>
          </a:prstGeom>
        </p:spPr>
        <p:txBody>
          <a:bodyPr anchor="ctr">
            <a:normAutofit fontScale="47500" lnSpcReduction="20000"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500" b="1" kern="0" dirty="0" smtClean="0">
                <a:solidFill>
                  <a:schemeClr val="bg2">
                    <a:lumMod val="50000"/>
                  </a:schemeClr>
                </a:solidFill>
              </a:rPr>
              <a:t>Презентацию подготовила </a:t>
            </a: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Студентка</a:t>
            </a:r>
            <a:r>
              <a:rPr kumimoji="0" lang="ru-RU" sz="4500" b="1" i="0" u="none" strike="noStrike" kern="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группы НК-14/2</a:t>
            </a: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500" b="1" kern="0" baseline="0" dirty="0" smtClean="0">
                <a:solidFill>
                  <a:schemeClr val="bg2">
                    <a:lumMod val="50000"/>
                  </a:schemeClr>
                </a:solidFill>
              </a:rPr>
              <a:t>Гавришева</a:t>
            </a:r>
            <a:r>
              <a:rPr lang="ru-RU" sz="4500" b="1" kern="0" dirty="0" smtClean="0">
                <a:solidFill>
                  <a:schemeClr val="bg2">
                    <a:lumMod val="50000"/>
                  </a:schemeClr>
                </a:solidFill>
              </a:rPr>
              <a:t> Евгения </a:t>
            </a:r>
            <a:endParaRPr kumimoji="0" lang="ru-RU" sz="45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8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72549" y="489818"/>
            <a:ext cx="3839412" cy="1143000"/>
          </a:xfrm>
        </p:spPr>
        <p:txBody>
          <a:bodyPr>
            <a:normAutofit/>
          </a:bodyPr>
          <a:lstStyle/>
          <a:p>
            <a:pPr lvl="1" algn="ctr"/>
            <a:r>
              <a:rPr lang="ru-RU" sz="4500" b="1" dirty="0" smtClean="0">
                <a:solidFill>
                  <a:schemeClr val="bg2">
                    <a:lumMod val="50000"/>
                  </a:schemeClr>
                </a:solidFill>
              </a:rPr>
              <a:t>Вершок</a:t>
            </a:r>
            <a:endParaRPr lang="ru-RU" sz="4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214414" y="1857364"/>
            <a:ext cx="7456342" cy="426680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500" b="1" dirty="0" smtClean="0"/>
              <a:t>Вершок - старорусская единица измерения длины, первоначально равнялась длине основной фаланги указательного пальца. </a:t>
            </a:r>
          </a:p>
          <a:p>
            <a:pPr marL="45720" indent="0">
              <a:buNone/>
            </a:pPr>
            <a:r>
              <a:rPr lang="ru-RU" sz="3500" b="1" dirty="0" smtClean="0"/>
              <a:t>Вершок = 4,445 см            </a:t>
            </a:r>
          </a:p>
          <a:p>
            <a:pPr marL="45720" indent="0">
              <a:buNone/>
            </a:pPr>
            <a:r>
              <a:rPr lang="ru-RU" sz="3500" b="1" dirty="0" smtClean="0"/>
              <a:t>Вершки обычно использовали для измерения роста: мелких животных и людей.</a:t>
            </a:r>
            <a:endParaRPr lang="ru-RU" sz="3500" b="1" dirty="0"/>
          </a:p>
        </p:txBody>
      </p:sp>
      <p:pic>
        <p:nvPicPr>
          <p:cNvPr id="2050" name="Picture 2" descr="C:\Users\User\Documents\images 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2656"/>
            <a:ext cx="3776348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18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7356" y="0"/>
            <a:ext cx="6512511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Пядь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0364" y="1428736"/>
            <a:ext cx="5900734" cy="3474720"/>
          </a:xfrm>
        </p:spPr>
        <p:txBody>
          <a:bodyPr>
            <a:noAutofit/>
          </a:bodyPr>
          <a:lstStyle/>
          <a:p>
            <a:r>
              <a:rPr lang="ru-RU" sz="3500" dirty="0" smtClean="0"/>
              <a:t>Старинная мера длины</a:t>
            </a:r>
            <a:r>
              <a:rPr lang="en-US" sz="3500" dirty="0" smtClean="0"/>
              <a:t>,</a:t>
            </a:r>
            <a:r>
              <a:rPr lang="ru-RU" sz="3500" dirty="0" smtClean="0"/>
              <a:t> равная примерно </a:t>
            </a:r>
            <a:r>
              <a:rPr lang="ru-RU" sz="3500" dirty="0" smtClean="0"/>
              <a:t>18 </a:t>
            </a:r>
            <a:r>
              <a:rPr lang="ru-RU" sz="3500" dirty="0" smtClean="0"/>
              <a:t>сантиметров</a:t>
            </a:r>
            <a:r>
              <a:rPr lang="en-US" sz="3500" dirty="0" smtClean="0"/>
              <a:t>.</a:t>
            </a:r>
            <a:endParaRPr lang="ru-RU" sz="3500" dirty="0" smtClean="0"/>
          </a:p>
          <a:p>
            <a:r>
              <a:rPr lang="ru-RU" sz="3500" dirty="0" smtClean="0"/>
              <a:t>Пядь- это расстояние между кончиками растянутых большого и указательного пальцев</a:t>
            </a:r>
            <a:r>
              <a:rPr lang="en-US" sz="3500" dirty="0" smtClean="0"/>
              <a:t>.</a:t>
            </a:r>
            <a:endParaRPr lang="ru-RU" sz="3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500042"/>
            <a:ext cx="2203901" cy="288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102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0"/>
            <a:ext cx="6512511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Локоть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7224" y="1285860"/>
            <a:ext cx="6532778" cy="4511994"/>
          </a:xfrm>
        </p:spPr>
        <p:txBody>
          <a:bodyPr>
            <a:normAutofit lnSpcReduction="10000"/>
          </a:bodyPr>
          <a:lstStyle/>
          <a:p>
            <a:r>
              <a:rPr lang="ru-RU" sz="3500" dirty="0" smtClean="0"/>
              <a:t>Локоть – это единица измерения длины, не имеющая определённого значения и примерно соответствующая расстоянию от локтевого сустава до конца вытянутого  среднего пальца руки. </a:t>
            </a:r>
          </a:p>
          <a:p>
            <a:r>
              <a:rPr lang="ru-RU" sz="3500" dirty="0" smtClean="0"/>
              <a:t>Локоть= 45 см </a:t>
            </a:r>
          </a:p>
          <a:p>
            <a:endParaRPr lang="ru-RU" dirty="0"/>
          </a:p>
        </p:txBody>
      </p:sp>
      <p:pic>
        <p:nvPicPr>
          <p:cNvPr id="1026" name="Picture 2" descr="C:\Users\User\Documents\Меры длины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132856"/>
            <a:ext cx="16287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2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512511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Аршин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4546" y="928670"/>
            <a:ext cx="6929454" cy="5429288"/>
          </a:xfrm>
        </p:spPr>
        <p:txBody>
          <a:bodyPr>
            <a:noAutofit/>
          </a:bodyPr>
          <a:lstStyle/>
          <a:p>
            <a:r>
              <a:rPr lang="ru-RU" sz="2900" dirty="0" smtClean="0"/>
              <a:t>Аршин – Старая русская мера длины. В 16-17 </a:t>
            </a:r>
            <a:r>
              <a:rPr lang="ru-RU" sz="2900" dirty="0" smtClean="0"/>
              <a:t>вв. был </a:t>
            </a:r>
            <a:r>
              <a:rPr lang="ru-RU" sz="2900" dirty="0" smtClean="0"/>
              <a:t>равен 72 </a:t>
            </a:r>
            <a:r>
              <a:rPr lang="ru-RU" sz="2900" dirty="0" smtClean="0"/>
              <a:t>см.</a:t>
            </a:r>
            <a:endParaRPr lang="ru-RU" sz="2900" dirty="0" smtClean="0"/>
          </a:p>
          <a:p>
            <a:r>
              <a:rPr lang="ru-RU" sz="2900" dirty="0" smtClean="0"/>
              <a:t>Как  </a:t>
            </a:r>
            <a:r>
              <a:rPr lang="ru-RU" sz="2900" dirty="0" smtClean="0"/>
              <a:t>единица измерения аршин широко использовался в текстильной промышленности и в торговле, а также в оружейном деле.</a:t>
            </a:r>
          </a:p>
          <a:p>
            <a:r>
              <a:rPr lang="ru-RU" sz="2900" dirty="0" smtClean="0"/>
              <a:t>В 1899 г. аршин был узаконен в качестве одной из основных единиц измерения, причём длина аршина выражалась и через английские меры, и через метрические.</a:t>
            </a:r>
            <a:endParaRPr lang="ru-RU" sz="2900" dirty="0"/>
          </a:p>
        </p:txBody>
      </p:sp>
      <p:pic>
        <p:nvPicPr>
          <p:cNvPr id="1026" name="Picture 2" descr="C:\Users\User\Documents\Меры длины\скачанные файл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7166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30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0"/>
            <a:ext cx="6512511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Сажень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Объект 14"/>
          <p:cNvSpPr>
            <a:spLocks noGrp="1"/>
          </p:cNvSpPr>
          <p:nvPr>
            <p:ph idx="1"/>
          </p:nvPr>
        </p:nvSpPr>
        <p:spPr>
          <a:xfrm>
            <a:off x="857224" y="1000108"/>
            <a:ext cx="8286776" cy="3286148"/>
          </a:xfrm>
        </p:spPr>
        <p:txBody>
          <a:bodyPr>
            <a:normAutofit lnSpcReduction="10000"/>
          </a:bodyPr>
          <a:lstStyle/>
          <a:p>
            <a:r>
              <a:rPr lang="ru-RU" sz="2900" dirty="0" smtClean="0"/>
              <a:t>Прямая простая сажень – размах рук от кончиков больших пальцев.</a:t>
            </a:r>
          </a:p>
          <a:p>
            <a:r>
              <a:rPr lang="ru-RU" sz="2900" dirty="0" smtClean="0"/>
              <a:t>Простая сажень равна 152см.</a:t>
            </a:r>
          </a:p>
          <a:p>
            <a:r>
              <a:rPr lang="ru-RU" sz="2900" dirty="0" smtClean="0"/>
              <a:t>В строительном и инженерном деле сажень часто делилась на 100 частей.</a:t>
            </a:r>
          </a:p>
          <a:p>
            <a:r>
              <a:rPr lang="ru-RU" sz="2900" dirty="0" smtClean="0"/>
              <a:t>До 1835 г. в быту часто употреблялась  сажень маховая и сажень косая.</a:t>
            </a:r>
          </a:p>
          <a:p>
            <a:endParaRPr lang="ru-RU" sz="2400" dirty="0"/>
          </a:p>
        </p:txBody>
      </p:sp>
      <p:pic>
        <p:nvPicPr>
          <p:cNvPr id="3074" name="Picture 2" descr="C:\Users\User\Documents\Меры длины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8832" y="3929066"/>
            <a:ext cx="3515168" cy="247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72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042" y="0"/>
            <a:ext cx="6512511" cy="908720"/>
          </a:xfrm>
        </p:spPr>
        <p:txBody>
          <a:bodyPr/>
          <a:lstStyle/>
          <a:p>
            <a:pPr algn="ctr"/>
            <a:r>
              <a:rPr lang="ru-RU" b="1" dirty="0" smtClean="0">
                <a:effectLst/>
              </a:rPr>
              <a:t>Косая  сажень</a:t>
            </a:r>
            <a:endParaRPr lang="ru-RU" b="1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414" y="1071546"/>
            <a:ext cx="6840760" cy="3312368"/>
          </a:xfrm>
        </p:spPr>
        <p:txBody>
          <a:bodyPr>
            <a:noAutofit/>
          </a:bodyPr>
          <a:lstStyle/>
          <a:p>
            <a:r>
              <a:rPr lang="ru-RU" sz="2900" dirty="0" smtClean="0"/>
              <a:t>Косая сажень =2.48м.</a:t>
            </a:r>
          </a:p>
          <a:p>
            <a:r>
              <a:rPr lang="ru-RU" sz="2900" dirty="0" smtClean="0"/>
              <a:t>Это расстояние от кончиков пальцев вытянутой правой руки-до пальцев левой ноги.</a:t>
            </a:r>
          </a:p>
          <a:p>
            <a:r>
              <a:rPr lang="ru-RU" sz="2900" dirty="0" smtClean="0"/>
              <a:t>Саженей было более 10 и они имели свои </a:t>
            </a:r>
            <a:r>
              <a:rPr lang="ru-RU" sz="2900" dirty="0" smtClean="0"/>
              <a:t>названия.</a:t>
            </a:r>
            <a:endParaRPr lang="ru-RU" sz="2900" dirty="0" smtClean="0"/>
          </a:p>
          <a:p>
            <a:r>
              <a:rPr lang="ru-RU" sz="2900" dirty="0" smtClean="0"/>
              <a:t>Сажень </a:t>
            </a:r>
            <a:r>
              <a:rPr lang="ru-RU" sz="2900" dirty="0" smtClean="0"/>
              <a:t>применялась </a:t>
            </a:r>
            <a:r>
              <a:rPr lang="ru-RU" sz="2900" dirty="0" smtClean="0"/>
              <a:t>в строительстве  различных сооружений, кораблестроении, при землемерных и картографических работах.   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xmlns="" val="1017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1670" y="0"/>
            <a:ext cx="6512511" cy="1143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Вер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ста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8" y="1142984"/>
            <a:ext cx="6307172" cy="4941168"/>
          </a:xfrm>
        </p:spPr>
        <p:txBody>
          <a:bodyPr>
            <a:noAutofit/>
          </a:bodyPr>
          <a:lstStyle/>
          <a:p>
            <a:r>
              <a:rPr lang="ru-RU" sz="2900" dirty="0" smtClean="0"/>
              <a:t>Верста-это русская мера </a:t>
            </a:r>
            <a:r>
              <a:rPr lang="ru-RU" sz="2900" dirty="0" smtClean="0"/>
              <a:t>длины, равная </a:t>
            </a:r>
            <a:r>
              <a:rPr lang="ru-RU" sz="2900" dirty="0" smtClean="0"/>
              <a:t>500 саженям (1,0668 км).</a:t>
            </a:r>
          </a:p>
          <a:p>
            <a:r>
              <a:rPr lang="ru-RU" sz="2900" dirty="0" smtClean="0"/>
              <a:t>Этим словом, первоначально называли расстояние, пройденное от одного поворота плуга до другого во время пахоты.</a:t>
            </a:r>
          </a:p>
          <a:p>
            <a:r>
              <a:rPr lang="ru-RU" sz="2900" dirty="0" smtClean="0"/>
              <a:t>«Верстой» также называли верстовой столб на дороге.</a:t>
            </a:r>
            <a:endParaRPr lang="ru-RU" sz="2900" dirty="0"/>
          </a:p>
        </p:txBody>
      </p:sp>
      <p:pic>
        <p:nvPicPr>
          <p:cNvPr id="4098" name="Picture 2" descr="C:\Users\User\Documents\Меры длины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357166"/>
            <a:ext cx="2087965" cy="30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67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7360" y="2143116"/>
            <a:ext cx="7406640" cy="1472184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Спасибо за внимание!</a:t>
            </a:r>
            <a:endParaRPr lang="ru-RU" sz="4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487</TotalTime>
  <Words>293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Презентация на тему: Старинные меры длины</vt:lpstr>
      <vt:lpstr>Вершок</vt:lpstr>
      <vt:lpstr>Пядь</vt:lpstr>
      <vt:lpstr>Локоть</vt:lpstr>
      <vt:lpstr>Аршин</vt:lpstr>
      <vt:lpstr>Сажень</vt:lpstr>
      <vt:lpstr>Косая  сажень</vt:lpstr>
      <vt:lpstr>Верста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Старинные меры длины</dc:title>
  <dc:creator>User</dc:creator>
  <cp:lastModifiedBy>сергей</cp:lastModifiedBy>
  <cp:revision>55</cp:revision>
  <dcterms:created xsi:type="dcterms:W3CDTF">2015-11-01T14:13:54Z</dcterms:created>
  <dcterms:modified xsi:type="dcterms:W3CDTF">2017-12-12T16:35:54Z</dcterms:modified>
</cp:coreProperties>
</file>