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Hourly</a:t>
            </a:r>
          </a:p>
        </c:rich>
      </c:tx>
      <c:layout>
        <c:manualLayout>
          <c:xMode val="edge"/>
          <c:yMode val="edge"/>
          <c:x val="0.42889736439195103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v>casual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6958</c:v>
              </c:pt>
              <c:pt idx="1">
                <c:v>4620</c:v>
              </c:pt>
              <c:pt idx="2">
                <c:v>3002</c:v>
              </c:pt>
              <c:pt idx="3">
                <c:v>1697</c:v>
              </c:pt>
              <c:pt idx="4">
                <c:v>1308</c:v>
              </c:pt>
              <c:pt idx="5">
                <c:v>2199</c:v>
              </c:pt>
              <c:pt idx="6">
                <c:v>5950</c:v>
              </c:pt>
              <c:pt idx="7">
                <c:v>10061</c:v>
              </c:pt>
              <c:pt idx="8">
                <c:v>13337</c:v>
              </c:pt>
              <c:pt idx="9">
                <c:v>12506</c:v>
              </c:pt>
              <c:pt idx="10">
                <c:v>14904</c:v>
              </c:pt>
              <c:pt idx="11">
                <c:v>19172</c:v>
              </c:pt>
              <c:pt idx="12">
                <c:v>23128</c:v>
              </c:pt>
              <c:pt idx="13">
                <c:v>25363</c:v>
              </c:pt>
              <c:pt idx="14">
                <c:v>26985</c:v>
              </c:pt>
              <c:pt idx="15">
                <c:v>30014</c:v>
              </c:pt>
              <c:pt idx="16">
                <c:v>34083</c:v>
              </c:pt>
              <c:pt idx="17">
                <c:v>37385</c:v>
              </c:pt>
              <c:pt idx="18">
                <c:v>32047</c:v>
              </c:pt>
              <c:pt idx="19">
                <c:v>23497</c:v>
              </c:pt>
              <c:pt idx="20">
                <c:v>16837</c:v>
              </c:pt>
              <c:pt idx="21">
                <c:v>14215</c:v>
              </c:pt>
              <c:pt idx="22">
                <c:v>12093</c:v>
              </c:pt>
              <c:pt idx="23">
                <c:v>8986</c:v>
              </c:pt>
            </c:numLit>
          </c:val>
          <c:extLst>
            <c:ext xmlns:c16="http://schemas.microsoft.com/office/drawing/2014/chart" uri="{C3380CC4-5D6E-409C-BE32-E72D297353CC}">
              <c16:uniqueId val="{00000000-9CBD-40B0-A857-5D6EB448025A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7534</c:v>
              </c:pt>
              <c:pt idx="1">
                <c:v>4594</c:v>
              </c:pt>
              <c:pt idx="2">
                <c:v>2745</c:v>
              </c:pt>
              <c:pt idx="3">
                <c:v>1757</c:v>
              </c:pt>
              <c:pt idx="4">
                <c:v>1937</c:v>
              </c:pt>
              <c:pt idx="5">
                <c:v>7222</c:v>
              </c:pt>
              <c:pt idx="6">
                <c:v>22342</c:v>
              </c:pt>
              <c:pt idx="7">
                <c:v>41263</c:v>
              </c:pt>
              <c:pt idx="8">
                <c:v>52528</c:v>
              </c:pt>
              <c:pt idx="9">
                <c:v>35702</c:v>
              </c:pt>
              <c:pt idx="10">
                <c:v>32107</c:v>
              </c:pt>
              <c:pt idx="11">
                <c:v>38034</c:v>
              </c:pt>
              <c:pt idx="12">
                <c:v>43081</c:v>
              </c:pt>
              <c:pt idx="13">
                <c:v>43608</c:v>
              </c:pt>
              <c:pt idx="14">
                <c:v>44052</c:v>
              </c:pt>
              <c:pt idx="15">
                <c:v>54086</c:v>
              </c:pt>
              <c:pt idx="16">
                <c:v>71258</c:v>
              </c:pt>
              <c:pt idx="17">
                <c:v>84275</c:v>
              </c:pt>
              <c:pt idx="18">
                <c:v>65602</c:v>
              </c:pt>
              <c:pt idx="19">
                <c:v>45846</c:v>
              </c:pt>
              <c:pt idx="20">
                <c:v>30820</c:v>
              </c:pt>
              <c:pt idx="21">
                <c:v>23960</c:v>
              </c:pt>
              <c:pt idx="22">
                <c:v>17673</c:v>
              </c:pt>
              <c:pt idx="23">
                <c:v>11755</c:v>
              </c:pt>
            </c:numLit>
          </c:val>
          <c:extLst>
            <c:ext xmlns:c16="http://schemas.microsoft.com/office/drawing/2014/chart" uri="{C3380CC4-5D6E-409C-BE32-E72D297353CC}">
              <c16:uniqueId val="{00000001-9CBD-40B0-A857-5D6EB4480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957759"/>
        <c:axId val="279237919"/>
      </c:barChart>
      <c:catAx>
        <c:axId val="11695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237919"/>
        <c:crosses val="autoZero"/>
        <c:auto val="1"/>
        <c:lblAlgn val="ctr"/>
        <c:lblOffset val="100"/>
        <c:noMultiLvlLbl val="0"/>
      </c:catAx>
      <c:valAx>
        <c:axId val="27923791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6957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Day</a:t>
            </a:r>
            <a:r>
              <a:rPr lang="en-US" sz="1200" b="1" baseline="0" dirty="0">
                <a:solidFill>
                  <a:schemeClr val="tx1"/>
                </a:solidFill>
              </a:rPr>
              <a:t> of Week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563148606332817E-2"/>
          <c:y val="0.15036654311527115"/>
          <c:w val="0.87507209746929782"/>
          <c:h val="0.56806157042869643"/>
        </c:manualLayout>
      </c:layout>
      <c:barChart>
        <c:barDir val="col"/>
        <c:grouping val="clustered"/>
        <c:varyColors val="0"/>
        <c:ser>
          <c:idx val="0"/>
          <c:order val="0"/>
          <c:tx>
            <c:v>casual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Sunday</c:v>
              </c:pt>
              <c:pt idx="1">
                <c:v>Monday</c:v>
              </c:pt>
              <c:pt idx="2">
                <c:v>Tuesday</c:v>
              </c:pt>
              <c:pt idx="3">
                <c:v>Wednesday</c:v>
              </c:pt>
              <c:pt idx="4">
                <c:v>Thursday</c:v>
              </c:pt>
              <c:pt idx="5">
                <c:v>Friday</c:v>
              </c:pt>
              <c:pt idx="6">
                <c:v>Saturday</c:v>
              </c:pt>
            </c:strLit>
          </c:cat>
          <c:val>
            <c:numLit>
              <c:formatCode>General</c:formatCode>
              <c:ptCount val="7"/>
              <c:pt idx="0">
                <c:v>58789</c:v>
              </c:pt>
              <c:pt idx="1">
                <c:v>46631</c:v>
              </c:pt>
              <c:pt idx="2">
                <c:v>50094</c:v>
              </c:pt>
              <c:pt idx="3">
                <c:v>48185</c:v>
              </c:pt>
              <c:pt idx="4">
                <c:v>50964</c:v>
              </c:pt>
              <c:pt idx="5">
                <c:v>56540</c:v>
              </c:pt>
              <c:pt idx="6">
                <c:v>69144</c:v>
              </c:pt>
            </c:numLit>
          </c:val>
          <c:extLst>
            <c:ext xmlns:c16="http://schemas.microsoft.com/office/drawing/2014/chart" uri="{C3380CC4-5D6E-409C-BE32-E72D297353CC}">
              <c16:uniqueId val="{00000000-09EF-432B-8E69-73836E4FFCE9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Sunday</c:v>
              </c:pt>
              <c:pt idx="1">
                <c:v>Monday</c:v>
              </c:pt>
              <c:pt idx="2">
                <c:v>Tuesday</c:v>
              </c:pt>
              <c:pt idx="3">
                <c:v>Wednesday</c:v>
              </c:pt>
              <c:pt idx="4">
                <c:v>Thursday</c:v>
              </c:pt>
              <c:pt idx="5">
                <c:v>Friday</c:v>
              </c:pt>
              <c:pt idx="6">
                <c:v>Saturday</c:v>
              </c:pt>
            </c:strLit>
          </c:cat>
          <c:val>
            <c:numLit>
              <c:formatCode>General</c:formatCode>
              <c:ptCount val="7"/>
              <c:pt idx="0">
                <c:v>86525</c:v>
              </c:pt>
              <c:pt idx="1">
                <c:v>109001</c:v>
              </c:pt>
              <c:pt idx="2">
                <c:v>129776</c:v>
              </c:pt>
              <c:pt idx="3">
                <c:v>128863</c:v>
              </c:pt>
              <c:pt idx="4">
                <c:v>124138</c:v>
              </c:pt>
              <c:pt idx="5">
                <c:v>111627</c:v>
              </c:pt>
              <c:pt idx="6">
                <c:v>93851</c:v>
              </c:pt>
            </c:numLit>
          </c:val>
          <c:extLst>
            <c:ext xmlns:c16="http://schemas.microsoft.com/office/drawing/2014/chart" uri="{C3380CC4-5D6E-409C-BE32-E72D297353CC}">
              <c16:uniqueId val="{00000001-09EF-432B-8E69-73836E4FF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965439"/>
        <c:axId val="279254783"/>
      </c:barChart>
      <c:catAx>
        <c:axId val="11696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5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254783"/>
        <c:crosses val="autoZero"/>
        <c:auto val="1"/>
        <c:lblAlgn val="ctr"/>
        <c:lblOffset val="100"/>
        <c:noMultiLvlLbl val="0"/>
      </c:catAx>
      <c:valAx>
        <c:axId val="2792547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965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2831496157611877E-2"/>
          <c:y val="0.10254598986324344"/>
          <c:w val="0.89676019858581246"/>
          <c:h val="0.74394769651108716"/>
        </c:manualLayout>
      </c:layout>
      <c:lineChart>
        <c:grouping val="standard"/>
        <c:varyColors val="0"/>
        <c:ser>
          <c:idx val="0"/>
          <c:order val="0"/>
          <c:tx>
            <c:v>casual</c:v>
          </c:tx>
          <c:spPr>
            <a:ln w="3810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32210</c:v>
              </c:pt>
              <c:pt idx="1">
                <c:v>36856</c:v>
              </c:pt>
              <c:pt idx="2">
                <c:v>62201</c:v>
              </c:pt>
              <c:pt idx="3">
                <c:v>47937</c:v>
              </c:pt>
              <c:pt idx="4">
                <c:v>62087</c:v>
              </c:pt>
              <c:pt idx="5">
                <c:v>66436</c:v>
              </c:pt>
              <c:pt idx="6">
                <c:v>72620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ACAD-48C3-9CC5-43449D74E614}"/>
            </c:ext>
          </c:extLst>
        </c:ser>
        <c:ser>
          <c:idx val="1"/>
          <c:order val="1"/>
          <c:tx>
            <c:v>member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121997</c:v>
              </c:pt>
              <c:pt idx="1">
                <c:v>125639</c:v>
              </c:pt>
              <c:pt idx="2">
                <c:v>196477</c:v>
              </c:pt>
              <c:pt idx="3">
                <c:v>98942</c:v>
              </c:pt>
              <c:pt idx="4">
                <c:v>87720</c:v>
              </c:pt>
              <c:pt idx="5">
                <c:v>70203</c:v>
              </c:pt>
              <c:pt idx="6">
                <c:v>82803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ACAD-48C3-9CC5-43449D74E61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6051600"/>
        <c:axId val="345075584"/>
      </c:lineChart>
      <c:catAx>
        <c:axId val="24605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75584"/>
        <c:crosses val="autoZero"/>
        <c:auto val="1"/>
        <c:lblAlgn val="ctr"/>
        <c:lblOffset val="100"/>
        <c:noMultiLvlLbl val="0"/>
      </c:catAx>
      <c:valAx>
        <c:axId val="34507558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4605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Hourly</a:t>
            </a:r>
          </a:p>
        </c:rich>
      </c:tx>
      <c:layout>
        <c:manualLayout>
          <c:xMode val="edge"/>
          <c:yMode val="edge"/>
          <c:x val="0.42889736439195103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v>casual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6958</c:v>
              </c:pt>
              <c:pt idx="1">
                <c:v>4620</c:v>
              </c:pt>
              <c:pt idx="2">
                <c:v>3002</c:v>
              </c:pt>
              <c:pt idx="3">
                <c:v>1697</c:v>
              </c:pt>
              <c:pt idx="4">
                <c:v>1308</c:v>
              </c:pt>
              <c:pt idx="5">
                <c:v>2199</c:v>
              </c:pt>
              <c:pt idx="6">
                <c:v>5950</c:v>
              </c:pt>
              <c:pt idx="7">
                <c:v>10061</c:v>
              </c:pt>
              <c:pt idx="8">
                <c:v>13337</c:v>
              </c:pt>
              <c:pt idx="9">
                <c:v>12506</c:v>
              </c:pt>
              <c:pt idx="10">
                <c:v>14904</c:v>
              </c:pt>
              <c:pt idx="11">
                <c:v>19172</c:v>
              </c:pt>
              <c:pt idx="12">
                <c:v>23128</c:v>
              </c:pt>
              <c:pt idx="13">
                <c:v>25363</c:v>
              </c:pt>
              <c:pt idx="14">
                <c:v>26985</c:v>
              </c:pt>
              <c:pt idx="15">
                <c:v>30014</c:v>
              </c:pt>
              <c:pt idx="16">
                <c:v>34083</c:v>
              </c:pt>
              <c:pt idx="17">
                <c:v>37385</c:v>
              </c:pt>
              <c:pt idx="18">
                <c:v>32047</c:v>
              </c:pt>
              <c:pt idx="19">
                <c:v>23497</c:v>
              </c:pt>
              <c:pt idx="20">
                <c:v>16837</c:v>
              </c:pt>
              <c:pt idx="21">
                <c:v>14215</c:v>
              </c:pt>
              <c:pt idx="22">
                <c:v>12093</c:v>
              </c:pt>
              <c:pt idx="23">
                <c:v>8986</c:v>
              </c:pt>
            </c:numLit>
          </c:val>
          <c:extLst>
            <c:ext xmlns:c16="http://schemas.microsoft.com/office/drawing/2014/chart" uri="{C3380CC4-5D6E-409C-BE32-E72D297353CC}">
              <c16:uniqueId val="{00000000-9CBD-40B0-A857-5D6EB448025A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7534</c:v>
              </c:pt>
              <c:pt idx="1">
                <c:v>4594</c:v>
              </c:pt>
              <c:pt idx="2">
                <c:v>2745</c:v>
              </c:pt>
              <c:pt idx="3">
                <c:v>1757</c:v>
              </c:pt>
              <c:pt idx="4">
                <c:v>1937</c:v>
              </c:pt>
              <c:pt idx="5">
                <c:v>7222</c:v>
              </c:pt>
              <c:pt idx="6">
                <c:v>22342</c:v>
              </c:pt>
              <c:pt idx="7">
                <c:v>41263</c:v>
              </c:pt>
              <c:pt idx="8">
                <c:v>52528</c:v>
              </c:pt>
              <c:pt idx="9">
                <c:v>35702</c:v>
              </c:pt>
              <c:pt idx="10">
                <c:v>32107</c:v>
              </c:pt>
              <c:pt idx="11">
                <c:v>38034</c:v>
              </c:pt>
              <c:pt idx="12">
                <c:v>43081</c:v>
              </c:pt>
              <c:pt idx="13">
                <c:v>43608</c:v>
              </c:pt>
              <c:pt idx="14">
                <c:v>44052</c:v>
              </c:pt>
              <c:pt idx="15">
                <c:v>54086</c:v>
              </c:pt>
              <c:pt idx="16">
                <c:v>71258</c:v>
              </c:pt>
              <c:pt idx="17">
                <c:v>84275</c:v>
              </c:pt>
              <c:pt idx="18">
                <c:v>65602</c:v>
              </c:pt>
              <c:pt idx="19">
                <c:v>45846</c:v>
              </c:pt>
              <c:pt idx="20">
                <c:v>30820</c:v>
              </c:pt>
              <c:pt idx="21">
                <c:v>23960</c:v>
              </c:pt>
              <c:pt idx="22">
                <c:v>17673</c:v>
              </c:pt>
              <c:pt idx="23">
                <c:v>11755</c:v>
              </c:pt>
            </c:numLit>
          </c:val>
          <c:extLst>
            <c:ext xmlns:c16="http://schemas.microsoft.com/office/drawing/2014/chart" uri="{C3380CC4-5D6E-409C-BE32-E72D297353CC}">
              <c16:uniqueId val="{00000001-9CBD-40B0-A857-5D6EB4480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957759"/>
        <c:axId val="279237919"/>
      </c:barChart>
      <c:catAx>
        <c:axId val="11695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237919"/>
        <c:crosses val="autoZero"/>
        <c:auto val="1"/>
        <c:lblAlgn val="ctr"/>
        <c:lblOffset val="100"/>
        <c:noMultiLvlLbl val="0"/>
      </c:catAx>
      <c:valAx>
        <c:axId val="27923791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6957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Day</a:t>
            </a:r>
            <a:r>
              <a:rPr lang="en-US" sz="1200" b="1" baseline="0" dirty="0">
                <a:solidFill>
                  <a:schemeClr val="tx1"/>
                </a:solidFill>
              </a:rPr>
              <a:t> of Week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563148606332817E-2"/>
          <c:y val="0.15036654311527115"/>
          <c:w val="0.87507209746929782"/>
          <c:h val="0.56806157042869643"/>
        </c:manualLayout>
      </c:layout>
      <c:barChart>
        <c:barDir val="col"/>
        <c:grouping val="clustered"/>
        <c:varyColors val="0"/>
        <c:ser>
          <c:idx val="0"/>
          <c:order val="0"/>
          <c:tx>
            <c:v>casual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Sunday</c:v>
              </c:pt>
              <c:pt idx="1">
                <c:v>Monday</c:v>
              </c:pt>
              <c:pt idx="2">
                <c:v>Tuesday</c:v>
              </c:pt>
              <c:pt idx="3">
                <c:v>Wednesday</c:v>
              </c:pt>
              <c:pt idx="4">
                <c:v>Thursday</c:v>
              </c:pt>
              <c:pt idx="5">
                <c:v>Friday</c:v>
              </c:pt>
              <c:pt idx="6">
                <c:v>Saturday</c:v>
              </c:pt>
            </c:strLit>
          </c:cat>
          <c:val>
            <c:numLit>
              <c:formatCode>General</c:formatCode>
              <c:ptCount val="7"/>
              <c:pt idx="0">
                <c:v>58789</c:v>
              </c:pt>
              <c:pt idx="1">
                <c:v>46631</c:v>
              </c:pt>
              <c:pt idx="2">
                <c:v>50094</c:v>
              </c:pt>
              <c:pt idx="3">
                <c:v>48185</c:v>
              </c:pt>
              <c:pt idx="4">
                <c:v>50964</c:v>
              </c:pt>
              <c:pt idx="5">
                <c:v>56540</c:v>
              </c:pt>
              <c:pt idx="6">
                <c:v>69144</c:v>
              </c:pt>
            </c:numLit>
          </c:val>
          <c:extLst>
            <c:ext xmlns:c16="http://schemas.microsoft.com/office/drawing/2014/chart" uri="{C3380CC4-5D6E-409C-BE32-E72D297353CC}">
              <c16:uniqueId val="{00000000-09EF-432B-8E69-73836E4FFCE9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Sunday</c:v>
              </c:pt>
              <c:pt idx="1">
                <c:v>Monday</c:v>
              </c:pt>
              <c:pt idx="2">
                <c:v>Tuesday</c:v>
              </c:pt>
              <c:pt idx="3">
                <c:v>Wednesday</c:v>
              </c:pt>
              <c:pt idx="4">
                <c:v>Thursday</c:v>
              </c:pt>
              <c:pt idx="5">
                <c:v>Friday</c:v>
              </c:pt>
              <c:pt idx="6">
                <c:v>Saturday</c:v>
              </c:pt>
            </c:strLit>
          </c:cat>
          <c:val>
            <c:numLit>
              <c:formatCode>General</c:formatCode>
              <c:ptCount val="7"/>
              <c:pt idx="0">
                <c:v>86525</c:v>
              </c:pt>
              <c:pt idx="1">
                <c:v>109001</c:v>
              </c:pt>
              <c:pt idx="2">
                <c:v>129776</c:v>
              </c:pt>
              <c:pt idx="3">
                <c:v>128863</c:v>
              </c:pt>
              <c:pt idx="4">
                <c:v>124138</c:v>
              </c:pt>
              <c:pt idx="5">
                <c:v>111627</c:v>
              </c:pt>
              <c:pt idx="6">
                <c:v>93851</c:v>
              </c:pt>
            </c:numLit>
          </c:val>
          <c:extLst>
            <c:ext xmlns:c16="http://schemas.microsoft.com/office/drawing/2014/chart" uri="{C3380CC4-5D6E-409C-BE32-E72D297353CC}">
              <c16:uniqueId val="{00000001-09EF-432B-8E69-73836E4FF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965439"/>
        <c:axId val="279254783"/>
      </c:barChart>
      <c:catAx>
        <c:axId val="11696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5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254783"/>
        <c:crosses val="autoZero"/>
        <c:auto val="1"/>
        <c:lblAlgn val="ctr"/>
        <c:lblOffset val="100"/>
        <c:noMultiLvlLbl val="0"/>
      </c:catAx>
      <c:valAx>
        <c:axId val="2792547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965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2831496157611877E-2"/>
          <c:y val="0.10254598986324344"/>
          <c:w val="0.89676019858581246"/>
          <c:h val="0.74394769651108716"/>
        </c:manualLayout>
      </c:layout>
      <c:lineChart>
        <c:grouping val="standard"/>
        <c:varyColors val="0"/>
        <c:ser>
          <c:idx val="0"/>
          <c:order val="0"/>
          <c:tx>
            <c:v>casual</c:v>
          </c:tx>
          <c:spPr>
            <a:ln w="3810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32210</c:v>
              </c:pt>
              <c:pt idx="1">
                <c:v>36856</c:v>
              </c:pt>
              <c:pt idx="2">
                <c:v>62201</c:v>
              </c:pt>
              <c:pt idx="3">
                <c:v>47937</c:v>
              </c:pt>
              <c:pt idx="4">
                <c:v>62087</c:v>
              </c:pt>
              <c:pt idx="5">
                <c:v>66436</c:v>
              </c:pt>
              <c:pt idx="6">
                <c:v>72620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ACAD-48C3-9CC5-43449D74E614}"/>
            </c:ext>
          </c:extLst>
        </c:ser>
        <c:ser>
          <c:idx val="1"/>
          <c:order val="1"/>
          <c:tx>
            <c:v>member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121997</c:v>
              </c:pt>
              <c:pt idx="1">
                <c:v>125639</c:v>
              </c:pt>
              <c:pt idx="2">
                <c:v>196477</c:v>
              </c:pt>
              <c:pt idx="3">
                <c:v>98942</c:v>
              </c:pt>
              <c:pt idx="4">
                <c:v>87720</c:v>
              </c:pt>
              <c:pt idx="5">
                <c:v>70203</c:v>
              </c:pt>
              <c:pt idx="6">
                <c:v>82803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ACAD-48C3-9CC5-43449D74E61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6051600"/>
        <c:axId val="345075584"/>
      </c:lineChart>
      <c:catAx>
        <c:axId val="24605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75584"/>
        <c:crosses val="autoZero"/>
        <c:auto val="1"/>
        <c:lblAlgn val="ctr"/>
        <c:lblOffset val="100"/>
        <c:noMultiLvlLbl val="0"/>
      </c:catAx>
      <c:valAx>
        <c:axId val="34507558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4605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8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7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4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7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9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EB255A-4379-4FA6-BB2D-091306ADDCD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383BE1-2516-4FC9-BDD8-8BB6E83F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console.cloud.google.com/bigquery?_ga=2.228035677.1902107478.1698172006-1259959854.1698172006&amp;project=data-projects-382122&amp;ws=!1m13!1m3!8m2!1s753195240461!2se48b0ffb56ba45b8b512e4bb094b55c7!1m4!1m3!1sdata-projects-382122!2sbquxjob_7a1e7066_18b73115e79!3sUS!1m3!3m2!1sdata-projects-382122!2sdivvy_tr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oursera.org/learn/data-preparation/lecture/lHirM/what-is-bad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suit riding a bicycle&#10;&#10;Description automatically generated">
            <a:extLst>
              <a:ext uri="{FF2B5EF4-FFF2-40B4-BE49-F238E27FC236}">
                <a16:creationId xmlns:a16="http://schemas.microsoft.com/office/drawing/2014/main" id="{D21BB1C4-A88E-8D31-84E6-3B30B11CA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9091"/>
          <a:stretch/>
        </p:blipFill>
        <p:spPr>
          <a:xfrm>
            <a:off x="16953" y="-8467"/>
            <a:ext cx="12191980" cy="6857990"/>
          </a:xfrm>
          <a:prstGeom prst="rect">
            <a:avLst/>
          </a:prstGeom>
        </p:spPr>
      </p:pic>
      <p:sp>
        <p:nvSpPr>
          <p:cNvPr id="2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59129-9A94-CE55-73D0-0324D657E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0" y="1163779"/>
            <a:ext cx="4551110" cy="322869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dirty="0"/>
              <a:t>Cyclistic </a:t>
            </a:r>
            <a:br>
              <a:rPr lang="en-US" sz="4800" dirty="0"/>
            </a:br>
            <a:r>
              <a:rPr lang="en-US" sz="4800" dirty="0"/>
              <a:t>Bike-Share Speedy Success</a:t>
            </a:r>
            <a:br>
              <a:rPr lang="en-US" sz="2300" b="1" dirty="0"/>
            </a:br>
            <a:br>
              <a:rPr lang="en-US" sz="2300" b="1" dirty="0"/>
            </a:br>
            <a:br>
              <a:rPr lang="en-US" sz="2300" b="1" dirty="0"/>
            </a:br>
            <a:r>
              <a:rPr lang="en-US" sz="2300" b="1" dirty="0"/>
              <a:t>Create by Pei Tao</a:t>
            </a:r>
            <a:endParaRPr lang="en-US" sz="23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8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519" y="359467"/>
            <a:ext cx="5394960" cy="64008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Executive 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065244" y="1197704"/>
            <a:ext cx="10061511" cy="5160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 Ask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Cyclistic currently has a user base where 70% are casual riders, not opting for annual memberships, leading to a substantial untapped revenue potential. </a:t>
            </a:r>
          </a:p>
          <a:p>
            <a:pPr>
              <a:lnSpc>
                <a:spcPts val="12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company need a comprehensive analysis of user behavior to help uncover the underlying opportunity and formulate strategies.</a:t>
            </a:r>
          </a:p>
          <a:p>
            <a:pPr>
              <a:lnSpc>
                <a:spcPts val="12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10% increase in annual membership subscriptions through selected media channels within the next six months.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000"/>
              </a:lnSpc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Stakeholders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 Stakeholders: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marketing analytics team | executive team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Stakeholders: 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director Lily Moreno | Data analytics team</a:t>
            </a:r>
          </a:p>
          <a:p>
            <a:pPr>
              <a:lnSpc>
                <a:spcPts val="2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Index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summary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visualizations &amp; key findings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Top-3 recommendations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081-7CAA-4009-B1F3-DE42D46524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2982" y="405187"/>
            <a:ext cx="73152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337" y="203661"/>
            <a:ext cx="6675120" cy="64008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 Source &amp; Data 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967272" y="1066974"/>
            <a:ext cx="10957251" cy="56733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Sources: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use Cyclistic’s 2023 bike-share trip data, 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rovider by Google Data Analytic Certificate course, made available by Motivate International Inc.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Copyright under license</a:t>
            </a:r>
            <a:r>
              <a:rPr lang="en-US" sz="16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https://ride.divvybikes.com/data-license-agreement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00"/>
              </a:lnSpc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Frame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 – July 2023</a:t>
            </a:r>
          </a:p>
          <a:p>
            <a:pPr>
              <a:lnSpc>
                <a:spcPts val="1600"/>
              </a:lnSpc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Data Size:   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Data Schema: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Sample: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081-7CAA-4009-B1F3-DE42D46524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5187" y="245522"/>
            <a:ext cx="731520" cy="54864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7A786F-34E7-74C5-01B6-436992E06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84039"/>
              </p:ext>
            </p:extLst>
          </p:nvPr>
        </p:nvGraphicFramePr>
        <p:xfrm>
          <a:off x="3610947" y="2390830"/>
          <a:ext cx="7925416" cy="6705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877077">
                  <a:extLst>
                    <a:ext uri="{9D8B030D-6E8A-4147-A177-3AD203B41FA5}">
                      <a16:colId xmlns:a16="http://schemas.microsoft.com/office/drawing/2014/main" val="4055304805"/>
                    </a:ext>
                  </a:extLst>
                </a:gridCol>
                <a:gridCol w="1129005">
                  <a:extLst>
                    <a:ext uri="{9D8B030D-6E8A-4147-A177-3AD203B41FA5}">
                      <a16:colId xmlns:a16="http://schemas.microsoft.com/office/drawing/2014/main" val="1899050906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7583151"/>
                    </a:ext>
                  </a:extLst>
                </a:gridCol>
                <a:gridCol w="5032926">
                  <a:extLst>
                    <a:ext uri="{9D8B030D-6E8A-4147-A177-3AD203B41FA5}">
                      <a16:colId xmlns:a16="http://schemas.microsoft.com/office/drawing/2014/main" val="1200604307"/>
                    </a:ext>
                  </a:extLst>
                </a:gridCol>
              </a:tblGrid>
              <a:tr h="2204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Size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File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43282"/>
                  </a:ext>
                </a:extLst>
              </a:tr>
              <a:tr h="2476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605.77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3158109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Divvy_Trip202301.csv   Divvy_Trip202302.csv   Divvy_Trip202303.csv  Divvy_Trip202304.csv     Divvy_Trip202305.csv   Divvy_Trip202306.csv   Divvy_Trip202307.csv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711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C43741-2B22-CFEA-F64E-8ADEEA537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68734"/>
              </p:ext>
            </p:extLst>
          </p:nvPr>
        </p:nvGraphicFramePr>
        <p:xfrm>
          <a:off x="3610947" y="3226139"/>
          <a:ext cx="7934748" cy="23469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92860">
                  <a:extLst>
                    <a:ext uri="{9D8B030D-6E8A-4147-A177-3AD203B41FA5}">
                      <a16:colId xmlns:a16="http://schemas.microsoft.com/office/drawing/2014/main" val="3221986120"/>
                    </a:ext>
                  </a:extLst>
                </a:gridCol>
                <a:gridCol w="1738169">
                  <a:extLst>
                    <a:ext uri="{9D8B030D-6E8A-4147-A177-3AD203B41FA5}">
                      <a16:colId xmlns:a16="http://schemas.microsoft.com/office/drawing/2014/main" val="1434940019"/>
                    </a:ext>
                  </a:extLst>
                </a:gridCol>
                <a:gridCol w="1432775">
                  <a:extLst>
                    <a:ext uri="{9D8B030D-6E8A-4147-A177-3AD203B41FA5}">
                      <a16:colId xmlns:a16="http://schemas.microsoft.com/office/drawing/2014/main" val="3470569679"/>
                    </a:ext>
                  </a:extLst>
                </a:gridCol>
                <a:gridCol w="1585472">
                  <a:extLst>
                    <a:ext uri="{9D8B030D-6E8A-4147-A177-3AD203B41FA5}">
                      <a16:colId xmlns:a16="http://schemas.microsoft.com/office/drawing/2014/main" val="514115134"/>
                    </a:ext>
                  </a:extLst>
                </a:gridCol>
                <a:gridCol w="1585472">
                  <a:extLst>
                    <a:ext uri="{9D8B030D-6E8A-4147-A177-3AD203B41FA5}">
                      <a16:colId xmlns:a16="http://schemas.microsoft.com/office/drawing/2014/main" val="2224382600"/>
                    </a:ext>
                  </a:extLst>
                </a:gridCol>
              </a:tblGrid>
              <a:tr h="28460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ride_id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member_casual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rideable_type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start_lat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start_lng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7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 unique identifier for each 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type of user </a:t>
                      </a:r>
                    </a:p>
                    <a:p>
                      <a:pPr algn="l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(e.g., "member", "casual")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type of bike used for the 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latitude of the start location.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longitude of the start location.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07808729"/>
                  </a:ext>
                </a:extLst>
              </a:tr>
              <a:tr h="27638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started_at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start_station_name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start_station_id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end_lat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end_lng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66635"/>
                  </a:ext>
                </a:extLst>
              </a:tr>
              <a:tr h="40452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start timestamp of the 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name of the station where the ride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ID of the station where the ride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latitude of the end location.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longitude of the end location.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36741569"/>
                  </a:ext>
                </a:extLst>
              </a:tr>
              <a:tr h="25523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ended_at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end_station_name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end_station_id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end timestamp of the 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name of the station where the ride ended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ID of the station where the ride ended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1044144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90138B0-F06B-CA33-E0F6-A8BFFB73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61" y="5864572"/>
            <a:ext cx="10122049" cy="6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617" y="207030"/>
            <a:ext cx="6675120" cy="64008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485119" y="1074509"/>
            <a:ext cx="10276117" cy="47089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Location: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Original: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D:\Case_Study\BikeShare\2_Data\BikeShare_Data_AnalyOP_Backup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Analysis: D:\Case_Study\BikeShare\3_Analysis Results</a:t>
            </a:r>
          </a:p>
          <a:p>
            <a:pPr lvl="1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Operation: BigQuery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(link)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Union all data files into table 2023 under dataset divvy_trip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Columns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Check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(TBD)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Planning (Pivot table)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(TBD)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type trends by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type trends by ride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rider frequent stations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081-7CAA-4009-B1F3-DE42D46524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1015" y="252750"/>
            <a:ext cx="731520" cy="54864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78BD70-ADF7-5C99-A874-DFA56B577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62326"/>
              </p:ext>
            </p:extLst>
          </p:nvPr>
        </p:nvGraphicFramePr>
        <p:xfrm>
          <a:off x="3353282" y="3301909"/>
          <a:ext cx="8128000" cy="10896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22387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42486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693948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66164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4280074"/>
                    </a:ext>
                  </a:extLst>
                </a:gridCol>
              </a:tblGrid>
              <a:tr h="31050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ride_length </a:t>
                      </a:r>
                    </a:p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 INT64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hour</a:t>
                      </a:r>
                    </a:p>
                    <a:p>
                      <a:pPr algn="ctr"/>
                      <a:r>
                        <a:rPr lang="en-US" sz="105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 INT64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day_of_week</a:t>
                      </a:r>
                    </a:p>
                    <a:p>
                      <a:pPr algn="ctr"/>
                      <a:r>
                        <a:rPr lang="en-US" sz="105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 INT 64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</a:p>
                    <a:p>
                      <a:pPr algn="ctr"/>
                      <a:r>
                        <a:rPr lang="en-US" sz="105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 INT 64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season</a:t>
                      </a:r>
                    </a:p>
                    <a:p>
                      <a:pPr algn="ctr"/>
                      <a:r>
                        <a:rPr lang="en-US" sz="105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 INT 64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4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delta between “started_at” and “ended_at”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hour of the “started_at” 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day of the week of the “started_at”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The month of the “started_at” 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The season of the “started_at” 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7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618" y="207030"/>
            <a:ext cx="6675120" cy="64008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Type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rends by Time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485119" y="1124784"/>
            <a:ext cx="10276117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081-7CAA-4009-B1F3-DE42D46524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1015" y="252750"/>
            <a:ext cx="731520" cy="54864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6EB0A7-985F-4B88-9891-6D1BE75DD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480450"/>
              </p:ext>
            </p:extLst>
          </p:nvPr>
        </p:nvGraphicFramePr>
        <p:xfrm>
          <a:off x="1728744" y="1262785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BD1168-72F1-4472-A74A-6132F997CE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279981"/>
              </p:ext>
            </p:extLst>
          </p:nvPr>
        </p:nvGraphicFramePr>
        <p:xfrm>
          <a:off x="5554706" y="1262785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6E6CD84-D8CD-4130-B7E8-BB7287AEA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88011"/>
              </p:ext>
            </p:extLst>
          </p:nvPr>
        </p:nvGraphicFramePr>
        <p:xfrm>
          <a:off x="1728744" y="4500508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258859-BD9C-DB27-0584-EAC8BEE29778}"/>
              </a:ext>
            </a:extLst>
          </p:cNvPr>
          <p:cNvSpPr txBox="1"/>
          <p:nvPr/>
        </p:nvSpPr>
        <p:spPr>
          <a:xfrm>
            <a:off x="1728744" y="3163078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CDF18-1FEA-60B7-75DE-5749841CA772}"/>
              </a:ext>
            </a:extLst>
          </p:cNvPr>
          <p:cNvSpPr txBox="1"/>
          <p:nvPr/>
        </p:nvSpPr>
        <p:spPr>
          <a:xfrm>
            <a:off x="5554706" y="31520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2C265C-9CE6-31D0-1D61-F322E38DC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969" y="4500508"/>
            <a:ext cx="25920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618" y="207030"/>
            <a:ext cx="6675120" cy="640080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Type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rends by Time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485119" y="1124784"/>
            <a:ext cx="10276117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081-7CAA-4009-B1F3-DE42D46524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1015" y="252750"/>
            <a:ext cx="731520" cy="54864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6EB0A7-985F-4B88-9891-6D1BE75DDD1F}"/>
              </a:ext>
            </a:extLst>
          </p:cNvPr>
          <p:cNvGraphicFramePr>
            <a:graphicFrameLocks/>
          </p:cNvGraphicFramePr>
          <p:nvPr/>
        </p:nvGraphicFramePr>
        <p:xfrm>
          <a:off x="1728744" y="1262785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BD1168-72F1-4472-A74A-6132F997CEF3}"/>
              </a:ext>
            </a:extLst>
          </p:cNvPr>
          <p:cNvGraphicFramePr>
            <a:graphicFrameLocks/>
          </p:cNvGraphicFramePr>
          <p:nvPr/>
        </p:nvGraphicFramePr>
        <p:xfrm>
          <a:off x="5554706" y="1262785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6E6CD84-D8CD-4130-B7E8-BB7287AEAB43}"/>
              </a:ext>
            </a:extLst>
          </p:cNvPr>
          <p:cNvGraphicFramePr>
            <a:graphicFrameLocks/>
          </p:cNvGraphicFramePr>
          <p:nvPr/>
        </p:nvGraphicFramePr>
        <p:xfrm>
          <a:off x="1728744" y="4500508"/>
          <a:ext cx="36576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258859-BD9C-DB27-0584-EAC8BEE29778}"/>
              </a:ext>
            </a:extLst>
          </p:cNvPr>
          <p:cNvSpPr txBox="1"/>
          <p:nvPr/>
        </p:nvSpPr>
        <p:spPr>
          <a:xfrm>
            <a:off x="1728744" y="3163078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CDF18-1FEA-60B7-75DE-5749841CA772}"/>
              </a:ext>
            </a:extLst>
          </p:cNvPr>
          <p:cNvSpPr txBox="1"/>
          <p:nvPr/>
        </p:nvSpPr>
        <p:spPr>
          <a:xfrm>
            <a:off x="5554706" y="31520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2C265C-9CE6-31D0-1D61-F322E38DC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969" y="4500508"/>
            <a:ext cx="25920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B60D-A3E4-C439-318D-BCB1D97C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41185"/>
            <a:ext cx="10018713" cy="564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99482-46E8-31C9-6E1E-247EB5AFC82E}"/>
              </a:ext>
            </a:extLst>
          </p:cNvPr>
          <p:cNvSpPr txBox="1"/>
          <p:nvPr/>
        </p:nvSpPr>
        <p:spPr>
          <a:xfrm>
            <a:off x="1711353" y="1350628"/>
            <a:ext cx="10018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bias &amp; creditability assess (</a:t>
            </a:r>
            <a:r>
              <a:rPr lang="en-US" dirty="0">
                <a:hlinkClick r:id="rId2"/>
              </a:rPr>
              <a:t>ROCCC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integrity assess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and business goal relevance: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issues: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4FFC2-BB52-6ACB-FD5D-7C8ED41E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26" y="3098670"/>
            <a:ext cx="6576143" cy="2670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FC083-6B6D-0498-2A48-70B8989F6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26" y="5769527"/>
            <a:ext cx="6558192" cy="7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71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1694</TotalTime>
  <Words>645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Cyclistic  Bike-Share Speedy Success   Create by Pei Tao</vt:lpstr>
      <vt:lpstr>    Executive Summary </vt:lpstr>
      <vt:lpstr>    Data Source &amp; Data Frame</vt:lpstr>
      <vt:lpstr>    Data Preparation</vt:lpstr>
      <vt:lpstr>    User Type Trends by Time</vt:lpstr>
      <vt:lpstr>    User Type Trends by Time</vt:lpstr>
      <vt:lpstr>Data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Bike-Share Navigate Speedy Success</dc:title>
  <dc:creator>剛絲絨與棉花糖 Tao</dc:creator>
  <cp:lastModifiedBy>剛絲絨與棉花糖 Tao</cp:lastModifiedBy>
  <cp:revision>7</cp:revision>
  <dcterms:created xsi:type="dcterms:W3CDTF">2023-08-22T22:59:08Z</dcterms:created>
  <dcterms:modified xsi:type="dcterms:W3CDTF">2023-10-31T22:04:36Z</dcterms:modified>
</cp:coreProperties>
</file>