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70" r:id="rId6"/>
    <p:sldId id="265" r:id="rId7"/>
    <p:sldId id="274" r:id="rId8"/>
    <p:sldId id="275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_Study\BikeShare\4_SummaryReport\AnalysisResult\AnalysisDashboard_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Monthly Overview</a:t>
            </a:r>
          </a:p>
        </c:rich>
      </c:tx>
      <c:layout>
        <c:manualLayout>
          <c:xMode val="edge"/>
          <c:yMode val="edge"/>
          <c:x val="0.35864633081831682"/>
          <c:y val="3.22376169837484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41958970448556"/>
          <c:y val="0.14859982129698934"/>
          <c:w val="0.84366722518762294"/>
          <c:h val="0.66105101158668544"/>
        </c:manualLayout>
      </c:layout>
      <c:lineChart>
        <c:grouping val="standard"/>
        <c:varyColors val="0"/>
        <c:ser>
          <c:idx val="0"/>
          <c:order val="0"/>
          <c:tx>
            <c:v>casual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32210</c:v>
              </c:pt>
              <c:pt idx="1">
                <c:v>36856</c:v>
              </c:pt>
              <c:pt idx="2">
                <c:v>62201</c:v>
              </c:pt>
              <c:pt idx="3">
                <c:v>47937</c:v>
              </c:pt>
              <c:pt idx="4">
                <c:v>62087</c:v>
              </c:pt>
              <c:pt idx="5">
                <c:v>66436</c:v>
              </c:pt>
              <c:pt idx="6">
                <c:v>72620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1BDB-46C3-AEE9-9715ACBE33B0}"/>
            </c:ext>
          </c:extLst>
        </c:ser>
        <c:ser>
          <c:idx val="1"/>
          <c:order val="1"/>
          <c:tx>
            <c:v>member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</c:strLit>
          </c:cat>
          <c:val>
            <c:numLit>
              <c:formatCode>General</c:formatCode>
              <c:ptCount val="7"/>
              <c:pt idx="0">
                <c:v>121997</c:v>
              </c:pt>
              <c:pt idx="1">
                <c:v>125639</c:v>
              </c:pt>
              <c:pt idx="2">
                <c:v>196477</c:v>
              </c:pt>
              <c:pt idx="3">
                <c:v>98942</c:v>
              </c:pt>
              <c:pt idx="4">
                <c:v>87720</c:v>
              </c:pt>
              <c:pt idx="5">
                <c:v>70203</c:v>
              </c:pt>
              <c:pt idx="6">
                <c:v>82803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1BDB-46C3-AEE9-9715ACBE33B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46051600"/>
        <c:axId val="345075584"/>
      </c:lineChart>
      <c:catAx>
        <c:axId val="246051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075584"/>
        <c:crosses val="autoZero"/>
        <c:auto val="1"/>
        <c:lblAlgn val="ctr"/>
        <c:lblOffset val="100"/>
        <c:noMultiLvlLbl val="0"/>
      </c:catAx>
      <c:valAx>
        <c:axId val="34507558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</a:rPr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46051600"/>
        <c:crosses val="autoZero"/>
        <c:crossBetween val="between"/>
      </c:valAx>
      <c:spPr>
        <a:solidFill>
          <a:schemeClr val="bg2">
            <a:lumMod val="9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'D:\Case_Study\BikeShare\4_SummaryReport\AnalysisResult\[AnalysisDashboard.xlsx]SeasonCount'!$F$14</c:f>
              <c:strCache>
                <c:ptCount val="1"/>
                <c:pt idx="0">
                  <c:v>2023FallRide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E3-4166-AEE8-6DA1DAC473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E3-4166-AEE8-6DA1DAC4733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47%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0E3-4166-AEE8-6DA1DAC4733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53%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0E3-4166-AEE8-6DA1DAC47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[3]SeasonCount!$G$13:$H$13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[3]SeasonCount!$G$14:$H$14</c:f>
              <c:numCache>
                <c:formatCode>General</c:formatCode>
                <c:ptCount val="2"/>
                <c:pt idx="0">
                  <c:v>72620</c:v>
                </c:pt>
                <c:pt idx="1">
                  <c:v>82803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E3-4166-AEE8-6DA1DAC47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'D:\Case_Study\BikeShare\4_SummaryReport\AnalysisResult\[AnalysisDashboard.xlsx]SeasonCount'!$F$10</c:f>
              <c:strCache>
                <c:ptCount val="1"/>
                <c:pt idx="0">
                  <c:v>2023SpringRide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08-4FD6-9F94-220D4A898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08-4FD6-9F94-220D4A898D5B}"/>
              </c:ext>
            </c:extLst>
          </c:dPt>
          <c:dLbls>
            <c:dLbl>
              <c:idx val="0"/>
              <c:layout>
                <c:manualLayout>
                  <c:x val="-0.15148495270711299"/>
                  <c:y val="0.2211657669796521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23%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2827751412148"/>
                      <c:h val="0.29461805555555554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808-4FD6-9F94-220D4A898D5B}"/>
                </c:ext>
              </c:extLst>
            </c:dLbl>
            <c:dLbl>
              <c:idx val="1"/>
              <c:layout>
                <c:manualLayout>
                  <c:x val="0.2448487294970563"/>
                  <c:y val="-0.22097889495131046"/>
                </c:manualLayout>
              </c:layout>
              <c:tx>
                <c:rich>
                  <a:bodyPr rot="0" spcFirstLastPara="1" vertOverflow="ellipsis" vert="horz" wrap="square" anchor="t" anchorCtr="0"/>
                  <a:lstStyle/>
                  <a:p>
                    <a:pPr algn="l">
                      <a:defRPr sz="9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77%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t" anchorCtr="0"/>
                <a:lstStyle/>
                <a:p>
                  <a:pPr algn="l">
                    <a:defRPr sz="9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70211732696611"/>
                      <c:h val="0.2251736111111111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1808-4FD6-9F94-220D4A898D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[3]SeasonCount!$G$9:$H$9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[3]SeasonCount!$G$10:$H$10</c:f>
              <c:numCache>
                <c:formatCode>General</c:formatCode>
                <c:ptCount val="2"/>
                <c:pt idx="0">
                  <c:v>131267</c:v>
                </c:pt>
                <c:pt idx="1">
                  <c:v>444113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08-4FD6-9F94-220D4A898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1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634978621270397"/>
          <c:y val="1.2670877077865267E-2"/>
          <c:w val="0.42550831879289169"/>
          <c:h val="0.61805555555555558"/>
        </c:manualLayout>
      </c:layout>
      <c:pieChart>
        <c:varyColors val="1"/>
        <c:ser>
          <c:idx val="0"/>
          <c:order val="0"/>
          <c:tx>
            <c:strRef>
              <c:f>'D:\Case_Study\BikeShare\4_SummaryReport\AnalysisResult\[AnalysisDashboard.xlsx]SeasonCount'!$F$12</c:f>
              <c:strCache>
                <c:ptCount val="1"/>
                <c:pt idx="0">
                  <c:v>2023SummerRide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F1-42BA-9E5E-2ADFCA87A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F1-42BA-9E5E-2ADFCA87AC2D}"/>
              </c:ext>
            </c:extLst>
          </c:dPt>
          <c:dLbls>
            <c:dLbl>
              <c:idx val="0"/>
              <c:layout>
                <c:manualLayout>
                  <c:x val="-0.16802576343155459"/>
                  <c:y val="6.9444444444444448E-2"/>
                </c:manualLayout>
              </c:layout>
              <c:tx>
                <c:rich>
                  <a:bodyPr/>
                  <a:lstStyle/>
                  <a:p>
                    <a:r>
                      <a:rPr lang="en-US">
                        <a:solidFill>
                          <a:sysClr val="windowText" lastClr="000000"/>
                        </a:solidFill>
                      </a:rPr>
                      <a:t>41%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1F1-42BA-9E5E-2ADFCA87AC2D}"/>
                </c:ext>
              </c:extLst>
            </c:dLbl>
            <c:dLbl>
              <c:idx val="1"/>
              <c:layout>
                <c:manualLayout>
                  <c:x val="0.14825802655725406"/>
                  <c:y val="-8.680555555555555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59%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1F1-42BA-9E5E-2ADFCA87AC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[3]SeasonCount!$G$11:$H$11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[3]SeasonCount!$G$12:$H$12</c:f>
              <c:numCache>
                <c:formatCode>General</c:formatCode>
                <c:ptCount val="2"/>
                <c:pt idx="0">
                  <c:v>176460</c:v>
                </c:pt>
                <c:pt idx="1">
                  <c:v>256865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F1-42BA-9E5E-2ADFCA87A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Hourly</a:t>
            </a:r>
          </a:p>
        </c:rich>
      </c:tx>
      <c:layout>
        <c:manualLayout>
          <c:xMode val="edge"/>
          <c:yMode val="edge"/>
          <c:x val="0.42681333323487736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989720034995628E-2"/>
          <c:y val="0.17118055555555556"/>
          <c:w val="0.87081583552055997"/>
          <c:h val="0.66772036307961502"/>
        </c:manualLayout>
      </c:layout>
      <c:barChart>
        <c:barDir val="col"/>
        <c:grouping val="stacked"/>
        <c:varyColors val="0"/>
        <c:ser>
          <c:idx val="0"/>
          <c:order val="0"/>
          <c:tx>
            <c:v>casual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6958</c:v>
              </c:pt>
              <c:pt idx="1">
                <c:v>4620</c:v>
              </c:pt>
              <c:pt idx="2">
                <c:v>3002</c:v>
              </c:pt>
              <c:pt idx="3">
                <c:v>1697</c:v>
              </c:pt>
              <c:pt idx="4">
                <c:v>1308</c:v>
              </c:pt>
              <c:pt idx="5">
                <c:v>2199</c:v>
              </c:pt>
              <c:pt idx="6">
                <c:v>5950</c:v>
              </c:pt>
              <c:pt idx="7">
                <c:v>10061</c:v>
              </c:pt>
              <c:pt idx="8">
                <c:v>13337</c:v>
              </c:pt>
              <c:pt idx="9">
                <c:v>12506</c:v>
              </c:pt>
              <c:pt idx="10">
                <c:v>14904</c:v>
              </c:pt>
              <c:pt idx="11">
                <c:v>19172</c:v>
              </c:pt>
              <c:pt idx="12">
                <c:v>23128</c:v>
              </c:pt>
              <c:pt idx="13">
                <c:v>25363</c:v>
              </c:pt>
              <c:pt idx="14">
                <c:v>26985</c:v>
              </c:pt>
              <c:pt idx="15">
                <c:v>30014</c:v>
              </c:pt>
              <c:pt idx="16">
                <c:v>34083</c:v>
              </c:pt>
              <c:pt idx="17">
                <c:v>37385</c:v>
              </c:pt>
              <c:pt idx="18">
                <c:v>32047</c:v>
              </c:pt>
              <c:pt idx="19">
                <c:v>23497</c:v>
              </c:pt>
              <c:pt idx="20">
                <c:v>16837</c:v>
              </c:pt>
              <c:pt idx="21">
                <c:v>14215</c:v>
              </c:pt>
              <c:pt idx="22">
                <c:v>12093</c:v>
              </c:pt>
              <c:pt idx="23">
                <c:v>8986</c:v>
              </c:pt>
            </c:numLit>
          </c:val>
          <c:extLst>
            <c:ext xmlns:c16="http://schemas.microsoft.com/office/drawing/2014/chart" uri="{C3380CC4-5D6E-409C-BE32-E72D297353CC}">
              <c16:uniqueId val="{00000000-9CBD-40B0-A857-5D6EB448025A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2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</c:strLit>
          </c:cat>
          <c:val>
            <c:numLit>
              <c:formatCode>General</c:formatCode>
              <c:ptCount val="24"/>
              <c:pt idx="0">
                <c:v>7534</c:v>
              </c:pt>
              <c:pt idx="1">
                <c:v>4594</c:v>
              </c:pt>
              <c:pt idx="2">
                <c:v>2745</c:v>
              </c:pt>
              <c:pt idx="3">
                <c:v>1757</c:v>
              </c:pt>
              <c:pt idx="4">
                <c:v>1937</c:v>
              </c:pt>
              <c:pt idx="5">
                <c:v>7222</c:v>
              </c:pt>
              <c:pt idx="6">
                <c:v>22342</c:v>
              </c:pt>
              <c:pt idx="7">
                <c:v>41263</c:v>
              </c:pt>
              <c:pt idx="8">
                <c:v>52528</c:v>
              </c:pt>
              <c:pt idx="9">
                <c:v>35702</c:v>
              </c:pt>
              <c:pt idx="10">
                <c:v>32107</c:v>
              </c:pt>
              <c:pt idx="11">
                <c:v>38034</c:v>
              </c:pt>
              <c:pt idx="12">
                <c:v>43081</c:v>
              </c:pt>
              <c:pt idx="13">
                <c:v>43608</c:v>
              </c:pt>
              <c:pt idx="14">
                <c:v>44052</c:v>
              </c:pt>
              <c:pt idx="15">
                <c:v>54086</c:v>
              </c:pt>
              <c:pt idx="16">
                <c:v>71258</c:v>
              </c:pt>
              <c:pt idx="17">
                <c:v>84275</c:v>
              </c:pt>
              <c:pt idx="18">
                <c:v>65602</c:v>
              </c:pt>
              <c:pt idx="19">
                <c:v>45846</c:v>
              </c:pt>
              <c:pt idx="20">
                <c:v>30820</c:v>
              </c:pt>
              <c:pt idx="21">
                <c:v>23960</c:v>
              </c:pt>
              <c:pt idx="22">
                <c:v>17673</c:v>
              </c:pt>
              <c:pt idx="23">
                <c:v>11755</c:v>
              </c:pt>
            </c:numLit>
          </c:val>
          <c:extLst>
            <c:ext xmlns:c16="http://schemas.microsoft.com/office/drawing/2014/chart" uri="{C3380CC4-5D6E-409C-BE32-E72D297353CC}">
              <c16:uniqueId val="{00000001-9CBD-40B0-A857-5D6EB4480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957759"/>
        <c:axId val="279237919"/>
      </c:barChart>
      <c:catAx>
        <c:axId val="11695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237919"/>
        <c:crosses val="autoZero"/>
        <c:auto val="1"/>
        <c:lblAlgn val="ctr"/>
        <c:lblOffset val="100"/>
        <c:noMultiLvlLbl val="0"/>
      </c:catAx>
      <c:valAx>
        <c:axId val="279237919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>
                    <a:solidFill>
                      <a:sysClr val="windowText" lastClr="000000"/>
                    </a:solidFill>
                  </a:rPr>
                  <a:t>Number of Users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16957759"/>
        <c:crosses val="autoZero"/>
        <c:crossBetween val="between"/>
      </c:valAx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Day</a:t>
            </a:r>
            <a:r>
              <a:rPr lang="en-US" sz="1600" b="1" baseline="0" dirty="0">
                <a:solidFill>
                  <a:schemeClr val="tx1"/>
                </a:solidFill>
              </a:rPr>
              <a:t> of Week</a:t>
            </a:r>
            <a:endParaRPr lang="en-US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036727159178575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563081745830211E-2"/>
          <c:y val="0.18508858267716535"/>
          <c:w val="0.87507209746929782"/>
          <c:h val="0.6513949037620298"/>
        </c:manualLayout>
      </c:layout>
      <c:barChart>
        <c:barDir val="col"/>
        <c:grouping val="clustered"/>
        <c:varyColors val="0"/>
        <c:ser>
          <c:idx val="0"/>
          <c:order val="0"/>
          <c:tx>
            <c:v>casual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Sunday</c:v>
              </c:pt>
              <c:pt idx="1">
                <c:v>Monday</c:v>
              </c:pt>
              <c:pt idx="2">
                <c:v>Tuesday</c:v>
              </c:pt>
              <c:pt idx="3">
                <c:v>Wednesday</c:v>
              </c:pt>
              <c:pt idx="4">
                <c:v>Thursday</c:v>
              </c:pt>
              <c:pt idx="5">
                <c:v>Friday</c:v>
              </c:pt>
              <c:pt idx="6">
                <c:v>Saturday</c:v>
              </c:pt>
            </c:strLit>
          </c:cat>
          <c:val>
            <c:numLit>
              <c:formatCode>General</c:formatCode>
              <c:ptCount val="7"/>
              <c:pt idx="0">
                <c:v>58789</c:v>
              </c:pt>
              <c:pt idx="1">
                <c:v>46631</c:v>
              </c:pt>
              <c:pt idx="2">
                <c:v>50094</c:v>
              </c:pt>
              <c:pt idx="3">
                <c:v>48185</c:v>
              </c:pt>
              <c:pt idx="4">
                <c:v>50964</c:v>
              </c:pt>
              <c:pt idx="5">
                <c:v>56540</c:v>
              </c:pt>
              <c:pt idx="6">
                <c:v>69144</c:v>
              </c:pt>
            </c:numLit>
          </c:val>
          <c:extLst>
            <c:ext xmlns:c16="http://schemas.microsoft.com/office/drawing/2014/chart" uri="{C3380CC4-5D6E-409C-BE32-E72D297353CC}">
              <c16:uniqueId val="{00000000-09EF-432B-8E69-73836E4FFCE9}"/>
            </c:ext>
          </c:extLst>
        </c:ser>
        <c:ser>
          <c:idx val="1"/>
          <c:order val="1"/>
          <c:tx>
            <c:v>member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Sunday</c:v>
              </c:pt>
              <c:pt idx="1">
                <c:v>Monday</c:v>
              </c:pt>
              <c:pt idx="2">
                <c:v>Tuesday</c:v>
              </c:pt>
              <c:pt idx="3">
                <c:v>Wednesday</c:v>
              </c:pt>
              <c:pt idx="4">
                <c:v>Thursday</c:v>
              </c:pt>
              <c:pt idx="5">
                <c:v>Friday</c:v>
              </c:pt>
              <c:pt idx="6">
                <c:v>Saturday</c:v>
              </c:pt>
            </c:strLit>
          </c:cat>
          <c:val>
            <c:numLit>
              <c:formatCode>General</c:formatCode>
              <c:ptCount val="7"/>
              <c:pt idx="0">
                <c:v>86525</c:v>
              </c:pt>
              <c:pt idx="1">
                <c:v>109001</c:v>
              </c:pt>
              <c:pt idx="2">
                <c:v>129776</c:v>
              </c:pt>
              <c:pt idx="3">
                <c:v>128863</c:v>
              </c:pt>
              <c:pt idx="4">
                <c:v>124138</c:v>
              </c:pt>
              <c:pt idx="5">
                <c:v>111627</c:v>
              </c:pt>
              <c:pt idx="6">
                <c:v>93851</c:v>
              </c:pt>
            </c:numLit>
          </c:val>
          <c:extLst>
            <c:ext xmlns:c16="http://schemas.microsoft.com/office/drawing/2014/chart" uri="{C3380CC4-5D6E-409C-BE32-E72D297353CC}">
              <c16:uniqueId val="{00000001-09EF-432B-8E69-73836E4FF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965439"/>
        <c:axId val="279254783"/>
      </c:barChart>
      <c:catAx>
        <c:axId val="11696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5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254783"/>
        <c:crosses val="autoZero"/>
        <c:auto val="1"/>
        <c:lblAlgn val="ctr"/>
        <c:lblOffset val="100"/>
        <c:noMultiLvlLbl val="0"/>
      </c:catAx>
      <c:valAx>
        <c:axId val="2792547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965439"/>
        <c:crosses val="autoZero"/>
        <c:crossBetween val="between"/>
      </c:valAx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 w="19050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Hourly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317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15875" cap="rnd">
                <a:solidFill>
                  <a:srgbClr val="0070C0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[2]UserTypeRideLengthHour!$B$3:$B$26</c:f>
              <c:numCache>
                <c:formatCode>General</c:formatCode>
                <c:ptCount val="24"/>
                <c:pt idx="0">
                  <c:v>24.120199766666666</c:v>
                </c:pt>
                <c:pt idx="1">
                  <c:v>20.44919913333333</c:v>
                </c:pt>
                <c:pt idx="2">
                  <c:v>19.8562847</c:v>
                </c:pt>
                <c:pt idx="3">
                  <c:v>31.641828716666666</c:v>
                </c:pt>
                <c:pt idx="4">
                  <c:v>21.048318049999999</c:v>
                </c:pt>
                <c:pt idx="5">
                  <c:v>11.889290586666668</c:v>
                </c:pt>
                <c:pt idx="6">
                  <c:v>13.698560223333335</c:v>
                </c:pt>
                <c:pt idx="7">
                  <c:v>13.571001888333333</c:v>
                </c:pt>
                <c:pt idx="8">
                  <c:v>16.119013521666666</c:v>
                </c:pt>
                <c:pt idx="9">
                  <c:v>18.541358816666666</c:v>
                </c:pt>
                <c:pt idx="10">
                  <c:v>21.129357883333334</c:v>
                </c:pt>
                <c:pt idx="11">
                  <c:v>24.225784133333331</c:v>
                </c:pt>
                <c:pt idx="12">
                  <c:v>22.9498602</c:v>
                </c:pt>
                <c:pt idx="13">
                  <c:v>24.132298366666664</c:v>
                </c:pt>
                <c:pt idx="14">
                  <c:v>25.699420050000001</c:v>
                </c:pt>
                <c:pt idx="15">
                  <c:v>25.003342883333335</c:v>
                </c:pt>
                <c:pt idx="16">
                  <c:v>20.685627733333334</c:v>
                </c:pt>
                <c:pt idx="17">
                  <c:v>20.785794666666668</c:v>
                </c:pt>
                <c:pt idx="18">
                  <c:v>19.871971900000002</c:v>
                </c:pt>
                <c:pt idx="19">
                  <c:v>18.948298366666666</c:v>
                </c:pt>
                <c:pt idx="20">
                  <c:v>20.345311916666667</c:v>
                </c:pt>
                <c:pt idx="21">
                  <c:v>18.985977250000001</c:v>
                </c:pt>
                <c:pt idx="22">
                  <c:v>18.923925683333334</c:v>
                </c:pt>
                <c:pt idx="23">
                  <c:v>16.975289333333333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'D:\Case_Study\BikeShare\Analysis Results\UserTypeRideLengthTime\[UserTypeRideLengthHour.csv]UserTypeRideLengthHour'!$B$2</c15:sqref>
                        </c15:formulaRef>
                      </c:ext>
                    </c:extLst>
                    <c:strCache>
                      <c:ptCount val="1"/>
                      <c:pt idx="0">
                        <c:v>casual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6DE2-4972-9997-E951671B29AA}"/>
            </c:ext>
          </c:extLst>
        </c:ser>
        <c:ser>
          <c:idx val="2"/>
          <c:order val="1"/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5875">
                <a:solidFill>
                  <a:schemeClr val="accent2"/>
                </a:solidFill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[2]UserTypeRideLengthHour!$C$3:$C$26</c:f>
              <c:numCache>
                <c:formatCode>General</c:formatCode>
                <c:ptCount val="24"/>
                <c:pt idx="0">
                  <c:v>10.743761613333334</c:v>
                </c:pt>
                <c:pt idx="1">
                  <c:v>11.703439268333334</c:v>
                </c:pt>
                <c:pt idx="2">
                  <c:v>12.934007286666667</c:v>
                </c:pt>
                <c:pt idx="3">
                  <c:v>11.263204325</c:v>
                </c:pt>
                <c:pt idx="4">
                  <c:v>10.988616416666668</c:v>
                </c:pt>
                <c:pt idx="5">
                  <c:v>8.7146289116666669</c:v>
                </c:pt>
                <c:pt idx="6">
                  <c:v>9.6357764150000005</c:v>
                </c:pt>
                <c:pt idx="7">
                  <c:v>10.321492619999999</c:v>
                </c:pt>
                <c:pt idx="8">
                  <c:v>10.520562683333333</c:v>
                </c:pt>
                <c:pt idx="9">
                  <c:v>10.689895056666668</c:v>
                </c:pt>
                <c:pt idx="10">
                  <c:v>11.304322525</c:v>
                </c:pt>
                <c:pt idx="11">
                  <c:v>12.044435679999999</c:v>
                </c:pt>
                <c:pt idx="12">
                  <c:v>11.148223888333332</c:v>
                </c:pt>
                <c:pt idx="13">
                  <c:v>11.187236286666666</c:v>
                </c:pt>
                <c:pt idx="14">
                  <c:v>11.6213789</c:v>
                </c:pt>
                <c:pt idx="15">
                  <c:v>11.741961566666667</c:v>
                </c:pt>
                <c:pt idx="16">
                  <c:v>11.846210483333333</c:v>
                </c:pt>
                <c:pt idx="17">
                  <c:v>12.186155443333332</c:v>
                </c:pt>
                <c:pt idx="18">
                  <c:v>11.67656169</c:v>
                </c:pt>
                <c:pt idx="19">
                  <c:v>11.198180503333333</c:v>
                </c:pt>
                <c:pt idx="20">
                  <c:v>11.089018494999999</c:v>
                </c:pt>
                <c:pt idx="21">
                  <c:v>10.685950889999999</c:v>
                </c:pt>
                <c:pt idx="22">
                  <c:v>11.097519756666665</c:v>
                </c:pt>
                <c:pt idx="23">
                  <c:v>11.260116263333334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'D:\Case_Study\BikeShare\Analysis Results\UserTypeRideLengthTime\[UserTypeRideLengthHour.csv]UserTypeRideLengthHour'!$C$2</c15:sqref>
                        </c15:formulaRef>
                      </c:ext>
                    </c:extLst>
                    <c:strCache>
                      <c:ptCount val="1"/>
                      <c:pt idx="0">
                        <c:v>member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6DE2-4972-9997-E951671B29A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52294288"/>
        <c:axId val="799010544"/>
      </c:lineChart>
      <c:catAx>
        <c:axId val="752294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010544"/>
        <c:crosses val="autoZero"/>
        <c:auto val="1"/>
        <c:lblAlgn val="ctr"/>
        <c:lblOffset val="100"/>
        <c:noMultiLvlLbl val="0"/>
      </c:catAx>
      <c:valAx>
        <c:axId val="7990105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>
                    <a:solidFill>
                      <a:sysClr val="windowText" lastClr="000000"/>
                    </a:solidFill>
                  </a:rPr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752294288"/>
        <c:crosses val="autoZero"/>
        <c:crossBetween val="between"/>
      </c:valAx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tx1"/>
                </a:solidFill>
              </a:rPr>
              <a:t>Day of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'D:\Case_Study\BikeShare\4_SummaryReport\AnalysisResult\[AnalysisDashboard.xlsx]CasualRideLenHour'!$E$14</c:f>
              <c:strCache>
                <c:ptCount val="1"/>
                <c:pt idx="0">
                  <c:v>Sunday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0070C0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7.0250026482046738E-3"/>
                  <c:y val="1.381612156446362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C0-4DC8-9332-7253FB976DC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[3]CasualRideLenHour!$F$13:$G$13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[3]CasualRideLenHour!$F$14:$G$14</c:f>
              <c:numCache>
                <c:formatCode>General</c:formatCode>
                <c:ptCount val="2"/>
                <c:pt idx="0">
                  <c:v>24.939777566666667</c:v>
                </c:pt>
                <c:pt idx="1">
                  <c:v>12.56001618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D-4D45-BEEA-2B0FDAC682FC}"/>
            </c:ext>
          </c:extLst>
        </c:ser>
        <c:ser>
          <c:idx val="1"/>
          <c:order val="1"/>
          <c:tx>
            <c:strRef>
              <c:f>'D:\Case_Study\BikeShare\4_SummaryReport\AnalysisResult\[AnalysisDashboard.xlsx]CasualRideLenHour'!$E$15</c:f>
              <c:strCache>
                <c:ptCount val="1"/>
                <c:pt idx="0">
                  <c:v>Monday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[3]CasualRideLenHour!$F$13:$G$13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[3]CasualRideLenHour!$F$15:$G$15</c:f>
              <c:numCache>
                <c:formatCode>General</c:formatCode>
                <c:ptCount val="2"/>
                <c:pt idx="0">
                  <c:v>21.075098116666666</c:v>
                </c:pt>
                <c:pt idx="1">
                  <c:v>10.920427030000001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D-4D45-BEEA-2B0FDAC682FC}"/>
            </c:ext>
          </c:extLst>
        </c:ser>
        <c:ser>
          <c:idx val="2"/>
          <c:order val="2"/>
          <c:tx>
            <c:strRef>
              <c:f>'D:\Case_Study\BikeShare\4_SummaryReport\AnalysisResult\[AnalysisDashboard.xlsx]CasualRideLenHour'!$E$16</c:f>
              <c:strCache>
                <c:ptCount val="1"/>
                <c:pt idx="0">
                  <c:v>Tuesday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[3]CasualRideLenHour!$F$13:$G$13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[3]CasualRideLenHour!$F$16:$G$16</c:f>
              <c:numCache>
                <c:formatCode>General</c:formatCode>
                <c:ptCount val="2"/>
                <c:pt idx="0">
                  <c:v>18.932127600000001</c:v>
                </c:pt>
                <c:pt idx="1">
                  <c:v>10.92688042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DD-4D45-BEEA-2B0FDAC682FC}"/>
            </c:ext>
          </c:extLst>
        </c:ser>
        <c:ser>
          <c:idx val="3"/>
          <c:order val="3"/>
          <c:tx>
            <c:strRef>
              <c:f>'D:\Case_Study\BikeShare\4_SummaryReport\AnalysisResult\[AnalysisDashboard.xlsx]CasualRideLenHour'!$E$17</c:f>
              <c:strCache>
                <c:ptCount val="1"/>
                <c:pt idx="0">
                  <c:v>Wednesday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[3]CasualRideLenHour!$F$13:$G$13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[3]CasualRideLenHour!$F$17:$G$17</c:f>
              <c:numCache>
                <c:formatCode>General</c:formatCode>
                <c:ptCount val="2"/>
                <c:pt idx="0">
                  <c:v>18.561750883333332</c:v>
                </c:pt>
                <c:pt idx="1">
                  <c:v>10.745240681666667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DD-4D45-BEEA-2B0FDAC682FC}"/>
            </c:ext>
          </c:extLst>
        </c:ser>
        <c:ser>
          <c:idx val="4"/>
          <c:order val="4"/>
          <c:tx>
            <c:strRef>
              <c:f>'D:\Case_Study\BikeShare\4_SummaryReport\AnalysisResult\[AnalysisDashboard.xlsx]CasualRideLenHour'!$E$18</c:f>
              <c:strCache>
                <c:ptCount val="1"/>
                <c:pt idx="0">
                  <c:v>Thursday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[3]CasualRideLenHour!$F$13:$G$13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[3]CasualRideLenHour!$F$18:$G$18</c:f>
              <c:numCache>
                <c:formatCode>General</c:formatCode>
                <c:ptCount val="2"/>
                <c:pt idx="0">
                  <c:v>18.203558400000002</c:v>
                </c:pt>
                <c:pt idx="1">
                  <c:v>10.853400248333333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DD-4D45-BEEA-2B0FDAC682FC}"/>
            </c:ext>
          </c:extLst>
        </c:ser>
        <c:ser>
          <c:idx val="5"/>
          <c:order val="5"/>
          <c:tx>
            <c:strRef>
              <c:f>'D:\Case_Study\BikeShare\4_SummaryReport\AnalysisResult\[AnalysisDashboard.xlsx]CasualRideLenHour'!$E$19</c:f>
              <c:strCache>
                <c:ptCount val="1"/>
                <c:pt idx="0">
                  <c:v>Friday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[3]CasualRideLenHour!$F$13:$G$13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[3]CasualRideLenHour!$F$19:$G$19</c:f>
              <c:numCache>
                <c:formatCode>General</c:formatCode>
                <c:ptCount val="2"/>
                <c:pt idx="0">
                  <c:v>19.591501883333333</c:v>
                </c:pt>
                <c:pt idx="1">
                  <c:v>11.249311248333333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DD-4D45-BEEA-2B0FDAC682FC}"/>
            </c:ext>
          </c:extLst>
        </c:ser>
        <c:ser>
          <c:idx val="6"/>
          <c:order val="6"/>
          <c:tx>
            <c:strRef>
              <c:f>'D:\Case_Study\BikeShare\4_SummaryReport\AnalysisResult\[AnalysisDashboard.xlsx]CasualRideLenHour'!$E$20</c:f>
              <c:strCache>
                <c:ptCount val="1"/>
                <c:pt idx="0">
                  <c:v>Saturday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[3]CasualRideLenHour!$F$13:$G$13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[3]CasualRideLenHour!$F$20:$G$20</c:f>
              <c:numCache>
                <c:formatCode>General</c:formatCode>
                <c:ptCount val="2"/>
                <c:pt idx="0">
                  <c:v>24.459123716666667</c:v>
                </c:pt>
                <c:pt idx="1">
                  <c:v>12.571362763333333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DD-4D45-BEEA-2B0FDAC682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51474144"/>
        <c:axId val="933776912"/>
      </c:barChart>
      <c:catAx>
        <c:axId val="25147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776912"/>
        <c:crosses val="autoZero"/>
        <c:auto val="1"/>
        <c:lblAlgn val="ctr"/>
        <c:lblOffset val="100"/>
        <c:noMultiLvlLbl val="0"/>
      </c:catAx>
      <c:valAx>
        <c:axId val="9337769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crossAx val="251474144"/>
        <c:crosses val="autoZero"/>
        <c:crossBetween val="between"/>
      </c:valAx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7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F5A0-3D71-3BE4-307F-D1BCD841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09AE6-028F-6DF8-B28A-AB152E65C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EC33-7968-5A91-6344-8AA95B5D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B3B4-F3DD-0ED1-B6A3-13AA46C1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D6CE-24E2-9BF2-C89C-0AC3A9E0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AFBF-D897-DB45-C557-862D8CEE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775D7-180E-4447-6CC1-969682D5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555D-EEDE-9350-BCB8-ED8964C2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AB0C-918A-8D2A-F45C-844900DF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D18A-B3D7-471E-489A-E4262F61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CCF2B-EA4E-66AF-5956-959C1164C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0E57B-3527-B6D0-22AD-A81911AA9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16413-FFF9-FFB0-64A2-DFA34F4C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AD42-F307-BF3E-D834-2BDA62D9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D3AD9-B1F5-BE59-B91E-1BACA02F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3061-DF29-A59D-584D-B77564E2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C231-D7E3-C941-CA7F-FACC623A7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0A6D-67E7-17B6-9122-E79F4F7B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3506-D23C-A601-66C5-FDA6CE1F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2A0B-10E0-02F6-AF38-1FC4C111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18BD-67CA-67EC-93C7-D8E129B7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7F8F-279A-729A-9488-90BCA8C9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86CC-C5C8-436A-FAEE-456BA1D3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DC583-B774-B941-9152-D5C0201D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0529-D815-B9D0-6963-5E218CFA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3688-18A0-5535-9C8A-6DC0D697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7588-A5B1-EEA9-55DA-B29C144DD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1B2A-5AB9-8628-6741-BBB319BE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0F0B-A1AC-EC11-2D36-C9A348FB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54E88-48F8-0545-D904-271260BE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3F1D3-29C5-AF40-19F9-9E1F30EC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D151-21FF-9470-E3B8-F77E374B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1E86E-055C-9E73-39FC-42C317FA1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2C437-8420-EE0E-C894-B168C55C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CFFCA-F802-A257-C6F2-F6FD4AFA2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5012B-453B-C07B-A15D-A1D8604FE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AF2A7-5DDA-75F3-60A3-9882CB8D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7EEEB-AB5E-3A4B-C284-3D168D28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D5D52-541E-D259-F431-3AF750D5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E063-B8EA-2840-7B60-F99CDEB3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69BC6-9EF4-6F19-E1D9-6EA08440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DF22C-9BFD-3AD6-0927-14468F99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040B-919C-FBCA-195D-F2902705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8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CA27D-8632-C745-37D9-74B2C3D0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D42A5-22A6-937A-BAD8-E1EB489F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2495B-45B1-860C-53CB-FF8B96CF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2185-F8AD-89F3-DE4A-CDB0AB38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8F81-095A-FF30-9739-ED37B3B0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8E301-41F9-9F49-1FED-D0D4C81F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B485C-F5F0-0467-941A-D051FCC4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10978-8855-E385-47DC-EAF3EB82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A35A3-1AB1-6194-DFEC-034A19A1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BD49-B076-3B2E-7F77-A403A33A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F5826-42E9-251C-336B-8371D815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54545-F4B5-1D45-4753-7EB931C7F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003E8-2026-4494-1CE1-940F1F15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71574-AD67-8FCD-67C7-1EAE2183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CF58A-4AA3-2CA3-6D92-62D73B2C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C5364-9AAB-FC78-466D-08BA5B9E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7C7A1-A2EB-90E6-6977-F8E1A1422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7681-17C7-CEC3-067D-E40EE9DF3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8720-E047-4951-8F57-01CD2BA7D886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D7D5-6029-4176-60A1-EC0B96C84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34565-08B9-223F-E4A3-A3EF2CFDB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2A04-A534-4AF5-9DCE-42D35B3D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onsole.cloud.google.com/bigquery?_ga=2.228035677.1902107478.1698172006-1259959854.1698172006&amp;project=data-projects-382122&amp;ws=!1m13!1m3!8m2!1s753195240461!2se48b0ffb56ba45b8b512e4bb094b55c7!1m4!1m3!1sdata-projects-382122!2sbquxjob_7a1e7066_18b73115e79!3sUS!1m3!3m2!1sdata-projects-382122!2sdivvy_tr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image" Target="../media/image8.png"/><Relationship Id="rId5" Type="http://schemas.openxmlformats.org/officeDocument/2006/relationships/chart" Target="../charts/chart3.xml"/><Relationship Id="rId10" Type="http://schemas.openxmlformats.org/officeDocument/2006/relationships/image" Target="../media/image7.svg"/><Relationship Id="rId4" Type="http://schemas.openxmlformats.org/officeDocument/2006/relationships/chart" Target="../charts/char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uit riding a bicycle&#10;&#10;Description automatically generated">
            <a:extLst>
              <a:ext uri="{FF2B5EF4-FFF2-40B4-BE49-F238E27FC236}">
                <a16:creationId xmlns:a16="http://schemas.microsoft.com/office/drawing/2014/main" id="{D21BB1C4-A88E-8D31-84E6-3B30B11CA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59129-9A94-CE55-73D0-0324D657E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90" y="1069936"/>
            <a:ext cx="5391421" cy="2898749"/>
          </a:xfrm>
          <a:solidFill>
            <a:schemeClr val="bg2">
              <a:lumMod val="25000"/>
            </a:schemeClr>
          </a:solidFill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Cyclistic Bike-Share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Speedy Success</a:t>
            </a:r>
            <a:br>
              <a:rPr lang="en-US" sz="2300" b="1" dirty="0"/>
            </a:br>
            <a:br>
              <a:rPr lang="en-US" sz="2300" b="1" dirty="0"/>
            </a:br>
            <a:br>
              <a:rPr lang="en-US" sz="2300" b="1" dirty="0"/>
            </a:br>
            <a:r>
              <a:rPr lang="en-US" sz="2300" b="1" dirty="0">
                <a:solidFill>
                  <a:schemeClr val="bg1"/>
                </a:solidFill>
              </a:rPr>
              <a:t>Create by Pei Tao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in a suit riding a bicycle&#10;&#10;Description automatically generated">
            <a:extLst>
              <a:ext uri="{FF2B5EF4-FFF2-40B4-BE49-F238E27FC236}">
                <a16:creationId xmlns:a16="http://schemas.microsoft.com/office/drawing/2014/main" id="{253E3F12-920D-AB83-1CAF-D9CD81B6A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7" r="31367"/>
          <a:stretch/>
        </p:blipFill>
        <p:spPr>
          <a:xfrm>
            <a:off x="212284" y="193249"/>
            <a:ext cx="4679932" cy="6471501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6" y="260555"/>
            <a:ext cx="6909209" cy="1065229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        Executive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5016516" y="1473217"/>
            <a:ext cx="6909209" cy="51915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Business  Ask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Problem Statement: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Cyclistic currently has a user base where 70% are casual riders, not opting for annual memberships, leading to a substantial untapped revenue potential.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Task: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The company need a comprehensive analysis of user behavior to help uncover the underlying opportunity and formulate strategies.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Goal: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10% increase in annual membership subscriptions through selected media channels within the next six months.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Stakeholders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u="none" strike="noStrike" dirty="0">
                <a:effectLst/>
              </a:rPr>
              <a:t>External: </a:t>
            </a:r>
            <a:r>
              <a:rPr lang="en-US" sz="1700" b="0" i="0" u="none" strike="noStrike" dirty="0">
                <a:effectLst/>
              </a:rPr>
              <a:t>Customer marketing analytics team | executive team</a:t>
            </a: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i="0" u="none" strike="noStrike" dirty="0">
                <a:effectLst/>
              </a:rPr>
              <a:t>Internal:  </a:t>
            </a:r>
            <a:r>
              <a:rPr lang="en-US" sz="1700" b="0" i="0" u="none" strike="noStrike" dirty="0">
                <a:effectLst/>
              </a:rPr>
              <a:t>Marketing director Lily Moreno | Data analytics team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Summary Index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Data sources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Data preparation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Analysis summary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Data visualizations &amp; key findings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Top-3 recommendations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F5CA2-FDE2-4F79-BB0D-C68910E471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32894" y="320310"/>
            <a:ext cx="881581" cy="77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E3EC09-E63A-E013-00D9-3E8E35A42AEE}"/>
              </a:ext>
            </a:extLst>
          </p:cNvPr>
          <p:cNvSpPr/>
          <p:nvPr/>
        </p:nvSpPr>
        <p:spPr>
          <a:xfrm>
            <a:off x="87984" y="113122"/>
            <a:ext cx="11935724" cy="66317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4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176162"/>
            <a:ext cx="11934334" cy="640080"/>
          </a:xfr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 Source &amp; Data Frame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22548" y="980991"/>
            <a:ext cx="11934334" cy="5673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Sources: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use Cyclistic’s 2023 bike-share trip data, 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rovider by Google Data Analytic Certificate course, made available by Motivate International Inc.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Copyright under license</a:t>
            </a:r>
            <a:r>
              <a:rPr lang="en-US" sz="1600" b="0" i="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https://ride.divvybikes.com/data-license-agreement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600"/>
              </a:lnSpc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Frame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 – July 2023</a:t>
            </a:r>
          </a:p>
          <a:p>
            <a:pPr>
              <a:lnSpc>
                <a:spcPts val="1600"/>
              </a:lnSpc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Data Size:    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Data Schema: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Sample: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081-7CAA-4009-B1F3-DE42D46524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9006" y="245522"/>
            <a:ext cx="731520" cy="54864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7A786F-34E7-74C5-01B6-436992E06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96168"/>
              </p:ext>
            </p:extLst>
          </p:nvPr>
        </p:nvGraphicFramePr>
        <p:xfrm>
          <a:off x="2521962" y="2390830"/>
          <a:ext cx="7925416" cy="6705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877077">
                  <a:extLst>
                    <a:ext uri="{9D8B030D-6E8A-4147-A177-3AD203B41FA5}">
                      <a16:colId xmlns:a16="http://schemas.microsoft.com/office/drawing/2014/main" val="4055304805"/>
                    </a:ext>
                  </a:extLst>
                </a:gridCol>
                <a:gridCol w="1129005">
                  <a:extLst>
                    <a:ext uri="{9D8B030D-6E8A-4147-A177-3AD203B41FA5}">
                      <a16:colId xmlns:a16="http://schemas.microsoft.com/office/drawing/2014/main" val="1899050906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7583151"/>
                    </a:ext>
                  </a:extLst>
                </a:gridCol>
                <a:gridCol w="5032926">
                  <a:extLst>
                    <a:ext uri="{9D8B030D-6E8A-4147-A177-3AD203B41FA5}">
                      <a16:colId xmlns:a16="http://schemas.microsoft.com/office/drawing/2014/main" val="1200604307"/>
                    </a:ext>
                  </a:extLst>
                </a:gridCol>
              </a:tblGrid>
              <a:tr h="2204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Total Files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Total Size (KB)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Total Rows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File Names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643282"/>
                  </a:ext>
                </a:extLst>
              </a:tr>
              <a:tr h="2476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605.77</a:t>
                      </a:r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3158109</a:t>
                      </a:r>
                      <a:endParaRPr lang="en-US" sz="12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Divvy_Trip202301.csv   Divvy_Trip202302.csv   Divvy_Trip202303.csv  Divvy_Trip202304.csv     Divvy_Trip202305.csv   Divvy_Trip202306.csv   Divvy_Trip202307.csv</a:t>
                      </a:r>
                      <a:endParaRPr lang="en-US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711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C43741-2B22-CFEA-F64E-8ADEEA537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52216"/>
              </p:ext>
            </p:extLst>
          </p:nvPr>
        </p:nvGraphicFramePr>
        <p:xfrm>
          <a:off x="2517296" y="3187377"/>
          <a:ext cx="7934748" cy="23469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592860">
                  <a:extLst>
                    <a:ext uri="{9D8B030D-6E8A-4147-A177-3AD203B41FA5}">
                      <a16:colId xmlns:a16="http://schemas.microsoft.com/office/drawing/2014/main" val="3221986120"/>
                    </a:ext>
                  </a:extLst>
                </a:gridCol>
                <a:gridCol w="1738169">
                  <a:extLst>
                    <a:ext uri="{9D8B030D-6E8A-4147-A177-3AD203B41FA5}">
                      <a16:colId xmlns:a16="http://schemas.microsoft.com/office/drawing/2014/main" val="1434940019"/>
                    </a:ext>
                  </a:extLst>
                </a:gridCol>
                <a:gridCol w="1432775">
                  <a:extLst>
                    <a:ext uri="{9D8B030D-6E8A-4147-A177-3AD203B41FA5}">
                      <a16:colId xmlns:a16="http://schemas.microsoft.com/office/drawing/2014/main" val="3470569679"/>
                    </a:ext>
                  </a:extLst>
                </a:gridCol>
                <a:gridCol w="1585472">
                  <a:extLst>
                    <a:ext uri="{9D8B030D-6E8A-4147-A177-3AD203B41FA5}">
                      <a16:colId xmlns:a16="http://schemas.microsoft.com/office/drawing/2014/main" val="514115134"/>
                    </a:ext>
                  </a:extLst>
                </a:gridCol>
                <a:gridCol w="1585472">
                  <a:extLst>
                    <a:ext uri="{9D8B030D-6E8A-4147-A177-3AD203B41FA5}">
                      <a16:colId xmlns:a16="http://schemas.microsoft.com/office/drawing/2014/main" val="2224382600"/>
                    </a:ext>
                  </a:extLst>
                </a:gridCol>
              </a:tblGrid>
              <a:tr h="28460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ride_id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member_casual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rideable_type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start_lat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start_lng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7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A unique identifier for each ride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 The type of user </a:t>
                      </a:r>
                    </a:p>
                    <a:p>
                      <a:pPr algn="l"/>
                      <a:r>
                        <a:rPr lang="en-US" sz="1100" dirty="0"/>
                        <a:t>(e.g., "member", "casual")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The type of bike used for the ride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latitude of the start location.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longitude of the start location.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07808729"/>
                  </a:ext>
                </a:extLst>
              </a:tr>
              <a:tr h="27638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started_at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start_station_name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start_station_id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end_lat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end_lng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66635"/>
                  </a:ext>
                </a:extLst>
              </a:tr>
              <a:tr h="404528">
                <a:tc>
                  <a:txBody>
                    <a:bodyPr/>
                    <a:lstStyle/>
                    <a:p>
                      <a:r>
                        <a:rPr lang="en-US" sz="1100" dirty="0"/>
                        <a:t>The start timestamp of the ride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The name of the station where the ride started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 The ID of the station where the ride started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latitude of the end location.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longitude of the end location.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36741569"/>
                  </a:ext>
                </a:extLst>
              </a:tr>
              <a:tr h="255238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ended_at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end_station_name</a:t>
                      </a:r>
                      <a:endParaRPr lang="en-US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/>
                        <a:t>end_station_id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The end timestamp of the ride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name of the station where the ride ended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 The ID of the station where the ride ended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10441443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A90138B0-F06B-CA33-E0F6-A8BFFB73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46" y="5737848"/>
            <a:ext cx="10122049" cy="7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1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157677"/>
            <a:ext cx="11932920" cy="640080"/>
          </a:xfr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Data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18872" y="978408"/>
            <a:ext cx="11932920" cy="544764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 Data Location: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Original: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D:\Case_Study\BikeShare\2_Data\BikeShare_Data_AnalyOP_Backup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Analysis: D:\Case_Study\BikeShare\3_Analysis Results</a:t>
            </a:r>
          </a:p>
          <a:p>
            <a:pPr lvl="1"/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Data Operation: BigQuery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(link)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 Data Preparation: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Union all data files into table 2023 under dataset divvy_trip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Columns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and business goal relevance: The data provide signal trip graduality and user type info allowing behavior analysis between user types to support business goal.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Issue &amp; Cleaning Steps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Planning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type trends by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type trends by ride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rider frequent 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rider frequent stations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081-7CAA-4009-B1F3-DE42D46524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5539" y="203397"/>
            <a:ext cx="731520" cy="54864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78BD70-ADF7-5C99-A874-DFA56B577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20593"/>
              </p:ext>
            </p:extLst>
          </p:nvPr>
        </p:nvGraphicFramePr>
        <p:xfrm>
          <a:off x="2032000" y="3085093"/>
          <a:ext cx="8128000" cy="1089660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722387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42486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693948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66164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4280074"/>
                    </a:ext>
                  </a:extLst>
                </a:gridCol>
              </a:tblGrid>
              <a:tr h="310502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ride_length </a:t>
                      </a:r>
                    </a:p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AS INT64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hour</a:t>
                      </a:r>
                    </a:p>
                    <a:p>
                      <a:pPr algn="ctr"/>
                      <a:r>
                        <a:rPr lang="en-US" sz="1050" b="1" dirty="0"/>
                        <a:t>AS INT64</a:t>
                      </a:r>
                      <a:endParaRPr lang="en-US" sz="105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day_of_week</a:t>
                      </a:r>
                    </a:p>
                    <a:p>
                      <a:pPr algn="ctr"/>
                      <a:r>
                        <a:rPr lang="en-US" sz="1050" b="1" dirty="0"/>
                        <a:t>AS INT 64</a:t>
                      </a:r>
                      <a:endParaRPr lang="en-US" sz="105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month</a:t>
                      </a:r>
                    </a:p>
                    <a:p>
                      <a:pPr algn="ctr"/>
                      <a:r>
                        <a:rPr lang="en-US" sz="1050" b="1" dirty="0"/>
                        <a:t>AS INT 64</a:t>
                      </a:r>
                      <a:endParaRPr lang="en-US" sz="105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season</a:t>
                      </a:r>
                    </a:p>
                    <a:p>
                      <a:pPr algn="ctr"/>
                      <a:r>
                        <a:rPr lang="en-US" sz="1050" b="1" dirty="0"/>
                        <a:t>AS INT 64</a:t>
                      </a:r>
                      <a:endParaRPr lang="en-US" sz="105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4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delta between “started_at” and “ended_at”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hour of the “started_at” 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day of the week of the “started_at”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The month of the “started_at” 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The season of the “started_at”  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87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223511"/>
            <a:ext cx="11932920" cy="640080"/>
          </a:xfr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Type Usage Overview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29540" y="982060"/>
            <a:ext cx="11932920" cy="5632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081-7CAA-4009-B1F3-DE42D46524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0518" y="243629"/>
            <a:ext cx="731520" cy="548640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6E6CD84-D8CD-4130-B7E8-BB7287AEA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229372"/>
              </p:ext>
            </p:extLst>
          </p:nvPr>
        </p:nvGraphicFramePr>
        <p:xfrm>
          <a:off x="7124370" y="1095061"/>
          <a:ext cx="4784064" cy="264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4E1BA204-C43D-75EB-25D5-E39D03743424}"/>
              </a:ext>
            </a:extLst>
          </p:cNvPr>
          <p:cNvSpPr/>
          <p:nvPr/>
        </p:nvSpPr>
        <p:spPr>
          <a:xfrm>
            <a:off x="7134929" y="3860818"/>
            <a:ext cx="4784063" cy="26592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5FBD9C-1B3F-1494-D073-22B331057A8C}"/>
              </a:ext>
            </a:extLst>
          </p:cNvPr>
          <p:cNvSpPr/>
          <p:nvPr/>
        </p:nvSpPr>
        <p:spPr>
          <a:xfrm>
            <a:off x="7513320" y="4237304"/>
            <a:ext cx="4251120" cy="19028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8661A3-826C-B959-DF0A-A09CA479FB55}"/>
              </a:ext>
            </a:extLst>
          </p:cNvPr>
          <p:cNvSpPr txBox="1"/>
          <p:nvPr/>
        </p:nvSpPr>
        <p:spPr>
          <a:xfrm>
            <a:off x="7149217" y="4427703"/>
            <a:ext cx="369332" cy="1590268"/>
          </a:xfrm>
          <a:prstGeom prst="rect">
            <a:avLst/>
          </a:prstGeom>
          <a:noFill/>
        </p:spPr>
        <p:txBody>
          <a:bodyPr vert="vert270" wrap="square" rtlCol="0" anchor="ctr" anchorCtr="0">
            <a:spAutoFit/>
          </a:bodyPr>
          <a:lstStyle/>
          <a:p>
            <a:pPr algn="ctr"/>
            <a:r>
              <a:rPr lang="en-US" sz="1200" b="1" dirty="0"/>
              <a:t>User Type %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028BA0-767B-67DA-8B5D-A0C5F1A13246}"/>
              </a:ext>
            </a:extLst>
          </p:cNvPr>
          <p:cNvGrpSpPr/>
          <p:nvPr/>
        </p:nvGrpSpPr>
        <p:grpSpPr>
          <a:xfrm>
            <a:off x="7513320" y="4266995"/>
            <a:ext cx="4405672" cy="1933089"/>
            <a:chOff x="7569725" y="4079377"/>
            <a:chExt cx="4405672" cy="1933089"/>
          </a:xfrm>
        </p:grpSpPr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333F6E81-581C-497E-822E-06C3F6CBBD4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63843177"/>
                </p:ext>
              </p:extLst>
            </p:nvPr>
          </p:nvGraphicFramePr>
          <p:xfrm>
            <a:off x="10163489" y="4100307"/>
            <a:ext cx="1811908" cy="10446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59509751-8D19-4ECB-A19E-6E9178DFBA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03439332"/>
                </p:ext>
              </p:extLst>
            </p:nvPr>
          </p:nvGraphicFramePr>
          <p:xfrm>
            <a:off x="7569725" y="4079377"/>
            <a:ext cx="1646898" cy="1156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350D9169-31B5-4459-9859-F21CEC3E632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6408296"/>
                </p:ext>
              </p:extLst>
            </p:nvPr>
          </p:nvGraphicFramePr>
          <p:xfrm>
            <a:off x="8393174" y="4247320"/>
            <a:ext cx="2098685" cy="12320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pic>
          <p:nvPicPr>
            <p:cNvPr id="37" name="Graphic 17" descr="Acorn with solid fill">
              <a:extLst>
                <a:ext uri="{FF2B5EF4-FFF2-40B4-BE49-F238E27FC236}">
                  <a16:creationId xmlns:a16="http://schemas.microsoft.com/office/drawing/2014/main" id="{BFC8940A-3431-BC63-C035-A2AF83EA6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55951" y="5110415"/>
              <a:ext cx="452072" cy="548640"/>
            </a:xfrm>
            <a:prstGeom prst="rect">
              <a:avLst/>
            </a:prstGeom>
          </p:spPr>
        </p:pic>
        <p:pic>
          <p:nvPicPr>
            <p:cNvPr id="39" name="Graphic 19" descr="Agriculture with solid fill">
              <a:extLst>
                <a:ext uri="{FF2B5EF4-FFF2-40B4-BE49-F238E27FC236}">
                  <a16:creationId xmlns:a16="http://schemas.microsoft.com/office/drawing/2014/main" id="{D5832723-1987-4950-AA32-3727F4EF2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61810" y="5110416"/>
              <a:ext cx="464261" cy="548640"/>
            </a:xfrm>
            <a:prstGeom prst="rect">
              <a:avLst/>
            </a:prstGeom>
          </p:spPr>
        </p:pic>
        <p:sp>
          <p:nvSpPr>
            <p:cNvPr id="40" name="TextBox 8">
              <a:extLst>
                <a:ext uri="{FF2B5EF4-FFF2-40B4-BE49-F238E27FC236}">
                  <a16:creationId xmlns:a16="http://schemas.microsoft.com/office/drawing/2014/main" id="{27AE6E48-1FDF-10D7-785E-C30772D87D9F}"/>
                </a:ext>
              </a:extLst>
            </p:cNvPr>
            <p:cNvSpPr txBox="1"/>
            <p:nvPr/>
          </p:nvSpPr>
          <p:spPr>
            <a:xfrm>
              <a:off x="7933160" y="5669645"/>
              <a:ext cx="920027" cy="30581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Spring</a:t>
              </a:r>
            </a:p>
          </p:txBody>
        </p:sp>
        <p:sp>
          <p:nvSpPr>
            <p:cNvPr id="41" name="TextBox 9">
              <a:extLst>
                <a:ext uri="{FF2B5EF4-FFF2-40B4-BE49-F238E27FC236}">
                  <a16:creationId xmlns:a16="http://schemas.microsoft.com/office/drawing/2014/main" id="{CA5FE327-3C8D-BFE5-AC1A-E43FE4F40470}"/>
                </a:ext>
              </a:extLst>
            </p:cNvPr>
            <p:cNvSpPr txBox="1"/>
            <p:nvPr/>
          </p:nvSpPr>
          <p:spPr>
            <a:xfrm>
              <a:off x="9265996" y="5658279"/>
              <a:ext cx="920027" cy="317181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Summer</a:t>
              </a:r>
            </a:p>
          </p:txBody>
        </p:sp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0754712E-A144-961C-C8CB-47B348F8F4D4}"/>
                </a:ext>
              </a:extLst>
            </p:cNvPr>
            <p:cNvSpPr txBox="1"/>
            <p:nvPr/>
          </p:nvSpPr>
          <p:spPr>
            <a:xfrm>
              <a:off x="10411253" y="5669645"/>
              <a:ext cx="1316379" cy="342821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/>
                <a:t>Fall (July Only)</a:t>
              </a:r>
            </a:p>
          </p:txBody>
        </p:sp>
      </p:grpSp>
      <p:pic>
        <p:nvPicPr>
          <p:cNvPr id="38" name="Graphic 18" descr="Canyon scene with solid fill">
            <a:extLst>
              <a:ext uri="{FF2B5EF4-FFF2-40B4-BE49-F238E27FC236}">
                <a16:creationId xmlns:a16="http://schemas.microsoft.com/office/drawing/2014/main" id="{7C1745F7-8712-65A3-1645-9CCD145B26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53467" y="5304263"/>
            <a:ext cx="442518" cy="5566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9BF7D5B-4F46-12DE-353B-86A357F16997}"/>
              </a:ext>
            </a:extLst>
          </p:cNvPr>
          <p:cNvSpPr txBox="1"/>
          <p:nvPr/>
        </p:nvSpPr>
        <p:spPr>
          <a:xfrm>
            <a:off x="8924312" y="3938799"/>
            <a:ext cx="170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Seasonal Overview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FAFFA5-B78A-4905-C3F5-C49A16E59E93}"/>
              </a:ext>
            </a:extLst>
          </p:cNvPr>
          <p:cNvSpPr txBox="1"/>
          <p:nvPr/>
        </p:nvSpPr>
        <p:spPr>
          <a:xfrm>
            <a:off x="7513320" y="6200084"/>
            <a:ext cx="4251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* Seasonal trend confirm member usage drop &amp; casual usage growth</a:t>
            </a:r>
            <a:r>
              <a:rPr lang="en-US" sz="900" b="1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56F84A-1AAB-7416-075F-F7BCDAB469B3}"/>
              </a:ext>
            </a:extLst>
          </p:cNvPr>
          <p:cNvGrpSpPr/>
          <p:nvPr/>
        </p:nvGrpSpPr>
        <p:grpSpPr>
          <a:xfrm>
            <a:off x="340945" y="1113888"/>
            <a:ext cx="6372793" cy="2474820"/>
            <a:chOff x="340945" y="1113888"/>
            <a:chExt cx="6372793" cy="24748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F93195-5115-5B47-7A96-95FEEFBCCDE6}"/>
                </a:ext>
              </a:extLst>
            </p:cNvPr>
            <p:cNvGrpSpPr/>
            <p:nvPr/>
          </p:nvGrpSpPr>
          <p:grpSpPr>
            <a:xfrm>
              <a:off x="340945" y="1113888"/>
              <a:ext cx="6372793" cy="2474820"/>
              <a:chOff x="348525" y="1114577"/>
              <a:chExt cx="7099928" cy="226058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F14E4-FB18-6168-6D50-29F51DF8775C}"/>
                  </a:ext>
                </a:extLst>
              </p:cNvPr>
              <p:cNvSpPr txBox="1"/>
              <p:nvPr/>
            </p:nvSpPr>
            <p:spPr>
              <a:xfrm>
                <a:off x="371935" y="1114577"/>
                <a:ext cx="7073067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Member Usage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92017A-09E1-3165-F9E9-70378194FE10}"/>
                  </a:ext>
                </a:extLst>
              </p:cNvPr>
              <p:cNvSpPr txBox="1"/>
              <p:nvPr/>
            </p:nvSpPr>
            <p:spPr>
              <a:xfrm>
                <a:off x="348525" y="1562486"/>
                <a:ext cx="7099928" cy="983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F0F0F"/>
                    </a:solidFill>
                    <a:latin typeface="Söhne"/>
                  </a:rPr>
                  <a:t>Started High:</a:t>
                </a:r>
                <a:r>
                  <a:rPr lang="en-US" sz="1600" dirty="0">
                    <a:solidFill>
                      <a:srgbClr val="0F0F0F"/>
                    </a:solidFill>
                    <a:latin typeface="Söhne"/>
                  </a:rPr>
                  <a:t> More than </a:t>
                </a:r>
                <a:r>
                  <a:rPr lang="en-US" sz="1600" b="0" i="0" dirty="0">
                    <a:solidFill>
                      <a:srgbClr val="0F0F0F"/>
                    </a:solidFill>
                    <a:effectLst/>
                    <a:latin typeface="Söhne"/>
                  </a:rPr>
                  <a:t>3 times higher than casual users’ usage from January to March,2023.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Ended Low: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More than 50 % drop from March to April and continue downward to June, while usage started to pick up in July.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24A86E-8CBC-1DFE-0AB8-62F60E316023}"/>
                  </a:ext>
                </a:extLst>
              </p:cNvPr>
              <p:cNvSpPr txBox="1"/>
              <p:nvPr/>
            </p:nvSpPr>
            <p:spPr>
              <a:xfrm>
                <a:off x="369516" y="2616101"/>
                <a:ext cx="7073066" cy="7590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Waring Sign: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 an urgent research for the reasons of usage sharp drop.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Protect Revenue: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Retention promotions are.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8CABEF-5ED7-4683-5A33-945CC977D0F6}"/>
                </a:ext>
              </a:extLst>
            </p:cNvPr>
            <p:cNvSpPr/>
            <p:nvPr/>
          </p:nvSpPr>
          <p:spPr>
            <a:xfrm>
              <a:off x="360469" y="1113888"/>
              <a:ext cx="6350172" cy="247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750511-C4BE-DCEC-7873-0163294BCCE0}"/>
              </a:ext>
            </a:extLst>
          </p:cNvPr>
          <p:cNvGrpSpPr/>
          <p:nvPr/>
        </p:nvGrpSpPr>
        <p:grpSpPr>
          <a:xfrm>
            <a:off x="369559" y="3852709"/>
            <a:ext cx="6324437" cy="2520010"/>
            <a:chOff x="369559" y="3852709"/>
            <a:chExt cx="6324437" cy="25200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484699-90E4-4CEF-5486-2A58BD9D89A1}"/>
                </a:ext>
              </a:extLst>
            </p:cNvPr>
            <p:cNvSpPr txBox="1"/>
            <p:nvPr/>
          </p:nvSpPr>
          <p:spPr>
            <a:xfrm>
              <a:off x="369559" y="4352883"/>
              <a:ext cx="6291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i="0" dirty="0">
                  <a:solidFill>
                    <a:srgbClr val="0F0F0F"/>
                  </a:solidFill>
                  <a:effectLst/>
                  <a:latin typeface="Söhne"/>
                </a:rPr>
                <a:t>Growth:</a:t>
              </a:r>
              <a:r>
                <a:rPr lang="en-US" sz="1600" b="0" i="0" dirty="0">
                  <a:solidFill>
                    <a:srgbClr val="0F0F0F"/>
                  </a:solidFill>
                  <a:effectLst/>
                  <a:latin typeface="Söhne"/>
                </a:rPr>
                <a:t> Casual usage showed a slow and steady increase from January to July, resulting in a total usage growth of 106%.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2CA5A7-B896-D82E-D68B-DAB5D1D3545A}"/>
                </a:ext>
              </a:extLst>
            </p:cNvPr>
            <p:cNvSpPr txBox="1"/>
            <p:nvPr/>
          </p:nvSpPr>
          <p:spPr>
            <a:xfrm>
              <a:off x="377163" y="5049280"/>
              <a:ext cx="6316833" cy="13234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Casual User Lifestyle: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The growing trend implies that casual users have developed a health awareness about the service and increasingly incorporated it into their lifestyle.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Sign-up Incentive: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Membership package according casual user lifestyle would keep stimulate the growth.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09AF42-CF27-E326-5B2F-010AB751E3A1}"/>
                </a:ext>
              </a:extLst>
            </p:cNvPr>
            <p:cNvSpPr/>
            <p:nvPr/>
          </p:nvSpPr>
          <p:spPr>
            <a:xfrm>
              <a:off x="369559" y="3852709"/>
              <a:ext cx="6315566" cy="25200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FF4E61-2802-464B-024F-151BA5F212B7}"/>
              </a:ext>
            </a:extLst>
          </p:cNvPr>
          <p:cNvSpPr txBox="1"/>
          <p:nvPr/>
        </p:nvSpPr>
        <p:spPr>
          <a:xfrm>
            <a:off x="377163" y="3845145"/>
            <a:ext cx="6300011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Casual Usage </a:t>
            </a:r>
          </a:p>
        </p:txBody>
      </p:sp>
    </p:spTree>
    <p:extLst>
      <p:ext uri="{BB962C8B-B14F-4D97-AF65-F5344CB8AC3E}">
        <p14:creationId xmlns:p14="http://schemas.microsoft.com/office/powerpoint/2010/main" val="41523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155448"/>
            <a:ext cx="11932920" cy="640080"/>
          </a:xfr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User Type Trends by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29540" y="997633"/>
            <a:ext cx="11932920" cy="5632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BB081-7CAA-4009-B1F3-DE42D46524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5680" y="174672"/>
            <a:ext cx="731520" cy="54864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0B191FD-4BD5-9790-B0F4-91233EDBC597}"/>
              </a:ext>
            </a:extLst>
          </p:cNvPr>
          <p:cNvGrpSpPr/>
          <p:nvPr/>
        </p:nvGrpSpPr>
        <p:grpSpPr>
          <a:xfrm>
            <a:off x="300809" y="3959784"/>
            <a:ext cx="11622629" cy="2433065"/>
            <a:chOff x="1865900" y="3920598"/>
            <a:chExt cx="9957811" cy="2073680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726EB0A7-985F-4B88-9891-6D1BE75DDD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43543228"/>
                </p:ext>
              </p:extLst>
            </p:nvPr>
          </p:nvGraphicFramePr>
          <p:xfrm>
            <a:off x="1865900" y="3932175"/>
            <a:ext cx="5221182" cy="2062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ADBD1168-72F1-4472-A74A-6132F997CEF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51913636"/>
                </p:ext>
              </p:extLst>
            </p:nvPr>
          </p:nvGraphicFramePr>
          <p:xfrm>
            <a:off x="6972759" y="3932176"/>
            <a:ext cx="4850952" cy="20621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C7B7FB-7045-E4CE-C4C2-46E2C55F9740}"/>
                </a:ext>
              </a:extLst>
            </p:cNvPr>
            <p:cNvGrpSpPr/>
            <p:nvPr/>
          </p:nvGrpSpPr>
          <p:grpSpPr>
            <a:xfrm>
              <a:off x="6030259" y="3920598"/>
              <a:ext cx="1830732" cy="225660"/>
              <a:chOff x="8675833" y="1578416"/>
              <a:chExt cx="3657599" cy="3202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5AB082E-E641-7C42-54E8-FEBCEF8C2995}"/>
                  </a:ext>
                </a:extLst>
              </p:cNvPr>
              <p:cNvSpPr/>
              <p:nvPr/>
            </p:nvSpPr>
            <p:spPr>
              <a:xfrm>
                <a:off x="8675833" y="1578416"/>
                <a:ext cx="1883010" cy="32023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Member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788D80-5E8A-337B-B9B8-4A5134E4D40E}"/>
                  </a:ext>
                </a:extLst>
              </p:cNvPr>
              <p:cNvSpPr/>
              <p:nvPr/>
            </p:nvSpPr>
            <p:spPr>
              <a:xfrm>
                <a:off x="10558840" y="1578416"/>
                <a:ext cx="1774592" cy="32023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Casual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B986BFA-06AA-BC17-47E9-64538DFB06BB}"/>
              </a:ext>
            </a:extLst>
          </p:cNvPr>
          <p:cNvGrpSpPr/>
          <p:nvPr/>
        </p:nvGrpSpPr>
        <p:grpSpPr>
          <a:xfrm>
            <a:off x="300809" y="1094144"/>
            <a:ext cx="5880632" cy="2792113"/>
            <a:chOff x="312096" y="1257005"/>
            <a:chExt cx="5880632" cy="2792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D23886-6391-40D0-B45A-2A0278B3B9D2}"/>
                </a:ext>
              </a:extLst>
            </p:cNvPr>
            <p:cNvGrpSpPr/>
            <p:nvPr/>
          </p:nvGrpSpPr>
          <p:grpSpPr>
            <a:xfrm>
              <a:off x="312096" y="1257008"/>
              <a:ext cx="5880632" cy="2792110"/>
              <a:chOff x="367613" y="1114577"/>
              <a:chExt cx="6995615" cy="265074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BBA8F5-3D11-1963-9EEC-906D78582743}"/>
                  </a:ext>
                </a:extLst>
              </p:cNvPr>
              <p:cNvSpPr txBox="1"/>
              <p:nvPr/>
            </p:nvSpPr>
            <p:spPr>
              <a:xfrm>
                <a:off x="371935" y="1114577"/>
                <a:ext cx="6991293" cy="36547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Member Usage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203DBA-3987-23E4-5677-6E9D7EED86B9}"/>
                  </a:ext>
                </a:extLst>
              </p:cNvPr>
              <p:cNvSpPr txBox="1"/>
              <p:nvPr/>
            </p:nvSpPr>
            <p:spPr>
              <a:xfrm>
                <a:off x="367613" y="1448633"/>
                <a:ext cx="6991293" cy="983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Rush Hours: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 am and 5 pm were the morning and evening rush spiks.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Weekday Rides: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Member usage is high during weekdays and low on weekends.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A54A89-A3DD-9E09-53B7-446C7F151EB7}"/>
                  </a:ext>
                </a:extLst>
              </p:cNvPr>
              <p:cNvSpPr txBox="1"/>
              <p:nvPr/>
            </p:nvSpPr>
            <p:spPr>
              <a:xfrm>
                <a:off x="388431" y="2556449"/>
                <a:ext cx="6964432" cy="12088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Regular &amp; Frequent Daily Commute: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Members likely relied on bike sharing for work or school.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Promotion: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Reward on ride frequency would help membership retention.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Promotion Time: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Weekday  around 8 am and 5 pm.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160546-F779-65BD-ED25-5D5AC22B17FD}"/>
                </a:ext>
              </a:extLst>
            </p:cNvPr>
            <p:cNvSpPr/>
            <p:nvPr/>
          </p:nvSpPr>
          <p:spPr>
            <a:xfrm>
              <a:off x="322935" y="1257005"/>
              <a:ext cx="5869793" cy="27921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A5F5E3-5109-4953-1093-FE3208781F60}"/>
              </a:ext>
            </a:extLst>
          </p:cNvPr>
          <p:cNvGrpSpPr/>
          <p:nvPr/>
        </p:nvGrpSpPr>
        <p:grpSpPr>
          <a:xfrm>
            <a:off x="6279976" y="1097985"/>
            <a:ext cx="5648449" cy="2792111"/>
            <a:chOff x="6311780" y="1249054"/>
            <a:chExt cx="5648449" cy="279211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2F2988-1433-3C80-E978-4D9A4E15E3A6}"/>
                </a:ext>
              </a:extLst>
            </p:cNvPr>
            <p:cNvSpPr/>
            <p:nvPr/>
          </p:nvSpPr>
          <p:spPr>
            <a:xfrm>
              <a:off x="6311780" y="1249054"/>
              <a:ext cx="5648449" cy="27921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5E71B1-94AE-A5EC-EE78-E092995AA502}"/>
                </a:ext>
              </a:extLst>
            </p:cNvPr>
            <p:cNvGrpSpPr/>
            <p:nvPr/>
          </p:nvGrpSpPr>
          <p:grpSpPr>
            <a:xfrm>
              <a:off x="6323128" y="1253180"/>
              <a:ext cx="5629150" cy="2778982"/>
              <a:chOff x="6323128" y="1118007"/>
              <a:chExt cx="5629150" cy="277898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4ED223A-F2CB-CEFC-FE67-8BE5FA51B47B}"/>
                  </a:ext>
                </a:extLst>
              </p:cNvPr>
              <p:cNvSpPr txBox="1"/>
              <p:nvPr/>
            </p:nvSpPr>
            <p:spPr>
              <a:xfrm>
                <a:off x="6323128" y="1118007"/>
                <a:ext cx="5629150" cy="400110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Casual Usage 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518A6C-5202-5305-6A91-E75F735D406E}"/>
                  </a:ext>
                </a:extLst>
              </p:cNvPr>
              <p:cNvSpPr txBox="1"/>
              <p:nvPr/>
            </p:nvSpPr>
            <p:spPr>
              <a:xfrm>
                <a:off x="6324378" y="1502306"/>
                <a:ext cx="562753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Off Peak Hours: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Steady upward trend during times of day and peak at 5 pm.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Weekend Peaks: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Weekend casual usage exceeded weekday usage.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3D517A-F597-2380-4EBD-E6AAFF88711F}"/>
                  </a:ext>
                </a:extLst>
              </p:cNvPr>
              <p:cNvSpPr txBox="1"/>
              <p:nvPr/>
            </p:nvSpPr>
            <p:spPr>
              <a:xfrm>
                <a:off x="6324378" y="2573550"/>
                <a:ext cx="5627535" cy="13234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Activity Types: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Casual users likely used the service for leisure activities, errands, or spontaneous trips.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Promotion: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Member benefits such as off-peak hour rate or weekend cross-marketing events could motive sign-ups.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Promotion Time: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Around</a:t>
                </a:r>
                <a:r>
                  <a:rPr lang="en-US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 pm on weekends.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03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223511"/>
            <a:ext cx="11932920" cy="640080"/>
          </a:xfr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Type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rends by Average Ride Length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29540" y="991893"/>
            <a:ext cx="11932920" cy="5632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46A343-25F8-4485-96F0-FBBFCFC6FA8F}"/>
              </a:ext>
            </a:extLst>
          </p:cNvPr>
          <p:cNvGraphicFramePr>
            <a:graphicFrameLocks/>
          </p:cNvGraphicFramePr>
          <p:nvPr/>
        </p:nvGraphicFramePr>
        <p:xfrm>
          <a:off x="184707" y="1050400"/>
          <a:ext cx="3615658" cy="275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479D7C5-6BB1-4798-9363-8D1A303B2776}"/>
              </a:ext>
            </a:extLst>
          </p:cNvPr>
          <p:cNvGraphicFramePr>
            <a:graphicFrameLocks/>
          </p:cNvGraphicFramePr>
          <p:nvPr/>
        </p:nvGraphicFramePr>
        <p:xfrm>
          <a:off x="184708" y="3837302"/>
          <a:ext cx="3615657" cy="275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E3715DE-9A5A-29D5-23CD-FFD7870F8CFE}"/>
              </a:ext>
            </a:extLst>
          </p:cNvPr>
          <p:cNvGrpSpPr/>
          <p:nvPr/>
        </p:nvGrpSpPr>
        <p:grpSpPr>
          <a:xfrm>
            <a:off x="3998921" y="1179091"/>
            <a:ext cx="3912627" cy="5228912"/>
            <a:chOff x="488809" y="1131075"/>
            <a:chExt cx="6874419" cy="496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022B58-AAD7-3CA5-FE37-1C6A3A2B72E6}"/>
                </a:ext>
              </a:extLst>
            </p:cNvPr>
            <p:cNvSpPr txBox="1"/>
            <p:nvPr/>
          </p:nvSpPr>
          <p:spPr>
            <a:xfrm>
              <a:off x="489246" y="1131075"/>
              <a:ext cx="6873982" cy="37985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Member Usage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DC9B71-C55D-E446-FD1F-A01272A16A12}"/>
                </a:ext>
              </a:extLst>
            </p:cNvPr>
            <p:cNvSpPr txBox="1"/>
            <p:nvPr/>
          </p:nvSpPr>
          <p:spPr>
            <a:xfrm>
              <a:off x="488809" y="1623783"/>
              <a:ext cx="6873981" cy="78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Around 10 Mins Regular Rides: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Members took regular and consistent daily commute rides between 9 to 13 minutes.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BB2707-B265-9F25-98F2-CC74AB76FFD4}"/>
                </a:ext>
              </a:extLst>
            </p:cNvPr>
            <p:cNvSpPr txBox="1"/>
            <p:nvPr/>
          </p:nvSpPr>
          <p:spPr>
            <a:xfrm>
              <a:off x="490747" y="2735016"/>
              <a:ext cx="6872481" cy="336023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Route: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Likely from their resident areas to near by stations, thus they are urban residence. 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Bike Availability: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Providing bikes in popular areas or offering information on nearby bike availability helps members with their daily routines.</a:t>
              </a:r>
              <a:endPara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Frequency Rewards: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Reward ride frequency to keep the sense of membership value. Ex: accumulative 50 or 100 rides a month would get free rides for the rest of the month; or a free day pass to their non-member family members or friends.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28EAA9-AEE1-0DAA-AF1A-4DF5B40C916F}"/>
              </a:ext>
            </a:extLst>
          </p:cNvPr>
          <p:cNvGrpSpPr/>
          <p:nvPr/>
        </p:nvGrpSpPr>
        <p:grpSpPr>
          <a:xfrm>
            <a:off x="8047168" y="1165719"/>
            <a:ext cx="3911524" cy="5231266"/>
            <a:chOff x="6323128" y="1118007"/>
            <a:chExt cx="5629150" cy="523126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F8D374-A1B4-CB6C-117E-952719113376}"/>
                </a:ext>
              </a:extLst>
            </p:cNvPr>
            <p:cNvSpPr txBox="1"/>
            <p:nvPr/>
          </p:nvSpPr>
          <p:spPr>
            <a:xfrm>
              <a:off x="6323128" y="1118007"/>
              <a:ext cx="562915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Casual Usage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17F31D-AF5E-B971-B2AD-06E22C1EC37F}"/>
                </a:ext>
              </a:extLst>
            </p:cNvPr>
            <p:cNvSpPr txBox="1"/>
            <p:nvPr/>
          </p:nvSpPr>
          <p:spPr>
            <a:xfrm>
              <a:off x="6324378" y="1502306"/>
              <a:ext cx="56275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Around 20 Mins Rides: 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Casual users average ride length is about 20 minutes.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Late Night Peak: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3-4 am average ride length is 32 mins.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Weekends Peak: 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Weekend ride length is longer than weekday ride length.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1AF281-6DC4-0612-1D28-325DCD5F05AA}"/>
                </a:ext>
              </a:extLst>
            </p:cNvPr>
            <p:cNvSpPr txBox="1"/>
            <p:nvPr/>
          </p:nvSpPr>
          <p:spPr>
            <a:xfrm>
              <a:off x="6323128" y="3056064"/>
              <a:ext cx="5627535" cy="32932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Outskirt urban residential area: </a:t>
              </a:r>
              <a:r>
                <a:rPr lang="en-US" sz="1600" b="0" i="0" dirty="0">
                  <a:solidFill>
                    <a:srgbClr val="0F0F0F"/>
                  </a:solidFill>
                  <a:effectLst/>
                  <a:latin typeface="Söhne"/>
                </a:rPr>
                <a:t>Casual riders living in outskirt urban residential areas can use the service for running errands.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Late Night Discount: 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Offering a late-night rate for members provides a competitive advantage for late-night leisure or work-related transportation needs.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Family or Friend Weekend Recreation: 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Offering multiple-rider deals or sign-up gifts on weekends could encourage casual riders to convert to members.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735ED3-9E63-F274-E313-9C75A225D91B}"/>
              </a:ext>
            </a:extLst>
          </p:cNvPr>
          <p:cNvSpPr/>
          <p:nvPr/>
        </p:nvSpPr>
        <p:spPr>
          <a:xfrm>
            <a:off x="3999170" y="1176806"/>
            <a:ext cx="3912377" cy="52201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568E67-8D2B-515C-DBDD-7F958C5774F6}"/>
              </a:ext>
            </a:extLst>
          </p:cNvPr>
          <p:cNvSpPr/>
          <p:nvPr/>
        </p:nvSpPr>
        <p:spPr>
          <a:xfrm>
            <a:off x="8038799" y="1169664"/>
            <a:ext cx="3912377" cy="52201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94476-061A-1F02-BCDC-B4C4AF2BFF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26776" y="269231"/>
            <a:ext cx="73152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4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0" y="223511"/>
            <a:ext cx="11937760" cy="640080"/>
          </a:xfr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Frequent Stations by Time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119859" y="962639"/>
            <a:ext cx="11932920" cy="5632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022B58-AAD7-3CA5-FE37-1C6A3A2B72E6}"/>
              </a:ext>
            </a:extLst>
          </p:cNvPr>
          <p:cNvSpPr txBox="1"/>
          <p:nvPr/>
        </p:nvSpPr>
        <p:spPr>
          <a:xfrm>
            <a:off x="241117" y="1086212"/>
            <a:ext cx="57133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 User Weekday Top Stations &amp; Hours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B2707-B265-9F25-98F2-CC74AB76FFD4}"/>
              </a:ext>
            </a:extLst>
          </p:cNvPr>
          <p:cNvSpPr txBox="1"/>
          <p:nvPr/>
        </p:nvSpPr>
        <p:spPr>
          <a:xfrm>
            <a:off x="240726" y="3624874"/>
            <a:ext cx="5713752" cy="2800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Availability: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Very high bike demand on the stations with those peak time. Shortage would interrupt members’ regular journey thus affect their loyalty and dependency on bike-share.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Information: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Cyclitic App to provide real time bike availability at near by bike hubs could help the issue.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Promotion around the stations &amp; the times: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Cross-marketing membership discounts with nearby restaurants before dinner time would enhance the convenience of members' daily lives.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Restaurant Deal Added Value: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deal will encourage users to explore a broader range of bike hubs, thus reducing the concentration of bike demand in specific areas.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28EAA9-AEE1-0DAA-AF1A-4DF5B40C916F}"/>
              </a:ext>
            </a:extLst>
          </p:cNvPr>
          <p:cNvGrpSpPr/>
          <p:nvPr/>
        </p:nvGrpSpPr>
        <p:grpSpPr>
          <a:xfrm>
            <a:off x="6142129" y="1091319"/>
            <a:ext cx="5808756" cy="5334322"/>
            <a:chOff x="6323128" y="1118007"/>
            <a:chExt cx="5721497" cy="533432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F8D374-A1B4-CB6C-117E-952719113376}"/>
                </a:ext>
              </a:extLst>
            </p:cNvPr>
            <p:cNvSpPr txBox="1"/>
            <p:nvPr/>
          </p:nvSpPr>
          <p:spPr>
            <a:xfrm>
              <a:off x="6323128" y="1118007"/>
              <a:ext cx="562915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Casual User Weekend Top Stations &amp; Hours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1AF281-6DC4-0612-1D28-325DCD5F05AA}"/>
                </a:ext>
              </a:extLst>
            </p:cNvPr>
            <p:cNvSpPr txBox="1"/>
            <p:nvPr/>
          </p:nvSpPr>
          <p:spPr>
            <a:xfrm>
              <a:off x="6417090" y="3651562"/>
              <a:ext cx="5627535" cy="28007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Promotion Time: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These hours are idea to launch promotion activities at the stations.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Promotion around the stations &amp; the times: 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Digital promotion: 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Launch browser keyword or podcast advertisement on weekend morning when people search weekend events. 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Signs or sales rap near bike hubs: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Instant promotion reminder before casual user use the service.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sz="16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Cross marketing deals:</a:t>
              </a:r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membership discount with shops, restaurants or beverage company around the stations and time would stimulate impulse sign-ups. 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8D94476-061A-1F02-BCDC-B4C4AF2BFF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1176" y="263050"/>
            <a:ext cx="731520" cy="54864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B84D6E-0A04-70DF-0E6F-8FDDDEB61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99797"/>
              </p:ext>
            </p:extLst>
          </p:nvPr>
        </p:nvGraphicFramePr>
        <p:xfrm>
          <a:off x="240726" y="1660680"/>
          <a:ext cx="5713754" cy="184537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56877">
                  <a:extLst>
                    <a:ext uri="{9D8B030D-6E8A-4147-A177-3AD203B41FA5}">
                      <a16:colId xmlns:a16="http://schemas.microsoft.com/office/drawing/2014/main" val="1327167976"/>
                    </a:ext>
                  </a:extLst>
                </a:gridCol>
                <a:gridCol w="2856877">
                  <a:extLst>
                    <a:ext uri="{9D8B030D-6E8A-4147-A177-3AD203B41FA5}">
                      <a16:colId xmlns:a16="http://schemas.microsoft.com/office/drawing/2014/main" val="1087267970"/>
                    </a:ext>
                  </a:extLst>
                </a:gridCol>
              </a:tblGrid>
              <a:tr h="33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Start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End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93660"/>
                  </a:ext>
                </a:extLst>
              </a:tr>
              <a:tr h="35453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Michigan Ave &amp; Lake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Streeter Dr &amp; Grand 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43673"/>
                  </a:ext>
                </a:extLst>
              </a:tr>
              <a:tr h="11606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7340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BC16BF3-C51B-962F-268E-B1A2CD16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5" y="2448419"/>
            <a:ext cx="1756173" cy="980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30ECBF-AABB-181B-1685-0C9A504BB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858" y="2462956"/>
            <a:ext cx="1756173" cy="966044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9557728-F5B2-A971-0476-5F9BB8AB2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01407"/>
              </p:ext>
            </p:extLst>
          </p:nvPr>
        </p:nvGraphicFramePr>
        <p:xfrm>
          <a:off x="6142752" y="1660680"/>
          <a:ext cx="5713754" cy="184537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56877">
                  <a:extLst>
                    <a:ext uri="{9D8B030D-6E8A-4147-A177-3AD203B41FA5}">
                      <a16:colId xmlns:a16="http://schemas.microsoft.com/office/drawing/2014/main" val="1327167976"/>
                    </a:ext>
                  </a:extLst>
                </a:gridCol>
                <a:gridCol w="2856877">
                  <a:extLst>
                    <a:ext uri="{9D8B030D-6E8A-4147-A177-3AD203B41FA5}">
                      <a16:colId xmlns:a16="http://schemas.microsoft.com/office/drawing/2014/main" val="1087267970"/>
                    </a:ext>
                  </a:extLst>
                </a:gridCol>
              </a:tblGrid>
              <a:tr h="3301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Start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 End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393660"/>
                  </a:ext>
                </a:extLst>
              </a:tr>
              <a:tr h="35453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Streeter Dr &amp; Grand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DuSable Lake Shore Dr &amp; Diversey Pkwy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743673"/>
                  </a:ext>
                </a:extLst>
              </a:tr>
              <a:tr h="11606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73408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8061F328-D53E-B4E7-EF55-6F9D26835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364" y="2441586"/>
            <a:ext cx="2366902" cy="966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B1BFFB-5C52-A160-9FA2-E600F7983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6972" y="2440212"/>
            <a:ext cx="2389839" cy="9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7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uit riding a bicycle&#10;&#10;Description automatically generated">
            <a:extLst>
              <a:ext uri="{FF2B5EF4-FFF2-40B4-BE49-F238E27FC236}">
                <a16:creationId xmlns:a16="http://schemas.microsoft.com/office/drawing/2014/main" id="{253E3F12-920D-AB83-1CAF-D9CD81B6A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7" r="31367"/>
          <a:stretch/>
        </p:blipFill>
        <p:spPr>
          <a:xfrm>
            <a:off x="212284" y="193249"/>
            <a:ext cx="4679932" cy="6471501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CE7E4-AA2E-0FDC-5EDC-708FD485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6" y="234457"/>
            <a:ext cx="6909209" cy="816589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        Top 3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F6B47-E950-7375-F085-1185FD2AD783}"/>
              </a:ext>
            </a:extLst>
          </p:cNvPr>
          <p:cNvSpPr txBox="1"/>
          <p:nvPr/>
        </p:nvSpPr>
        <p:spPr>
          <a:xfrm>
            <a:off x="5003357" y="1172381"/>
            <a:ext cx="6909209" cy="53146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b="1" dirty="0"/>
              <a:t>Business  Ask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10% increase in annual membership subscriptions through selected media channels within the next six months.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b="1" dirty="0"/>
              <a:t>Finding Summary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Current member retention and casual rider sign up promotion both are important to contribute 10 % increase annual membership subscriptions.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b="1" dirty="0"/>
              <a:t>Top 3 Strategy Recommendation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Member Retention: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Focusing on rewarding ride frequency and enhancing daily routine convenience.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Utilize the Cyclistic App to send promotions between 12 pm and 5 pm on weekdays.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Examples of rewards include accumulating a certain number of rides to receive gifts, free ride passes, or discounts at restaurants.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Casual Rider Sign-up Boost:</a:t>
            </a:r>
            <a:r>
              <a:rPr lang="en-US" dirty="0"/>
              <a:t>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Design a membership bundle to suit casual rider’s lifestyle.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Combine off-peak, late-night, and weekend deals to provide value, and consider adding gifts for impulse purchases.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Utilize social media, podcasts, and digital ads to raise deal awareness and boost promotions at popular stations during peak times with sign-up gifts and signage.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Further Research: 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Investigate the reason on 50%</a:t>
            </a:r>
            <a:r>
              <a:rPr lang="zh-TW" altLang="en-US" dirty="0"/>
              <a:t> </a:t>
            </a:r>
            <a:r>
              <a:rPr lang="en-US" dirty="0"/>
              <a:t>member usage decrease to help identify potential risk, in revenue and operation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/>
              <a:t>Further survey casual riders’ trip purpose to help the promotion strategies that solidify their loyalty to bikeshare.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F5CA2-FDE2-4F79-BB0D-C68910E471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14419" y="279303"/>
            <a:ext cx="881581" cy="77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E3EC09-E63A-E013-00D9-3E8E35A42AEE}"/>
              </a:ext>
            </a:extLst>
          </p:cNvPr>
          <p:cNvSpPr/>
          <p:nvPr/>
        </p:nvSpPr>
        <p:spPr>
          <a:xfrm>
            <a:off x="87984" y="113122"/>
            <a:ext cx="11935724" cy="66317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0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1638</Words>
  <Application>Microsoft Office PowerPoint</Application>
  <PresentationFormat>Widescreen</PresentationFormat>
  <Paragraphs>274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Söhne</vt:lpstr>
      <vt:lpstr>Arial</vt:lpstr>
      <vt:lpstr>Calibri</vt:lpstr>
      <vt:lpstr>Calibri Light</vt:lpstr>
      <vt:lpstr>Wingdings</vt:lpstr>
      <vt:lpstr>Office Theme</vt:lpstr>
      <vt:lpstr>Cyclistic Bike-Share  Speedy Success   Create by Pei Tao</vt:lpstr>
      <vt:lpstr>        Executive Summary</vt:lpstr>
      <vt:lpstr>    Data Source &amp; Data Frame</vt:lpstr>
      <vt:lpstr>    Data Preparation</vt:lpstr>
      <vt:lpstr>    User Type Usage Overview</vt:lpstr>
      <vt:lpstr>    User Type Trends by Time</vt:lpstr>
      <vt:lpstr>    User Type Trends by Average Ride Length</vt:lpstr>
      <vt:lpstr>   User Frequent Stations by Time</vt:lpstr>
      <vt:lpstr>        Top 3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剛絲絨與棉花糖 Tao</dc:creator>
  <cp:lastModifiedBy>剛絲絨與棉花糖 Tao</cp:lastModifiedBy>
  <cp:revision>20</cp:revision>
  <dcterms:created xsi:type="dcterms:W3CDTF">2023-10-31T23:49:38Z</dcterms:created>
  <dcterms:modified xsi:type="dcterms:W3CDTF">2023-11-10T04:31:33Z</dcterms:modified>
</cp:coreProperties>
</file>